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7.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8.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9.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6"/>
  </p:notesMasterIdLst>
  <p:handoutMasterIdLst>
    <p:handoutMasterId r:id="rId27"/>
  </p:handoutMasterIdLst>
  <p:sldIdLst>
    <p:sldId id="299" r:id="rId2"/>
    <p:sldId id="456" r:id="rId3"/>
    <p:sldId id="453" r:id="rId4"/>
    <p:sldId id="454" r:id="rId5"/>
    <p:sldId id="356" r:id="rId6"/>
    <p:sldId id="357" r:id="rId7"/>
    <p:sldId id="451" r:id="rId8"/>
    <p:sldId id="446" r:id="rId9"/>
    <p:sldId id="484" r:id="rId10"/>
    <p:sldId id="503" r:id="rId11"/>
    <p:sldId id="430" r:id="rId12"/>
    <p:sldId id="486" r:id="rId13"/>
    <p:sldId id="393" r:id="rId14"/>
    <p:sldId id="483" r:id="rId15"/>
    <p:sldId id="490" r:id="rId16"/>
    <p:sldId id="489" r:id="rId17"/>
    <p:sldId id="502" r:id="rId18"/>
    <p:sldId id="313" r:id="rId19"/>
    <p:sldId id="381" r:id="rId20"/>
    <p:sldId id="494" r:id="rId21"/>
    <p:sldId id="495" r:id="rId22"/>
    <p:sldId id="493" r:id="rId23"/>
    <p:sldId id="504" r:id="rId24"/>
    <p:sldId id="505" r:id="rId25"/>
  </p:sldIdLst>
  <p:sldSz cx="9144000" cy="5143500" type="screen16x9"/>
  <p:notesSz cx="9144000" cy="6858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pos="340" userDrawn="1">
          <p15:clr>
            <a:srgbClr val="A4A3A4"/>
          </p15:clr>
        </p15:guide>
        <p15:guide id="2" pos="5420" userDrawn="1">
          <p15:clr>
            <a:srgbClr val="A4A3A4"/>
          </p15:clr>
        </p15:guide>
        <p15:guide id="3" orient="horz" pos="441" userDrawn="1">
          <p15:clr>
            <a:srgbClr val="A4A3A4"/>
          </p15:clr>
        </p15:guide>
        <p15:guide id="4" pos="2585" userDrawn="1">
          <p15:clr>
            <a:srgbClr val="A4A3A4"/>
          </p15:clr>
        </p15:guide>
        <p15:guide id="5" pos="297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D514FA-CC79-87DF-261D-C02ECA01EC6E}" name="Aurelijus Jarusevicius (SC)" initials="A(" userId="S::aurelijus.jarusevicius@smartcontinent.com::fdc45df4-feb8-4ee3-b24a-c36c7585fec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C9B00"/>
    <a:srgbClr val="92A9A0"/>
    <a:srgbClr val="DBF6EF"/>
    <a:srgbClr val="E1E1D5"/>
    <a:srgbClr val="80805B"/>
    <a:srgbClr val="2D3934"/>
    <a:srgbClr val="64D7B8"/>
    <a:srgbClr val="1F7B62"/>
    <a:srgbClr val="27917B"/>
    <a:srgbClr val="2FBB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612"/>
    <p:restoredTop sz="94686" autoAdjust="0"/>
  </p:normalViewPr>
  <p:slideViewPr>
    <p:cSldViewPr snapToGrid="0">
      <p:cViewPr varScale="1">
        <p:scale>
          <a:sx n="117" d="100"/>
          <a:sy n="117" d="100"/>
        </p:scale>
        <p:origin x="176" y="280"/>
      </p:cViewPr>
      <p:guideLst>
        <p:guide pos="340"/>
        <p:guide pos="5420"/>
        <p:guide orient="horz" pos="441"/>
        <p:guide pos="2585"/>
        <p:guide pos="297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ytis Nakvosas" userId="cb370d55-6027-4fdb-94a8-7cc1bc908393" providerId="ADAL" clId="{CA76C957-C244-4F7B-A0BC-D22F85157F4D}"/>
    <pc:docChg chg="undo custSel modSld">
      <pc:chgData name="Gytis Nakvosas" userId="cb370d55-6027-4fdb-94a8-7cc1bc908393" providerId="ADAL" clId="{CA76C957-C244-4F7B-A0BC-D22F85157F4D}" dt="2026-08-11T10:16:17.628" v="101" actId="14100"/>
      <pc:docMkLst>
        <pc:docMk/>
      </pc:docMkLst>
      <pc:sldChg chg="addSp delSp modSp mod">
        <pc:chgData name="Gytis Nakvosas" userId="cb370d55-6027-4fdb-94a8-7cc1bc908393" providerId="ADAL" clId="{CA76C957-C244-4F7B-A0BC-D22F85157F4D}" dt="2026-08-11T10:16:17.628" v="101" actId="14100"/>
        <pc:sldMkLst>
          <pc:docMk/>
          <pc:sldMk cId="3746057864" sldId="490"/>
        </pc:sldMkLst>
        <pc:spChg chg="mod">
          <ac:chgData name="Gytis Nakvosas" userId="cb370d55-6027-4fdb-94a8-7cc1bc908393" providerId="ADAL" clId="{CA76C957-C244-4F7B-A0BC-D22F85157F4D}" dt="2026-08-11T10:15:29.628" v="97" actId="1076"/>
          <ac:spMkLst>
            <pc:docMk/>
            <pc:sldMk cId="3746057864" sldId="490"/>
            <ac:spMk id="2" creationId="{51EAF753-620E-FBC4-3964-655B558780C1}"/>
          </ac:spMkLst>
        </pc:spChg>
        <pc:spChg chg="mod">
          <ac:chgData name="Gytis Nakvosas" userId="cb370d55-6027-4fdb-94a8-7cc1bc908393" providerId="ADAL" clId="{CA76C957-C244-4F7B-A0BC-D22F85157F4D}" dt="2026-08-11T10:16:17.628" v="101" actId="14100"/>
          <ac:spMkLst>
            <pc:docMk/>
            <pc:sldMk cId="3746057864" sldId="490"/>
            <ac:spMk id="8" creationId="{337CFE9F-7012-A8E3-D62E-07B619D51187}"/>
          </ac:spMkLst>
        </pc:spChg>
        <pc:picChg chg="add mod modCrop">
          <ac:chgData name="Gytis Nakvosas" userId="cb370d55-6027-4fdb-94a8-7cc1bc908393" providerId="ADAL" clId="{CA76C957-C244-4F7B-A0BC-D22F85157F4D}" dt="2026-08-11T10:11:02.003" v="63" actId="14100"/>
          <ac:picMkLst>
            <pc:docMk/>
            <pc:sldMk cId="3746057864" sldId="490"/>
            <ac:picMk id="5" creationId="{8813075B-AC33-4BE4-1D57-824CC72627E9}"/>
          </ac:picMkLst>
        </pc:picChg>
      </pc:sldChg>
      <pc:sldChg chg="modSp mod">
        <pc:chgData name="Gytis Nakvosas" userId="cb370d55-6027-4fdb-94a8-7cc1bc908393" providerId="ADAL" clId="{CA76C957-C244-4F7B-A0BC-D22F85157F4D}" dt="2026-08-11T09:03:02.895" v="57" actId="20577"/>
        <pc:sldMkLst>
          <pc:docMk/>
          <pc:sldMk cId="2288196902" sldId="493"/>
        </pc:sldMkLst>
        <pc:graphicFrameChg chg="mod modGraphic">
          <ac:chgData name="Gytis Nakvosas" userId="cb370d55-6027-4fdb-94a8-7cc1bc908393" providerId="ADAL" clId="{CA76C957-C244-4F7B-A0BC-D22F85157F4D}" dt="2026-08-11T09:03:02.895" v="57" actId="20577"/>
          <ac:graphicFrameMkLst>
            <pc:docMk/>
            <pc:sldMk cId="2288196902" sldId="493"/>
            <ac:graphicFrameMk id="2" creationId="{390599E6-FC26-A444-D32F-6CB8B4F58529}"/>
          </ac:graphicFrameMkLst>
        </pc:graphicFrameChg>
      </pc:sldChg>
      <pc:sldChg chg="addSp delSp modSp mod">
        <pc:chgData name="Gytis Nakvosas" userId="cb370d55-6027-4fdb-94a8-7cc1bc908393" providerId="ADAL" clId="{CA76C957-C244-4F7B-A0BC-D22F85157F4D}" dt="2026-08-11T08:51:02.610" v="5" actId="14100"/>
        <pc:sldMkLst>
          <pc:docMk/>
          <pc:sldMk cId="152921452" sldId="504"/>
        </pc:sldMkLst>
        <pc:picChg chg="add mod">
          <ac:chgData name="Gytis Nakvosas" userId="cb370d55-6027-4fdb-94a8-7cc1bc908393" providerId="ADAL" clId="{CA76C957-C244-4F7B-A0BC-D22F85157F4D}" dt="2026-08-11T08:51:02.610" v="5" actId="14100"/>
          <ac:picMkLst>
            <pc:docMk/>
            <pc:sldMk cId="152921452" sldId="504"/>
            <ac:picMk id="5" creationId="{7B52AD78-E62F-36EA-4980-948E91221DA2}"/>
          </ac:picMkLst>
        </pc:picChg>
      </pc:sldChg>
    </pc:docChg>
  </pc:docChgLst>
  <pc:docChgLst>
    <pc:chgData name="Aurelijus Jarusevicius (SC)" userId="fdc45df4-feb8-4ee3-b24a-c36c7585fec4" providerId="ADAL" clId="{047D6F24-B9F7-54D6-9F99-EF6258AE5751}"/>
    <pc:docChg chg="custSel modSld">
      <pc:chgData name="Aurelijus Jarusevicius (SC)" userId="fdc45df4-feb8-4ee3-b24a-c36c7585fec4" providerId="ADAL" clId="{047D6F24-B9F7-54D6-9F99-EF6258AE5751}" dt="2026-08-20T17:01:09.289" v="339" actId="27918"/>
      <pc:docMkLst>
        <pc:docMk/>
      </pc:docMkLst>
      <pc:sldChg chg="modSp mod">
        <pc:chgData name="Aurelijus Jarusevicius (SC)" userId="fdc45df4-feb8-4ee3-b24a-c36c7585fec4" providerId="ADAL" clId="{047D6F24-B9F7-54D6-9F99-EF6258AE5751}" dt="2026-08-11T17:42:04.773" v="40" actId="20577"/>
        <pc:sldMkLst>
          <pc:docMk/>
          <pc:sldMk cId="1075797253" sldId="299"/>
        </pc:sldMkLst>
        <pc:spChg chg="mod">
          <ac:chgData name="Aurelijus Jarusevicius (SC)" userId="fdc45df4-feb8-4ee3-b24a-c36c7585fec4" providerId="ADAL" clId="{047D6F24-B9F7-54D6-9F99-EF6258AE5751}" dt="2026-08-11T17:42:04.773" v="40" actId="20577"/>
          <ac:spMkLst>
            <pc:docMk/>
            <pc:sldMk cId="1075797253" sldId="299"/>
            <ac:spMk id="9" creationId="{01CAFB5A-4503-284F-B228-0A1A795752E7}"/>
          </ac:spMkLst>
        </pc:spChg>
      </pc:sldChg>
      <pc:sldChg chg="modSp mod">
        <pc:chgData name="Aurelijus Jarusevicius (SC)" userId="fdc45df4-feb8-4ee3-b24a-c36c7585fec4" providerId="ADAL" clId="{047D6F24-B9F7-54D6-9F99-EF6258AE5751}" dt="2026-08-11T17:50:01.964" v="74" actId="207"/>
        <pc:sldMkLst>
          <pc:docMk/>
          <pc:sldMk cId="2756228209" sldId="381"/>
        </pc:sldMkLst>
        <pc:graphicFrameChg chg="modGraphic">
          <ac:chgData name="Aurelijus Jarusevicius (SC)" userId="fdc45df4-feb8-4ee3-b24a-c36c7585fec4" providerId="ADAL" clId="{047D6F24-B9F7-54D6-9F99-EF6258AE5751}" dt="2026-08-11T17:50:01.964" v="74" actId="207"/>
          <ac:graphicFrameMkLst>
            <pc:docMk/>
            <pc:sldMk cId="2756228209" sldId="381"/>
            <ac:graphicFrameMk id="2" creationId="{1AB2638B-ED8B-A415-3A04-D6E80EEEDE59}"/>
          </ac:graphicFrameMkLst>
        </pc:graphicFrameChg>
      </pc:sldChg>
      <pc:sldChg chg="modSp mod">
        <pc:chgData name="Aurelijus Jarusevicius (SC)" userId="fdc45df4-feb8-4ee3-b24a-c36c7585fec4" providerId="ADAL" clId="{047D6F24-B9F7-54D6-9F99-EF6258AE5751}" dt="2026-08-20T17:01:09.289" v="339" actId="27918"/>
        <pc:sldMkLst>
          <pc:docMk/>
          <pc:sldMk cId="3330805856" sldId="486"/>
        </pc:sldMkLst>
        <pc:spChg chg="mod">
          <ac:chgData name="Aurelijus Jarusevicius (SC)" userId="fdc45df4-feb8-4ee3-b24a-c36c7585fec4" providerId="ADAL" clId="{047D6F24-B9F7-54D6-9F99-EF6258AE5751}" dt="2026-08-20T17:00:21.271" v="336" actId="20577"/>
          <ac:spMkLst>
            <pc:docMk/>
            <pc:sldMk cId="3330805856" sldId="486"/>
            <ac:spMk id="15" creationId="{DDE82566-90F4-446C-09BD-7A0CDC997FA6}"/>
          </ac:spMkLst>
        </pc:spChg>
      </pc:sldChg>
      <pc:sldChg chg="modSp mod">
        <pc:chgData name="Aurelijus Jarusevicius (SC)" userId="fdc45df4-feb8-4ee3-b24a-c36c7585fec4" providerId="ADAL" clId="{047D6F24-B9F7-54D6-9F99-EF6258AE5751}" dt="2026-08-20T16:30:34.106" v="292" actId="20577"/>
        <pc:sldMkLst>
          <pc:docMk/>
          <pc:sldMk cId="2288196902" sldId="493"/>
        </pc:sldMkLst>
        <pc:spChg chg="mod">
          <ac:chgData name="Aurelijus Jarusevicius (SC)" userId="fdc45df4-feb8-4ee3-b24a-c36c7585fec4" providerId="ADAL" clId="{047D6F24-B9F7-54D6-9F99-EF6258AE5751}" dt="2026-08-11T17:54:49.334" v="286" actId="790"/>
          <ac:spMkLst>
            <pc:docMk/>
            <pc:sldMk cId="2288196902" sldId="493"/>
            <ac:spMk id="4" creationId="{8422CABE-61AD-8C61-ADB6-028DB2C2CB17}"/>
          </ac:spMkLst>
        </pc:spChg>
        <pc:graphicFrameChg chg="mod modGraphic">
          <ac:chgData name="Aurelijus Jarusevicius (SC)" userId="fdc45df4-feb8-4ee3-b24a-c36c7585fec4" providerId="ADAL" clId="{047D6F24-B9F7-54D6-9F99-EF6258AE5751}" dt="2026-08-20T16:30:34.106" v="292" actId="20577"/>
          <ac:graphicFrameMkLst>
            <pc:docMk/>
            <pc:sldMk cId="2288196902" sldId="493"/>
            <ac:graphicFrameMk id="2" creationId="{390599E6-FC26-A444-D32F-6CB8B4F58529}"/>
          </ac:graphicFrameMkLst>
        </pc:graphicFrameChg>
      </pc:sldChg>
      <pc:sldChg chg="modSp mod">
        <pc:chgData name="Aurelijus Jarusevicius (SC)" userId="fdc45df4-feb8-4ee3-b24a-c36c7585fec4" providerId="ADAL" clId="{047D6F24-B9F7-54D6-9F99-EF6258AE5751}" dt="2026-08-11T17:50:08.796" v="76" actId="207"/>
        <pc:sldMkLst>
          <pc:docMk/>
          <pc:sldMk cId="2181628597" sldId="494"/>
        </pc:sldMkLst>
        <pc:graphicFrameChg chg="modGraphic">
          <ac:chgData name="Aurelijus Jarusevicius (SC)" userId="fdc45df4-feb8-4ee3-b24a-c36c7585fec4" providerId="ADAL" clId="{047D6F24-B9F7-54D6-9F99-EF6258AE5751}" dt="2026-08-11T17:50:08.796" v="76" actId="207"/>
          <ac:graphicFrameMkLst>
            <pc:docMk/>
            <pc:sldMk cId="2181628597" sldId="494"/>
            <ac:graphicFrameMk id="3" creationId="{340B6516-BB3D-2E3F-DDB1-28E844FE83E4}"/>
          </ac:graphicFrameMkLst>
        </pc:graphicFrameChg>
      </pc:sldChg>
      <pc:sldChg chg="modSp mod">
        <pc:chgData name="Aurelijus Jarusevicius (SC)" userId="fdc45df4-feb8-4ee3-b24a-c36c7585fec4" providerId="ADAL" clId="{047D6F24-B9F7-54D6-9F99-EF6258AE5751}" dt="2026-08-11T17:50:15.761" v="78" actId="207"/>
        <pc:sldMkLst>
          <pc:docMk/>
          <pc:sldMk cId="84849865" sldId="495"/>
        </pc:sldMkLst>
        <pc:graphicFrameChg chg="modGraphic">
          <ac:chgData name="Aurelijus Jarusevicius (SC)" userId="fdc45df4-feb8-4ee3-b24a-c36c7585fec4" providerId="ADAL" clId="{047D6F24-B9F7-54D6-9F99-EF6258AE5751}" dt="2026-08-11T17:50:15.761" v="78" actId="207"/>
          <ac:graphicFrameMkLst>
            <pc:docMk/>
            <pc:sldMk cId="84849865" sldId="495"/>
            <ac:graphicFrameMk id="3" creationId="{B85F582C-F4B3-FA7F-157D-0AC176425715}"/>
          </ac:graphicFrameMkLst>
        </pc:graphicFrameChg>
      </pc:sldChg>
      <pc:sldChg chg="modSp mod">
        <pc:chgData name="Aurelijus Jarusevicius (SC)" userId="fdc45df4-feb8-4ee3-b24a-c36c7585fec4" providerId="ADAL" clId="{047D6F24-B9F7-54D6-9F99-EF6258AE5751}" dt="2026-08-11T17:56:09.310" v="291" actId="790"/>
        <pc:sldMkLst>
          <pc:docMk/>
          <pc:sldMk cId="701800560" sldId="505"/>
        </pc:sldMkLst>
        <pc:spChg chg="mod">
          <ac:chgData name="Aurelijus Jarusevicius (SC)" userId="fdc45df4-feb8-4ee3-b24a-c36c7585fec4" providerId="ADAL" clId="{047D6F24-B9F7-54D6-9F99-EF6258AE5751}" dt="2026-08-11T17:55:47.985" v="289" actId="790"/>
          <ac:spMkLst>
            <pc:docMk/>
            <pc:sldMk cId="701800560" sldId="505"/>
            <ac:spMk id="2" creationId="{C593C532-8421-C70A-CE1B-CD9C6EB8BA5C}"/>
          </ac:spMkLst>
        </pc:spChg>
        <pc:spChg chg="mod">
          <ac:chgData name="Aurelijus Jarusevicius (SC)" userId="fdc45df4-feb8-4ee3-b24a-c36c7585fec4" providerId="ADAL" clId="{047D6F24-B9F7-54D6-9F99-EF6258AE5751}" dt="2026-08-11T17:55:59.575" v="290" actId="790"/>
          <ac:spMkLst>
            <pc:docMk/>
            <pc:sldMk cId="701800560" sldId="505"/>
            <ac:spMk id="5" creationId="{B0498CC2-DCC9-9CEF-1339-CAA03D62C35D}"/>
          </ac:spMkLst>
        </pc:spChg>
        <pc:spChg chg="mod">
          <ac:chgData name="Aurelijus Jarusevicius (SC)" userId="fdc45df4-feb8-4ee3-b24a-c36c7585fec4" providerId="ADAL" clId="{047D6F24-B9F7-54D6-9F99-EF6258AE5751}" dt="2026-08-11T17:55:37.562" v="288" actId="790"/>
          <ac:spMkLst>
            <pc:docMk/>
            <pc:sldMk cId="701800560" sldId="505"/>
            <ac:spMk id="7" creationId="{3E72E2ED-8515-AAEF-1D0A-27237BEB967C}"/>
          </ac:spMkLst>
        </pc:spChg>
        <pc:spChg chg="mod">
          <ac:chgData name="Aurelijus Jarusevicius (SC)" userId="fdc45df4-feb8-4ee3-b24a-c36c7585fec4" providerId="ADAL" clId="{047D6F24-B9F7-54D6-9F99-EF6258AE5751}" dt="2026-08-11T17:56:09.310" v="291" actId="790"/>
          <ac:spMkLst>
            <pc:docMk/>
            <pc:sldMk cId="701800560" sldId="505"/>
            <ac:spMk id="8" creationId="{260AD7A8-5810-5A18-AEDA-D5EF72E11774}"/>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https://smartcontinentcom-my.sharepoint.com/personal/administrator_smartcontinent_com/Documents/SC%20Projects%20Ongoing/0403APBU%20AM%20busto%20prieinamumas/Darbinis/02%20Statistika%20ir%20duomenys/Savivaldyb&#279;s_gyvenamojo_b&#363;st&#371;_fondo_duomen&#371;_surinktis%20(piln" TargetMode="External"/><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8391056249352"/>
          <c:y val="6.1024832782347965E-2"/>
          <c:w val="0.83600946229496009"/>
          <c:h val="0.71678012538702929"/>
        </c:manualLayout>
      </c:layout>
      <c:barChart>
        <c:barDir val="bar"/>
        <c:grouping val="clustered"/>
        <c:varyColors val="0"/>
        <c:ser>
          <c:idx val="1"/>
          <c:order val="0"/>
          <c:tx>
            <c:strRef>
              <c:f>Sheet1!$C$1</c:f>
              <c:strCache>
                <c:ptCount val="1"/>
                <c:pt idx="0">
                  <c:v>Vyrai</c:v>
                </c:pt>
              </c:strCache>
            </c:strRef>
          </c:tx>
          <c:spPr>
            <a:solidFill>
              <a:schemeClr val="accent1"/>
            </a:solidFill>
            <a:ln>
              <a:noFill/>
            </a:ln>
            <a:effectLst/>
          </c:spPr>
          <c:invertIfNegative val="0"/>
          <c:cat>
            <c:strRef>
              <c:f>Sheet1!$A$2:$A$7</c:f>
              <c:strCache>
                <c:ptCount val="6"/>
                <c:pt idx="0">
                  <c:v>0–17</c:v>
                </c:pt>
                <c:pt idx="1">
                  <c:v>18–29</c:v>
                </c:pt>
                <c:pt idx="2">
                  <c:v>30–44</c:v>
                </c:pt>
                <c:pt idx="3">
                  <c:v>45–59</c:v>
                </c:pt>
                <c:pt idx="4">
                  <c:v>60–64</c:v>
                </c:pt>
                <c:pt idx="5">
                  <c:v>65+</c:v>
                </c:pt>
              </c:strCache>
            </c:strRef>
          </c:cat>
          <c:val>
            <c:numRef>
              <c:f>Sheet1!$C$2:$C$7</c:f>
              <c:numCache>
                <c:formatCode>0\.0%</c:formatCode>
                <c:ptCount val="6"/>
                <c:pt idx="0">
                  <c:v>0.16089782056356369</c:v>
                </c:pt>
                <c:pt idx="1">
                  <c:v>0.20672727040588332</c:v>
                </c:pt>
                <c:pt idx="2">
                  <c:v>0.3420068179206619</c:v>
                </c:pt>
                <c:pt idx="3">
                  <c:v>0.19481506071013624</c:v>
                </c:pt>
                <c:pt idx="4">
                  <c:v>3.360443292519439E-2</c:v>
                </c:pt>
                <c:pt idx="5">
                  <c:v>6.1948597474560475E-2</c:v>
                </c:pt>
              </c:numCache>
            </c:numRef>
          </c:val>
          <c:extLst>
            <c:ext xmlns:c16="http://schemas.microsoft.com/office/drawing/2014/chart" uri="{C3380CC4-5D6E-409C-BE32-E72D297353CC}">
              <c16:uniqueId val="{00000004-1135-473C-8F69-E1A23A0E7DCA}"/>
            </c:ext>
          </c:extLst>
        </c:ser>
        <c:ser>
          <c:idx val="2"/>
          <c:order val="1"/>
          <c:tx>
            <c:strRef>
              <c:f>Sheet1!$D$1</c:f>
              <c:strCache>
                <c:ptCount val="1"/>
                <c:pt idx="0">
                  <c:v>Moterys</c:v>
                </c:pt>
              </c:strCache>
            </c:strRef>
          </c:tx>
          <c:spPr>
            <a:solidFill>
              <a:schemeClr val="accent2"/>
            </a:solidFill>
            <a:ln>
              <a:noFill/>
            </a:ln>
            <a:effectLst/>
          </c:spPr>
          <c:invertIfNegative val="0"/>
          <c:cat>
            <c:strRef>
              <c:f>Sheet1!$A$2:$A$7</c:f>
              <c:strCache>
                <c:ptCount val="6"/>
                <c:pt idx="0">
                  <c:v>0–17</c:v>
                </c:pt>
                <c:pt idx="1">
                  <c:v>18–29</c:v>
                </c:pt>
                <c:pt idx="2">
                  <c:v>30–44</c:v>
                </c:pt>
                <c:pt idx="3">
                  <c:v>45–59</c:v>
                </c:pt>
                <c:pt idx="4">
                  <c:v>60–64</c:v>
                </c:pt>
                <c:pt idx="5">
                  <c:v>65+</c:v>
                </c:pt>
              </c:strCache>
            </c:strRef>
          </c:cat>
          <c:val>
            <c:numRef>
              <c:f>Sheet1!$D$2:$D$7</c:f>
              <c:numCache>
                <c:formatCode>0\.0%</c:formatCode>
                <c:ptCount val="6"/>
                <c:pt idx="0">
                  <c:v>0.22042536044230845</c:v>
                </c:pt>
                <c:pt idx="1">
                  <c:v>0.23864747468163153</c:v>
                </c:pt>
                <c:pt idx="2">
                  <c:v>0.24588891325088444</c:v>
                </c:pt>
                <c:pt idx="3">
                  <c:v>0.14668357520844322</c:v>
                </c:pt>
                <c:pt idx="4">
                  <c:v>3.9259026613175624E-2</c:v>
                </c:pt>
                <c:pt idx="5">
                  <c:v>0.10909564980355672</c:v>
                </c:pt>
              </c:numCache>
            </c:numRef>
          </c:val>
          <c:extLst>
            <c:ext xmlns:c16="http://schemas.microsoft.com/office/drawing/2014/chart" uri="{C3380CC4-5D6E-409C-BE32-E72D297353CC}">
              <c16:uniqueId val="{00000005-1135-473C-8F69-E1A23A0E7DCA}"/>
            </c:ext>
          </c:extLst>
        </c:ser>
        <c:dLbls>
          <c:showLegendKey val="0"/>
          <c:showVal val="0"/>
          <c:showCatName val="0"/>
          <c:showSerName val="0"/>
          <c:showPercent val="0"/>
          <c:showBubbleSize val="0"/>
        </c:dLbls>
        <c:gapWidth val="72"/>
        <c:axId val="201401151"/>
        <c:axId val="201415551"/>
      </c:barChart>
      <c:catAx>
        <c:axId val="20140115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lt-LT"/>
          </a:p>
        </c:txPr>
        <c:crossAx val="201415551"/>
        <c:crosses val="autoZero"/>
        <c:auto val="1"/>
        <c:lblAlgn val="ctr"/>
        <c:lblOffset val="100"/>
        <c:noMultiLvlLbl val="0"/>
      </c:catAx>
      <c:valAx>
        <c:axId val="201415551"/>
        <c:scaling>
          <c:orientation val="minMax"/>
          <c:max val="0.5"/>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lt-LT"/>
          </a:p>
        </c:txPr>
        <c:crossAx val="201401151"/>
        <c:crosses val="autoZero"/>
        <c:crossBetween val="between"/>
      </c:valAx>
      <c:spPr>
        <a:noFill/>
        <a:ln>
          <a:noFill/>
        </a:ln>
        <a:effectLst/>
      </c:spPr>
    </c:plotArea>
    <c:legend>
      <c:legendPos val="r"/>
      <c:layout>
        <c:manualLayout>
          <c:xMode val="edge"/>
          <c:yMode val="edge"/>
          <c:x val="0.10162917129402937"/>
          <c:y val="0.87123672917380157"/>
          <c:w val="0.71949941175307175"/>
          <c:h val="0.12851733681863611"/>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lt-L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1923476295128576"/>
          <c:y val="3.3995703560984719E-2"/>
          <c:w val="0.50222382864326121"/>
          <c:h val="0.52107354145794782"/>
        </c:manualLayout>
      </c:layout>
      <c:barChart>
        <c:barDir val="bar"/>
        <c:grouping val="clustered"/>
        <c:varyColors val="0"/>
        <c:ser>
          <c:idx val="0"/>
          <c:order val="0"/>
          <c:tx>
            <c:strRef>
              <c:f>Sheet1!$B$1</c:f>
              <c:strCache>
                <c:ptCount val="1"/>
                <c:pt idx="0">
                  <c:v>Proc.</c:v>
                </c:pt>
              </c:strCache>
            </c:strRef>
          </c:tx>
          <c:spPr>
            <a:solidFill>
              <a:schemeClr val="accent4"/>
            </a:solidFill>
            <a:ln w="19050">
              <a:solidFill>
                <a:schemeClr val="lt1"/>
              </a:solid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mn-lt"/>
                      <a:ea typeface="+mn-ea"/>
                      <a:cs typeface="+mn-cs"/>
                    </a:defRPr>
                  </a:pPr>
                  <a:endParaRPr lang="lt-LT"/>
                </a:p>
              </c:txPr>
              <c:dLblPos val="outEnd"/>
              <c:showLegendKey val="0"/>
              <c:showVal val="1"/>
              <c:showCatName val="0"/>
              <c:showSerName val="0"/>
              <c:showPercent val="0"/>
              <c:showBubbleSize val="0"/>
              <c:extLst>
                <c:ext xmlns:c16="http://schemas.microsoft.com/office/drawing/2014/chart" uri="{C3380CC4-5D6E-409C-BE32-E72D297353CC}">
                  <c16:uniqueId val="{00000000-0349-4795-829D-E36CD2E02FB5}"/>
                </c:ext>
              </c:extLst>
            </c:dLbl>
            <c:dLbl>
              <c:idx val="4"/>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solidFill>
                      <a:latin typeface="+mn-lt"/>
                      <a:ea typeface="+mn-ea"/>
                      <a:cs typeface="+mn-cs"/>
                    </a:defRPr>
                  </a:pPr>
                  <a:endParaRPr lang="lt-LT"/>
                </a:p>
              </c:txPr>
              <c:dLblPos val="outEnd"/>
              <c:showLegendKey val="0"/>
              <c:showVal val="1"/>
              <c:showCatName val="0"/>
              <c:showSerName val="0"/>
              <c:showPercent val="0"/>
              <c:showBubbleSize val="0"/>
              <c:extLst>
                <c:ext xmlns:c16="http://schemas.microsoft.com/office/drawing/2014/chart" uri="{C3380CC4-5D6E-409C-BE32-E72D297353CC}">
                  <c16:uniqueId val="{00000001-0349-4795-829D-E36CD2E02FB5}"/>
                </c:ext>
              </c:extLst>
            </c:dLbl>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lumMod val="75000"/>
                        <a:lumOff val="25000"/>
                      </a:schemeClr>
                    </a:solidFill>
                    <a:latin typeface="+mn-lt"/>
                    <a:ea typeface="+mn-ea"/>
                    <a:cs typeface="+mn-cs"/>
                  </a:defRPr>
                </a:pPr>
                <a:endParaRPr lang="lt-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Neturiu kitos galimybės</c:v>
                </c:pt>
                <c:pt idx="1">
                  <c:v>Kita</c:v>
                </c:pt>
                <c:pt idx="2">
                  <c:v>Labiau prieinamas pasirinkimas</c:v>
                </c:pt>
                <c:pt idx="3">
                  <c:v>Galimybė lanksčiau pakeisti gyv. vietą</c:v>
                </c:pt>
                <c:pt idx="4">
                  <c:v>Nenori finans. būsto paskolos naštos</c:v>
                </c:pt>
                <c:pt idx="5">
                  <c:v>Neranda būsto, atitinkančio poreikius</c:v>
                </c:pt>
              </c:strCache>
            </c:strRef>
          </c:cat>
          <c:val>
            <c:numRef>
              <c:f>Sheet1!$B$2:$B$7</c:f>
              <c:numCache>
                <c:formatCode>0%</c:formatCode>
                <c:ptCount val="6"/>
                <c:pt idx="0">
                  <c:v>0.60526315789473684</c:v>
                </c:pt>
                <c:pt idx="1">
                  <c:v>0.22368421052631576</c:v>
                </c:pt>
                <c:pt idx="2">
                  <c:v>0.18421052631578946</c:v>
                </c:pt>
                <c:pt idx="3">
                  <c:v>0.17105263157894737</c:v>
                </c:pt>
                <c:pt idx="4">
                  <c:v>0.17105263157894737</c:v>
                </c:pt>
                <c:pt idx="5">
                  <c:v>0.15789473684210525</c:v>
                </c:pt>
              </c:numCache>
            </c:numRef>
          </c:val>
          <c:extLst>
            <c:ext xmlns:c16="http://schemas.microsoft.com/office/drawing/2014/chart" uri="{C3380CC4-5D6E-409C-BE32-E72D297353CC}">
              <c16:uniqueId val="{00000002-0349-4795-829D-E36CD2E02FB5}"/>
            </c:ext>
          </c:extLst>
        </c:ser>
        <c:dLbls>
          <c:dLblPos val="outEnd"/>
          <c:showLegendKey val="0"/>
          <c:showVal val="1"/>
          <c:showCatName val="0"/>
          <c:showSerName val="0"/>
          <c:showPercent val="0"/>
          <c:showBubbleSize val="0"/>
        </c:dLbls>
        <c:gapWidth val="150"/>
        <c:axId val="268854816"/>
        <c:axId val="268843776"/>
      </c:barChart>
      <c:catAx>
        <c:axId val="26885481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0"/>
          <a:lstStyle/>
          <a:p>
            <a:pPr>
              <a:defRPr sz="700" b="0" i="0" u="none" strike="noStrike" kern="1200" baseline="0">
                <a:solidFill>
                  <a:schemeClr val="tx1">
                    <a:lumMod val="65000"/>
                    <a:lumOff val="35000"/>
                  </a:schemeClr>
                </a:solidFill>
                <a:latin typeface="+mn-lt"/>
                <a:ea typeface="+mn-ea"/>
                <a:cs typeface="+mn-cs"/>
              </a:defRPr>
            </a:pPr>
            <a:endParaRPr lang="lt-LT"/>
          </a:p>
        </c:txPr>
        <c:crossAx val="268843776"/>
        <c:crosses val="autoZero"/>
        <c:auto val="1"/>
        <c:lblAlgn val="ctr"/>
        <c:lblOffset val="100"/>
        <c:noMultiLvlLbl val="0"/>
      </c:catAx>
      <c:valAx>
        <c:axId val="268843776"/>
        <c:scaling>
          <c:orientation val="minMax"/>
          <c:max val="0.70000000000000007"/>
          <c:min val="0"/>
        </c:scaling>
        <c:delete val="0"/>
        <c:axPos val="b"/>
        <c:majorGridlines>
          <c:spPr>
            <a:ln w="9525" cap="flat" cmpd="sng" algn="ctr">
              <a:no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lt-LT"/>
          </a:p>
        </c:txPr>
        <c:crossAx val="268854816"/>
        <c:crosses val="autoZero"/>
        <c:crossBetween val="between"/>
      </c:valAx>
      <c:spPr>
        <a:noFill/>
        <a:ln>
          <a:solidFill>
            <a:schemeClr val="bg1"/>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pPr>
      <a:endParaRPr lang="lt-L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8391056249352"/>
          <c:y val="6.1024832782347965E-2"/>
          <c:w val="0.83600946229496009"/>
          <c:h val="0.71678012538702929"/>
        </c:manualLayout>
      </c:layout>
      <c:barChart>
        <c:barDir val="bar"/>
        <c:grouping val="clustered"/>
        <c:varyColors val="0"/>
        <c:ser>
          <c:idx val="1"/>
          <c:order val="0"/>
          <c:tx>
            <c:strRef>
              <c:f>Sheet1!$C$1</c:f>
              <c:strCache>
                <c:ptCount val="1"/>
                <c:pt idx="0">
                  <c:v>Vyrai</c:v>
                </c:pt>
              </c:strCache>
            </c:strRef>
          </c:tx>
          <c:spPr>
            <a:solidFill>
              <a:schemeClr val="accent1"/>
            </a:solidFill>
            <a:ln>
              <a:noFill/>
            </a:ln>
            <a:effectLst/>
          </c:spPr>
          <c:invertIfNegative val="0"/>
          <c:cat>
            <c:strRef>
              <c:f>Sheet1!$A$2:$A$7</c:f>
              <c:strCache>
                <c:ptCount val="6"/>
                <c:pt idx="0">
                  <c:v>0–17</c:v>
                </c:pt>
                <c:pt idx="1">
                  <c:v>18–29</c:v>
                </c:pt>
                <c:pt idx="2">
                  <c:v>30–44</c:v>
                </c:pt>
                <c:pt idx="3">
                  <c:v>45–59</c:v>
                </c:pt>
                <c:pt idx="4">
                  <c:v>60–64</c:v>
                </c:pt>
                <c:pt idx="5">
                  <c:v>65+</c:v>
                </c:pt>
              </c:strCache>
            </c:strRef>
          </c:cat>
          <c:val>
            <c:numRef>
              <c:f>Sheet1!$C$2:$C$7</c:f>
              <c:numCache>
                <c:formatCode>0.0%</c:formatCode>
                <c:ptCount val="6"/>
                <c:pt idx="0">
                  <c:v>0.27</c:v>
                </c:pt>
                <c:pt idx="1">
                  <c:v>7.0000000000000007E-2</c:v>
                </c:pt>
                <c:pt idx="2">
                  <c:v>9.2999999999999999E-2</c:v>
                </c:pt>
                <c:pt idx="3">
                  <c:v>0.16300000000000001</c:v>
                </c:pt>
                <c:pt idx="4">
                  <c:v>0.123</c:v>
                </c:pt>
                <c:pt idx="5">
                  <c:v>0.28100000000000003</c:v>
                </c:pt>
              </c:numCache>
            </c:numRef>
          </c:val>
          <c:extLst>
            <c:ext xmlns:c16="http://schemas.microsoft.com/office/drawing/2014/chart" uri="{C3380CC4-5D6E-409C-BE32-E72D297353CC}">
              <c16:uniqueId val="{00000004-1135-473C-8F69-E1A23A0E7DCA}"/>
            </c:ext>
          </c:extLst>
        </c:ser>
        <c:ser>
          <c:idx val="2"/>
          <c:order val="1"/>
          <c:tx>
            <c:strRef>
              <c:f>Sheet1!$D$1</c:f>
              <c:strCache>
                <c:ptCount val="1"/>
                <c:pt idx="0">
                  <c:v>Moterys</c:v>
                </c:pt>
              </c:strCache>
            </c:strRef>
          </c:tx>
          <c:spPr>
            <a:solidFill>
              <a:schemeClr val="accent2"/>
            </a:solidFill>
            <a:ln>
              <a:noFill/>
            </a:ln>
            <a:effectLst/>
          </c:spPr>
          <c:invertIfNegative val="0"/>
          <c:cat>
            <c:strRef>
              <c:f>Sheet1!$A$2:$A$7</c:f>
              <c:strCache>
                <c:ptCount val="6"/>
                <c:pt idx="0">
                  <c:v>0–17</c:v>
                </c:pt>
                <c:pt idx="1">
                  <c:v>18–29</c:v>
                </c:pt>
                <c:pt idx="2">
                  <c:v>30–44</c:v>
                </c:pt>
                <c:pt idx="3">
                  <c:v>45–59</c:v>
                </c:pt>
                <c:pt idx="4">
                  <c:v>60–64</c:v>
                </c:pt>
                <c:pt idx="5">
                  <c:v>65+</c:v>
                </c:pt>
              </c:strCache>
            </c:strRef>
          </c:cat>
          <c:val>
            <c:numRef>
              <c:f>Sheet1!$D$2:$D$7</c:f>
              <c:numCache>
                <c:formatCode>0.0%</c:formatCode>
                <c:ptCount val="6"/>
                <c:pt idx="0">
                  <c:v>0.11700000000000001</c:v>
                </c:pt>
                <c:pt idx="1">
                  <c:v>0.222</c:v>
                </c:pt>
                <c:pt idx="2">
                  <c:v>0.16300000000000001</c:v>
                </c:pt>
                <c:pt idx="3">
                  <c:v>0.13100000000000001</c:v>
                </c:pt>
                <c:pt idx="4">
                  <c:v>7.0000000000000007E-2</c:v>
                </c:pt>
                <c:pt idx="5">
                  <c:v>0.29699999999999999</c:v>
                </c:pt>
              </c:numCache>
            </c:numRef>
          </c:val>
          <c:extLst>
            <c:ext xmlns:c16="http://schemas.microsoft.com/office/drawing/2014/chart" uri="{C3380CC4-5D6E-409C-BE32-E72D297353CC}">
              <c16:uniqueId val="{00000005-1135-473C-8F69-E1A23A0E7DCA}"/>
            </c:ext>
          </c:extLst>
        </c:ser>
        <c:dLbls>
          <c:showLegendKey val="0"/>
          <c:showVal val="0"/>
          <c:showCatName val="0"/>
          <c:showSerName val="0"/>
          <c:showPercent val="0"/>
          <c:showBubbleSize val="0"/>
        </c:dLbls>
        <c:gapWidth val="72"/>
        <c:axId val="201401151"/>
        <c:axId val="201415551"/>
      </c:barChart>
      <c:catAx>
        <c:axId val="20140115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lt-LT"/>
          </a:p>
        </c:txPr>
        <c:crossAx val="201415551"/>
        <c:crosses val="autoZero"/>
        <c:auto val="1"/>
        <c:lblAlgn val="ctr"/>
        <c:lblOffset val="100"/>
        <c:noMultiLvlLbl val="0"/>
      </c:catAx>
      <c:valAx>
        <c:axId val="201415551"/>
        <c:scaling>
          <c:orientation val="minMax"/>
          <c:max val="0.30000000000000004"/>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lt-LT"/>
          </a:p>
        </c:txPr>
        <c:crossAx val="201401151"/>
        <c:crosses val="autoZero"/>
        <c:crossBetween val="between"/>
      </c:valAx>
      <c:spPr>
        <a:noFill/>
        <a:ln>
          <a:noFill/>
        </a:ln>
        <a:effectLst/>
      </c:spPr>
    </c:plotArea>
    <c:legend>
      <c:legendPos val="r"/>
      <c:layout>
        <c:manualLayout>
          <c:xMode val="edge"/>
          <c:yMode val="edge"/>
          <c:x val="0.10162917129402937"/>
          <c:y val="0.87123672917380157"/>
          <c:w val="0.71949941175307175"/>
          <c:h val="0.12851733681863611"/>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lt-L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8391056249352"/>
          <c:y val="6.1024832782347965E-2"/>
          <c:w val="0.83600946229496009"/>
          <c:h val="0.71678012538702929"/>
        </c:manualLayout>
      </c:layout>
      <c:barChart>
        <c:barDir val="bar"/>
        <c:grouping val="clustered"/>
        <c:varyColors val="0"/>
        <c:ser>
          <c:idx val="1"/>
          <c:order val="0"/>
          <c:tx>
            <c:strRef>
              <c:f>Sheet1!$C$1</c:f>
              <c:strCache>
                <c:ptCount val="1"/>
                <c:pt idx="0">
                  <c:v>Vyrai</c:v>
                </c:pt>
              </c:strCache>
            </c:strRef>
          </c:tx>
          <c:spPr>
            <a:solidFill>
              <a:schemeClr val="accent1"/>
            </a:solidFill>
            <a:ln>
              <a:noFill/>
            </a:ln>
            <a:effectLst/>
          </c:spPr>
          <c:invertIfNegative val="0"/>
          <c:cat>
            <c:strRef>
              <c:f>Sheet1!$A$2:$A$7</c:f>
              <c:strCache>
                <c:ptCount val="6"/>
                <c:pt idx="0">
                  <c:v>0–17</c:v>
                </c:pt>
                <c:pt idx="1">
                  <c:v>18–29</c:v>
                </c:pt>
                <c:pt idx="2">
                  <c:v>30–44</c:v>
                </c:pt>
                <c:pt idx="3">
                  <c:v>45–59</c:v>
                </c:pt>
                <c:pt idx="4">
                  <c:v>60–64</c:v>
                </c:pt>
                <c:pt idx="5">
                  <c:v>65+</c:v>
                </c:pt>
              </c:strCache>
            </c:strRef>
          </c:cat>
          <c:val>
            <c:numRef>
              <c:f>Sheet1!$C$2:$C$7</c:f>
              <c:numCache>
                <c:formatCode>###0.0%</c:formatCode>
                <c:ptCount val="6"/>
                <c:pt idx="0">
                  <c:v>0.19064832510763416</c:v>
                </c:pt>
                <c:pt idx="1">
                  <c:v>0.12462795337603697</c:v>
                </c:pt>
                <c:pt idx="2">
                  <c:v>0.22834568938359762</c:v>
                </c:pt>
                <c:pt idx="3">
                  <c:v>0.21743736217578494</c:v>
                </c:pt>
                <c:pt idx="4">
                  <c:v>8.0387272918198041E-2</c:v>
                </c:pt>
                <c:pt idx="5">
                  <c:v>0.15855339703874829</c:v>
                </c:pt>
              </c:numCache>
            </c:numRef>
          </c:val>
          <c:extLst>
            <c:ext xmlns:c16="http://schemas.microsoft.com/office/drawing/2014/chart" uri="{C3380CC4-5D6E-409C-BE32-E72D297353CC}">
              <c16:uniqueId val="{00000004-1135-473C-8F69-E1A23A0E7DCA}"/>
            </c:ext>
          </c:extLst>
        </c:ser>
        <c:ser>
          <c:idx val="2"/>
          <c:order val="1"/>
          <c:tx>
            <c:strRef>
              <c:f>Sheet1!$D$1</c:f>
              <c:strCache>
                <c:ptCount val="1"/>
                <c:pt idx="0">
                  <c:v>Moterys</c:v>
                </c:pt>
              </c:strCache>
            </c:strRef>
          </c:tx>
          <c:spPr>
            <a:solidFill>
              <a:schemeClr val="accent2"/>
            </a:solidFill>
            <a:ln>
              <a:noFill/>
            </a:ln>
            <a:effectLst/>
          </c:spPr>
          <c:invertIfNegative val="0"/>
          <c:cat>
            <c:strRef>
              <c:f>Sheet1!$A$2:$A$7</c:f>
              <c:strCache>
                <c:ptCount val="6"/>
                <c:pt idx="0">
                  <c:v>0–17</c:v>
                </c:pt>
                <c:pt idx="1">
                  <c:v>18–29</c:v>
                </c:pt>
                <c:pt idx="2">
                  <c:v>30–44</c:v>
                </c:pt>
                <c:pt idx="3">
                  <c:v>45–59</c:v>
                </c:pt>
                <c:pt idx="4">
                  <c:v>60–64</c:v>
                </c:pt>
                <c:pt idx="5">
                  <c:v>65+</c:v>
                </c:pt>
              </c:strCache>
            </c:strRef>
          </c:cat>
          <c:val>
            <c:numRef>
              <c:f>Sheet1!$D$2:$D$7</c:f>
              <c:numCache>
                <c:formatCode>###0.0%</c:formatCode>
                <c:ptCount val="6"/>
                <c:pt idx="0">
                  <c:v>0.16165117981641042</c:v>
                </c:pt>
                <c:pt idx="1">
                  <c:v>8.5040641249460314E-2</c:v>
                </c:pt>
                <c:pt idx="2">
                  <c:v>0.1874355653169642</c:v>
                </c:pt>
                <c:pt idx="3">
                  <c:v>0.21345122111467782</c:v>
                </c:pt>
                <c:pt idx="4">
                  <c:v>8.5091700925456634E-2</c:v>
                </c:pt>
                <c:pt idx="5">
                  <c:v>0.26732969157703068</c:v>
                </c:pt>
              </c:numCache>
            </c:numRef>
          </c:val>
          <c:extLst>
            <c:ext xmlns:c16="http://schemas.microsoft.com/office/drawing/2014/chart" uri="{C3380CC4-5D6E-409C-BE32-E72D297353CC}">
              <c16:uniqueId val="{00000005-1135-473C-8F69-E1A23A0E7DCA}"/>
            </c:ext>
          </c:extLst>
        </c:ser>
        <c:dLbls>
          <c:showLegendKey val="0"/>
          <c:showVal val="0"/>
          <c:showCatName val="0"/>
          <c:showSerName val="0"/>
          <c:showPercent val="0"/>
          <c:showBubbleSize val="0"/>
        </c:dLbls>
        <c:gapWidth val="72"/>
        <c:axId val="201401151"/>
        <c:axId val="201415551"/>
      </c:barChart>
      <c:catAx>
        <c:axId val="20140115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lt-LT"/>
          </a:p>
        </c:txPr>
        <c:crossAx val="201415551"/>
        <c:crosses val="autoZero"/>
        <c:auto val="1"/>
        <c:lblAlgn val="ctr"/>
        <c:lblOffset val="100"/>
        <c:noMultiLvlLbl val="0"/>
      </c:catAx>
      <c:valAx>
        <c:axId val="201415551"/>
        <c:scaling>
          <c:orientation val="minMax"/>
          <c:max val="0.30000000000000004"/>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lt-LT"/>
          </a:p>
        </c:txPr>
        <c:crossAx val="201401151"/>
        <c:crosses val="autoZero"/>
        <c:crossBetween val="between"/>
      </c:valAx>
      <c:spPr>
        <a:noFill/>
        <a:ln>
          <a:noFill/>
        </a:ln>
        <a:effectLst/>
      </c:spPr>
    </c:plotArea>
    <c:legend>
      <c:legendPos val="r"/>
      <c:layout>
        <c:manualLayout>
          <c:xMode val="edge"/>
          <c:yMode val="edge"/>
          <c:x val="0.10162917129402937"/>
          <c:y val="0.87123672917380157"/>
          <c:w val="0.71949941175307175"/>
          <c:h val="0.12851733681863611"/>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lt-LT"/>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471135380531523"/>
          <c:y val="0"/>
          <c:w val="0.47948336358436322"/>
          <c:h val="0.91588399594762204"/>
        </c:manualLayout>
      </c:layout>
      <c:barChart>
        <c:barDir val="bar"/>
        <c:grouping val="clustered"/>
        <c:varyColors val="0"/>
        <c:ser>
          <c:idx val="0"/>
          <c:order val="0"/>
          <c:tx>
            <c:strRef>
              <c:f>Sheet1!$B$1</c:f>
              <c:strCache>
                <c:ptCount val="1"/>
                <c:pt idx="0">
                  <c:v>Proc.</c:v>
                </c:pt>
              </c:strCache>
            </c:strRef>
          </c:tx>
          <c:spPr>
            <a:solidFill>
              <a:schemeClr val="accent4"/>
            </a:solidFill>
            <a:ln w="19050">
              <a:solidFill>
                <a:schemeClr val="lt1"/>
              </a:solid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solidFill>
                      <a:latin typeface="+mn-lt"/>
                      <a:ea typeface="+mn-ea"/>
                      <a:cs typeface="+mn-cs"/>
                    </a:defRPr>
                  </a:pPr>
                  <a:endParaRPr lang="lt-LT"/>
                </a:p>
              </c:txPr>
              <c:dLblPos val="outEnd"/>
              <c:showLegendKey val="0"/>
              <c:showVal val="1"/>
              <c:showCatName val="0"/>
              <c:showSerName val="0"/>
              <c:showPercent val="0"/>
              <c:showBubbleSize val="0"/>
              <c:extLst>
                <c:ext xmlns:c16="http://schemas.microsoft.com/office/drawing/2014/chart" uri="{C3380CC4-5D6E-409C-BE32-E72D297353CC}">
                  <c16:uniqueId val="{00000000-222C-4C8E-A9BB-4746FFF90200}"/>
                </c:ext>
              </c:extLst>
            </c:dLbl>
            <c:dLbl>
              <c:idx val="4"/>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solidFill>
                      <a:latin typeface="+mn-lt"/>
                      <a:ea typeface="+mn-ea"/>
                      <a:cs typeface="+mn-cs"/>
                    </a:defRPr>
                  </a:pPr>
                  <a:endParaRPr lang="lt-LT"/>
                </a:p>
              </c:txPr>
              <c:dLblPos val="outEnd"/>
              <c:showLegendKey val="0"/>
              <c:showVal val="1"/>
              <c:showCatName val="0"/>
              <c:showSerName val="0"/>
              <c:showPercent val="0"/>
              <c:showBubbleSize val="0"/>
              <c:extLst>
                <c:ext xmlns:c16="http://schemas.microsoft.com/office/drawing/2014/chart" uri="{C3380CC4-5D6E-409C-BE32-E72D297353CC}">
                  <c16:uniqueId val="{00000001-222C-4C8E-A9BB-4746FFF90200}"/>
                </c:ext>
              </c:extLst>
            </c:dLbl>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lumMod val="75000"/>
                        <a:lumOff val="25000"/>
                      </a:schemeClr>
                    </a:solidFill>
                    <a:latin typeface="+mn-lt"/>
                    <a:ea typeface="+mn-ea"/>
                    <a:cs typeface="+mn-cs"/>
                  </a:defRPr>
                </a:pPr>
                <a:endParaRPr lang="lt-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Skatinti NT plėtotojus statyti daugiau municip. būsto už prieinamą kainą</c:v>
                </c:pt>
                <c:pt idx="1">
                  <c:v>Daugiau globos įstaigų pensinio amžiaus žmonėms, kur būtų teikiama visa reikiama pagalba</c:v>
                </c:pt>
                <c:pt idx="2">
                  <c:v>Leisti statyti daugiau kotedžų, dvibučių namų priemiesčiuose</c:v>
                </c:pt>
                <c:pt idx="3">
                  <c:v>Daugiau socialinių būstų (pažeidžiamiausioms soc. grupėms)</c:v>
                </c:pt>
                <c:pt idx="4">
                  <c:v>Leisti statyti daugiau būsto miesto centruose</c:v>
                </c:pt>
              </c:strCache>
            </c:strRef>
          </c:cat>
          <c:val>
            <c:numRef>
              <c:f>Sheet1!$B$2:$B$6</c:f>
              <c:numCache>
                <c:formatCode>0%</c:formatCode>
                <c:ptCount val="5"/>
                <c:pt idx="0">
                  <c:v>0.46643518518518517</c:v>
                </c:pt>
                <c:pt idx="1">
                  <c:v>0.37037037037037035</c:v>
                </c:pt>
                <c:pt idx="2">
                  <c:v>0.34375</c:v>
                </c:pt>
                <c:pt idx="3">
                  <c:v>0.28587962962962965</c:v>
                </c:pt>
                <c:pt idx="4">
                  <c:v>8.9120370370370364E-2</c:v>
                </c:pt>
              </c:numCache>
            </c:numRef>
          </c:val>
          <c:extLst>
            <c:ext xmlns:c16="http://schemas.microsoft.com/office/drawing/2014/chart" uri="{C3380CC4-5D6E-409C-BE32-E72D297353CC}">
              <c16:uniqueId val="{00000002-222C-4C8E-A9BB-4746FFF90200}"/>
            </c:ext>
          </c:extLst>
        </c:ser>
        <c:dLbls>
          <c:dLblPos val="outEnd"/>
          <c:showLegendKey val="0"/>
          <c:showVal val="1"/>
          <c:showCatName val="0"/>
          <c:showSerName val="0"/>
          <c:showPercent val="0"/>
          <c:showBubbleSize val="0"/>
        </c:dLbls>
        <c:gapWidth val="150"/>
        <c:axId val="268854816"/>
        <c:axId val="268843776"/>
      </c:barChart>
      <c:catAx>
        <c:axId val="26885481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t" anchorCtr="0"/>
          <a:lstStyle/>
          <a:p>
            <a:pPr>
              <a:defRPr sz="650" b="0" i="0" u="none" strike="noStrike" kern="1200" baseline="0">
                <a:solidFill>
                  <a:schemeClr val="tx1">
                    <a:lumMod val="65000"/>
                    <a:lumOff val="35000"/>
                  </a:schemeClr>
                </a:solidFill>
                <a:latin typeface="+mn-lt"/>
                <a:ea typeface="+mn-ea"/>
                <a:cs typeface="+mn-cs"/>
              </a:defRPr>
            </a:pPr>
            <a:endParaRPr lang="lt-LT"/>
          </a:p>
        </c:txPr>
        <c:crossAx val="268843776"/>
        <c:crosses val="autoZero"/>
        <c:auto val="1"/>
        <c:lblAlgn val="ctr"/>
        <c:lblOffset val="100"/>
        <c:noMultiLvlLbl val="0"/>
      </c:catAx>
      <c:valAx>
        <c:axId val="26884377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lt-LT"/>
          </a:p>
        </c:txPr>
        <c:crossAx val="268854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pPr>
      <a:endParaRPr lang="lt-LT"/>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181742807902443E-2"/>
          <c:y val="0.15867602074846732"/>
          <c:w val="0.89744535067378417"/>
          <c:h val="0.50285460899138779"/>
        </c:manualLayout>
      </c:layout>
      <c:barChart>
        <c:barDir val="col"/>
        <c:grouping val="clustered"/>
        <c:varyColors val="0"/>
        <c:ser>
          <c:idx val="0"/>
          <c:order val="0"/>
          <c:tx>
            <c:strRef>
              <c:f>Sheet1!$B$1</c:f>
              <c:strCache>
                <c:ptCount val="1"/>
                <c:pt idx="0">
                  <c:v>Savivaldybių grupės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Didieji miestai</c:v>
                </c:pt>
                <c:pt idx="1">
                  <c:v>Žiedinės sav.</c:v>
                </c:pt>
                <c:pt idx="2">
                  <c:v>Aplinkinės sav.</c:v>
                </c:pt>
                <c:pt idx="3">
                  <c:v>Kurortinės sav. </c:v>
                </c:pt>
                <c:pt idx="4">
                  <c:v>Pramoninių m. sav.</c:v>
                </c:pt>
                <c:pt idx="5">
                  <c:v>Mažosios sav.</c:v>
                </c:pt>
              </c:strCache>
            </c:strRef>
          </c:cat>
          <c:val>
            <c:numRef>
              <c:f>Sheet1!$B$2:$B$7</c:f>
              <c:numCache>
                <c:formatCode>0.0</c:formatCode>
                <c:ptCount val="6"/>
                <c:pt idx="0">
                  <c:v>32.383333329999999</c:v>
                </c:pt>
                <c:pt idx="1">
                  <c:v>49.983333330000001</c:v>
                </c:pt>
                <c:pt idx="2">
                  <c:v>41.963636360000002</c:v>
                </c:pt>
                <c:pt idx="3">
                  <c:v>44</c:v>
                </c:pt>
                <c:pt idx="4">
                  <c:v>38.616666670000001</c:v>
                </c:pt>
                <c:pt idx="5">
                  <c:v>43.788888890000003</c:v>
                </c:pt>
              </c:numCache>
            </c:numRef>
          </c:val>
          <c:extLst>
            <c:ext xmlns:c16="http://schemas.microsoft.com/office/drawing/2014/chart" uri="{C3380CC4-5D6E-409C-BE32-E72D297353CC}">
              <c16:uniqueId val="{00000000-91D1-47E8-B18E-9EE220FF5DD4}"/>
            </c:ext>
          </c:extLst>
        </c:ser>
        <c:dLbls>
          <c:showLegendKey val="0"/>
          <c:showVal val="0"/>
          <c:showCatName val="0"/>
          <c:showSerName val="0"/>
          <c:showPercent val="0"/>
          <c:showBubbleSize val="0"/>
        </c:dLbls>
        <c:gapWidth val="351"/>
        <c:axId val="1088574176"/>
        <c:axId val="1088570816"/>
      </c:barChart>
      <c:lineChart>
        <c:grouping val="standard"/>
        <c:varyColors val="0"/>
        <c:ser>
          <c:idx val="1"/>
          <c:order val="1"/>
          <c:tx>
            <c:strRef>
              <c:f>Sheet1!$C$1</c:f>
              <c:strCache>
                <c:ptCount val="1"/>
                <c:pt idx="0">
                  <c:v>Lietuvos vid.</c:v>
                </c:pt>
              </c:strCache>
            </c:strRef>
          </c:tx>
          <c:spPr>
            <a:ln w="28575" cap="rnd">
              <a:solidFill>
                <a:schemeClr val="accent2"/>
              </a:solidFill>
              <a:round/>
            </a:ln>
            <a:effectLst/>
          </c:spPr>
          <c:marker>
            <c:symbol val="none"/>
          </c:marker>
          <c:cat>
            <c:strRef>
              <c:f>Sheet1!$A$2:$A$7</c:f>
              <c:strCache>
                <c:ptCount val="6"/>
                <c:pt idx="0">
                  <c:v>Didieji miestai</c:v>
                </c:pt>
                <c:pt idx="1">
                  <c:v>Žiedinės sav.</c:v>
                </c:pt>
                <c:pt idx="2">
                  <c:v>Aplinkinės sav.</c:v>
                </c:pt>
                <c:pt idx="3">
                  <c:v>Kurortinės sav. </c:v>
                </c:pt>
                <c:pt idx="4">
                  <c:v>Pramoninių m. sav.</c:v>
                </c:pt>
                <c:pt idx="5">
                  <c:v>Mažosios sav.</c:v>
                </c:pt>
              </c:strCache>
            </c:strRef>
          </c:cat>
          <c:val>
            <c:numRef>
              <c:f>Sheet1!$C$2:$C$7</c:f>
              <c:numCache>
                <c:formatCode>General</c:formatCode>
                <c:ptCount val="6"/>
                <c:pt idx="0">
                  <c:v>38.9</c:v>
                </c:pt>
                <c:pt idx="1">
                  <c:v>38.9</c:v>
                </c:pt>
                <c:pt idx="2">
                  <c:v>38.9</c:v>
                </c:pt>
                <c:pt idx="3">
                  <c:v>38.9</c:v>
                </c:pt>
                <c:pt idx="4">
                  <c:v>38.9</c:v>
                </c:pt>
                <c:pt idx="5">
                  <c:v>38.9</c:v>
                </c:pt>
              </c:numCache>
            </c:numRef>
          </c:val>
          <c:smooth val="0"/>
          <c:extLst>
            <c:ext xmlns:c16="http://schemas.microsoft.com/office/drawing/2014/chart" uri="{C3380CC4-5D6E-409C-BE32-E72D297353CC}">
              <c16:uniqueId val="{00000001-91D1-47E8-B18E-9EE220FF5DD4}"/>
            </c:ext>
          </c:extLst>
        </c:ser>
        <c:dLbls>
          <c:showLegendKey val="0"/>
          <c:showVal val="0"/>
          <c:showCatName val="0"/>
          <c:showSerName val="0"/>
          <c:showPercent val="0"/>
          <c:showBubbleSize val="0"/>
        </c:dLbls>
        <c:marker val="1"/>
        <c:smooth val="0"/>
        <c:axId val="1088574176"/>
        <c:axId val="1088570816"/>
      </c:lineChart>
      <c:catAx>
        <c:axId val="1088574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Calibri Light" panose="020F0302020204030204" pitchFamily="34" charset="0"/>
                <a:ea typeface="Calibri Light" panose="020F0302020204030204" pitchFamily="34" charset="0"/>
                <a:cs typeface="Calibri Light" panose="020F0302020204030204" pitchFamily="34" charset="0"/>
              </a:defRPr>
            </a:pPr>
            <a:endParaRPr lang="en-US"/>
          </a:p>
        </c:txPr>
        <c:crossAx val="1088570816"/>
        <c:crosses val="autoZero"/>
        <c:auto val="1"/>
        <c:lblAlgn val="ctr"/>
        <c:lblOffset val="100"/>
        <c:noMultiLvlLbl val="0"/>
      </c:catAx>
      <c:valAx>
        <c:axId val="108857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alibri Light" panose="020F0302020204030204" pitchFamily="34" charset="0"/>
                <a:ea typeface="Calibri Light" panose="020F0302020204030204" pitchFamily="34" charset="0"/>
                <a:cs typeface="Calibri Light" panose="020F0302020204030204" pitchFamily="34" charset="0"/>
              </a:defRPr>
            </a:pPr>
            <a:endParaRPr lang="en-US"/>
          </a:p>
        </c:txPr>
        <c:crossAx val="1088574176"/>
        <c:crosses val="autoZero"/>
        <c:crossBetween val="between"/>
      </c:valAx>
      <c:spPr>
        <a:noFill/>
        <a:ln>
          <a:noFill/>
        </a:ln>
        <a:effectLst/>
      </c:spPr>
    </c:plotArea>
    <c:legend>
      <c:legendPos val="b"/>
      <c:layout>
        <c:manualLayout>
          <c:xMode val="edge"/>
          <c:yMode val="edge"/>
          <c:x val="0.13970400463909091"/>
          <c:y val="0.89477963514515468"/>
          <c:w val="0.75749992713014769"/>
          <c:h val="0.10522007642540597"/>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Calibri Light" panose="020F0302020204030204" pitchFamily="34" charset="0"/>
              <a:ea typeface="Calibri Light" panose="020F0302020204030204" pitchFamily="34" charset="0"/>
              <a:cs typeface="Calibri Light" panose="020F03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latin typeface="Calibri Light" panose="020F0302020204030204" pitchFamily="34" charset="0"/>
          <a:ea typeface="Calibri Light" panose="020F0302020204030204" pitchFamily="34" charset="0"/>
          <a:cs typeface="Calibri Light" panose="020F030202020403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08448250744528E-2"/>
          <c:y val="6.3604394963010527E-2"/>
          <c:w val="0.9367857895715791"/>
          <c:h val="0.73483331426427589"/>
        </c:manualLayout>
      </c:layout>
      <c:barChart>
        <c:barDir val="col"/>
        <c:grouping val="clustered"/>
        <c:varyColors val="0"/>
        <c:ser>
          <c:idx val="0"/>
          <c:order val="0"/>
          <c:tx>
            <c:strRef>
              <c:f>Sheet1!$B$1</c:f>
              <c:strCache>
                <c:ptCount val="1"/>
                <c:pt idx="0">
                  <c:v>Renovuoti būstai daugiabučiuose</c:v>
                </c:pt>
              </c:strCache>
            </c:strRef>
          </c:tx>
          <c:spPr>
            <a:solidFill>
              <a:schemeClr val="accent1"/>
            </a:solidFill>
            <a:ln>
              <a:noFill/>
            </a:ln>
            <a:effectLst/>
          </c:spPr>
          <c:invertIfNegative val="0"/>
          <c:dLbls>
            <c:dLbl>
              <c:idx val="6"/>
              <c:layout>
                <c:manualLayout>
                  <c:x val="1.5748031496062992E-3"/>
                  <c:y val="6.099612947026532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620-42C0-B549-4605DFC58FE9}"/>
                </c:ext>
              </c:extLst>
            </c:dLbl>
            <c:numFmt formatCode="0%" sourceLinked="0"/>
            <c:spPr>
              <a:noFill/>
              <a:ln>
                <a:noFill/>
              </a:ln>
              <a:effectLst/>
            </c:spPr>
            <c:txPr>
              <a:bodyPr rot="-5400000" spcFirstLastPara="1" vertOverflow="ellipsis" wrap="square" anchor="ctr" anchorCtr="1"/>
              <a:lstStyle/>
              <a:p>
                <a:pPr>
                  <a:defRPr sz="700" b="0" i="0" u="none" strike="noStrike" kern="1200" baseline="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Šilutės r. sav.</c:v>
                </c:pt>
                <c:pt idx="1">
                  <c:v>Prienų r. sav.</c:v>
                </c:pt>
                <c:pt idx="2">
                  <c:v>Zarasų r. sav.</c:v>
                </c:pt>
                <c:pt idx="3">
                  <c:v>Skuodo r. sav.</c:v>
                </c:pt>
                <c:pt idx="4">
                  <c:v>Šiaulių r. sav.</c:v>
                </c:pt>
                <c:pt idx="5">
                  <c:v>Vilniaus r. sav.</c:v>
                </c:pt>
                <c:pt idx="6">
                  <c:v>Rietavo sav.</c:v>
                </c:pt>
                <c:pt idx="7">
                  <c:v>Neringos sav.</c:v>
                </c:pt>
                <c:pt idx="8">
                  <c:v>Pasvalio r. sav.</c:v>
                </c:pt>
                <c:pt idx="9">
                  <c:v>Pagėgių sav.</c:v>
                </c:pt>
              </c:strCache>
            </c:strRef>
          </c:cat>
          <c:val>
            <c:numRef>
              <c:f>Sheet1!$B$2:$B$11</c:f>
              <c:numCache>
                <c:formatCode>0.00%</c:formatCode>
                <c:ptCount val="10"/>
                <c:pt idx="0">
                  <c:v>0.3095</c:v>
                </c:pt>
                <c:pt idx="1">
                  <c:v>0.26900000000000002</c:v>
                </c:pt>
                <c:pt idx="2">
                  <c:v>0.2601</c:v>
                </c:pt>
                <c:pt idx="3">
                  <c:v>0.21820000000000001</c:v>
                </c:pt>
                <c:pt idx="4">
                  <c:v>0.2172</c:v>
                </c:pt>
                <c:pt idx="5">
                  <c:v>1.5299999999999999E-2</c:v>
                </c:pt>
                <c:pt idx="6">
                  <c:v>1.46E-2</c:v>
                </c:pt>
                <c:pt idx="7">
                  <c:v>6.7999999999999996E-3</c:v>
                </c:pt>
                <c:pt idx="8">
                  <c:v>3.7000000000000002E-3</c:v>
                </c:pt>
                <c:pt idx="9">
                  <c:v>0</c:v>
                </c:pt>
              </c:numCache>
            </c:numRef>
          </c:val>
          <c:extLst>
            <c:ext xmlns:c16="http://schemas.microsoft.com/office/drawing/2014/chart" uri="{C3380CC4-5D6E-409C-BE32-E72D297353CC}">
              <c16:uniqueId val="{00000002-29FB-4C8B-A2CF-7507D74370C8}"/>
            </c:ext>
          </c:extLst>
        </c:ser>
        <c:dLbls>
          <c:dLblPos val="outEnd"/>
          <c:showLegendKey val="0"/>
          <c:showVal val="1"/>
          <c:showCatName val="0"/>
          <c:showSerName val="0"/>
          <c:showPercent val="0"/>
          <c:showBubbleSize val="0"/>
        </c:dLbls>
        <c:gapWidth val="219"/>
        <c:overlap val="-27"/>
        <c:axId val="589784575"/>
        <c:axId val="589768255"/>
      </c:barChart>
      <c:catAx>
        <c:axId val="5897845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Calibri Light" panose="020F0302020204030204" pitchFamily="34" charset="0"/>
                <a:ea typeface="Calibri Light" panose="020F0302020204030204" pitchFamily="34" charset="0"/>
                <a:cs typeface="Calibri Light" panose="020F0302020204030204" pitchFamily="34" charset="0"/>
              </a:defRPr>
            </a:pPr>
            <a:endParaRPr lang="en-US"/>
          </a:p>
        </c:txPr>
        <c:crossAx val="589768255"/>
        <c:crosses val="autoZero"/>
        <c:auto val="1"/>
        <c:lblAlgn val="ctr"/>
        <c:lblOffset val="100"/>
        <c:noMultiLvlLbl val="0"/>
      </c:catAx>
      <c:valAx>
        <c:axId val="589768255"/>
        <c:scaling>
          <c:orientation val="minMax"/>
          <c:max val="0.4"/>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alibri Light" panose="020F0302020204030204" pitchFamily="34" charset="0"/>
                <a:ea typeface="Calibri Light" panose="020F0302020204030204" pitchFamily="34" charset="0"/>
                <a:cs typeface="Calibri Light" panose="020F0302020204030204" pitchFamily="34" charset="0"/>
              </a:defRPr>
            </a:pPr>
            <a:endParaRPr lang="en-US"/>
          </a:p>
        </c:txPr>
        <c:crossAx val="58978457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latin typeface="Calibri Light" panose="020F0302020204030204" pitchFamily="34" charset="0"/>
          <a:ea typeface="Calibri Light" panose="020F0302020204030204" pitchFamily="34" charset="0"/>
          <a:cs typeface="Calibri Light" panose="020F030202020403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181742807902443E-2"/>
          <c:y val="0.15867602074846732"/>
          <c:w val="0.89744535067378417"/>
          <c:h val="0.58551892543088191"/>
        </c:manualLayout>
      </c:layout>
      <c:barChart>
        <c:barDir val="col"/>
        <c:grouping val="clustered"/>
        <c:varyColors val="0"/>
        <c:ser>
          <c:idx val="0"/>
          <c:order val="0"/>
          <c:tx>
            <c:strRef>
              <c:f>Sheet1!$B$1</c:f>
              <c:strCache>
                <c:ptCount val="1"/>
                <c:pt idx="0">
                  <c:v>Savivaldybių grupės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Didieji miestai</c:v>
                </c:pt>
                <c:pt idx="1">
                  <c:v>Žiedinės sav.</c:v>
                </c:pt>
                <c:pt idx="2">
                  <c:v>Aplinkinės sav.</c:v>
                </c:pt>
                <c:pt idx="3">
                  <c:v>Kurortinės sav. </c:v>
                </c:pt>
                <c:pt idx="4">
                  <c:v>Pramoninių m. sav.</c:v>
                </c:pt>
                <c:pt idx="5">
                  <c:v>Mažosios sav.</c:v>
                </c:pt>
              </c:strCache>
            </c:strRef>
          </c:cat>
          <c:val>
            <c:numRef>
              <c:f>Sheet1!$B$2:$B$7</c:f>
              <c:numCache>
                <c:formatCode>0.0</c:formatCode>
                <c:ptCount val="6"/>
                <c:pt idx="0">
                  <c:v>31.5</c:v>
                </c:pt>
                <c:pt idx="1">
                  <c:v>21.57</c:v>
                </c:pt>
                <c:pt idx="2">
                  <c:v>16.82</c:v>
                </c:pt>
                <c:pt idx="3">
                  <c:v>24.66</c:v>
                </c:pt>
                <c:pt idx="4">
                  <c:v>18.93</c:v>
                </c:pt>
                <c:pt idx="5">
                  <c:v>11.75</c:v>
                </c:pt>
              </c:numCache>
            </c:numRef>
          </c:val>
          <c:extLst>
            <c:ext xmlns:c16="http://schemas.microsoft.com/office/drawing/2014/chart" uri="{C3380CC4-5D6E-409C-BE32-E72D297353CC}">
              <c16:uniqueId val="{00000000-91D1-47E8-B18E-9EE220FF5DD4}"/>
            </c:ext>
          </c:extLst>
        </c:ser>
        <c:dLbls>
          <c:showLegendKey val="0"/>
          <c:showVal val="0"/>
          <c:showCatName val="0"/>
          <c:showSerName val="0"/>
          <c:showPercent val="0"/>
          <c:showBubbleSize val="0"/>
        </c:dLbls>
        <c:gapWidth val="351"/>
        <c:axId val="1088574176"/>
        <c:axId val="1088570816"/>
      </c:barChart>
      <c:lineChart>
        <c:grouping val="standard"/>
        <c:varyColors val="0"/>
        <c:ser>
          <c:idx val="1"/>
          <c:order val="1"/>
          <c:tx>
            <c:strRef>
              <c:f>Sheet1!$C$1</c:f>
              <c:strCache>
                <c:ptCount val="1"/>
                <c:pt idx="0">
                  <c:v>Lietuvos vid.</c:v>
                </c:pt>
              </c:strCache>
            </c:strRef>
          </c:tx>
          <c:spPr>
            <a:ln w="28575" cap="rnd">
              <a:solidFill>
                <a:schemeClr val="accent2"/>
              </a:solidFill>
              <a:round/>
            </a:ln>
            <a:effectLst/>
          </c:spPr>
          <c:marker>
            <c:symbol val="none"/>
          </c:marker>
          <c:cat>
            <c:strRef>
              <c:f>Sheet1!$A$2:$A$7</c:f>
              <c:strCache>
                <c:ptCount val="6"/>
                <c:pt idx="0">
                  <c:v>Didieji miestai</c:v>
                </c:pt>
                <c:pt idx="1">
                  <c:v>Žiedinės sav.</c:v>
                </c:pt>
                <c:pt idx="2">
                  <c:v>Aplinkinės sav.</c:v>
                </c:pt>
                <c:pt idx="3">
                  <c:v>Kurortinės sav. </c:v>
                </c:pt>
                <c:pt idx="4">
                  <c:v>Pramoninių m. sav.</c:v>
                </c:pt>
                <c:pt idx="5">
                  <c:v>Mažosios sav.</c:v>
                </c:pt>
              </c:strCache>
            </c:strRef>
          </c:cat>
          <c:val>
            <c:numRef>
              <c:f>Sheet1!$C$2:$C$7</c:f>
              <c:numCache>
                <c:formatCode>General</c:formatCode>
                <c:ptCount val="6"/>
                <c:pt idx="0">
                  <c:v>17.22</c:v>
                </c:pt>
                <c:pt idx="1">
                  <c:v>17.22</c:v>
                </c:pt>
                <c:pt idx="2">
                  <c:v>17.22</c:v>
                </c:pt>
                <c:pt idx="3">
                  <c:v>17.22</c:v>
                </c:pt>
                <c:pt idx="4">
                  <c:v>17.22</c:v>
                </c:pt>
                <c:pt idx="5">
                  <c:v>17.22</c:v>
                </c:pt>
              </c:numCache>
            </c:numRef>
          </c:val>
          <c:smooth val="0"/>
          <c:extLst>
            <c:ext xmlns:c16="http://schemas.microsoft.com/office/drawing/2014/chart" uri="{C3380CC4-5D6E-409C-BE32-E72D297353CC}">
              <c16:uniqueId val="{00000001-91D1-47E8-B18E-9EE220FF5DD4}"/>
            </c:ext>
          </c:extLst>
        </c:ser>
        <c:dLbls>
          <c:showLegendKey val="0"/>
          <c:showVal val="0"/>
          <c:showCatName val="0"/>
          <c:showSerName val="0"/>
          <c:showPercent val="0"/>
          <c:showBubbleSize val="0"/>
        </c:dLbls>
        <c:marker val="1"/>
        <c:smooth val="0"/>
        <c:axId val="1088574176"/>
        <c:axId val="1088570816"/>
      </c:lineChart>
      <c:catAx>
        <c:axId val="1088574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Calibri Light" panose="020F0302020204030204" pitchFamily="34" charset="0"/>
                <a:ea typeface="Calibri Light" panose="020F0302020204030204" pitchFamily="34" charset="0"/>
                <a:cs typeface="Calibri Light" panose="020F0302020204030204" pitchFamily="34" charset="0"/>
              </a:defRPr>
            </a:pPr>
            <a:endParaRPr lang="en-US"/>
          </a:p>
        </c:txPr>
        <c:crossAx val="1088570816"/>
        <c:crosses val="autoZero"/>
        <c:auto val="1"/>
        <c:lblAlgn val="ctr"/>
        <c:lblOffset val="100"/>
        <c:noMultiLvlLbl val="0"/>
      </c:catAx>
      <c:valAx>
        <c:axId val="108857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Calibri Light" panose="020F0302020204030204" pitchFamily="34" charset="0"/>
                <a:ea typeface="Calibri Light" panose="020F0302020204030204" pitchFamily="34" charset="0"/>
                <a:cs typeface="Calibri Light" panose="020F0302020204030204" pitchFamily="34" charset="0"/>
              </a:defRPr>
            </a:pPr>
            <a:endParaRPr lang="en-US"/>
          </a:p>
        </c:txPr>
        <c:crossAx val="1088574176"/>
        <c:crosses val="autoZero"/>
        <c:crossBetween val="between"/>
      </c:valAx>
      <c:spPr>
        <a:noFill/>
        <a:ln>
          <a:noFill/>
        </a:ln>
        <a:effectLst/>
      </c:spPr>
    </c:plotArea>
    <c:legend>
      <c:legendPos val="b"/>
      <c:layout>
        <c:manualLayout>
          <c:xMode val="edge"/>
          <c:yMode val="edge"/>
          <c:x val="0.13970400463909091"/>
          <c:y val="0.89477963514515468"/>
          <c:w val="0.75749992713014769"/>
          <c:h val="0.10522007642540597"/>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Calibri Light" panose="020F0302020204030204" pitchFamily="34" charset="0"/>
              <a:ea typeface="Calibri Light" panose="020F0302020204030204" pitchFamily="34" charset="0"/>
              <a:cs typeface="Calibri Light" panose="020F03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latin typeface="Calibri Light" panose="020F0302020204030204" pitchFamily="34" charset="0"/>
          <a:ea typeface="Calibri Light" panose="020F0302020204030204" pitchFamily="34" charset="0"/>
          <a:cs typeface="Calibri Light" panose="020F030202020403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900074110238101E-2"/>
          <c:y val="8.6402575740812573E-2"/>
          <c:w val="0.92274248794366442"/>
          <c:h val="0.59489292268357974"/>
        </c:manualLayout>
      </c:layout>
      <c:barChart>
        <c:barDir val="col"/>
        <c:grouping val="clustered"/>
        <c:varyColors val="0"/>
        <c:ser>
          <c:idx val="0"/>
          <c:order val="0"/>
          <c:tx>
            <c:strRef>
              <c:f>Sheet1!$B$1</c:f>
              <c:strCache>
                <c:ptCount val="1"/>
                <c:pt idx="0">
                  <c:v>Savivaldybių grupės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Didieji miestai</c:v>
                </c:pt>
                <c:pt idx="1">
                  <c:v>Žiedinės sav.</c:v>
                </c:pt>
                <c:pt idx="2">
                  <c:v>Aplinkinės sav.</c:v>
                </c:pt>
                <c:pt idx="3">
                  <c:v>Kurortinės sav.</c:v>
                </c:pt>
                <c:pt idx="4">
                  <c:v>Pramoninių m. sav.</c:v>
                </c:pt>
                <c:pt idx="5">
                  <c:v>Mažosios sav.</c:v>
                </c:pt>
              </c:strCache>
            </c:strRef>
          </c:cat>
          <c:val>
            <c:numRef>
              <c:f>Sheet1!$B$2:$B$7</c:f>
              <c:numCache>
                <c:formatCode>0.0</c:formatCode>
                <c:ptCount val="6"/>
                <c:pt idx="0">
                  <c:v>23.2</c:v>
                </c:pt>
                <c:pt idx="1">
                  <c:v>22.8</c:v>
                </c:pt>
                <c:pt idx="2">
                  <c:v>18.7</c:v>
                </c:pt>
                <c:pt idx="3">
                  <c:v>24.5</c:v>
                </c:pt>
                <c:pt idx="4">
                  <c:v>21.6</c:v>
                </c:pt>
                <c:pt idx="5">
                  <c:v>18.7</c:v>
                </c:pt>
              </c:numCache>
            </c:numRef>
          </c:val>
          <c:extLst>
            <c:ext xmlns:c16="http://schemas.microsoft.com/office/drawing/2014/chart" uri="{C3380CC4-5D6E-409C-BE32-E72D297353CC}">
              <c16:uniqueId val="{00000000-331B-4CF4-BF01-AAECB3697F92}"/>
            </c:ext>
          </c:extLst>
        </c:ser>
        <c:dLbls>
          <c:dLblPos val="outEnd"/>
          <c:showLegendKey val="0"/>
          <c:showVal val="1"/>
          <c:showCatName val="0"/>
          <c:showSerName val="0"/>
          <c:showPercent val="0"/>
          <c:showBubbleSize val="0"/>
        </c:dLbls>
        <c:gapWidth val="351"/>
        <c:axId val="1088574176"/>
        <c:axId val="1088570816"/>
      </c:barChart>
      <c:lineChart>
        <c:grouping val="standard"/>
        <c:varyColors val="0"/>
        <c:ser>
          <c:idx val="1"/>
          <c:order val="1"/>
          <c:tx>
            <c:strRef>
              <c:f>Sheet1!$C$1</c:f>
              <c:strCache>
                <c:ptCount val="1"/>
                <c:pt idx="0">
                  <c:v>Lietuvos vid.</c:v>
                </c:pt>
              </c:strCache>
            </c:strRef>
          </c:tx>
          <c:spPr>
            <a:ln w="28575" cap="rnd">
              <a:solidFill>
                <a:schemeClr val="accent2"/>
              </a:solidFill>
              <a:round/>
            </a:ln>
            <a:effectLst/>
          </c:spPr>
          <c:marker>
            <c:symbol val="none"/>
          </c:marker>
          <c:cat>
            <c:strRef>
              <c:f>Sheet1!$A$2:$A$7</c:f>
              <c:strCache>
                <c:ptCount val="6"/>
                <c:pt idx="0">
                  <c:v>Didieji miestai</c:v>
                </c:pt>
                <c:pt idx="1">
                  <c:v>Žiedinės sav.</c:v>
                </c:pt>
                <c:pt idx="2">
                  <c:v>Aplinkinės sav.</c:v>
                </c:pt>
                <c:pt idx="3">
                  <c:v>Kurortinės sav.</c:v>
                </c:pt>
                <c:pt idx="4">
                  <c:v>Pramoninių m. sav.</c:v>
                </c:pt>
                <c:pt idx="5">
                  <c:v>Mažosios sav.</c:v>
                </c:pt>
              </c:strCache>
            </c:strRef>
          </c:cat>
          <c:val>
            <c:numRef>
              <c:f>Sheet1!$C$2:$C$7</c:f>
              <c:numCache>
                <c:formatCode>General</c:formatCode>
                <c:ptCount val="6"/>
                <c:pt idx="0">
                  <c:v>20.399999999999999</c:v>
                </c:pt>
                <c:pt idx="1">
                  <c:v>20.399999999999999</c:v>
                </c:pt>
                <c:pt idx="2">
                  <c:v>20.399999999999999</c:v>
                </c:pt>
                <c:pt idx="3">
                  <c:v>20.399999999999999</c:v>
                </c:pt>
                <c:pt idx="4">
                  <c:v>20.399999999999999</c:v>
                </c:pt>
                <c:pt idx="5">
                  <c:v>20.399999999999999</c:v>
                </c:pt>
              </c:numCache>
            </c:numRef>
          </c:val>
          <c:smooth val="0"/>
          <c:extLst>
            <c:ext xmlns:c16="http://schemas.microsoft.com/office/drawing/2014/chart" uri="{C3380CC4-5D6E-409C-BE32-E72D297353CC}">
              <c16:uniqueId val="{00000001-331B-4CF4-BF01-AAECB3697F92}"/>
            </c:ext>
          </c:extLst>
        </c:ser>
        <c:dLbls>
          <c:showLegendKey val="0"/>
          <c:showVal val="0"/>
          <c:showCatName val="0"/>
          <c:showSerName val="0"/>
          <c:showPercent val="0"/>
          <c:showBubbleSize val="0"/>
        </c:dLbls>
        <c:marker val="1"/>
        <c:smooth val="0"/>
        <c:axId val="1088574176"/>
        <c:axId val="1088570816"/>
      </c:lineChart>
      <c:catAx>
        <c:axId val="1088574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Calibri Light" panose="020F0302020204030204" pitchFamily="34" charset="0"/>
                <a:ea typeface="Calibri Light" panose="020F0302020204030204" pitchFamily="34" charset="0"/>
                <a:cs typeface="Calibri Light" panose="020F0302020204030204" pitchFamily="34" charset="0"/>
              </a:defRPr>
            </a:pPr>
            <a:endParaRPr lang="en-US"/>
          </a:p>
        </c:txPr>
        <c:crossAx val="1088570816"/>
        <c:crosses val="autoZero"/>
        <c:auto val="1"/>
        <c:lblAlgn val="ctr"/>
        <c:lblOffset val="100"/>
        <c:noMultiLvlLbl val="0"/>
      </c:catAx>
      <c:valAx>
        <c:axId val="108857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Calibri Light" panose="020F0302020204030204" pitchFamily="34" charset="0"/>
                <a:ea typeface="Calibri Light" panose="020F0302020204030204" pitchFamily="34" charset="0"/>
                <a:cs typeface="Calibri Light" panose="020F0302020204030204" pitchFamily="34" charset="0"/>
              </a:defRPr>
            </a:pPr>
            <a:endParaRPr lang="en-US"/>
          </a:p>
        </c:txPr>
        <c:crossAx val="1088574176"/>
        <c:crosses val="autoZero"/>
        <c:crossBetween val="between"/>
      </c:valAx>
      <c:spPr>
        <a:noFill/>
        <a:ln>
          <a:noFill/>
        </a:ln>
        <a:effectLst/>
      </c:spPr>
    </c:plotArea>
    <c:legend>
      <c:legendPos val="b"/>
      <c:layout>
        <c:manualLayout>
          <c:xMode val="edge"/>
          <c:yMode val="edge"/>
          <c:x val="2.3354559535809991E-2"/>
          <c:y val="0.90541791288466222"/>
          <c:w val="0.97484536951505207"/>
          <c:h val="9.4582087115337762E-2"/>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Calibri Light" panose="020F0302020204030204" pitchFamily="34" charset="0"/>
              <a:ea typeface="Calibri Light" panose="020F0302020204030204" pitchFamily="34" charset="0"/>
              <a:cs typeface="Calibri Light" panose="020F03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latin typeface="Calibri Light" panose="020F0302020204030204" pitchFamily="34" charset="0"/>
          <a:ea typeface="Calibri Light" panose="020F0302020204030204" pitchFamily="34" charset="0"/>
          <a:cs typeface="Calibri Light" panose="020F03020202040302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404573807899965"/>
          <c:y val="9.1286128102470471E-2"/>
          <c:w val="0.85595426192100033"/>
          <c:h val="0.65599048062767218"/>
        </c:manualLayout>
      </c:layout>
      <c:lineChart>
        <c:grouping val="standard"/>
        <c:varyColors val="0"/>
        <c:ser>
          <c:idx val="0"/>
          <c:order val="0"/>
          <c:tx>
            <c:strRef>
              <c:f>Sheet1!$B$1</c:f>
              <c:strCache>
                <c:ptCount val="1"/>
                <c:pt idx="0">
                  <c:v>Lietuvos Respublika</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defRPr>
                </a:pPr>
                <a:endParaRPr lang="lt-LT"/>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Sheet1!$A$2:$A$18</c:f>
              <c:numCache>
                <c:formatCode>General</c:formatCod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numCache>
            </c:numRef>
          </c:cat>
          <c:val>
            <c:numRef>
              <c:f>Sheet1!$B$2:$B$18</c:f>
              <c:numCache>
                <c:formatCode>General</c:formatCode>
                <c:ptCount val="17"/>
                <c:pt idx="0">
                  <c:v>12</c:v>
                </c:pt>
                <c:pt idx="1">
                  <c:v>12.3</c:v>
                </c:pt>
                <c:pt idx="2">
                  <c:v>14.6</c:v>
                </c:pt>
                <c:pt idx="3">
                  <c:v>17.5</c:v>
                </c:pt>
                <c:pt idx="4">
                  <c:v>16.399999999999999</c:v>
                </c:pt>
                <c:pt idx="5">
                  <c:v>15.4</c:v>
                </c:pt>
                <c:pt idx="6">
                  <c:v>14.3</c:v>
                </c:pt>
                <c:pt idx="7">
                  <c:v>13.7</c:v>
                </c:pt>
                <c:pt idx="8">
                  <c:v>12.8</c:v>
                </c:pt>
                <c:pt idx="9">
                  <c:v>11.5</c:v>
                </c:pt>
                <c:pt idx="10">
                  <c:v>10.3</c:v>
                </c:pt>
                <c:pt idx="11">
                  <c:v>10.199999999999999</c:v>
                </c:pt>
                <c:pt idx="12">
                  <c:v>9.1</c:v>
                </c:pt>
                <c:pt idx="13">
                  <c:v>8.3000000000000007</c:v>
                </c:pt>
                <c:pt idx="14">
                  <c:v>8.6999999999999993</c:v>
                </c:pt>
                <c:pt idx="15">
                  <c:v>10.9</c:v>
                </c:pt>
                <c:pt idx="16">
                  <c:v>11.8</c:v>
                </c:pt>
              </c:numCache>
            </c:numRef>
          </c:val>
          <c:smooth val="0"/>
          <c:extLst>
            <c:ext xmlns:c16="http://schemas.microsoft.com/office/drawing/2014/chart" uri="{C3380CC4-5D6E-409C-BE32-E72D297353CC}">
              <c16:uniqueId val="{00000000-1A25-4D27-9288-DFCD9657F66B}"/>
            </c:ext>
          </c:extLst>
        </c:ser>
        <c:dLbls>
          <c:dLblPos val="t"/>
          <c:showLegendKey val="0"/>
          <c:showVal val="1"/>
          <c:showCatName val="0"/>
          <c:showSerName val="0"/>
          <c:showPercent val="0"/>
          <c:showBubbleSize val="0"/>
        </c:dLbls>
        <c:smooth val="0"/>
        <c:axId val="1074956191"/>
        <c:axId val="1074951871"/>
      </c:lineChart>
      <c:catAx>
        <c:axId val="10749561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Light" panose="020F0302020204030204" pitchFamily="34" charset="0"/>
                <a:ea typeface="Calibri Light" panose="020F0302020204030204" pitchFamily="34" charset="0"/>
                <a:cs typeface="Calibri Light" panose="020F0302020204030204" pitchFamily="34" charset="0"/>
              </a:defRPr>
            </a:pPr>
            <a:endParaRPr lang="lt-LT"/>
          </a:p>
        </c:txPr>
        <c:crossAx val="1074951871"/>
        <c:crosses val="autoZero"/>
        <c:auto val="1"/>
        <c:lblAlgn val="ctr"/>
        <c:lblOffset val="100"/>
        <c:noMultiLvlLbl val="0"/>
      </c:catAx>
      <c:valAx>
        <c:axId val="1074951871"/>
        <c:scaling>
          <c:orientation val="minMax"/>
          <c:min val="7"/>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chemeClr val="tx1">
                        <a:lumMod val="65000"/>
                        <a:lumOff val="35000"/>
                      </a:schemeClr>
                    </a:solidFill>
                    <a:latin typeface="Calibri Light" panose="020F0302020204030204" pitchFamily="34" charset="0"/>
                    <a:ea typeface="Calibri Light" panose="020F0302020204030204" pitchFamily="34" charset="0"/>
                    <a:cs typeface="Calibri Light" panose="020F0302020204030204" pitchFamily="34" charset="0"/>
                  </a:defRPr>
                </a:pPr>
                <a:r>
                  <a:rPr lang="lt-LT"/>
                  <a:t>Proc.</a:t>
                </a:r>
              </a:p>
            </c:rich>
          </c:tx>
          <c:overlay val="0"/>
          <c:spPr>
            <a:noFill/>
            <a:ln>
              <a:noFill/>
            </a:ln>
            <a:effectLst/>
          </c:spPr>
          <c:txPr>
            <a:bodyPr rot="-5400000" spcFirstLastPara="1" vertOverflow="ellipsis" vert="horz" wrap="square" anchor="ctr" anchorCtr="1"/>
            <a:lstStyle/>
            <a:p>
              <a:pPr>
                <a:defRPr sz="900" b="0" i="0" u="none" strike="noStrike" kern="1200" baseline="0">
                  <a:solidFill>
                    <a:schemeClr val="tx1">
                      <a:lumMod val="65000"/>
                      <a:lumOff val="35000"/>
                    </a:schemeClr>
                  </a:solidFill>
                  <a:latin typeface="Calibri Light" panose="020F0302020204030204" pitchFamily="34" charset="0"/>
                  <a:ea typeface="Calibri Light" panose="020F0302020204030204" pitchFamily="34" charset="0"/>
                  <a:cs typeface="Calibri Light" panose="020F0302020204030204" pitchFamily="34" charset="0"/>
                </a:defRPr>
              </a:pPr>
              <a:endParaRPr lang="lt-LT"/>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Light" panose="020F0302020204030204" pitchFamily="34" charset="0"/>
                <a:ea typeface="Calibri Light" panose="020F0302020204030204" pitchFamily="34" charset="0"/>
                <a:cs typeface="Calibri Light" panose="020F0302020204030204" pitchFamily="34" charset="0"/>
              </a:defRPr>
            </a:pPr>
            <a:endParaRPr lang="lt-LT"/>
          </a:p>
        </c:txPr>
        <c:crossAx val="107495619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900">
          <a:latin typeface="Calibri Light" panose="020F0302020204030204" pitchFamily="34" charset="0"/>
          <a:ea typeface="Calibri Light" panose="020F0302020204030204" pitchFamily="34" charset="0"/>
          <a:cs typeface="Calibri Light" panose="020F0302020204030204" pitchFamily="34" charset="0"/>
        </a:defRPr>
      </a:pPr>
      <a:endParaRPr lang="lt-LT"/>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532796701557021"/>
          <c:y val="5.5710306406685235E-2"/>
          <c:w val="0.84906108792570745"/>
          <c:h val="0.65980818522114582"/>
        </c:manualLayout>
      </c:layout>
      <c:lineChart>
        <c:grouping val="standard"/>
        <c:varyColors val="0"/>
        <c:ser>
          <c:idx val="0"/>
          <c:order val="0"/>
          <c:tx>
            <c:strRef>
              <c:f>Sheet1!$B$1</c:f>
              <c:strCache>
                <c:ptCount val="1"/>
                <c:pt idx="0">
                  <c:v>Lietuva</c:v>
                </c:pt>
              </c:strCache>
            </c:strRef>
          </c:tx>
          <c:spPr>
            <a:ln w="28575" cap="rnd">
              <a:solidFill>
                <a:schemeClr val="accent1"/>
              </a:solidFill>
              <a:round/>
            </a:ln>
            <a:effectLst/>
          </c:spPr>
          <c:marker>
            <c:symbol val="none"/>
          </c:marker>
          <c:dLbls>
            <c:dLbl>
              <c:idx val="1"/>
              <c:layout>
                <c:manualLayout>
                  <c:x val="-4.0294426919032594E-2"/>
                  <c:y val="-5.820470845803681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0DA-4022-94AF-23C105C14623}"/>
                </c:ext>
              </c:extLst>
            </c:dLbl>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Calibri Light" panose="020F0302020204030204" pitchFamily="34" charset="0"/>
                    <a:ea typeface="Calibri Light" panose="020F0302020204030204" pitchFamily="34" charset="0"/>
                    <a:cs typeface="Calibri Light" panose="020F0302020204030204" pitchFamily="34" charset="0"/>
                  </a:defRPr>
                </a:pPr>
                <a:endParaRPr lang="lt-LT"/>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Sheet1!$A$2:$A$18</c:f>
              <c:numCache>
                <c:formatCode>General</c:formatCode>
                <c:ptCount val="17"/>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pt idx="16">
                  <c:v>2024</c:v>
                </c:pt>
              </c:numCache>
            </c:numRef>
          </c:cat>
          <c:val>
            <c:numRef>
              <c:f>Sheet1!$B$2:$B$18</c:f>
              <c:numCache>
                <c:formatCode>General</c:formatCode>
                <c:ptCount val="17"/>
                <c:pt idx="0">
                  <c:v>5</c:v>
                </c:pt>
                <c:pt idx="1">
                  <c:v>6</c:v>
                </c:pt>
                <c:pt idx="2">
                  <c:v>11</c:v>
                </c:pt>
                <c:pt idx="3">
                  <c:v>11</c:v>
                </c:pt>
                <c:pt idx="4">
                  <c:v>9</c:v>
                </c:pt>
                <c:pt idx="5">
                  <c:v>8</c:v>
                </c:pt>
                <c:pt idx="6">
                  <c:v>7</c:v>
                </c:pt>
                <c:pt idx="7">
                  <c:v>9</c:v>
                </c:pt>
                <c:pt idx="8">
                  <c:v>8</c:v>
                </c:pt>
                <c:pt idx="9">
                  <c:v>7</c:v>
                </c:pt>
                <c:pt idx="10">
                  <c:v>6</c:v>
                </c:pt>
                <c:pt idx="11">
                  <c:v>5</c:v>
                </c:pt>
                <c:pt idx="12">
                  <c:v>3</c:v>
                </c:pt>
                <c:pt idx="13">
                  <c:v>3</c:v>
                </c:pt>
                <c:pt idx="14">
                  <c:v>4</c:v>
                </c:pt>
                <c:pt idx="15">
                  <c:v>5</c:v>
                </c:pt>
                <c:pt idx="16">
                  <c:v>6</c:v>
                </c:pt>
              </c:numCache>
            </c:numRef>
          </c:val>
          <c:smooth val="0"/>
          <c:extLst>
            <c:ext xmlns:c16="http://schemas.microsoft.com/office/drawing/2014/chart" uri="{C3380CC4-5D6E-409C-BE32-E72D297353CC}">
              <c16:uniqueId val="{00000001-146E-4970-B741-E264BC7D17D4}"/>
            </c:ext>
          </c:extLst>
        </c:ser>
        <c:dLbls>
          <c:dLblPos val="t"/>
          <c:showLegendKey val="0"/>
          <c:showVal val="1"/>
          <c:showCatName val="0"/>
          <c:showSerName val="0"/>
          <c:showPercent val="0"/>
          <c:showBubbleSize val="0"/>
        </c:dLbls>
        <c:smooth val="0"/>
        <c:axId val="1137196224"/>
        <c:axId val="1137196704"/>
      </c:lineChart>
      <c:catAx>
        <c:axId val="1137196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Calibri Light" panose="020F0302020204030204" pitchFamily="34" charset="0"/>
                <a:ea typeface="Calibri Light" panose="020F0302020204030204" pitchFamily="34" charset="0"/>
                <a:cs typeface="Calibri Light" panose="020F0302020204030204" pitchFamily="34" charset="0"/>
              </a:defRPr>
            </a:pPr>
            <a:endParaRPr lang="en-US"/>
          </a:p>
        </c:txPr>
        <c:crossAx val="1137196704"/>
        <c:crosses val="autoZero"/>
        <c:auto val="1"/>
        <c:lblAlgn val="ctr"/>
        <c:lblOffset val="100"/>
        <c:noMultiLvlLbl val="0"/>
      </c:catAx>
      <c:valAx>
        <c:axId val="1137196704"/>
        <c:scaling>
          <c:orientation val="minMax"/>
          <c:max val="12"/>
          <c:min val="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chemeClr val="tx1">
                        <a:lumMod val="65000"/>
                        <a:lumOff val="35000"/>
                      </a:schemeClr>
                    </a:solidFill>
                    <a:latin typeface="Calibri Light" panose="020F0302020204030204" pitchFamily="34" charset="0"/>
                    <a:ea typeface="Calibri Light" panose="020F0302020204030204" pitchFamily="34" charset="0"/>
                    <a:cs typeface="Calibri Light" panose="020F0302020204030204" pitchFamily="34" charset="0"/>
                  </a:defRPr>
                </a:pPr>
                <a:r>
                  <a:rPr lang="lt-LT" sz="900"/>
                  <a:t>proc.</a:t>
                </a:r>
                <a:endParaRPr lang="en-US" sz="900"/>
              </a:p>
            </c:rich>
          </c:tx>
          <c:overlay val="0"/>
          <c:spPr>
            <a:noFill/>
            <a:ln>
              <a:noFill/>
            </a:ln>
            <a:effectLst/>
          </c:spPr>
          <c:txPr>
            <a:bodyPr rot="-5400000" spcFirstLastPara="1" vertOverflow="ellipsis" vert="horz" wrap="square" anchor="ctr" anchorCtr="1"/>
            <a:lstStyle/>
            <a:p>
              <a:pPr>
                <a:defRPr sz="900" b="0" i="0" u="none" strike="noStrike" kern="1200" baseline="0">
                  <a:solidFill>
                    <a:schemeClr val="tx1">
                      <a:lumMod val="65000"/>
                      <a:lumOff val="35000"/>
                    </a:schemeClr>
                  </a:solidFill>
                  <a:latin typeface="Calibri Light" panose="020F0302020204030204" pitchFamily="34" charset="0"/>
                  <a:ea typeface="Calibri Light" panose="020F0302020204030204" pitchFamily="34" charset="0"/>
                  <a:cs typeface="Calibri Light" panose="020F030202020403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alibri Light" panose="020F0302020204030204" pitchFamily="34" charset="0"/>
                <a:ea typeface="Calibri Light" panose="020F0302020204030204" pitchFamily="34" charset="0"/>
                <a:cs typeface="Calibri Light" panose="020F0302020204030204" pitchFamily="34" charset="0"/>
              </a:defRPr>
            </a:pPr>
            <a:endParaRPr lang="en-US"/>
          </a:p>
        </c:txPr>
        <c:crossAx val="1137196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latin typeface="Calibri Light" panose="020F0302020204030204" pitchFamily="34" charset="0"/>
          <a:ea typeface="Calibri Light" panose="020F0302020204030204" pitchFamily="34" charset="0"/>
          <a:cs typeface="Calibri Light" panose="020F030202020403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t-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'[Savivaldybės_gyvenamojo_būstų_fondo_duomenų_surinktis (pilni atsakymai).xlsx]S.N.B. sk.'!$A$3:$A$45</c:f>
              <c:strCache>
                <c:ptCount val="43"/>
                <c:pt idx="0">
                  <c:v>Akmenės r. sav.</c:v>
                </c:pt>
                <c:pt idx="1">
                  <c:v>Alytaus m. sav</c:v>
                </c:pt>
                <c:pt idx="2">
                  <c:v>Alytaus r. sav.</c:v>
                </c:pt>
                <c:pt idx="3">
                  <c:v>Anykščių r. sav.</c:v>
                </c:pt>
                <c:pt idx="4">
                  <c:v>Birštono sav.</c:v>
                </c:pt>
                <c:pt idx="5">
                  <c:v>Biržų r. sav.</c:v>
                </c:pt>
                <c:pt idx="6">
                  <c:v>Druskininkų sav.</c:v>
                </c:pt>
                <c:pt idx="7">
                  <c:v>Elektrėnų sav.</c:v>
                </c:pt>
                <c:pt idx="8">
                  <c:v>Ignalinos r. sav.</c:v>
                </c:pt>
                <c:pt idx="9">
                  <c:v>Jonavos r. sav.</c:v>
                </c:pt>
                <c:pt idx="10">
                  <c:v>Kaišiadorių r. sav.</c:v>
                </c:pt>
                <c:pt idx="11">
                  <c:v>Kauno m. sav.</c:v>
                </c:pt>
                <c:pt idx="12">
                  <c:v>Kauno r. sav.</c:v>
                </c:pt>
                <c:pt idx="13">
                  <c:v>Kėdainių r. sav.</c:v>
                </c:pt>
                <c:pt idx="14">
                  <c:v>Kelmės r. sav.</c:v>
                </c:pt>
                <c:pt idx="15">
                  <c:v>Klaipėdos r. sav.</c:v>
                </c:pt>
                <c:pt idx="16">
                  <c:v>Kretingos r. sav.</c:v>
                </c:pt>
                <c:pt idx="17">
                  <c:v>Kupiškio r. sav.</c:v>
                </c:pt>
                <c:pt idx="18">
                  <c:v>Lazdijų r. sav.</c:v>
                </c:pt>
                <c:pt idx="19">
                  <c:v>Marijampolės sav.</c:v>
                </c:pt>
                <c:pt idx="20">
                  <c:v>Pagėgių sav.</c:v>
                </c:pt>
                <c:pt idx="21">
                  <c:v>Pagėgių sav.</c:v>
                </c:pt>
                <c:pt idx="22">
                  <c:v>Pakruojo r. sav.</c:v>
                </c:pt>
                <c:pt idx="23">
                  <c:v>Palangos m. sav.</c:v>
                </c:pt>
                <c:pt idx="24">
                  <c:v>Panevėžio m. sav.</c:v>
                </c:pt>
                <c:pt idx="25">
                  <c:v>Panevėžio r. sav.</c:v>
                </c:pt>
                <c:pt idx="26">
                  <c:v>Pasvalio r. sav.</c:v>
                </c:pt>
                <c:pt idx="27">
                  <c:v>Plungės r. sav.</c:v>
                </c:pt>
                <c:pt idx="28">
                  <c:v>Prienų r. sav.</c:v>
                </c:pt>
                <c:pt idx="29">
                  <c:v>Rietavo r. sav.</c:v>
                </c:pt>
                <c:pt idx="30">
                  <c:v>Rokiškio r. sav.</c:v>
                </c:pt>
                <c:pt idx="31">
                  <c:v>Šakių r. sav.</c:v>
                </c:pt>
                <c:pt idx="32">
                  <c:v>Šiaulių m. sav.</c:v>
                </c:pt>
                <c:pt idx="33">
                  <c:v>Šiaulių r. sav.</c:v>
                </c:pt>
                <c:pt idx="34">
                  <c:v>Šilalės r. sav.</c:v>
                </c:pt>
                <c:pt idx="35">
                  <c:v>Tauragės r. sav.</c:v>
                </c:pt>
                <c:pt idx="36">
                  <c:v>Telšių r. sav.</c:v>
                </c:pt>
                <c:pt idx="37">
                  <c:v>Utenos r. sav.</c:v>
                </c:pt>
                <c:pt idx="38">
                  <c:v>Vilkaviškio r. sav.</c:v>
                </c:pt>
                <c:pt idx="39">
                  <c:v>Vilnaius r. sav.</c:v>
                </c:pt>
                <c:pt idx="40">
                  <c:v>Vilniaus m. sav.</c:v>
                </c:pt>
                <c:pt idx="41">
                  <c:v>Visagino sav.</c:v>
                </c:pt>
                <c:pt idx="42">
                  <c:v>Zarasų r. sav.</c:v>
                </c:pt>
              </c:strCache>
            </c:strRef>
          </c:cat>
          <c:val>
            <c:numRef>
              <c:f>'[Savivaldybės_gyvenamojo_būstų_fondo_duomenų_surinktis (pilni atsakymai).xlsx]S.N.B. sk.'!$L$3:$L$45</c:f>
              <c:numCache>
                <c:formatCode>General</c:formatCode>
                <c:ptCount val="43"/>
                <c:pt idx="0">
                  <c:v>77</c:v>
                </c:pt>
                <c:pt idx="1">
                  <c:v>618</c:v>
                </c:pt>
                <c:pt idx="2">
                  <c:v>18</c:v>
                </c:pt>
                <c:pt idx="3">
                  <c:v>114</c:v>
                </c:pt>
                <c:pt idx="4">
                  <c:v>32</c:v>
                </c:pt>
                <c:pt idx="5">
                  <c:v>198</c:v>
                </c:pt>
                <c:pt idx="6">
                  <c:v>65</c:v>
                </c:pt>
                <c:pt idx="7">
                  <c:v>48</c:v>
                </c:pt>
                <c:pt idx="8">
                  <c:v>163</c:v>
                </c:pt>
                <c:pt idx="9">
                  <c:v>296</c:v>
                </c:pt>
                <c:pt idx="10">
                  <c:v>63</c:v>
                </c:pt>
                <c:pt idx="11">
                  <c:v>1666</c:v>
                </c:pt>
                <c:pt idx="12">
                  <c:v>215</c:v>
                </c:pt>
                <c:pt idx="13">
                  <c:v>290</c:v>
                </c:pt>
                <c:pt idx="14">
                  <c:v>29</c:v>
                </c:pt>
                <c:pt idx="15">
                  <c:v>72</c:v>
                </c:pt>
                <c:pt idx="16">
                  <c:v>109</c:v>
                </c:pt>
                <c:pt idx="17">
                  <c:v>43</c:v>
                </c:pt>
                <c:pt idx="18">
                  <c:v>58</c:v>
                </c:pt>
                <c:pt idx="19">
                  <c:v>357</c:v>
                </c:pt>
                <c:pt idx="21">
                  <c:v>25</c:v>
                </c:pt>
                <c:pt idx="22">
                  <c:v>65</c:v>
                </c:pt>
                <c:pt idx="23">
                  <c:v>65</c:v>
                </c:pt>
                <c:pt idx="24">
                  <c:v>415</c:v>
                </c:pt>
                <c:pt idx="25">
                  <c:v>161</c:v>
                </c:pt>
                <c:pt idx="26">
                  <c:v>71</c:v>
                </c:pt>
                <c:pt idx="27">
                  <c:v>76</c:v>
                </c:pt>
                <c:pt idx="28">
                  <c:v>103</c:v>
                </c:pt>
                <c:pt idx="29">
                  <c:v>10</c:v>
                </c:pt>
                <c:pt idx="30">
                  <c:v>20</c:v>
                </c:pt>
                <c:pt idx="31">
                  <c:v>76</c:v>
                </c:pt>
                <c:pt idx="32">
                  <c:v>494</c:v>
                </c:pt>
                <c:pt idx="33">
                  <c:v>181</c:v>
                </c:pt>
                <c:pt idx="34">
                  <c:v>85</c:v>
                </c:pt>
                <c:pt idx="35">
                  <c:v>126</c:v>
                </c:pt>
                <c:pt idx="36">
                  <c:v>182</c:v>
                </c:pt>
                <c:pt idx="37">
                  <c:v>66</c:v>
                </c:pt>
                <c:pt idx="38">
                  <c:v>189</c:v>
                </c:pt>
                <c:pt idx="39">
                  <c:v>470</c:v>
                </c:pt>
                <c:pt idx="40">
                  <c:v>1591</c:v>
                </c:pt>
                <c:pt idx="41">
                  <c:v>263</c:v>
                </c:pt>
                <c:pt idx="42">
                  <c:v>17</c:v>
                </c:pt>
              </c:numCache>
            </c:numRef>
          </c:val>
          <c:extLst>
            <c:ext xmlns:c16="http://schemas.microsoft.com/office/drawing/2014/chart" uri="{C3380CC4-5D6E-409C-BE32-E72D297353CC}">
              <c16:uniqueId val="{00000000-112D-43DE-8956-59D9FBC229AC}"/>
            </c:ext>
          </c:extLst>
        </c:ser>
        <c:dLbls>
          <c:dLblPos val="outEnd"/>
          <c:showLegendKey val="0"/>
          <c:showVal val="1"/>
          <c:showCatName val="0"/>
          <c:showSerName val="0"/>
          <c:showPercent val="0"/>
          <c:showBubbleSize val="0"/>
        </c:dLbls>
        <c:gapWidth val="219"/>
        <c:overlap val="-27"/>
        <c:axId val="1772988320"/>
        <c:axId val="1772979200"/>
      </c:barChart>
      <c:catAx>
        <c:axId val="1772988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lt-LT"/>
          </a:p>
        </c:txPr>
        <c:crossAx val="1772979200"/>
        <c:crosses val="autoZero"/>
        <c:auto val="1"/>
        <c:lblAlgn val="ctr"/>
        <c:lblOffset val="100"/>
        <c:noMultiLvlLbl val="0"/>
      </c:catAx>
      <c:valAx>
        <c:axId val="1772979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t-LT"/>
          </a:p>
        </c:txPr>
        <c:crossAx val="17729883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FCB982B-5960-454B-9873-6C24A9D5D472}"/>
              </a:ext>
            </a:extLst>
          </p:cNvPr>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r>
              <a:rPr lang="en-US"/>
              <a:t>page</a:t>
            </a:r>
          </a:p>
        </p:txBody>
      </p:sp>
      <p:sp>
        <p:nvSpPr>
          <p:cNvPr id="3" name="Date Placeholder 2">
            <a:extLst>
              <a:ext uri="{FF2B5EF4-FFF2-40B4-BE49-F238E27FC236}">
                <a16:creationId xmlns:a16="http://schemas.microsoft.com/office/drawing/2014/main" id="{8A6BDF08-DFF2-BC46-A19B-82F42ADA703D}"/>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8A3A976E-1F14-FC46-B72C-1BD59733924B}" type="datetimeFigureOut">
              <a:t>20/08/2026</a:t>
            </a:fld>
            <a:endParaRPr lang="en-US"/>
          </a:p>
        </p:txBody>
      </p:sp>
      <p:sp>
        <p:nvSpPr>
          <p:cNvPr id="4" name="Footer Placeholder 3">
            <a:extLst>
              <a:ext uri="{FF2B5EF4-FFF2-40B4-BE49-F238E27FC236}">
                <a16:creationId xmlns:a16="http://schemas.microsoft.com/office/drawing/2014/main" id="{4328387E-1E3A-E84C-A306-F30DFE260C66}"/>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67FC8DE-5BDD-4F45-9B85-ADBC233DD372}"/>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C4B7462F-8C8C-C447-9E6B-4AF4C52150EB}" type="slidenum">
              <a:t>‹#›</a:t>
            </a:fld>
            <a:endParaRPr lang="en-US"/>
          </a:p>
        </p:txBody>
      </p:sp>
    </p:spTree>
    <p:extLst>
      <p:ext uri="{BB962C8B-B14F-4D97-AF65-F5344CB8AC3E}">
        <p14:creationId xmlns:p14="http://schemas.microsoft.com/office/powerpoint/2010/main" val="194176361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r>
              <a:rPr lang="en-US"/>
              <a:t>page</a:t>
            </a:r>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A622C7F-4FE3-3942-9B8F-6ED21B79CC75}" type="datetimeFigureOut">
              <a:t>20/08/2026</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97DE7753-4557-4344-A6D4-17BC665E9D2D}" type="slidenum">
              <a:t>‹#›</a:t>
            </a:fld>
            <a:endParaRPr lang="en-US"/>
          </a:p>
        </p:txBody>
      </p:sp>
    </p:spTree>
    <p:extLst>
      <p:ext uri="{BB962C8B-B14F-4D97-AF65-F5344CB8AC3E}">
        <p14:creationId xmlns:p14="http://schemas.microsoft.com/office/powerpoint/2010/main" val="676231078"/>
      </p:ext>
    </p:extLst>
  </p:cSld>
  <p:clrMap bg1="lt1" tx1="dk1" bg2="lt2" tx2="dk2" accent1="accent1" accent2="accent2" accent3="accent3" accent4="accent4" accent5="accent5" accent6="accent6" hlink="hlink" folHlink="folHlink"/>
  <p:hf sldNum="0" ftr="0" dt="0"/>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page</a:t>
            </a:r>
          </a:p>
        </p:txBody>
      </p:sp>
    </p:spTree>
    <p:extLst>
      <p:ext uri="{BB962C8B-B14F-4D97-AF65-F5344CB8AC3E}">
        <p14:creationId xmlns:p14="http://schemas.microsoft.com/office/powerpoint/2010/main" val="1440555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page</a:t>
            </a:r>
          </a:p>
        </p:txBody>
      </p:sp>
    </p:spTree>
    <p:extLst>
      <p:ext uri="{BB962C8B-B14F-4D97-AF65-F5344CB8AC3E}">
        <p14:creationId xmlns:p14="http://schemas.microsoft.com/office/powerpoint/2010/main" val="2512898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lt-LT"/>
          </a:p>
        </p:txBody>
      </p:sp>
      <p:sp>
        <p:nvSpPr>
          <p:cNvPr id="4" name="Header Placeholder 3"/>
          <p:cNvSpPr>
            <a:spLocks noGrp="1"/>
          </p:cNvSpPr>
          <p:nvPr>
            <p:ph type="hdr" sz="quarter"/>
          </p:nvPr>
        </p:nvSpPr>
        <p:spPr/>
        <p:txBody>
          <a:bodyPr/>
          <a:lstStyle/>
          <a:p>
            <a:r>
              <a:rPr lang="en-US"/>
              <a:t>page</a:t>
            </a:r>
          </a:p>
        </p:txBody>
      </p:sp>
    </p:spTree>
    <p:extLst>
      <p:ext uri="{BB962C8B-B14F-4D97-AF65-F5344CB8AC3E}">
        <p14:creationId xmlns:p14="http://schemas.microsoft.com/office/powerpoint/2010/main" val="1411809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lt-LT"/>
          </a:p>
        </p:txBody>
      </p:sp>
      <p:sp>
        <p:nvSpPr>
          <p:cNvPr id="4" name="Header Placeholder 3"/>
          <p:cNvSpPr>
            <a:spLocks noGrp="1"/>
          </p:cNvSpPr>
          <p:nvPr>
            <p:ph type="hdr" sz="quarter"/>
          </p:nvPr>
        </p:nvSpPr>
        <p:spPr/>
        <p:txBody>
          <a:bodyPr/>
          <a:lstStyle/>
          <a:p>
            <a:r>
              <a:rPr lang="en-US"/>
              <a:t>page</a:t>
            </a:r>
          </a:p>
        </p:txBody>
      </p:sp>
    </p:spTree>
    <p:extLst>
      <p:ext uri="{BB962C8B-B14F-4D97-AF65-F5344CB8AC3E}">
        <p14:creationId xmlns:p14="http://schemas.microsoft.com/office/powerpoint/2010/main" val="3518767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lt-LT"/>
          </a:p>
        </p:txBody>
      </p:sp>
      <p:sp>
        <p:nvSpPr>
          <p:cNvPr id="4" name="Header Placeholder 3"/>
          <p:cNvSpPr>
            <a:spLocks noGrp="1"/>
          </p:cNvSpPr>
          <p:nvPr>
            <p:ph type="hdr" sz="quarter"/>
          </p:nvPr>
        </p:nvSpPr>
        <p:spPr/>
        <p:txBody>
          <a:bodyPr/>
          <a:lstStyle/>
          <a:p>
            <a:r>
              <a:rPr lang="en-US"/>
              <a:t>page</a:t>
            </a:r>
          </a:p>
        </p:txBody>
      </p:sp>
    </p:spTree>
    <p:extLst>
      <p:ext uri="{BB962C8B-B14F-4D97-AF65-F5344CB8AC3E}">
        <p14:creationId xmlns:p14="http://schemas.microsoft.com/office/powerpoint/2010/main" val="5185454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page</a:t>
            </a:r>
          </a:p>
        </p:txBody>
      </p:sp>
    </p:spTree>
    <p:extLst>
      <p:ext uri="{BB962C8B-B14F-4D97-AF65-F5344CB8AC3E}">
        <p14:creationId xmlns:p14="http://schemas.microsoft.com/office/powerpoint/2010/main" val="3664030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page</a:t>
            </a:r>
          </a:p>
        </p:txBody>
      </p:sp>
    </p:spTree>
    <p:extLst>
      <p:ext uri="{BB962C8B-B14F-4D97-AF65-F5344CB8AC3E}">
        <p14:creationId xmlns:p14="http://schemas.microsoft.com/office/powerpoint/2010/main" val="3623753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7557C-13D7-39CD-D09C-3DBDAC07EA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FC2311-ECD0-861D-77C3-7E32D4B2EBC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248C97B-8C3E-A2D2-AF37-2CD35B0287D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2280DE4-0365-2105-7517-4FBCC0498D0F}"/>
              </a:ext>
            </a:extLst>
          </p:cNvPr>
          <p:cNvSpPr>
            <a:spLocks noGrp="1"/>
          </p:cNvSpPr>
          <p:nvPr>
            <p:ph type="sldNum" sz="quarter" idx="5"/>
          </p:nvPr>
        </p:nvSpPr>
        <p:spPr/>
        <p:txBody>
          <a:bodyPr/>
          <a:lstStyle/>
          <a:p>
            <a:fld id="{FB79C694-BD74-43F6-B261-0B5D263FC844}" type="slidenum">
              <a:rPr lang="en-US" smtClean="0"/>
              <a:pPr/>
              <a:t>13</a:t>
            </a:fld>
            <a:endParaRPr lang="en-US"/>
          </a:p>
        </p:txBody>
      </p:sp>
    </p:spTree>
    <p:extLst>
      <p:ext uri="{BB962C8B-B14F-4D97-AF65-F5344CB8AC3E}">
        <p14:creationId xmlns:p14="http://schemas.microsoft.com/office/powerpoint/2010/main" val="17682568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lt-LT"/>
              <a:t>Iš viso: 7316</a:t>
            </a:r>
          </a:p>
        </p:txBody>
      </p:sp>
      <p:sp>
        <p:nvSpPr>
          <p:cNvPr id="4" name="Header Placeholder 3"/>
          <p:cNvSpPr>
            <a:spLocks noGrp="1"/>
          </p:cNvSpPr>
          <p:nvPr>
            <p:ph type="hdr" sz="quarter"/>
          </p:nvPr>
        </p:nvSpPr>
        <p:spPr/>
        <p:txBody>
          <a:bodyPr/>
          <a:lstStyle/>
          <a:p>
            <a:r>
              <a:rPr lang="en-US"/>
              <a:t>page</a:t>
            </a:r>
          </a:p>
        </p:txBody>
      </p:sp>
    </p:spTree>
    <p:extLst>
      <p:ext uri="{BB962C8B-B14F-4D97-AF65-F5344CB8AC3E}">
        <p14:creationId xmlns:p14="http://schemas.microsoft.com/office/powerpoint/2010/main" val="1673693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page</a:t>
            </a:r>
          </a:p>
        </p:txBody>
      </p:sp>
    </p:spTree>
    <p:extLst>
      <p:ext uri="{BB962C8B-B14F-4D97-AF65-F5344CB8AC3E}">
        <p14:creationId xmlns:p14="http://schemas.microsoft.com/office/powerpoint/2010/main" val="17093518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DA7D2-4997-A27D-27BE-EF8415A572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683113-7C97-6522-9F9A-4B37E40C77B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A4C4FAD-ACFA-D3D8-D29A-097351CEDCD4}"/>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DE9B980D-2E0A-36F0-86EF-391FA4D03A83}"/>
              </a:ext>
            </a:extLst>
          </p:cNvPr>
          <p:cNvSpPr>
            <a:spLocks noGrp="1"/>
          </p:cNvSpPr>
          <p:nvPr>
            <p:ph type="hdr" sz="quarter"/>
          </p:nvPr>
        </p:nvSpPr>
        <p:spPr/>
        <p:txBody>
          <a:bodyPr/>
          <a:lstStyle/>
          <a:p>
            <a:r>
              <a:rPr lang="en-US"/>
              <a:t>page</a:t>
            </a:r>
          </a:p>
        </p:txBody>
      </p:sp>
    </p:spTree>
    <p:extLst>
      <p:ext uri="{BB962C8B-B14F-4D97-AF65-F5344CB8AC3E}">
        <p14:creationId xmlns:p14="http://schemas.microsoft.com/office/powerpoint/2010/main" val="4069877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page</a:t>
            </a:r>
          </a:p>
        </p:txBody>
      </p:sp>
    </p:spTree>
    <p:extLst>
      <p:ext uri="{BB962C8B-B14F-4D97-AF65-F5344CB8AC3E}">
        <p14:creationId xmlns:p14="http://schemas.microsoft.com/office/powerpoint/2010/main" val="4051557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page</a:t>
            </a:r>
          </a:p>
        </p:txBody>
      </p:sp>
    </p:spTree>
    <p:extLst>
      <p:ext uri="{BB962C8B-B14F-4D97-AF65-F5344CB8AC3E}">
        <p14:creationId xmlns:p14="http://schemas.microsoft.com/office/powerpoint/2010/main" val="14422319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7.emf"/><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emf"/><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7E422C9E-5862-6149-91A7-97C6A26CA606}"/>
              </a:ext>
            </a:extLst>
          </p:cNvPr>
          <p:cNvSpPr/>
          <p:nvPr userDrawn="1"/>
        </p:nvSpPr>
        <p:spPr>
          <a:xfrm>
            <a:off x="0" y="0"/>
            <a:ext cx="9144000" cy="3657600"/>
          </a:xfrm>
          <a:prstGeom prst="rect">
            <a:avLst/>
          </a:prstGeom>
          <a:solidFill>
            <a:srgbClr val="1F7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979B9EC5-2A9B-B443-ABC6-8282133C8CE4}"/>
              </a:ext>
            </a:extLst>
          </p:cNvPr>
          <p:cNvPicPr>
            <a:picLocks noChangeAspect="1"/>
          </p:cNvPicPr>
          <p:nvPr userDrawn="1"/>
        </p:nvPicPr>
        <p:blipFill>
          <a:blip r:embed="rId2"/>
          <a:stretch>
            <a:fillRect/>
          </a:stretch>
        </p:blipFill>
        <p:spPr>
          <a:xfrm>
            <a:off x="5194300" y="0"/>
            <a:ext cx="3949700" cy="3657600"/>
          </a:xfrm>
          <a:prstGeom prst="rect">
            <a:avLst/>
          </a:prstGeom>
        </p:spPr>
      </p:pic>
      <p:sp>
        <p:nvSpPr>
          <p:cNvPr id="6" name="Picture Placeholder 5">
            <a:extLst>
              <a:ext uri="{FF2B5EF4-FFF2-40B4-BE49-F238E27FC236}">
                <a16:creationId xmlns:a16="http://schemas.microsoft.com/office/drawing/2014/main" id="{5E04444F-7D67-0E4D-A088-B512F7F6B407}"/>
              </a:ext>
            </a:extLst>
          </p:cNvPr>
          <p:cNvSpPr>
            <a:spLocks noGrp="1"/>
          </p:cNvSpPr>
          <p:nvPr>
            <p:ph type="pic" sz="quarter" idx="10" hasCustomPrompt="1"/>
          </p:nvPr>
        </p:nvSpPr>
        <p:spPr>
          <a:xfrm>
            <a:off x="1531078" y="3818856"/>
            <a:ext cx="1287534" cy="686652"/>
          </a:xfrm>
        </p:spPr>
        <p:txBody>
          <a:bodyPr/>
          <a:lstStyle>
            <a:lvl1pPr>
              <a:defRPr sz="1000"/>
            </a:lvl1pPr>
          </a:lstStyle>
          <a:p>
            <a:r>
              <a:rPr lang="en-US"/>
              <a:t>Client logo if applied</a:t>
            </a:r>
          </a:p>
        </p:txBody>
      </p:sp>
      <p:sp>
        <p:nvSpPr>
          <p:cNvPr id="19" name="Picture Placeholder 5">
            <a:extLst>
              <a:ext uri="{FF2B5EF4-FFF2-40B4-BE49-F238E27FC236}">
                <a16:creationId xmlns:a16="http://schemas.microsoft.com/office/drawing/2014/main" id="{019F173E-367C-0541-8638-E89CA621C235}"/>
              </a:ext>
            </a:extLst>
          </p:cNvPr>
          <p:cNvSpPr>
            <a:spLocks noGrp="1"/>
          </p:cNvSpPr>
          <p:nvPr>
            <p:ph type="pic" sz="quarter" idx="11" hasCustomPrompt="1"/>
          </p:nvPr>
        </p:nvSpPr>
        <p:spPr>
          <a:xfrm>
            <a:off x="1531078" y="4668005"/>
            <a:ext cx="1287534" cy="294409"/>
          </a:xfrm>
        </p:spPr>
        <p:txBody>
          <a:bodyPr/>
          <a:lstStyle>
            <a:lvl1pPr>
              <a:defRPr sz="1000"/>
            </a:lvl1pPr>
          </a:lstStyle>
          <a:p>
            <a:r>
              <a:rPr lang="en-US"/>
              <a:t>Partner logo if applied</a:t>
            </a:r>
          </a:p>
        </p:txBody>
      </p:sp>
      <p:sp>
        <p:nvSpPr>
          <p:cNvPr id="27" name="Picture Placeholder 5">
            <a:extLst>
              <a:ext uri="{FF2B5EF4-FFF2-40B4-BE49-F238E27FC236}">
                <a16:creationId xmlns:a16="http://schemas.microsoft.com/office/drawing/2014/main" id="{99951022-024E-3740-9601-D19AF6282F86}"/>
              </a:ext>
            </a:extLst>
          </p:cNvPr>
          <p:cNvSpPr>
            <a:spLocks noGrp="1"/>
          </p:cNvSpPr>
          <p:nvPr>
            <p:ph type="pic" sz="quarter" idx="12" hasCustomPrompt="1"/>
          </p:nvPr>
        </p:nvSpPr>
        <p:spPr>
          <a:xfrm>
            <a:off x="2888539" y="3818856"/>
            <a:ext cx="1287534" cy="686652"/>
          </a:xfrm>
        </p:spPr>
        <p:txBody>
          <a:bodyPr/>
          <a:lstStyle>
            <a:lvl1pPr>
              <a:defRPr sz="1000"/>
            </a:lvl1pPr>
          </a:lstStyle>
          <a:p>
            <a:r>
              <a:rPr lang="en-US"/>
              <a:t>Client logo if applied</a:t>
            </a:r>
          </a:p>
        </p:txBody>
      </p:sp>
      <p:sp>
        <p:nvSpPr>
          <p:cNvPr id="28" name="Picture Placeholder 5">
            <a:extLst>
              <a:ext uri="{FF2B5EF4-FFF2-40B4-BE49-F238E27FC236}">
                <a16:creationId xmlns:a16="http://schemas.microsoft.com/office/drawing/2014/main" id="{5DC50D8A-E35F-154C-A3FE-02205C0D6239}"/>
              </a:ext>
            </a:extLst>
          </p:cNvPr>
          <p:cNvSpPr>
            <a:spLocks noGrp="1"/>
          </p:cNvSpPr>
          <p:nvPr>
            <p:ph type="pic" sz="quarter" idx="13" hasCustomPrompt="1"/>
          </p:nvPr>
        </p:nvSpPr>
        <p:spPr>
          <a:xfrm>
            <a:off x="2888539" y="4668005"/>
            <a:ext cx="1287534" cy="294409"/>
          </a:xfrm>
        </p:spPr>
        <p:txBody>
          <a:bodyPr/>
          <a:lstStyle>
            <a:lvl1pPr>
              <a:defRPr sz="1000"/>
            </a:lvl1pPr>
          </a:lstStyle>
          <a:p>
            <a:r>
              <a:rPr lang="en-US"/>
              <a:t>Partner logo if applied</a:t>
            </a:r>
          </a:p>
        </p:txBody>
      </p:sp>
      <p:sp>
        <p:nvSpPr>
          <p:cNvPr id="29" name="Picture Placeholder 5">
            <a:extLst>
              <a:ext uri="{FF2B5EF4-FFF2-40B4-BE49-F238E27FC236}">
                <a16:creationId xmlns:a16="http://schemas.microsoft.com/office/drawing/2014/main" id="{A5291A40-10DE-F448-A886-9ECAEB6C0370}"/>
              </a:ext>
            </a:extLst>
          </p:cNvPr>
          <p:cNvSpPr>
            <a:spLocks noGrp="1"/>
          </p:cNvSpPr>
          <p:nvPr>
            <p:ph type="pic" sz="quarter" idx="14" hasCustomPrompt="1"/>
          </p:nvPr>
        </p:nvSpPr>
        <p:spPr>
          <a:xfrm>
            <a:off x="4245997" y="3818856"/>
            <a:ext cx="1287534" cy="686652"/>
          </a:xfrm>
        </p:spPr>
        <p:txBody>
          <a:bodyPr/>
          <a:lstStyle>
            <a:lvl1pPr>
              <a:defRPr sz="1000"/>
            </a:lvl1pPr>
          </a:lstStyle>
          <a:p>
            <a:r>
              <a:rPr lang="en-US"/>
              <a:t>Client logo if applied</a:t>
            </a:r>
          </a:p>
        </p:txBody>
      </p:sp>
      <p:sp>
        <p:nvSpPr>
          <p:cNvPr id="30" name="Picture Placeholder 5">
            <a:extLst>
              <a:ext uri="{FF2B5EF4-FFF2-40B4-BE49-F238E27FC236}">
                <a16:creationId xmlns:a16="http://schemas.microsoft.com/office/drawing/2014/main" id="{966546DB-D72F-9843-B125-A2B82E64760B}"/>
              </a:ext>
            </a:extLst>
          </p:cNvPr>
          <p:cNvSpPr>
            <a:spLocks noGrp="1"/>
          </p:cNvSpPr>
          <p:nvPr>
            <p:ph type="pic" sz="quarter" idx="15" hasCustomPrompt="1"/>
          </p:nvPr>
        </p:nvSpPr>
        <p:spPr>
          <a:xfrm>
            <a:off x="4245997" y="4668005"/>
            <a:ext cx="1287534" cy="294409"/>
          </a:xfrm>
        </p:spPr>
        <p:txBody>
          <a:bodyPr/>
          <a:lstStyle>
            <a:lvl1pPr>
              <a:defRPr sz="1000"/>
            </a:lvl1pPr>
          </a:lstStyle>
          <a:p>
            <a:r>
              <a:rPr lang="en-US"/>
              <a:t>Partner logo if applied</a:t>
            </a:r>
          </a:p>
        </p:txBody>
      </p:sp>
      <p:pic>
        <p:nvPicPr>
          <p:cNvPr id="14" name="Graphic 13">
            <a:extLst>
              <a:ext uri="{FF2B5EF4-FFF2-40B4-BE49-F238E27FC236}">
                <a16:creationId xmlns:a16="http://schemas.microsoft.com/office/drawing/2014/main" id="{31B84456-F847-064E-85E5-7BC60A2AFF7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988300" y="4689152"/>
            <a:ext cx="609600" cy="235595"/>
          </a:xfrm>
          <a:prstGeom prst="rect">
            <a:avLst/>
          </a:prstGeom>
        </p:spPr>
      </p:pic>
      <p:sp>
        <p:nvSpPr>
          <p:cNvPr id="32" name="TextBox 31">
            <a:extLst>
              <a:ext uri="{FF2B5EF4-FFF2-40B4-BE49-F238E27FC236}">
                <a16:creationId xmlns:a16="http://schemas.microsoft.com/office/drawing/2014/main" id="{F138EF75-897B-C44A-9D2B-1B8D43756BF3}"/>
              </a:ext>
            </a:extLst>
          </p:cNvPr>
          <p:cNvSpPr txBox="1"/>
          <p:nvPr userDrawn="1"/>
        </p:nvSpPr>
        <p:spPr>
          <a:xfrm>
            <a:off x="546099" y="3818857"/>
            <a:ext cx="1197641" cy="123111"/>
          </a:xfrm>
          <a:prstGeom prst="rect">
            <a:avLst/>
          </a:prstGeom>
          <a:noFill/>
        </p:spPr>
        <p:txBody>
          <a:bodyPr vert="horz" wrap="square" lIns="0" tIns="0" rIns="0" bIns="0" rtlCol="0" anchor="t" anchorCtr="0">
            <a:spAutoFit/>
          </a:bodyPr>
          <a:lstStyle/>
          <a:p>
            <a:r>
              <a:rPr lang="en-US" sz="800" b="0" i="0" err="1">
                <a:solidFill>
                  <a:srgbClr val="279A7B"/>
                </a:solidFill>
                <a:latin typeface="+mn-lt"/>
              </a:rPr>
              <a:t>Projekto</a:t>
            </a:r>
            <a:r>
              <a:rPr lang="en-US" sz="800" b="0" i="0">
                <a:solidFill>
                  <a:srgbClr val="279A7B"/>
                </a:solidFill>
                <a:latin typeface="+mn-lt"/>
              </a:rPr>
              <a:t> </a:t>
            </a:r>
            <a:r>
              <a:rPr lang="en-US" sz="800" b="0" i="0" err="1">
                <a:solidFill>
                  <a:srgbClr val="279A7B"/>
                </a:solidFill>
                <a:latin typeface="+mn-lt"/>
              </a:rPr>
              <a:t>užsakovai</a:t>
            </a:r>
            <a:r>
              <a:rPr lang="en-US" sz="800" b="0" i="0">
                <a:solidFill>
                  <a:srgbClr val="279A7B"/>
                </a:solidFill>
                <a:latin typeface="+mn-lt"/>
              </a:rPr>
              <a:t>:</a:t>
            </a:r>
          </a:p>
        </p:txBody>
      </p:sp>
      <p:sp>
        <p:nvSpPr>
          <p:cNvPr id="33" name="TextBox 32">
            <a:extLst>
              <a:ext uri="{FF2B5EF4-FFF2-40B4-BE49-F238E27FC236}">
                <a16:creationId xmlns:a16="http://schemas.microsoft.com/office/drawing/2014/main" id="{5E324E28-5BDB-EF4F-B00D-95FB82A0634B}"/>
              </a:ext>
            </a:extLst>
          </p:cNvPr>
          <p:cNvSpPr txBox="1"/>
          <p:nvPr userDrawn="1"/>
        </p:nvSpPr>
        <p:spPr>
          <a:xfrm>
            <a:off x="546099" y="4668005"/>
            <a:ext cx="1474087" cy="246825"/>
          </a:xfrm>
          <a:prstGeom prst="rect">
            <a:avLst/>
          </a:prstGeom>
          <a:noFill/>
        </p:spPr>
        <p:txBody>
          <a:bodyPr wrap="square" lIns="0" tIns="0" rIns="0" bIns="0" rtlCol="0" anchor="t">
            <a:spAutoFit/>
          </a:bodyPr>
          <a:lstStyle/>
          <a:p>
            <a:r>
              <a:rPr lang="en-US" sz="800" b="0" i="0" err="1">
                <a:solidFill>
                  <a:srgbClr val="279A7B"/>
                </a:solidFill>
                <a:latin typeface="+mn-lt"/>
              </a:rPr>
              <a:t>Projekto</a:t>
            </a:r>
            <a:r>
              <a:rPr lang="en-US" sz="800" b="0" i="0">
                <a:solidFill>
                  <a:srgbClr val="279A7B"/>
                </a:solidFill>
                <a:latin typeface="+mn-lt"/>
              </a:rPr>
              <a:t> </a:t>
            </a:r>
            <a:r>
              <a:rPr lang="en-US" sz="800" b="0" i="0" err="1">
                <a:solidFill>
                  <a:srgbClr val="279A7B"/>
                </a:solidFill>
                <a:latin typeface="+mn-lt"/>
              </a:rPr>
              <a:t>vykdytojai</a:t>
            </a:r>
            <a:endParaRPr lang="en-US" sz="800" b="0" i="0">
              <a:solidFill>
                <a:srgbClr val="279A7B"/>
              </a:solidFill>
              <a:latin typeface="+mn-lt"/>
            </a:endParaRPr>
          </a:p>
          <a:p>
            <a:r>
              <a:rPr lang="en-US" sz="800" b="0" i="0">
                <a:solidFill>
                  <a:srgbClr val="279A7B"/>
                </a:solidFill>
                <a:latin typeface="+mn-lt"/>
              </a:rPr>
              <a:t>ir </a:t>
            </a:r>
            <a:r>
              <a:rPr lang="en-US" sz="800" b="0" i="0" err="1">
                <a:solidFill>
                  <a:srgbClr val="279A7B"/>
                </a:solidFill>
                <a:latin typeface="+mn-lt"/>
              </a:rPr>
              <a:t>partneriai</a:t>
            </a:r>
            <a:r>
              <a:rPr lang="en-US" sz="800" b="0" i="0">
                <a:solidFill>
                  <a:srgbClr val="279A7B"/>
                </a:solidFill>
                <a:latin typeface="+mn-lt"/>
              </a:rPr>
              <a:t>:</a:t>
            </a:r>
          </a:p>
        </p:txBody>
      </p:sp>
      <p:pic>
        <p:nvPicPr>
          <p:cNvPr id="34" name="Picture 33">
            <a:extLst>
              <a:ext uri="{FF2B5EF4-FFF2-40B4-BE49-F238E27FC236}">
                <a16:creationId xmlns:a16="http://schemas.microsoft.com/office/drawing/2014/main" id="{481D540B-710B-8342-BD30-641E551F2704}"/>
              </a:ext>
            </a:extLst>
          </p:cNvPr>
          <p:cNvPicPr>
            <a:picLocks noChangeAspect="1"/>
          </p:cNvPicPr>
          <p:nvPr userDrawn="1"/>
        </p:nvPicPr>
        <p:blipFill>
          <a:blip r:embed="rId4"/>
          <a:stretch>
            <a:fillRect/>
          </a:stretch>
        </p:blipFill>
        <p:spPr>
          <a:xfrm>
            <a:off x="533400" y="4578280"/>
            <a:ext cx="8064500" cy="38100"/>
          </a:xfrm>
          <a:prstGeom prst="rect">
            <a:avLst/>
          </a:prstGeom>
        </p:spPr>
      </p:pic>
      <p:sp>
        <p:nvSpPr>
          <p:cNvPr id="16" name="Text Placeholder 15">
            <a:extLst>
              <a:ext uri="{FF2B5EF4-FFF2-40B4-BE49-F238E27FC236}">
                <a16:creationId xmlns:a16="http://schemas.microsoft.com/office/drawing/2014/main" id="{F0D55E71-DFDA-7E45-A8B0-276CA0AA497B}"/>
              </a:ext>
            </a:extLst>
          </p:cNvPr>
          <p:cNvSpPr>
            <a:spLocks noGrp="1"/>
          </p:cNvSpPr>
          <p:nvPr>
            <p:ph type="body" sz="quarter" idx="16" hasCustomPrompt="1"/>
          </p:nvPr>
        </p:nvSpPr>
        <p:spPr>
          <a:xfrm>
            <a:off x="546100" y="887298"/>
            <a:ext cx="8051800" cy="1839423"/>
          </a:xfrm>
        </p:spPr>
        <p:txBody>
          <a:bodyPr/>
          <a:lstStyle>
            <a:lvl1pPr>
              <a:defRPr sz="2400">
                <a:solidFill>
                  <a:srgbClr val="E1E1D5"/>
                </a:solidFill>
              </a:defRPr>
            </a:lvl1pPr>
            <a:lvl2pPr marL="342900" indent="0">
              <a:buNone/>
              <a:defRPr/>
            </a:lvl2pPr>
          </a:lstStyle>
          <a:p>
            <a:pPr lvl="0"/>
            <a:r>
              <a:rPr lang="en-US"/>
              <a:t>Insert title text</a:t>
            </a:r>
          </a:p>
        </p:txBody>
      </p:sp>
      <p:sp>
        <p:nvSpPr>
          <p:cNvPr id="21" name="Text Placeholder 20">
            <a:extLst>
              <a:ext uri="{FF2B5EF4-FFF2-40B4-BE49-F238E27FC236}">
                <a16:creationId xmlns:a16="http://schemas.microsoft.com/office/drawing/2014/main" id="{A47CDE05-9070-894B-9F4A-5E8FBC393221}"/>
              </a:ext>
            </a:extLst>
          </p:cNvPr>
          <p:cNvSpPr>
            <a:spLocks noGrp="1"/>
          </p:cNvSpPr>
          <p:nvPr>
            <p:ph type="body" sz="quarter" idx="17" hasCustomPrompt="1"/>
          </p:nvPr>
        </p:nvSpPr>
        <p:spPr>
          <a:xfrm>
            <a:off x="546099" y="2799494"/>
            <a:ext cx="8051801" cy="675226"/>
          </a:xfrm>
        </p:spPr>
        <p:txBody>
          <a:bodyPr/>
          <a:lstStyle>
            <a:lvl1pPr>
              <a:defRPr sz="1000">
                <a:solidFill>
                  <a:srgbClr val="E1E1D5"/>
                </a:solidFill>
              </a:defRPr>
            </a:lvl1pPr>
          </a:lstStyle>
          <a:p>
            <a:pPr lvl="0"/>
            <a:r>
              <a:rPr lang="en-US"/>
              <a:t>Insert subtitle text</a:t>
            </a:r>
          </a:p>
        </p:txBody>
      </p:sp>
      <p:pic>
        <p:nvPicPr>
          <p:cNvPr id="2" name="Picture 1">
            <a:extLst>
              <a:ext uri="{FF2B5EF4-FFF2-40B4-BE49-F238E27FC236}">
                <a16:creationId xmlns:a16="http://schemas.microsoft.com/office/drawing/2014/main" id="{40893662-5CAB-99AA-C41C-1DCDD20C1B52}"/>
              </a:ext>
            </a:extLst>
          </p:cNvPr>
          <p:cNvPicPr>
            <a:picLocks noChangeAspect="1"/>
          </p:cNvPicPr>
          <p:nvPr userDrawn="1"/>
        </p:nvPicPr>
        <p:blipFill>
          <a:blip r:embed="rId5"/>
          <a:stretch>
            <a:fillRect/>
          </a:stretch>
        </p:blipFill>
        <p:spPr>
          <a:xfrm>
            <a:off x="533400" y="4636201"/>
            <a:ext cx="1627762" cy="341496"/>
          </a:xfrm>
          <a:prstGeom prst="rect">
            <a:avLst/>
          </a:prstGeom>
        </p:spPr>
      </p:pic>
    </p:spTree>
    <p:extLst>
      <p:ext uri="{BB962C8B-B14F-4D97-AF65-F5344CB8AC3E}">
        <p14:creationId xmlns:p14="http://schemas.microsoft.com/office/powerpoint/2010/main" val="93241097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13468"/>
            <a:ext cx="8064500" cy="313163"/>
          </a:xfrm>
          <a:prstGeom prst="rect">
            <a:avLst/>
          </a:prstGeom>
        </p:spPr>
        <p:txBody>
          <a:bodyPr>
            <a:spAutoFit/>
          </a:bodyPr>
          <a:lstStyle>
            <a:lvl1pPr>
              <a:defRPr sz="2200">
                <a:solidFill>
                  <a:srgbClr val="2D3934"/>
                </a:solidFill>
              </a:defRPr>
            </a:lvl1pPr>
          </a:lstStyle>
          <a:p>
            <a:r>
              <a:rPr lang="en-US"/>
              <a:t>Click to edit Master title style</a:t>
            </a:r>
          </a:p>
        </p:txBody>
      </p:sp>
      <p:sp>
        <p:nvSpPr>
          <p:cNvPr id="4" name="Date Placeholder 3"/>
          <p:cNvSpPr>
            <a:spLocks noGrp="1"/>
          </p:cNvSpPr>
          <p:nvPr>
            <p:ph type="dt" sz="half" idx="10"/>
          </p:nvPr>
        </p:nvSpPr>
        <p:spPr/>
        <p:txBody>
          <a:bodyPr/>
          <a:lstStyle/>
          <a:p>
            <a:fld id="{01B8F554-72D4-784C-9C80-66ED6A569017}" type="datetime1">
              <a:t>20/08/2026</a:t>
            </a:fld>
            <a:endParaRPr lang="en-US"/>
          </a:p>
        </p:txBody>
      </p:sp>
      <p:sp>
        <p:nvSpPr>
          <p:cNvPr id="5" name="Footer Placeholder 4"/>
          <p:cNvSpPr>
            <a:spLocks noGrp="1"/>
          </p:cNvSpPr>
          <p:nvPr>
            <p:ph type="ftr" sz="quarter" idx="11"/>
          </p:nvPr>
        </p:nvSpPr>
        <p:spPr/>
        <p:txBody>
          <a:bodyPr/>
          <a:lstStyle/>
          <a:p>
            <a:endParaRPr lang="en-US"/>
          </a:p>
        </p:txBody>
      </p:sp>
      <p:pic>
        <p:nvPicPr>
          <p:cNvPr id="7" name="Picture 6">
            <a:extLst>
              <a:ext uri="{FF2B5EF4-FFF2-40B4-BE49-F238E27FC236}">
                <a16:creationId xmlns:a16="http://schemas.microsoft.com/office/drawing/2014/main" id="{2B383362-1A76-C047-A69B-EC43E7DFF7F5}"/>
              </a:ext>
            </a:extLst>
          </p:cNvPr>
          <p:cNvPicPr>
            <a:picLocks noChangeAspect="1"/>
          </p:cNvPicPr>
          <p:nvPr userDrawn="1"/>
        </p:nvPicPr>
        <p:blipFill>
          <a:blip r:embed="rId2"/>
          <a:stretch>
            <a:fillRect/>
          </a:stretch>
        </p:blipFill>
        <p:spPr>
          <a:xfrm>
            <a:off x="533400" y="4578280"/>
            <a:ext cx="8064500" cy="38100"/>
          </a:xfrm>
          <a:prstGeom prst="rect">
            <a:avLst/>
          </a:prstGeom>
        </p:spPr>
      </p:pic>
      <p:sp>
        <p:nvSpPr>
          <p:cNvPr id="9" name="Slide Number Placeholder 5">
            <a:extLst>
              <a:ext uri="{FF2B5EF4-FFF2-40B4-BE49-F238E27FC236}">
                <a16:creationId xmlns:a16="http://schemas.microsoft.com/office/drawing/2014/main" id="{68BDCF5D-1BE2-864A-A33A-BA760230843B}"/>
              </a:ext>
            </a:extLst>
          </p:cNvPr>
          <p:cNvSpPr>
            <a:spLocks noGrp="1"/>
          </p:cNvSpPr>
          <p:nvPr>
            <p:ph type="sldNum" sz="quarter" idx="12"/>
          </p:nvPr>
        </p:nvSpPr>
        <p:spPr>
          <a:xfrm>
            <a:off x="6540500" y="199891"/>
            <a:ext cx="2057400" cy="123111"/>
          </a:xfrm>
          <a:prstGeom prst="rect">
            <a:avLst/>
          </a:prstGeom>
        </p:spPr>
        <p:txBody>
          <a:bodyPr lIns="0" tIns="0" rIns="0" bIns="0">
            <a:spAutoFit/>
          </a:bodyPr>
          <a:lstStyle/>
          <a:p>
            <a:fld id="{42B1E8F1-27DF-3C4C-AF5E-F329429EDE92}" type="slidenum">
              <a:t>‹#›</a:t>
            </a:fld>
            <a:endParaRPr lang="en-US"/>
          </a:p>
        </p:txBody>
      </p:sp>
      <p:pic>
        <p:nvPicPr>
          <p:cNvPr id="10" name="Picture 9">
            <a:extLst>
              <a:ext uri="{FF2B5EF4-FFF2-40B4-BE49-F238E27FC236}">
                <a16:creationId xmlns:a16="http://schemas.microsoft.com/office/drawing/2014/main" id="{BF818864-E290-8E47-A388-9541D0F1BA90}"/>
              </a:ext>
            </a:extLst>
          </p:cNvPr>
          <p:cNvPicPr>
            <a:picLocks noChangeAspect="1"/>
          </p:cNvPicPr>
          <p:nvPr userDrawn="1"/>
        </p:nvPicPr>
        <p:blipFill>
          <a:blip r:embed="rId3"/>
          <a:stretch>
            <a:fillRect/>
          </a:stretch>
        </p:blipFill>
        <p:spPr>
          <a:xfrm>
            <a:off x="8246717" y="315124"/>
            <a:ext cx="355600" cy="38100"/>
          </a:xfrm>
          <a:prstGeom prst="rect">
            <a:avLst/>
          </a:prstGeom>
        </p:spPr>
      </p:pic>
      <p:pic>
        <p:nvPicPr>
          <p:cNvPr id="11" name="Graphic 10">
            <a:extLst>
              <a:ext uri="{FF2B5EF4-FFF2-40B4-BE49-F238E27FC236}">
                <a16:creationId xmlns:a16="http://schemas.microsoft.com/office/drawing/2014/main" id="{384A5845-AF63-DB45-A3B4-01F1BC96DDF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988300" y="4689152"/>
            <a:ext cx="609600" cy="235595"/>
          </a:xfrm>
          <a:prstGeom prst="rect">
            <a:avLst/>
          </a:prstGeom>
        </p:spPr>
      </p:pic>
      <p:pic>
        <p:nvPicPr>
          <p:cNvPr id="3" name="Picture 2">
            <a:extLst>
              <a:ext uri="{FF2B5EF4-FFF2-40B4-BE49-F238E27FC236}">
                <a16:creationId xmlns:a16="http://schemas.microsoft.com/office/drawing/2014/main" id="{9C9963B4-54D2-8177-1E59-FA84808CC194}"/>
              </a:ext>
            </a:extLst>
          </p:cNvPr>
          <p:cNvPicPr>
            <a:picLocks noChangeAspect="1"/>
          </p:cNvPicPr>
          <p:nvPr userDrawn="1"/>
        </p:nvPicPr>
        <p:blipFill>
          <a:blip r:embed="rId5"/>
          <a:stretch>
            <a:fillRect/>
          </a:stretch>
        </p:blipFill>
        <p:spPr>
          <a:xfrm>
            <a:off x="533400" y="4636201"/>
            <a:ext cx="1627762" cy="341496"/>
          </a:xfrm>
          <a:prstGeom prst="rect">
            <a:avLst/>
          </a:prstGeom>
        </p:spPr>
      </p:pic>
    </p:spTree>
    <p:extLst>
      <p:ext uri="{BB962C8B-B14F-4D97-AF65-F5344CB8AC3E}">
        <p14:creationId xmlns:p14="http://schemas.microsoft.com/office/powerpoint/2010/main" val="313345253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_ontent (su teksto blokais)">
    <p:spTree>
      <p:nvGrpSpPr>
        <p:cNvPr id="1" name=""/>
        <p:cNvGrpSpPr/>
        <p:nvPr/>
      </p:nvGrpSpPr>
      <p:grpSpPr>
        <a:xfrm>
          <a:off x="0" y="0"/>
          <a:ext cx="0" cy="0"/>
          <a:chOff x="0" y="0"/>
          <a:chExt cx="0" cy="0"/>
        </a:xfrm>
      </p:grpSpPr>
      <p:sp>
        <p:nvSpPr>
          <p:cNvPr id="18" name="SmartArt Placeholder 14">
            <a:extLst>
              <a:ext uri="{FF2B5EF4-FFF2-40B4-BE49-F238E27FC236}">
                <a16:creationId xmlns:a16="http://schemas.microsoft.com/office/drawing/2014/main" id="{56EEAF9C-9C1C-8F40-85D5-BF30A7BEFBD3}"/>
              </a:ext>
            </a:extLst>
          </p:cNvPr>
          <p:cNvSpPr>
            <a:spLocks noGrp="1"/>
          </p:cNvSpPr>
          <p:nvPr>
            <p:ph type="dgm" sz="quarter" idx="15" hasCustomPrompt="1"/>
          </p:nvPr>
        </p:nvSpPr>
        <p:spPr>
          <a:xfrm>
            <a:off x="523434" y="1161477"/>
            <a:ext cx="3912208" cy="284693"/>
          </a:xfrm>
          <a:solidFill>
            <a:srgbClr val="1F7B62"/>
          </a:solidFill>
        </p:spPr>
        <p:txBody>
          <a:bodyPr>
            <a:spAutoFit/>
          </a:bodyPr>
          <a:lstStyle>
            <a:lvl1pPr>
              <a:defRPr>
                <a:latin typeface="+mn-lt"/>
              </a:defRPr>
            </a:lvl1pPr>
          </a:lstStyle>
          <a:p>
            <a:r>
              <a:rPr lang="en-US"/>
              <a:t> </a:t>
            </a:r>
          </a:p>
        </p:txBody>
      </p:sp>
      <p:sp>
        <p:nvSpPr>
          <p:cNvPr id="2" name="Title 1"/>
          <p:cNvSpPr>
            <a:spLocks noGrp="1"/>
          </p:cNvSpPr>
          <p:nvPr>
            <p:ph type="title"/>
          </p:nvPr>
        </p:nvSpPr>
        <p:spPr>
          <a:xfrm>
            <a:off x="533400" y="413468"/>
            <a:ext cx="8064500" cy="284693"/>
          </a:xfrm>
          <a:prstGeom prst="rect">
            <a:avLst/>
          </a:prstGeom>
        </p:spPr>
        <p:txBody>
          <a:bodyPr>
            <a:spAutoFit/>
          </a:bodyPr>
          <a:lstStyle>
            <a:lvl1pPr>
              <a:defRPr sz="2000">
                <a:solidFill>
                  <a:srgbClr val="2D3934"/>
                </a:solidFill>
              </a:defRPr>
            </a:lvl1pPr>
          </a:lstStyle>
          <a:p>
            <a:r>
              <a:rPr lang="en-US"/>
              <a:t>Click to edit Master title style</a:t>
            </a:r>
          </a:p>
        </p:txBody>
      </p:sp>
      <p:sp>
        <p:nvSpPr>
          <p:cNvPr id="4" name="Date Placeholder 3"/>
          <p:cNvSpPr>
            <a:spLocks noGrp="1"/>
          </p:cNvSpPr>
          <p:nvPr>
            <p:ph type="dt" sz="half" idx="10"/>
          </p:nvPr>
        </p:nvSpPr>
        <p:spPr/>
        <p:txBody>
          <a:bodyPr/>
          <a:lstStyle/>
          <a:p>
            <a:fld id="{01B8F554-72D4-784C-9C80-66ED6A569017}" type="datetime1">
              <a:t>20/08/2026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40500" y="199891"/>
            <a:ext cx="2057400" cy="123111"/>
          </a:xfrm>
          <a:prstGeom prst="rect">
            <a:avLst/>
          </a:prstGeom>
        </p:spPr>
        <p:txBody>
          <a:bodyPr lIns="0" tIns="0" rIns="0" bIns="0">
            <a:spAutoFit/>
          </a:bodyPr>
          <a:lstStyle/>
          <a:p>
            <a:fld id="{42B1E8F1-27DF-3C4C-AF5E-F329429EDE92}" type="slidenum">
              <a:t>‹#›</a:t>
            </a:fld>
            <a:endParaRPr lang="en-US"/>
          </a:p>
        </p:txBody>
      </p:sp>
      <p:sp>
        <p:nvSpPr>
          <p:cNvPr id="9" name="Text Placeholder 8">
            <a:extLst>
              <a:ext uri="{FF2B5EF4-FFF2-40B4-BE49-F238E27FC236}">
                <a16:creationId xmlns:a16="http://schemas.microsoft.com/office/drawing/2014/main" id="{031BEC53-7AF7-9E44-950E-5A8B97263605}"/>
              </a:ext>
            </a:extLst>
          </p:cNvPr>
          <p:cNvSpPr>
            <a:spLocks noGrp="1"/>
          </p:cNvSpPr>
          <p:nvPr>
            <p:ph type="body" sz="quarter" idx="13" hasCustomPrompt="1"/>
          </p:nvPr>
        </p:nvSpPr>
        <p:spPr>
          <a:xfrm>
            <a:off x="697830" y="1243396"/>
            <a:ext cx="2156662" cy="113877"/>
          </a:xfrm>
        </p:spPr>
        <p:txBody>
          <a:bodyPr wrap="square">
            <a:spAutoFit/>
          </a:bodyPr>
          <a:lstStyle>
            <a:lvl1pPr>
              <a:defRPr sz="800" b="1" i="0">
                <a:solidFill>
                  <a:srgbClr val="E1E1D5"/>
                </a:solidFill>
                <a:latin typeface="+mn-lt"/>
              </a:defRPr>
            </a:lvl1pPr>
          </a:lstStyle>
          <a:p>
            <a:pPr lvl="0"/>
            <a:r>
              <a:rPr lang="en-US"/>
              <a:t>Edit Master text styles</a:t>
            </a:r>
          </a:p>
        </p:txBody>
      </p:sp>
      <p:sp>
        <p:nvSpPr>
          <p:cNvPr id="21" name="Content Placeholder 20">
            <a:extLst>
              <a:ext uri="{FF2B5EF4-FFF2-40B4-BE49-F238E27FC236}">
                <a16:creationId xmlns:a16="http://schemas.microsoft.com/office/drawing/2014/main" id="{161B5FB8-3D1B-2549-8E39-679F1445596A}"/>
              </a:ext>
            </a:extLst>
          </p:cNvPr>
          <p:cNvSpPr>
            <a:spLocks noGrp="1"/>
          </p:cNvSpPr>
          <p:nvPr>
            <p:ph sz="quarter" idx="16" hasCustomPrompt="1"/>
          </p:nvPr>
        </p:nvSpPr>
        <p:spPr>
          <a:xfrm>
            <a:off x="533400" y="1493565"/>
            <a:ext cx="3902075" cy="2324229"/>
          </a:xfrm>
        </p:spPr>
        <p:txBody>
          <a:bodyPr>
            <a:normAutofit/>
          </a:bodyPr>
          <a:lstStyle>
            <a:lvl1pPr>
              <a:defRPr sz="800" b="0" i="0">
                <a:latin typeface="+mn-lt"/>
              </a:defRPr>
            </a:lvl1pPr>
          </a:lstStyle>
          <a:p>
            <a:pPr lvl="0"/>
            <a:r>
              <a:rPr lang="en-US"/>
              <a:t>Edit Master text styles</a:t>
            </a:r>
          </a:p>
        </p:txBody>
      </p:sp>
      <p:sp>
        <p:nvSpPr>
          <p:cNvPr id="22" name="SmartArt Placeholder 14">
            <a:extLst>
              <a:ext uri="{FF2B5EF4-FFF2-40B4-BE49-F238E27FC236}">
                <a16:creationId xmlns:a16="http://schemas.microsoft.com/office/drawing/2014/main" id="{6F8E8FC0-B0CC-B141-9DDF-663F1EF5F029}"/>
              </a:ext>
            </a:extLst>
          </p:cNvPr>
          <p:cNvSpPr>
            <a:spLocks noGrp="1"/>
          </p:cNvSpPr>
          <p:nvPr>
            <p:ph type="dgm" sz="quarter" idx="17" hasCustomPrompt="1"/>
          </p:nvPr>
        </p:nvSpPr>
        <p:spPr>
          <a:xfrm>
            <a:off x="4697868" y="1161477"/>
            <a:ext cx="3912208" cy="284693"/>
          </a:xfrm>
          <a:solidFill>
            <a:srgbClr val="1F7B62"/>
          </a:solidFill>
        </p:spPr>
        <p:txBody>
          <a:bodyPr>
            <a:spAutoFit/>
          </a:bodyPr>
          <a:lstStyle>
            <a:lvl1pPr>
              <a:defRPr>
                <a:latin typeface="+mn-lt"/>
              </a:defRPr>
            </a:lvl1pPr>
          </a:lstStyle>
          <a:p>
            <a:r>
              <a:rPr lang="en-US"/>
              <a:t> </a:t>
            </a:r>
          </a:p>
        </p:txBody>
      </p:sp>
      <p:sp>
        <p:nvSpPr>
          <p:cNvPr id="23" name="Text Placeholder 8">
            <a:extLst>
              <a:ext uri="{FF2B5EF4-FFF2-40B4-BE49-F238E27FC236}">
                <a16:creationId xmlns:a16="http://schemas.microsoft.com/office/drawing/2014/main" id="{48223BBE-6280-F945-B565-42B967095B74}"/>
              </a:ext>
            </a:extLst>
          </p:cNvPr>
          <p:cNvSpPr>
            <a:spLocks noGrp="1"/>
          </p:cNvSpPr>
          <p:nvPr>
            <p:ph type="body" sz="quarter" idx="18" hasCustomPrompt="1"/>
          </p:nvPr>
        </p:nvSpPr>
        <p:spPr>
          <a:xfrm>
            <a:off x="4872264" y="1243396"/>
            <a:ext cx="2156662" cy="113877"/>
          </a:xfrm>
        </p:spPr>
        <p:txBody>
          <a:bodyPr wrap="square">
            <a:spAutoFit/>
          </a:bodyPr>
          <a:lstStyle>
            <a:lvl1pPr>
              <a:defRPr sz="800" b="1" i="0">
                <a:solidFill>
                  <a:srgbClr val="E1E1D5"/>
                </a:solidFill>
                <a:latin typeface="+mn-lt"/>
              </a:defRPr>
            </a:lvl1pPr>
          </a:lstStyle>
          <a:p>
            <a:pPr lvl="0"/>
            <a:r>
              <a:rPr lang="en-US"/>
              <a:t>Edit Master text styles</a:t>
            </a:r>
          </a:p>
        </p:txBody>
      </p:sp>
      <p:sp>
        <p:nvSpPr>
          <p:cNvPr id="24" name="Content Placeholder 20">
            <a:extLst>
              <a:ext uri="{FF2B5EF4-FFF2-40B4-BE49-F238E27FC236}">
                <a16:creationId xmlns:a16="http://schemas.microsoft.com/office/drawing/2014/main" id="{9E84325D-6247-5841-83FF-BD122420D97C}"/>
              </a:ext>
            </a:extLst>
          </p:cNvPr>
          <p:cNvSpPr>
            <a:spLocks noGrp="1"/>
          </p:cNvSpPr>
          <p:nvPr>
            <p:ph sz="quarter" idx="19" hasCustomPrompt="1"/>
          </p:nvPr>
        </p:nvSpPr>
        <p:spPr>
          <a:xfrm>
            <a:off x="4707834" y="1493565"/>
            <a:ext cx="3902075" cy="2324229"/>
          </a:xfrm>
        </p:spPr>
        <p:txBody>
          <a:bodyPr>
            <a:normAutofit/>
          </a:bodyPr>
          <a:lstStyle>
            <a:lvl1pPr>
              <a:defRPr sz="800" b="0" i="0">
                <a:latin typeface="+mn-lt"/>
              </a:defRPr>
            </a:lvl1pPr>
          </a:lstStyle>
          <a:p>
            <a:pPr lvl="0"/>
            <a:r>
              <a:rPr lang="en-US"/>
              <a:t>Edit Master text styles</a:t>
            </a:r>
          </a:p>
        </p:txBody>
      </p:sp>
      <p:pic>
        <p:nvPicPr>
          <p:cNvPr id="12" name="Picture 11">
            <a:extLst>
              <a:ext uri="{FF2B5EF4-FFF2-40B4-BE49-F238E27FC236}">
                <a16:creationId xmlns:a16="http://schemas.microsoft.com/office/drawing/2014/main" id="{8155E40E-13C4-654B-A193-B16F4C526035}"/>
              </a:ext>
            </a:extLst>
          </p:cNvPr>
          <p:cNvPicPr>
            <a:picLocks noChangeAspect="1"/>
          </p:cNvPicPr>
          <p:nvPr userDrawn="1"/>
        </p:nvPicPr>
        <p:blipFill>
          <a:blip r:embed="rId2"/>
          <a:stretch>
            <a:fillRect/>
          </a:stretch>
        </p:blipFill>
        <p:spPr>
          <a:xfrm>
            <a:off x="533400" y="4578280"/>
            <a:ext cx="8064500" cy="38100"/>
          </a:xfrm>
          <a:prstGeom prst="rect">
            <a:avLst/>
          </a:prstGeom>
        </p:spPr>
      </p:pic>
      <p:pic>
        <p:nvPicPr>
          <p:cNvPr id="14" name="Picture 13">
            <a:extLst>
              <a:ext uri="{FF2B5EF4-FFF2-40B4-BE49-F238E27FC236}">
                <a16:creationId xmlns:a16="http://schemas.microsoft.com/office/drawing/2014/main" id="{1ADC4924-9EE4-6C47-8106-CCB76FC8E229}"/>
              </a:ext>
            </a:extLst>
          </p:cNvPr>
          <p:cNvPicPr>
            <a:picLocks noChangeAspect="1"/>
          </p:cNvPicPr>
          <p:nvPr userDrawn="1"/>
        </p:nvPicPr>
        <p:blipFill>
          <a:blip r:embed="rId3"/>
          <a:stretch>
            <a:fillRect/>
          </a:stretch>
        </p:blipFill>
        <p:spPr>
          <a:xfrm>
            <a:off x="8246717" y="315124"/>
            <a:ext cx="355600" cy="38100"/>
          </a:xfrm>
          <a:prstGeom prst="rect">
            <a:avLst/>
          </a:prstGeom>
        </p:spPr>
      </p:pic>
      <p:pic>
        <p:nvPicPr>
          <p:cNvPr id="15" name="Graphic 14">
            <a:extLst>
              <a:ext uri="{FF2B5EF4-FFF2-40B4-BE49-F238E27FC236}">
                <a16:creationId xmlns:a16="http://schemas.microsoft.com/office/drawing/2014/main" id="{E200CC69-5F06-E446-93A1-3563DD45275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988300" y="4689152"/>
            <a:ext cx="609600" cy="235595"/>
          </a:xfrm>
          <a:prstGeom prst="rect">
            <a:avLst/>
          </a:prstGeom>
        </p:spPr>
      </p:pic>
    </p:spTree>
    <p:extLst>
      <p:ext uri="{BB962C8B-B14F-4D97-AF65-F5344CB8AC3E}">
        <p14:creationId xmlns:p14="http://schemas.microsoft.com/office/powerpoint/2010/main" val="153650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24130"/>
            <a:ext cx="8064500" cy="313163"/>
          </a:xfrm>
          <a:prstGeom prst="rect">
            <a:avLst/>
          </a:prstGeom>
        </p:spPr>
        <p:txBody>
          <a:bodyPr>
            <a:spAutoFit/>
          </a:bodyPr>
          <a:lstStyle>
            <a:lvl1pPr>
              <a:defRPr sz="2200"/>
            </a:lvl1pPr>
          </a:lstStyle>
          <a:p>
            <a:r>
              <a:rPr lang="en-US"/>
              <a:t>Click to edit Master title style</a:t>
            </a:r>
          </a:p>
        </p:txBody>
      </p:sp>
      <p:sp>
        <p:nvSpPr>
          <p:cNvPr id="3" name="Content Placeholder 2"/>
          <p:cNvSpPr>
            <a:spLocks noGrp="1"/>
          </p:cNvSpPr>
          <p:nvPr>
            <p:ph idx="1"/>
          </p:nvPr>
        </p:nvSpPr>
        <p:spPr>
          <a:xfrm>
            <a:off x="533400" y="1226100"/>
            <a:ext cx="8064500" cy="1039259"/>
          </a:xfrm>
        </p:spPr>
        <p:txBody>
          <a:bodyPr>
            <a:spAutoFit/>
          </a:bodyPr>
          <a:lstStyle>
            <a:lvl1pPr>
              <a:defRPr sz="1600"/>
            </a:lvl1pPr>
            <a:lvl2pPr>
              <a:defRPr sz="1400"/>
            </a:lvl2pPr>
            <a:lvl3pPr>
              <a:defRPr sz="1200"/>
            </a:lvl3pPr>
            <a:lvl4pPr>
              <a:defRPr sz="1000"/>
            </a:lvl4pPr>
            <a:lvl5pPr>
              <a:defRPr sz="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B8F554-72D4-784C-9C80-66ED6A569017}" type="datetime1">
              <a:t>20/08/2026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40500" y="199891"/>
            <a:ext cx="2057400" cy="123111"/>
          </a:xfrm>
          <a:prstGeom prst="rect">
            <a:avLst/>
          </a:prstGeom>
        </p:spPr>
        <p:txBody>
          <a:bodyPr lIns="0" tIns="0" rIns="0" bIns="0">
            <a:spAutoFit/>
          </a:bodyPr>
          <a:lstStyle/>
          <a:p>
            <a:fld id="{42B1E8F1-27DF-3C4C-AF5E-F329429EDE92}" type="slidenum">
              <a:t>‹#›</a:t>
            </a:fld>
            <a:endParaRPr lang="en-US"/>
          </a:p>
        </p:txBody>
      </p:sp>
      <p:pic>
        <p:nvPicPr>
          <p:cNvPr id="7" name="Picture 6">
            <a:extLst>
              <a:ext uri="{FF2B5EF4-FFF2-40B4-BE49-F238E27FC236}">
                <a16:creationId xmlns:a16="http://schemas.microsoft.com/office/drawing/2014/main" id="{2386D0D3-FEAD-0642-9F75-A6E5AED9F169}"/>
              </a:ext>
            </a:extLst>
          </p:cNvPr>
          <p:cNvPicPr>
            <a:picLocks noChangeAspect="1"/>
          </p:cNvPicPr>
          <p:nvPr userDrawn="1"/>
        </p:nvPicPr>
        <p:blipFill>
          <a:blip r:embed="rId2"/>
          <a:stretch>
            <a:fillRect/>
          </a:stretch>
        </p:blipFill>
        <p:spPr>
          <a:xfrm>
            <a:off x="533400" y="4578280"/>
            <a:ext cx="8064500" cy="38100"/>
          </a:xfrm>
          <a:prstGeom prst="rect">
            <a:avLst/>
          </a:prstGeom>
        </p:spPr>
      </p:pic>
      <p:pic>
        <p:nvPicPr>
          <p:cNvPr id="9" name="Picture 8">
            <a:extLst>
              <a:ext uri="{FF2B5EF4-FFF2-40B4-BE49-F238E27FC236}">
                <a16:creationId xmlns:a16="http://schemas.microsoft.com/office/drawing/2014/main" id="{36C5EB23-596F-0543-BBAF-2185CFF9C0B3}"/>
              </a:ext>
            </a:extLst>
          </p:cNvPr>
          <p:cNvPicPr>
            <a:picLocks noChangeAspect="1"/>
          </p:cNvPicPr>
          <p:nvPr userDrawn="1"/>
        </p:nvPicPr>
        <p:blipFill>
          <a:blip r:embed="rId3"/>
          <a:stretch>
            <a:fillRect/>
          </a:stretch>
        </p:blipFill>
        <p:spPr>
          <a:xfrm>
            <a:off x="8246717" y="315124"/>
            <a:ext cx="355600" cy="38100"/>
          </a:xfrm>
          <a:prstGeom prst="rect">
            <a:avLst/>
          </a:prstGeom>
        </p:spPr>
      </p:pic>
      <p:pic>
        <p:nvPicPr>
          <p:cNvPr id="10" name="Graphic 9">
            <a:extLst>
              <a:ext uri="{FF2B5EF4-FFF2-40B4-BE49-F238E27FC236}">
                <a16:creationId xmlns:a16="http://schemas.microsoft.com/office/drawing/2014/main" id="{90BCB865-E933-8949-9452-F59CB37BC7CC}"/>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988300" y="4689152"/>
            <a:ext cx="609600" cy="235595"/>
          </a:xfrm>
          <a:prstGeom prst="rect">
            <a:avLst/>
          </a:prstGeom>
        </p:spPr>
      </p:pic>
    </p:spTree>
    <p:extLst>
      <p:ext uri="{BB962C8B-B14F-4D97-AF65-F5344CB8AC3E}">
        <p14:creationId xmlns:p14="http://schemas.microsoft.com/office/powerpoint/2010/main" val="2089532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tyrejai)">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3400" y="423358"/>
            <a:ext cx="8064500" cy="381370"/>
          </a:xfrm>
          <a:prstGeom prst="rect">
            <a:avLst/>
          </a:prstGeom>
        </p:spPr>
        <p:txBody>
          <a:bodyPr>
            <a:normAutofit/>
          </a:bodyPr>
          <a:lstStyle>
            <a:lvl1pPr>
              <a:defRPr sz="2400"/>
            </a:lvl1pPr>
          </a:lstStyle>
          <a:p>
            <a:r>
              <a:rPr lang="en-US"/>
              <a:t>Tyrėjai</a:t>
            </a:r>
          </a:p>
        </p:txBody>
      </p:sp>
      <p:sp>
        <p:nvSpPr>
          <p:cNvPr id="4" name="Date Placeholder 3"/>
          <p:cNvSpPr>
            <a:spLocks noGrp="1"/>
          </p:cNvSpPr>
          <p:nvPr>
            <p:ph type="dt" sz="half" idx="10"/>
          </p:nvPr>
        </p:nvSpPr>
        <p:spPr/>
        <p:txBody>
          <a:bodyPr/>
          <a:lstStyle/>
          <a:p>
            <a:fld id="{01B8F554-72D4-784C-9C80-66ED6A569017}" type="datetime1">
              <a:t>20/08/2026</a:t>
            </a:fld>
            <a:endParaRPr lang="en-US"/>
          </a:p>
        </p:txBody>
      </p:sp>
      <p:sp>
        <p:nvSpPr>
          <p:cNvPr id="5" name="Footer Placeholder 4"/>
          <p:cNvSpPr>
            <a:spLocks noGrp="1"/>
          </p:cNvSpPr>
          <p:nvPr>
            <p:ph type="ftr" sz="quarter" idx="11"/>
          </p:nvPr>
        </p:nvSpPr>
        <p:spPr/>
        <p:txBody>
          <a:bodyPr/>
          <a:lstStyle/>
          <a:p>
            <a:endParaRPr lang="en-US"/>
          </a:p>
        </p:txBody>
      </p:sp>
      <p:sp>
        <p:nvSpPr>
          <p:cNvPr id="37" name="Picture Placeholder 18">
            <a:extLst>
              <a:ext uri="{FF2B5EF4-FFF2-40B4-BE49-F238E27FC236}">
                <a16:creationId xmlns:a16="http://schemas.microsoft.com/office/drawing/2014/main" id="{03122222-5051-4D4D-AE43-E2200889133E}"/>
              </a:ext>
            </a:extLst>
          </p:cNvPr>
          <p:cNvSpPr>
            <a:spLocks noGrp="1"/>
          </p:cNvSpPr>
          <p:nvPr>
            <p:ph type="pic" sz="quarter" idx="27" hasCustomPrompt="1"/>
          </p:nvPr>
        </p:nvSpPr>
        <p:spPr>
          <a:xfrm>
            <a:off x="563970" y="954938"/>
            <a:ext cx="1045551" cy="1075712"/>
          </a:xfrm>
        </p:spPr>
        <p:txBody>
          <a:bodyPr>
            <a:normAutofit/>
          </a:bodyPr>
          <a:lstStyle>
            <a:lvl1pPr>
              <a:defRPr sz="1200"/>
            </a:lvl1pPr>
          </a:lstStyle>
          <a:p>
            <a:r>
              <a:rPr lang="en-US" err="1"/>
              <a:t>Darbuotojo</a:t>
            </a:r>
            <a:r>
              <a:rPr lang="en-US"/>
              <a:t> </a:t>
            </a:r>
            <a:r>
              <a:rPr lang="en-US" err="1"/>
              <a:t>foto</a:t>
            </a:r>
            <a:endParaRPr lang="en-US"/>
          </a:p>
        </p:txBody>
      </p:sp>
      <p:sp>
        <p:nvSpPr>
          <p:cNvPr id="38" name="Text Placeholder 23">
            <a:extLst>
              <a:ext uri="{FF2B5EF4-FFF2-40B4-BE49-F238E27FC236}">
                <a16:creationId xmlns:a16="http://schemas.microsoft.com/office/drawing/2014/main" id="{890A0B85-701D-ED41-BC2D-926653BDAEE2}"/>
              </a:ext>
            </a:extLst>
          </p:cNvPr>
          <p:cNvSpPr>
            <a:spLocks noGrp="1"/>
          </p:cNvSpPr>
          <p:nvPr>
            <p:ph type="body" sz="quarter" idx="28" hasCustomPrompt="1"/>
          </p:nvPr>
        </p:nvSpPr>
        <p:spPr>
          <a:xfrm>
            <a:off x="563970" y="2100785"/>
            <a:ext cx="1980446" cy="147682"/>
          </a:xfrm>
        </p:spPr>
        <p:txBody>
          <a:bodyPr>
            <a:normAutofit/>
          </a:bodyPr>
          <a:lstStyle>
            <a:lvl1pPr>
              <a:defRPr sz="1200" b="1" i="0">
                <a:solidFill>
                  <a:srgbClr val="1F7B62"/>
                </a:solidFill>
                <a:latin typeface="Avenir Next Demi Bold" panose="020B0503020202020204" pitchFamily="34" charset="0"/>
              </a:defRPr>
            </a:lvl1pPr>
          </a:lstStyle>
          <a:p>
            <a:pPr lvl="0"/>
            <a:r>
              <a:rPr lang="en-US"/>
              <a:t>Varduvenis Pavardinskas</a:t>
            </a:r>
          </a:p>
        </p:txBody>
      </p:sp>
      <p:sp>
        <p:nvSpPr>
          <p:cNvPr id="39" name="Text Placeholder 25">
            <a:extLst>
              <a:ext uri="{FF2B5EF4-FFF2-40B4-BE49-F238E27FC236}">
                <a16:creationId xmlns:a16="http://schemas.microsoft.com/office/drawing/2014/main" id="{BB02B954-FD23-D745-872D-325BB44DDA24}"/>
              </a:ext>
            </a:extLst>
          </p:cNvPr>
          <p:cNvSpPr>
            <a:spLocks noGrp="1"/>
          </p:cNvSpPr>
          <p:nvPr>
            <p:ph type="body" sz="quarter" idx="29" hasCustomPrompt="1"/>
          </p:nvPr>
        </p:nvSpPr>
        <p:spPr>
          <a:xfrm>
            <a:off x="563970" y="2276095"/>
            <a:ext cx="1980446" cy="104478"/>
          </a:xfrm>
        </p:spPr>
        <p:txBody>
          <a:bodyPr>
            <a:normAutofit/>
          </a:bodyPr>
          <a:lstStyle>
            <a:lvl1pPr>
              <a:defRPr sz="800" b="0" i="0">
                <a:solidFill>
                  <a:srgbClr val="1F7B62"/>
                </a:solidFill>
                <a:latin typeface="Avenir Next Medium" panose="020B0503020202020204" pitchFamily="34" charset="0"/>
              </a:defRPr>
            </a:lvl1pPr>
          </a:lstStyle>
          <a:p>
            <a:pPr lvl="0"/>
            <a:r>
              <a:rPr lang="en-US"/>
              <a:t>Papildomas personalas</a:t>
            </a:r>
          </a:p>
        </p:txBody>
      </p:sp>
      <p:sp>
        <p:nvSpPr>
          <p:cNvPr id="40" name="Text Placeholder 25">
            <a:extLst>
              <a:ext uri="{FF2B5EF4-FFF2-40B4-BE49-F238E27FC236}">
                <a16:creationId xmlns:a16="http://schemas.microsoft.com/office/drawing/2014/main" id="{C92583EF-E079-7042-9D28-AD745E0AEBA6}"/>
              </a:ext>
            </a:extLst>
          </p:cNvPr>
          <p:cNvSpPr>
            <a:spLocks noGrp="1"/>
          </p:cNvSpPr>
          <p:nvPr>
            <p:ph type="body" sz="quarter" idx="30" hasCustomPrompt="1"/>
          </p:nvPr>
        </p:nvSpPr>
        <p:spPr>
          <a:xfrm>
            <a:off x="563970" y="2412316"/>
            <a:ext cx="1980446" cy="261719"/>
          </a:xfrm>
        </p:spPr>
        <p:txBody>
          <a:bodyPr>
            <a:noAutofit/>
          </a:bodyPr>
          <a:lstStyle>
            <a:lvl1pPr>
              <a:lnSpc>
                <a:spcPts val="1000"/>
              </a:lnSpc>
              <a:spcBef>
                <a:spcPts val="0"/>
              </a:spcBef>
              <a:defRPr sz="800" b="0" i="0">
                <a:solidFill>
                  <a:srgbClr val="1F7B62"/>
                </a:solidFill>
                <a:latin typeface="Avenir Next Medium" panose="020B0503020202020204" pitchFamily="34" charset="0"/>
              </a:defRPr>
            </a:lvl1pPr>
          </a:lstStyle>
          <a:p>
            <a:pPr lvl="0"/>
            <a:r>
              <a:rPr lang="en-US"/>
              <a:t>Kontaktai</a:t>
            </a:r>
          </a:p>
        </p:txBody>
      </p:sp>
      <p:sp>
        <p:nvSpPr>
          <p:cNvPr id="41" name="Picture Placeholder 18">
            <a:extLst>
              <a:ext uri="{FF2B5EF4-FFF2-40B4-BE49-F238E27FC236}">
                <a16:creationId xmlns:a16="http://schemas.microsoft.com/office/drawing/2014/main" id="{703C99A6-A3BC-8D4E-8760-75C8DD6744CE}"/>
              </a:ext>
            </a:extLst>
          </p:cNvPr>
          <p:cNvSpPr>
            <a:spLocks noGrp="1"/>
          </p:cNvSpPr>
          <p:nvPr>
            <p:ph type="pic" sz="quarter" idx="31" hasCustomPrompt="1"/>
          </p:nvPr>
        </p:nvSpPr>
        <p:spPr>
          <a:xfrm>
            <a:off x="2631314" y="954938"/>
            <a:ext cx="1045551" cy="1075712"/>
          </a:xfrm>
        </p:spPr>
        <p:txBody>
          <a:bodyPr>
            <a:normAutofit/>
          </a:bodyPr>
          <a:lstStyle>
            <a:lvl1pPr>
              <a:defRPr sz="1200"/>
            </a:lvl1pPr>
          </a:lstStyle>
          <a:p>
            <a:r>
              <a:rPr lang="en-US"/>
              <a:t>Darbuotojo foto</a:t>
            </a:r>
          </a:p>
        </p:txBody>
      </p:sp>
      <p:sp>
        <p:nvSpPr>
          <p:cNvPr id="42" name="Text Placeholder 23">
            <a:extLst>
              <a:ext uri="{FF2B5EF4-FFF2-40B4-BE49-F238E27FC236}">
                <a16:creationId xmlns:a16="http://schemas.microsoft.com/office/drawing/2014/main" id="{E8EC5346-8C22-A64B-82CE-CE8D35E1BA53}"/>
              </a:ext>
            </a:extLst>
          </p:cNvPr>
          <p:cNvSpPr>
            <a:spLocks noGrp="1"/>
          </p:cNvSpPr>
          <p:nvPr>
            <p:ph type="body" sz="quarter" idx="32" hasCustomPrompt="1"/>
          </p:nvPr>
        </p:nvSpPr>
        <p:spPr>
          <a:xfrm>
            <a:off x="2631314" y="2100785"/>
            <a:ext cx="1980446" cy="147682"/>
          </a:xfrm>
        </p:spPr>
        <p:txBody>
          <a:bodyPr>
            <a:normAutofit/>
          </a:bodyPr>
          <a:lstStyle>
            <a:lvl1pPr>
              <a:defRPr sz="1200" b="1" i="0">
                <a:solidFill>
                  <a:srgbClr val="1F7B62"/>
                </a:solidFill>
                <a:latin typeface="Avenir Next Demi Bold" panose="020B0503020202020204" pitchFamily="34" charset="0"/>
              </a:defRPr>
            </a:lvl1pPr>
          </a:lstStyle>
          <a:p>
            <a:pPr lvl="0"/>
            <a:r>
              <a:rPr lang="en-US"/>
              <a:t>Varduvenis Pavardinskas</a:t>
            </a:r>
          </a:p>
        </p:txBody>
      </p:sp>
      <p:sp>
        <p:nvSpPr>
          <p:cNvPr id="43" name="Text Placeholder 25">
            <a:extLst>
              <a:ext uri="{FF2B5EF4-FFF2-40B4-BE49-F238E27FC236}">
                <a16:creationId xmlns:a16="http://schemas.microsoft.com/office/drawing/2014/main" id="{ED7B86D4-8067-B547-B6A5-DD028C099316}"/>
              </a:ext>
            </a:extLst>
          </p:cNvPr>
          <p:cNvSpPr>
            <a:spLocks noGrp="1"/>
          </p:cNvSpPr>
          <p:nvPr>
            <p:ph type="body" sz="quarter" idx="33" hasCustomPrompt="1"/>
          </p:nvPr>
        </p:nvSpPr>
        <p:spPr>
          <a:xfrm>
            <a:off x="2631314" y="2276095"/>
            <a:ext cx="1980446" cy="104478"/>
          </a:xfrm>
        </p:spPr>
        <p:txBody>
          <a:bodyPr>
            <a:normAutofit/>
          </a:bodyPr>
          <a:lstStyle>
            <a:lvl1pPr>
              <a:defRPr sz="800" b="0" i="0">
                <a:solidFill>
                  <a:srgbClr val="1F7B62"/>
                </a:solidFill>
                <a:latin typeface="Avenir Next Medium" panose="020B0503020202020204" pitchFamily="34" charset="0"/>
              </a:defRPr>
            </a:lvl1pPr>
          </a:lstStyle>
          <a:p>
            <a:pPr lvl="0"/>
            <a:r>
              <a:rPr lang="en-US"/>
              <a:t>Papildomas personalas</a:t>
            </a:r>
          </a:p>
        </p:txBody>
      </p:sp>
      <p:sp>
        <p:nvSpPr>
          <p:cNvPr id="44" name="Text Placeholder 25">
            <a:extLst>
              <a:ext uri="{FF2B5EF4-FFF2-40B4-BE49-F238E27FC236}">
                <a16:creationId xmlns:a16="http://schemas.microsoft.com/office/drawing/2014/main" id="{375BB803-D491-5E43-96FC-87281B2E9C0B}"/>
              </a:ext>
            </a:extLst>
          </p:cNvPr>
          <p:cNvSpPr>
            <a:spLocks noGrp="1"/>
          </p:cNvSpPr>
          <p:nvPr>
            <p:ph type="body" sz="quarter" idx="34" hasCustomPrompt="1"/>
          </p:nvPr>
        </p:nvSpPr>
        <p:spPr>
          <a:xfrm>
            <a:off x="2631314" y="2412316"/>
            <a:ext cx="1980446" cy="261719"/>
          </a:xfrm>
        </p:spPr>
        <p:txBody>
          <a:bodyPr>
            <a:noAutofit/>
          </a:bodyPr>
          <a:lstStyle>
            <a:lvl1pPr>
              <a:lnSpc>
                <a:spcPts val="1000"/>
              </a:lnSpc>
              <a:spcBef>
                <a:spcPts val="0"/>
              </a:spcBef>
              <a:defRPr sz="800" b="0" i="0">
                <a:solidFill>
                  <a:srgbClr val="1F7B62"/>
                </a:solidFill>
                <a:latin typeface="Avenir Next Medium" panose="020B0503020202020204" pitchFamily="34" charset="0"/>
              </a:defRPr>
            </a:lvl1pPr>
          </a:lstStyle>
          <a:p>
            <a:pPr lvl="0"/>
            <a:r>
              <a:rPr lang="en-US"/>
              <a:t>Kontaktai</a:t>
            </a:r>
          </a:p>
        </p:txBody>
      </p:sp>
      <p:sp>
        <p:nvSpPr>
          <p:cNvPr id="45" name="Picture Placeholder 18">
            <a:extLst>
              <a:ext uri="{FF2B5EF4-FFF2-40B4-BE49-F238E27FC236}">
                <a16:creationId xmlns:a16="http://schemas.microsoft.com/office/drawing/2014/main" id="{42B3E58F-1342-CE4D-A236-E0BCDA101402}"/>
              </a:ext>
            </a:extLst>
          </p:cNvPr>
          <p:cNvSpPr>
            <a:spLocks noGrp="1"/>
          </p:cNvSpPr>
          <p:nvPr>
            <p:ph type="pic" sz="quarter" idx="35" hasCustomPrompt="1"/>
          </p:nvPr>
        </p:nvSpPr>
        <p:spPr>
          <a:xfrm>
            <a:off x="4690705" y="954938"/>
            <a:ext cx="1045551" cy="1075712"/>
          </a:xfrm>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1200"/>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Darbuotojo foto</a:t>
            </a:r>
          </a:p>
          <a:p>
            <a:r>
              <a:rPr lang="en-US"/>
              <a:t> </a:t>
            </a:r>
          </a:p>
        </p:txBody>
      </p:sp>
      <p:sp>
        <p:nvSpPr>
          <p:cNvPr id="46" name="Text Placeholder 23">
            <a:extLst>
              <a:ext uri="{FF2B5EF4-FFF2-40B4-BE49-F238E27FC236}">
                <a16:creationId xmlns:a16="http://schemas.microsoft.com/office/drawing/2014/main" id="{E6A2A66B-C50D-3244-82F7-ECAC13A04151}"/>
              </a:ext>
            </a:extLst>
          </p:cNvPr>
          <p:cNvSpPr>
            <a:spLocks noGrp="1"/>
          </p:cNvSpPr>
          <p:nvPr>
            <p:ph type="body" sz="quarter" idx="36" hasCustomPrompt="1"/>
          </p:nvPr>
        </p:nvSpPr>
        <p:spPr>
          <a:xfrm>
            <a:off x="4690705" y="2100785"/>
            <a:ext cx="1980446" cy="147682"/>
          </a:xfrm>
        </p:spPr>
        <p:txBody>
          <a:bodyPr>
            <a:normAutofit/>
          </a:bodyPr>
          <a:lstStyle>
            <a:lvl1pPr>
              <a:defRPr sz="1200" b="1" i="0">
                <a:solidFill>
                  <a:srgbClr val="1F7B62"/>
                </a:solidFill>
                <a:latin typeface="Avenir Next Demi Bold" panose="020B0503020202020204" pitchFamily="34" charset="0"/>
              </a:defRPr>
            </a:lvl1pPr>
          </a:lstStyle>
          <a:p>
            <a:pPr lvl="0"/>
            <a:r>
              <a:rPr lang="en-US"/>
              <a:t>Varduvenis Pavardinskas</a:t>
            </a:r>
          </a:p>
        </p:txBody>
      </p:sp>
      <p:sp>
        <p:nvSpPr>
          <p:cNvPr id="47" name="Text Placeholder 25">
            <a:extLst>
              <a:ext uri="{FF2B5EF4-FFF2-40B4-BE49-F238E27FC236}">
                <a16:creationId xmlns:a16="http://schemas.microsoft.com/office/drawing/2014/main" id="{F4A94C17-315B-2F41-A007-884DDBB329BC}"/>
              </a:ext>
            </a:extLst>
          </p:cNvPr>
          <p:cNvSpPr>
            <a:spLocks noGrp="1"/>
          </p:cNvSpPr>
          <p:nvPr>
            <p:ph type="body" sz="quarter" idx="37" hasCustomPrompt="1"/>
          </p:nvPr>
        </p:nvSpPr>
        <p:spPr>
          <a:xfrm>
            <a:off x="4690705" y="2276095"/>
            <a:ext cx="1980446" cy="104478"/>
          </a:xfrm>
        </p:spPr>
        <p:txBody>
          <a:bodyPr>
            <a:normAutofit/>
          </a:bodyPr>
          <a:lstStyle>
            <a:lvl1pPr>
              <a:defRPr sz="800" b="0" i="0">
                <a:solidFill>
                  <a:srgbClr val="1F7B62"/>
                </a:solidFill>
                <a:latin typeface="Avenir Next Medium" panose="020B0503020202020204" pitchFamily="34" charset="0"/>
              </a:defRPr>
            </a:lvl1pPr>
          </a:lstStyle>
          <a:p>
            <a:pPr lvl="0"/>
            <a:r>
              <a:rPr lang="en-US"/>
              <a:t>Papildomas personalas</a:t>
            </a:r>
          </a:p>
        </p:txBody>
      </p:sp>
      <p:sp>
        <p:nvSpPr>
          <p:cNvPr id="48" name="Text Placeholder 25">
            <a:extLst>
              <a:ext uri="{FF2B5EF4-FFF2-40B4-BE49-F238E27FC236}">
                <a16:creationId xmlns:a16="http://schemas.microsoft.com/office/drawing/2014/main" id="{DC1C6711-4981-8147-9E61-484F4CF733DB}"/>
              </a:ext>
            </a:extLst>
          </p:cNvPr>
          <p:cNvSpPr>
            <a:spLocks noGrp="1"/>
          </p:cNvSpPr>
          <p:nvPr>
            <p:ph type="body" sz="quarter" idx="38" hasCustomPrompt="1"/>
          </p:nvPr>
        </p:nvSpPr>
        <p:spPr>
          <a:xfrm>
            <a:off x="4690705" y="2412316"/>
            <a:ext cx="1980446" cy="261719"/>
          </a:xfrm>
        </p:spPr>
        <p:txBody>
          <a:bodyPr>
            <a:noAutofit/>
          </a:bodyPr>
          <a:lstStyle>
            <a:lvl1pPr>
              <a:lnSpc>
                <a:spcPts val="1000"/>
              </a:lnSpc>
              <a:spcBef>
                <a:spcPts val="0"/>
              </a:spcBef>
              <a:defRPr sz="800" b="0" i="0">
                <a:solidFill>
                  <a:srgbClr val="1F7B62"/>
                </a:solidFill>
                <a:latin typeface="Avenir Next Medium" panose="020B0503020202020204" pitchFamily="34" charset="0"/>
              </a:defRPr>
            </a:lvl1pPr>
          </a:lstStyle>
          <a:p>
            <a:pPr lvl="0"/>
            <a:r>
              <a:rPr lang="en-US"/>
              <a:t>Kontaktai</a:t>
            </a:r>
          </a:p>
        </p:txBody>
      </p:sp>
      <p:sp>
        <p:nvSpPr>
          <p:cNvPr id="49" name="Picture Placeholder 18">
            <a:extLst>
              <a:ext uri="{FF2B5EF4-FFF2-40B4-BE49-F238E27FC236}">
                <a16:creationId xmlns:a16="http://schemas.microsoft.com/office/drawing/2014/main" id="{1EFAE2F2-525F-BA49-9F9C-13CE3FFECAF0}"/>
              </a:ext>
            </a:extLst>
          </p:cNvPr>
          <p:cNvSpPr>
            <a:spLocks noGrp="1"/>
          </p:cNvSpPr>
          <p:nvPr>
            <p:ph type="pic" sz="quarter" idx="39" hasCustomPrompt="1"/>
          </p:nvPr>
        </p:nvSpPr>
        <p:spPr>
          <a:xfrm>
            <a:off x="6742144" y="954938"/>
            <a:ext cx="1045551" cy="1075712"/>
          </a:xfrm>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1200"/>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Darbuotojo foto</a:t>
            </a:r>
          </a:p>
          <a:p>
            <a:endParaRPr lang="en-US"/>
          </a:p>
        </p:txBody>
      </p:sp>
      <p:sp>
        <p:nvSpPr>
          <p:cNvPr id="50" name="Text Placeholder 23">
            <a:extLst>
              <a:ext uri="{FF2B5EF4-FFF2-40B4-BE49-F238E27FC236}">
                <a16:creationId xmlns:a16="http://schemas.microsoft.com/office/drawing/2014/main" id="{F6ACE469-48F3-6A49-9A92-422B14E1812C}"/>
              </a:ext>
            </a:extLst>
          </p:cNvPr>
          <p:cNvSpPr>
            <a:spLocks noGrp="1"/>
          </p:cNvSpPr>
          <p:nvPr>
            <p:ph type="body" sz="quarter" idx="40" hasCustomPrompt="1"/>
          </p:nvPr>
        </p:nvSpPr>
        <p:spPr>
          <a:xfrm>
            <a:off x="6742144" y="2100785"/>
            <a:ext cx="1980446" cy="147682"/>
          </a:xfrm>
        </p:spPr>
        <p:txBody>
          <a:bodyPr>
            <a:normAutofit/>
          </a:bodyPr>
          <a:lstStyle>
            <a:lvl1pPr>
              <a:defRPr sz="1200" b="1" i="0">
                <a:solidFill>
                  <a:srgbClr val="1F7B62"/>
                </a:solidFill>
                <a:latin typeface="Avenir Next Demi Bold" panose="020B0503020202020204" pitchFamily="34" charset="0"/>
              </a:defRPr>
            </a:lvl1pPr>
          </a:lstStyle>
          <a:p>
            <a:pPr lvl="0"/>
            <a:r>
              <a:rPr lang="en-US"/>
              <a:t>Varduvenis Pavardinskas</a:t>
            </a:r>
          </a:p>
        </p:txBody>
      </p:sp>
      <p:sp>
        <p:nvSpPr>
          <p:cNvPr id="51" name="Text Placeholder 25">
            <a:extLst>
              <a:ext uri="{FF2B5EF4-FFF2-40B4-BE49-F238E27FC236}">
                <a16:creationId xmlns:a16="http://schemas.microsoft.com/office/drawing/2014/main" id="{069BF1A0-43D4-8E46-9D86-73A19736F712}"/>
              </a:ext>
            </a:extLst>
          </p:cNvPr>
          <p:cNvSpPr>
            <a:spLocks noGrp="1"/>
          </p:cNvSpPr>
          <p:nvPr>
            <p:ph type="body" sz="quarter" idx="41" hasCustomPrompt="1"/>
          </p:nvPr>
        </p:nvSpPr>
        <p:spPr>
          <a:xfrm>
            <a:off x="6742144" y="2276095"/>
            <a:ext cx="1980446" cy="104478"/>
          </a:xfrm>
        </p:spPr>
        <p:txBody>
          <a:bodyPr>
            <a:normAutofit/>
          </a:bodyPr>
          <a:lstStyle>
            <a:lvl1pPr>
              <a:defRPr sz="800" b="0" i="0">
                <a:solidFill>
                  <a:srgbClr val="1F7B62"/>
                </a:solidFill>
                <a:latin typeface="Avenir Next Medium" panose="020B0503020202020204" pitchFamily="34" charset="0"/>
              </a:defRPr>
            </a:lvl1pPr>
          </a:lstStyle>
          <a:p>
            <a:pPr lvl="0"/>
            <a:r>
              <a:rPr lang="en-US"/>
              <a:t>Papildomas personalas</a:t>
            </a:r>
          </a:p>
        </p:txBody>
      </p:sp>
      <p:sp>
        <p:nvSpPr>
          <p:cNvPr id="52" name="Text Placeholder 25">
            <a:extLst>
              <a:ext uri="{FF2B5EF4-FFF2-40B4-BE49-F238E27FC236}">
                <a16:creationId xmlns:a16="http://schemas.microsoft.com/office/drawing/2014/main" id="{1369ABB1-6316-714B-8B37-FB61C0BFEA58}"/>
              </a:ext>
            </a:extLst>
          </p:cNvPr>
          <p:cNvSpPr>
            <a:spLocks noGrp="1"/>
          </p:cNvSpPr>
          <p:nvPr>
            <p:ph type="body" sz="quarter" idx="42" hasCustomPrompt="1"/>
          </p:nvPr>
        </p:nvSpPr>
        <p:spPr>
          <a:xfrm>
            <a:off x="6742144" y="2412316"/>
            <a:ext cx="1980446" cy="261719"/>
          </a:xfrm>
        </p:spPr>
        <p:txBody>
          <a:bodyPr>
            <a:noAutofit/>
          </a:bodyPr>
          <a:lstStyle>
            <a:lvl1pPr>
              <a:lnSpc>
                <a:spcPts val="1000"/>
              </a:lnSpc>
              <a:spcBef>
                <a:spcPts val="0"/>
              </a:spcBef>
              <a:defRPr sz="800" b="0" i="0">
                <a:solidFill>
                  <a:srgbClr val="1F7B62"/>
                </a:solidFill>
                <a:latin typeface="Avenir Next Medium" panose="020B0503020202020204" pitchFamily="34" charset="0"/>
              </a:defRPr>
            </a:lvl1pPr>
          </a:lstStyle>
          <a:p>
            <a:pPr lvl="0"/>
            <a:r>
              <a:rPr lang="en-US"/>
              <a:t>Kontaktai</a:t>
            </a:r>
          </a:p>
        </p:txBody>
      </p:sp>
      <p:sp>
        <p:nvSpPr>
          <p:cNvPr id="53" name="Picture Placeholder 18">
            <a:extLst>
              <a:ext uri="{FF2B5EF4-FFF2-40B4-BE49-F238E27FC236}">
                <a16:creationId xmlns:a16="http://schemas.microsoft.com/office/drawing/2014/main" id="{16ABA252-87C7-0144-8A33-570D1CA2AF63}"/>
              </a:ext>
            </a:extLst>
          </p:cNvPr>
          <p:cNvSpPr>
            <a:spLocks noGrp="1"/>
          </p:cNvSpPr>
          <p:nvPr>
            <p:ph type="pic" sz="quarter" idx="43" hasCustomPrompt="1"/>
          </p:nvPr>
        </p:nvSpPr>
        <p:spPr>
          <a:xfrm>
            <a:off x="563970" y="2791687"/>
            <a:ext cx="1045551" cy="1075712"/>
          </a:xfrm>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1200"/>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err="1"/>
              <a:t>Darbuotojo</a:t>
            </a:r>
            <a:r>
              <a:rPr lang="en-US"/>
              <a:t> </a:t>
            </a:r>
            <a:r>
              <a:rPr lang="en-US" err="1"/>
              <a:t>foto</a:t>
            </a:r>
            <a:endParaRPr lang="en-US"/>
          </a:p>
          <a:p>
            <a:endParaRPr lang="en-US"/>
          </a:p>
        </p:txBody>
      </p:sp>
      <p:sp>
        <p:nvSpPr>
          <p:cNvPr id="54" name="Text Placeholder 23">
            <a:extLst>
              <a:ext uri="{FF2B5EF4-FFF2-40B4-BE49-F238E27FC236}">
                <a16:creationId xmlns:a16="http://schemas.microsoft.com/office/drawing/2014/main" id="{CABA8E3C-029F-EE4D-9929-888E12C4142B}"/>
              </a:ext>
            </a:extLst>
          </p:cNvPr>
          <p:cNvSpPr>
            <a:spLocks noGrp="1"/>
          </p:cNvSpPr>
          <p:nvPr>
            <p:ph type="body" sz="quarter" idx="44" hasCustomPrompt="1"/>
          </p:nvPr>
        </p:nvSpPr>
        <p:spPr>
          <a:xfrm>
            <a:off x="563970" y="3937534"/>
            <a:ext cx="1980446" cy="147682"/>
          </a:xfrm>
        </p:spPr>
        <p:txBody>
          <a:bodyPr>
            <a:normAutofit/>
          </a:bodyPr>
          <a:lstStyle>
            <a:lvl1pPr>
              <a:defRPr sz="1200" b="1" i="0">
                <a:solidFill>
                  <a:srgbClr val="1F7B62"/>
                </a:solidFill>
                <a:latin typeface="Avenir Next Demi Bold" panose="020B0503020202020204" pitchFamily="34" charset="0"/>
              </a:defRPr>
            </a:lvl1pPr>
          </a:lstStyle>
          <a:p>
            <a:pPr lvl="0"/>
            <a:r>
              <a:rPr lang="en-US"/>
              <a:t>Varduvenis Pavardinskas</a:t>
            </a:r>
          </a:p>
        </p:txBody>
      </p:sp>
      <p:sp>
        <p:nvSpPr>
          <p:cNvPr id="55" name="Text Placeholder 25">
            <a:extLst>
              <a:ext uri="{FF2B5EF4-FFF2-40B4-BE49-F238E27FC236}">
                <a16:creationId xmlns:a16="http://schemas.microsoft.com/office/drawing/2014/main" id="{376CEB49-3220-C140-8734-2F2AE2C34AD1}"/>
              </a:ext>
            </a:extLst>
          </p:cNvPr>
          <p:cNvSpPr>
            <a:spLocks noGrp="1"/>
          </p:cNvSpPr>
          <p:nvPr>
            <p:ph type="body" sz="quarter" idx="45" hasCustomPrompt="1"/>
          </p:nvPr>
        </p:nvSpPr>
        <p:spPr>
          <a:xfrm>
            <a:off x="563970" y="4112844"/>
            <a:ext cx="1980446" cy="104478"/>
          </a:xfrm>
        </p:spPr>
        <p:txBody>
          <a:bodyPr>
            <a:normAutofit/>
          </a:bodyPr>
          <a:lstStyle>
            <a:lvl1pPr>
              <a:defRPr sz="800" b="0" i="0">
                <a:solidFill>
                  <a:srgbClr val="1F7B62"/>
                </a:solidFill>
                <a:latin typeface="Avenir Next Medium" panose="020B0503020202020204" pitchFamily="34" charset="0"/>
              </a:defRPr>
            </a:lvl1pPr>
          </a:lstStyle>
          <a:p>
            <a:pPr lvl="0"/>
            <a:r>
              <a:rPr lang="en-US"/>
              <a:t>Papildomas personalas</a:t>
            </a:r>
          </a:p>
        </p:txBody>
      </p:sp>
      <p:sp>
        <p:nvSpPr>
          <p:cNvPr id="56" name="Text Placeholder 25">
            <a:extLst>
              <a:ext uri="{FF2B5EF4-FFF2-40B4-BE49-F238E27FC236}">
                <a16:creationId xmlns:a16="http://schemas.microsoft.com/office/drawing/2014/main" id="{798F2D9E-A200-0142-9585-7F36258B96E7}"/>
              </a:ext>
            </a:extLst>
          </p:cNvPr>
          <p:cNvSpPr>
            <a:spLocks noGrp="1"/>
          </p:cNvSpPr>
          <p:nvPr>
            <p:ph type="body" sz="quarter" idx="46" hasCustomPrompt="1"/>
          </p:nvPr>
        </p:nvSpPr>
        <p:spPr>
          <a:xfrm>
            <a:off x="563970" y="4249065"/>
            <a:ext cx="1980446" cy="261719"/>
          </a:xfrm>
        </p:spPr>
        <p:txBody>
          <a:bodyPr>
            <a:noAutofit/>
          </a:bodyPr>
          <a:lstStyle>
            <a:lvl1pPr>
              <a:lnSpc>
                <a:spcPts val="1000"/>
              </a:lnSpc>
              <a:spcBef>
                <a:spcPts val="0"/>
              </a:spcBef>
              <a:defRPr sz="800" b="0" i="0">
                <a:solidFill>
                  <a:srgbClr val="1F7B62"/>
                </a:solidFill>
                <a:latin typeface="Avenir Next Medium" panose="020B0503020202020204" pitchFamily="34" charset="0"/>
              </a:defRPr>
            </a:lvl1pPr>
          </a:lstStyle>
          <a:p>
            <a:pPr lvl="0"/>
            <a:r>
              <a:rPr lang="en-US"/>
              <a:t>Kontaktai</a:t>
            </a:r>
          </a:p>
        </p:txBody>
      </p:sp>
      <p:sp>
        <p:nvSpPr>
          <p:cNvPr id="57" name="Picture Placeholder 18">
            <a:extLst>
              <a:ext uri="{FF2B5EF4-FFF2-40B4-BE49-F238E27FC236}">
                <a16:creationId xmlns:a16="http://schemas.microsoft.com/office/drawing/2014/main" id="{B01F4EF8-A3B3-0A4B-852C-0E9B7B196F1C}"/>
              </a:ext>
            </a:extLst>
          </p:cNvPr>
          <p:cNvSpPr>
            <a:spLocks noGrp="1"/>
          </p:cNvSpPr>
          <p:nvPr>
            <p:ph type="pic" sz="quarter" idx="47" hasCustomPrompt="1"/>
          </p:nvPr>
        </p:nvSpPr>
        <p:spPr>
          <a:xfrm>
            <a:off x="2631314" y="2791687"/>
            <a:ext cx="1045551" cy="1075712"/>
          </a:xfrm>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1200"/>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Darbuotojo foto</a:t>
            </a:r>
          </a:p>
          <a:p>
            <a:endParaRPr lang="en-US"/>
          </a:p>
        </p:txBody>
      </p:sp>
      <p:sp>
        <p:nvSpPr>
          <p:cNvPr id="58" name="Text Placeholder 23">
            <a:extLst>
              <a:ext uri="{FF2B5EF4-FFF2-40B4-BE49-F238E27FC236}">
                <a16:creationId xmlns:a16="http://schemas.microsoft.com/office/drawing/2014/main" id="{A4A3E644-E1D1-F249-A4CB-56907221B741}"/>
              </a:ext>
            </a:extLst>
          </p:cNvPr>
          <p:cNvSpPr>
            <a:spLocks noGrp="1"/>
          </p:cNvSpPr>
          <p:nvPr>
            <p:ph type="body" sz="quarter" idx="48" hasCustomPrompt="1"/>
          </p:nvPr>
        </p:nvSpPr>
        <p:spPr>
          <a:xfrm>
            <a:off x="2631314" y="3937534"/>
            <a:ext cx="1980446" cy="147682"/>
          </a:xfrm>
        </p:spPr>
        <p:txBody>
          <a:bodyPr>
            <a:normAutofit/>
          </a:bodyPr>
          <a:lstStyle>
            <a:lvl1pPr>
              <a:defRPr sz="1200" b="1" i="0">
                <a:solidFill>
                  <a:srgbClr val="1F7B62"/>
                </a:solidFill>
                <a:latin typeface="Avenir Next Demi Bold" panose="020B0503020202020204" pitchFamily="34" charset="0"/>
              </a:defRPr>
            </a:lvl1pPr>
          </a:lstStyle>
          <a:p>
            <a:pPr lvl="0"/>
            <a:r>
              <a:rPr lang="en-US"/>
              <a:t>Varduvenis Pavardinskas</a:t>
            </a:r>
          </a:p>
        </p:txBody>
      </p:sp>
      <p:sp>
        <p:nvSpPr>
          <p:cNvPr id="59" name="Text Placeholder 25">
            <a:extLst>
              <a:ext uri="{FF2B5EF4-FFF2-40B4-BE49-F238E27FC236}">
                <a16:creationId xmlns:a16="http://schemas.microsoft.com/office/drawing/2014/main" id="{D28DE2A8-AAD1-084B-AA89-67F9058A1DB3}"/>
              </a:ext>
            </a:extLst>
          </p:cNvPr>
          <p:cNvSpPr>
            <a:spLocks noGrp="1"/>
          </p:cNvSpPr>
          <p:nvPr>
            <p:ph type="body" sz="quarter" idx="49" hasCustomPrompt="1"/>
          </p:nvPr>
        </p:nvSpPr>
        <p:spPr>
          <a:xfrm>
            <a:off x="2631314" y="4112844"/>
            <a:ext cx="1980446" cy="104478"/>
          </a:xfrm>
        </p:spPr>
        <p:txBody>
          <a:bodyPr>
            <a:normAutofit/>
          </a:bodyPr>
          <a:lstStyle>
            <a:lvl1pPr>
              <a:defRPr sz="800" b="0" i="0">
                <a:solidFill>
                  <a:srgbClr val="1F7B62"/>
                </a:solidFill>
                <a:latin typeface="Avenir Next Medium" panose="020B0503020202020204" pitchFamily="34" charset="0"/>
              </a:defRPr>
            </a:lvl1pPr>
          </a:lstStyle>
          <a:p>
            <a:pPr lvl="0"/>
            <a:r>
              <a:rPr lang="en-US"/>
              <a:t>Papildomas personalas</a:t>
            </a:r>
          </a:p>
        </p:txBody>
      </p:sp>
      <p:sp>
        <p:nvSpPr>
          <p:cNvPr id="60" name="Text Placeholder 25">
            <a:extLst>
              <a:ext uri="{FF2B5EF4-FFF2-40B4-BE49-F238E27FC236}">
                <a16:creationId xmlns:a16="http://schemas.microsoft.com/office/drawing/2014/main" id="{C7669993-555F-3B46-84D6-3CDAF79E3294}"/>
              </a:ext>
            </a:extLst>
          </p:cNvPr>
          <p:cNvSpPr>
            <a:spLocks noGrp="1"/>
          </p:cNvSpPr>
          <p:nvPr>
            <p:ph type="body" sz="quarter" idx="50" hasCustomPrompt="1"/>
          </p:nvPr>
        </p:nvSpPr>
        <p:spPr>
          <a:xfrm>
            <a:off x="2631314" y="4249065"/>
            <a:ext cx="1980446" cy="261719"/>
          </a:xfrm>
        </p:spPr>
        <p:txBody>
          <a:bodyPr>
            <a:noAutofit/>
          </a:bodyPr>
          <a:lstStyle>
            <a:lvl1pPr>
              <a:lnSpc>
                <a:spcPts val="1000"/>
              </a:lnSpc>
              <a:spcBef>
                <a:spcPts val="0"/>
              </a:spcBef>
              <a:defRPr sz="800" b="0" i="0">
                <a:solidFill>
                  <a:srgbClr val="1F7B62"/>
                </a:solidFill>
                <a:latin typeface="Avenir Next Medium" panose="020B0503020202020204" pitchFamily="34" charset="0"/>
              </a:defRPr>
            </a:lvl1pPr>
          </a:lstStyle>
          <a:p>
            <a:pPr lvl="0"/>
            <a:r>
              <a:rPr lang="en-US"/>
              <a:t>Kontaktai</a:t>
            </a:r>
          </a:p>
        </p:txBody>
      </p:sp>
      <p:sp>
        <p:nvSpPr>
          <p:cNvPr id="61" name="Picture Placeholder 18">
            <a:extLst>
              <a:ext uri="{FF2B5EF4-FFF2-40B4-BE49-F238E27FC236}">
                <a16:creationId xmlns:a16="http://schemas.microsoft.com/office/drawing/2014/main" id="{82BDD24C-59AE-C04D-A25A-2E45D1EE5299}"/>
              </a:ext>
            </a:extLst>
          </p:cNvPr>
          <p:cNvSpPr>
            <a:spLocks noGrp="1"/>
          </p:cNvSpPr>
          <p:nvPr>
            <p:ph type="pic" sz="quarter" idx="51" hasCustomPrompt="1"/>
          </p:nvPr>
        </p:nvSpPr>
        <p:spPr>
          <a:xfrm>
            <a:off x="4690705" y="2791687"/>
            <a:ext cx="1045551" cy="1075712"/>
          </a:xfrm>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1200"/>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Darbuotojo foto</a:t>
            </a:r>
          </a:p>
          <a:p>
            <a:endParaRPr lang="en-US"/>
          </a:p>
        </p:txBody>
      </p:sp>
      <p:sp>
        <p:nvSpPr>
          <p:cNvPr id="62" name="Text Placeholder 23">
            <a:extLst>
              <a:ext uri="{FF2B5EF4-FFF2-40B4-BE49-F238E27FC236}">
                <a16:creationId xmlns:a16="http://schemas.microsoft.com/office/drawing/2014/main" id="{3E434577-92AD-A546-BA63-9FCB0CFDCCD1}"/>
              </a:ext>
            </a:extLst>
          </p:cNvPr>
          <p:cNvSpPr>
            <a:spLocks noGrp="1"/>
          </p:cNvSpPr>
          <p:nvPr>
            <p:ph type="body" sz="quarter" idx="52" hasCustomPrompt="1"/>
          </p:nvPr>
        </p:nvSpPr>
        <p:spPr>
          <a:xfrm>
            <a:off x="4690705" y="3937534"/>
            <a:ext cx="1980446" cy="147682"/>
          </a:xfrm>
        </p:spPr>
        <p:txBody>
          <a:bodyPr>
            <a:normAutofit/>
          </a:bodyPr>
          <a:lstStyle>
            <a:lvl1pPr>
              <a:defRPr sz="1200" b="1" i="0">
                <a:solidFill>
                  <a:srgbClr val="1F7B62"/>
                </a:solidFill>
                <a:latin typeface="Avenir Next Demi Bold" panose="020B0503020202020204" pitchFamily="34" charset="0"/>
              </a:defRPr>
            </a:lvl1pPr>
          </a:lstStyle>
          <a:p>
            <a:pPr lvl="0"/>
            <a:r>
              <a:rPr lang="en-US"/>
              <a:t>Varduvenis Pavardinskas</a:t>
            </a:r>
          </a:p>
        </p:txBody>
      </p:sp>
      <p:sp>
        <p:nvSpPr>
          <p:cNvPr id="63" name="Text Placeholder 25">
            <a:extLst>
              <a:ext uri="{FF2B5EF4-FFF2-40B4-BE49-F238E27FC236}">
                <a16:creationId xmlns:a16="http://schemas.microsoft.com/office/drawing/2014/main" id="{CA4D742F-5602-2844-AC85-5C12FBA29E39}"/>
              </a:ext>
            </a:extLst>
          </p:cNvPr>
          <p:cNvSpPr>
            <a:spLocks noGrp="1"/>
          </p:cNvSpPr>
          <p:nvPr>
            <p:ph type="body" sz="quarter" idx="53" hasCustomPrompt="1"/>
          </p:nvPr>
        </p:nvSpPr>
        <p:spPr>
          <a:xfrm>
            <a:off x="4690705" y="4112844"/>
            <a:ext cx="1980446" cy="104478"/>
          </a:xfrm>
        </p:spPr>
        <p:txBody>
          <a:bodyPr>
            <a:normAutofit/>
          </a:bodyPr>
          <a:lstStyle>
            <a:lvl1pPr>
              <a:defRPr sz="800" b="0" i="0">
                <a:solidFill>
                  <a:srgbClr val="1F7B62"/>
                </a:solidFill>
                <a:latin typeface="Avenir Next Medium" panose="020B0503020202020204" pitchFamily="34" charset="0"/>
              </a:defRPr>
            </a:lvl1pPr>
          </a:lstStyle>
          <a:p>
            <a:pPr lvl="0"/>
            <a:r>
              <a:rPr lang="en-US"/>
              <a:t>Papildomas personalas</a:t>
            </a:r>
          </a:p>
        </p:txBody>
      </p:sp>
      <p:sp>
        <p:nvSpPr>
          <p:cNvPr id="64" name="Text Placeholder 25">
            <a:extLst>
              <a:ext uri="{FF2B5EF4-FFF2-40B4-BE49-F238E27FC236}">
                <a16:creationId xmlns:a16="http://schemas.microsoft.com/office/drawing/2014/main" id="{EC88B9AF-B274-C840-8131-4542E735B0BC}"/>
              </a:ext>
            </a:extLst>
          </p:cNvPr>
          <p:cNvSpPr>
            <a:spLocks noGrp="1"/>
          </p:cNvSpPr>
          <p:nvPr>
            <p:ph type="body" sz="quarter" idx="54" hasCustomPrompt="1"/>
          </p:nvPr>
        </p:nvSpPr>
        <p:spPr>
          <a:xfrm>
            <a:off x="4690705" y="4249065"/>
            <a:ext cx="1980446" cy="261719"/>
          </a:xfrm>
        </p:spPr>
        <p:txBody>
          <a:bodyPr>
            <a:noAutofit/>
          </a:bodyPr>
          <a:lstStyle>
            <a:lvl1pPr>
              <a:lnSpc>
                <a:spcPts val="1000"/>
              </a:lnSpc>
              <a:spcBef>
                <a:spcPts val="0"/>
              </a:spcBef>
              <a:defRPr sz="800" b="0" i="0">
                <a:solidFill>
                  <a:srgbClr val="1F7B62"/>
                </a:solidFill>
                <a:latin typeface="Avenir Next Medium" panose="020B0503020202020204" pitchFamily="34" charset="0"/>
              </a:defRPr>
            </a:lvl1pPr>
          </a:lstStyle>
          <a:p>
            <a:pPr lvl="0"/>
            <a:r>
              <a:rPr lang="en-US"/>
              <a:t>Kontaktai</a:t>
            </a:r>
          </a:p>
        </p:txBody>
      </p:sp>
      <p:sp>
        <p:nvSpPr>
          <p:cNvPr id="65" name="Picture Placeholder 18">
            <a:extLst>
              <a:ext uri="{FF2B5EF4-FFF2-40B4-BE49-F238E27FC236}">
                <a16:creationId xmlns:a16="http://schemas.microsoft.com/office/drawing/2014/main" id="{4CF340C9-6BC3-C248-B4C0-AB010F384217}"/>
              </a:ext>
            </a:extLst>
          </p:cNvPr>
          <p:cNvSpPr>
            <a:spLocks noGrp="1"/>
          </p:cNvSpPr>
          <p:nvPr>
            <p:ph type="pic" sz="quarter" idx="55" hasCustomPrompt="1"/>
          </p:nvPr>
        </p:nvSpPr>
        <p:spPr>
          <a:xfrm>
            <a:off x="6742144" y="2791687"/>
            <a:ext cx="1045551" cy="1075712"/>
          </a:xfrm>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1200"/>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a:t>Darbuotojo foto</a:t>
            </a:r>
          </a:p>
          <a:p>
            <a:endParaRPr lang="en-US"/>
          </a:p>
        </p:txBody>
      </p:sp>
      <p:sp>
        <p:nvSpPr>
          <p:cNvPr id="66" name="Text Placeholder 23">
            <a:extLst>
              <a:ext uri="{FF2B5EF4-FFF2-40B4-BE49-F238E27FC236}">
                <a16:creationId xmlns:a16="http://schemas.microsoft.com/office/drawing/2014/main" id="{8DC1797B-CD6F-DD42-88F5-D61AF443AFE7}"/>
              </a:ext>
            </a:extLst>
          </p:cNvPr>
          <p:cNvSpPr>
            <a:spLocks noGrp="1"/>
          </p:cNvSpPr>
          <p:nvPr>
            <p:ph type="body" sz="quarter" idx="56" hasCustomPrompt="1"/>
          </p:nvPr>
        </p:nvSpPr>
        <p:spPr>
          <a:xfrm>
            <a:off x="6742144" y="3937534"/>
            <a:ext cx="1980446" cy="147682"/>
          </a:xfrm>
        </p:spPr>
        <p:txBody>
          <a:bodyPr>
            <a:normAutofit/>
          </a:bodyPr>
          <a:lstStyle>
            <a:lvl1pPr>
              <a:defRPr sz="1200" b="1" i="0">
                <a:solidFill>
                  <a:srgbClr val="1F7B62"/>
                </a:solidFill>
                <a:latin typeface="Avenir Next Demi Bold" panose="020B0503020202020204" pitchFamily="34" charset="0"/>
              </a:defRPr>
            </a:lvl1pPr>
          </a:lstStyle>
          <a:p>
            <a:pPr lvl="0"/>
            <a:r>
              <a:rPr lang="en-US"/>
              <a:t>Varduvenis Pavardinskas</a:t>
            </a:r>
          </a:p>
        </p:txBody>
      </p:sp>
      <p:sp>
        <p:nvSpPr>
          <p:cNvPr id="67" name="Text Placeholder 25">
            <a:extLst>
              <a:ext uri="{FF2B5EF4-FFF2-40B4-BE49-F238E27FC236}">
                <a16:creationId xmlns:a16="http://schemas.microsoft.com/office/drawing/2014/main" id="{FEC36B77-5EBE-824A-8AE2-677FD028A4B8}"/>
              </a:ext>
            </a:extLst>
          </p:cNvPr>
          <p:cNvSpPr>
            <a:spLocks noGrp="1"/>
          </p:cNvSpPr>
          <p:nvPr>
            <p:ph type="body" sz="quarter" idx="57" hasCustomPrompt="1"/>
          </p:nvPr>
        </p:nvSpPr>
        <p:spPr>
          <a:xfrm>
            <a:off x="6742144" y="4112844"/>
            <a:ext cx="1980446" cy="104478"/>
          </a:xfrm>
        </p:spPr>
        <p:txBody>
          <a:bodyPr>
            <a:normAutofit/>
          </a:bodyPr>
          <a:lstStyle>
            <a:lvl1pPr>
              <a:defRPr sz="800" b="0" i="0">
                <a:solidFill>
                  <a:srgbClr val="1F7B62"/>
                </a:solidFill>
                <a:latin typeface="Avenir Next Medium" panose="020B0503020202020204" pitchFamily="34" charset="0"/>
              </a:defRPr>
            </a:lvl1pPr>
          </a:lstStyle>
          <a:p>
            <a:pPr lvl="0"/>
            <a:r>
              <a:rPr lang="en-US"/>
              <a:t>Papildomas personalas</a:t>
            </a:r>
          </a:p>
        </p:txBody>
      </p:sp>
      <p:sp>
        <p:nvSpPr>
          <p:cNvPr id="68" name="Text Placeholder 25">
            <a:extLst>
              <a:ext uri="{FF2B5EF4-FFF2-40B4-BE49-F238E27FC236}">
                <a16:creationId xmlns:a16="http://schemas.microsoft.com/office/drawing/2014/main" id="{3674554D-02F9-054C-A8CB-028E4359A03A}"/>
              </a:ext>
            </a:extLst>
          </p:cNvPr>
          <p:cNvSpPr>
            <a:spLocks noGrp="1"/>
          </p:cNvSpPr>
          <p:nvPr>
            <p:ph type="body" sz="quarter" idx="58" hasCustomPrompt="1"/>
          </p:nvPr>
        </p:nvSpPr>
        <p:spPr>
          <a:xfrm>
            <a:off x="6742144" y="4249065"/>
            <a:ext cx="1980446" cy="261719"/>
          </a:xfrm>
        </p:spPr>
        <p:txBody>
          <a:bodyPr>
            <a:noAutofit/>
          </a:bodyPr>
          <a:lstStyle>
            <a:lvl1pPr>
              <a:lnSpc>
                <a:spcPts val="1000"/>
              </a:lnSpc>
              <a:spcBef>
                <a:spcPts val="0"/>
              </a:spcBef>
              <a:defRPr sz="800" b="0" i="0">
                <a:solidFill>
                  <a:srgbClr val="1F7B62"/>
                </a:solidFill>
                <a:latin typeface="Avenir Next Medium" panose="020B0503020202020204" pitchFamily="34" charset="0"/>
              </a:defRPr>
            </a:lvl1pPr>
          </a:lstStyle>
          <a:p>
            <a:pPr lvl="0"/>
            <a:r>
              <a:rPr lang="en-US"/>
              <a:t>Kontaktai</a:t>
            </a:r>
          </a:p>
        </p:txBody>
      </p:sp>
      <p:pic>
        <p:nvPicPr>
          <p:cNvPr id="69" name="Picture 68">
            <a:extLst>
              <a:ext uri="{FF2B5EF4-FFF2-40B4-BE49-F238E27FC236}">
                <a16:creationId xmlns:a16="http://schemas.microsoft.com/office/drawing/2014/main" id="{A3270FA8-99A1-294B-8A5E-26899DEDA110}"/>
              </a:ext>
            </a:extLst>
          </p:cNvPr>
          <p:cNvPicPr>
            <a:picLocks noChangeAspect="1"/>
          </p:cNvPicPr>
          <p:nvPr userDrawn="1"/>
        </p:nvPicPr>
        <p:blipFill>
          <a:blip r:embed="rId2"/>
          <a:stretch>
            <a:fillRect/>
          </a:stretch>
        </p:blipFill>
        <p:spPr>
          <a:xfrm>
            <a:off x="533400" y="4578280"/>
            <a:ext cx="8064500" cy="38100"/>
          </a:xfrm>
          <a:prstGeom prst="rect">
            <a:avLst/>
          </a:prstGeom>
        </p:spPr>
      </p:pic>
      <p:sp>
        <p:nvSpPr>
          <p:cNvPr id="71" name="Slide Number Placeholder 5">
            <a:extLst>
              <a:ext uri="{FF2B5EF4-FFF2-40B4-BE49-F238E27FC236}">
                <a16:creationId xmlns:a16="http://schemas.microsoft.com/office/drawing/2014/main" id="{CB4C0197-ECED-E64E-988D-20E24C61AE51}"/>
              </a:ext>
            </a:extLst>
          </p:cNvPr>
          <p:cNvSpPr>
            <a:spLocks noGrp="1"/>
          </p:cNvSpPr>
          <p:nvPr>
            <p:ph type="sldNum" sz="quarter" idx="12"/>
          </p:nvPr>
        </p:nvSpPr>
        <p:spPr>
          <a:xfrm>
            <a:off x="6540500" y="199891"/>
            <a:ext cx="2057400" cy="123111"/>
          </a:xfrm>
          <a:prstGeom prst="rect">
            <a:avLst/>
          </a:prstGeom>
        </p:spPr>
        <p:txBody>
          <a:bodyPr lIns="0" tIns="0" rIns="0" bIns="0">
            <a:spAutoFit/>
          </a:bodyPr>
          <a:lstStyle/>
          <a:p>
            <a:fld id="{42B1E8F1-27DF-3C4C-AF5E-F329429EDE92}" type="slidenum">
              <a:t>‹#›</a:t>
            </a:fld>
            <a:endParaRPr lang="en-US"/>
          </a:p>
        </p:txBody>
      </p:sp>
      <p:pic>
        <p:nvPicPr>
          <p:cNvPr id="72" name="Picture 71">
            <a:extLst>
              <a:ext uri="{FF2B5EF4-FFF2-40B4-BE49-F238E27FC236}">
                <a16:creationId xmlns:a16="http://schemas.microsoft.com/office/drawing/2014/main" id="{CF2B3210-9CF9-8848-9CB0-C6DAE0084973}"/>
              </a:ext>
            </a:extLst>
          </p:cNvPr>
          <p:cNvPicPr>
            <a:picLocks noChangeAspect="1"/>
          </p:cNvPicPr>
          <p:nvPr userDrawn="1"/>
        </p:nvPicPr>
        <p:blipFill>
          <a:blip r:embed="rId3"/>
          <a:stretch>
            <a:fillRect/>
          </a:stretch>
        </p:blipFill>
        <p:spPr>
          <a:xfrm>
            <a:off x="8246717" y="315124"/>
            <a:ext cx="355600" cy="38100"/>
          </a:xfrm>
          <a:prstGeom prst="rect">
            <a:avLst/>
          </a:prstGeom>
        </p:spPr>
      </p:pic>
      <p:pic>
        <p:nvPicPr>
          <p:cNvPr id="73" name="Graphic 72">
            <a:extLst>
              <a:ext uri="{FF2B5EF4-FFF2-40B4-BE49-F238E27FC236}">
                <a16:creationId xmlns:a16="http://schemas.microsoft.com/office/drawing/2014/main" id="{4C0B91AF-E8CD-414C-994B-4A593ECCEB8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988300" y="4689152"/>
            <a:ext cx="609600" cy="235595"/>
          </a:xfrm>
          <a:prstGeom prst="rect">
            <a:avLst/>
          </a:prstGeom>
        </p:spPr>
      </p:pic>
    </p:spTree>
    <p:extLst>
      <p:ext uri="{BB962C8B-B14F-4D97-AF65-F5344CB8AC3E}">
        <p14:creationId xmlns:p14="http://schemas.microsoft.com/office/powerpoint/2010/main" val="3492773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AD57FD0-3BF9-1049-9403-F3295323F706}" type="datetime1">
              <a:t>20/08/2026</a:t>
            </a:fld>
            <a:endParaRPr lang="en-US"/>
          </a:p>
        </p:txBody>
      </p:sp>
      <p:sp>
        <p:nvSpPr>
          <p:cNvPr id="5" name="Footer Placeholder 4"/>
          <p:cNvSpPr>
            <a:spLocks noGrp="1"/>
          </p:cNvSpPr>
          <p:nvPr>
            <p:ph type="ftr" sz="quarter" idx="11"/>
          </p:nvPr>
        </p:nvSpPr>
        <p:spPr/>
        <p:txBody>
          <a:bodyPr/>
          <a:lstStyle/>
          <a:p>
            <a:endParaRPr lang="en-US"/>
          </a:p>
        </p:txBody>
      </p:sp>
      <p:pic>
        <p:nvPicPr>
          <p:cNvPr id="7" name="Picture 6">
            <a:extLst>
              <a:ext uri="{FF2B5EF4-FFF2-40B4-BE49-F238E27FC236}">
                <a16:creationId xmlns:a16="http://schemas.microsoft.com/office/drawing/2014/main" id="{5C78B5D6-B235-A248-A71A-49807997321A}"/>
              </a:ext>
            </a:extLst>
          </p:cNvPr>
          <p:cNvPicPr>
            <a:picLocks noChangeAspect="1"/>
          </p:cNvPicPr>
          <p:nvPr userDrawn="1"/>
        </p:nvPicPr>
        <p:blipFill>
          <a:blip r:embed="rId2"/>
          <a:stretch>
            <a:fillRect/>
          </a:stretch>
        </p:blipFill>
        <p:spPr>
          <a:xfrm>
            <a:off x="533400" y="4578280"/>
            <a:ext cx="8064500" cy="38100"/>
          </a:xfrm>
          <a:prstGeom prst="rect">
            <a:avLst/>
          </a:prstGeom>
        </p:spPr>
      </p:pic>
      <p:sp>
        <p:nvSpPr>
          <p:cNvPr id="9" name="Slide Number Placeholder 5">
            <a:extLst>
              <a:ext uri="{FF2B5EF4-FFF2-40B4-BE49-F238E27FC236}">
                <a16:creationId xmlns:a16="http://schemas.microsoft.com/office/drawing/2014/main" id="{C255A7D3-D728-154F-8432-B6CE03CC7FF5}"/>
              </a:ext>
            </a:extLst>
          </p:cNvPr>
          <p:cNvSpPr>
            <a:spLocks noGrp="1"/>
          </p:cNvSpPr>
          <p:nvPr>
            <p:ph type="sldNum" sz="quarter" idx="12"/>
          </p:nvPr>
        </p:nvSpPr>
        <p:spPr>
          <a:xfrm>
            <a:off x="6540500" y="199891"/>
            <a:ext cx="2057400" cy="123111"/>
          </a:xfrm>
          <a:prstGeom prst="rect">
            <a:avLst/>
          </a:prstGeom>
        </p:spPr>
        <p:txBody>
          <a:bodyPr lIns="0" tIns="0" rIns="0" bIns="0">
            <a:spAutoFit/>
          </a:bodyPr>
          <a:lstStyle/>
          <a:p>
            <a:fld id="{42B1E8F1-27DF-3C4C-AF5E-F329429EDE92}" type="slidenum">
              <a:t>‹#›</a:t>
            </a:fld>
            <a:endParaRPr lang="en-US"/>
          </a:p>
        </p:txBody>
      </p:sp>
      <p:pic>
        <p:nvPicPr>
          <p:cNvPr id="10" name="Picture 9">
            <a:extLst>
              <a:ext uri="{FF2B5EF4-FFF2-40B4-BE49-F238E27FC236}">
                <a16:creationId xmlns:a16="http://schemas.microsoft.com/office/drawing/2014/main" id="{CD40BF6C-9393-D044-905F-2058FFC25DD6}"/>
              </a:ext>
            </a:extLst>
          </p:cNvPr>
          <p:cNvPicPr>
            <a:picLocks noChangeAspect="1"/>
          </p:cNvPicPr>
          <p:nvPr userDrawn="1"/>
        </p:nvPicPr>
        <p:blipFill>
          <a:blip r:embed="rId3"/>
          <a:stretch>
            <a:fillRect/>
          </a:stretch>
        </p:blipFill>
        <p:spPr>
          <a:xfrm>
            <a:off x="8246717" y="315124"/>
            <a:ext cx="355600" cy="38100"/>
          </a:xfrm>
          <a:prstGeom prst="rect">
            <a:avLst/>
          </a:prstGeom>
        </p:spPr>
      </p:pic>
      <p:pic>
        <p:nvPicPr>
          <p:cNvPr id="11" name="Graphic 10">
            <a:extLst>
              <a:ext uri="{FF2B5EF4-FFF2-40B4-BE49-F238E27FC236}">
                <a16:creationId xmlns:a16="http://schemas.microsoft.com/office/drawing/2014/main" id="{F3CA081B-204F-0E46-9835-CE85F4A189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988300" y="4689152"/>
            <a:ext cx="609600" cy="235595"/>
          </a:xfrm>
          <a:prstGeom prst="rect">
            <a:avLst/>
          </a:prstGeom>
        </p:spPr>
      </p:pic>
    </p:spTree>
    <p:extLst>
      <p:ext uri="{BB962C8B-B14F-4D97-AF65-F5344CB8AC3E}">
        <p14:creationId xmlns:p14="http://schemas.microsoft.com/office/powerpoint/2010/main" val="2545485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556320"/>
            <a:ext cx="8064500" cy="733922"/>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533400" y="1369219"/>
            <a:ext cx="3981450" cy="32090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968750" cy="32090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C1AAA59-C840-4A44-AE88-754D08C173F7}" type="datetime1">
              <a:t>20/08/2026</a:t>
            </a:fld>
            <a:endParaRPr lang="en-US"/>
          </a:p>
        </p:txBody>
      </p:sp>
      <p:sp>
        <p:nvSpPr>
          <p:cNvPr id="6" name="Footer Placeholder 5"/>
          <p:cNvSpPr>
            <a:spLocks noGrp="1"/>
          </p:cNvSpPr>
          <p:nvPr>
            <p:ph type="ftr" sz="quarter" idx="11"/>
          </p:nvPr>
        </p:nvSpPr>
        <p:spPr/>
        <p:txBody>
          <a:bodyPr/>
          <a:lstStyle/>
          <a:p>
            <a:endParaRPr lang="en-US"/>
          </a:p>
        </p:txBody>
      </p:sp>
      <p:pic>
        <p:nvPicPr>
          <p:cNvPr id="8" name="Picture 7">
            <a:extLst>
              <a:ext uri="{FF2B5EF4-FFF2-40B4-BE49-F238E27FC236}">
                <a16:creationId xmlns:a16="http://schemas.microsoft.com/office/drawing/2014/main" id="{108198F3-88B2-594A-BEE1-B20D31C9F021}"/>
              </a:ext>
            </a:extLst>
          </p:cNvPr>
          <p:cNvPicPr>
            <a:picLocks noChangeAspect="1"/>
          </p:cNvPicPr>
          <p:nvPr userDrawn="1"/>
        </p:nvPicPr>
        <p:blipFill>
          <a:blip r:embed="rId2"/>
          <a:stretch>
            <a:fillRect/>
          </a:stretch>
        </p:blipFill>
        <p:spPr>
          <a:xfrm>
            <a:off x="533400" y="4578280"/>
            <a:ext cx="8064500" cy="38100"/>
          </a:xfrm>
          <a:prstGeom prst="rect">
            <a:avLst/>
          </a:prstGeom>
        </p:spPr>
      </p:pic>
      <p:sp>
        <p:nvSpPr>
          <p:cNvPr id="10" name="Slide Number Placeholder 5">
            <a:extLst>
              <a:ext uri="{FF2B5EF4-FFF2-40B4-BE49-F238E27FC236}">
                <a16:creationId xmlns:a16="http://schemas.microsoft.com/office/drawing/2014/main" id="{223F21EE-B41E-C24B-8313-EC481101C31A}"/>
              </a:ext>
            </a:extLst>
          </p:cNvPr>
          <p:cNvSpPr>
            <a:spLocks noGrp="1"/>
          </p:cNvSpPr>
          <p:nvPr>
            <p:ph type="sldNum" sz="quarter" idx="12"/>
          </p:nvPr>
        </p:nvSpPr>
        <p:spPr>
          <a:xfrm>
            <a:off x="6540500" y="199891"/>
            <a:ext cx="2057400" cy="123111"/>
          </a:xfrm>
          <a:prstGeom prst="rect">
            <a:avLst/>
          </a:prstGeom>
        </p:spPr>
        <p:txBody>
          <a:bodyPr lIns="0" tIns="0" rIns="0" bIns="0">
            <a:spAutoFit/>
          </a:bodyPr>
          <a:lstStyle/>
          <a:p>
            <a:fld id="{42B1E8F1-27DF-3C4C-AF5E-F329429EDE92}" type="slidenum">
              <a:t>‹#›</a:t>
            </a:fld>
            <a:endParaRPr lang="en-US"/>
          </a:p>
        </p:txBody>
      </p:sp>
      <p:pic>
        <p:nvPicPr>
          <p:cNvPr id="11" name="Picture 10">
            <a:extLst>
              <a:ext uri="{FF2B5EF4-FFF2-40B4-BE49-F238E27FC236}">
                <a16:creationId xmlns:a16="http://schemas.microsoft.com/office/drawing/2014/main" id="{7FBC13C7-4BA1-964C-953D-5EDF8D466C64}"/>
              </a:ext>
            </a:extLst>
          </p:cNvPr>
          <p:cNvPicPr>
            <a:picLocks noChangeAspect="1"/>
          </p:cNvPicPr>
          <p:nvPr userDrawn="1"/>
        </p:nvPicPr>
        <p:blipFill>
          <a:blip r:embed="rId3"/>
          <a:stretch>
            <a:fillRect/>
          </a:stretch>
        </p:blipFill>
        <p:spPr>
          <a:xfrm>
            <a:off x="8246717" y="315124"/>
            <a:ext cx="355600" cy="38100"/>
          </a:xfrm>
          <a:prstGeom prst="rect">
            <a:avLst/>
          </a:prstGeom>
        </p:spPr>
      </p:pic>
      <p:pic>
        <p:nvPicPr>
          <p:cNvPr id="12" name="Graphic 11">
            <a:extLst>
              <a:ext uri="{FF2B5EF4-FFF2-40B4-BE49-F238E27FC236}">
                <a16:creationId xmlns:a16="http://schemas.microsoft.com/office/drawing/2014/main" id="{3DB0BBB2-C8CF-E541-8729-ADE74FB00C1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988300" y="4689152"/>
            <a:ext cx="609600" cy="235595"/>
          </a:xfrm>
          <a:prstGeom prst="rect">
            <a:avLst/>
          </a:prstGeom>
        </p:spPr>
      </p:pic>
    </p:spTree>
    <p:extLst>
      <p:ext uri="{BB962C8B-B14F-4D97-AF65-F5344CB8AC3E}">
        <p14:creationId xmlns:p14="http://schemas.microsoft.com/office/powerpoint/2010/main" val="4030339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13468"/>
            <a:ext cx="8064500" cy="854548"/>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533400" y="1328260"/>
            <a:ext cx="3964782" cy="484637"/>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533400" y="1878806"/>
            <a:ext cx="3964782" cy="26736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328260"/>
            <a:ext cx="3968750" cy="484637"/>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1878806"/>
            <a:ext cx="3968750" cy="26736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46737BE-0121-9B4C-93DA-BD1FDF51D5BE}" type="datetime1">
              <a:t>20/08/2026</a:t>
            </a:fld>
            <a:endParaRPr lang="en-US"/>
          </a:p>
        </p:txBody>
      </p:sp>
      <p:sp>
        <p:nvSpPr>
          <p:cNvPr id="8" name="Footer Placeholder 7"/>
          <p:cNvSpPr>
            <a:spLocks noGrp="1"/>
          </p:cNvSpPr>
          <p:nvPr>
            <p:ph type="ftr" sz="quarter" idx="11"/>
          </p:nvPr>
        </p:nvSpPr>
        <p:spPr/>
        <p:txBody>
          <a:bodyPr/>
          <a:lstStyle/>
          <a:p>
            <a:endParaRPr lang="en-US"/>
          </a:p>
        </p:txBody>
      </p:sp>
      <p:pic>
        <p:nvPicPr>
          <p:cNvPr id="10" name="Picture 9">
            <a:extLst>
              <a:ext uri="{FF2B5EF4-FFF2-40B4-BE49-F238E27FC236}">
                <a16:creationId xmlns:a16="http://schemas.microsoft.com/office/drawing/2014/main" id="{3099027A-653C-EE4A-81AF-E3301DCE3743}"/>
              </a:ext>
            </a:extLst>
          </p:cNvPr>
          <p:cNvPicPr>
            <a:picLocks noChangeAspect="1"/>
          </p:cNvPicPr>
          <p:nvPr userDrawn="1"/>
        </p:nvPicPr>
        <p:blipFill>
          <a:blip r:embed="rId2"/>
          <a:stretch>
            <a:fillRect/>
          </a:stretch>
        </p:blipFill>
        <p:spPr>
          <a:xfrm>
            <a:off x="533400" y="4578280"/>
            <a:ext cx="8064500" cy="38100"/>
          </a:xfrm>
          <a:prstGeom prst="rect">
            <a:avLst/>
          </a:prstGeom>
        </p:spPr>
      </p:pic>
      <p:sp>
        <p:nvSpPr>
          <p:cNvPr id="12" name="Slide Number Placeholder 5">
            <a:extLst>
              <a:ext uri="{FF2B5EF4-FFF2-40B4-BE49-F238E27FC236}">
                <a16:creationId xmlns:a16="http://schemas.microsoft.com/office/drawing/2014/main" id="{E72A62B1-9E99-7A4F-BCA5-E18442516BF9}"/>
              </a:ext>
            </a:extLst>
          </p:cNvPr>
          <p:cNvSpPr>
            <a:spLocks noGrp="1"/>
          </p:cNvSpPr>
          <p:nvPr>
            <p:ph type="sldNum" sz="quarter" idx="12"/>
          </p:nvPr>
        </p:nvSpPr>
        <p:spPr>
          <a:xfrm>
            <a:off x="6540500" y="199891"/>
            <a:ext cx="2057400" cy="123111"/>
          </a:xfrm>
          <a:prstGeom prst="rect">
            <a:avLst/>
          </a:prstGeom>
        </p:spPr>
        <p:txBody>
          <a:bodyPr lIns="0" tIns="0" rIns="0" bIns="0">
            <a:spAutoFit/>
          </a:bodyPr>
          <a:lstStyle/>
          <a:p>
            <a:fld id="{42B1E8F1-27DF-3C4C-AF5E-F329429EDE92}" type="slidenum">
              <a:t>‹#›</a:t>
            </a:fld>
            <a:endParaRPr lang="en-US"/>
          </a:p>
        </p:txBody>
      </p:sp>
      <p:pic>
        <p:nvPicPr>
          <p:cNvPr id="13" name="Picture 12">
            <a:extLst>
              <a:ext uri="{FF2B5EF4-FFF2-40B4-BE49-F238E27FC236}">
                <a16:creationId xmlns:a16="http://schemas.microsoft.com/office/drawing/2014/main" id="{3710E3CD-DDD9-FA4F-9422-9F653F16997C}"/>
              </a:ext>
            </a:extLst>
          </p:cNvPr>
          <p:cNvPicPr>
            <a:picLocks noChangeAspect="1"/>
          </p:cNvPicPr>
          <p:nvPr userDrawn="1"/>
        </p:nvPicPr>
        <p:blipFill>
          <a:blip r:embed="rId3"/>
          <a:stretch>
            <a:fillRect/>
          </a:stretch>
        </p:blipFill>
        <p:spPr>
          <a:xfrm>
            <a:off x="8246717" y="315124"/>
            <a:ext cx="355600" cy="38100"/>
          </a:xfrm>
          <a:prstGeom prst="rect">
            <a:avLst/>
          </a:prstGeom>
        </p:spPr>
      </p:pic>
      <p:pic>
        <p:nvPicPr>
          <p:cNvPr id="14" name="Graphic 13">
            <a:extLst>
              <a:ext uri="{FF2B5EF4-FFF2-40B4-BE49-F238E27FC236}">
                <a16:creationId xmlns:a16="http://schemas.microsoft.com/office/drawing/2014/main" id="{A4D66303-E2B2-B24A-8625-945DCE89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988300" y="4689152"/>
            <a:ext cx="609600" cy="235595"/>
          </a:xfrm>
          <a:prstGeom prst="rect">
            <a:avLst/>
          </a:prstGeom>
        </p:spPr>
      </p:pic>
    </p:spTree>
    <p:extLst>
      <p:ext uri="{BB962C8B-B14F-4D97-AF65-F5344CB8AC3E}">
        <p14:creationId xmlns:p14="http://schemas.microsoft.com/office/powerpoint/2010/main" val="3576963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556320"/>
            <a:ext cx="8064500" cy="733922"/>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fld id="{385ADA4A-75DA-6545-B6BE-8569D94F3437}" type="datetime1">
              <a:t>20/08/2026</a:t>
            </a:fld>
            <a:endParaRPr lang="en-US"/>
          </a:p>
        </p:txBody>
      </p:sp>
      <p:sp>
        <p:nvSpPr>
          <p:cNvPr id="4" name="Footer Placeholder 3"/>
          <p:cNvSpPr>
            <a:spLocks noGrp="1"/>
          </p:cNvSpPr>
          <p:nvPr>
            <p:ph type="ftr" sz="quarter" idx="11"/>
          </p:nvPr>
        </p:nvSpPr>
        <p:spPr/>
        <p:txBody>
          <a:bodyPr/>
          <a:lstStyle/>
          <a:p>
            <a:endParaRPr lang="en-US"/>
          </a:p>
        </p:txBody>
      </p:sp>
      <p:pic>
        <p:nvPicPr>
          <p:cNvPr id="6" name="Picture 5">
            <a:extLst>
              <a:ext uri="{FF2B5EF4-FFF2-40B4-BE49-F238E27FC236}">
                <a16:creationId xmlns:a16="http://schemas.microsoft.com/office/drawing/2014/main" id="{B955EF43-065C-624A-8239-6611DDCC4450}"/>
              </a:ext>
            </a:extLst>
          </p:cNvPr>
          <p:cNvPicPr>
            <a:picLocks noChangeAspect="1"/>
          </p:cNvPicPr>
          <p:nvPr userDrawn="1"/>
        </p:nvPicPr>
        <p:blipFill>
          <a:blip r:embed="rId2"/>
          <a:stretch>
            <a:fillRect/>
          </a:stretch>
        </p:blipFill>
        <p:spPr>
          <a:xfrm>
            <a:off x="533400" y="4578280"/>
            <a:ext cx="8064500" cy="38100"/>
          </a:xfrm>
          <a:prstGeom prst="rect">
            <a:avLst/>
          </a:prstGeom>
        </p:spPr>
      </p:pic>
      <p:sp>
        <p:nvSpPr>
          <p:cNvPr id="8" name="Slide Number Placeholder 5">
            <a:extLst>
              <a:ext uri="{FF2B5EF4-FFF2-40B4-BE49-F238E27FC236}">
                <a16:creationId xmlns:a16="http://schemas.microsoft.com/office/drawing/2014/main" id="{05F4FE3F-B312-D94B-BC75-E09F98364653}"/>
              </a:ext>
            </a:extLst>
          </p:cNvPr>
          <p:cNvSpPr>
            <a:spLocks noGrp="1"/>
          </p:cNvSpPr>
          <p:nvPr>
            <p:ph type="sldNum" sz="quarter" idx="12"/>
          </p:nvPr>
        </p:nvSpPr>
        <p:spPr>
          <a:xfrm>
            <a:off x="6540500" y="199891"/>
            <a:ext cx="2057400" cy="123111"/>
          </a:xfrm>
          <a:prstGeom prst="rect">
            <a:avLst/>
          </a:prstGeom>
        </p:spPr>
        <p:txBody>
          <a:bodyPr lIns="0" tIns="0" rIns="0" bIns="0">
            <a:spAutoFit/>
          </a:bodyPr>
          <a:lstStyle/>
          <a:p>
            <a:fld id="{42B1E8F1-27DF-3C4C-AF5E-F329429EDE92}" type="slidenum">
              <a:t>‹#›</a:t>
            </a:fld>
            <a:endParaRPr lang="en-US"/>
          </a:p>
        </p:txBody>
      </p:sp>
      <p:pic>
        <p:nvPicPr>
          <p:cNvPr id="9" name="Picture 8">
            <a:extLst>
              <a:ext uri="{FF2B5EF4-FFF2-40B4-BE49-F238E27FC236}">
                <a16:creationId xmlns:a16="http://schemas.microsoft.com/office/drawing/2014/main" id="{E8F4CD8A-25DC-E346-843E-3C868D072926}"/>
              </a:ext>
            </a:extLst>
          </p:cNvPr>
          <p:cNvPicPr>
            <a:picLocks noChangeAspect="1"/>
          </p:cNvPicPr>
          <p:nvPr userDrawn="1"/>
        </p:nvPicPr>
        <p:blipFill>
          <a:blip r:embed="rId3"/>
          <a:stretch>
            <a:fillRect/>
          </a:stretch>
        </p:blipFill>
        <p:spPr>
          <a:xfrm>
            <a:off x="8246717" y="315124"/>
            <a:ext cx="355600" cy="38100"/>
          </a:xfrm>
          <a:prstGeom prst="rect">
            <a:avLst/>
          </a:prstGeom>
        </p:spPr>
      </p:pic>
      <p:pic>
        <p:nvPicPr>
          <p:cNvPr id="10" name="Graphic 9">
            <a:extLst>
              <a:ext uri="{FF2B5EF4-FFF2-40B4-BE49-F238E27FC236}">
                <a16:creationId xmlns:a16="http://schemas.microsoft.com/office/drawing/2014/main" id="{A0FA4899-187C-6D4C-A230-07895CFE4D5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988300" y="4689152"/>
            <a:ext cx="609600" cy="235595"/>
          </a:xfrm>
          <a:prstGeom prst="rect">
            <a:avLst/>
          </a:prstGeom>
        </p:spPr>
      </p:pic>
    </p:spTree>
    <p:extLst>
      <p:ext uri="{BB962C8B-B14F-4D97-AF65-F5344CB8AC3E}">
        <p14:creationId xmlns:p14="http://schemas.microsoft.com/office/powerpoint/2010/main" val="4143303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B46AFF-5118-EF41-A85C-C5D5E2A07B64}" type="datetime1">
              <a:t>20/08/2026</a:t>
            </a:fld>
            <a:endParaRPr lang="en-US"/>
          </a:p>
        </p:txBody>
      </p:sp>
      <p:sp>
        <p:nvSpPr>
          <p:cNvPr id="3" name="Footer Placeholder 2"/>
          <p:cNvSpPr>
            <a:spLocks noGrp="1"/>
          </p:cNvSpPr>
          <p:nvPr>
            <p:ph type="ftr" sz="quarter" idx="11"/>
          </p:nvPr>
        </p:nvSpPr>
        <p:spPr/>
        <p:txBody>
          <a:bodyPr/>
          <a:lstStyle/>
          <a:p>
            <a:endParaRPr lang="en-US"/>
          </a:p>
        </p:txBody>
      </p:sp>
      <p:pic>
        <p:nvPicPr>
          <p:cNvPr id="5" name="Picture 4">
            <a:extLst>
              <a:ext uri="{FF2B5EF4-FFF2-40B4-BE49-F238E27FC236}">
                <a16:creationId xmlns:a16="http://schemas.microsoft.com/office/drawing/2014/main" id="{0444475A-96B4-834E-A9CA-21B22EF9D409}"/>
              </a:ext>
            </a:extLst>
          </p:cNvPr>
          <p:cNvPicPr>
            <a:picLocks noChangeAspect="1"/>
          </p:cNvPicPr>
          <p:nvPr userDrawn="1"/>
        </p:nvPicPr>
        <p:blipFill>
          <a:blip r:embed="rId2"/>
          <a:stretch>
            <a:fillRect/>
          </a:stretch>
        </p:blipFill>
        <p:spPr>
          <a:xfrm>
            <a:off x="533400" y="4578280"/>
            <a:ext cx="8064500" cy="38100"/>
          </a:xfrm>
          <a:prstGeom prst="rect">
            <a:avLst/>
          </a:prstGeom>
        </p:spPr>
      </p:pic>
      <p:sp>
        <p:nvSpPr>
          <p:cNvPr id="7" name="Slide Number Placeholder 5">
            <a:extLst>
              <a:ext uri="{FF2B5EF4-FFF2-40B4-BE49-F238E27FC236}">
                <a16:creationId xmlns:a16="http://schemas.microsoft.com/office/drawing/2014/main" id="{54670CFC-789B-354F-8A5D-B761657D992B}"/>
              </a:ext>
            </a:extLst>
          </p:cNvPr>
          <p:cNvSpPr>
            <a:spLocks noGrp="1"/>
          </p:cNvSpPr>
          <p:nvPr>
            <p:ph type="sldNum" sz="quarter" idx="12"/>
          </p:nvPr>
        </p:nvSpPr>
        <p:spPr>
          <a:xfrm>
            <a:off x="6540500" y="199891"/>
            <a:ext cx="2057400" cy="123111"/>
          </a:xfrm>
          <a:prstGeom prst="rect">
            <a:avLst/>
          </a:prstGeom>
        </p:spPr>
        <p:txBody>
          <a:bodyPr lIns="0" tIns="0" rIns="0" bIns="0">
            <a:spAutoFit/>
          </a:bodyPr>
          <a:lstStyle/>
          <a:p>
            <a:fld id="{42B1E8F1-27DF-3C4C-AF5E-F329429EDE92}" type="slidenum">
              <a:t>‹#›</a:t>
            </a:fld>
            <a:endParaRPr lang="en-US"/>
          </a:p>
        </p:txBody>
      </p:sp>
      <p:pic>
        <p:nvPicPr>
          <p:cNvPr id="8" name="Picture 7">
            <a:extLst>
              <a:ext uri="{FF2B5EF4-FFF2-40B4-BE49-F238E27FC236}">
                <a16:creationId xmlns:a16="http://schemas.microsoft.com/office/drawing/2014/main" id="{81CA6AA6-7C4A-B545-A1F7-2F1D8E5E6E06}"/>
              </a:ext>
            </a:extLst>
          </p:cNvPr>
          <p:cNvPicPr>
            <a:picLocks noChangeAspect="1"/>
          </p:cNvPicPr>
          <p:nvPr userDrawn="1"/>
        </p:nvPicPr>
        <p:blipFill>
          <a:blip r:embed="rId3"/>
          <a:stretch>
            <a:fillRect/>
          </a:stretch>
        </p:blipFill>
        <p:spPr>
          <a:xfrm>
            <a:off x="8246717" y="315124"/>
            <a:ext cx="355600" cy="38100"/>
          </a:xfrm>
          <a:prstGeom prst="rect">
            <a:avLst/>
          </a:prstGeom>
        </p:spPr>
      </p:pic>
      <p:pic>
        <p:nvPicPr>
          <p:cNvPr id="9" name="Graphic 8">
            <a:extLst>
              <a:ext uri="{FF2B5EF4-FFF2-40B4-BE49-F238E27FC236}">
                <a16:creationId xmlns:a16="http://schemas.microsoft.com/office/drawing/2014/main" id="{455593FC-530A-2B41-8356-7451D02247A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988300" y="4689152"/>
            <a:ext cx="609600" cy="235595"/>
          </a:xfrm>
          <a:prstGeom prst="rect">
            <a:avLst/>
          </a:prstGeom>
        </p:spPr>
      </p:pic>
    </p:spTree>
    <p:extLst>
      <p:ext uri="{BB962C8B-B14F-4D97-AF65-F5344CB8AC3E}">
        <p14:creationId xmlns:p14="http://schemas.microsoft.com/office/powerpoint/2010/main" val="1474505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Pabaiga">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028950" y="4644152"/>
            <a:ext cx="3086100" cy="273844"/>
          </a:xfrm>
        </p:spPr>
        <p:txBody>
          <a:bodyPr/>
          <a:lstStyle/>
          <a:p>
            <a:endParaRPr lang="en-US"/>
          </a:p>
        </p:txBody>
      </p:sp>
      <p:pic>
        <p:nvPicPr>
          <p:cNvPr id="4" name="Picture 3">
            <a:extLst>
              <a:ext uri="{FF2B5EF4-FFF2-40B4-BE49-F238E27FC236}">
                <a16:creationId xmlns:a16="http://schemas.microsoft.com/office/drawing/2014/main" id="{1390451F-A9F0-404D-8A5B-723793E09974}"/>
              </a:ext>
            </a:extLst>
          </p:cNvPr>
          <p:cNvPicPr>
            <a:picLocks noChangeAspect="1"/>
          </p:cNvPicPr>
          <p:nvPr userDrawn="1"/>
        </p:nvPicPr>
        <p:blipFill>
          <a:blip r:embed="rId2"/>
          <a:stretch>
            <a:fillRect/>
          </a:stretch>
        </p:blipFill>
        <p:spPr>
          <a:xfrm>
            <a:off x="4775200" y="0"/>
            <a:ext cx="4368800" cy="4343400"/>
          </a:xfrm>
          <a:prstGeom prst="rect">
            <a:avLst/>
          </a:prstGeom>
        </p:spPr>
      </p:pic>
      <p:sp>
        <p:nvSpPr>
          <p:cNvPr id="2" name="Title 1"/>
          <p:cNvSpPr>
            <a:spLocks noGrp="1"/>
          </p:cNvSpPr>
          <p:nvPr>
            <p:ph type="ctrTitle" hasCustomPrompt="1"/>
          </p:nvPr>
        </p:nvSpPr>
        <p:spPr>
          <a:xfrm>
            <a:off x="546100" y="2639511"/>
            <a:ext cx="7188200" cy="427040"/>
          </a:xfrm>
          <a:prstGeom prst="rect">
            <a:avLst/>
          </a:prstGeom>
        </p:spPr>
        <p:txBody>
          <a:bodyPr anchor="t">
            <a:spAutoFit/>
          </a:bodyPr>
          <a:lstStyle>
            <a:lvl1pPr algn="l">
              <a:defRPr sz="3000" b="1" i="0">
                <a:solidFill>
                  <a:srgbClr val="1F7B62"/>
                </a:solidFill>
                <a:latin typeface="Avenir Next Demi Bold" panose="020B0503020202020204" pitchFamily="34" charset="0"/>
              </a:defRPr>
            </a:lvl1pPr>
          </a:lstStyle>
          <a:p>
            <a:r>
              <a:rPr lang="en-US"/>
              <a:t>Ačiū</a:t>
            </a:r>
          </a:p>
        </p:txBody>
      </p:sp>
      <p:sp>
        <p:nvSpPr>
          <p:cNvPr id="3" name="Subtitle 2"/>
          <p:cNvSpPr>
            <a:spLocks noGrp="1"/>
          </p:cNvSpPr>
          <p:nvPr>
            <p:ph type="subTitle" idx="1" hasCustomPrompt="1"/>
          </p:nvPr>
        </p:nvSpPr>
        <p:spPr>
          <a:xfrm>
            <a:off x="546100" y="3741056"/>
            <a:ext cx="3650515" cy="153888"/>
          </a:xfrm>
        </p:spPr>
        <p:txBody>
          <a:bodyPr wrap="square" anchor="t">
            <a:spAutoFit/>
          </a:bodyPr>
          <a:lstStyle>
            <a:lvl1pPr marL="0" indent="0" algn="l">
              <a:lnSpc>
                <a:spcPct val="100000"/>
              </a:lnSpc>
              <a:buNone/>
              <a:defRPr sz="1000" b="0" i="0">
                <a:solidFill>
                  <a:srgbClr val="2D3934"/>
                </a:solidFill>
                <a:latin typeface="Avenir Next Medium" panose="020B0503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Rekvizitai</a:t>
            </a:r>
          </a:p>
        </p:txBody>
      </p:sp>
      <p:pic>
        <p:nvPicPr>
          <p:cNvPr id="6" name="Picture 5">
            <a:extLst>
              <a:ext uri="{FF2B5EF4-FFF2-40B4-BE49-F238E27FC236}">
                <a16:creationId xmlns:a16="http://schemas.microsoft.com/office/drawing/2014/main" id="{C75E5A9A-CDEE-304F-8E26-705385872EF3}"/>
              </a:ext>
            </a:extLst>
          </p:cNvPr>
          <p:cNvPicPr>
            <a:picLocks noChangeAspect="1"/>
          </p:cNvPicPr>
          <p:nvPr userDrawn="1"/>
        </p:nvPicPr>
        <p:blipFill>
          <a:blip r:embed="rId3"/>
          <a:stretch>
            <a:fillRect/>
          </a:stretch>
        </p:blipFill>
        <p:spPr>
          <a:xfrm>
            <a:off x="533400" y="4578280"/>
            <a:ext cx="8064500" cy="38100"/>
          </a:xfrm>
          <a:prstGeom prst="rect">
            <a:avLst/>
          </a:prstGeom>
        </p:spPr>
      </p:pic>
      <p:pic>
        <p:nvPicPr>
          <p:cNvPr id="8" name="Graphic 7">
            <a:extLst>
              <a:ext uri="{FF2B5EF4-FFF2-40B4-BE49-F238E27FC236}">
                <a16:creationId xmlns:a16="http://schemas.microsoft.com/office/drawing/2014/main" id="{C2F5E78B-2484-BF4E-B769-CF8D6F615633}"/>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988300" y="4689152"/>
            <a:ext cx="609600" cy="235595"/>
          </a:xfrm>
          <a:prstGeom prst="rect">
            <a:avLst/>
          </a:prstGeom>
        </p:spPr>
      </p:pic>
    </p:spTree>
    <p:extLst>
      <p:ext uri="{BB962C8B-B14F-4D97-AF65-F5344CB8AC3E}">
        <p14:creationId xmlns:p14="http://schemas.microsoft.com/office/powerpoint/2010/main" val="33521639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C062116-2C92-EE4E-8A75-25C4998F8259}"/>
              </a:ext>
            </a:extLst>
          </p:cNvPr>
          <p:cNvSpPr/>
          <p:nvPr userDrawn="1"/>
        </p:nvSpPr>
        <p:spPr>
          <a:xfrm>
            <a:off x="0" y="0"/>
            <a:ext cx="9144000" cy="4365266"/>
          </a:xfrm>
          <a:prstGeom prst="rect">
            <a:avLst/>
          </a:prstGeom>
          <a:solidFill>
            <a:srgbClr val="1F7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546100" y="901699"/>
            <a:ext cx="7188200" cy="341632"/>
          </a:xfrm>
          <a:prstGeom prst="rect">
            <a:avLst/>
          </a:prstGeom>
        </p:spPr>
        <p:txBody>
          <a:bodyPr anchor="t">
            <a:spAutoFit/>
          </a:bodyPr>
          <a:lstStyle>
            <a:lvl1pPr algn="l">
              <a:defRPr sz="2400" b="1" i="0">
                <a:solidFill>
                  <a:srgbClr val="E1E1D5"/>
                </a:solidFill>
                <a:latin typeface="Avenir Next Demi Bold" panose="020B0503020202020204" pitchFamily="34" charset="0"/>
              </a:defRPr>
            </a:lvl1pPr>
          </a:lstStyle>
          <a:p>
            <a:r>
              <a:rPr lang="en-US"/>
              <a:t>Click to edit Master title style</a:t>
            </a:r>
          </a:p>
        </p:txBody>
      </p:sp>
      <p:sp>
        <p:nvSpPr>
          <p:cNvPr id="3" name="Subtitle 2"/>
          <p:cNvSpPr>
            <a:spLocks noGrp="1"/>
          </p:cNvSpPr>
          <p:nvPr>
            <p:ph type="subTitle" idx="1"/>
          </p:nvPr>
        </p:nvSpPr>
        <p:spPr>
          <a:xfrm>
            <a:off x="546100" y="2701528"/>
            <a:ext cx="7188200" cy="142347"/>
          </a:xfrm>
        </p:spPr>
        <p:txBody>
          <a:bodyPr anchor="t">
            <a:spAutoFit/>
          </a:bodyPr>
          <a:lstStyle>
            <a:lvl1pPr marL="0" indent="0" algn="l">
              <a:buNone/>
              <a:defRPr sz="1000" b="1" i="0">
                <a:solidFill>
                  <a:srgbClr val="E1E1D5"/>
                </a:solidFill>
                <a:latin typeface="Avenir Next Demi Bold" panose="020B0503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5" name="Footer Placeholder 4"/>
          <p:cNvSpPr>
            <a:spLocks noGrp="1"/>
          </p:cNvSpPr>
          <p:nvPr>
            <p:ph type="ftr" sz="quarter" idx="11"/>
          </p:nvPr>
        </p:nvSpPr>
        <p:spPr>
          <a:xfrm>
            <a:off x="3028950" y="4644152"/>
            <a:ext cx="3086100" cy="273844"/>
          </a:xfrm>
        </p:spPr>
        <p:txBody>
          <a:bodyPr/>
          <a:lstStyle/>
          <a:p>
            <a:endParaRPr lang="en-US"/>
          </a:p>
        </p:txBody>
      </p:sp>
      <p:pic>
        <p:nvPicPr>
          <p:cNvPr id="6" name="Picture 5">
            <a:extLst>
              <a:ext uri="{FF2B5EF4-FFF2-40B4-BE49-F238E27FC236}">
                <a16:creationId xmlns:a16="http://schemas.microsoft.com/office/drawing/2014/main" id="{53E059BD-37AF-D14C-8E74-F9C26A37E003}"/>
              </a:ext>
            </a:extLst>
          </p:cNvPr>
          <p:cNvPicPr>
            <a:picLocks noChangeAspect="1"/>
          </p:cNvPicPr>
          <p:nvPr userDrawn="1"/>
        </p:nvPicPr>
        <p:blipFill>
          <a:blip r:embed="rId2"/>
          <a:stretch>
            <a:fillRect/>
          </a:stretch>
        </p:blipFill>
        <p:spPr>
          <a:xfrm>
            <a:off x="533400" y="4578280"/>
            <a:ext cx="8064500" cy="38100"/>
          </a:xfrm>
          <a:prstGeom prst="rect">
            <a:avLst/>
          </a:prstGeom>
        </p:spPr>
      </p:pic>
      <p:pic>
        <p:nvPicPr>
          <p:cNvPr id="8" name="Graphic 7">
            <a:extLst>
              <a:ext uri="{FF2B5EF4-FFF2-40B4-BE49-F238E27FC236}">
                <a16:creationId xmlns:a16="http://schemas.microsoft.com/office/drawing/2014/main" id="{E901B448-F87C-CD40-A779-A085E51C1F2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988300" y="4689152"/>
            <a:ext cx="609600" cy="235595"/>
          </a:xfrm>
          <a:prstGeom prst="rect">
            <a:avLst/>
          </a:prstGeom>
        </p:spPr>
      </p:pic>
    </p:spTree>
    <p:extLst>
      <p:ext uri="{BB962C8B-B14F-4D97-AF65-F5344CB8AC3E}">
        <p14:creationId xmlns:p14="http://schemas.microsoft.com/office/powerpoint/2010/main" val="15477594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kirtukas_Foto_Tekstas_Graf_elementa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C423202-1DF6-A745-81F8-E5BBB06CD08D}"/>
              </a:ext>
            </a:extLst>
          </p:cNvPr>
          <p:cNvSpPr/>
          <p:nvPr userDrawn="1"/>
        </p:nvSpPr>
        <p:spPr>
          <a:xfrm>
            <a:off x="0" y="0"/>
            <a:ext cx="9144000" cy="5143500"/>
          </a:xfrm>
          <a:prstGeom prst="rect">
            <a:avLst/>
          </a:prstGeom>
          <a:solidFill>
            <a:srgbClr val="1F7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5809A8AF-EE9D-484C-88DB-7C22EDFD789E}"/>
              </a:ext>
            </a:extLst>
          </p:cNvPr>
          <p:cNvPicPr>
            <a:picLocks noChangeAspect="1"/>
          </p:cNvPicPr>
          <p:nvPr userDrawn="1"/>
        </p:nvPicPr>
        <p:blipFill>
          <a:blip r:embed="rId2"/>
          <a:stretch>
            <a:fillRect/>
          </a:stretch>
        </p:blipFill>
        <p:spPr>
          <a:xfrm>
            <a:off x="3873500" y="0"/>
            <a:ext cx="5270500" cy="5143500"/>
          </a:xfrm>
          <a:prstGeom prst="rect">
            <a:avLst/>
          </a:prstGeom>
        </p:spPr>
      </p:pic>
      <p:pic>
        <p:nvPicPr>
          <p:cNvPr id="13" name="Picture 12">
            <a:extLst>
              <a:ext uri="{FF2B5EF4-FFF2-40B4-BE49-F238E27FC236}">
                <a16:creationId xmlns:a16="http://schemas.microsoft.com/office/drawing/2014/main" id="{70F016D0-8E2A-7346-BFF8-948507A1E707}"/>
              </a:ext>
            </a:extLst>
          </p:cNvPr>
          <p:cNvPicPr>
            <a:picLocks noChangeAspect="1"/>
          </p:cNvPicPr>
          <p:nvPr userDrawn="1"/>
        </p:nvPicPr>
        <p:blipFill>
          <a:blip r:embed="rId3"/>
          <a:stretch>
            <a:fillRect/>
          </a:stretch>
        </p:blipFill>
        <p:spPr>
          <a:xfrm>
            <a:off x="531799" y="4604257"/>
            <a:ext cx="8064500" cy="317500"/>
          </a:xfrm>
          <a:prstGeom prst="rect">
            <a:avLst/>
          </a:prstGeom>
        </p:spPr>
      </p:pic>
      <p:sp>
        <p:nvSpPr>
          <p:cNvPr id="22" name="Picture Placeholder 21">
            <a:extLst>
              <a:ext uri="{FF2B5EF4-FFF2-40B4-BE49-F238E27FC236}">
                <a16:creationId xmlns:a16="http://schemas.microsoft.com/office/drawing/2014/main" id="{5E8C436E-D486-3D4D-A080-8EDC1527F063}"/>
              </a:ext>
            </a:extLst>
          </p:cNvPr>
          <p:cNvSpPr>
            <a:spLocks noGrp="1"/>
          </p:cNvSpPr>
          <p:nvPr>
            <p:ph type="pic" sz="quarter" idx="13"/>
          </p:nvPr>
        </p:nvSpPr>
        <p:spPr>
          <a:xfrm>
            <a:off x="534988" y="353224"/>
            <a:ext cx="5583237" cy="2882900"/>
          </a:xfrm>
        </p:spPr>
        <p:txBody>
          <a:bodyPr/>
          <a:lstStyle/>
          <a:p>
            <a:endParaRPr lang="en-US"/>
          </a:p>
        </p:txBody>
      </p:sp>
      <p:sp>
        <p:nvSpPr>
          <p:cNvPr id="26" name="Text Placeholder 25">
            <a:extLst>
              <a:ext uri="{FF2B5EF4-FFF2-40B4-BE49-F238E27FC236}">
                <a16:creationId xmlns:a16="http://schemas.microsoft.com/office/drawing/2014/main" id="{86F1F75D-324B-184F-94C0-CEEB30249BB3}"/>
              </a:ext>
            </a:extLst>
          </p:cNvPr>
          <p:cNvSpPr>
            <a:spLocks noGrp="1"/>
          </p:cNvSpPr>
          <p:nvPr>
            <p:ph type="body" sz="quarter" idx="14" hasCustomPrompt="1"/>
          </p:nvPr>
        </p:nvSpPr>
        <p:spPr>
          <a:xfrm>
            <a:off x="531813" y="3602450"/>
            <a:ext cx="8064500" cy="398571"/>
          </a:xfrm>
        </p:spPr>
        <p:txBody>
          <a:bodyPr/>
          <a:lstStyle>
            <a:lvl1pPr>
              <a:defRPr sz="2800">
                <a:solidFill>
                  <a:srgbClr val="E1E1D5"/>
                </a:solidFill>
              </a:defRPr>
            </a:lvl1pPr>
          </a:lstStyle>
          <a:p>
            <a:pPr lvl="0"/>
            <a:r>
              <a:rPr lang="en-US"/>
              <a:t>Click to edit text</a:t>
            </a:r>
          </a:p>
        </p:txBody>
      </p:sp>
      <p:pic>
        <p:nvPicPr>
          <p:cNvPr id="28" name="Picture 27">
            <a:extLst>
              <a:ext uri="{FF2B5EF4-FFF2-40B4-BE49-F238E27FC236}">
                <a16:creationId xmlns:a16="http://schemas.microsoft.com/office/drawing/2014/main" id="{4674F785-DE58-4E40-A7FB-61C4C95891B9}"/>
              </a:ext>
            </a:extLst>
          </p:cNvPr>
          <p:cNvPicPr>
            <a:picLocks noChangeAspect="1"/>
          </p:cNvPicPr>
          <p:nvPr userDrawn="1"/>
        </p:nvPicPr>
        <p:blipFill>
          <a:blip r:embed="rId4"/>
          <a:stretch>
            <a:fillRect/>
          </a:stretch>
        </p:blipFill>
        <p:spPr>
          <a:xfrm>
            <a:off x="8246717" y="315124"/>
            <a:ext cx="355600" cy="38100"/>
          </a:xfrm>
          <a:prstGeom prst="rect">
            <a:avLst/>
          </a:prstGeom>
        </p:spPr>
      </p:pic>
      <p:sp>
        <p:nvSpPr>
          <p:cNvPr id="12" name="Slide Number Placeholder 5">
            <a:extLst>
              <a:ext uri="{FF2B5EF4-FFF2-40B4-BE49-F238E27FC236}">
                <a16:creationId xmlns:a16="http://schemas.microsoft.com/office/drawing/2014/main" id="{303DD8DA-D7F0-3443-91F4-8AA82626DDF9}"/>
              </a:ext>
            </a:extLst>
          </p:cNvPr>
          <p:cNvSpPr>
            <a:spLocks noGrp="1"/>
          </p:cNvSpPr>
          <p:nvPr>
            <p:ph type="sldNum" sz="quarter" idx="12"/>
          </p:nvPr>
        </p:nvSpPr>
        <p:spPr>
          <a:xfrm>
            <a:off x="6540500" y="199891"/>
            <a:ext cx="2057400" cy="123111"/>
          </a:xfrm>
          <a:prstGeom prst="rect">
            <a:avLst/>
          </a:prstGeom>
        </p:spPr>
        <p:txBody>
          <a:bodyPr lIns="0" tIns="0" rIns="0" bIns="0">
            <a:spAutoFit/>
          </a:bodyPr>
          <a:lstStyle>
            <a:lvl1pPr>
              <a:defRPr>
                <a:solidFill>
                  <a:srgbClr val="A3B7AF"/>
                </a:solidFill>
              </a:defRPr>
            </a:lvl1pPr>
          </a:lstStyle>
          <a:p>
            <a:fld id="{42B1E8F1-27DF-3C4C-AF5E-F329429EDE92}" type="slidenum">
              <a:rPr lang="en-US"/>
              <a:pPr/>
              <a:t>‹#›</a:t>
            </a:fld>
            <a:endParaRPr lang="en-US"/>
          </a:p>
        </p:txBody>
      </p:sp>
    </p:spTree>
    <p:extLst>
      <p:ext uri="{BB962C8B-B14F-4D97-AF65-F5344CB8AC3E}">
        <p14:creationId xmlns:p14="http://schemas.microsoft.com/office/powerpoint/2010/main" val="2087920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kirtukas. Tekstas_fona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C423202-1DF6-A745-81F8-E5BBB06CD08D}"/>
              </a:ext>
            </a:extLst>
          </p:cNvPr>
          <p:cNvSpPr/>
          <p:nvPr userDrawn="1"/>
        </p:nvSpPr>
        <p:spPr>
          <a:xfrm>
            <a:off x="0" y="0"/>
            <a:ext cx="9144000" cy="5143500"/>
          </a:xfrm>
          <a:prstGeom prst="rect">
            <a:avLst/>
          </a:prstGeom>
          <a:solidFill>
            <a:srgbClr val="1F7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5809A8AF-EE9D-484C-88DB-7C22EDFD789E}"/>
              </a:ext>
            </a:extLst>
          </p:cNvPr>
          <p:cNvPicPr>
            <a:picLocks noChangeAspect="1"/>
          </p:cNvPicPr>
          <p:nvPr userDrawn="1"/>
        </p:nvPicPr>
        <p:blipFill>
          <a:blip r:embed="rId2"/>
          <a:stretch>
            <a:fillRect/>
          </a:stretch>
        </p:blipFill>
        <p:spPr>
          <a:xfrm>
            <a:off x="3873500" y="0"/>
            <a:ext cx="5270500" cy="5143500"/>
          </a:xfrm>
          <a:prstGeom prst="rect">
            <a:avLst/>
          </a:prstGeom>
        </p:spPr>
      </p:pic>
      <p:pic>
        <p:nvPicPr>
          <p:cNvPr id="13" name="Picture 12">
            <a:extLst>
              <a:ext uri="{FF2B5EF4-FFF2-40B4-BE49-F238E27FC236}">
                <a16:creationId xmlns:a16="http://schemas.microsoft.com/office/drawing/2014/main" id="{70F016D0-8E2A-7346-BFF8-948507A1E707}"/>
              </a:ext>
            </a:extLst>
          </p:cNvPr>
          <p:cNvPicPr>
            <a:picLocks noChangeAspect="1"/>
          </p:cNvPicPr>
          <p:nvPr userDrawn="1"/>
        </p:nvPicPr>
        <p:blipFill>
          <a:blip r:embed="rId3"/>
          <a:stretch>
            <a:fillRect/>
          </a:stretch>
        </p:blipFill>
        <p:spPr>
          <a:xfrm>
            <a:off x="531799" y="4604257"/>
            <a:ext cx="8064500" cy="317500"/>
          </a:xfrm>
          <a:prstGeom prst="rect">
            <a:avLst/>
          </a:prstGeom>
        </p:spPr>
      </p:pic>
      <p:sp>
        <p:nvSpPr>
          <p:cNvPr id="26" name="Text Placeholder 25">
            <a:extLst>
              <a:ext uri="{FF2B5EF4-FFF2-40B4-BE49-F238E27FC236}">
                <a16:creationId xmlns:a16="http://schemas.microsoft.com/office/drawing/2014/main" id="{86F1F75D-324B-184F-94C0-CEEB30249BB3}"/>
              </a:ext>
            </a:extLst>
          </p:cNvPr>
          <p:cNvSpPr>
            <a:spLocks noGrp="1"/>
          </p:cNvSpPr>
          <p:nvPr>
            <p:ph type="body" sz="quarter" idx="14" hasCustomPrompt="1"/>
          </p:nvPr>
        </p:nvSpPr>
        <p:spPr>
          <a:xfrm>
            <a:off x="531813" y="2482394"/>
            <a:ext cx="8064500" cy="584775"/>
          </a:xfrm>
        </p:spPr>
        <p:txBody>
          <a:bodyPr/>
          <a:lstStyle>
            <a:lvl1pPr>
              <a:lnSpc>
                <a:spcPts val="4400"/>
              </a:lnSpc>
              <a:spcBef>
                <a:spcPts val="0"/>
              </a:spcBef>
              <a:defRPr sz="4200">
                <a:solidFill>
                  <a:srgbClr val="E1E1D5"/>
                </a:solidFill>
              </a:defRPr>
            </a:lvl1pPr>
          </a:lstStyle>
          <a:p>
            <a:pPr lvl="0"/>
            <a:r>
              <a:rPr lang="en-US"/>
              <a:t>Click to edit text</a:t>
            </a:r>
          </a:p>
        </p:txBody>
      </p:sp>
      <p:pic>
        <p:nvPicPr>
          <p:cNvPr id="8" name="Picture 7">
            <a:extLst>
              <a:ext uri="{FF2B5EF4-FFF2-40B4-BE49-F238E27FC236}">
                <a16:creationId xmlns:a16="http://schemas.microsoft.com/office/drawing/2014/main" id="{AFC7C23F-50E1-A241-8996-AAE3035FD16E}"/>
              </a:ext>
            </a:extLst>
          </p:cNvPr>
          <p:cNvPicPr>
            <a:picLocks noChangeAspect="1"/>
          </p:cNvPicPr>
          <p:nvPr userDrawn="1"/>
        </p:nvPicPr>
        <p:blipFill>
          <a:blip r:embed="rId4"/>
          <a:stretch>
            <a:fillRect/>
          </a:stretch>
        </p:blipFill>
        <p:spPr>
          <a:xfrm>
            <a:off x="8246717" y="315124"/>
            <a:ext cx="355600" cy="38100"/>
          </a:xfrm>
          <a:prstGeom prst="rect">
            <a:avLst/>
          </a:prstGeom>
        </p:spPr>
      </p:pic>
      <p:sp>
        <p:nvSpPr>
          <p:cNvPr id="9" name="Slide Number Placeholder 5">
            <a:extLst>
              <a:ext uri="{FF2B5EF4-FFF2-40B4-BE49-F238E27FC236}">
                <a16:creationId xmlns:a16="http://schemas.microsoft.com/office/drawing/2014/main" id="{55FBDBFE-DB52-034B-B2E0-733F768B1371}"/>
              </a:ext>
            </a:extLst>
          </p:cNvPr>
          <p:cNvSpPr>
            <a:spLocks noGrp="1"/>
          </p:cNvSpPr>
          <p:nvPr>
            <p:ph type="sldNum" sz="quarter" idx="12"/>
          </p:nvPr>
        </p:nvSpPr>
        <p:spPr>
          <a:xfrm>
            <a:off x="6540500" y="199891"/>
            <a:ext cx="2057400" cy="123111"/>
          </a:xfrm>
          <a:prstGeom prst="rect">
            <a:avLst/>
          </a:prstGeom>
        </p:spPr>
        <p:txBody>
          <a:bodyPr lIns="0" tIns="0" rIns="0" bIns="0">
            <a:spAutoFit/>
          </a:bodyPr>
          <a:lstStyle>
            <a:lvl1pPr>
              <a:defRPr>
                <a:solidFill>
                  <a:srgbClr val="A3B7AF"/>
                </a:solidFill>
              </a:defRPr>
            </a:lvl1pPr>
          </a:lstStyle>
          <a:p>
            <a:fld id="{42B1E8F1-27DF-3C4C-AF5E-F329429EDE92}" type="slidenum">
              <a:rPr lang="en-US"/>
              <a:pPr/>
              <a:t>‹#›</a:t>
            </a:fld>
            <a:endParaRPr lang="en-US"/>
          </a:p>
        </p:txBody>
      </p:sp>
    </p:spTree>
    <p:extLst>
      <p:ext uri="{BB962C8B-B14F-4D97-AF65-F5344CB8AC3E}">
        <p14:creationId xmlns:p14="http://schemas.microsoft.com/office/powerpoint/2010/main" val="9295132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oto_Tekstas_Graf_elementa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C423202-1DF6-A745-81F8-E5BBB06CD08D}"/>
              </a:ext>
            </a:extLst>
          </p:cNvPr>
          <p:cNvSpPr/>
          <p:nvPr userDrawn="1"/>
        </p:nvSpPr>
        <p:spPr>
          <a:xfrm>
            <a:off x="0" y="0"/>
            <a:ext cx="9144000" cy="5143500"/>
          </a:xfrm>
          <a:prstGeom prst="rect">
            <a:avLst/>
          </a:prstGeom>
          <a:solidFill>
            <a:srgbClr val="1F7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5809A8AF-EE9D-484C-88DB-7C22EDFD789E}"/>
              </a:ext>
            </a:extLst>
          </p:cNvPr>
          <p:cNvPicPr>
            <a:picLocks noChangeAspect="1"/>
          </p:cNvPicPr>
          <p:nvPr userDrawn="1"/>
        </p:nvPicPr>
        <p:blipFill>
          <a:blip r:embed="rId2"/>
          <a:stretch>
            <a:fillRect/>
          </a:stretch>
        </p:blipFill>
        <p:spPr>
          <a:xfrm>
            <a:off x="3873500" y="0"/>
            <a:ext cx="5270500" cy="5143500"/>
          </a:xfrm>
          <a:prstGeom prst="rect">
            <a:avLst/>
          </a:prstGeom>
        </p:spPr>
      </p:pic>
      <p:sp>
        <p:nvSpPr>
          <p:cNvPr id="3" name="Picture Placeholder 2">
            <a:extLst>
              <a:ext uri="{FF2B5EF4-FFF2-40B4-BE49-F238E27FC236}">
                <a16:creationId xmlns:a16="http://schemas.microsoft.com/office/drawing/2014/main" id="{F42691BB-D2F6-3A43-93BF-9BF84CC771DA}"/>
              </a:ext>
            </a:extLst>
          </p:cNvPr>
          <p:cNvSpPr>
            <a:spLocks noGrp="1"/>
          </p:cNvSpPr>
          <p:nvPr>
            <p:ph type="pic" sz="quarter" idx="15"/>
          </p:nvPr>
        </p:nvSpPr>
        <p:spPr>
          <a:xfrm>
            <a:off x="0" y="0"/>
            <a:ext cx="4495800" cy="5143500"/>
          </a:xfrm>
        </p:spPr>
        <p:txBody>
          <a:bodyPr/>
          <a:lstStyle/>
          <a:p>
            <a:endParaRPr lang="en-US"/>
          </a:p>
        </p:txBody>
      </p:sp>
      <p:pic>
        <p:nvPicPr>
          <p:cNvPr id="5" name="Picture 4">
            <a:extLst>
              <a:ext uri="{FF2B5EF4-FFF2-40B4-BE49-F238E27FC236}">
                <a16:creationId xmlns:a16="http://schemas.microsoft.com/office/drawing/2014/main" id="{A4D10B5D-49BC-EB42-B772-FF55C9A52D66}"/>
              </a:ext>
            </a:extLst>
          </p:cNvPr>
          <p:cNvPicPr>
            <a:picLocks noChangeAspect="1"/>
          </p:cNvPicPr>
          <p:nvPr userDrawn="1"/>
        </p:nvPicPr>
        <p:blipFill>
          <a:blip r:embed="rId3"/>
          <a:stretch>
            <a:fillRect/>
          </a:stretch>
        </p:blipFill>
        <p:spPr>
          <a:xfrm>
            <a:off x="4849799" y="4604257"/>
            <a:ext cx="3746500" cy="317500"/>
          </a:xfrm>
          <a:prstGeom prst="rect">
            <a:avLst/>
          </a:prstGeom>
        </p:spPr>
      </p:pic>
      <p:sp>
        <p:nvSpPr>
          <p:cNvPr id="26" name="Text Placeholder 25">
            <a:extLst>
              <a:ext uri="{FF2B5EF4-FFF2-40B4-BE49-F238E27FC236}">
                <a16:creationId xmlns:a16="http://schemas.microsoft.com/office/drawing/2014/main" id="{86F1F75D-324B-184F-94C0-CEEB30249BB3}"/>
              </a:ext>
            </a:extLst>
          </p:cNvPr>
          <p:cNvSpPr>
            <a:spLocks noGrp="1"/>
          </p:cNvSpPr>
          <p:nvPr>
            <p:ph type="body" sz="quarter" idx="14" hasCustomPrompt="1"/>
          </p:nvPr>
        </p:nvSpPr>
        <p:spPr>
          <a:xfrm>
            <a:off x="4889554" y="453224"/>
            <a:ext cx="3706745" cy="3929290"/>
          </a:xfrm>
        </p:spPr>
        <p:txBody>
          <a:bodyPr/>
          <a:lstStyle>
            <a:lvl1pPr>
              <a:lnSpc>
                <a:spcPts val="2800"/>
              </a:lnSpc>
              <a:spcBef>
                <a:spcPts val="0"/>
              </a:spcBef>
              <a:defRPr sz="2600">
                <a:solidFill>
                  <a:srgbClr val="E1E1D5"/>
                </a:solidFill>
              </a:defRPr>
            </a:lvl1pPr>
          </a:lstStyle>
          <a:p>
            <a:pPr lvl="0"/>
            <a:r>
              <a:rPr lang="en-US"/>
              <a:t>Click to edit text</a:t>
            </a:r>
          </a:p>
        </p:txBody>
      </p:sp>
      <p:pic>
        <p:nvPicPr>
          <p:cNvPr id="12" name="Picture 11">
            <a:extLst>
              <a:ext uri="{FF2B5EF4-FFF2-40B4-BE49-F238E27FC236}">
                <a16:creationId xmlns:a16="http://schemas.microsoft.com/office/drawing/2014/main" id="{EA327382-5645-A84E-A44A-F3B1022264CA}"/>
              </a:ext>
            </a:extLst>
          </p:cNvPr>
          <p:cNvPicPr>
            <a:picLocks noChangeAspect="1"/>
          </p:cNvPicPr>
          <p:nvPr userDrawn="1"/>
        </p:nvPicPr>
        <p:blipFill>
          <a:blip r:embed="rId4"/>
          <a:stretch>
            <a:fillRect/>
          </a:stretch>
        </p:blipFill>
        <p:spPr>
          <a:xfrm>
            <a:off x="8246717" y="315124"/>
            <a:ext cx="355600" cy="38100"/>
          </a:xfrm>
          <a:prstGeom prst="rect">
            <a:avLst/>
          </a:prstGeom>
        </p:spPr>
      </p:pic>
      <p:sp>
        <p:nvSpPr>
          <p:cNvPr id="9" name="Slide Number Placeholder 5">
            <a:extLst>
              <a:ext uri="{FF2B5EF4-FFF2-40B4-BE49-F238E27FC236}">
                <a16:creationId xmlns:a16="http://schemas.microsoft.com/office/drawing/2014/main" id="{D0129B7F-CCE4-6D45-B8BF-AA62F5EA18BB}"/>
              </a:ext>
            </a:extLst>
          </p:cNvPr>
          <p:cNvSpPr>
            <a:spLocks noGrp="1"/>
          </p:cNvSpPr>
          <p:nvPr>
            <p:ph type="sldNum" sz="quarter" idx="12"/>
          </p:nvPr>
        </p:nvSpPr>
        <p:spPr>
          <a:xfrm>
            <a:off x="6540500" y="199891"/>
            <a:ext cx="2057400" cy="123111"/>
          </a:xfrm>
          <a:prstGeom prst="rect">
            <a:avLst/>
          </a:prstGeom>
        </p:spPr>
        <p:txBody>
          <a:bodyPr lIns="0" tIns="0" rIns="0" bIns="0">
            <a:spAutoFit/>
          </a:bodyPr>
          <a:lstStyle>
            <a:lvl1pPr>
              <a:defRPr>
                <a:solidFill>
                  <a:srgbClr val="A3B7AF"/>
                </a:solidFill>
              </a:defRPr>
            </a:lvl1pPr>
          </a:lstStyle>
          <a:p>
            <a:fld id="{42B1E8F1-27DF-3C4C-AF5E-F329429EDE92}" type="slidenum">
              <a:rPr lang="en-US"/>
              <a:pPr/>
              <a:t>‹#›</a:t>
            </a:fld>
            <a:endParaRPr lang="en-US"/>
          </a:p>
        </p:txBody>
      </p:sp>
    </p:spTree>
    <p:extLst>
      <p:ext uri="{BB962C8B-B14F-4D97-AF65-F5344CB8AC3E}">
        <p14:creationId xmlns:p14="http://schemas.microsoft.com/office/powerpoint/2010/main" val="23115356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oto_Tekstas_0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C423202-1DF6-A745-81F8-E5BBB06CD08D}"/>
              </a:ext>
            </a:extLst>
          </p:cNvPr>
          <p:cNvSpPr/>
          <p:nvPr userDrawn="1"/>
        </p:nvSpPr>
        <p:spPr>
          <a:xfrm>
            <a:off x="0" y="0"/>
            <a:ext cx="9144000" cy="5143500"/>
          </a:xfrm>
          <a:prstGeom prst="rect">
            <a:avLst/>
          </a:prstGeom>
          <a:solidFill>
            <a:srgbClr val="1F7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F42691BB-D2F6-3A43-93BF-9BF84CC771DA}"/>
              </a:ext>
            </a:extLst>
          </p:cNvPr>
          <p:cNvSpPr>
            <a:spLocks noGrp="1"/>
          </p:cNvSpPr>
          <p:nvPr>
            <p:ph type="pic" sz="quarter" idx="15"/>
          </p:nvPr>
        </p:nvSpPr>
        <p:spPr>
          <a:xfrm>
            <a:off x="0" y="0"/>
            <a:ext cx="4495800" cy="5143500"/>
          </a:xfrm>
        </p:spPr>
        <p:txBody>
          <a:bodyPr/>
          <a:lstStyle/>
          <a:p>
            <a:endParaRPr lang="en-US"/>
          </a:p>
        </p:txBody>
      </p:sp>
      <p:pic>
        <p:nvPicPr>
          <p:cNvPr id="5" name="Picture 4">
            <a:extLst>
              <a:ext uri="{FF2B5EF4-FFF2-40B4-BE49-F238E27FC236}">
                <a16:creationId xmlns:a16="http://schemas.microsoft.com/office/drawing/2014/main" id="{A4D10B5D-49BC-EB42-B772-FF55C9A52D66}"/>
              </a:ext>
            </a:extLst>
          </p:cNvPr>
          <p:cNvPicPr>
            <a:picLocks noChangeAspect="1"/>
          </p:cNvPicPr>
          <p:nvPr userDrawn="1"/>
        </p:nvPicPr>
        <p:blipFill>
          <a:blip r:embed="rId2"/>
          <a:stretch>
            <a:fillRect/>
          </a:stretch>
        </p:blipFill>
        <p:spPr>
          <a:xfrm>
            <a:off x="4849799" y="4604257"/>
            <a:ext cx="3746500" cy="317500"/>
          </a:xfrm>
          <a:prstGeom prst="rect">
            <a:avLst/>
          </a:prstGeom>
        </p:spPr>
      </p:pic>
      <p:sp>
        <p:nvSpPr>
          <p:cNvPr id="26" name="Text Placeholder 25">
            <a:extLst>
              <a:ext uri="{FF2B5EF4-FFF2-40B4-BE49-F238E27FC236}">
                <a16:creationId xmlns:a16="http://schemas.microsoft.com/office/drawing/2014/main" id="{86F1F75D-324B-184F-94C0-CEEB30249BB3}"/>
              </a:ext>
            </a:extLst>
          </p:cNvPr>
          <p:cNvSpPr>
            <a:spLocks noGrp="1"/>
          </p:cNvSpPr>
          <p:nvPr>
            <p:ph type="body" sz="quarter" idx="14" hasCustomPrompt="1"/>
          </p:nvPr>
        </p:nvSpPr>
        <p:spPr>
          <a:xfrm>
            <a:off x="4889554" y="453224"/>
            <a:ext cx="3706745" cy="3929290"/>
          </a:xfrm>
        </p:spPr>
        <p:txBody>
          <a:bodyPr/>
          <a:lstStyle>
            <a:lvl1pPr>
              <a:lnSpc>
                <a:spcPts val="2800"/>
              </a:lnSpc>
              <a:spcBef>
                <a:spcPts val="0"/>
              </a:spcBef>
              <a:defRPr sz="2600">
                <a:solidFill>
                  <a:srgbClr val="E1E1D5"/>
                </a:solidFill>
              </a:defRPr>
            </a:lvl1pPr>
          </a:lstStyle>
          <a:p>
            <a:pPr lvl="0"/>
            <a:r>
              <a:rPr lang="en-US"/>
              <a:t>Click to edit text</a:t>
            </a:r>
          </a:p>
        </p:txBody>
      </p:sp>
      <p:pic>
        <p:nvPicPr>
          <p:cNvPr id="12" name="Picture 11">
            <a:extLst>
              <a:ext uri="{FF2B5EF4-FFF2-40B4-BE49-F238E27FC236}">
                <a16:creationId xmlns:a16="http://schemas.microsoft.com/office/drawing/2014/main" id="{EA327382-5645-A84E-A44A-F3B1022264CA}"/>
              </a:ext>
            </a:extLst>
          </p:cNvPr>
          <p:cNvPicPr>
            <a:picLocks noChangeAspect="1"/>
          </p:cNvPicPr>
          <p:nvPr userDrawn="1"/>
        </p:nvPicPr>
        <p:blipFill>
          <a:blip r:embed="rId3"/>
          <a:stretch>
            <a:fillRect/>
          </a:stretch>
        </p:blipFill>
        <p:spPr>
          <a:xfrm>
            <a:off x="8246717" y="315124"/>
            <a:ext cx="355600" cy="38100"/>
          </a:xfrm>
          <a:prstGeom prst="rect">
            <a:avLst/>
          </a:prstGeom>
        </p:spPr>
      </p:pic>
      <p:sp>
        <p:nvSpPr>
          <p:cNvPr id="8" name="Slide Number Placeholder 5">
            <a:extLst>
              <a:ext uri="{FF2B5EF4-FFF2-40B4-BE49-F238E27FC236}">
                <a16:creationId xmlns:a16="http://schemas.microsoft.com/office/drawing/2014/main" id="{02A2897C-E8E2-8E4C-B723-1F69DA05B9F8}"/>
              </a:ext>
            </a:extLst>
          </p:cNvPr>
          <p:cNvSpPr>
            <a:spLocks noGrp="1"/>
          </p:cNvSpPr>
          <p:nvPr>
            <p:ph type="sldNum" sz="quarter" idx="12"/>
          </p:nvPr>
        </p:nvSpPr>
        <p:spPr>
          <a:xfrm>
            <a:off x="6540500" y="199891"/>
            <a:ext cx="2057400" cy="123111"/>
          </a:xfrm>
          <a:prstGeom prst="rect">
            <a:avLst/>
          </a:prstGeom>
        </p:spPr>
        <p:txBody>
          <a:bodyPr lIns="0" tIns="0" rIns="0" bIns="0">
            <a:spAutoFit/>
          </a:bodyPr>
          <a:lstStyle>
            <a:lvl1pPr>
              <a:defRPr>
                <a:solidFill>
                  <a:srgbClr val="A3B7AF"/>
                </a:solidFill>
              </a:defRPr>
            </a:lvl1pPr>
          </a:lstStyle>
          <a:p>
            <a:fld id="{42B1E8F1-27DF-3C4C-AF5E-F329429EDE92}" type="slidenum">
              <a:rPr lang="en-US"/>
              <a:pPr/>
              <a:t>‹#›</a:t>
            </a:fld>
            <a:endParaRPr lang="en-US"/>
          </a:p>
        </p:txBody>
      </p:sp>
    </p:spTree>
    <p:extLst>
      <p:ext uri="{BB962C8B-B14F-4D97-AF65-F5344CB8AC3E}">
        <p14:creationId xmlns:p14="http://schemas.microsoft.com/office/powerpoint/2010/main" val="19779393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_Custom Layou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C423202-1DF6-A745-81F8-E5BBB06CD08D}"/>
              </a:ext>
            </a:extLst>
          </p:cNvPr>
          <p:cNvSpPr/>
          <p:nvPr userDrawn="1"/>
        </p:nvSpPr>
        <p:spPr>
          <a:xfrm>
            <a:off x="0" y="0"/>
            <a:ext cx="9144000" cy="5143500"/>
          </a:xfrm>
          <a:prstGeom prst="rect">
            <a:avLst/>
          </a:prstGeom>
          <a:solidFill>
            <a:srgbClr val="1F7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0F016D0-8E2A-7346-BFF8-948507A1E707}"/>
              </a:ext>
            </a:extLst>
          </p:cNvPr>
          <p:cNvPicPr>
            <a:picLocks noChangeAspect="1"/>
          </p:cNvPicPr>
          <p:nvPr userDrawn="1"/>
        </p:nvPicPr>
        <p:blipFill>
          <a:blip r:embed="rId2"/>
          <a:stretch>
            <a:fillRect/>
          </a:stretch>
        </p:blipFill>
        <p:spPr>
          <a:xfrm>
            <a:off x="531799" y="4604257"/>
            <a:ext cx="8064500" cy="317500"/>
          </a:xfrm>
          <a:prstGeom prst="rect">
            <a:avLst/>
          </a:prstGeom>
        </p:spPr>
      </p:pic>
      <p:sp>
        <p:nvSpPr>
          <p:cNvPr id="26" name="Text Placeholder 25">
            <a:extLst>
              <a:ext uri="{FF2B5EF4-FFF2-40B4-BE49-F238E27FC236}">
                <a16:creationId xmlns:a16="http://schemas.microsoft.com/office/drawing/2014/main" id="{86F1F75D-324B-184F-94C0-CEEB30249BB3}"/>
              </a:ext>
            </a:extLst>
          </p:cNvPr>
          <p:cNvSpPr>
            <a:spLocks noGrp="1"/>
          </p:cNvSpPr>
          <p:nvPr>
            <p:ph type="body" sz="quarter" idx="14" hasCustomPrompt="1"/>
          </p:nvPr>
        </p:nvSpPr>
        <p:spPr>
          <a:xfrm>
            <a:off x="531813" y="2457856"/>
            <a:ext cx="8064500" cy="773289"/>
          </a:xfrm>
        </p:spPr>
        <p:txBody>
          <a:bodyPr/>
          <a:lstStyle>
            <a:lvl1pPr>
              <a:lnSpc>
                <a:spcPts val="5800"/>
              </a:lnSpc>
              <a:spcBef>
                <a:spcPts val="0"/>
              </a:spcBef>
              <a:defRPr sz="5600">
                <a:solidFill>
                  <a:srgbClr val="E1E1D5"/>
                </a:solidFill>
              </a:defRPr>
            </a:lvl1pPr>
          </a:lstStyle>
          <a:p>
            <a:pPr lvl="0"/>
            <a:r>
              <a:rPr lang="en-US"/>
              <a:t>Click to edit text</a:t>
            </a:r>
          </a:p>
        </p:txBody>
      </p:sp>
      <p:pic>
        <p:nvPicPr>
          <p:cNvPr id="7" name="Picture 6">
            <a:extLst>
              <a:ext uri="{FF2B5EF4-FFF2-40B4-BE49-F238E27FC236}">
                <a16:creationId xmlns:a16="http://schemas.microsoft.com/office/drawing/2014/main" id="{088E7FE7-43D5-8A4F-9BB9-E2970E2CA6B2}"/>
              </a:ext>
            </a:extLst>
          </p:cNvPr>
          <p:cNvPicPr>
            <a:picLocks noChangeAspect="1"/>
          </p:cNvPicPr>
          <p:nvPr userDrawn="1"/>
        </p:nvPicPr>
        <p:blipFill>
          <a:blip r:embed="rId3"/>
          <a:stretch>
            <a:fillRect/>
          </a:stretch>
        </p:blipFill>
        <p:spPr>
          <a:xfrm>
            <a:off x="8246717" y="315124"/>
            <a:ext cx="355600" cy="38100"/>
          </a:xfrm>
          <a:prstGeom prst="rect">
            <a:avLst/>
          </a:prstGeom>
        </p:spPr>
      </p:pic>
      <p:sp>
        <p:nvSpPr>
          <p:cNvPr id="8" name="Slide Number Placeholder 5">
            <a:extLst>
              <a:ext uri="{FF2B5EF4-FFF2-40B4-BE49-F238E27FC236}">
                <a16:creationId xmlns:a16="http://schemas.microsoft.com/office/drawing/2014/main" id="{F9ECE9BA-268D-2440-875F-8A140D3B15AD}"/>
              </a:ext>
            </a:extLst>
          </p:cNvPr>
          <p:cNvSpPr>
            <a:spLocks noGrp="1"/>
          </p:cNvSpPr>
          <p:nvPr>
            <p:ph type="sldNum" sz="quarter" idx="12"/>
          </p:nvPr>
        </p:nvSpPr>
        <p:spPr>
          <a:xfrm>
            <a:off x="6540500" y="199891"/>
            <a:ext cx="2057400" cy="123111"/>
          </a:xfrm>
          <a:prstGeom prst="rect">
            <a:avLst/>
          </a:prstGeom>
        </p:spPr>
        <p:txBody>
          <a:bodyPr lIns="0" tIns="0" rIns="0" bIns="0">
            <a:spAutoFit/>
          </a:bodyPr>
          <a:lstStyle>
            <a:lvl1pPr>
              <a:defRPr>
                <a:solidFill>
                  <a:srgbClr val="A3B7AF"/>
                </a:solidFill>
              </a:defRPr>
            </a:lvl1pPr>
          </a:lstStyle>
          <a:p>
            <a:fld id="{42B1E8F1-27DF-3C4C-AF5E-F329429EDE92}" type="slidenum">
              <a:rPr lang="en-US"/>
              <a:pPr/>
              <a:t>‹#›</a:t>
            </a:fld>
            <a:endParaRPr lang="en-US"/>
          </a:p>
        </p:txBody>
      </p:sp>
      <p:pic>
        <p:nvPicPr>
          <p:cNvPr id="2" name="Picture 1">
            <a:extLst>
              <a:ext uri="{FF2B5EF4-FFF2-40B4-BE49-F238E27FC236}">
                <a16:creationId xmlns:a16="http://schemas.microsoft.com/office/drawing/2014/main" id="{FFEC52C2-9D52-BD82-55E9-8145CB4CABCD}"/>
              </a:ext>
            </a:extLst>
          </p:cNvPr>
          <p:cNvPicPr>
            <a:picLocks noChangeAspect="1"/>
          </p:cNvPicPr>
          <p:nvPr userDrawn="1"/>
        </p:nvPicPr>
        <p:blipFill>
          <a:blip r:embed="rId4"/>
          <a:stretch>
            <a:fillRect/>
          </a:stretch>
        </p:blipFill>
        <p:spPr>
          <a:xfrm>
            <a:off x="531799" y="4691133"/>
            <a:ext cx="1627762" cy="341496"/>
          </a:xfrm>
          <a:prstGeom prst="rect">
            <a:avLst/>
          </a:prstGeom>
        </p:spPr>
      </p:pic>
    </p:spTree>
    <p:extLst>
      <p:ext uri="{BB962C8B-B14F-4D97-AF65-F5344CB8AC3E}">
        <p14:creationId xmlns:p14="http://schemas.microsoft.com/office/powerpoint/2010/main" val="147667457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814B17E-6E8F-F04B-AABC-77CAAEDF1E07}" type="datetime1">
              <a:t>20/08/2026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540500" y="169669"/>
            <a:ext cx="2057400" cy="183555"/>
          </a:xfrm>
          <a:prstGeom prst="rect">
            <a:avLst/>
          </a:prstGeom>
        </p:spPr>
        <p:txBody>
          <a:bodyPr/>
          <a:lstStyle/>
          <a:p>
            <a:fld id="{42B1E8F1-27DF-3C4C-AF5E-F329429EDE92}" type="slidenum">
              <a:t>‹#›</a:t>
            </a:fld>
            <a:endParaRPr lang="en-US"/>
          </a:p>
        </p:txBody>
      </p:sp>
    </p:spTree>
    <p:extLst>
      <p:ext uri="{BB962C8B-B14F-4D97-AF65-F5344CB8AC3E}">
        <p14:creationId xmlns:p14="http://schemas.microsoft.com/office/powerpoint/2010/main" val="35953196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7EC8ED1-6727-4240-941C-3CBAB450F832}" type="datetime1">
              <a:t>20/08/2026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540500" y="169669"/>
            <a:ext cx="2057400" cy="183555"/>
          </a:xfrm>
          <a:prstGeom prst="rect">
            <a:avLst/>
          </a:prstGeom>
        </p:spPr>
        <p:txBody>
          <a:bodyPr/>
          <a:lstStyle/>
          <a:p>
            <a:fld id="{42B1E8F1-27DF-3C4C-AF5E-F329429EDE92}" type="slidenum">
              <a:t>‹#›</a:t>
            </a:fld>
            <a:endParaRPr lang="en-US"/>
          </a:p>
        </p:txBody>
      </p:sp>
    </p:spTree>
    <p:extLst>
      <p:ext uri="{BB962C8B-B14F-4D97-AF65-F5344CB8AC3E}">
        <p14:creationId xmlns:p14="http://schemas.microsoft.com/office/powerpoint/2010/main" val="1866638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3400" y="1369219"/>
            <a:ext cx="8064500" cy="1318374"/>
          </a:xfrm>
          <a:prstGeom prst="rect">
            <a:avLst/>
          </a:prstGeom>
        </p:spPr>
        <p:txBody>
          <a:bodyPr vert="horz" lIns="0" tIns="0" rIns="0" bIns="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33400" y="4767263"/>
            <a:ext cx="2152650" cy="273844"/>
          </a:xfrm>
          <a:prstGeom prst="rect">
            <a:avLst/>
          </a:prstGeom>
        </p:spPr>
        <p:txBody>
          <a:bodyPr vert="horz" lIns="91440" tIns="45720" rIns="91440" bIns="45720" rtlCol="0" anchor="ctr"/>
          <a:lstStyle>
            <a:lvl1pPr algn="l">
              <a:defRPr sz="900">
                <a:solidFill>
                  <a:schemeClr val="tx1">
                    <a:tint val="75000"/>
                  </a:schemeClr>
                </a:solidFill>
                <a:latin typeface="+mn-lt"/>
              </a:defRPr>
            </a:lvl1pPr>
          </a:lstStyle>
          <a:p>
            <a:fld id="{CEB18BB8-90D0-1A43-ADCB-1FE4107809E3}" type="datetime1">
              <a:rPr lang="en-LT" smtClean="0"/>
              <a:pPr/>
              <a:t>20/08/2026</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latin typeface="+mn-lt"/>
              </a:defRPr>
            </a:lvl1pPr>
          </a:lstStyle>
          <a:p>
            <a:endParaRPr lang="en-US"/>
          </a:p>
        </p:txBody>
      </p:sp>
      <p:sp>
        <p:nvSpPr>
          <p:cNvPr id="6" name="Slide Number Placeholder 5"/>
          <p:cNvSpPr>
            <a:spLocks noGrp="1"/>
          </p:cNvSpPr>
          <p:nvPr>
            <p:ph type="sldNum" sz="quarter" idx="4"/>
          </p:nvPr>
        </p:nvSpPr>
        <p:spPr>
          <a:xfrm>
            <a:off x="6540500" y="169669"/>
            <a:ext cx="2057400" cy="183555"/>
          </a:xfrm>
          <a:prstGeom prst="rect">
            <a:avLst/>
          </a:prstGeom>
        </p:spPr>
        <p:txBody>
          <a:bodyPr vert="horz" lIns="0" tIns="0" rIns="0" bIns="0" rtlCol="0" anchor="ctr"/>
          <a:lstStyle>
            <a:lvl1pPr algn="r">
              <a:defRPr sz="800" b="0" i="0">
                <a:solidFill>
                  <a:srgbClr val="5A7268"/>
                </a:solidFill>
                <a:latin typeface="+mn-lt"/>
              </a:defRPr>
            </a:lvl1pPr>
          </a:lstStyle>
          <a:p>
            <a:fld id="{42B1E8F1-27DF-3C4C-AF5E-F329429EDE92}" type="slidenum">
              <a:rPr lang="en-US" smtClean="0"/>
              <a:pPr/>
              <a:t>‹#›</a:t>
            </a:fld>
            <a:endParaRPr lang="en-US">
              <a:latin typeface="+mn-lt"/>
            </a:endParaRPr>
          </a:p>
        </p:txBody>
      </p:sp>
      <p:sp>
        <p:nvSpPr>
          <p:cNvPr id="12" name="Title Placeholder 11">
            <a:extLst>
              <a:ext uri="{FF2B5EF4-FFF2-40B4-BE49-F238E27FC236}">
                <a16:creationId xmlns:a16="http://schemas.microsoft.com/office/drawing/2014/main" id="{F0BFF064-39F7-9F4B-8D97-C5D4B901278F}"/>
              </a:ext>
            </a:extLst>
          </p:cNvPr>
          <p:cNvSpPr>
            <a:spLocks noGrp="1"/>
          </p:cNvSpPr>
          <p:nvPr>
            <p:ph type="title"/>
          </p:nvPr>
        </p:nvSpPr>
        <p:spPr>
          <a:xfrm>
            <a:off x="533400" y="421780"/>
            <a:ext cx="8064500" cy="370101"/>
          </a:xfrm>
          <a:prstGeom prst="rect">
            <a:avLst/>
          </a:prstGeom>
        </p:spPr>
        <p:txBody>
          <a:bodyPr vert="horz" lIns="0" tIns="0" rIns="0" bIns="0" rtlCol="0" anchor="t">
            <a:spAutoFit/>
          </a:bodyPr>
          <a:lstStyle/>
          <a:p>
            <a:r>
              <a:rPr lang="en-US"/>
              <a:t>Click to edit Master title style</a:t>
            </a:r>
          </a:p>
        </p:txBody>
      </p:sp>
    </p:spTree>
    <p:extLst>
      <p:ext uri="{BB962C8B-B14F-4D97-AF65-F5344CB8AC3E}">
        <p14:creationId xmlns:p14="http://schemas.microsoft.com/office/powerpoint/2010/main" val="27951386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3" r:id="rId3"/>
    <p:sldLayoutId id="2147483672" r:id="rId4"/>
    <p:sldLayoutId id="2147483671" r:id="rId5"/>
    <p:sldLayoutId id="2147483663" r:id="rId6"/>
    <p:sldLayoutId id="2147483664" r:id="rId7"/>
    <p:sldLayoutId id="2147483665" r:id="rId8"/>
    <p:sldLayoutId id="2147483666" r:id="rId9"/>
    <p:sldLayoutId id="2147483667" r:id="rId10"/>
    <p:sldLayoutId id="2147483674" r:id="rId11"/>
    <p:sldLayoutId id="2147483675" r:id="rId12"/>
    <p:sldLayoutId id="2147483676" r:id="rId13"/>
    <p:sldLayoutId id="2147483677" r:id="rId14"/>
    <p:sldLayoutId id="2147483678" r:id="rId15"/>
    <p:sldLayoutId id="2147483680" r:id="rId16"/>
    <p:sldLayoutId id="2147483679" r:id="rId17"/>
    <p:sldLayoutId id="2147483668" r:id="rId18"/>
    <p:sldLayoutId id="2147483669" r:id="rId19"/>
  </p:sldLayoutIdLst>
  <p:hf hdr="0" ftr="0" dt="0"/>
  <p:txStyles>
    <p:titleStyle>
      <a:lvl1pPr algn="l" defTabSz="685800" rtl="0" eaLnBrk="1" latinLnBrk="0" hangingPunct="1">
        <a:lnSpc>
          <a:spcPct val="90000"/>
        </a:lnSpc>
        <a:spcBef>
          <a:spcPct val="0"/>
        </a:spcBef>
        <a:buNone/>
        <a:defRPr sz="2600" b="1" i="0" kern="1200">
          <a:solidFill>
            <a:srgbClr val="2D3934"/>
          </a:solidFill>
          <a:latin typeface="+mn-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2000" b="1" i="0" kern="1200">
          <a:solidFill>
            <a:srgbClr val="2D3934"/>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rgbClr val="2D3934"/>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rgbClr val="2D3934"/>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rgbClr val="2D3934"/>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rgbClr val="2D3934"/>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svg"/><Relationship Id="rId3" Type="http://schemas.openxmlformats.org/officeDocument/2006/relationships/chart" Target="../charts/chart1.xml"/><Relationship Id="rId7" Type="http://schemas.openxmlformats.org/officeDocument/2006/relationships/image" Target="../media/image16.svg"/><Relationship Id="rId12" Type="http://schemas.openxmlformats.org/officeDocument/2006/relationships/image" Target="../media/image21.svg"/><Relationship Id="rId2" Type="http://schemas.openxmlformats.org/officeDocument/2006/relationships/notesSlide" Target="../notesSlides/notesSlide3.xml"/><Relationship Id="rId16" Type="http://schemas.openxmlformats.org/officeDocument/2006/relationships/chart" Target="../charts/chart2.xml"/><Relationship Id="rId1" Type="http://schemas.openxmlformats.org/officeDocument/2006/relationships/slideLayout" Target="../slideLayouts/slideLayout2.xml"/><Relationship Id="rId6" Type="http://schemas.openxmlformats.org/officeDocument/2006/relationships/image" Target="../media/image15.svg"/><Relationship Id="rId11" Type="http://schemas.openxmlformats.org/officeDocument/2006/relationships/image" Target="../media/image20.svg"/><Relationship Id="rId5" Type="http://schemas.openxmlformats.org/officeDocument/2006/relationships/image" Target="../media/image14.svg"/><Relationship Id="rId15" Type="http://schemas.openxmlformats.org/officeDocument/2006/relationships/image" Target="../media/image24.sv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svg"/><Relationship Id="rId14" Type="http://schemas.openxmlformats.org/officeDocument/2006/relationships/image" Target="../media/image23.svg"/></Relationships>
</file>

<file path=ppt/slides/_rels/slide5.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svg"/><Relationship Id="rId3" Type="http://schemas.openxmlformats.org/officeDocument/2006/relationships/chart" Target="../charts/chart3.xml"/><Relationship Id="rId7" Type="http://schemas.openxmlformats.org/officeDocument/2006/relationships/image" Target="../media/image17.svg"/><Relationship Id="rId12" Type="http://schemas.openxmlformats.org/officeDocument/2006/relationships/image" Target="../media/image22.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svg"/><Relationship Id="rId11" Type="http://schemas.openxmlformats.org/officeDocument/2006/relationships/image" Target="../media/image21.svg"/><Relationship Id="rId5" Type="http://schemas.openxmlformats.org/officeDocument/2006/relationships/image" Target="../media/image14.svg"/><Relationship Id="rId10" Type="http://schemas.openxmlformats.org/officeDocument/2006/relationships/image" Target="../media/image20.svg"/><Relationship Id="rId4" Type="http://schemas.openxmlformats.org/officeDocument/2006/relationships/image" Target="../media/image13.svg"/><Relationship Id="rId9" Type="http://schemas.openxmlformats.org/officeDocument/2006/relationships/image" Target="../media/image19.svg"/><Relationship Id="rId14" Type="http://schemas.openxmlformats.org/officeDocument/2006/relationships/image" Target="../media/image25.svg"/></Relationships>
</file>

<file path=ppt/slides/_rels/slide6.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svg"/><Relationship Id="rId3" Type="http://schemas.openxmlformats.org/officeDocument/2006/relationships/image" Target="../media/image13.svg"/><Relationship Id="rId7" Type="http://schemas.openxmlformats.org/officeDocument/2006/relationships/image" Target="../media/image17.svg"/><Relationship Id="rId12" Type="http://schemas.openxmlformats.org/officeDocument/2006/relationships/image" Target="../media/image22.svg"/><Relationship Id="rId2" Type="http://schemas.openxmlformats.org/officeDocument/2006/relationships/chart" Target="../charts/chart4.xml"/><Relationship Id="rId1" Type="http://schemas.openxmlformats.org/officeDocument/2006/relationships/slideLayout" Target="../slideLayouts/slideLayout2.xml"/><Relationship Id="rId6" Type="http://schemas.openxmlformats.org/officeDocument/2006/relationships/image" Target="../media/image16.svg"/><Relationship Id="rId11" Type="http://schemas.openxmlformats.org/officeDocument/2006/relationships/image" Target="../media/image21.svg"/><Relationship Id="rId5" Type="http://schemas.openxmlformats.org/officeDocument/2006/relationships/image" Target="../media/image15.svg"/><Relationship Id="rId15" Type="http://schemas.openxmlformats.org/officeDocument/2006/relationships/chart" Target="../charts/chart5.xml"/><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svg"/><Relationship Id="rId14" Type="http://schemas.openxmlformats.org/officeDocument/2006/relationships/image" Target="../media/image24.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chart" Target="../charts/chart6.xml"/><Relationship Id="rId1" Type="http://schemas.openxmlformats.org/officeDocument/2006/relationships/slideLayout" Target="../slideLayouts/slideLayout2.xml"/><Relationship Id="rId5" Type="http://schemas.openxmlformats.org/officeDocument/2006/relationships/chart" Target="../charts/chart7.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27.svg"/></Relationships>
</file>

<file path=ppt/slides/_rels/slide13.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chart" Target="../charts/chart11.xml"/><Relationship Id="rId5" Type="http://schemas.openxmlformats.org/officeDocument/2006/relationships/chart" Target="../charts/chart10.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3.svg"/><Relationship Id="rId7" Type="http://schemas.openxmlformats.org/officeDocument/2006/relationships/image" Target="../media/image36.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5.svg"/><Relationship Id="rId5" Type="http://schemas.openxmlformats.org/officeDocument/2006/relationships/image" Target="../media/image19.svg"/><Relationship Id="rId4" Type="http://schemas.openxmlformats.org/officeDocument/2006/relationships/image" Target="../media/image34.svg"/><Relationship Id="rId9" Type="http://schemas.openxmlformats.org/officeDocument/2006/relationships/chart" Target="../charts/char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sv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4.svg"/><Relationship Id="rId4" Type="http://schemas.openxmlformats.org/officeDocument/2006/relationships/image" Target="../media/image4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1BD9C41-1537-134C-BDAD-09E6DA30E98A}"/>
              </a:ext>
            </a:extLst>
          </p:cNvPr>
          <p:cNvSpPr>
            <a:spLocks noGrp="1"/>
          </p:cNvSpPr>
          <p:nvPr>
            <p:ph type="body" sz="quarter" idx="16"/>
          </p:nvPr>
        </p:nvSpPr>
        <p:spPr>
          <a:xfrm>
            <a:off x="546100" y="887298"/>
            <a:ext cx="8051800" cy="664797"/>
          </a:xfrm>
        </p:spPr>
        <p:txBody>
          <a:bodyPr/>
          <a:lstStyle/>
          <a:p>
            <a:r>
              <a:rPr lang="lt-LT"/>
              <a:t>Būsto prieinamumo Lietuvoje didinimo galimybių vertinimo santrauka</a:t>
            </a:r>
            <a:endParaRPr lang="en-US"/>
          </a:p>
        </p:txBody>
      </p:sp>
      <p:sp>
        <p:nvSpPr>
          <p:cNvPr id="9" name="Text Placeholder 8">
            <a:extLst>
              <a:ext uri="{FF2B5EF4-FFF2-40B4-BE49-F238E27FC236}">
                <a16:creationId xmlns:a16="http://schemas.microsoft.com/office/drawing/2014/main" id="{01CAFB5A-4503-284F-B228-0A1A795752E7}"/>
              </a:ext>
            </a:extLst>
          </p:cNvPr>
          <p:cNvSpPr>
            <a:spLocks noGrp="1"/>
          </p:cNvSpPr>
          <p:nvPr>
            <p:ph type="body" sz="quarter" idx="17"/>
          </p:nvPr>
        </p:nvSpPr>
        <p:spPr>
          <a:xfrm>
            <a:off x="546099" y="2799494"/>
            <a:ext cx="8051801" cy="379591"/>
          </a:xfrm>
        </p:spPr>
        <p:txBody>
          <a:bodyPr/>
          <a:lstStyle/>
          <a:p>
            <a:r>
              <a:rPr lang="lt-LT" dirty="0"/>
              <a:t>Vertinimo ataskaitos santrauka</a:t>
            </a:r>
          </a:p>
          <a:p>
            <a:r>
              <a:rPr lang="lt-LT" dirty="0"/>
              <a:t>202</a:t>
            </a:r>
            <a:r>
              <a:rPr lang="en-US" dirty="0"/>
              <a:t>6</a:t>
            </a:r>
            <a:r>
              <a:rPr lang="lt-LT" dirty="0"/>
              <a:t> m. rugpjūtis</a:t>
            </a:r>
          </a:p>
        </p:txBody>
      </p:sp>
      <p:pic>
        <p:nvPicPr>
          <p:cNvPr id="11" name="Picture Placeholder 10">
            <a:extLst>
              <a:ext uri="{FF2B5EF4-FFF2-40B4-BE49-F238E27FC236}">
                <a16:creationId xmlns:a16="http://schemas.microsoft.com/office/drawing/2014/main" id="{BC72F114-F3AF-D0B8-8B65-0C1F6F6FE3AD}"/>
              </a:ext>
            </a:extLst>
          </p:cNvPr>
          <p:cNvPicPr>
            <a:picLocks noGrp="1" noChangeAspect="1"/>
          </p:cNvPicPr>
          <p:nvPr>
            <p:ph type="pic" sz="quarter" idx="10"/>
          </p:nvPr>
        </p:nvPicPr>
        <p:blipFill>
          <a:blip>
            <a:extLst>
              <a:ext uri="{96DAC541-7B7A-43D3-8B79-37D633B846F1}">
                <asvg:svgBlip xmlns:asvg="http://schemas.microsoft.com/office/drawing/2016/SVG/main" r:embed="rId3"/>
              </a:ext>
            </a:extLst>
          </a:blip>
          <a:srcRect t="1893" b="1893"/>
          <a:stretch>
            <a:fillRect/>
          </a:stretch>
        </p:blipFill>
        <p:spPr>
          <a:xfrm>
            <a:off x="1531079" y="3829017"/>
            <a:ext cx="968282" cy="516392"/>
          </a:xfrm>
        </p:spPr>
      </p:pic>
    </p:spTree>
    <p:extLst>
      <p:ext uri="{BB962C8B-B14F-4D97-AF65-F5344CB8AC3E}">
        <p14:creationId xmlns:p14="http://schemas.microsoft.com/office/powerpoint/2010/main" val="1075797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10A1E-ABED-1FB3-7B07-646EA804A5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62AA15-5DA6-34D9-8155-D1F9C8CCDBD0}"/>
              </a:ext>
            </a:extLst>
          </p:cNvPr>
          <p:cNvSpPr>
            <a:spLocks noGrp="1"/>
          </p:cNvSpPr>
          <p:nvPr>
            <p:ph type="title"/>
          </p:nvPr>
        </p:nvSpPr>
        <p:spPr>
          <a:xfrm>
            <a:off x="539750" y="370268"/>
            <a:ext cx="8058150" cy="221599"/>
          </a:xfrm>
        </p:spPr>
        <p:txBody>
          <a:bodyPr/>
          <a:lstStyle/>
          <a:p>
            <a:r>
              <a:rPr lang="lt-LT" sz="1600" dirty="0">
                <a:solidFill>
                  <a:schemeClr val="tx1"/>
                </a:solidFill>
              </a:rPr>
              <a:t>Būsto prieinamumo apibrėžtis</a:t>
            </a:r>
            <a:endParaRPr lang="en-GB" sz="1600" dirty="0">
              <a:solidFill>
                <a:schemeClr val="tx1"/>
              </a:solidFill>
            </a:endParaRPr>
          </a:p>
        </p:txBody>
      </p:sp>
      <p:sp>
        <p:nvSpPr>
          <p:cNvPr id="3" name="Slide Number Placeholder 2">
            <a:extLst>
              <a:ext uri="{FF2B5EF4-FFF2-40B4-BE49-F238E27FC236}">
                <a16:creationId xmlns:a16="http://schemas.microsoft.com/office/drawing/2014/main" id="{27059ED6-9822-2EC3-31D5-4E14316B6C50}"/>
              </a:ext>
            </a:extLst>
          </p:cNvPr>
          <p:cNvSpPr>
            <a:spLocks noGrp="1"/>
          </p:cNvSpPr>
          <p:nvPr>
            <p:ph type="sldNum" sz="quarter" idx="12"/>
          </p:nvPr>
        </p:nvSpPr>
        <p:spPr/>
        <p:txBody>
          <a:bodyPr/>
          <a:lstStyle/>
          <a:p>
            <a:fld id="{42B1E8F1-27DF-3C4C-AF5E-F329429EDE92}" type="slidenum">
              <a:rPr lang="en-GB" smtClean="0"/>
              <a:t>2</a:t>
            </a:fld>
            <a:endParaRPr lang="en-GB"/>
          </a:p>
        </p:txBody>
      </p:sp>
      <p:sp>
        <p:nvSpPr>
          <p:cNvPr id="6" name="Rectangle 5">
            <a:extLst>
              <a:ext uri="{FF2B5EF4-FFF2-40B4-BE49-F238E27FC236}">
                <a16:creationId xmlns:a16="http://schemas.microsoft.com/office/drawing/2014/main" id="{ED9D6561-5D68-FEF3-4F86-5F4F8527A46F}"/>
              </a:ext>
            </a:extLst>
          </p:cNvPr>
          <p:cNvSpPr/>
          <p:nvPr/>
        </p:nvSpPr>
        <p:spPr>
          <a:xfrm>
            <a:off x="533400" y="751431"/>
            <a:ext cx="8064499" cy="702887"/>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lt-LT" sz="900" b="1">
                <a:solidFill>
                  <a:schemeClr val="tx1"/>
                </a:solidFill>
              </a:rPr>
              <a:t>Būsto prieinamumas </a:t>
            </a:r>
            <a:r>
              <a:rPr lang="lt-LT" sz="900">
                <a:solidFill>
                  <a:schemeClr val="tx1"/>
                </a:solidFill>
              </a:rPr>
              <a:t>– namų ūkių galimybė apsirūpinti jų poreikius atitinkančiu, kokybišku būstu ir jį išlaikyti nepatiriant per didelės finansinės naštos.Vertinime būsto prieinamumas apima tris tarpusavyje susijusias dimensijas:</a:t>
            </a:r>
          </a:p>
          <a:p>
            <a:pPr marL="171450" lvl="0" indent="-171450">
              <a:buFont typeface="Arial" panose="020B0604020202020204" pitchFamily="34" charset="0"/>
              <a:buChar char="•"/>
            </a:pPr>
            <a:r>
              <a:rPr lang="lt-LT" sz="900">
                <a:solidFill>
                  <a:schemeClr val="tx1"/>
                </a:solidFill>
              </a:rPr>
              <a:t>ekonominę – galimybę būstą įsigyti, išsinuomoti ir išlaikyti;</a:t>
            </a:r>
          </a:p>
          <a:p>
            <a:pPr marL="171450" lvl="0" indent="-171450">
              <a:buFont typeface="Arial" panose="020B0604020202020204" pitchFamily="34" charset="0"/>
              <a:buChar char="•"/>
            </a:pPr>
            <a:r>
              <a:rPr lang="lt-LT" sz="900">
                <a:solidFill>
                  <a:schemeClr val="tx1"/>
                </a:solidFill>
              </a:rPr>
              <a:t>fizinę ir aplinkosauginę – pakankamą, kokybišką, energetiškai efektyvų ir individualiems poreikiams pritaikytą būstą;</a:t>
            </a:r>
          </a:p>
          <a:p>
            <a:pPr marL="171450" lvl="0" indent="-171450">
              <a:buFont typeface="Arial" panose="020B0604020202020204" pitchFamily="34" charset="0"/>
              <a:buChar char="•"/>
            </a:pPr>
            <a:r>
              <a:rPr lang="lt-LT" sz="900">
                <a:solidFill>
                  <a:schemeClr val="tx1"/>
                </a:solidFill>
              </a:rPr>
              <a:t>socialinę – galimybę pažeidžiamiems namų ūkiams gauti reikalingą paramą ar tinkamą būstą.</a:t>
            </a:r>
          </a:p>
        </p:txBody>
      </p:sp>
      <p:grpSp>
        <p:nvGrpSpPr>
          <p:cNvPr id="45" name="Group 44">
            <a:extLst>
              <a:ext uri="{FF2B5EF4-FFF2-40B4-BE49-F238E27FC236}">
                <a16:creationId xmlns:a16="http://schemas.microsoft.com/office/drawing/2014/main" id="{8F5EFBC3-23EC-379B-28C7-54CE97E0A755}"/>
              </a:ext>
            </a:extLst>
          </p:cNvPr>
          <p:cNvGrpSpPr/>
          <p:nvPr/>
        </p:nvGrpSpPr>
        <p:grpSpPr>
          <a:xfrm>
            <a:off x="533401" y="2720715"/>
            <a:ext cx="8064498" cy="1876278"/>
            <a:chOff x="874691" y="1572127"/>
            <a:chExt cx="7728768" cy="2566730"/>
          </a:xfrm>
        </p:grpSpPr>
        <p:cxnSp>
          <p:nvCxnSpPr>
            <p:cNvPr id="46" name="Straight Connector 45">
              <a:extLst>
                <a:ext uri="{FF2B5EF4-FFF2-40B4-BE49-F238E27FC236}">
                  <a16:creationId xmlns:a16="http://schemas.microsoft.com/office/drawing/2014/main" id="{FAF6062A-FC96-C855-05E9-E734BE82073A}"/>
                </a:ext>
              </a:extLst>
            </p:cNvPr>
            <p:cNvCxnSpPr>
              <a:cxnSpLocks/>
              <a:stCxn id="54" idx="3"/>
              <a:endCxn id="59" idx="1"/>
            </p:cNvCxnSpPr>
            <p:nvPr/>
          </p:nvCxnSpPr>
          <p:spPr>
            <a:xfrm>
              <a:off x="3161653" y="1979669"/>
              <a:ext cx="1753116"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30A73EA7-B8B2-488E-3DEB-10564C2DA03E}"/>
                </a:ext>
              </a:extLst>
            </p:cNvPr>
            <p:cNvSpPr/>
            <p:nvPr/>
          </p:nvSpPr>
          <p:spPr>
            <a:xfrm rot="16200000">
              <a:off x="-44792" y="2491610"/>
              <a:ext cx="2566730" cy="72776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bg2"/>
                  </a:solidFill>
                </a:rPr>
                <a:t>B</a:t>
              </a:r>
              <a:r>
                <a:rPr lang="lt-LT" sz="1400" b="1">
                  <a:solidFill>
                    <a:schemeClr val="bg2"/>
                  </a:solidFill>
                </a:rPr>
                <a:t>ūsto prieinamumas</a:t>
              </a:r>
              <a:endParaRPr lang="lt-LT" sz="1400">
                <a:solidFill>
                  <a:schemeClr val="bg2"/>
                </a:solidFill>
              </a:endParaRPr>
            </a:p>
          </p:txBody>
        </p:sp>
        <p:sp>
          <p:nvSpPr>
            <p:cNvPr id="48" name="Rectangle 47">
              <a:extLst>
                <a:ext uri="{FF2B5EF4-FFF2-40B4-BE49-F238E27FC236}">
                  <a16:creationId xmlns:a16="http://schemas.microsoft.com/office/drawing/2014/main" id="{01452639-F7A5-E173-1677-71B5D0CF3927}"/>
                </a:ext>
              </a:extLst>
            </p:cNvPr>
            <p:cNvSpPr/>
            <p:nvPr/>
          </p:nvSpPr>
          <p:spPr>
            <a:xfrm>
              <a:off x="3245037" y="1615786"/>
              <a:ext cx="1588578" cy="727764"/>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900">
                  <a:solidFill>
                    <a:sysClr val="windowText" lastClr="000000"/>
                  </a:solidFill>
                </a:rPr>
                <a:t>Būsto įperkamumas arba pajėgumas nuomotis būstą pagal savo disponuojamas pajamas</a:t>
              </a:r>
            </a:p>
          </p:txBody>
        </p:sp>
        <p:cxnSp>
          <p:nvCxnSpPr>
            <p:cNvPr id="49" name="Connector: Elbow 48">
              <a:extLst>
                <a:ext uri="{FF2B5EF4-FFF2-40B4-BE49-F238E27FC236}">
                  <a16:creationId xmlns:a16="http://schemas.microsoft.com/office/drawing/2014/main" id="{8C0E5292-5569-871A-B49B-D98B9F4D2CEF}"/>
                </a:ext>
              </a:extLst>
            </p:cNvPr>
            <p:cNvCxnSpPr>
              <a:cxnSpLocks/>
              <a:stCxn id="47" idx="2"/>
              <a:endCxn id="61" idx="1"/>
            </p:cNvCxnSpPr>
            <p:nvPr/>
          </p:nvCxnSpPr>
          <p:spPr>
            <a:xfrm>
              <a:off x="1602455" y="2855491"/>
              <a:ext cx="3317874" cy="882492"/>
            </a:xfrm>
            <a:prstGeom prst="bentConnector3">
              <a:avLst>
                <a:gd name="adj1" fmla="val 6514"/>
              </a:avLst>
            </a:prstGeom>
            <a:ln w="19050"/>
          </p:spPr>
          <p:style>
            <a:lnRef idx="1">
              <a:schemeClr val="accent1"/>
            </a:lnRef>
            <a:fillRef idx="0">
              <a:schemeClr val="accent1"/>
            </a:fillRef>
            <a:effectRef idx="0">
              <a:schemeClr val="accent1"/>
            </a:effectRef>
            <a:fontRef idx="minor">
              <a:schemeClr val="tx1"/>
            </a:fontRef>
          </p:style>
        </p:cxnSp>
        <p:cxnSp>
          <p:nvCxnSpPr>
            <p:cNvPr id="50" name="Connector: Elbow 49">
              <a:extLst>
                <a:ext uri="{FF2B5EF4-FFF2-40B4-BE49-F238E27FC236}">
                  <a16:creationId xmlns:a16="http://schemas.microsoft.com/office/drawing/2014/main" id="{092FB16B-5DB3-44FC-C334-F53E86DF067D}"/>
                </a:ext>
              </a:extLst>
            </p:cNvPr>
            <p:cNvCxnSpPr>
              <a:cxnSpLocks/>
              <a:stCxn id="47" idx="0"/>
            </p:cNvCxnSpPr>
            <p:nvPr/>
          </p:nvCxnSpPr>
          <p:spPr>
            <a:xfrm rot="10800000" flipH="1">
              <a:off x="874691" y="1979675"/>
              <a:ext cx="1881031" cy="875818"/>
            </a:xfrm>
            <a:prstGeom prst="bentConnector3">
              <a:avLst>
                <a:gd name="adj1" fmla="val 50195"/>
              </a:avLst>
            </a:prstGeom>
            <a:ln w="19050"/>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DCF1E16-700D-F902-8D24-B5E441DC627F}"/>
                </a:ext>
              </a:extLst>
            </p:cNvPr>
            <p:cNvCxnSpPr>
              <a:cxnSpLocks/>
              <a:stCxn id="47" idx="2"/>
              <a:endCxn id="60" idx="1"/>
            </p:cNvCxnSpPr>
            <p:nvPr/>
          </p:nvCxnSpPr>
          <p:spPr>
            <a:xfrm>
              <a:off x="1602455" y="2855491"/>
              <a:ext cx="3312313" cy="1333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F930C7A-9A9B-FAA0-F788-A7469924299A}"/>
                </a:ext>
              </a:extLst>
            </p:cNvPr>
            <p:cNvCxnSpPr>
              <a:cxnSpLocks/>
            </p:cNvCxnSpPr>
            <p:nvPr/>
          </p:nvCxnSpPr>
          <p:spPr>
            <a:xfrm>
              <a:off x="4189971" y="3731321"/>
              <a:ext cx="56026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9DCCF77-214B-A7F7-142E-B8C085419C21}"/>
                </a:ext>
              </a:extLst>
            </p:cNvPr>
            <p:cNvCxnSpPr>
              <a:cxnSpLocks/>
            </p:cNvCxnSpPr>
            <p:nvPr/>
          </p:nvCxnSpPr>
          <p:spPr>
            <a:xfrm>
              <a:off x="4189971" y="2855499"/>
              <a:ext cx="56026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FBABA942-CCB4-2677-FD9D-B2C2B78DD4A4}"/>
                </a:ext>
              </a:extLst>
            </p:cNvPr>
            <p:cNvSpPr/>
            <p:nvPr/>
          </p:nvSpPr>
          <p:spPr>
            <a:xfrm>
              <a:off x="1993281" y="1615786"/>
              <a:ext cx="1168372" cy="72776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000" b="1">
                  <a:solidFill>
                    <a:sysClr val="windowText" lastClr="000000"/>
                  </a:solidFill>
                </a:rPr>
                <a:t>Ekonominė perspektyva </a:t>
              </a:r>
            </a:p>
          </p:txBody>
        </p:sp>
        <p:sp>
          <p:nvSpPr>
            <p:cNvPr id="55" name="Rectangle 54">
              <a:extLst>
                <a:ext uri="{FF2B5EF4-FFF2-40B4-BE49-F238E27FC236}">
                  <a16:creationId xmlns:a16="http://schemas.microsoft.com/office/drawing/2014/main" id="{29CEFA2C-0BFE-BAFD-E7A9-DEA482B87906}"/>
                </a:ext>
              </a:extLst>
            </p:cNvPr>
            <p:cNvSpPr/>
            <p:nvPr/>
          </p:nvSpPr>
          <p:spPr>
            <a:xfrm>
              <a:off x="1993281" y="2504941"/>
              <a:ext cx="1168370" cy="72776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000" b="1">
                  <a:solidFill>
                    <a:sysClr val="windowText" lastClr="000000"/>
                  </a:solidFill>
                </a:rPr>
                <a:t>Fizinė (aplinkosauginė) perspektyva</a:t>
              </a:r>
            </a:p>
          </p:txBody>
        </p:sp>
        <p:sp>
          <p:nvSpPr>
            <p:cNvPr id="56" name="Rectangle 55">
              <a:extLst>
                <a:ext uri="{FF2B5EF4-FFF2-40B4-BE49-F238E27FC236}">
                  <a16:creationId xmlns:a16="http://schemas.microsoft.com/office/drawing/2014/main" id="{C524B3D0-B8B6-263E-BA92-BA059208D8D3}"/>
                </a:ext>
              </a:extLst>
            </p:cNvPr>
            <p:cNvSpPr/>
            <p:nvPr/>
          </p:nvSpPr>
          <p:spPr>
            <a:xfrm>
              <a:off x="1990307" y="3367434"/>
              <a:ext cx="1168370" cy="72776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000" b="1">
                  <a:solidFill>
                    <a:sysClr val="windowText" lastClr="000000"/>
                  </a:solidFill>
                </a:rPr>
                <a:t>Socialinė perspektyva </a:t>
              </a:r>
            </a:p>
          </p:txBody>
        </p:sp>
        <p:sp>
          <p:nvSpPr>
            <p:cNvPr id="57" name="Rectangle 56">
              <a:extLst>
                <a:ext uri="{FF2B5EF4-FFF2-40B4-BE49-F238E27FC236}">
                  <a16:creationId xmlns:a16="http://schemas.microsoft.com/office/drawing/2014/main" id="{416CE9B7-D0EC-1375-1072-F096E0756AD7}"/>
                </a:ext>
              </a:extLst>
            </p:cNvPr>
            <p:cNvSpPr/>
            <p:nvPr/>
          </p:nvSpPr>
          <p:spPr>
            <a:xfrm>
              <a:off x="3245037" y="2504941"/>
              <a:ext cx="1588579" cy="727764"/>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900">
                  <a:solidFill>
                    <a:sysClr val="windowText" lastClr="000000"/>
                  </a:solidFill>
                </a:rPr>
                <a:t>Fizinis būsto pakankamumas, galimybės gyventi energetiškai tvariame būste.</a:t>
              </a:r>
            </a:p>
          </p:txBody>
        </p:sp>
        <p:sp>
          <p:nvSpPr>
            <p:cNvPr id="58" name="Rectangle 57">
              <a:extLst>
                <a:ext uri="{FF2B5EF4-FFF2-40B4-BE49-F238E27FC236}">
                  <a16:creationId xmlns:a16="http://schemas.microsoft.com/office/drawing/2014/main" id="{ACC79D6E-BC4F-00D1-DA28-90CCBA3EB8FE}"/>
                </a:ext>
              </a:extLst>
            </p:cNvPr>
            <p:cNvSpPr/>
            <p:nvPr/>
          </p:nvSpPr>
          <p:spPr>
            <a:xfrm>
              <a:off x="3245039" y="3376080"/>
              <a:ext cx="1588577" cy="719118"/>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900">
                  <a:solidFill>
                    <a:sysClr val="windowText" lastClr="000000"/>
                  </a:solidFill>
                </a:rPr>
                <a:t>Fizinės būsto prieinamumo galimybės neįgaliems ir judėjimo sunkumų turintiems asmenimis</a:t>
              </a:r>
            </a:p>
          </p:txBody>
        </p:sp>
        <p:sp>
          <p:nvSpPr>
            <p:cNvPr id="59" name="Rectangle 58">
              <a:extLst>
                <a:ext uri="{FF2B5EF4-FFF2-40B4-BE49-F238E27FC236}">
                  <a16:creationId xmlns:a16="http://schemas.microsoft.com/office/drawing/2014/main" id="{ADA94546-2A2A-DA7C-9BBF-4AA9E2769B71}"/>
                </a:ext>
              </a:extLst>
            </p:cNvPr>
            <p:cNvSpPr/>
            <p:nvPr/>
          </p:nvSpPr>
          <p:spPr>
            <a:xfrm>
              <a:off x="4914769" y="1615786"/>
              <a:ext cx="3683130" cy="72776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pPr marL="171450" indent="-171450" algn="just">
                <a:buFontTx/>
                <a:buChar char="-"/>
              </a:pPr>
              <a:r>
                <a:rPr lang="lt-LT" sz="700">
                  <a:solidFill>
                    <a:sysClr val="windowText" lastClr="000000"/>
                  </a:solidFill>
                </a:rPr>
                <a:t>Būsto išlaidų pertekliaus rodiklis (NŪ, kurių būsto išlaidos &gt;40 proc. pajamų, dalis);</a:t>
              </a:r>
            </a:p>
            <a:p>
              <a:pPr marL="171450" indent="-171450" algn="just">
                <a:buFontTx/>
                <a:buChar char="-"/>
              </a:pPr>
              <a:r>
                <a:rPr lang="lt-LT" sz="700">
                  <a:solidFill>
                    <a:sysClr val="windowText" lastClr="000000"/>
                  </a:solidFill>
                </a:rPr>
                <a:t>Būsto išlaidų dalis disponuojamose pajamose (proc.);</a:t>
              </a:r>
            </a:p>
            <a:p>
              <a:pPr marL="171450" indent="-171450" algn="just">
                <a:buFontTx/>
                <a:buChar char="-"/>
              </a:pPr>
              <a:r>
                <a:rPr lang="lt-LT" sz="700">
                  <a:solidFill>
                    <a:sysClr val="windowText" lastClr="000000"/>
                  </a:solidFill>
                </a:rPr>
                <a:t>Įsiskolinimų dėl būsto turinčių namų ūkių dalis;</a:t>
              </a:r>
            </a:p>
            <a:p>
              <a:pPr marL="171450" indent="-171450" algn="just">
                <a:buFontTx/>
                <a:buChar char="-"/>
              </a:pPr>
              <a:r>
                <a:rPr lang="lt-LT" sz="700">
                  <a:solidFill>
                    <a:sysClr val="windowText" lastClr="000000"/>
                  </a:solidFill>
                </a:rPr>
                <a:t>Vidutinė energijos išlaidų dalis pajamose (proc.);</a:t>
              </a:r>
            </a:p>
            <a:p>
              <a:pPr marL="171450" indent="-171450" algn="just">
                <a:buFontTx/>
                <a:buChar char="-"/>
              </a:pPr>
              <a:r>
                <a:rPr lang="lt-LT" sz="700">
                  <a:solidFill>
                    <a:sysClr val="windowText" lastClr="000000"/>
                  </a:solidFill>
                </a:rPr>
                <a:t>Namų ūkių, turinčių įsiskolinimų už komunalines paslaugas, dalis.</a:t>
              </a:r>
            </a:p>
          </p:txBody>
        </p:sp>
        <p:sp>
          <p:nvSpPr>
            <p:cNvPr id="60" name="Rectangle 59">
              <a:extLst>
                <a:ext uri="{FF2B5EF4-FFF2-40B4-BE49-F238E27FC236}">
                  <a16:creationId xmlns:a16="http://schemas.microsoft.com/office/drawing/2014/main" id="{84F370A0-9324-E82B-8486-A5FDF27901C3}"/>
                </a:ext>
              </a:extLst>
            </p:cNvPr>
            <p:cNvSpPr/>
            <p:nvPr/>
          </p:nvSpPr>
          <p:spPr>
            <a:xfrm>
              <a:off x="4914768" y="2504940"/>
              <a:ext cx="3683130" cy="72776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pPr marL="171450" indent="-171450" algn="just">
                <a:buFontTx/>
                <a:buChar char="-"/>
              </a:pPr>
              <a:r>
                <a:rPr lang="lt-LT" sz="700">
                  <a:solidFill>
                    <a:sysClr val="windowText" lastClr="000000"/>
                  </a:solidFill>
                </a:rPr>
                <a:t>Būstų skaičius </a:t>
              </a:r>
              <a:r>
                <a:rPr lang="en-US" sz="700">
                  <a:solidFill>
                    <a:sysClr val="windowText" lastClr="000000"/>
                  </a:solidFill>
                </a:rPr>
                <a:t>1000 </a:t>
              </a:r>
              <a:r>
                <a:rPr lang="en-US" sz="700" err="1">
                  <a:solidFill>
                    <a:sysClr val="windowText" lastClr="000000"/>
                  </a:solidFill>
                </a:rPr>
                <a:t>gyventoj</a:t>
              </a:r>
              <a:r>
                <a:rPr lang="lt-LT" sz="700">
                  <a:solidFill>
                    <a:sysClr val="windowText" lastClr="000000"/>
                  </a:solidFill>
                </a:rPr>
                <a:t>ų;</a:t>
              </a:r>
            </a:p>
            <a:p>
              <a:pPr marL="171450" indent="-171450" algn="just">
                <a:buFontTx/>
                <a:buChar char="-"/>
              </a:pPr>
              <a:r>
                <a:rPr lang="lt-LT" sz="700">
                  <a:solidFill>
                    <a:sysClr val="windowText" lastClr="000000"/>
                  </a:solidFill>
                </a:rPr>
                <a:t>Būsto naudingas plotas vienam gyventojui;</a:t>
              </a:r>
            </a:p>
            <a:p>
              <a:pPr marL="171450" indent="-171450" algn="just">
                <a:buFontTx/>
                <a:buChar char="-"/>
              </a:pPr>
              <a:r>
                <a:rPr lang="lt-LT" sz="700">
                  <a:solidFill>
                    <a:sysClr val="windowText" lastClr="000000"/>
                  </a:solidFill>
                </a:rPr>
                <a:t>Būsto perpildymo lygis;</a:t>
              </a:r>
            </a:p>
            <a:p>
              <a:pPr marL="171450" indent="-171450" algn="just">
                <a:buFontTx/>
                <a:buChar char="-"/>
              </a:pPr>
              <a:r>
                <a:rPr lang="lt-LT" sz="700">
                  <a:solidFill>
                    <a:sysClr val="windowText" lastClr="000000"/>
                  </a:solidFill>
                </a:rPr>
                <a:t>Renovuotų būstų dalis būsto fonde;</a:t>
              </a:r>
            </a:p>
            <a:p>
              <a:pPr marL="171450" indent="-171450" algn="just">
                <a:buFontTx/>
                <a:buChar char="-"/>
              </a:pPr>
              <a:r>
                <a:rPr lang="lt-LT" sz="700">
                  <a:solidFill>
                    <a:sysClr val="windowText" lastClr="000000"/>
                  </a:solidFill>
                </a:rPr>
                <a:t>Energijos suvartojimas namų ūkiuose (galutinio energijos suvartojimo dalis).</a:t>
              </a:r>
            </a:p>
          </p:txBody>
        </p:sp>
        <p:sp>
          <p:nvSpPr>
            <p:cNvPr id="61" name="Rectangle 60">
              <a:extLst>
                <a:ext uri="{FF2B5EF4-FFF2-40B4-BE49-F238E27FC236}">
                  <a16:creationId xmlns:a16="http://schemas.microsoft.com/office/drawing/2014/main" id="{9C4AEEDE-0449-0158-EB07-8CC2D19AB0AB}"/>
                </a:ext>
              </a:extLst>
            </p:cNvPr>
            <p:cNvSpPr/>
            <p:nvPr/>
          </p:nvSpPr>
          <p:spPr>
            <a:xfrm>
              <a:off x="4920329" y="3380770"/>
              <a:ext cx="3683130" cy="71442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0"/>
            <a:lstStyle/>
            <a:p>
              <a:pPr marL="171450" indent="-171450" algn="just">
                <a:buFontTx/>
                <a:buChar char="-"/>
              </a:pPr>
              <a:r>
                <a:rPr lang="lt-LT" sz="700">
                  <a:solidFill>
                    <a:sysClr val="windowText" lastClr="000000"/>
                  </a:solidFill>
                </a:rPr>
                <a:t>Būsto perpildymo lygis;</a:t>
              </a:r>
            </a:p>
            <a:p>
              <a:pPr marL="171450" indent="-171450" algn="just">
                <a:buFontTx/>
                <a:buChar char="-"/>
              </a:pPr>
              <a:r>
                <a:rPr lang="lt-LT" sz="700">
                  <a:solidFill>
                    <a:sysClr val="windowText" lastClr="000000"/>
                  </a:solidFill>
                </a:rPr>
                <a:t>Socialinio ir savivaldybės būsto dalis bendrame būsto fonde;</a:t>
              </a:r>
            </a:p>
            <a:p>
              <a:pPr marL="171450" indent="-171450" algn="just">
                <a:buFontTx/>
                <a:buChar char="-"/>
              </a:pPr>
              <a:r>
                <a:rPr lang="lt-LT" sz="700">
                  <a:solidFill>
                    <a:sysClr val="windowText" lastClr="000000"/>
                  </a:solidFill>
                </a:rPr>
                <a:t>Socialinio būsto patenkinimo lygis;</a:t>
              </a:r>
            </a:p>
            <a:p>
              <a:pPr marL="171450" indent="-171450" algn="just">
                <a:buFontTx/>
                <a:buChar char="-"/>
              </a:pPr>
              <a:r>
                <a:rPr lang="lt-LT" sz="700">
                  <a:solidFill>
                    <a:sysClr val="windowText" lastClr="000000"/>
                  </a:solidFill>
                </a:rPr>
                <a:t>Neįgaliųjų reikmėms pritaikytų būstų dalis;</a:t>
              </a:r>
            </a:p>
            <a:p>
              <a:pPr marL="171450" indent="-171450" algn="just">
                <a:buFontTx/>
                <a:buChar char="-"/>
              </a:pPr>
              <a:r>
                <a:rPr lang="lt-LT" sz="700">
                  <a:solidFill>
                    <a:sysClr val="windowText" lastClr="000000"/>
                  </a:solidFill>
                </a:rPr>
                <a:t>Būstų su patogumais dalis.</a:t>
              </a:r>
            </a:p>
          </p:txBody>
        </p:sp>
      </p:grpSp>
      <p:pic>
        <p:nvPicPr>
          <p:cNvPr id="63" name="Picture 62">
            <a:extLst>
              <a:ext uri="{FF2B5EF4-FFF2-40B4-BE49-F238E27FC236}">
                <a16:creationId xmlns:a16="http://schemas.microsoft.com/office/drawing/2014/main" id="{834A69A5-9FD9-779E-BDCF-6128783E0217}"/>
              </a:ext>
            </a:extLst>
          </p:cNvPr>
          <p:cNvPicPr>
            <a:picLocks noChangeAspect="1"/>
          </p:cNvPicPr>
          <p:nvPr/>
        </p:nvPicPr>
        <p:blipFill>
          <a:blip r:embed="rId3"/>
          <a:stretch>
            <a:fillRect/>
          </a:stretch>
        </p:blipFill>
        <p:spPr>
          <a:xfrm>
            <a:off x="533400" y="1488200"/>
            <a:ext cx="8058697" cy="1204809"/>
          </a:xfrm>
          <a:prstGeom prst="rect">
            <a:avLst/>
          </a:prstGeom>
        </p:spPr>
      </p:pic>
    </p:spTree>
    <p:extLst>
      <p:ext uri="{BB962C8B-B14F-4D97-AF65-F5344CB8AC3E}">
        <p14:creationId xmlns:p14="http://schemas.microsoft.com/office/powerpoint/2010/main" val="4157297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44C5AD-28BB-7047-A70B-2E3BD05850D6}"/>
              </a:ext>
            </a:extLst>
          </p:cNvPr>
          <p:cNvSpPr>
            <a:spLocks noGrp="1"/>
          </p:cNvSpPr>
          <p:nvPr>
            <p:ph type="body" sz="quarter" idx="14"/>
          </p:nvPr>
        </p:nvSpPr>
        <p:spPr>
          <a:xfrm>
            <a:off x="531813" y="2077530"/>
            <a:ext cx="8064500" cy="747449"/>
          </a:xfrm>
        </p:spPr>
        <p:txBody>
          <a:bodyPr/>
          <a:lstStyle/>
          <a:p>
            <a:r>
              <a:rPr lang="lt-LT"/>
              <a:t>Tikslinės grupės</a:t>
            </a:r>
            <a:endParaRPr lang="en-US"/>
          </a:p>
        </p:txBody>
      </p:sp>
    </p:spTree>
    <p:extLst>
      <p:ext uri="{BB962C8B-B14F-4D97-AF65-F5344CB8AC3E}">
        <p14:creationId xmlns:p14="http://schemas.microsoft.com/office/powerpoint/2010/main" val="2142176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4A0B7-B37C-3747-8AD2-9FE2A007C495}"/>
              </a:ext>
            </a:extLst>
          </p:cNvPr>
          <p:cNvSpPr>
            <a:spLocks noGrp="1"/>
          </p:cNvSpPr>
          <p:nvPr>
            <p:ph type="title"/>
          </p:nvPr>
        </p:nvSpPr>
        <p:spPr>
          <a:xfrm>
            <a:off x="533400" y="413468"/>
            <a:ext cx="8064500" cy="221599"/>
          </a:xfrm>
        </p:spPr>
        <p:txBody>
          <a:bodyPr/>
          <a:lstStyle/>
          <a:p>
            <a:r>
              <a:rPr lang="lt-LT" sz="1600">
                <a:solidFill>
                  <a:schemeClr val="tx1"/>
                </a:solidFill>
              </a:rPr>
              <a:t>A grupė – neturintys nuosavo būsto, negaunantys valstybės pagalbos namų ūkiai</a:t>
            </a:r>
          </a:p>
        </p:txBody>
      </p:sp>
      <p:graphicFrame>
        <p:nvGraphicFramePr>
          <p:cNvPr id="21" name="Chart 20">
            <a:extLst>
              <a:ext uri="{FF2B5EF4-FFF2-40B4-BE49-F238E27FC236}">
                <a16:creationId xmlns:a16="http://schemas.microsoft.com/office/drawing/2014/main" id="{AA308F0C-A9BA-DC54-701A-800A982DAD67}"/>
              </a:ext>
            </a:extLst>
          </p:cNvPr>
          <p:cNvGraphicFramePr/>
          <p:nvPr>
            <p:extLst>
              <p:ext uri="{D42A27DB-BD31-4B8C-83A1-F6EECF244321}">
                <p14:modId xmlns:p14="http://schemas.microsoft.com/office/powerpoint/2010/main" val="1786352278"/>
              </p:ext>
            </p:extLst>
          </p:nvPr>
        </p:nvGraphicFramePr>
        <p:xfrm>
          <a:off x="543019" y="2350716"/>
          <a:ext cx="3391028" cy="1616381"/>
        </p:xfrm>
        <a:graphic>
          <a:graphicData uri="http://schemas.openxmlformats.org/drawingml/2006/chart">
            <c:chart xmlns:c="http://schemas.openxmlformats.org/drawingml/2006/chart" xmlns:r="http://schemas.openxmlformats.org/officeDocument/2006/relationships" r:id="rId3"/>
          </a:graphicData>
        </a:graphic>
      </p:graphicFrame>
      <p:grpSp>
        <p:nvGrpSpPr>
          <p:cNvPr id="30" name="Group 29">
            <a:extLst>
              <a:ext uri="{FF2B5EF4-FFF2-40B4-BE49-F238E27FC236}">
                <a16:creationId xmlns:a16="http://schemas.microsoft.com/office/drawing/2014/main" id="{43DD4E4B-36CF-4603-CE8D-2262F5BAB50D}"/>
              </a:ext>
            </a:extLst>
          </p:cNvPr>
          <p:cNvGrpSpPr/>
          <p:nvPr/>
        </p:nvGrpSpPr>
        <p:grpSpPr>
          <a:xfrm>
            <a:off x="238586" y="1137075"/>
            <a:ext cx="1292773" cy="576000"/>
            <a:chOff x="4523275" y="3405352"/>
            <a:chExt cx="1292773" cy="576000"/>
          </a:xfrm>
        </p:grpSpPr>
        <p:sp>
          <p:nvSpPr>
            <p:cNvPr id="25" name="Oval 24">
              <a:extLst>
                <a:ext uri="{FF2B5EF4-FFF2-40B4-BE49-F238E27FC236}">
                  <a16:creationId xmlns:a16="http://schemas.microsoft.com/office/drawing/2014/main" id="{38149498-B2A0-B48B-49B3-82D3EACC069C}"/>
                </a:ext>
              </a:extLst>
            </p:cNvPr>
            <p:cNvSpPr/>
            <p:nvPr/>
          </p:nvSpPr>
          <p:spPr>
            <a:xfrm>
              <a:off x="4863662" y="3405352"/>
              <a:ext cx="576000" cy="576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sz="1100" b="1">
                <a:solidFill>
                  <a:schemeClr val="bg2"/>
                </a:solidFill>
              </a:endParaRPr>
            </a:p>
          </p:txBody>
        </p:sp>
        <p:sp>
          <p:nvSpPr>
            <p:cNvPr id="26" name="TextBox 25">
              <a:extLst>
                <a:ext uri="{FF2B5EF4-FFF2-40B4-BE49-F238E27FC236}">
                  <a16:creationId xmlns:a16="http://schemas.microsoft.com/office/drawing/2014/main" id="{83DC41E9-1AA7-2081-6424-03AB4E0F653B}"/>
                </a:ext>
              </a:extLst>
            </p:cNvPr>
            <p:cNvSpPr txBox="1"/>
            <p:nvPr/>
          </p:nvSpPr>
          <p:spPr>
            <a:xfrm>
              <a:off x="4523275" y="3553590"/>
              <a:ext cx="1292773" cy="276999"/>
            </a:xfrm>
            <a:prstGeom prst="rect">
              <a:avLst/>
            </a:prstGeom>
            <a:noFill/>
          </p:spPr>
          <p:txBody>
            <a:bodyPr wrap="square" rtlCol="0">
              <a:spAutoFit/>
            </a:bodyPr>
            <a:lstStyle/>
            <a:p>
              <a:pPr algn="ctr"/>
              <a:r>
                <a:rPr lang="lt-LT" sz="1200" b="1">
                  <a:solidFill>
                    <a:schemeClr val="bg2"/>
                  </a:solidFill>
                </a:rPr>
                <a:t>48,2 %</a:t>
              </a:r>
            </a:p>
          </p:txBody>
        </p:sp>
      </p:grpSp>
      <p:grpSp>
        <p:nvGrpSpPr>
          <p:cNvPr id="31" name="Group 30">
            <a:extLst>
              <a:ext uri="{FF2B5EF4-FFF2-40B4-BE49-F238E27FC236}">
                <a16:creationId xmlns:a16="http://schemas.microsoft.com/office/drawing/2014/main" id="{E20B65DC-23C5-AAF6-24D2-1EB332380A50}"/>
              </a:ext>
            </a:extLst>
          </p:cNvPr>
          <p:cNvGrpSpPr/>
          <p:nvPr/>
        </p:nvGrpSpPr>
        <p:grpSpPr>
          <a:xfrm>
            <a:off x="238585" y="1723887"/>
            <a:ext cx="1292773" cy="576000"/>
            <a:chOff x="4523275" y="3405352"/>
            <a:chExt cx="1292773" cy="576000"/>
          </a:xfrm>
        </p:grpSpPr>
        <p:sp>
          <p:nvSpPr>
            <p:cNvPr id="32" name="Oval 31">
              <a:extLst>
                <a:ext uri="{FF2B5EF4-FFF2-40B4-BE49-F238E27FC236}">
                  <a16:creationId xmlns:a16="http://schemas.microsoft.com/office/drawing/2014/main" id="{F71E3202-737D-295B-4AAB-97F8B8D72D01}"/>
                </a:ext>
              </a:extLst>
            </p:cNvPr>
            <p:cNvSpPr/>
            <p:nvPr/>
          </p:nvSpPr>
          <p:spPr>
            <a:xfrm>
              <a:off x="4863662" y="3405352"/>
              <a:ext cx="576000" cy="576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sz="1100" b="1">
                <a:solidFill>
                  <a:schemeClr val="bg2"/>
                </a:solidFill>
              </a:endParaRPr>
            </a:p>
          </p:txBody>
        </p:sp>
        <p:sp>
          <p:nvSpPr>
            <p:cNvPr id="33" name="TextBox 32">
              <a:extLst>
                <a:ext uri="{FF2B5EF4-FFF2-40B4-BE49-F238E27FC236}">
                  <a16:creationId xmlns:a16="http://schemas.microsoft.com/office/drawing/2014/main" id="{10656732-B4D8-8503-33E4-02C8E3ADDEE6}"/>
                </a:ext>
              </a:extLst>
            </p:cNvPr>
            <p:cNvSpPr txBox="1"/>
            <p:nvPr/>
          </p:nvSpPr>
          <p:spPr>
            <a:xfrm>
              <a:off x="4523275" y="3553590"/>
              <a:ext cx="1292773" cy="276999"/>
            </a:xfrm>
            <a:prstGeom prst="rect">
              <a:avLst/>
            </a:prstGeom>
            <a:noFill/>
          </p:spPr>
          <p:txBody>
            <a:bodyPr wrap="square" rtlCol="0">
              <a:spAutoFit/>
            </a:bodyPr>
            <a:lstStyle/>
            <a:p>
              <a:pPr algn="ctr"/>
              <a:r>
                <a:rPr lang="lt-LT" sz="1200" b="1"/>
                <a:t>51,8 %</a:t>
              </a:r>
            </a:p>
          </p:txBody>
        </p:sp>
      </p:grpSp>
      <p:sp>
        <p:nvSpPr>
          <p:cNvPr id="34" name="Rectangle 33">
            <a:extLst>
              <a:ext uri="{FF2B5EF4-FFF2-40B4-BE49-F238E27FC236}">
                <a16:creationId xmlns:a16="http://schemas.microsoft.com/office/drawing/2014/main" id="{8E0F034E-8617-8A83-8519-9D5685E8ECDA}"/>
              </a:ext>
            </a:extLst>
          </p:cNvPr>
          <p:cNvSpPr/>
          <p:nvPr/>
        </p:nvSpPr>
        <p:spPr>
          <a:xfrm>
            <a:off x="1400925" y="1119771"/>
            <a:ext cx="2533122" cy="120823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lt-LT" sz="900" dirty="0">
                <a:solidFill>
                  <a:schemeClr val="accent6"/>
                </a:solidFill>
              </a:rPr>
              <a:t>Vidutinis A grupei priskirtų asmenų amžius – </a:t>
            </a:r>
            <a:r>
              <a:rPr lang="lt-LT" sz="900" b="1" dirty="0">
                <a:solidFill>
                  <a:schemeClr val="accent6"/>
                </a:solidFill>
              </a:rPr>
              <a:t>34 m</a:t>
            </a:r>
            <a:r>
              <a:rPr lang="lt-LT" sz="900" dirty="0">
                <a:solidFill>
                  <a:schemeClr val="accent6"/>
                </a:solidFill>
              </a:rPr>
              <a:t>. (mediana – 32 m.) Pažymėtina, kad asmenys iki 45 m. šioje grupėje sudaro 71 proc.</a:t>
            </a:r>
          </a:p>
          <a:p>
            <a:pPr algn="just"/>
            <a:endParaRPr lang="lt-LT" sz="900" dirty="0">
              <a:solidFill>
                <a:schemeClr val="accent6"/>
              </a:solidFill>
            </a:endParaRPr>
          </a:p>
          <a:p>
            <a:pPr algn="just"/>
            <a:r>
              <a:rPr lang="lt-LT" sz="900" dirty="0">
                <a:solidFill>
                  <a:schemeClr val="accent6"/>
                </a:solidFill>
              </a:rPr>
              <a:t>A grupėje </a:t>
            </a:r>
            <a:r>
              <a:rPr lang="lt-LT" sz="900" b="1" dirty="0">
                <a:solidFill>
                  <a:schemeClr val="accent6"/>
                </a:solidFill>
              </a:rPr>
              <a:t>dominuoja moterys</a:t>
            </a:r>
            <a:r>
              <a:rPr lang="lt-LT" sz="900" dirty="0">
                <a:solidFill>
                  <a:schemeClr val="accent6"/>
                </a:solidFill>
              </a:rPr>
              <a:t>. Išimtis nustatytos 30-59 m. grupėje, joje daugiau vyrų nei moterų. </a:t>
            </a:r>
          </a:p>
        </p:txBody>
      </p:sp>
      <p:sp>
        <p:nvSpPr>
          <p:cNvPr id="35" name="Rectangle 34">
            <a:extLst>
              <a:ext uri="{FF2B5EF4-FFF2-40B4-BE49-F238E27FC236}">
                <a16:creationId xmlns:a16="http://schemas.microsoft.com/office/drawing/2014/main" id="{9287D406-148A-E45F-7677-4D373C745058}"/>
              </a:ext>
            </a:extLst>
          </p:cNvPr>
          <p:cNvSpPr/>
          <p:nvPr/>
        </p:nvSpPr>
        <p:spPr>
          <a:xfrm>
            <a:off x="2019300" y="4676863"/>
            <a:ext cx="5886450" cy="3277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t-LT" sz="800" b="1">
                <a:solidFill>
                  <a:schemeClr val="tx2"/>
                </a:solidFill>
              </a:rPr>
              <a:t>! </a:t>
            </a:r>
            <a:r>
              <a:rPr lang="lt-LT" sz="800">
                <a:solidFill>
                  <a:schemeClr val="tx2"/>
                </a:solidFill>
              </a:rPr>
              <a:t>PGS tyrimo duomenys už 2024 metus. Naudojami Asmenų klausimyno duomenys ir NŪ klausimyno duomenys</a:t>
            </a:r>
          </a:p>
        </p:txBody>
      </p:sp>
      <p:sp>
        <p:nvSpPr>
          <p:cNvPr id="39" name="Rectangle 38">
            <a:extLst>
              <a:ext uri="{FF2B5EF4-FFF2-40B4-BE49-F238E27FC236}">
                <a16:creationId xmlns:a16="http://schemas.microsoft.com/office/drawing/2014/main" id="{03F4F45F-10FC-9520-61C3-0D013D11ED44}"/>
              </a:ext>
            </a:extLst>
          </p:cNvPr>
          <p:cNvSpPr/>
          <p:nvPr/>
        </p:nvSpPr>
        <p:spPr>
          <a:xfrm>
            <a:off x="535754" y="775515"/>
            <a:ext cx="3398293" cy="2492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050" b="1">
                <a:solidFill>
                  <a:schemeClr val="bg2"/>
                </a:solidFill>
              </a:rPr>
              <a:t>NŪ priklausančių asmenų dalis pagal lytį ir amžių</a:t>
            </a:r>
          </a:p>
        </p:txBody>
      </p:sp>
      <p:pic>
        <p:nvPicPr>
          <p:cNvPr id="52" name="Graphic 51" descr="Female with solid fill">
            <a:extLst>
              <a:ext uri="{FF2B5EF4-FFF2-40B4-BE49-F238E27FC236}">
                <a16:creationId xmlns:a16="http://schemas.microsoft.com/office/drawing/2014/main" id="{C17B4815-B853-FAC0-F9C3-C642F0CC3E6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4442" y="2091972"/>
            <a:ext cx="180000" cy="180000"/>
          </a:xfrm>
          <a:prstGeom prst="rect">
            <a:avLst/>
          </a:prstGeom>
        </p:spPr>
      </p:pic>
      <p:pic>
        <p:nvPicPr>
          <p:cNvPr id="54" name="Graphic 53" descr="Male with solid fill">
            <a:extLst>
              <a:ext uri="{FF2B5EF4-FFF2-40B4-BE49-F238E27FC236}">
                <a16:creationId xmlns:a16="http://schemas.microsoft.com/office/drawing/2014/main" id="{735AE20F-2931-335A-43EB-6FFA37DFC5D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4442" y="1535058"/>
            <a:ext cx="180000" cy="180000"/>
          </a:xfrm>
          <a:prstGeom prst="rect">
            <a:avLst/>
          </a:prstGeom>
        </p:spPr>
      </p:pic>
      <p:grpSp>
        <p:nvGrpSpPr>
          <p:cNvPr id="3" name="Group 2">
            <a:extLst>
              <a:ext uri="{FF2B5EF4-FFF2-40B4-BE49-F238E27FC236}">
                <a16:creationId xmlns:a16="http://schemas.microsoft.com/office/drawing/2014/main" id="{879203FE-EC78-FB25-4A4E-683767A4EB72}"/>
              </a:ext>
            </a:extLst>
          </p:cNvPr>
          <p:cNvGrpSpPr/>
          <p:nvPr/>
        </p:nvGrpSpPr>
        <p:grpSpPr>
          <a:xfrm>
            <a:off x="546103" y="4286680"/>
            <a:ext cx="8001587" cy="300541"/>
            <a:chOff x="591324" y="2731127"/>
            <a:chExt cx="8001587" cy="300541"/>
          </a:xfrm>
        </p:grpSpPr>
        <p:pic>
          <p:nvPicPr>
            <p:cNvPr id="4" name="Graphic 3" descr="Briefcase with solid fill">
              <a:extLst>
                <a:ext uri="{FF2B5EF4-FFF2-40B4-BE49-F238E27FC236}">
                  <a16:creationId xmlns:a16="http://schemas.microsoft.com/office/drawing/2014/main" id="{DCDF8DF3-C7F1-A725-65D9-55F42F390C0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498093" y="2743668"/>
              <a:ext cx="288000" cy="288000"/>
            </a:xfrm>
            <a:prstGeom prst="rect">
              <a:avLst/>
            </a:prstGeom>
          </p:spPr>
        </p:pic>
        <p:pic>
          <p:nvPicPr>
            <p:cNvPr id="8" name="Graphic 7" descr="Graduation cap with solid fill">
              <a:extLst>
                <a:ext uri="{FF2B5EF4-FFF2-40B4-BE49-F238E27FC236}">
                  <a16:creationId xmlns:a16="http://schemas.microsoft.com/office/drawing/2014/main" id="{D946D51A-E98D-849B-18CD-1A0098D58DE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23877" y="2743668"/>
              <a:ext cx="288000" cy="288000"/>
            </a:xfrm>
            <a:prstGeom prst="rect">
              <a:avLst/>
            </a:prstGeom>
          </p:spPr>
        </p:pic>
        <p:sp>
          <p:nvSpPr>
            <p:cNvPr id="9" name="TextBox 8">
              <a:extLst>
                <a:ext uri="{FF2B5EF4-FFF2-40B4-BE49-F238E27FC236}">
                  <a16:creationId xmlns:a16="http://schemas.microsoft.com/office/drawing/2014/main" id="{1DEAB563-B925-14DF-86F5-E5D09DFC0B53}"/>
                </a:ext>
              </a:extLst>
            </p:cNvPr>
            <p:cNvSpPr txBox="1"/>
            <p:nvPr/>
          </p:nvSpPr>
          <p:spPr>
            <a:xfrm>
              <a:off x="8106881" y="2777752"/>
              <a:ext cx="486030" cy="253916"/>
            </a:xfrm>
            <a:prstGeom prst="rect">
              <a:avLst/>
            </a:prstGeom>
            <a:noFill/>
          </p:spPr>
          <p:txBody>
            <a:bodyPr wrap="none" rtlCol="0">
              <a:spAutoFit/>
            </a:bodyPr>
            <a:lstStyle/>
            <a:p>
              <a:r>
                <a:rPr lang="lt-LT" sz="1050" b="1"/>
                <a:t>7,9 %</a:t>
              </a:r>
            </a:p>
          </p:txBody>
        </p:sp>
        <p:sp>
          <p:nvSpPr>
            <p:cNvPr id="10" name="TextBox 9">
              <a:extLst>
                <a:ext uri="{FF2B5EF4-FFF2-40B4-BE49-F238E27FC236}">
                  <a16:creationId xmlns:a16="http://schemas.microsoft.com/office/drawing/2014/main" id="{00EF0C55-F592-1EF3-EF20-1FFB5A6C61AD}"/>
                </a:ext>
              </a:extLst>
            </p:cNvPr>
            <p:cNvSpPr txBox="1"/>
            <p:nvPr/>
          </p:nvSpPr>
          <p:spPr>
            <a:xfrm>
              <a:off x="5781098" y="2777752"/>
              <a:ext cx="450764" cy="253916"/>
            </a:xfrm>
            <a:prstGeom prst="rect">
              <a:avLst/>
            </a:prstGeom>
            <a:noFill/>
          </p:spPr>
          <p:txBody>
            <a:bodyPr wrap="none" rtlCol="0">
              <a:spAutoFit/>
            </a:bodyPr>
            <a:lstStyle/>
            <a:p>
              <a:r>
                <a:rPr lang="lt-LT" sz="1050" b="1"/>
                <a:t>62 %</a:t>
              </a:r>
            </a:p>
          </p:txBody>
        </p:sp>
        <p:pic>
          <p:nvPicPr>
            <p:cNvPr id="11" name="Graphic 10" descr="Briefcase outline">
              <a:extLst>
                <a:ext uri="{FF2B5EF4-FFF2-40B4-BE49-F238E27FC236}">
                  <a16:creationId xmlns:a16="http://schemas.microsoft.com/office/drawing/2014/main" id="{2801DA11-15D1-648E-DBFF-9A7EC900FD1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226867" y="2743668"/>
              <a:ext cx="288000" cy="288000"/>
            </a:xfrm>
            <a:prstGeom prst="rect">
              <a:avLst/>
            </a:prstGeom>
          </p:spPr>
        </p:pic>
        <p:sp>
          <p:nvSpPr>
            <p:cNvPr id="12" name="TextBox 11">
              <a:extLst>
                <a:ext uri="{FF2B5EF4-FFF2-40B4-BE49-F238E27FC236}">
                  <a16:creationId xmlns:a16="http://schemas.microsoft.com/office/drawing/2014/main" id="{53E05A47-DB5A-FCE3-A58B-C78424D43131}"/>
                </a:ext>
              </a:extLst>
            </p:cNvPr>
            <p:cNvSpPr txBox="1"/>
            <p:nvPr/>
          </p:nvSpPr>
          <p:spPr>
            <a:xfrm>
              <a:off x="6509872" y="2777752"/>
              <a:ext cx="554960" cy="253916"/>
            </a:xfrm>
            <a:prstGeom prst="rect">
              <a:avLst/>
            </a:prstGeom>
            <a:noFill/>
          </p:spPr>
          <p:txBody>
            <a:bodyPr wrap="none" rtlCol="0">
              <a:spAutoFit/>
            </a:bodyPr>
            <a:lstStyle/>
            <a:p>
              <a:r>
                <a:rPr lang="lt-LT" sz="1050" b="1"/>
                <a:t>10,4 %</a:t>
              </a:r>
            </a:p>
          </p:txBody>
        </p:sp>
        <p:pic>
          <p:nvPicPr>
            <p:cNvPr id="13" name="Graphic 12" descr="Man with cane with solid fill">
              <a:extLst>
                <a:ext uri="{FF2B5EF4-FFF2-40B4-BE49-F238E27FC236}">
                  <a16:creationId xmlns:a16="http://schemas.microsoft.com/office/drawing/2014/main" id="{3E5E7237-64B3-05E6-EDFF-8F779E17592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059837" y="2731127"/>
              <a:ext cx="288000" cy="300541"/>
            </a:xfrm>
            <a:prstGeom prst="rect">
              <a:avLst/>
            </a:prstGeom>
          </p:spPr>
        </p:pic>
        <p:sp>
          <p:nvSpPr>
            <p:cNvPr id="14" name="TextBox 13">
              <a:extLst>
                <a:ext uri="{FF2B5EF4-FFF2-40B4-BE49-F238E27FC236}">
                  <a16:creationId xmlns:a16="http://schemas.microsoft.com/office/drawing/2014/main" id="{133F61A2-C3D1-34D4-8B3A-AF4C714F2F0B}"/>
                </a:ext>
              </a:extLst>
            </p:cNvPr>
            <p:cNvSpPr txBox="1"/>
            <p:nvPr/>
          </p:nvSpPr>
          <p:spPr>
            <a:xfrm>
              <a:off x="7342842" y="2777752"/>
              <a:ext cx="486030" cy="253916"/>
            </a:xfrm>
            <a:prstGeom prst="rect">
              <a:avLst/>
            </a:prstGeom>
            <a:noFill/>
          </p:spPr>
          <p:txBody>
            <a:bodyPr wrap="none" rtlCol="0">
              <a:spAutoFit/>
            </a:bodyPr>
            <a:lstStyle/>
            <a:p>
              <a:r>
                <a:rPr lang="lt-LT" sz="1050" b="1"/>
                <a:t>9,5 %</a:t>
              </a:r>
            </a:p>
          </p:txBody>
        </p:sp>
        <p:pic>
          <p:nvPicPr>
            <p:cNvPr id="15" name="Grafinis elementas 28" descr="Coins with solid fill">
              <a:extLst>
                <a:ext uri="{FF2B5EF4-FFF2-40B4-BE49-F238E27FC236}">
                  <a16:creationId xmlns:a16="http://schemas.microsoft.com/office/drawing/2014/main" id="{77388057-354D-5750-B37A-18BD4B5E679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519286" y="2743668"/>
              <a:ext cx="288000" cy="288000"/>
            </a:xfrm>
            <a:prstGeom prst="rect">
              <a:avLst/>
            </a:prstGeom>
          </p:spPr>
        </p:pic>
        <p:sp>
          <p:nvSpPr>
            <p:cNvPr id="16" name="Rectangle 6">
              <a:extLst>
                <a:ext uri="{FF2B5EF4-FFF2-40B4-BE49-F238E27FC236}">
                  <a16:creationId xmlns:a16="http://schemas.microsoft.com/office/drawing/2014/main" id="{BF6978A3-A226-E16F-9751-84BA0B26B636}"/>
                </a:ext>
              </a:extLst>
            </p:cNvPr>
            <p:cNvSpPr/>
            <p:nvPr/>
          </p:nvSpPr>
          <p:spPr>
            <a:xfrm>
              <a:off x="1802291" y="2791352"/>
              <a:ext cx="649952" cy="2403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1050" b="1">
                  <a:solidFill>
                    <a:schemeClr val="tx1"/>
                  </a:solidFill>
                </a:rPr>
                <a:t>59,1 %</a:t>
              </a:r>
            </a:p>
            <a:p>
              <a:pPr algn="just"/>
              <a:endParaRPr lang="lt-LT" sz="1050" b="1">
                <a:solidFill>
                  <a:schemeClr val="tx1"/>
                </a:solidFill>
              </a:endParaRPr>
            </a:p>
          </p:txBody>
        </p:sp>
        <p:pic>
          <p:nvPicPr>
            <p:cNvPr id="17" name="Grafinis elementas 24" descr="Piggy Bank with solid fill">
              <a:extLst>
                <a:ext uri="{FF2B5EF4-FFF2-40B4-BE49-F238E27FC236}">
                  <a16:creationId xmlns:a16="http://schemas.microsoft.com/office/drawing/2014/main" id="{9AA58AA8-D424-7CF2-7040-7357F887A6FF}"/>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91324" y="2743668"/>
              <a:ext cx="288000" cy="288000"/>
            </a:xfrm>
            <a:prstGeom prst="rect">
              <a:avLst/>
            </a:prstGeom>
          </p:spPr>
        </p:pic>
        <p:sp>
          <p:nvSpPr>
            <p:cNvPr id="18" name="Rectangle 6">
              <a:extLst>
                <a:ext uri="{FF2B5EF4-FFF2-40B4-BE49-F238E27FC236}">
                  <a16:creationId xmlns:a16="http://schemas.microsoft.com/office/drawing/2014/main" id="{5AC35DE9-D8C0-93B4-99A6-5959D8EB9703}"/>
                </a:ext>
              </a:extLst>
            </p:cNvPr>
            <p:cNvSpPr/>
            <p:nvPr/>
          </p:nvSpPr>
          <p:spPr>
            <a:xfrm>
              <a:off x="874329" y="2791352"/>
              <a:ext cx="649952" cy="2403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1050" b="1">
                  <a:solidFill>
                    <a:schemeClr val="tx1"/>
                  </a:solidFill>
                </a:rPr>
                <a:t>50,4 %</a:t>
              </a:r>
            </a:p>
          </p:txBody>
        </p:sp>
        <p:pic>
          <p:nvPicPr>
            <p:cNvPr id="19" name="Graphic 18" descr="Family with two children with solid fill">
              <a:extLst>
                <a:ext uri="{FF2B5EF4-FFF2-40B4-BE49-F238E27FC236}">
                  <a16:creationId xmlns:a16="http://schemas.microsoft.com/office/drawing/2014/main" id="{92A78E51-1952-A421-895F-16D6F7989155}"/>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447248" y="2743668"/>
              <a:ext cx="288000" cy="288000"/>
            </a:xfrm>
            <a:prstGeom prst="rect">
              <a:avLst/>
            </a:prstGeom>
          </p:spPr>
        </p:pic>
        <p:pic>
          <p:nvPicPr>
            <p:cNvPr id="20" name="Graphic 19" descr="Office worker male with solid fill">
              <a:extLst>
                <a:ext uri="{FF2B5EF4-FFF2-40B4-BE49-F238E27FC236}">
                  <a16:creationId xmlns:a16="http://schemas.microsoft.com/office/drawing/2014/main" id="{83C3779E-C793-99FB-0A4F-95D12049FCE7}"/>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3507390" y="2743668"/>
              <a:ext cx="288000" cy="288000"/>
            </a:xfrm>
            <a:prstGeom prst="rect">
              <a:avLst/>
            </a:prstGeom>
          </p:spPr>
        </p:pic>
        <p:sp>
          <p:nvSpPr>
            <p:cNvPr id="22" name="Rectangle 6">
              <a:extLst>
                <a:ext uri="{FF2B5EF4-FFF2-40B4-BE49-F238E27FC236}">
                  <a16:creationId xmlns:a16="http://schemas.microsoft.com/office/drawing/2014/main" id="{0BF05A77-B300-A10F-AFD7-91E9E3444CAB}"/>
                </a:ext>
              </a:extLst>
            </p:cNvPr>
            <p:cNvSpPr/>
            <p:nvPr/>
          </p:nvSpPr>
          <p:spPr>
            <a:xfrm>
              <a:off x="2730253" y="2791352"/>
              <a:ext cx="782132" cy="2403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1050" b="1">
                  <a:solidFill>
                    <a:schemeClr val="tx1"/>
                  </a:solidFill>
                </a:rPr>
                <a:t>19 031 €</a:t>
              </a:r>
            </a:p>
          </p:txBody>
        </p:sp>
        <p:sp>
          <p:nvSpPr>
            <p:cNvPr id="23" name="Rectangle 6">
              <a:extLst>
                <a:ext uri="{FF2B5EF4-FFF2-40B4-BE49-F238E27FC236}">
                  <a16:creationId xmlns:a16="http://schemas.microsoft.com/office/drawing/2014/main" id="{3808C2DD-E3FB-DF0E-1371-F650D00C78F2}"/>
                </a:ext>
              </a:extLst>
            </p:cNvPr>
            <p:cNvSpPr/>
            <p:nvPr/>
          </p:nvSpPr>
          <p:spPr>
            <a:xfrm>
              <a:off x="3790395" y="2791352"/>
              <a:ext cx="784731" cy="2403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1050" b="1">
                  <a:solidFill>
                    <a:schemeClr val="tx1"/>
                  </a:solidFill>
                </a:rPr>
                <a:t>11 813 €</a:t>
              </a:r>
            </a:p>
            <a:p>
              <a:pPr algn="just"/>
              <a:endParaRPr lang="lt-LT" sz="1050" b="1">
                <a:solidFill>
                  <a:schemeClr val="tx1"/>
                </a:solidFill>
              </a:endParaRPr>
            </a:p>
          </p:txBody>
        </p:sp>
        <p:pic>
          <p:nvPicPr>
            <p:cNvPr id="24" name="Graphic 23" descr="Loan with solid fill">
              <a:extLst>
                <a:ext uri="{FF2B5EF4-FFF2-40B4-BE49-F238E27FC236}">
                  <a16:creationId xmlns:a16="http://schemas.microsoft.com/office/drawing/2014/main" id="{BCDE9EC6-9503-D073-D3D2-044281CA3C71}"/>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4570131" y="2743668"/>
              <a:ext cx="288000" cy="288000"/>
            </a:xfrm>
            <a:prstGeom prst="rect">
              <a:avLst/>
            </a:prstGeom>
          </p:spPr>
        </p:pic>
        <p:sp>
          <p:nvSpPr>
            <p:cNvPr id="27" name="Rectangle 6">
              <a:extLst>
                <a:ext uri="{FF2B5EF4-FFF2-40B4-BE49-F238E27FC236}">
                  <a16:creationId xmlns:a16="http://schemas.microsoft.com/office/drawing/2014/main" id="{39C4FC59-4F04-5729-E0B7-39F5A089F900}"/>
                </a:ext>
              </a:extLst>
            </p:cNvPr>
            <p:cNvSpPr/>
            <p:nvPr/>
          </p:nvSpPr>
          <p:spPr>
            <a:xfrm>
              <a:off x="4853136" y="2791352"/>
              <a:ext cx="649952" cy="2403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1050" b="1">
                  <a:solidFill>
                    <a:schemeClr val="tx1"/>
                  </a:solidFill>
                </a:rPr>
                <a:t>14,9 %</a:t>
              </a:r>
            </a:p>
            <a:p>
              <a:pPr algn="just"/>
              <a:endParaRPr lang="lt-LT" sz="1050" b="1">
                <a:solidFill>
                  <a:schemeClr val="tx1"/>
                </a:solidFill>
              </a:endParaRPr>
            </a:p>
          </p:txBody>
        </p:sp>
      </p:grpSp>
      <p:grpSp>
        <p:nvGrpSpPr>
          <p:cNvPr id="51" name="Group 50">
            <a:extLst>
              <a:ext uri="{FF2B5EF4-FFF2-40B4-BE49-F238E27FC236}">
                <a16:creationId xmlns:a16="http://schemas.microsoft.com/office/drawing/2014/main" id="{AC9580EC-AF31-7610-36CF-7D5E0F899CDF}"/>
              </a:ext>
            </a:extLst>
          </p:cNvPr>
          <p:cNvGrpSpPr/>
          <p:nvPr/>
        </p:nvGrpSpPr>
        <p:grpSpPr>
          <a:xfrm>
            <a:off x="520274" y="4117861"/>
            <a:ext cx="8009272" cy="215444"/>
            <a:chOff x="513075" y="4130586"/>
            <a:chExt cx="8009272" cy="215444"/>
          </a:xfrm>
        </p:grpSpPr>
        <p:sp>
          <p:nvSpPr>
            <p:cNvPr id="28" name="TextBox 27">
              <a:extLst>
                <a:ext uri="{FF2B5EF4-FFF2-40B4-BE49-F238E27FC236}">
                  <a16:creationId xmlns:a16="http://schemas.microsoft.com/office/drawing/2014/main" id="{12933EB5-E69B-3B8A-DE5F-F1DF1DE22E66}"/>
                </a:ext>
              </a:extLst>
            </p:cNvPr>
            <p:cNvSpPr txBox="1"/>
            <p:nvPr/>
          </p:nvSpPr>
          <p:spPr>
            <a:xfrm>
              <a:off x="513075" y="4130586"/>
              <a:ext cx="761747" cy="215444"/>
            </a:xfrm>
            <a:prstGeom prst="rect">
              <a:avLst/>
            </a:prstGeom>
            <a:noFill/>
          </p:spPr>
          <p:txBody>
            <a:bodyPr wrap="none" rtlCol="0">
              <a:spAutoFit/>
            </a:bodyPr>
            <a:lstStyle/>
            <a:p>
              <a:r>
                <a:rPr lang="lt-LT" sz="800"/>
                <a:t>Turi santaupų</a:t>
              </a:r>
              <a:endParaRPr lang="en-US" sz="800"/>
            </a:p>
          </p:txBody>
        </p:sp>
        <p:sp>
          <p:nvSpPr>
            <p:cNvPr id="29" name="TextBox 28">
              <a:extLst>
                <a:ext uri="{FF2B5EF4-FFF2-40B4-BE49-F238E27FC236}">
                  <a16:creationId xmlns:a16="http://schemas.microsoft.com/office/drawing/2014/main" id="{3A401C1A-1DB6-850D-BAA0-A3599E2AF496}"/>
                </a:ext>
              </a:extLst>
            </p:cNvPr>
            <p:cNvSpPr txBox="1"/>
            <p:nvPr/>
          </p:nvSpPr>
          <p:spPr>
            <a:xfrm>
              <a:off x="1295208" y="4130586"/>
              <a:ext cx="1139846" cy="215444"/>
            </a:xfrm>
            <a:prstGeom prst="rect">
              <a:avLst/>
            </a:prstGeom>
            <a:noFill/>
          </p:spPr>
          <p:txBody>
            <a:bodyPr wrap="square" rtlCol="0">
              <a:spAutoFit/>
            </a:bodyPr>
            <a:lstStyle/>
            <a:p>
              <a:r>
                <a:rPr lang="lt-LT" sz="800"/>
                <a:t>Patiria fin. sunkumų</a:t>
              </a:r>
              <a:endParaRPr lang="en-US" sz="800"/>
            </a:p>
          </p:txBody>
        </p:sp>
        <p:sp>
          <p:nvSpPr>
            <p:cNvPr id="36" name="TextBox 35">
              <a:extLst>
                <a:ext uri="{FF2B5EF4-FFF2-40B4-BE49-F238E27FC236}">
                  <a16:creationId xmlns:a16="http://schemas.microsoft.com/office/drawing/2014/main" id="{61FB457D-28B2-C95D-ED5F-99894F97373B}"/>
                </a:ext>
              </a:extLst>
            </p:cNvPr>
            <p:cNvSpPr txBox="1"/>
            <p:nvPr/>
          </p:nvSpPr>
          <p:spPr>
            <a:xfrm>
              <a:off x="2333048" y="4130586"/>
              <a:ext cx="1139846" cy="215444"/>
            </a:xfrm>
            <a:prstGeom prst="rect">
              <a:avLst/>
            </a:prstGeom>
            <a:noFill/>
          </p:spPr>
          <p:txBody>
            <a:bodyPr wrap="square" rtlCol="0">
              <a:spAutoFit/>
            </a:bodyPr>
            <a:lstStyle/>
            <a:p>
              <a:r>
                <a:rPr lang="lt-LT" sz="800"/>
                <a:t>NŪ met. pajamos</a:t>
              </a:r>
              <a:endParaRPr lang="en-US" sz="800"/>
            </a:p>
          </p:txBody>
        </p:sp>
        <p:sp>
          <p:nvSpPr>
            <p:cNvPr id="41" name="TextBox 40">
              <a:extLst>
                <a:ext uri="{FF2B5EF4-FFF2-40B4-BE49-F238E27FC236}">
                  <a16:creationId xmlns:a16="http://schemas.microsoft.com/office/drawing/2014/main" id="{01B9FCA1-AB73-2568-726B-918FF4F2EF70}"/>
                </a:ext>
              </a:extLst>
            </p:cNvPr>
            <p:cNvSpPr txBox="1"/>
            <p:nvPr/>
          </p:nvSpPr>
          <p:spPr>
            <a:xfrm>
              <a:off x="3389229" y="4130586"/>
              <a:ext cx="1139846" cy="215444"/>
            </a:xfrm>
            <a:prstGeom prst="rect">
              <a:avLst/>
            </a:prstGeom>
            <a:noFill/>
          </p:spPr>
          <p:txBody>
            <a:bodyPr wrap="square" rtlCol="0">
              <a:spAutoFit/>
            </a:bodyPr>
            <a:lstStyle/>
            <a:p>
              <a:r>
                <a:rPr lang="lt-LT" sz="800"/>
                <a:t>Asm. met. pajamos</a:t>
              </a:r>
              <a:endParaRPr lang="en-US" sz="800"/>
            </a:p>
          </p:txBody>
        </p:sp>
        <p:sp>
          <p:nvSpPr>
            <p:cNvPr id="42" name="TextBox 41">
              <a:extLst>
                <a:ext uri="{FF2B5EF4-FFF2-40B4-BE49-F238E27FC236}">
                  <a16:creationId xmlns:a16="http://schemas.microsoft.com/office/drawing/2014/main" id="{22A0E4D9-EBCA-C0B1-3508-E7DAA5EEB7DC}"/>
                </a:ext>
              </a:extLst>
            </p:cNvPr>
            <p:cNvSpPr txBox="1"/>
            <p:nvPr/>
          </p:nvSpPr>
          <p:spPr>
            <a:xfrm>
              <a:off x="4351851" y="4130586"/>
              <a:ext cx="1212799" cy="215444"/>
            </a:xfrm>
            <a:prstGeom prst="rect">
              <a:avLst/>
            </a:prstGeom>
            <a:noFill/>
          </p:spPr>
          <p:txBody>
            <a:bodyPr wrap="square" rtlCol="0">
              <a:spAutoFit/>
            </a:bodyPr>
            <a:lstStyle/>
            <a:p>
              <a:r>
                <a:rPr lang="lt-LT" sz="800"/>
                <a:t>Būsto išlaikymo našt</a:t>
              </a:r>
              <a:r>
                <a:rPr lang="en-US" sz="800"/>
                <a:t>a</a:t>
              </a:r>
            </a:p>
          </p:txBody>
        </p:sp>
        <p:sp>
          <p:nvSpPr>
            <p:cNvPr id="44" name="TextBox 43">
              <a:extLst>
                <a:ext uri="{FF2B5EF4-FFF2-40B4-BE49-F238E27FC236}">
                  <a16:creationId xmlns:a16="http://schemas.microsoft.com/office/drawing/2014/main" id="{8A1D8A56-79D6-3F1C-CCBA-3F5ACEFE65F0}"/>
                </a:ext>
              </a:extLst>
            </p:cNvPr>
            <p:cNvSpPr txBox="1"/>
            <p:nvPr/>
          </p:nvSpPr>
          <p:spPr>
            <a:xfrm>
              <a:off x="5452872" y="4130586"/>
              <a:ext cx="644957" cy="215444"/>
            </a:xfrm>
            <a:prstGeom prst="rect">
              <a:avLst/>
            </a:prstGeom>
            <a:noFill/>
          </p:spPr>
          <p:txBody>
            <a:bodyPr wrap="square" rtlCol="0">
              <a:spAutoFit/>
            </a:bodyPr>
            <a:lstStyle/>
            <a:p>
              <a:pPr algn="ctr"/>
              <a:r>
                <a:rPr lang="en-US" sz="800" err="1"/>
                <a:t>Dirbantys</a:t>
              </a:r>
              <a:endParaRPr lang="en-US" sz="800"/>
            </a:p>
          </p:txBody>
        </p:sp>
        <p:sp>
          <p:nvSpPr>
            <p:cNvPr id="45" name="TextBox 44">
              <a:extLst>
                <a:ext uri="{FF2B5EF4-FFF2-40B4-BE49-F238E27FC236}">
                  <a16:creationId xmlns:a16="http://schemas.microsoft.com/office/drawing/2014/main" id="{C861FF01-BE4E-70AD-A488-8B672D56BCE0}"/>
                </a:ext>
              </a:extLst>
            </p:cNvPr>
            <p:cNvSpPr txBox="1"/>
            <p:nvPr/>
          </p:nvSpPr>
          <p:spPr>
            <a:xfrm>
              <a:off x="6221836" y="4130586"/>
              <a:ext cx="644957" cy="215444"/>
            </a:xfrm>
            <a:prstGeom prst="rect">
              <a:avLst/>
            </a:prstGeom>
            <a:noFill/>
          </p:spPr>
          <p:txBody>
            <a:bodyPr wrap="square" rtlCol="0">
              <a:spAutoFit/>
            </a:bodyPr>
            <a:lstStyle/>
            <a:p>
              <a:pPr algn="ctr"/>
              <a:r>
                <a:rPr lang="en-US" sz="800" err="1"/>
                <a:t>Bedarbiai</a:t>
              </a:r>
              <a:endParaRPr lang="en-US" sz="800"/>
            </a:p>
          </p:txBody>
        </p:sp>
        <p:sp>
          <p:nvSpPr>
            <p:cNvPr id="46" name="TextBox 45">
              <a:extLst>
                <a:ext uri="{FF2B5EF4-FFF2-40B4-BE49-F238E27FC236}">
                  <a16:creationId xmlns:a16="http://schemas.microsoft.com/office/drawing/2014/main" id="{66599BDE-CAAD-B13A-96C4-12B118715047}"/>
                </a:ext>
              </a:extLst>
            </p:cNvPr>
            <p:cNvSpPr txBox="1"/>
            <p:nvPr/>
          </p:nvSpPr>
          <p:spPr>
            <a:xfrm>
              <a:off x="7010793" y="4130586"/>
              <a:ext cx="767863" cy="215444"/>
            </a:xfrm>
            <a:prstGeom prst="rect">
              <a:avLst/>
            </a:prstGeom>
            <a:noFill/>
          </p:spPr>
          <p:txBody>
            <a:bodyPr wrap="square" rtlCol="0">
              <a:spAutoFit/>
            </a:bodyPr>
            <a:lstStyle/>
            <a:p>
              <a:pPr algn="ctr"/>
              <a:r>
                <a:rPr lang="en-US" sz="800" err="1"/>
                <a:t>Pensininkai</a:t>
              </a:r>
              <a:endParaRPr lang="en-US" sz="800"/>
            </a:p>
          </p:txBody>
        </p:sp>
        <p:sp>
          <p:nvSpPr>
            <p:cNvPr id="50" name="TextBox 49">
              <a:extLst>
                <a:ext uri="{FF2B5EF4-FFF2-40B4-BE49-F238E27FC236}">
                  <a16:creationId xmlns:a16="http://schemas.microsoft.com/office/drawing/2014/main" id="{4941AA1E-B196-0DA6-24CB-55DDB267CF96}"/>
                </a:ext>
              </a:extLst>
            </p:cNvPr>
            <p:cNvSpPr txBox="1"/>
            <p:nvPr/>
          </p:nvSpPr>
          <p:spPr>
            <a:xfrm>
              <a:off x="7754484" y="4130586"/>
              <a:ext cx="767863" cy="215444"/>
            </a:xfrm>
            <a:prstGeom prst="rect">
              <a:avLst/>
            </a:prstGeom>
            <a:noFill/>
          </p:spPr>
          <p:txBody>
            <a:bodyPr wrap="square" rtlCol="0">
              <a:spAutoFit/>
            </a:bodyPr>
            <a:lstStyle/>
            <a:p>
              <a:pPr algn="ctr"/>
              <a:r>
                <a:rPr lang="en-US" sz="800" err="1"/>
                <a:t>Studentai</a:t>
              </a:r>
              <a:endParaRPr lang="en-US" sz="800"/>
            </a:p>
          </p:txBody>
        </p:sp>
      </p:grpSp>
      <p:grpSp>
        <p:nvGrpSpPr>
          <p:cNvPr id="64" name="Group 63">
            <a:extLst>
              <a:ext uri="{FF2B5EF4-FFF2-40B4-BE49-F238E27FC236}">
                <a16:creationId xmlns:a16="http://schemas.microsoft.com/office/drawing/2014/main" id="{4BEFA717-FADC-4D34-9129-61F2FDF1B811}"/>
              </a:ext>
            </a:extLst>
          </p:cNvPr>
          <p:cNvGrpSpPr/>
          <p:nvPr/>
        </p:nvGrpSpPr>
        <p:grpSpPr>
          <a:xfrm>
            <a:off x="3983740" y="1002374"/>
            <a:ext cx="4725034" cy="3058593"/>
            <a:chOff x="4980486" y="966847"/>
            <a:chExt cx="3919073" cy="2588223"/>
          </a:xfrm>
        </p:grpSpPr>
        <p:sp>
          <p:nvSpPr>
            <p:cNvPr id="53" name="TextBox 52">
              <a:extLst>
                <a:ext uri="{FF2B5EF4-FFF2-40B4-BE49-F238E27FC236}">
                  <a16:creationId xmlns:a16="http://schemas.microsoft.com/office/drawing/2014/main" id="{682BA8B4-D113-F179-A2F6-1C023C81E066}"/>
                </a:ext>
              </a:extLst>
            </p:cNvPr>
            <p:cNvSpPr txBox="1"/>
            <p:nvPr/>
          </p:nvSpPr>
          <p:spPr>
            <a:xfrm>
              <a:off x="4980486" y="1031385"/>
              <a:ext cx="2748625" cy="351600"/>
            </a:xfrm>
            <a:prstGeom prst="rect">
              <a:avLst/>
            </a:prstGeom>
            <a:noFill/>
          </p:spPr>
          <p:txBody>
            <a:bodyPr wrap="square" rtlCol="0">
              <a:spAutoFit/>
            </a:bodyPr>
            <a:lstStyle/>
            <a:p>
              <a:pPr algn="ctr"/>
              <a:r>
                <a:rPr lang="lt-LT" sz="1200" b="1" dirty="0">
                  <a:solidFill>
                    <a:schemeClr val="accent1"/>
                  </a:solidFill>
                </a:rPr>
                <a:t>TIKSLINĖ GRUPĖ A| 34 m.</a:t>
              </a:r>
            </a:p>
            <a:p>
              <a:pPr algn="ctr"/>
              <a:r>
                <a:rPr lang="lt-LT" sz="900" dirty="0"/>
                <a:t>Gyvena mieste | Gyvena bute | Dirba</a:t>
              </a:r>
            </a:p>
          </p:txBody>
        </p:sp>
        <p:pic>
          <p:nvPicPr>
            <p:cNvPr id="55" name="Graphic 29" descr="School boy with solid fill">
              <a:extLst>
                <a:ext uri="{FF2B5EF4-FFF2-40B4-BE49-F238E27FC236}">
                  <a16:creationId xmlns:a16="http://schemas.microsoft.com/office/drawing/2014/main" id="{A55DC326-CC20-DC7E-41BF-559B3C7B31DA}"/>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5022146" y="966847"/>
              <a:ext cx="434976" cy="434975"/>
            </a:xfrm>
            <a:prstGeom prst="rect">
              <a:avLst/>
            </a:prstGeom>
          </p:spPr>
        </p:pic>
        <p:sp>
          <p:nvSpPr>
            <p:cNvPr id="56" name="Rectangle 6">
              <a:extLst>
                <a:ext uri="{FF2B5EF4-FFF2-40B4-BE49-F238E27FC236}">
                  <a16:creationId xmlns:a16="http://schemas.microsoft.com/office/drawing/2014/main" id="{F44660D8-A554-A38C-4AF1-CF9111B8CF7E}"/>
                </a:ext>
              </a:extLst>
            </p:cNvPr>
            <p:cNvSpPr/>
            <p:nvPr/>
          </p:nvSpPr>
          <p:spPr>
            <a:xfrm>
              <a:off x="5024785" y="1367551"/>
              <a:ext cx="2158097" cy="9726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900" b="1" dirty="0">
                  <a:solidFill>
                    <a:schemeClr val="accent1"/>
                  </a:solidFill>
                </a:rPr>
                <a:t>Pagrindiniai sunkumai atliepia finansines galimybes:</a:t>
              </a:r>
              <a:endParaRPr lang="lt-LT" sz="900" dirty="0">
                <a:solidFill>
                  <a:schemeClr val="tx1"/>
                </a:solidFill>
              </a:endParaRPr>
            </a:p>
            <a:p>
              <a:pPr marL="171450" indent="-171450" algn="just">
                <a:buFont typeface="Arial" panose="020B0604020202020204" pitchFamily="34" charset="0"/>
                <a:buChar char="•"/>
              </a:pPr>
              <a:r>
                <a:rPr lang="lt-LT" sz="900" dirty="0">
                  <a:solidFill>
                    <a:schemeClr val="tx1"/>
                  </a:solidFill>
                </a:rPr>
                <a:t>ne visada lengva rasti nuomą už prieinamą kainą</a:t>
              </a:r>
            </a:p>
            <a:p>
              <a:pPr marL="171450" indent="-171450" algn="just">
                <a:buFont typeface="Arial" panose="020B0604020202020204" pitchFamily="34" charset="0"/>
                <a:buChar char="•"/>
              </a:pPr>
              <a:r>
                <a:rPr lang="lt-LT" sz="900" dirty="0">
                  <a:solidFill>
                    <a:schemeClr val="tx1"/>
                  </a:solidFill>
                </a:rPr>
                <a:t>sunku susitaupyti pradiniam įnašui (ypatingai kai reikia nuomotis būstą)</a:t>
              </a:r>
            </a:p>
            <a:p>
              <a:pPr marL="171450" indent="-171450" algn="just">
                <a:buFont typeface="Arial" panose="020B0604020202020204" pitchFamily="34" charset="0"/>
                <a:buChar char="•"/>
              </a:pPr>
              <a:r>
                <a:rPr lang="lt-LT" sz="900" dirty="0">
                  <a:solidFill>
                    <a:schemeClr val="tx1"/>
                  </a:solidFill>
                </a:rPr>
                <a:t>baimė, kad nepavyks laiku mokėti paskolos įmokų</a:t>
              </a:r>
            </a:p>
          </p:txBody>
        </p:sp>
        <p:sp>
          <p:nvSpPr>
            <p:cNvPr id="57" name="Rectangle 6">
              <a:extLst>
                <a:ext uri="{FF2B5EF4-FFF2-40B4-BE49-F238E27FC236}">
                  <a16:creationId xmlns:a16="http://schemas.microsoft.com/office/drawing/2014/main" id="{C0995906-5123-5A7C-9F1C-7A73C8B58093}"/>
                </a:ext>
              </a:extLst>
            </p:cNvPr>
            <p:cNvSpPr/>
            <p:nvPr/>
          </p:nvSpPr>
          <p:spPr>
            <a:xfrm>
              <a:off x="7494379" y="2996698"/>
              <a:ext cx="1405180" cy="5583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900" b="1">
                  <a:solidFill>
                    <a:schemeClr val="accent1"/>
                  </a:solidFill>
                </a:rPr>
                <a:t>Galimos politinės priemonės:</a:t>
              </a:r>
              <a:endParaRPr lang="lt-LT" sz="900">
                <a:solidFill>
                  <a:schemeClr val="tx1"/>
                </a:solidFill>
              </a:endParaRPr>
            </a:p>
            <a:p>
              <a:pPr marL="171450" indent="-171450" algn="just">
                <a:buFont typeface="Arial" panose="020B0604020202020204" pitchFamily="34" charset="0"/>
                <a:buChar char="•"/>
              </a:pPr>
              <a:r>
                <a:rPr lang="lt-LT" sz="900">
                  <a:solidFill>
                    <a:schemeClr val="tx1"/>
                  </a:solidFill>
                </a:rPr>
                <a:t>Parama pirmajam būstui</a:t>
              </a:r>
            </a:p>
            <a:p>
              <a:pPr marL="171450" indent="-171450" algn="just">
                <a:buFont typeface="Arial" panose="020B0604020202020204" pitchFamily="34" charset="0"/>
                <a:buChar char="•"/>
              </a:pPr>
              <a:r>
                <a:rPr lang="lt-LT" sz="900">
                  <a:solidFill>
                    <a:schemeClr val="tx1"/>
                  </a:solidFill>
                </a:rPr>
                <a:t>Būsto nuomos kompensacija</a:t>
              </a:r>
            </a:p>
            <a:p>
              <a:pPr marL="171450" indent="-171450" algn="just">
                <a:buFont typeface="Arial" panose="020B0604020202020204" pitchFamily="34" charset="0"/>
                <a:buChar char="•"/>
              </a:pPr>
              <a:r>
                <a:rPr lang="lt-LT" sz="900">
                  <a:solidFill>
                    <a:schemeClr val="tx1"/>
                  </a:solidFill>
                </a:rPr>
                <a:t>Subsidija būsto nuomai</a:t>
              </a:r>
            </a:p>
          </p:txBody>
        </p:sp>
        <p:sp>
          <p:nvSpPr>
            <p:cNvPr id="58" name="Rectangle 6">
              <a:extLst>
                <a:ext uri="{FF2B5EF4-FFF2-40B4-BE49-F238E27FC236}">
                  <a16:creationId xmlns:a16="http://schemas.microsoft.com/office/drawing/2014/main" id="{E353A9DE-80A1-88B9-28A7-F59F91C4FA24}"/>
                </a:ext>
              </a:extLst>
            </p:cNvPr>
            <p:cNvSpPr/>
            <p:nvPr/>
          </p:nvSpPr>
          <p:spPr>
            <a:xfrm>
              <a:off x="5032839" y="2220668"/>
              <a:ext cx="2072886" cy="8024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900" b="1" dirty="0" err="1">
                  <a:solidFill>
                    <a:schemeClr val="accent1"/>
                  </a:solidFill>
                </a:rPr>
                <a:t>Pažeidžiamiausi</a:t>
              </a:r>
              <a:r>
                <a:rPr lang="lt-LT" sz="900" b="1" dirty="0">
                  <a:solidFill>
                    <a:schemeClr val="accent1"/>
                  </a:solidFill>
                </a:rPr>
                <a:t> NŪ:</a:t>
              </a:r>
              <a:endParaRPr lang="lt-LT" sz="900" dirty="0">
                <a:solidFill>
                  <a:schemeClr val="tx1"/>
                </a:solidFill>
              </a:endParaRPr>
            </a:p>
            <a:p>
              <a:pPr marL="171450" indent="-171450" algn="just">
                <a:buFont typeface="Arial" panose="020B0604020202020204" pitchFamily="34" charset="0"/>
                <a:buChar char="•"/>
              </a:pPr>
              <a:r>
                <a:rPr lang="lt-LT" sz="900" dirty="0">
                  <a:solidFill>
                    <a:schemeClr val="tx1"/>
                  </a:solidFill>
                </a:rPr>
                <a:t>vieniši tėvai / globėjai su vaikais – </a:t>
              </a:r>
              <a:r>
                <a:rPr lang="lt-LT" sz="1000" b="1" dirty="0">
                  <a:solidFill>
                    <a:schemeClr val="accent1"/>
                  </a:solidFill>
                </a:rPr>
                <a:t>30%</a:t>
              </a:r>
              <a:r>
                <a:rPr lang="lt-LT" sz="900" dirty="0">
                  <a:solidFill>
                    <a:schemeClr val="tx1"/>
                  </a:solidFill>
                </a:rPr>
                <a:t> patiria finansinę naštą </a:t>
              </a:r>
            </a:p>
            <a:p>
              <a:pPr marL="171450" indent="-171450" algn="just">
                <a:buFont typeface="Arial" panose="020B0604020202020204" pitchFamily="34" charset="0"/>
                <a:buChar char="•"/>
              </a:pPr>
              <a:r>
                <a:rPr lang="lt-LT" sz="900" dirty="0">
                  <a:solidFill>
                    <a:schemeClr val="tx1"/>
                  </a:solidFill>
                </a:rPr>
                <a:t>Šeima su vaikais – </a:t>
              </a:r>
              <a:r>
                <a:rPr lang="lt-LT" sz="1000" b="1" dirty="0">
                  <a:solidFill>
                    <a:schemeClr val="accent1"/>
                  </a:solidFill>
                </a:rPr>
                <a:t>16% </a:t>
              </a:r>
              <a:r>
                <a:rPr lang="lt-LT" sz="900" dirty="0">
                  <a:solidFill>
                    <a:schemeClr val="tx1"/>
                  </a:solidFill>
                </a:rPr>
                <a:t>patiria finansinę naštą</a:t>
              </a:r>
            </a:p>
            <a:p>
              <a:pPr marL="171450" indent="-171450" algn="just">
                <a:buFont typeface="Arial" panose="020B0604020202020204" pitchFamily="34" charset="0"/>
                <a:buChar char="•"/>
              </a:pPr>
              <a:r>
                <a:rPr lang="lt-LT" sz="900" dirty="0">
                  <a:solidFill>
                    <a:schemeClr val="tx1"/>
                  </a:solidFill>
                </a:rPr>
                <a:t>vieniši asmenys (ypač senjorai) – </a:t>
              </a:r>
              <a:r>
                <a:rPr lang="lt-LT" sz="1000" b="1" dirty="0">
                  <a:solidFill>
                    <a:schemeClr val="accent1"/>
                  </a:solidFill>
                </a:rPr>
                <a:t>14% </a:t>
              </a:r>
              <a:r>
                <a:rPr lang="lt-LT" sz="900" dirty="0">
                  <a:solidFill>
                    <a:schemeClr val="tx1"/>
                  </a:solidFill>
                </a:rPr>
                <a:t>patiria finansinę naštą</a:t>
              </a:r>
            </a:p>
          </p:txBody>
        </p:sp>
        <p:sp>
          <p:nvSpPr>
            <p:cNvPr id="60" name="Rectangle 6">
              <a:extLst>
                <a:ext uri="{FF2B5EF4-FFF2-40B4-BE49-F238E27FC236}">
                  <a16:creationId xmlns:a16="http://schemas.microsoft.com/office/drawing/2014/main" id="{734BB47D-D4F2-063E-EE81-E59B22D36868}"/>
                </a:ext>
              </a:extLst>
            </p:cNvPr>
            <p:cNvSpPr/>
            <p:nvPr/>
          </p:nvSpPr>
          <p:spPr>
            <a:xfrm>
              <a:off x="5022146" y="2999569"/>
              <a:ext cx="2472233" cy="51248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900" b="1">
                  <a:solidFill>
                    <a:schemeClr val="accent1"/>
                  </a:solidFill>
                </a:rPr>
                <a:t>NŪ būsto poreikis:</a:t>
              </a:r>
              <a:endParaRPr lang="lt-LT" sz="900">
                <a:solidFill>
                  <a:schemeClr val="tx1"/>
                </a:solidFill>
              </a:endParaRPr>
            </a:p>
            <a:p>
              <a:pPr marL="171450" indent="-171450" algn="just">
                <a:buFont typeface="Arial" panose="020B0604020202020204" pitchFamily="34" charset="0"/>
                <a:buChar char="•"/>
              </a:pPr>
              <a:r>
                <a:rPr lang="lt-LT" sz="900">
                  <a:solidFill>
                    <a:schemeClr val="tx1"/>
                  </a:solidFill>
                </a:rPr>
                <a:t>pusė NŪ norėtų ir planuoja artimiausiu metu įsigyti nuosavą būstą</a:t>
              </a:r>
            </a:p>
            <a:p>
              <a:pPr marL="171450" indent="-171450" algn="just">
                <a:buFont typeface="Arial" panose="020B0604020202020204" pitchFamily="34" charset="0"/>
                <a:buChar char="•"/>
              </a:pPr>
              <a:r>
                <a:rPr lang="lt-LT" sz="900">
                  <a:solidFill>
                    <a:schemeClr val="tx1"/>
                  </a:solidFill>
                </a:rPr>
                <a:t>dalis NŪ neranda jų poreikius atitinkančio būsto rinkoje</a:t>
              </a:r>
            </a:p>
          </p:txBody>
        </p:sp>
      </p:grpSp>
      <p:sp>
        <p:nvSpPr>
          <p:cNvPr id="62" name="TextBox 61">
            <a:extLst>
              <a:ext uri="{FF2B5EF4-FFF2-40B4-BE49-F238E27FC236}">
                <a16:creationId xmlns:a16="http://schemas.microsoft.com/office/drawing/2014/main" id="{BABA49E2-850A-73B5-4051-FEAFB245EAB1}"/>
              </a:ext>
            </a:extLst>
          </p:cNvPr>
          <p:cNvSpPr txBox="1"/>
          <p:nvPr/>
        </p:nvSpPr>
        <p:spPr>
          <a:xfrm>
            <a:off x="543019" y="4067032"/>
            <a:ext cx="8054878" cy="51248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defPPr>
              <a:defRPr lang="en-US"/>
            </a:defPPr>
            <a:lvl1pPr marL="171450" indent="-171450">
              <a:buFont typeface="Arial" panose="020B0604020202020204" pitchFamily="34" charset="0"/>
              <a:buChar char="•"/>
              <a:defRPr sz="800">
                <a:solidFill>
                  <a:srgbClr val="2D3934"/>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endParaRPr lang="lt-LT"/>
          </a:p>
        </p:txBody>
      </p:sp>
      <p:sp>
        <p:nvSpPr>
          <p:cNvPr id="63" name="Rectangle 62">
            <a:extLst>
              <a:ext uri="{FF2B5EF4-FFF2-40B4-BE49-F238E27FC236}">
                <a16:creationId xmlns:a16="http://schemas.microsoft.com/office/drawing/2014/main" id="{5D42550F-1DCE-2D5E-E7D9-AD0EBEA780E2}"/>
              </a:ext>
            </a:extLst>
          </p:cNvPr>
          <p:cNvSpPr/>
          <p:nvPr/>
        </p:nvSpPr>
        <p:spPr>
          <a:xfrm>
            <a:off x="4032399" y="772240"/>
            <a:ext cx="4565496" cy="2492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050" b="1">
                <a:solidFill>
                  <a:schemeClr val="bg2"/>
                </a:solidFill>
              </a:rPr>
              <a:t>NŪ priklausančių asmenų dalis pagal lytį ir amžių</a:t>
            </a:r>
          </a:p>
        </p:txBody>
      </p:sp>
      <p:graphicFrame>
        <p:nvGraphicFramePr>
          <p:cNvPr id="65" name="Chart 64">
            <a:extLst>
              <a:ext uri="{FF2B5EF4-FFF2-40B4-BE49-F238E27FC236}">
                <a16:creationId xmlns:a16="http://schemas.microsoft.com/office/drawing/2014/main" id="{342B57CD-ED7A-CE42-1290-B02288ED3E3E}"/>
              </a:ext>
            </a:extLst>
          </p:cNvPr>
          <p:cNvGraphicFramePr/>
          <p:nvPr>
            <p:extLst>
              <p:ext uri="{D42A27DB-BD31-4B8C-83A1-F6EECF244321}">
                <p14:modId xmlns:p14="http://schemas.microsoft.com/office/powerpoint/2010/main" val="400460465"/>
              </p:ext>
            </p:extLst>
          </p:nvPr>
        </p:nvGraphicFramePr>
        <p:xfrm>
          <a:off x="6627415" y="1465113"/>
          <a:ext cx="2134511" cy="3211750"/>
        </p:xfrm>
        <a:graphic>
          <a:graphicData uri="http://schemas.openxmlformats.org/drawingml/2006/chart">
            <c:chart xmlns:c="http://schemas.openxmlformats.org/drawingml/2006/chart" xmlns:r="http://schemas.openxmlformats.org/officeDocument/2006/relationships" r:id="rId16"/>
          </a:graphicData>
        </a:graphic>
      </p:graphicFrame>
      <p:sp>
        <p:nvSpPr>
          <p:cNvPr id="5" name="Rectangle 4">
            <a:extLst>
              <a:ext uri="{FF2B5EF4-FFF2-40B4-BE49-F238E27FC236}">
                <a16:creationId xmlns:a16="http://schemas.microsoft.com/office/drawing/2014/main" id="{8E8F32B1-28C0-5FBA-46DA-26321271A65B}"/>
              </a:ext>
            </a:extLst>
          </p:cNvPr>
          <p:cNvSpPr/>
          <p:nvPr/>
        </p:nvSpPr>
        <p:spPr>
          <a:xfrm>
            <a:off x="7297621" y="1090067"/>
            <a:ext cx="1300274" cy="37504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900" b="1">
                <a:solidFill>
                  <a:schemeClr val="accent6"/>
                </a:solidFill>
              </a:rPr>
              <a:t>12 proc. visų NŪ</a:t>
            </a:r>
          </a:p>
        </p:txBody>
      </p:sp>
    </p:spTree>
    <p:extLst>
      <p:ext uri="{BB962C8B-B14F-4D97-AF65-F5344CB8AC3E}">
        <p14:creationId xmlns:p14="http://schemas.microsoft.com/office/powerpoint/2010/main" val="3509376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6A769-C788-3923-2E13-211316D66987}"/>
            </a:ext>
          </a:extLst>
        </p:cNvPr>
        <p:cNvGrpSpPr/>
        <p:nvPr/>
      </p:nvGrpSpPr>
      <p:grpSpPr>
        <a:xfrm>
          <a:off x="0" y="0"/>
          <a:ext cx="0" cy="0"/>
          <a:chOff x="0" y="0"/>
          <a:chExt cx="0" cy="0"/>
        </a:xfrm>
      </p:grpSpPr>
      <p:graphicFrame>
        <p:nvGraphicFramePr>
          <p:cNvPr id="21" name="Chart 20">
            <a:extLst>
              <a:ext uri="{FF2B5EF4-FFF2-40B4-BE49-F238E27FC236}">
                <a16:creationId xmlns:a16="http://schemas.microsoft.com/office/drawing/2014/main" id="{1FDB0E01-E1E3-DC0E-5093-0CE397CD2F24}"/>
              </a:ext>
            </a:extLst>
          </p:cNvPr>
          <p:cNvGraphicFramePr/>
          <p:nvPr>
            <p:extLst>
              <p:ext uri="{D42A27DB-BD31-4B8C-83A1-F6EECF244321}">
                <p14:modId xmlns:p14="http://schemas.microsoft.com/office/powerpoint/2010/main" val="1789657016"/>
              </p:ext>
            </p:extLst>
          </p:nvPr>
        </p:nvGraphicFramePr>
        <p:xfrm>
          <a:off x="595262" y="2469307"/>
          <a:ext cx="3310431" cy="1553843"/>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29D3E3EB-C459-8F9D-6A04-06472A422D23}"/>
              </a:ext>
            </a:extLst>
          </p:cNvPr>
          <p:cNvSpPr>
            <a:spLocks noGrp="1"/>
          </p:cNvSpPr>
          <p:nvPr>
            <p:ph type="title"/>
          </p:nvPr>
        </p:nvSpPr>
        <p:spPr>
          <a:xfrm>
            <a:off x="533400" y="413468"/>
            <a:ext cx="8064500" cy="221599"/>
          </a:xfrm>
        </p:spPr>
        <p:txBody>
          <a:bodyPr/>
          <a:lstStyle/>
          <a:p>
            <a:r>
              <a:rPr lang="lt-LT" sz="1600" dirty="0" err="1">
                <a:solidFill>
                  <a:schemeClr val="tx1"/>
                </a:solidFill>
              </a:rPr>
              <a:t>B</a:t>
            </a:r>
            <a:r>
              <a:rPr lang="lt-LT" sz="1600" dirty="0">
                <a:solidFill>
                  <a:schemeClr val="tx1"/>
                </a:solidFill>
              </a:rPr>
              <a:t> grupė - neturintys nuosavo būsto, gaunantys valstybės pagalbą namų ūkiai</a:t>
            </a:r>
          </a:p>
        </p:txBody>
      </p:sp>
      <p:grpSp>
        <p:nvGrpSpPr>
          <p:cNvPr id="30" name="Group 29">
            <a:extLst>
              <a:ext uri="{FF2B5EF4-FFF2-40B4-BE49-F238E27FC236}">
                <a16:creationId xmlns:a16="http://schemas.microsoft.com/office/drawing/2014/main" id="{5E28CA2B-9BEA-9EC2-ECD0-BCDDAB0488DA}"/>
              </a:ext>
            </a:extLst>
          </p:cNvPr>
          <p:cNvGrpSpPr/>
          <p:nvPr/>
        </p:nvGrpSpPr>
        <p:grpSpPr>
          <a:xfrm>
            <a:off x="298323" y="1161689"/>
            <a:ext cx="1292773" cy="576000"/>
            <a:chOff x="4523275" y="3405352"/>
            <a:chExt cx="1292773" cy="576000"/>
          </a:xfrm>
        </p:grpSpPr>
        <p:sp>
          <p:nvSpPr>
            <p:cNvPr id="25" name="Oval 24">
              <a:extLst>
                <a:ext uri="{FF2B5EF4-FFF2-40B4-BE49-F238E27FC236}">
                  <a16:creationId xmlns:a16="http://schemas.microsoft.com/office/drawing/2014/main" id="{B52B55F4-5C6A-8937-9E97-76A33ECED894}"/>
                </a:ext>
              </a:extLst>
            </p:cNvPr>
            <p:cNvSpPr/>
            <p:nvPr/>
          </p:nvSpPr>
          <p:spPr>
            <a:xfrm>
              <a:off x="4863662" y="3405352"/>
              <a:ext cx="576000" cy="576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sz="1100" b="1">
                <a:solidFill>
                  <a:schemeClr val="bg2"/>
                </a:solidFill>
              </a:endParaRPr>
            </a:p>
          </p:txBody>
        </p:sp>
        <p:sp>
          <p:nvSpPr>
            <p:cNvPr id="26" name="TextBox 25">
              <a:extLst>
                <a:ext uri="{FF2B5EF4-FFF2-40B4-BE49-F238E27FC236}">
                  <a16:creationId xmlns:a16="http://schemas.microsoft.com/office/drawing/2014/main" id="{98E01E63-1B01-5DDA-4E84-64FCAB80B4C0}"/>
                </a:ext>
              </a:extLst>
            </p:cNvPr>
            <p:cNvSpPr txBox="1"/>
            <p:nvPr/>
          </p:nvSpPr>
          <p:spPr>
            <a:xfrm>
              <a:off x="4523275" y="3553590"/>
              <a:ext cx="1292773" cy="276999"/>
            </a:xfrm>
            <a:prstGeom prst="rect">
              <a:avLst/>
            </a:prstGeom>
            <a:noFill/>
          </p:spPr>
          <p:txBody>
            <a:bodyPr wrap="square" rtlCol="0">
              <a:spAutoFit/>
            </a:bodyPr>
            <a:lstStyle/>
            <a:p>
              <a:pPr algn="ctr"/>
              <a:r>
                <a:rPr lang="lt-LT" sz="1200" b="1">
                  <a:solidFill>
                    <a:schemeClr val="bg2"/>
                  </a:solidFill>
                </a:rPr>
                <a:t>49,3 %</a:t>
              </a:r>
            </a:p>
          </p:txBody>
        </p:sp>
      </p:grpSp>
      <p:grpSp>
        <p:nvGrpSpPr>
          <p:cNvPr id="31" name="Group 30">
            <a:extLst>
              <a:ext uri="{FF2B5EF4-FFF2-40B4-BE49-F238E27FC236}">
                <a16:creationId xmlns:a16="http://schemas.microsoft.com/office/drawing/2014/main" id="{3F920732-7D2E-06B7-3970-96D13D4929D2}"/>
              </a:ext>
            </a:extLst>
          </p:cNvPr>
          <p:cNvGrpSpPr/>
          <p:nvPr/>
        </p:nvGrpSpPr>
        <p:grpSpPr>
          <a:xfrm>
            <a:off x="298322" y="1748501"/>
            <a:ext cx="1292773" cy="576000"/>
            <a:chOff x="4523275" y="3405352"/>
            <a:chExt cx="1292773" cy="576000"/>
          </a:xfrm>
        </p:grpSpPr>
        <p:sp>
          <p:nvSpPr>
            <p:cNvPr id="32" name="Oval 31">
              <a:extLst>
                <a:ext uri="{FF2B5EF4-FFF2-40B4-BE49-F238E27FC236}">
                  <a16:creationId xmlns:a16="http://schemas.microsoft.com/office/drawing/2014/main" id="{6E7B0DC6-6C12-3747-F711-0464FDAED000}"/>
                </a:ext>
              </a:extLst>
            </p:cNvPr>
            <p:cNvSpPr/>
            <p:nvPr/>
          </p:nvSpPr>
          <p:spPr>
            <a:xfrm>
              <a:off x="4863662" y="3405352"/>
              <a:ext cx="576000" cy="576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sz="1100" b="1">
                <a:solidFill>
                  <a:schemeClr val="bg2"/>
                </a:solidFill>
              </a:endParaRPr>
            </a:p>
          </p:txBody>
        </p:sp>
        <p:sp>
          <p:nvSpPr>
            <p:cNvPr id="33" name="TextBox 32">
              <a:extLst>
                <a:ext uri="{FF2B5EF4-FFF2-40B4-BE49-F238E27FC236}">
                  <a16:creationId xmlns:a16="http://schemas.microsoft.com/office/drawing/2014/main" id="{76612496-FAD4-2CC3-7E0B-739245EAF10B}"/>
                </a:ext>
              </a:extLst>
            </p:cNvPr>
            <p:cNvSpPr txBox="1"/>
            <p:nvPr/>
          </p:nvSpPr>
          <p:spPr>
            <a:xfrm>
              <a:off x="4523275" y="3553590"/>
              <a:ext cx="1292773" cy="276999"/>
            </a:xfrm>
            <a:prstGeom prst="rect">
              <a:avLst/>
            </a:prstGeom>
            <a:noFill/>
          </p:spPr>
          <p:txBody>
            <a:bodyPr wrap="square" rtlCol="0">
              <a:spAutoFit/>
            </a:bodyPr>
            <a:lstStyle/>
            <a:p>
              <a:pPr algn="ctr"/>
              <a:r>
                <a:rPr lang="lt-LT" sz="1200" b="1"/>
                <a:t>50,7 %</a:t>
              </a:r>
            </a:p>
          </p:txBody>
        </p:sp>
      </p:grpSp>
      <p:sp>
        <p:nvSpPr>
          <p:cNvPr id="34" name="Rectangle 33">
            <a:extLst>
              <a:ext uri="{FF2B5EF4-FFF2-40B4-BE49-F238E27FC236}">
                <a16:creationId xmlns:a16="http://schemas.microsoft.com/office/drawing/2014/main" id="{5EE4B1A1-5230-D8E0-B952-B75670F22FFA}"/>
              </a:ext>
            </a:extLst>
          </p:cNvPr>
          <p:cNvSpPr/>
          <p:nvPr/>
        </p:nvSpPr>
        <p:spPr>
          <a:xfrm>
            <a:off x="1460432" y="1160151"/>
            <a:ext cx="2445261" cy="120823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lt-LT" sz="900">
                <a:solidFill>
                  <a:schemeClr val="accent6"/>
                </a:solidFill>
              </a:rPr>
              <a:t>Vidutinis B grupei priskirtų asmenų amžius – </a:t>
            </a:r>
            <a:r>
              <a:rPr lang="lt-LT" sz="900" b="1">
                <a:solidFill>
                  <a:schemeClr val="accent6"/>
                </a:solidFill>
              </a:rPr>
              <a:t>45 m</a:t>
            </a:r>
            <a:r>
              <a:rPr lang="lt-LT" sz="900">
                <a:solidFill>
                  <a:schemeClr val="accent6"/>
                </a:solidFill>
              </a:rPr>
              <a:t>. (mediana – 47 m.) Pažymėtina, kad asmenys daugiau nei 45 m. šioje grupėje sudaro 53 proc.</a:t>
            </a:r>
            <a:endParaRPr lang="en-US" sz="900">
              <a:solidFill>
                <a:schemeClr val="accent6"/>
              </a:solidFill>
            </a:endParaRPr>
          </a:p>
          <a:p>
            <a:pPr algn="just"/>
            <a:endParaRPr lang="lt-LT" sz="900">
              <a:solidFill>
                <a:schemeClr val="accent6"/>
              </a:solidFill>
            </a:endParaRPr>
          </a:p>
          <a:p>
            <a:pPr algn="just"/>
            <a:r>
              <a:rPr lang="lt-LT" sz="900">
                <a:solidFill>
                  <a:schemeClr val="accent6"/>
                </a:solidFill>
              </a:rPr>
              <a:t>B grupėje </a:t>
            </a:r>
            <a:r>
              <a:rPr lang="lt-LT" sz="900" b="1">
                <a:solidFill>
                  <a:schemeClr val="accent6"/>
                </a:solidFill>
              </a:rPr>
              <a:t>dominuoja moterys</a:t>
            </a:r>
            <a:r>
              <a:rPr lang="lt-LT" sz="900">
                <a:solidFill>
                  <a:schemeClr val="accent6"/>
                </a:solidFill>
              </a:rPr>
              <a:t>. Išimtis nustatytos 0–17 m. ir 45–64 m.,  grupėse, juose daugiau vyrų nei moterų. </a:t>
            </a:r>
          </a:p>
        </p:txBody>
      </p:sp>
      <p:sp>
        <p:nvSpPr>
          <p:cNvPr id="35" name="Rectangle 34">
            <a:extLst>
              <a:ext uri="{FF2B5EF4-FFF2-40B4-BE49-F238E27FC236}">
                <a16:creationId xmlns:a16="http://schemas.microsoft.com/office/drawing/2014/main" id="{5C603D84-63FE-FA1F-1ABA-0DA1A82CA1F2}"/>
              </a:ext>
            </a:extLst>
          </p:cNvPr>
          <p:cNvSpPr/>
          <p:nvPr/>
        </p:nvSpPr>
        <p:spPr>
          <a:xfrm>
            <a:off x="2072640" y="4676863"/>
            <a:ext cx="5833110" cy="3277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t-LT" sz="800" b="1">
                <a:solidFill>
                  <a:schemeClr val="tx2"/>
                </a:solidFill>
              </a:rPr>
              <a:t>! </a:t>
            </a:r>
            <a:r>
              <a:rPr lang="lt-LT" sz="800">
                <a:solidFill>
                  <a:schemeClr val="tx2"/>
                </a:solidFill>
              </a:rPr>
              <a:t>PGS tyrimo duomenys už 2024 metus. Naudojami Asmenų ir NŪ klausimynų duomenys.</a:t>
            </a:r>
          </a:p>
        </p:txBody>
      </p:sp>
      <p:pic>
        <p:nvPicPr>
          <p:cNvPr id="52" name="Graphic 51" descr="Female with solid fill">
            <a:extLst>
              <a:ext uri="{FF2B5EF4-FFF2-40B4-BE49-F238E27FC236}">
                <a16:creationId xmlns:a16="http://schemas.microsoft.com/office/drawing/2014/main" id="{87906457-3AC6-83F8-568C-D5384196F8E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94179" y="2116586"/>
            <a:ext cx="180000" cy="180000"/>
          </a:xfrm>
          <a:prstGeom prst="rect">
            <a:avLst/>
          </a:prstGeom>
        </p:spPr>
      </p:pic>
      <p:pic>
        <p:nvPicPr>
          <p:cNvPr id="54" name="Graphic 53" descr="Male with solid fill">
            <a:extLst>
              <a:ext uri="{FF2B5EF4-FFF2-40B4-BE49-F238E27FC236}">
                <a16:creationId xmlns:a16="http://schemas.microsoft.com/office/drawing/2014/main" id="{88E7C4C0-1306-29C3-1B22-E24E2D4B26F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94179" y="1559672"/>
            <a:ext cx="180000" cy="180000"/>
          </a:xfrm>
          <a:prstGeom prst="rect">
            <a:avLst/>
          </a:prstGeom>
        </p:spPr>
      </p:pic>
      <p:grpSp>
        <p:nvGrpSpPr>
          <p:cNvPr id="3" name="Group 2">
            <a:extLst>
              <a:ext uri="{FF2B5EF4-FFF2-40B4-BE49-F238E27FC236}">
                <a16:creationId xmlns:a16="http://schemas.microsoft.com/office/drawing/2014/main" id="{32E9F518-9930-22F6-A7A6-FF389ADA093F}"/>
              </a:ext>
            </a:extLst>
          </p:cNvPr>
          <p:cNvGrpSpPr/>
          <p:nvPr/>
        </p:nvGrpSpPr>
        <p:grpSpPr>
          <a:xfrm>
            <a:off x="815546" y="4105657"/>
            <a:ext cx="7307402" cy="215444"/>
            <a:chOff x="513075" y="4117732"/>
            <a:chExt cx="7307402" cy="215444"/>
          </a:xfrm>
        </p:grpSpPr>
        <p:sp>
          <p:nvSpPr>
            <p:cNvPr id="11" name="TextBox 10">
              <a:extLst>
                <a:ext uri="{FF2B5EF4-FFF2-40B4-BE49-F238E27FC236}">
                  <a16:creationId xmlns:a16="http://schemas.microsoft.com/office/drawing/2014/main" id="{B3506F4E-B550-3155-13C5-0139BA0895A4}"/>
                </a:ext>
              </a:extLst>
            </p:cNvPr>
            <p:cNvSpPr txBox="1"/>
            <p:nvPr/>
          </p:nvSpPr>
          <p:spPr>
            <a:xfrm>
              <a:off x="513075" y="4117732"/>
              <a:ext cx="761747" cy="215444"/>
            </a:xfrm>
            <a:prstGeom prst="rect">
              <a:avLst/>
            </a:prstGeom>
            <a:noFill/>
          </p:spPr>
          <p:txBody>
            <a:bodyPr wrap="none" rtlCol="0">
              <a:spAutoFit/>
            </a:bodyPr>
            <a:lstStyle/>
            <a:p>
              <a:r>
                <a:rPr lang="lt-LT" sz="800"/>
                <a:t>Turi santaupų</a:t>
              </a:r>
              <a:endParaRPr lang="en-US" sz="800"/>
            </a:p>
          </p:txBody>
        </p:sp>
        <p:sp>
          <p:nvSpPr>
            <p:cNvPr id="12" name="TextBox 11">
              <a:extLst>
                <a:ext uri="{FF2B5EF4-FFF2-40B4-BE49-F238E27FC236}">
                  <a16:creationId xmlns:a16="http://schemas.microsoft.com/office/drawing/2014/main" id="{8E194418-FA63-EF94-2302-809051438D00}"/>
                </a:ext>
              </a:extLst>
            </p:cNvPr>
            <p:cNvSpPr txBox="1"/>
            <p:nvPr/>
          </p:nvSpPr>
          <p:spPr>
            <a:xfrm>
              <a:off x="1295208" y="4117732"/>
              <a:ext cx="1139846" cy="215444"/>
            </a:xfrm>
            <a:prstGeom prst="rect">
              <a:avLst/>
            </a:prstGeom>
            <a:noFill/>
          </p:spPr>
          <p:txBody>
            <a:bodyPr wrap="square" rtlCol="0">
              <a:spAutoFit/>
            </a:bodyPr>
            <a:lstStyle/>
            <a:p>
              <a:r>
                <a:rPr lang="lt-LT" sz="800"/>
                <a:t>Patiria fin. sunkumų</a:t>
              </a:r>
              <a:endParaRPr lang="en-US" sz="800"/>
            </a:p>
          </p:txBody>
        </p:sp>
        <p:sp>
          <p:nvSpPr>
            <p:cNvPr id="13" name="TextBox 12">
              <a:extLst>
                <a:ext uri="{FF2B5EF4-FFF2-40B4-BE49-F238E27FC236}">
                  <a16:creationId xmlns:a16="http://schemas.microsoft.com/office/drawing/2014/main" id="{334A601E-4281-FCC4-893B-A6E687EB6308}"/>
                </a:ext>
              </a:extLst>
            </p:cNvPr>
            <p:cNvSpPr txBox="1"/>
            <p:nvPr/>
          </p:nvSpPr>
          <p:spPr>
            <a:xfrm>
              <a:off x="2333048" y="4117732"/>
              <a:ext cx="1139846" cy="215444"/>
            </a:xfrm>
            <a:prstGeom prst="rect">
              <a:avLst/>
            </a:prstGeom>
            <a:noFill/>
          </p:spPr>
          <p:txBody>
            <a:bodyPr wrap="square" rtlCol="0">
              <a:spAutoFit/>
            </a:bodyPr>
            <a:lstStyle/>
            <a:p>
              <a:r>
                <a:rPr lang="lt-LT" sz="800"/>
                <a:t>NŪ met. pajamos</a:t>
              </a:r>
              <a:endParaRPr lang="en-US" sz="800"/>
            </a:p>
          </p:txBody>
        </p:sp>
        <p:sp>
          <p:nvSpPr>
            <p:cNvPr id="14" name="TextBox 13">
              <a:extLst>
                <a:ext uri="{FF2B5EF4-FFF2-40B4-BE49-F238E27FC236}">
                  <a16:creationId xmlns:a16="http://schemas.microsoft.com/office/drawing/2014/main" id="{240224AD-E06C-CD07-939A-C7E8FAF257D1}"/>
                </a:ext>
              </a:extLst>
            </p:cNvPr>
            <p:cNvSpPr txBox="1"/>
            <p:nvPr/>
          </p:nvSpPr>
          <p:spPr>
            <a:xfrm>
              <a:off x="3389229" y="4117732"/>
              <a:ext cx="1139846" cy="215444"/>
            </a:xfrm>
            <a:prstGeom prst="rect">
              <a:avLst/>
            </a:prstGeom>
            <a:noFill/>
          </p:spPr>
          <p:txBody>
            <a:bodyPr wrap="square" rtlCol="0">
              <a:spAutoFit/>
            </a:bodyPr>
            <a:lstStyle/>
            <a:p>
              <a:r>
                <a:rPr lang="lt-LT" sz="800"/>
                <a:t>Asm. met. pajamos</a:t>
              </a:r>
              <a:endParaRPr lang="en-US" sz="800"/>
            </a:p>
          </p:txBody>
        </p:sp>
        <p:sp>
          <p:nvSpPr>
            <p:cNvPr id="15" name="TextBox 14">
              <a:extLst>
                <a:ext uri="{FF2B5EF4-FFF2-40B4-BE49-F238E27FC236}">
                  <a16:creationId xmlns:a16="http://schemas.microsoft.com/office/drawing/2014/main" id="{B2D5A9A3-02F1-982F-AA6F-4A4482452E3B}"/>
                </a:ext>
              </a:extLst>
            </p:cNvPr>
            <p:cNvSpPr txBox="1"/>
            <p:nvPr/>
          </p:nvSpPr>
          <p:spPr>
            <a:xfrm>
              <a:off x="4351851" y="4117732"/>
              <a:ext cx="1212799" cy="215444"/>
            </a:xfrm>
            <a:prstGeom prst="rect">
              <a:avLst/>
            </a:prstGeom>
            <a:noFill/>
          </p:spPr>
          <p:txBody>
            <a:bodyPr wrap="square" rtlCol="0">
              <a:spAutoFit/>
            </a:bodyPr>
            <a:lstStyle/>
            <a:p>
              <a:r>
                <a:rPr lang="lt-LT" sz="800"/>
                <a:t>Būsto išlaikymo našt</a:t>
              </a:r>
              <a:r>
                <a:rPr lang="en-US" sz="800"/>
                <a:t>a</a:t>
              </a:r>
            </a:p>
          </p:txBody>
        </p:sp>
        <p:sp>
          <p:nvSpPr>
            <p:cNvPr id="16" name="TextBox 15">
              <a:extLst>
                <a:ext uri="{FF2B5EF4-FFF2-40B4-BE49-F238E27FC236}">
                  <a16:creationId xmlns:a16="http://schemas.microsoft.com/office/drawing/2014/main" id="{EDF7E2E4-9E84-DC1F-F3AF-CC39353E5C19}"/>
                </a:ext>
              </a:extLst>
            </p:cNvPr>
            <p:cNvSpPr txBox="1"/>
            <p:nvPr/>
          </p:nvSpPr>
          <p:spPr>
            <a:xfrm>
              <a:off x="5457243" y="4117732"/>
              <a:ext cx="644957" cy="215444"/>
            </a:xfrm>
            <a:prstGeom prst="rect">
              <a:avLst/>
            </a:prstGeom>
            <a:noFill/>
          </p:spPr>
          <p:txBody>
            <a:bodyPr wrap="square" rtlCol="0">
              <a:spAutoFit/>
            </a:bodyPr>
            <a:lstStyle/>
            <a:p>
              <a:pPr algn="ctr"/>
              <a:r>
                <a:rPr lang="en-US" sz="800" err="1"/>
                <a:t>Dirbantys</a:t>
              </a:r>
              <a:endParaRPr lang="en-US" sz="800"/>
            </a:p>
          </p:txBody>
        </p:sp>
        <p:sp>
          <p:nvSpPr>
            <p:cNvPr id="17" name="TextBox 16">
              <a:extLst>
                <a:ext uri="{FF2B5EF4-FFF2-40B4-BE49-F238E27FC236}">
                  <a16:creationId xmlns:a16="http://schemas.microsoft.com/office/drawing/2014/main" id="{030AF7A2-6AB3-95C9-7AFC-62DC3D6117ED}"/>
                </a:ext>
              </a:extLst>
            </p:cNvPr>
            <p:cNvSpPr txBox="1"/>
            <p:nvPr/>
          </p:nvSpPr>
          <p:spPr>
            <a:xfrm>
              <a:off x="6262972" y="4117732"/>
              <a:ext cx="644957" cy="215444"/>
            </a:xfrm>
            <a:prstGeom prst="rect">
              <a:avLst/>
            </a:prstGeom>
            <a:noFill/>
          </p:spPr>
          <p:txBody>
            <a:bodyPr wrap="square" rtlCol="0">
              <a:spAutoFit/>
            </a:bodyPr>
            <a:lstStyle/>
            <a:p>
              <a:pPr algn="ctr"/>
              <a:r>
                <a:rPr lang="en-US" sz="800" err="1"/>
                <a:t>Bedarbiai</a:t>
              </a:r>
              <a:endParaRPr lang="en-US" sz="800"/>
            </a:p>
          </p:txBody>
        </p:sp>
        <p:sp>
          <p:nvSpPr>
            <p:cNvPr id="18" name="TextBox 17">
              <a:extLst>
                <a:ext uri="{FF2B5EF4-FFF2-40B4-BE49-F238E27FC236}">
                  <a16:creationId xmlns:a16="http://schemas.microsoft.com/office/drawing/2014/main" id="{18BE6B2C-0A41-3643-51FF-809875827EB0}"/>
                </a:ext>
              </a:extLst>
            </p:cNvPr>
            <p:cNvSpPr txBox="1"/>
            <p:nvPr/>
          </p:nvSpPr>
          <p:spPr>
            <a:xfrm>
              <a:off x="7052614" y="4117732"/>
              <a:ext cx="767863" cy="215444"/>
            </a:xfrm>
            <a:prstGeom prst="rect">
              <a:avLst/>
            </a:prstGeom>
            <a:noFill/>
          </p:spPr>
          <p:txBody>
            <a:bodyPr wrap="square" rtlCol="0">
              <a:spAutoFit/>
            </a:bodyPr>
            <a:lstStyle/>
            <a:p>
              <a:pPr algn="ctr"/>
              <a:r>
                <a:rPr lang="en-US" sz="800" err="1"/>
                <a:t>Pensininkai</a:t>
              </a:r>
              <a:endParaRPr lang="en-US" sz="800"/>
            </a:p>
          </p:txBody>
        </p:sp>
      </p:grpSp>
      <p:grpSp>
        <p:nvGrpSpPr>
          <p:cNvPr id="20" name="Group 19">
            <a:extLst>
              <a:ext uri="{FF2B5EF4-FFF2-40B4-BE49-F238E27FC236}">
                <a16:creationId xmlns:a16="http://schemas.microsoft.com/office/drawing/2014/main" id="{E2075B0C-DA9E-061E-5D89-77FA7917944E}"/>
              </a:ext>
            </a:extLst>
          </p:cNvPr>
          <p:cNvGrpSpPr/>
          <p:nvPr/>
        </p:nvGrpSpPr>
        <p:grpSpPr>
          <a:xfrm>
            <a:off x="874179" y="4260545"/>
            <a:ext cx="7355029" cy="300541"/>
            <a:chOff x="591324" y="2731127"/>
            <a:chExt cx="7355029" cy="300541"/>
          </a:xfrm>
        </p:grpSpPr>
        <p:pic>
          <p:nvPicPr>
            <p:cNvPr id="22" name="Graphic 21" descr="Briefcase with solid fill">
              <a:extLst>
                <a:ext uri="{FF2B5EF4-FFF2-40B4-BE49-F238E27FC236}">
                  <a16:creationId xmlns:a16="http://schemas.microsoft.com/office/drawing/2014/main" id="{38E08FD9-DA62-E98E-9460-CC49C1B685C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460993" y="2743668"/>
              <a:ext cx="288000" cy="288000"/>
            </a:xfrm>
            <a:prstGeom prst="rect">
              <a:avLst/>
            </a:prstGeom>
          </p:spPr>
        </p:pic>
        <p:sp>
          <p:nvSpPr>
            <p:cNvPr id="23" name="TextBox 22">
              <a:extLst>
                <a:ext uri="{FF2B5EF4-FFF2-40B4-BE49-F238E27FC236}">
                  <a16:creationId xmlns:a16="http://schemas.microsoft.com/office/drawing/2014/main" id="{E3A48584-6174-78A4-CC65-F02186ED72E1}"/>
                </a:ext>
              </a:extLst>
            </p:cNvPr>
            <p:cNvSpPr txBox="1"/>
            <p:nvPr/>
          </p:nvSpPr>
          <p:spPr>
            <a:xfrm>
              <a:off x="5740288" y="2777752"/>
              <a:ext cx="554960" cy="253916"/>
            </a:xfrm>
            <a:prstGeom prst="rect">
              <a:avLst/>
            </a:prstGeom>
            <a:noFill/>
          </p:spPr>
          <p:txBody>
            <a:bodyPr wrap="none" rtlCol="0">
              <a:spAutoFit/>
            </a:bodyPr>
            <a:lstStyle/>
            <a:p>
              <a:r>
                <a:rPr lang="lt-LT" sz="1050" b="1"/>
                <a:t>16,4 %</a:t>
              </a:r>
            </a:p>
          </p:txBody>
        </p:sp>
        <p:pic>
          <p:nvPicPr>
            <p:cNvPr id="24" name="Graphic 23" descr="Briefcase outline">
              <a:extLst>
                <a:ext uri="{FF2B5EF4-FFF2-40B4-BE49-F238E27FC236}">
                  <a16:creationId xmlns:a16="http://schemas.microsoft.com/office/drawing/2014/main" id="{5F420168-BBFA-9C7D-CD30-424897BC20C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286543" y="2743668"/>
              <a:ext cx="288000" cy="288000"/>
            </a:xfrm>
            <a:prstGeom prst="rect">
              <a:avLst/>
            </a:prstGeom>
          </p:spPr>
        </p:pic>
        <p:sp>
          <p:nvSpPr>
            <p:cNvPr id="27" name="TextBox 26">
              <a:extLst>
                <a:ext uri="{FF2B5EF4-FFF2-40B4-BE49-F238E27FC236}">
                  <a16:creationId xmlns:a16="http://schemas.microsoft.com/office/drawing/2014/main" id="{6FC1F059-DEDC-027C-8F93-35A391E23346}"/>
                </a:ext>
              </a:extLst>
            </p:cNvPr>
            <p:cNvSpPr txBox="1"/>
            <p:nvPr/>
          </p:nvSpPr>
          <p:spPr>
            <a:xfrm>
              <a:off x="6565838" y="2777752"/>
              <a:ext cx="554960" cy="253916"/>
            </a:xfrm>
            <a:prstGeom prst="rect">
              <a:avLst/>
            </a:prstGeom>
            <a:noFill/>
          </p:spPr>
          <p:txBody>
            <a:bodyPr wrap="none" rtlCol="0">
              <a:spAutoFit/>
            </a:bodyPr>
            <a:lstStyle/>
            <a:p>
              <a:r>
                <a:rPr lang="lt-LT" sz="1050" b="1"/>
                <a:t>21,1 %</a:t>
              </a:r>
            </a:p>
          </p:txBody>
        </p:sp>
        <p:pic>
          <p:nvPicPr>
            <p:cNvPr id="28" name="Graphic 27" descr="Man with cane with solid fill">
              <a:extLst>
                <a:ext uri="{FF2B5EF4-FFF2-40B4-BE49-F238E27FC236}">
                  <a16:creationId xmlns:a16="http://schemas.microsoft.com/office/drawing/2014/main" id="{8EB2D048-CBF0-91C1-5E57-1531508AE8F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112093" y="2731127"/>
              <a:ext cx="288000" cy="300541"/>
            </a:xfrm>
            <a:prstGeom prst="rect">
              <a:avLst/>
            </a:prstGeom>
          </p:spPr>
        </p:pic>
        <p:sp>
          <p:nvSpPr>
            <p:cNvPr id="29" name="TextBox 28">
              <a:extLst>
                <a:ext uri="{FF2B5EF4-FFF2-40B4-BE49-F238E27FC236}">
                  <a16:creationId xmlns:a16="http://schemas.microsoft.com/office/drawing/2014/main" id="{D9A35476-A4AC-2AEF-F6DA-549993ED6DE9}"/>
                </a:ext>
              </a:extLst>
            </p:cNvPr>
            <p:cNvSpPr txBox="1"/>
            <p:nvPr/>
          </p:nvSpPr>
          <p:spPr>
            <a:xfrm>
              <a:off x="7391393" y="2777752"/>
              <a:ext cx="554960" cy="253916"/>
            </a:xfrm>
            <a:prstGeom prst="rect">
              <a:avLst/>
            </a:prstGeom>
            <a:noFill/>
          </p:spPr>
          <p:txBody>
            <a:bodyPr wrap="none" rtlCol="0">
              <a:spAutoFit/>
            </a:bodyPr>
            <a:lstStyle/>
            <a:p>
              <a:r>
                <a:rPr lang="lt-LT" sz="1050" b="1"/>
                <a:t>34,8 %</a:t>
              </a:r>
            </a:p>
          </p:txBody>
        </p:sp>
        <p:pic>
          <p:nvPicPr>
            <p:cNvPr id="36" name="Grafinis elementas 28" descr="Coins with solid fill">
              <a:extLst>
                <a:ext uri="{FF2B5EF4-FFF2-40B4-BE49-F238E27FC236}">
                  <a16:creationId xmlns:a16="http://schemas.microsoft.com/office/drawing/2014/main" id="{394466D6-6E9E-03A7-2E27-47496D9D628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511866" y="2743668"/>
              <a:ext cx="288000" cy="288000"/>
            </a:xfrm>
            <a:prstGeom prst="rect">
              <a:avLst/>
            </a:prstGeom>
          </p:spPr>
        </p:pic>
        <p:sp>
          <p:nvSpPr>
            <p:cNvPr id="41" name="Rectangle 6">
              <a:extLst>
                <a:ext uri="{FF2B5EF4-FFF2-40B4-BE49-F238E27FC236}">
                  <a16:creationId xmlns:a16="http://schemas.microsoft.com/office/drawing/2014/main" id="{5ED6C2CB-345D-A76C-4553-21CEC7C40FC7}"/>
                </a:ext>
              </a:extLst>
            </p:cNvPr>
            <p:cNvSpPr/>
            <p:nvPr/>
          </p:nvSpPr>
          <p:spPr>
            <a:xfrm>
              <a:off x="1791161" y="2791352"/>
              <a:ext cx="649952" cy="2403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1050" b="1">
                  <a:solidFill>
                    <a:schemeClr val="tx1"/>
                  </a:solidFill>
                </a:rPr>
                <a:t>78,9%</a:t>
              </a:r>
            </a:p>
            <a:p>
              <a:pPr algn="just"/>
              <a:endParaRPr lang="lt-LT" sz="1050" b="1">
                <a:solidFill>
                  <a:schemeClr val="tx1"/>
                </a:solidFill>
              </a:endParaRPr>
            </a:p>
          </p:txBody>
        </p:sp>
        <p:pic>
          <p:nvPicPr>
            <p:cNvPr id="42" name="Grafinis elementas 24" descr="Piggy Bank with solid fill">
              <a:extLst>
                <a:ext uri="{FF2B5EF4-FFF2-40B4-BE49-F238E27FC236}">
                  <a16:creationId xmlns:a16="http://schemas.microsoft.com/office/drawing/2014/main" id="{B2500368-7D04-C2BB-25F8-3F2364A53F1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91324" y="2743668"/>
              <a:ext cx="288000" cy="288000"/>
            </a:xfrm>
            <a:prstGeom prst="rect">
              <a:avLst/>
            </a:prstGeom>
          </p:spPr>
        </p:pic>
        <p:sp>
          <p:nvSpPr>
            <p:cNvPr id="43" name="Rectangle 6">
              <a:extLst>
                <a:ext uri="{FF2B5EF4-FFF2-40B4-BE49-F238E27FC236}">
                  <a16:creationId xmlns:a16="http://schemas.microsoft.com/office/drawing/2014/main" id="{AF2FB9E8-6871-E847-2A7E-BB966CFAF434}"/>
                </a:ext>
              </a:extLst>
            </p:cNvPr>
            <p:cNvSpPr/>
            <p:nvPr/>
          </p:nvSpPr>
          <p:spPr>
            <a:xfrm>
              <a:off x="870619" y="2791352"/>
              <a:ext cx="649952" cy="2403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1050" b="1">
                  <a:solidFill>
                    <a:schemeClr val="tx1"/>
                  </a:solidFill>
                </a:rPr>
                <a:t>19,9 %</a:t>
              </a:r>
            </a:p>
          </p:txBody>
        </p:sp>
        <p:pic>
          <p:nvPicPr>
            <p:cNvPr id="44" name="Graphic 43" descr="Family with two children with solid fill">
              <a:extLst>
                <a:ext uri="{FF2B5EF4-FFF2-40B4-BE49-F238E27FC236}">
                  <a16:creationId xmlns:a16="http://schemas.microsoft.com/office/drawing/2014/main" id="{41FFBA7B-A650-020A-7C8F-C2065B6624F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432408" y="2743668"/>
              <a:ext cx="288000" cy="288000"/>
            </a:xfrm>
            <a:prstGeom prst="rect">
              <a:avLst/>
            </a:prstGeom>
          </p:spPr>
        </p:pic>
        <p:pic>
          <p:nvPicPr>
            <p:cNvPr id="45" name="Graphic 44" descr="Office worker male with solid fill">
              <a:extLst>
                <a:ext uri="{FF2B5EF4-FFF2-40B4-BE49-F238E27FC236}">
                  <a16:creationId xmlns:a16="http://schemas.microsoft.com/office/drawing/2014/main" id="{CDA73BE3-42FB-4BD5-4B44-150E7B762214}"/>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485130" y="2743668"/>
              <a:ext cx="288000" cy="288000"/>
            </a:xfrm>
            <a:prstGeom prst="rect">
              <a:avLst/>
            </a:prstGeom>
          </p:spPr>
        </p:pic>
        <p:sp>
          <p:nvSpPr>
            <p:cNvPr id="46" name="Rectangle 6">
              <a:extLst>
                <a:ext uri="{FF2B5EF4-FFF2-40B4-BE49-F238E27FC236}">
                  <a16:creationId xmlns:a16="http://schemas.microsoft.com/office/drawing/2014/main" id="{6E1CCA25-CE6E-F61E-0187-63B9FE469B8D}"/>
                </a:ext>
              </a:extLst>
            </p:cNvPr>
            <p:cNvSpPr/>
            <p:nvPr/>
          </p:nvSpPr>
          <p:spPr>
            <a:xfrm>
              <a:off x="2711703" y="2791352"/>
              <a:ext cx="782132" cy="2403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1050" b="1">
                  <a:solidFill>
                    <a:schemeClr val="tx1"/>
                  </a:solidFill>
                </a:rPr>
                <a:t>10 192 €</a:t>
              </a:r>
            </a:p>
          </p:txBody>
        </p:sp>
        <p:sp>
          <p:nvSpPr>
            <p:cNvPr id="47" name="Rectangle 6">
              <a:extLst>
                <a:ext uri="{FF2B5EF4-FFF2-40B4-BE49-F238E27FC236}">
                  <a16:creationId xmlns:a16="http://schemas.microsoft.com/office/drawing/2014/main" id="{8A34BABC-84E4-F17D-7BFA-23D101481A3D}"/>
                </a:ext>
              </a:extLst>
            </p:cNvPr>
            <p:cNvSpPr/>
            <p:nvPr/>
          </p:nvSpPr>
          <p:spPr>
            <a:xfrm>
              <a:off x="3764425" y="2791352"/>
              <a:ext cx="784731" cy="2403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1050" b="1">
                  <a:solidFill>
                    <a:schemeClr val="tx1"/>
                  </a:solidFill>
                </a:rPr>
                <a:t>6 007€</a:t>
              </a:r>
            </a:p>
            <a:p>
              <a:pPr algn="just"/>
              <a:endParaRPr lang="lt-LT" sz="1050" b="1">
                <a:solidFill>
                  <a:schemeClr val="tx1"/>
                </a:solidFill>
              </a:endParaRPr>
            </a:p>
          </p:txBody>
        </p:sp>
        <p:pic>
          <p:nvPicPr>
            <p:cNvPr id="48" name="Graphic 47" descr="Loan with solid fill">
              <a:extLst>
                <a:ext uri="{FF2B5EF4-FFF2-40B4-BE49-F238E27FC236}">
                  <a16:creationId xmlns:a16="http://schemas.microsoft.com/office/drawing/2014/main" id="{98113FB9-6D09-6353-6839-E2A49769AF5E}"/>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4540451" y="2743668"/>
              <a:ext cx="288000" cy="288000"/>
            </a:xfrm>
            <a:prstGeom prst="rect">
              <a:avLst/>
            </a:prstGeom>
          </p:spPr>
        </p:pic>
        <p:sp>
          <p:nvSpPr>
            <p:cNvPr id="49" name="Rectangle 6">
              <a:extLst>
                <a:ext uri="{FF2B5EF4-FFF2-40B4-BE49-F238E27FC236}">
                  <a16:creationId xmlns:a16="http://schemas.microsoft.com/office/drawing/2014/main" id="{56DE2F3A-74D9-D2A8-B87F-F822AA10D763}"/>
                </a:ext>
              </a:extLst>
            </p:cNvPr>
            <p:cNvSpPr/>
            <p:nvPr/>
          </p:nvSpPr>
          <p:spPr>
            <a:xfrm>
              <a:off x="4819746" y="2791352"/>
              <a:ext cx="649952" cy="2403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1050" b="1">
                  <a:solidFill>
                    <a:schemeClr val="tx1"/>
                  </a:solidFill>
                </a:rPr>
                <a:t>32,2 %</a:t>
              </a:r>
            </a:p>
            <a:p>
              <a:pPr algn="just"/>
              <a:endParaRPr lang="lt-LT" sz="1050" b="1">
                <a:solidFill>
                  <a:schemeClr val="tx1"/>
                </a:solidFill>
              </a:endParaRPr>
            </a:p>
          </p:txBody>
        </p:sp>
      </p:grpSp>
      <p:sp>
        <p:nvSpPr>
          <p:cNvPr id="50" name="TextBox 49">
            <a:extLst>
              <a:ext uri="{FF2B5EF4-FFF2-40B4-BE49-F238E27FC236}">
                <a16:creationId xmlns:a16="http://schemas.microsoft.com/office/drawing/2014/main" id="{F6384924-C3F9-C557-30FE-0BE878041C6E}"/>
              </a:ext>
            </a:extLst>
          </p:cNvPr>
          <p:cNvSpPr txBox="1"/>
          <p:nvPr/>
        </p:nvSpPr>
        <p:spPr>
          <a:xfrm>
            <a:off x="546102" y="4067032"/>
            <a:ext cx="8051793" cy="51248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defPPr>
              <a:defRPr lang="en-US"/>
            </a:defPPr>
            <a:lvl1pPr marL="171450" indent="-171450">
              <a:buFont typeface="Arial" panose="020B0604020202020204" pitchFamily="34" charset="0"/>
              <a:buChar char="•"/>
              <a:defRPr sz="800">
                <a:solidFill>
                  <a:srgbClr val="2D3934"/>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endParaRPr lang="lt-LT"/>
          </a:p>
        </p:txBody>
      </p:sp>
      <p:grpSp>
        <p:nvGrpSpPr>
          <p:cNvPr id="51" name="Group 50">
            <a:extLst>
              <a:ext uri="{FF2B5EF4-FFF2-40B4-BE49-F238E27FC236}">
                <a16:creationId xmlns:a16="http://schemas.microsoft.com/office/drawing/2014/main" id="{B5C526A8-569B-25F3-0A8F-D0723778BD3A}"/>
              </a:ext>
            </a:extLst>
          </p:cNvPr>
          <p:cNvGrpSpPr/>
          <p:nvPr/>
        </p:nvGrpSpPr>
        <p:grpSpPr>
          <a:xfrm>
            <a:off x="4000574" y="1088289"/>
            <a:ext cx="4618620" cy="2934860"/>
            <a:chOff x="450817" y="1017733"/>
            <a:chExt cx="4140068" cy="2934860"/>
          </a:xfrm>
        </p:grpSpPr>
        <p:sp>
          <p:nvSpPr>
            <p:cNvPr id="53" name="TextBox 52">
              <a:extLst>
                <a:ext uri="{FF2B5EF4-FFF2-40B4-BE49-F238E27FC236}">
                  <a16:creationId xmlns:a16="http://schemas.microsoft.com/office/drawing/2014/main" id="{5478ACE4-6516-4454-D91B-0C50D72EDA05}"/>
                </a:ext>
              </a:extLst>
            </p:cNvPr>
            <p:cNvSpPr txBox="1"/>
            <p:nvPr/>
          </p:nvSpPr>
          <p:spPr>
            <a:xfrm>
              <a:off x="543246" y="1044102"/>
              <a:ext cx="2872781" cy="415498"/>
            </a:xfrm>
            <a:prstGeom prst="rect">
              <a:avLst/>
            </a:prstGeom>
            <a:noFill/>
          </p:spPr>
          <p:txBody>
            <a:bodyPr wrap="square" rtlCol="0">
              <a:spAutoFit/>
            </a:bodyPr>
            <a:lstStyle/>
            <a:p>
              <a:pPr algn="ctr"/>
              <a:r>
                <a:rPr lang="lt-LT" sz="1200" b="1" dirty="0">
                  <a:solidFill>
                    <a:schemeClr val="accent1"/>
                  </a:solidFill>
                </a:rPr>
                <a:t>TIKSLINĖ GRUPĖ </a:t>
              </a:r>
              <a:r>
                <a:rPr lang="lt-LT" sz="1200" b="1" dirty="0" err="1">
                  <a:solidFill>
                    <a:schemeClr val="accent1"/>
                  </a:solidFill>
                </a:rPr>
                <a:t>B</a:t>
              </a:r>
              <a:r>
                <a:rPr lang="lt-LT" sz="1200" b="1" dirty="0">
                  <a:solidFill>
                    <a:schemeClr val="accent1"/>
                  </a:solidFill>
                </a:rPr>
                <a:t>| 45 m.</a:t>
              </a:r>
            </a:p>
            <a:p>
              <a:pPr algn="ctr"/>
              <a:r>
                <a:rPr lang="lt-LT" sz="900" dirty="0"/>
                <a:t>Gyvena mieste / Gyvena name / Pensininkas</a:t>
              </a:r>
            </a:p>
          </p:txBody>
        </p:sp>
        <p:sp>
          <p:nvSpPr>
            <p:cNvPr id="55" name="Rectangle 6">
              <a:extLst>
                <a:ext uri="{FF2B5EF4-FFF2-40B4-BE49-F238E27FC236}">
                  <a16:creationId xmlns:a16="http://schemas.microsoft.com/office/drawing/2014/main" id="{5C888F23-9CA8-FB9C-838E-7061E6E5B6AC}"/>
                </a:ext>
              </a:extLst>
            </p:cNvPr>
            <p:cNvSpPr/>
            <p:nvPr/>
          </p:nvSpPr>
          <p:spPr>
            <a:xfrm>
              <a:off x="481602" y="1491718"/>
              <a:ext cx="4090190" cy="9968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900" b="1">
                  <a:solidFill>
                    <a:schemeClr val="accent1"/>
                  </a:solidFill>
                </a:rPr>
                <a:t>Pagrindiniai sunkumai atliepia technines būsto charakteristikas ir finansines galimybes:</a:t>
              </a:r>
              <a:endParaRPr lang="lt-LT" sz="900">
                <a:solidFill>
                  <a:schemeClr val="tx1"/>
                </a:solidFill>
              </a:endParaRPr>
            </a:p>
            <a:p>
              <a:pPr marL="171450" indent="-171450" algn="just">
                <a:buFont typeface="Arial" panose="020B0604020202020204" pitchFamily="34" charset="0"/>
                <a:buChar char="•"/>
              </a:pPr>
              <a:r>
                <a:rPr lang="lt-LT" sz="900">
                  <a:solidFill>
                    <a:schemeClr val="tx1"/>
                  </a:solidFill>
                </a:rPr>
                <a:t>dalis NŪ gyvena techniškai netvarkinguose būstuose</a:t>
              </a:r>
            </a:p>
            <a:p>
              <a:pPr marL="171450" indent="-171450" algn="just">
                <a:buFont typeface="Arial" panose="020B0604020202020204" pitchFamily="34" charset="0"/>
                <a:buChar char="•"/>
              </a:pPr>
              <a:r>
                <a:rPr lang="lt-LT" sz="900">
                  <a:solidFill>
                    <a:schemeClr val="tx1"/>
                  </a:solidFill>
                </a:rPr>
                <a:t>didelės išlaidos būsto išlaikymui (sunku išlaikyti būstą)</a:t>
              </a:r>
            </a:p>
            <a:p>
              <a:pPr marL="171450" indent="-171450" algn="just">
                <a:buFont typeface="Arial" panose="020B0604020202020204" pitchFamily="34" charset="0"/>
                <a:buChar char="•"/>
              </a:pPr>
              <a:r>
                <a:rPr lang="lt-LT" sz="900">
                  <a:solidFill>
                    <a:schemeClr val="tx1"/>
                  </a:solidFill>
                </a:rPr>
                <a:t>sunku surasti nuomą už prieinamą kainą</a:t>
              </a:r>
            </a:p>
            <a:p>
              <a:pPr marL="171450" indent="-171450" algn="just">
                <a:buFont typeface="Arial" panose="020B0604020202020204" pitchFamily="34" charset="0"/>
                <a:buChar char="•"/>
              </a:pPr>
              <a:r>
                <a:rPr lang="lt-LT" sz="900">
                  <a:solidFill>
                    <a:schemeClr val="tx1"/>
                  </a:solidFill>
                </a:rPr>
                <a:t>sunku arba neįmanoma susitaupyti pradiniam įnašui (mažos pajamos)</a:t>
              </a:r>
            </a:p>
            <a:p>
              <a:pPr marL="171450" indent="-171450" algn="just">
                <a:buFont typeface="Arial" panose="020B0604020202020204" pitchFamily="34" charset="0"/>
                <a:buChar char="•"/>
              </a:pPr>
              <a:r>
                <a:rPr lang="lt-LT" sz="900">
                  <a:solidFill>
                    <a:schemeClr val="tx1"/>
                  </a:solidFill>
                </a:rPr>
                <a:t>sunkinančios aplinkybės būsto paskolai (garbus amžius, mažos pajamos)</a:t>
              </a:r>
            </a:p>
          </p:txBody>
        </p:sp>
        <p:sp>
          <p:nvSpPr>
            <p:cNvPr id="56" name="Rectangle 6">
              <a:extLst>
                <a:ext uri="{FF2B5EF4-FFF2-40B4-BE49-F238E27FC236}">
                  <a16:creationId xmlns:a16="http://schemas.microsoft.com/office/drawing/2014/main" id="{FBCF6C1D-936A-90E5-FAF9-50140389570B}"/>
                </a:ext>
              </a:extLst>
            </p:cNvPr>
            <p:cNvSpPr/>
            <p:nvPr/>
          </p:nvSpPr>
          <p:spPr>
            <a:xfrm>
              <a:off x="2271624" y="3202081"/>
              <a:ext cx="2300170" cy="75051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900" b="1">
                  <a:solidFill>
                    <a:schemeClr val="accent1"/>
                  </a:solidFill>
                </a:rPr>
                <a:t>Galimos politinės priemonės:</a:t>
              </a:r>
              <a:endParaRPr lang="lt-LT" sz="900">
                <a:solidFill>
                  <a:schemeClr val="tx1"/>
                </a:solidFill>
              </a:endParaRPr>
            </a:p>
            <a:p>
              <a:pPr marL="171450" indent="-171450" algn="just">
                <a:buFont typeface="Arial" panose="020B0604020202020204" pitchFamily="34" charset="0"/>
                <a:buChar char="•"/>
              </a:pPr>
              <a:r>
                <a:rPr lang="lt-LT" sz="900">
                  <a:solidFill>
                    <a:schemeClr val="tx1"/>
                  </a:solidFill>
                </a:rPr>
                <a:t>būsto modernizavimo (atnaujinimo) programos</a:t>
              </a:r>
            </a:p>
            <a:p>
              <a:pPr marL="171450" indent="-171450" algn="just">
                <a:buFont typeface="Arial" panose="020B0604020202020204" pitchFamily="34" charset="0"/>
                <a:buChar char="•"/>
              </a:pPr>
              <a:r>
                <a:rPr lang="lt-LT" sz="900">
                  <a:solidFill>
                    <a:schemeClr val="tx1"/>
                  </a:solidFill>
                </a:rPr>
                <a:t>socialinis būstas, globos namai</a:t>
              </a:r>
            </a:p>
            <a:p>
              <a:pPr marL="171450" indent="-171450" algn="just">
                <a:buFont typeface="Arial" panose="020B0604020202020204" pitchFamily="34" charset="0"/>
                <a:buChar char="•"/>
              </a:pPr>
              <a:r>
                <a:rPr lang="lt-LT" sz="900">
                  <a:solidFill>
                    <a:schemeClr val="tx1"/>
                  </a:solidFill>
                </a:rPr>
                <a:t>savivaldybės nuoma</a:t>
              </a:r>
            </a:p>
          </p:txBody>
        </p:sp>
        <p:sp>
          <p:nvSpPr>
            <p:cNvPr id="57" name="Rectangle 6">
              <a:extLst>
                <a:ext uri="{FF2B5EF4-FFF2-40B4-BE49-F238E27FC236}">
                  <a16:creationId xmlns:a16="http://schemas.microsoft.com/office/drawing/2014/main" id="{3ED198F9-17AA-407D-D435-973BFBD33208}"/>
                </a:ext>
              </a:extLst>
            </p:cNvPr>
            <p:cNvSpPr/>
            <p:nvPr/>
          </p:nvSpPr>
          <p:spPr>
            <a:xfrm>
              <a:off x="500486" y="2446760"/>
              <a:ext cx="4090399" cy="71143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900" b="1" err="1">
                  <a:solidFill>
                    <a:schemeClr val="accent1"/>
                  </a:solidFill>
                </a:rPr>
                <a:t>Pažeidžiamiausi</a:t>
              </a:r>
              <a:r>
                <a:rPr lang="lt-LT" sz="900" b="1">
                  <a:solidFill>
                    <a:schemeClr val="accent1"/>
                  </a:solidFill>
                </a:rPr>
                <a:t> NŪ:</a:t>
              </a:r>
              <a:endParaRPr lang="lt-LT" sz="900">
                <a:solidFill>
                  <a:schemeClr val="tx1"/>
                </a:solidFill>
              </a:endParaRPr>
            </a:p>
            <a:p>
              <a:pPr marL="171450" indent="-171450" algn="just">
                <a:buFont typeface="Arial" panose="020B0604020202020204" pitchFamily="34" charset="0"/>
                <a:buChar char="•"/>
              </a:pPr>
              <a:r>
                <a:rPr lang="lt-LT" sz="900">
                  <a:solidFill>
                    <a:schemeClr val="tx1"/>
                  </a:solidFill>
                </a:rPr>
                <a:t>vieniši tėvai / globėjai su vaikais – </a:t>
              </a:r>
              <a:r>
                <a:rPr lang="lt-LT" sz="1000" b="1">
                  <a:solidFill>
                    <a:schemeClr val="accent1"/>
                  </a:solidFill>
                </a:rPr>
                <a:t>40%</a:t>
              </a:r>
              <a:r>
                <a:rPr lang="lt-LT" sz="900">
                  <a:solidFill>
                    <a:schemeClr val="tx1"/>
                  </a:solidFill>
                </a:rPr>
                <a:t> patiria finansinę naštą</a:t>
              </a:r>
            </a:p>
            <a:p>
              <a:pPr marL="171450" indent="-171450" algn="just">
                <a:buFont typeface="Arial" panose="020B0604020202020204" pitchFamily="34" charset="0"/>
                <a:buChar char="•"/>
              </a:pPr>
              <a:r>
                <a:rPr lang="lt-LT" sz="900">
                  <a:solidFill>
                    <a:schemeClr val="tx1"/>
                  </a:solidFill>
                </a:rPr>
                <a:t>dviejų asmenų NŪ – </a:t>
              </a:r>
              <a:r>
                <a:rPr lang="lt-LT" sz="1000" b="1">
                  <a:solidFill>
                    <a:schemeClr val="accent1"/>
                  </a:solidFill>
                </a:rPr>
                <a:t>17% </a:t>
              </a:r>
              <a:r>
                <a:rPr lang="lt-LT" sz="900">
                  <a:solidFill>
                    <a:schemeClr val="tx1"/>
                  </a:solidFill>
                </a:rPr>
                <a:t>patiria finansinę naštą (75% vėluoja sumokėti nuomą)</a:t>
              </a:r>
            </a:p>
            <a:p>
              <a:pPr marL="171450" indent="-171450" algn="just">
                <a:buFont typeface="Arial" panose="020B0604020202020204" pitchFamily="34" charset="0"/>
                <a:buChar char="•"/>
              </a:pPr>
              <a:r>
                <a:rPr lang="lt-LT" sz="900">
                  <a:solidFill>
                    <a:schemeClr val="tx1"/>
                  </a:solidFill>
                </a:rPr>
                <a:t>vieniši asmenys (ypač senjorai) – </a:t>
              </a:r>
              <a:r>
                <a:rPr lang="lt-LT" sz="1000" b="1">
                  <a:solidFill>
                    <a:schemeClr val="accent1"/>
                  </a:solidFill>
                </a:rPr>
                <a:t>14% </a:t>
              </a:r>
              <a:r>
                <a:rPr lang="lt-LT" sz="900">
                  <a:solidFill>
                    <a:schemeClr val="tx1"/>
                  </a:solidFill>
                </a:rPr>
                <a:t>patiria finansinę naštą</a:t>
              </a:r>
            </a:p>
          </p:txBody>
        </p:sp>
        <p:sp>
          <p:nvSpPr>
            <p:cNvPr id="58" name="Rectangle 6">
              <a:extLst>
                <a:ext uri="{FF2B5EF4-FFF2-40B4-BE49-F238E27FC236}">
                  <a16:creationId xmlns:a16="http://schemas.microsoft.com/office/drawing/2014/main" id="{56C4FEE6-4D6B-14AA-1794-646F71E44416}"/>
                </a:ext>
              </a:extLst>
            </p:cNvPr>
            <p:cNvSpPr/>
            <p:nvPr/>
          </p:nvSpPr>
          <p:spPr>
            <a:xfrm>
              <a:off x="489736" y="3178094"/>
              <a:ext cx="1827015" cy="5599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900" b="1">
                  <a:solidFill>
                    <a:schemeClr val="accent1"/>
                  </a:solidFill>
                </a:rPr>
                <a:t>NŪ būsto poreikis:</a:t>
              </a:r>
              <a:endParaRPr lang="lt-LT" sz="900">
                <a:solidFill>
                  <a:schemeClr val="tx1"/>
                </a:solidFill>
              </a:endParaRPr>
            </a:p>
            <a:p>
              <a:pPr marL="171450" indent="-171450" algn="just">
                <a:buFont typeface="Arial" panose="020B0604020202020204" pitchFamily="34" charset="0"/>
                <a:buChar char="•"/>
              </a:pPr>
              <a:r>
                <a:rPr lang="lt-LT" sz="900">
                  <a:solidFill>
                    <a:schemeClr val="tx1"/>
                  </a:solidFill>
                </a:rPr>
                <a:t>techniškai tvarkingas būstas (t. y. šiltas, sausas, šviesus), įrengtas sanitarinis mazgas</a:t>
              </a:r>
            </a:p>
          </p:txBody>
        </p:sp>
        <p:pic>
          <p:nvPicPr>
            <p:cNvPr id="59" name="Graphic 58" descr="Male profile with solid fill">
              <a:extLst>
                <a:ext uri="{FF2B5EF4-FFF2-40B4-BE49-F238E27FC236}">
                  <a16:creationId xmlns:a16="http://schemas.microsoft.com/office/drawing/2014/main" id="{EB40B338-1BD1-FD7E-2118-421CB213DB30}"/>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450817" y="1017733"/>
              <a:ext cx="468000" cy="468000"/>
            </a:xfrm>
            <a:prstGeom prst="rect">
              <a:avLst/>
            </a:prstGeom>
          </p:spPr>
        </p:pic>
      </p:grpSp>
      <p:sp>
        <p:nvSpPr>
          <p:cNvPr id="60" name="Rectangle 59">
            <a:extLst>
              <a:ext uri="{FF2B5EF4-FFF2-40B4-BE49-F238E27FC236}">
                <a16:creationId xmlns:a16="http://schemas.microsoft.com/office/drawing/2014/main" id="{24EC6661-30C8-8B2E-8BA2-A98452750D88}"/>
              </a:ext>
            </a:extLst>
          </p:cNvPr>
          <p:cNvSpPr/>
          <p:nvPr/>
        </p:nvSpPr>
        <p:spPr>
          <a:xfrm>
            <a:off x="535755" y="775515"/>
            <a:ext cx="3369938" cy="2492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050" b="1">
                <a:solidFill>
                  <a:schemeClr val="bg2"/>
                </a:solidFill>
              </a:rPr>
              <a:t>NŪ priklausančių asmenų dalis pagal lytį ir amžių</a:t>
            </a:r>
          </a:p>
        </p:txBody>
      </p:sp>
      <p:sp>
        <p:nvSpPr>
          <p:cNvPr id="61" name="Rectangle 60">
            <a:extLst>
              <a:ext uri="{FF2B5EF4-FFF2-40B4-BE49-F238E27FC236}">
                <a16:creationId xmlns:a16="http://schemas.microsoft.com/office/drawing/2014/main" id="{BA5D70D9-A9B3-22B9-B555-B20DC01DFC38}"/>
              </a:ext>
            </a:extLst>
          </p:cNvPr>
          <p:cNvSpPr/>
          <p:nvPr/>
        </p:nvSpPr>
        <p:spPr>
          <a:xfrm>
            <a:off x="4032399" y="772240"/>
            <a:ext cx="4565496" cy="2492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050" b="1">
                <a:solidFill>
                  <a:schemeClr val="bg2"/>
                </a:solidFill>
              </a:rPr>
              <a:t>NŪ priklausančių asmenų dalis pagal lytį ir amžių</a:t>
            </a:r>
          </a:p>
        </p:txBody>
      </p:sp>
      <p:sp>
        <p:nvSpPr>
          <p:cNvPr id="4" name="Rectangle 3">
            <a:extLst>
              <a:ext uri="{FF2B5EF4-FFF2-40B4-BE49-F238E27FC236}">
                <a16:creationId xmlns:a16="http://schemas.microsoft.com/office/drawing/2014/main" id="{7B9960E9-0687-B4ED-2212-089DE34ABB43}"/>
              </a:ext>
            </a:extLst>
          </p:cNvPr>
          <p:cNvSpPr/>
          <p:nvPr/>
        </p:nvSpPr>
        <p:spPr>
          <a:xfrm>
            <a:off x="7297621" y="1090067"/>
            <a:ext cx="1300274" cy="37486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900" b="1">
                <a:solidFill>
                  <a:schemeClr val="accent6"/>
                </a:solidFill>
              </a:rPr>
              <a:t>1 proc. visų NŪ</a:t>
            </a:r>
          </a:p>
        </p:txBody>
      </p:sp>
    </p:spTree>
    <p:extLst>
      <p:ext uri="{BB962C8B-B14F-4D97-AF65-F5344CB8AC3E}">
        <p14:creationId xmlns:p14="http://schemas.microsoft.com/office/powerpoint/2010/main" val="1011056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2F4FF-F7DD-53F8-1DB8-8211C61901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B17236-70C6-F6AC-E674-E6F6054783AF}"/>
              </a:ext>
            </a:extLst>
          </p:cNvPr>
          <p:cNvSpPr>
            <a:spLocks noGrp="1"/>
          </p:cNvSpPr>
          <p:nvPr>
            <p:ph type="title"/>
          </p:nvPr>
        </p:nvSpPr>
        <p:spPr>
          <a:xfrm>
            <a:off x="533400" y="413468"/>
            <a:ext cx="8064500" cy="221599"/>
          </a:xfrm>
        </p:spPr>
        <p:txBody>
          <a:bodyPr/>
          <a:lstStyle/>
          <a:p>
            <a:r>
              <a:rPr lang="lt-LT" sz="1600" dirty="0">
                <a:solidFill>
                  <a:schemeClr val="tx1"/>
                </a:solidFill>
              </a:rPr>
              <a:t>C grupė – nuosavą būstą turintys namų ūkiai</a:t>
            </a:r>
          </a:p>
        </p:txBody>
      </p:sp>
      <p:graphicFrame>
        <p:nvGraphicFramePr>
          <p:cNvPr id="21" name="Chart 20">
            <a:extLst>
              <a:ext uri="{FF2B5EF4-FFF2-40B4-BE49-F238E27FC236}">
                <a16:creationId xmlns:a16="http://schemas.microsoft.com/office/drawing/2014/main" id="{5837A284-D9F1-3825-8E24-5D9D07652950}"/>
              </a:ext>
            </a:extLst>
          </p:cNvPr>
          <p:cNvGraphicFramePr/>
          <p:nvPr>
            <p:extLst>
              <p:ext uri="{D42A27DB-BD31-4B8C-83A1-F6EECF244321}">
                <p14:modId xmlns:p14="http://schemas.microsoft.com/office/powerpoint/2010/main" val="2165936656"/>
              </p:ext>
            </p:extLst>
          </p:nvPr>
        </p:nvGraphicFramePr>
        <p:xfrm>
          <a:off x="533400" y="2571750"/>
          <a:ext cx="3369938" cy="1417815"/>
        </p:xfrm>
        <a:graphic>
          <a:graphicData uri="http://schemas.openxmlformats.org/drawingml/2006/chart">
            <c:chart xmlns:c="http://schemas.openxmlformats.org/drawingml/2006/chart" xmlns:r="http://schemas.openxmlformats.org/officeDocument/2006/relationships" r:id="rId2"/>
          </a:graphicData>
        </a:graphic>
      </p:graphicFrame>
      <p:grpSp>
        <p:nvGrpSpPr>
          <p:cNvPr id="30" name="Group 29">
            <a:extLst>
              <a:ext uri="{FF2B5EF4-FFF2-40B4-BE49-F238E27FC236}">
                <a16:creationId xmlns:a16="http://schemas.microsoft.com/office/drawing/2014/main" id="{710370D9-86DC-16AE-451E-D68FBE4D2C2E}"/>
              </a:ext>
            </a:extLst>
          </p:cNvPr>
          <p:cNvGrpSpPr/>
          <p:nvPr/>
        </p:nvGrpSpPr>
        <p:grpSpPr>
          <a:xfrm>
            <a:off x="229371" y="1195705"/>
            <a:ext cx="1292773" cy="576000"/>
            <a:chOff x="4523275" y="3405352"/>
            <a:chExt cx="1292773" cy="576000"/>
          </a:xfrm>
        </p:grpSpPr>
        <p:sp>
          <p:nvSpPr>
            <p:cNvPr id="25" name="Oval 24">
              <a:extLst>
                <a:ext uri="{FF2B5EF4-FFF2-40B4-BE49-F238E27FC236}">
                  <a16:creationId xmlns:a16="http://schemas.microsoft.com/office/drawing/2014/main" id="{84CFD514-8980-C9E4-32C0-C05CC914C25F}"/>
                </a:ext>
              </a:extLst>
            </p:cNvPr>
            <p:cNvSpPr/>
            <p:nvPr/>
          </p:nvSpPr>
          <p:spPr>
            <a:xfrm>
              <a:off x="4863662" y="3405352"/>
              <a:ext cx="576000" cy="5760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sz="1100" b="1">
                <a:solidFill>
                  <a:schemeClr val="bg2"/>
                </a:solidFill>
              </a:endParaRPr>
            </a:p>
          </p:txBody>
        </p:sp>
        <p:sp>
          <p:nvSpPr>
            <p:cNvPr id="26" name="TextBox 25">
              <a:extLst>
                <a:ext uri="{FF2B5EF4-FFF2-40B4-BE49-F238E27FC236}">
                  <a16:creationId xmlns:a16="http://schemas.microsoft.com/office/drawing/2014/main" id="{449AE589-2DE5-4800-79CC-D4BC8BB75EBE}"/>
                </a:ext>
              </a:extLst>
            </p:cNvPr>
            <p:cNvSpPr txBox="1"/>
            <p:nvPr/>
          </p:nvSpPr>
          <p:spPr>
            <a:xfrm>
              <a:off x="4523275" y="3553590"/>
              <a:ext cx="1292773" cy="276999"/>
            </a:xfrm>
            <a:prstGeom prst="rect">
              <a:avLst/>
            </a:prstGeom>
            <a:noFill/>
          </p:spPr>
          <p:txBody>
            <a:bodyPr wrap="square" rtlCol="0">
              <a:spAutoFit/>
            </a:bodyPr>
            <a:lstStyle/>
            <a:p>
              <a:pPr algn="ctr"/>
              <a:r>
                <a:rPr lang="lt-LT" sz="1200" b="1">
                  <a:solidFill>
                    <a:schemeClr val="bg2"/>
                  </a:solidFill>
                </a:rPr>
                <a:t>47,2 %</a:t>
              </a:r>
            </a:p>
          </p:txBody>
        </p:sp>
      </p:grpSp>
      <p:grpSp>
        <p:nvGrpSpPr>
          <p:cNvPr id="31" name="Group 30">
            <a:extLst>
              <a:ext uri="{FF2B5EF4-FFF2-40B4-BE49-F238E27FC236}">
                <a16:creationId xmlns:a16="http://schemas.microsoft.com/office/drawing/2014/main" id="{8DD8C141-A69D-4111-51A3-8F44B8B680B1}"/>
              </a:ext>
            </a:extLst>
          </p:cNvPr>
          <p:cNvGrpSpPr/>
          <p:nvPr/>
        </p:nvGrpSpPr>
        <p:grpSpPr>
          <a:xfrm>
            <a:off x="229370" y="1782517"/>
            <a:ext cx="1292773" cy="576000"/>
            <a:chOff x="4523275" y="3405352"/>
            <a:chExt cx="1292773" cy="576000"/>
          </a:xfrm>
        </p:grpSpPr>
        <p:sp>
          <p:nvSpPr>
            <p:cNvPr id="32" name="Oval 31">
              <a:extLst>
                <a:ext uri="{FF2B5EF4-FFF2-40B4-BE49-F238E27FC236}">
                  <a16:creationId xmlns:a16="http://schemas.microsoft.com/office/drawing/2014/main" id="{46F76E57-1E7F-36AF-B83A-1D0DEA7E4FCD}"/>
                </a:ext>
              </a:extLst>
            </p:cNvPr>
            <p:cNvSpPr/>
            <p:nvPr/>
          </p:nvSpPr>
          <p:spPr>
            <a:xfrm>
              <a:off x="4863662" y="3405352"/>
              <a:ext cx="576000" cy="576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sz="1100" b="1">
                <a:solidFill>
                  <a:schemeClr val="bg2"/>
                </a:solidFill>
              </a:endParaRPr>
            </a:p>
          </p:txBody>
        </p:sp>
        <p:sp>
          <p:nvSpPr>
            <p:cNvPr id="33" name="TextBox 32">
              <a:extLst>
                <a:ext uri="{FF2B5EF4-FFF2-40B4-BE49-F238E27FC236}">
                  <a16:creationId xmlns:a16="http://schemas.microsoft.com/office/drawing/2014/main" id="{C53EF6AA-10E2-87D3-151E-486DDDB188CD}"/>
                </a:ext>
              </a:extLst>
            </p:cNvPr>
            <p:cNvSpPr txBox="1"/>
            <p:nvPr/>
          </p:nvSpPr>
          <p:spPr>
            <a:xfrm>
              <a:off x="4523275" y="3553590"/>
              <a:ext cx="1292773" cy="276999"/>
            </a:xfrm>
            <a:prstGeom prst="rect">
              <a:avLst/>
            </a:prstGeom>
            <a:noFill/>
          </p:spPr>
          <p:txBody>
            <a:bodyPr wrap="square" rtlCol="0">
              <a:spAutoFit/>
            </a:bodyPr>
            <a:lstStyle/>
            <a:p>
              <a:pPr algn="ctr"/>
              <a:r>
                <a:rPr lang="lt-LT" sz="1200" b="1"/>
                <a:t>52,8 %</a:t>
              </a:r>
            </a:p>
          </p:txBody>
        </p:sp>
      </p:grpSp>
      <p:sp>
        <p:nvSpPr>
          <p:cNvPr id="34" name="Rectangle 33">
            <a:extLst>
              <a:ext uri="{FF2B5EF4-FFF2-40B4-BE49-F238E27FC236}">
                <a16:creationId xmlns:a16="http://schemas.microsoft.com/office/drawing/2014/main" id="{EAAD16B7-22EC-02BD-E3B6-42D78516EE20}"/>
              </a:ext>
            </a:extLst>
          </p:cNvPr>
          <p:cNvSpPr/>
          <p:nvPr/>
        </p:nvSpPr>
        <p:spPr>
          <a:xfrm>
            <a:off x="1391481" y="1194167"/>
            <a:ext cx="2514212" cy="126483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lt-LT" sz="900">
                <a:solidFill>
                  <a:schemeClr val="accent6"/>
                </a:solidFill>
              </a:rPr>
              <a:t>Vidutinis C grupei priskirtų asmenų amžius – </a:t>
            </a:r>
            <a:r>
              <a:rPr lang="lt-LT" sz="900" b="1">
                <a:solidFill>
                  <a:schemeClr val="accent6"/>
                </a:solidFill>
              </a:rPr>
              <a:t>45 m</a:t>
            </a:r>
            <a:r>
              <a:rPr lang="lt-LT" sz="900">
                <a:solidFill>
                  <a:schemeClr val="accent6"/>
                </a:solidFill>
              </a:rPr>
              <a:t>. (mediana – 45 m.) Pažymėtina, kad asmenys nuo 45 m. šioje grupėje sudaro 51 proc.</a:t>
            </a:r>
          </a:p>
          <a:p>
            <a:pPr algn="just"/>
            <a:endParaRPr lang="lt-LT" sz="900">
              <a:solidFill>
                <a:schemeClr val="accent6"/>
              </a:solidFill>
            </a:endParaRPr>
          </a:p>
          <a:p>
            <a:pPr algn="just"/>
            <a:r>
              <a:rPr lang="lt-LT" sz="900">
                <a:solidFill>
                  <a:schemeClr val="accent6"/>
                </a:solidFill>
              </a:rPr>
              <a:t>Nors C grupėje </a:t>
            </a:r>
            <a:r>
              <a:rPr lang="lt-LT" sz="900" b="1">
                <a:solidFill>
                  <a:schemeClr val="accent6"/>
                </a:solidFill>
              </a:rPr>
              <a:t>dominuoja moterys</a:t>
            </a:r>
            <a:r>
              <a:rPr lang="lt-LT" sz="900">
                <a:solidFill>
                  <a:schemeClr val="accent6"/>
                </a:solidFill>
              </a:rPr>
              <a:t>. Išskirianti pagal amžiaus grupes, jų dauguma yra tik 60+ amžiaus grupėse, kitose – daugiau vyrų nei moterų. </a:t>
            </a:r>
          </a:p>
        </p:txBody>
      </p:sp>
      <p:sp>
        <p:nvSpPr>
          <p:cNvPr id="35" name="Rectangle 34">
            <a:extLst>
              <a:ext uri="{FF2B5EF4-FFF2-40B4-BE49-F238E27FC236}">
                <a16:creationId xmlns:a16="http://schemas.microsoft.com/office/drawing/2014/main" id="{51C7D1C4-C517-AAF3-D942-F549F2323507}"/>
              </a:ext>
            </a:extLst>
          </p:cNvPr>
          <p:cNvSpPr/>
          <p:nvPr/>
        </p:nvSpPr>
        <p:spPr>
          <a:xfrm>
            <a:off x="2049780" y="4676863"/>
            <a:ext cx="5855970" cy="3277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t-LT" sz="800" b="1">
                <a:solidFill>
                  <a:schemeClr val="tx2"/>
                </a:solidFill>
              </a:rPr>
              <a:t>! </a:t>
            </a:r>
            <a:r>
              <a:rPr lang="lt-LT" sz="800">
                <a:solidFill>
                  <a:schemeClr val="tx2"/>
                </a:solidFill>
              </a:rPr>
              <a:t>PGS tyrimo duomenys už 2024 metus. Naudojami Asmenų klausimyno duomenys ir NŪ klausimyno duomenys</a:t>
            </a:r>
          </a:p>
        </p:txBody>
      </p:sp>
      <p:pic>
        <p:nvPicPr>
          <p:cNvPr id="52" name="Graphic 51" descr="Female with solid fill">
            <a:extLst>
              <a:ext uri="{FF2B5EF4-FFF2-40B4-BE49-F238E27FC236}">
                <a16:creationId xmlns:a16="http://schemas.microsoft.com/office/drawing/2014/main" id="{372C00B2-6547-E5D2-4B89-E3F9F34D7F7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5227" y="2150602"/>
            <a:ext cx="180000" cy="180000"/>
          </a:xfrm>
          <a:prstGeom prst="rect">
            <a:avLst/>
          </a:prstGeom>
        </p:spPr>
      </p:pic>
      <p:pic>
        <p:nvPicPr>
          <p:cNvPr id="54" name="Graphic 53" descr="Male with solid fill">
            <a:extLst>
              <a:ext uri="{FF2B5EF4-FFF2-40B4-BE49-F238E27FC236}">
                <a16:creationId xmlns:a16="http://schemas.microsoft.com/office/drawing/2014/main" id="{D01A9BE5-A7E6-C9B7-EBED-96ABA1BC2CA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5227" y="1593688"/>
            <a:ext cx="180000" cy="180000"/>
          </a:xfrm>
          <a:prstGeom prst="rect">
            <a:avLst/>
          </a:prstGeom>
        </p:spPr>
      </p:pic>
      <p:sp>
        <p:nvSpPr>
          <p:cNvPr id="3" name="Rectangle 2">
            <a:extLst>
              <a:ext uri="{FF2B5EF4-FFF2-40B4-BE49-F238E27FC236}">
                <a16:creationId xmlns:a16="http://schemas.microsoft.com/office/drawing/2014/main" id="{14526606-7216-97A6-5358-7FF9D050D34B}"/>
              </a:ext>
            </a:extLst>
          </p:cNvPr>
          <p:cNvSpPr/>
          <p:nvPr/>
        </p:nvSpPr>
        <p:spPr>
          <a:xfrm>
            <a:off x="535755" y="775515"/>
            <a:ext cx="3369938" cy="2492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050" b="1">
                <a:solidFill>
                  <a:schemeClr val="bg2"/>
                </a:solidFill>
              </a:rPr>
              <a:t>NŪ priklausančių asmenų dalis pagal lytį ir amžių</a:t>
            </a:r>
          </a:p>
        </p:txBody>
      </p:sp>
      <p:grpSp>
        <p:nvGrpSpPr>
          <p:cNvPr id="4" name="Group 3">
            <a:extLst>
              <a:ext uri="{FF2B5EF4-FFF2-40B4-BE49-F238E27FC236}">
                <a16:creationId xmlns:a16="http://schemas.microsoft.com/office/drawing/2014/main" id="{AC6D568A-624D-DFC4-DCCF-2938A6BE9A31}"/>
              </a:ext>
            </a:extLst>
          </p:cNvPr>
          <p:cNvGrpSpPr/>
          <p:nvPr/>
        </p:nvGrpSpPr>
        <p:grpSpPr>
          <a:xfrm>
            <a:off x="520274" y="4117861"/>
            <a:ext cx="8009272" cy="215444"/>
            <a:chOff x="513075" y="4130586"/>
            <a:chExt cx="8009272" cy="215444"/>
          </a:xfrm>
        </p:grpSpPr>
        <p:sp>
          <p:nvSpPr>
            <p:cNvPr id="8" name="TextBox 7">
              <a:extLst>
                <a:ext uri="{FF2B5EF4-FFF2-40B4-BE49-F238E27FC236}">
                  <a16:creationId xmlns:a16="http://schemas.microsoft.com/office/drawing/2014/main" id="{2B48A8ED-4312-BF4E-72CF-7F166BC4324A}"/>
                </a:ext>
              </a:extLst>
            </p:cNvPr>
            <p:cNvSpPr txBox="1"/>
            <p:nvPr/>
          </p:nvSpPr>
          <p:spPr>
            <a:xfrm>
              <a:off x="513075" y="4130586"/>
              <a:ext cx="761747" cy="215444"/>
            </a:xfrm>
            <a:prstGeom prst="rect">
              <a:avLst/>
            </a:prstGeom>
            <a:noFill/>
          </p:spPr>
          <p:txBody>
            <a:bodyPr wrap="none" rtlCol="0">
              <a:spAutoFit/>
            </a:bodyPr>
            <a:lstStyle/>
            <a:p>
              <a:r>
                <a:rPr lang="lt-LT" sz="800"/>
                <a:t>Turi santaupų</a:t>
              </a:r>
              <a:endParaRPr lang="en-US" sz="800"/>
            </a:p>
          </p:txBody>
        </p:sp>
        <p:sp>
          <p:nvSpPr>
            <p:cNvPr id="9" name="TextBox 8">
              <a:extLst>
                <a:ext uri="{FF2B5EF4-FFF2-40B4-BE49-F238E27FC236}">
                  <a16:creationId xmlns:a16="http://schemas.microsoft.com/office/drawing/2014/main" id="{F29403EF-54A1-A267-DCA8-B04293B3392B}"/>
                </a:ext>
              </a:extLst>
            </p:cNvPr>
            <p:cNvSpPr txBox="1"/>
            <p:nvPr/>
          </p:nvSpPr>
          <p:spPr>
            <a:xfrm>
              <a:off x="1295208" y="4130586"/>
              <a:ext cx="1139846" cy="215444"/>
            </a:xfrm>
            <a:prstGeom prst="rect">
              <a:avLst/>
            </a:prstGeom>
            <a:noFill/>
          </p:spPr>
          <p:txBody>
            <a:bodyPr wrap="square" rtlCol="0">
              <a:spAutoFit/>
            </a:bodyPr>
            <a:lstStyle/>
            <a:p>
              <a:r>
                <a:rPr lang="lt-LT" sz="800"/>
                <a:t>Patiria fin. sunkumų</a:t>
              </a:r>
              <a:endParaRPr lang="en-US" sz="800"/>
            </a:p>
          </p:txBody>
        </p:sp>
        <p:sp>
          <p:nvSpPr>
            <p:cNvPr id="10" name="TextBox 9">
              <a:extLst>
                <a:ext uri="{FF2B5EF4-FFF2-40B4-BE49-F238E27FC236}">
                  <a16:creationId xmlns:a16="http://schemas.microsoft.com/office/drawing/2014/main" id="{F7E24104-A9BD-8A20-E5AB-B3AE332D2685}"/>
                </a:ext>
              </a:extLst>
            </p:cNvPr>
            <p:cNvSpPr txBox="1"/>
            <p:nvPr/>
          </p:nvSpPr>
          <p:spPr>
            <a:xfrm>
              <a:off x="2333048" y="4130586"/>
              <a:ext cx="1139846" cy="215444"/>
            </a:xfrm>
            <a:prstGeom prst="rect">
              <a:avLst/>
            </a:prstGeom>
            <a:noFill/>
          </p:spPr>
          <p:txBody>
            <a:bodyPr wrap="square" rtlCol="0">
              <a:spAutoFit/>
            </a:bodyPr>
            <a:lstStyle/>
            <a:p>
              <a:r>
                <a:rPr lang="lt-LT" sz="800"/>
                <a:t>NŪ met. pajamos</a:t>
              </a:r>
              <a:endParaRPr lang="en-US" sz="800"/>
            </a:p>
          </p:txBody>
        </p:sp>
        <p:sp>
          <p:nvSpPr>
            <p:cNvPr id="11" name="TextBox 10">
              <a:extLst>
                <a:ext uri="{FF2B5EF4-FFF2-40B4-BE49-F238E27FC236}">
                  <a16:creationId xmlns:a16="http://schemas.microsoft.com/office/drawing/2014/main" id="{200DD833-DADF-639E-87FC-47DE26AD5B2F}"/>
                </a:ext>
              </a:extLst>
            </p:cNvPr>
            <p:cNvSpPr txBox="1"/>
            <p:nvPr/>
          </p:nvSpPr>
          <p:spPr>
            <a:xfrm>
              <a:off x="3389229" y="4130586"/>
              <a:ext cx="1139846" cy="215444"/>
            </a:xfrm>
            <a:prstGeom prst="rect">
              <a:avLst/>
            </a:prstGeom>
            <a:noFill/>
          </p:spPr>
          <p:txBody>
            <a:bodyPr wrap="square" rtlCol="0">
              <a:spAutoFit/>
            </a:bodyPr>
            <a:lstStyle/>
            <a:p>
              <a:r>
                <a:rPr lang="lt-LT" sz="800"/>
                <a:t>Asm. met. pajamos</a:t>
              </a:r>
              <a:endParaRPr lang="en-US" sz="800"/>
            </a:p>
          </p:txBody>
        </p:sp>
        <p:sp>
          <p:nvSpPr>
            <p:cNvPr id="12" name="TextBox 11">
              <a:extLst>
                <a:ext uri="{FF2B5EF4-FFF2-40B4-BE49-F238E27FC236}">
                  <a16:creationId xmlns:a16="http://schemas.microsoft.com/office/drawing/2014/main" id="{4CF1AFF6-C50C-677F-05B0-C96B954FA5AB}"/>
                </a:ext>
              </a:extLst>
            </p:cNvPr>
            <p:cNvSpPr txBox="1"/>
            <p:nvPr/>
          </p:nvSpPr>
          <p:spPr>
            <a:xfrm>
              <a:off x="4351851" y="4130586"/>
              <a:ext cx="1212799" cy="215444"/>
            </a:xfrm>
            <a:prstGeom prst="rect">
              <a:avLst/>
            </a:prstGeom>
            <a:noFill/>
          </p:spPr>
          <p:txBody>
            <a:bodyPr wrap="square" rtlCol="0">
              <a:spAutoFit/>
            </a:bodyPr>
            <a:lstStyle/>
            <a:p>
              <a:r>
                <a:rPr lang="lt-LT" sz="800"/>
                <a:t>Būsto išlaikymo našt</a:t>
              </a:r>
              <a:r>
                <a:rPr lang="en-US" sz="800"/>
                <a:t>a</a:t>
              </a:r>
            </a:p>
          </p:txBody>
        </p:sp>
        <p:sp>
          <p:nvSpPr>
            <p:cNvPr id="13" name="TextBox 12">
              <a:extLst>
                <a:ext uri="{FF2B5EF4-FFF2-40B4-BE49-F238E27FC236}">
                  <a16:creationId xmlns:a16="http://schemas.microsoft.com/office/drawing/2014/main" id="{80C60B83-4AF5-48D4-708C-1A91C2FE632F}"/>
                </a:ext>
              </a:extLst>
            </p:cNvPr>
            <p:cNvSpPr txBox="1"/>
            <p:nvPr/>
          </p:nvSpPr>
          <p:spPr>
            <a:xfrm>
              <a:off x="5452872" y="4130586"/>
              <a:ext cx="644957" cy="215444"/>
            </a:xfrm>
            <a:prstGeom prst="rect">
              <a:avLst/>
            </a:prstGeom>
            <a:noFill/>
          </p:spPr>
          <p:txBody>
            <a:bodyPr wrap="square" rtlCol="0">
              <a:spAutoFit/>
            </a:bodyPr>
            <a:lstStyle/>
            <a:p>
              <a:pPr algn="ctr"/>
              <a:r>
                <a:rPr lang="en-US" sz="800" err="1"/>
                <a:t>Dirbantys</a:t>
              </a:r>
              <a:endParaRPr lang="en-US" sz="800"/>
            </a:p>
          </p:txBody>
        </p:sp>
        <p:sp>
          <p:nvSpPr>
            <p:cNvPr id="14" name="TextBox 13">
              <a:extLst>
                <a:ext uri="{FF2B5EF4-FFF2-40B4-BE49-F238E27FC236}">
                  <a16:creationId xmlns:a16="http://schemas.microsoft.com/office/drawing/2014/main" id="{A123E391-48F5-3DC5-BB89-3BF9196CBB5E}"/>
                </a:ext>
              </a:extLst>
            </p:cNvPr>
            <p:cNvSpPr txBox="1"/>
            <p:nvPr/>
          </p:nvSpPr>
          <p:spPr>
            <a:xfrm>
              <a:off x="6221836" y="4130586"/>
              <a:ext cx="644957" cy="215444"/>
            </a:xfrm>
            <a:prstGeom prst="rect">
              <a:avLst/>
            </a:prstGeom>
            <a:noFill/>
          </p:spPr>
          <p:txBody>
            <a:bodyPr wrap="square" rtlCol="0">
              <a:spAutoFit/>
            </a:bodyPr>
            <a:lstStyle/>
            <a:p>
              <a:pPr algn="ctr"/>
              <a:r>
                <a:rPr lang="en-US" sz="800" err="1"/>
                <a:t>Bedarbiai</a:t>
              </a:r>
              <a:endParaRPr lang="en-US" sz="800"/>
            </a:p>
          </p:txBody>
        </p:sp>
        <p:sp>
          <p:nvSpPr>
            <p:cNvPr id="15" name="TextBox 14">
              <a:extLst>
                <a:ext uri="{FF2B5EF4-FFF2-40B4-BE49-F238E27FC236}">
                  <a16:creationId xmlns:a16="http://schemas.microsoft.com/office/drawing/2014/main" id="{0F07DCAC-1FAC-418D-D675-E8FADA82E448}"/>
                </a:ext>
              </a:extLst>
            </p:cNvPr>
            <p:cNvSpPr txBox="1"/>
            <p:nvPr/>
          </p:nvSpPr>
          <p:spPr>
            <a:xfrm>
              <a:off x="7010793" y="4130586"/>
              <a:ext cx="767863" cy="215444"/>
            </a:xfrm>
            <a:prstGeom prst="rect">
              <a:avLst/>
            </a:prstGeom>
            <a:noFill/>
          </p:spPr>
          <p:txBody>
            <a:bodyPr wrap="square" rtlCol="0">
              <a:spAutoFit/>
            </a:bodyPr>
            <a:lstStyle/>
            <a:p>
              <a:pPr algn="ctr"/>
              <a:r>
                <a:rPr lang="en-US" sz="800" err="1"/>
                <a:t>Pensininkai</a:t>
              </a:r>
              <a:endParaRPr lang="en-US" sz="800"/>
            </a:p>
          </p:txBody>
        </p:sp>
        <p:sp>
          <p:nvSpPr>
            <p:cNvPr id="16" name="TextBox 15">
              <a:extLst>
                <a:ext uri="{FF2B5EF4-FFF2-40B4-BE49-F238E27FC236}">
                  <a16:creationId xmlns:a16="http://schemas.microsoft.com/office/drawing/2014/main" id="{9CD5365F-1F7A-771E-C076-C88FEDD4FFCE}"/>
                </a:ext>
              </a:extLst>
            </p:cNvPr>
            <p:cNvSpPr txBox="1"/>
            <p:nvPr/>
          </p:nvSpPr>
          <p:spPr>
            <a:xfrm>
              <a:off x="7754484" y="4130586"/>
              <a:ext cx="767863" cy="215444"/>
            </a:xfrm>
            <a:prstGeom prst="rect">
              <a:avLst/>
            </a:prstGeom>
            <a:noFill/>
          </p:spPr>
          <p:txBody>
            <a:bodyPr wrap="square" rtlCol="0">
              <a:spAutoFit/>
            </a:bodyPr>
            <a:lstStyle/>
            <a:p>
              <a:pPr algn="ctr"/>
              <a:r>
                <a:rPr lang="en-US" sz="800" err="1"/>
                <a:t>Studentai</a:t>
              </a:r>
              <a:endParaRPr lang="en-US" sz="800"/>
            </a:p>
          </p:txBody>
        </p:sp>
      </p:grpSp>
      <p:grpSp>
        <p:nvGrpSpPr>
          <p:cNvPr id="17" name="Group 16">
            <a:extLst>
              <a:ext uri="{FF2B5EF4-FFF2-40B4-BE49-F238E27FC236}">
                <a16:creationId xmlns:a16="http://schemas.microsoft.com/office/drawing/2014/main" id="{AF229609-0008-32B4-55B0-6C1D6DFD5166}"/>
              </a:ext>
            </a:extLst>
          </p:cNvPr>
          <p:cNvGrpSpPr/>
          <p:nvPr/>
        </p:nvGrpSpPr>
        <p:grpSpPr>
          <a:xfrm>
            <a:off x="564856" y="4311330"/>
            <a:ext cx="8001588" cy="300541"/>
            <a:chOff x="591323" y="2731127"/>
            <a:chExt cx="8001588" cy="300541"/>
          </a:xfrm>
        </p:grpSpPr>
        <p:pic>
          <p:nvPicPr>
            <p:cNvPr id="18" name="Graphic 17" descr="Briefcase with solid fill">
              <a:extLst>
                <a:ext uri="{FF2B5EF4-FFF2-40B4-BE49-F238E27FC236}">
                  <a16:creationId xmlns:a16="http://schemas.microsoft.com/office/drawing/2014/main" id="{141BCE03-A0CF-F5A4-DE5B-82D05CF7D75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98092" y="2743668"/>
              <a:ext cx="288000" cy="288000"/>
            </a:xfrm>
            <a:prstGeom prst="rect">
              <a:avLst/>
            </a:prstGeom>
          </p:spPr>
        </p:pic>
        <p:pic>
          <p:nvPicPr>
            <p:cNvPr id="19" name="Graphic 18" descr="Graduation cap with solid fill">
              <a:extLst>
                <a:ext uri="{FF2B5EF4-FFF2-40B4-BE49-F238E27FC236}">
                  <a16:creationId xmlns:a16="http://schemas.microsoft.com/office/drawing/2014/main" id="{E44290C2-A143-EACB-94C5-C8092E56575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23878" y="2743668"/>
              <a:ext cx="288000" cy="288000"/>
            </a:xfrm>
            <a:prstGeom prst="rect">
              <a:avLst/>
            </a:prstGeom>
          </p:spPr>
        </p:pic>
        <p:sp>
          <p:nvSpPr>
            <p:cNvPr id="20" name="TextBox 19">
              <a:extLst>
                <a:ext uri="{FF2B5EF4-FFF2-40B4-BE49-F238E27FC236}">
                  <a16:creationId xmlns:a16="http://schemas.microsoft.com/office/drawing/2014/main" id="{6B3E0EA0-3CAF-AFEF-007E-53389AF6403B}"/>
                </a:ext>
              </a:extLst>
            </p:cNvPr>
            <p:cNvSpPr txBox="1"/>
            <p:nvPr/>
          </p:nvSpPr>
          <p:spPr>
            <a:xfrm>
              <a:off x="8106881" y="2777752"/>
              <a:ext cx="486030" cy="253916"/>
            </a:xfrm>
            <a:prstGeom prst="rect">
              <a:avLst/>
            </a:prstGeom>
            <a:noFill/>
          </p:spPr>
          <p:txBody>
            <a:bodyPr wrap="none" rtlCol="0">
              <a:spAutoFit/>
            </a:bodyPr>
            <a:lstStyle/>
            <a:p>
              <a:r>
                <a:rPr lang="lt-LT" sz="1050" b="1"/>
                <a:t>6,2 %</a:t>
              </a:r>
            </a:p>
          </p:txBody>
        </p:sp>
        <p:sp>
          <p:nvSpPr>
            <p:cNvPr id="22" name="TextBox 21">
              <a:extLst>
                <a:ext uri="{FF2B5EF4-FFF2-40B4-BE49-F238E27FC236}">
                  <a16:creationId xmlns:a16="http://schemas.microsoft.com/office/drawing/2014/main" id="{1747F6B0-1E0C-5107-5582-518F1C5CAD89}"/>
                </a:ext>
              </a:extLst>
            </p:cNvPr>
            <p:cNvSpPr txBox="1"/>
            <p:nvPr/>
          </p:nvSpPr>
          <p:spPr>
            <a:xfrm>
              <a:off x="5781097" y="2777752"/>
              <a:ext cx="554960" cy="253916"/>
            </a:xfrm>
            <a:prstGeom prst="rect">
              <a:avLst/>
            </a:prstGeom>
            <a:noFill/>
          </p:spPr>
          <p:txBody>
            <a:bodyPr wrap="none" rtlCol="0">
              <a:spAutoFit/>
            </a:bodyPr>
            <a:lstStyle/>
            <a:p>
              <a:r>
                <a:rPr lang="lt-LT" sz="1050" b="1"/>
                <a:t>56,4 %</a:t>
              </a:r>
            </a:p>
          </p:txBody>
        </p:sp>
        <p:pic>
          <p:nvPicPr>
            <p:cNvPr id="23" name="Graphic 22" descr="Briefcase outline">
              <a:extLst>
                <a:ext uri="{FF2B5EF4-FFF2-40B4-BE49-F238E27FC236}">
                  <a16:creationId xmlns:a16="http://schemas.microsoft.com/office/drawing/2014/main" id="{0F71E9EA-2A55-C427-643D-EB29430B9B3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31062" y="2743668"/>
              <a:ext cx="288000" cy="288000"/>
            </a:xfrm>
            <a:prstGeom prst="rect">
              <a:avLst/>
            </a:prstGeom>
          </p:spPr>
        </p:pic>
        <p:sp>
          <p:nvSpPr>
            <p:cNvPr id="24" name="TextBox 23">
              <a:extLst>
                <a:ext uri="{FF2B5EF4-FFF2-40B4-BE49-F238E27FC236}">
                  <a16:creationId xmlns:a16="http://schemas.microsoft.com/office/drawing/2014/main" id="{2B2D1021-55D9-FDDB-B0DB-346EA0D454B3}"/>
                </a:ext>
              </a:extLst>
            </p:cNvPr>
            <p:cNvSpPr txBox="1"/>
            <p:nvPr/>
          </p:nvSpPr>
          <p:spPr>
            <a:xfrm>
              <a:off x="6614067" y="2777752"/>
              <a:ext cx="381836" cy="253916"/>
            </a:xfrm>
            <a:prstGeom prst="rect">
              <a:avLst/>
            </a:prstGeom>
            <a:noFill/>
          </p:spPr>
          <p:txBody>
            <a:bodyPr wrap="none" rtlCol="0">
              <a:spAutoFit/>
            </a:bodyPr>
            <a:lstStyle/>
            <a:p>
              <a:r>
                <a:rPr lang="lt-LT" sz="1050" b="1"/>
                <a:t>6 %</a:t>
              </a:r>
            </a:p>
          </p:txBody>
        </p:sp>
        <p:pic>
          <p:nvPicPr>
            <p:cNvPr id="27" name="Graphic 26" descr="Man with cane with solid fill">
              <a:extLst>
                <a:ext uri="{FF2B5EF4-FFF2-40B4-BE49-F238E27FC236}">
                  <a16:creationId xmlns:a16="http://schemas.microsoft.com/office/drawing/2014/main" id="{333B06D7-9684-8564-F7A9-A61A6C2D659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990908" y="2731127"/>
              <a:ext cx="288000" cy="300541"/>
            </a:xfrm>
            <a:prstGeom prst="rect">
              <a:avLst/>
            </a:prstGeom>
          </p:spPr>
        </p:pic>
        <p:sp>
          <p:nvSpPr>
            <p:cNvPr id="28" name="TextBox 27">
              <a:extLst>
                <a:ext uri="{FF2B5EF4-FFF2-40B4-BE49-F238E27FC236}">
                  <a16:creationId xmlns:a16="http://schemas.microsoft.com/office/drawing/2014/main" id="{26012E92-31BC-F92B-2BD8-051022831622}"/>
                </a:ext>
              </a:extLst>
            </p:cNvPr>
            <p:cNvSpPr txBox="1"/>
            <p:nvPr/>
          </p:nvSpPr>
          <p:spPr>
            <a:xfrm>
              <a:off x="7273913" y="2777752"/>
              <a:ext cx="554960" cy="253916"/>
            </a:xfrm>
            <a:prstGeom prst="rect">
              <a:avLst/>
            </a:prstGeom>
            <a:noFill/>
          </p:spPr>
          <p:txBody>
            <a:bodyPr wrap="none" rtlCol="0">
              <a:spAutoFit/>
            </a:bodyPr>
            <a:lstStyle/>
            <a:p>
              <a:r>
                <a:rPr lang="lt-LT" sz="1050" b="1"/>
                <a:t>25,1 %</a:t>
              </a:r>
            </a:p>
          </p:txBody>
        </p:sp>
        <p:pic>
          <p:nvPicPr>
            <p:cNvPr id="29" name="Grafinis elementas 28" descr="Coins with solid fill">
              <a:extLst>
                <a:ext uri="{FF2B5EF4-FFF2-40B4-BE49-F238E27FC236}">
                  <a16:creationId xmlns:a16="http://schemas.microsoft.com/office/drawing/2014/main" id="{16FC63B9-32E3-DCC6-D504-D03E3F7005E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519285" y="2743668"/>
              <a:ext cx="288000" cy="288000"/>
            </a:xfrm>
            <a:prstGeom prst="rect">
              <a:avLst/>
            </a:prstGeom>
          </p:spPr>
        </p:pic>
        <p:sp>
          <p:nvSpPr>
            <p:cNvPr id="36" name="Rectangle 6">
              <a:extLst>
                <a:ext uri="{FF2B5EF4-FFF2-40B4-BE49-F238E27FC236}">
                  <a16:creationId xmlns:a16="http://schemas.microsoft.com/office/drawing/2014/main" id="{62B2DA1E-CBAA-4DDB-7C68-A6D9C7CEF191}"/>
                </a:ext>
              </a:extLst>
            </p:cNvPr>
            <p:cNvSpPr/>
            <p:nvPr/>
          </p:nvSpPr>
          <p:spPr>
            <a:xfrm>
              <a:off x="1802290" y="2791352"/>
              <a:ext cx="649952" cy="2403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1050" b="1">
                  <a:solidFill>
                    <a:schemeClr val="tx1"/>
                  </a:solidFill>
                </a:rPr>
                <a:t>60,4 %</a:t>
              </a:r>
            </a:p>
            <a:p>
              <a:pPr algn="just"/>
              <a:endParaRPr lang="lt-LT" sz="1050" b="1">
                <a:solidFill>
                  <a:schemeClr val="tx1"/>
                </a:solidFill>
              </a:endParaRPr>
            </a:p>
          </p:txBody>
        </p:sp>
        <p:pic>
          <p:nvPicPr>
            <p:cNvPr id="41" name="Grafinis elementas 24" descr="Piggy Bank with solid fill">
              <a:extLst>
                <a:ext uri="{FF2B5EF4-FFF2-40B4-BE49-F238E27FC236}">
                  <a16:creationId xmlns:a16="http://schemas.microsoft.com/office/drawing/2014/main" id="{DF0B82BD-F41C-451C-4C34-CDAF8FC0C80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91323" y="2743668"/>
              <a:ext cx="288000" cy="288000"/>
            </a:xfrm>
            <a:prstGeom prst="rect">
              <a:avLst/>
            </a:prstGeom>
          </p:spPr>
        </p:pic>
        <p:sp>
          <p:nvSpPr>
            <p:cNvPr id="42" name="Rectangle 6">
              <a:extLst>
                <a:ext uri="{FF2B5EF4-FFF2-40B4-BE49-F238E27FC236}">
                  <a16:creationId xmlns:a16="http://schemas.microsoft.com/office/drawing/2014/main" id="{FBC7B43A-CB97-BE62-A2DB-330871B6B697}"/>
                </a:ext>
              </a:extLst>
            </p:cNvPr>
            <p:cNvSpPr/>
            <p:nvPr/>
          </p:nvSpPr>
          <p:spPr>
            <a:xfrm>
              <a:off x="874328" y="2791352"/>
              <a:ext cx="649952" cy="2403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1050" b="1">
                  <a:solidFill>
                    <a:schemeClr val="tx1"/>
                  </a:solidFill>
                </a:rPr>
                <a:t>56,4 %</a:t>
              </a:r>
            </a:p>
            <a:p>
              <a:pPr algn="just"/>
              <a:endParaRPr lang="lt-LT" sz="1050" b="1">
                <a:solidFill>
                  <a:schemeClr val="tx1"/>
                </a:solidFill>
              </a:endParaRPr>
            </a:p>
          </p:txBody>
        </p:sp>
        <p:pic>
          <p:nvPicPr>
            <p:cNvPr id="44" name="Graphic 43" descr="Family with two children with solid fill">
              <a:extLst>
                <a:ext uri="{FF2B5EF4-FFF2-40B4-BE49-F238E27FC236}">
                  <a16:creationId xmlns:a16="http://schemas.microsoft.com/office/drawing/2014/main" id="{4DE84F4C-030D-1C04-35C9-2C0DBF7DC60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447247" y="2743668"/>
              <a:ext cx="288000" cy="288000"/>
            </a:xfrm>
            <a:prstGeom prst="rect">
              <a:avLst/>
            </a:prstGeom>
          </p:spPr>
        </p:pic>
        <p:pic>
          <p:nvPicPr>
            <p:cNvPr id="45" name="Graphic 44" descr="Office worker male with solid fill">
              <a:extLst>
                <a:ext uri="{FF2B5EF4-FFF2-40B4-BE49-F238E27FC236}">
                  <a16:creationId xmlns:a16="http://schemas.microsoft.com/office/drawing/2014/main" id="{C7E6CAFD-258A-E45C-1545-980544BED869}"/>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507389" y="2743668"/>
              <a:ext cx="288000" cy="288000"/>
            </a:xfrm>
            <a:prstGeom prst="rect">
              <a:avLst/>
            </a:prstGeom>
          </p:spPr>
        </p:pic>
        <p:sp>
          <p:nvSpPr>
            <p:cNvPr id="46" name="Rectangle 6">
              <a:extLst>
                <a:ext uri="{FF2B5EF4-FFF2-40B4-BE49-F238E27FC236}">
                  <a16:creationId xmlns:a16="http://schemas.microsoft.com/office/drawing/2014/main" id="{872D7020-19FB-8258-EC8C-0B1A11D3459C}"/>
                </a:ext>
              </a:extLst>
            </p:cNvPr>
            <p:cNvSpPr/>
            <p:nvPr/>
          </p:nvSpPr>
          <p:spPr>
            <a:xfrm>
              <a:off x="2730252" y="2791352"/>
              <a:ext cx="782132" cy="2403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1050" b="1">
                  <a:solidFill>
                    <a:schemeClr val="tx1"/>
                  </a:solidFill>
                </a:rPr>
                <a:t>21 758 €</a:t>
              </a:r>
            </a:p>
          </p:txBody>
        </p:sp>
        <p:sp>
          <p:nvSpPr>
            <p:cNvPr id="50" name="Rectangle 6">
              <a:extLst>
                <a:ext uri="{FF2B5EF4-FFF2-40B4-BE49-F238E27FC236}">
                  <a16:creationId xmlns:a16="http://schemas.microsoft.com/office/drawing/2014/main" id="{6C4ED9B8-8E33-D6CB-C474-D5D200EADC69}"/>
                </a:ext>
              </a:extLst>
            </p:cNvPr>
            <p:cNvSpPr/>
            <p:nvPr/>
          </p:nvSpPr>
          <p:spPr>
            <a:xfrm>
              <a:off x="3790394" y="2791352"/>
              <a:ext cx="784731" cy="2403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1050" b="1">
                  <a:solidFill>
                    <a:schemeClr val="tx1"/>
                  </a:solidFill>
                </a:rPr>
                <a:t>12 086 €</a:t>
              </a:r>
            </a:p>
            <a:p>
              <a:pPr algn="just"/>
              <a:endParaRPr lang="lt-LT" sz="1050" b="1">
                <a:solidFill>
                  <a:schemeClr val="tx1"/>
                </a:solidFill>
              </a:endParaRPr>
            </a:p>
          </p:txBody>
        </p:sp>
        <p:pic>
          <p:nvPicPr>
            <p:cNvPr id="51" name="Graphic 50" descr="Loan with solid fill">
              <a:extLst>
                <a:ext uri="{FF2B5EF4-FFF2-40B4-BE49-F238E27FC236}">
                  <a16:creationId xmlns:a16="http://schemas.microsoft.com/office/drawing/2014/main" id="{5CB20763-6C38-D877-662B-D300A033D40A}"/>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4570130" y="2743668"/>
              <a:ext cx="288000" cy="288000"/>
            </a:xfrm>
            <a:prstGeom prst="rect">
              <a:avLst/>
            </a:prstGeom>
          </p:spPr>
        </p:pic>
        <p:sp>
          <p:nvSpPr>
            <p:cNvPr id="53" name="Rectangle 6">
              <a:extLst>
                <a:ext uri="{FF2B5EF4-FFF2-40B4-BE49-F238E27FC236}">
                  <a16:creationId xmlns:a16="http://schemas.microsoft.com/office/drawing/2014/main" id="{8C26D7FB-F569-5015-6547-9BB6B32ADD4B}"/>
                </a:ext>
              </a:extLst>
            </p:cNvPr>
            <p:cNvSpPr/>
            <p:nvPr/>
          </p:nvSpPr>
          <p:spPr>
            <a:xfrm>
              <a:off x="4853135" y="2791352"/>
              <a:ext cx="649952" cy="2403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1050" b="1">
                  <a:solidFill>
                    <a:schemeClr val="tx1"/>
                  </a:solidFill>
                </a:rPr>
                <a:t>6,1 %</a:t>
              </a:r>
            </a:p>
            <a:p>
              <a:pPr algn="just"/>
              <a:endParaRPr lang="lt-LT" sz="1050" b="1">
                <a:solidFill>
                  <a:schemeClr val="tx1"/>
                </a:solidFill>
              </a:endParaRPr>
            </a:p>
          </p:txBody>
        </p:sp>
      </p:grpSp>
      <p:grpSp>
        <p:nvGrpSpPr>
          <p:cNvPr id="61" name="Group 60">
            <a:extLst>
              <a:ext uri="{FF2B5EF4-FFF2-40B4-BE49-F238E27FC236}">
                <a16:creationId xmlns:a16="http://schemas.microsoft.com/office/drawing/2014/main" id="{69191DE3-BAF5-A517-D383-249F23EA0778}"/>
              </a:ext>
            </a:extLst>
          </p:cNvPr>
          <p:cNvGrpSpPr/>
          <p:nvPr/>
        </p:nvGrpSpPr>
        <p:grpSpPr>
          <a:xfrm>
            <a:off x="4071075" y="1052070"/>
            <a:ext cx="4539527" cy="3038773"/>
            <a:chOff x="4079145" y="1057743"/>
            <a:chExt cx="3688672" cy="3671449"/>
          </a:xfrm>
        </p:grpSpPr>
        <p:sp>
          <p:nvSpPr>
            <p:cNvPr id="55" name="TextBox 54">
              <a:extLst>
                <a:ext uri="{FF2B5EF4-FFF2-40B4-BE49-F238E27FC236}">
                  <a16:creationId xmlns:a16="http://schemas.microsoft.com/office/drawing/2014/main" id="{DBE88EF3-D964-BA1D-9D17-8A7ED53055B0}"/>
                </a:ext>
              </a:extLst>
            </p:cNvPr>
            <p:cNvSpPr txBox="1"/>
            <p:nvPr/>
          </p:nvSpPr>
          <p:spPr>
            <a:xfrm>
              <a:off x="4144428" y="1057743"/>
              <a:ext cx="2554589" cy="502005"/>
            </a:xfrm>
            <a:prstGeom prst="rect">
              <a:avLst/>
            </a:prstGeom>
            <a:noFill/>
          </p:spPr>
          <p:txBody>
            <a:bodyPr wrap="square" rtlCol="0">
              <a:spAutoFit/>
            </a:bodyPr>
            <a:lstStyle/>
            <a:p>
              <a:pPr algn="ctr"/>
              <a:r>
                <a:rPr lang="lt-LT" sz="1200" b="1" dirty="0">
                  <a:solidFill>
                    <a:schemeClr val="accent1"/>
                  </a:solidFill>
                </a:rPr>
                <a:t>TIKSLINĖ GRUPĖ C| 34 m.</a:t>
              </a:r>
            </a:p>
            <a:p>
              <a:pPr algn="ctr"/>
              <a:r>
                <a:rPr lang="lt-LT" sz="900" dirty="0"/>
                <a:t>Gyvena mieste | Gyvena bute | Dirba</a:t>
              </a:r>
            </a:p>
          </p:txBody>
        </p:sp>
        <p:pic>
          <p:nvPicPr>
            <p:cNvPr id="56" name="Graphic 29" descr="School boy with solid fill">
              <a:extLst>
                <a:ext uri="{FF2B5EF4-FFF2-40B4-BE49-F238E27FC236}">
                  <a16:creationId xmlns:a16="http://schemas.microsoft.com/office/drawing/2014/main" id="{5D97D2F5-519F-32B4-6DA5-3C0AD10DA73D}"/>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4079145" y="1078464"/>
              <a:ext cx="468000" cy="468000"/>
            </a:xfrm>
            <a:prstGeom prst="rect">
              <a:avLst/>
            </a:prstGeom>
          </p:spPr>
        </p:pic>
        <p:sp>
          <p:nvSpPr>
            <p:cNvPr id="57" name="Rectangle 6">
              <a:extLst>
                <a:ext uri="{FF2B5EF4-FFF2-40B4-BE49-F238E27FC236}">
                  <a16:creationId xmlns:a16="http://schemas.microsoft.com/office/drawing/2014/main" id="{82C73E94-1554-C55C-D966-6A8D52387F13}"/>
                </a:ext>
              </a:extLst>
            </p:cNvPr>
            <p:cNvSpPr/>
            <p:nvPr/>
          </p:nvSpPr>
          <p:spPr>
            <a:xfrm>
              <a:off x="4124502" y="1539028"/>
              <a:ext cx="2042967" cy="53752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900" b="1">
                  <a:solidFill>
                    <a:schemeClr val="accent1"/>
                  </a:solidFill>
                </a:rPr>
                <a:t>Pagrindiniai sunkumai atliepia finansines galimybes:</a:t>
              </a:r>
              <a:endParaRPr lang="lt-LT" sz="900">
                <a:solidFill>
                  <a:schemeClr val="tx1"/>
                </a:solidFill>
              </a:endParaRPr>
            </a:p>
            <a:p>
              <a:pPr marL="171450" indent="-171450" algn="just">
                <a:buFont typeface="Arial" panose="020B0604020202020204" pitchFamily="34" charset="0"/>
                <a:buChar char="•"/>
              </a:pPr>
              <a:r>
                <a:rPr lang="lt-LT" sz="900">
                  <a:solidFill>
                    <a:schemeClr val="tx1"/>
                  </a:solidFill>
                </a:rPr>
                <a:t>nedidelė dalis NŪ gyvena techniškai netvarkinguose būstuose</a:t>
              </a:r>
            </a:p>
            <a:p>
              <a:pPr marL="171450" indent="-171450" algn="just">
                <a:buFont typeface="Arial" panose="020B0604020202020204" pitchFamily="34" charset="0"/>
                <a:buChar char="•"/>
              </a:pPr>
              <a:r>
                <a:rPr lang="lt-LT" sz="900">
                  <a:solidFill>
                    <a:schemeClr val="tx1"/>
                  </a:solidFill>
                </a:rPr>
                <a:t>didelės išlaidos būsto išlaikymui</a:t>
              </a:r>
            </a:p>
          </p:txBody>
        </p:sp>
        <p:sp>
          <p:nvSpPr>
            <p:cNvPr id="58" name="Rectangle 6">
              <a:extLst>
                <a:ext uri="{FF2B5EF4-FFF2-40B4-BE49-F238E27FC236}">
                  <a16:creationId xmlns:a16="http://schemas.microsoft.com/office/drawing/2014/main" id="{38400BB5-BCAF-C6A7-9FCF-C019A56A4B40}"/>
                </a:ext>
              </a:extLst>
            </p:cNvPr>
            <p:cNvSpPr/>
            <p:nvPr/>
          </p:nvSpPr>
          <p:spPr>
            <a:xfrm>
              <a:off x="4105189" y="3831104"/>
              <a:ext cx="2018804" cy="5375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900" b="1">
                  <a:solidFill>
                    <a:schemeClr val="accent1"/>
                  </a:solidFill>
                </a:rPr>
                <a:t>Galimos politinės priemonės:</a:t>
              </a:r>
              <a:endParaRPr lang="lt-LT" sz="900">
                <a:solidFill>
                  <a:schemeClr val="tx1"/>
                </a:solidFill>
              </a:endParaRPr>
            </a:p>
            <a:p>
              <a:pPr marL="171450" indent="-171450" algn="just">
                <a:buFont typeface="Arial" panose="020B0604020202020204" pitchFamily="34" charset="0"/>
                <a:buChar char="•"/>
              </a:pPr>
              <a:r>
                <a:rPr lang="lt-LT" sz="900">
                  <a:solidFill>
                    <a:schemeClr val="tx1"/>
                  </a:solidFill>
                </a:rPr>
                <a:t>būsto modernizavimo (atnaujinimo) programos</a:t>
              </a:r>
            </a:p>
            <a:p>
              <a:pPr marL="171450" indent="-171450" algn="just">
                <a:buFont typeface="Arial" panose="020B0604020202020204" pitchFamily="34" charset="0"/>
                <a:buChar char="•"/>
              </a:pPr>
              <a:r>
                <a:rPr lang="lt-LT" sz="900">
                  <a:solidFill>
                    <a:schemeClr val="tx1"/>
                  </a:solidFill>
                </a:rPr>
                <a:t>energinio efektyvumo priemonės</a:t>
              </a:r>
            </a:p>
          </p:txBody>
        </p:sp>
        <p:sp>
          <p:nvSpPr>
            <p:cNvPr id="59" name="Rectangle 6">
              <a:extLst>
                <a:ext uri="{FF2B5EF4-FFF2-40B4-BE49-F238E27FC236}">
                  <a16:creationId xmlns:a16="http://schemas.microsoft.com/office/drawing/2014/main" id="{F6B5E28A-2808-79FB-C5DD-98332F87AE56}"/>
                </a:ext>
              </a:extLst>
            </p:cNvPr>
            <p:cNvSpPr/>
            <p:nvPr/>
          </p:nvSpPr>
          <p:spPr>
            <a:xfrm>
              <a:off x="4111646" y="2488205"/>
              <a:ext cx="2018805" cy="7114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lt-LT" sz="900" b="1" err="1">
                  <a:solidFill>
                    <a:schemeClr val="accent1"/>
                  </a:solidFill>
                </a:rPr>
                <a:t>Pažeidžiamiausi</a:t>
              </a:r>
              <a:r>
                <a:rPr lang="lt-LT" sz="900" b="1">
                  <a:solidFill>
                    <a:schemeClr val="accent1"/>
                  </a:solidFill>
                </a:rPr>
                <a:t> NŪ:</a:t>
              </a:r>
              <a:endParaRPr lang="lt-LT" sz="900">
                <a:solidFill>
                  <a:schemeClr val="tx1"/>
                </a:solidFill>
              </a:endParaRPr>
            </a:p>
            <a:p>
              <a:pPr marL="171450" indent="-171450" algn="just">
                <a:buFont typeface="Arial" panose="020B0604020202020204" pitchFamily="34" charset="0"/>
                <a:buChar char="•"/>
              </a:pPr>
              <a:r>
                <a:rPr lang="lt-LT" sz="900">
                  <a:solidFill>
                    <a:schemeClr val="tx1"/>
                  </a:solidFill>
                </a:rPr>
                <a:t>vieniši asmenys (ypač senjorai) – </a:t>
              </a:r>
              <a:r>
                <a:rPr lang="lt-LT" sz="1000" b="1">
                  <a:solidFill>
                    <a:schemeClr val="accent1"/>
                  </a:solidFill>
                </a:rPr>
                <a:t>14% </a:t>
              </a:r>
              <a:r>
                <a:rPr lang="lt-LT" sz="900">
                  <a:solidFill>
                    <a:schemeClr val="tx1"/>
                  </a:solidFill>
                </a:rPr>
                <a:t>patiria finansinę naštą</a:t>
              </a:r>
            </a:p>
            <a:p>
              <a:pPr marL="171450" indent="-171450" algn="just">
                <a:buFont typeface="Arial" panose="020B0604020202020204" pitchFamily="34" charset="0"/>
                <a:buChar char="•"/>
              </a:pPr>
              <a:r>
                <a:rPr lang="lt-LT" sz="900">
                  <a:solidFill>
                    <a:schemeClr val="tx1"/>
                  </a:solidFill>
                </a:rPr>
                <a:t>vieniši tėvai / globėjai su vaikais – </a:t>
              </a:r>
              <a:r>
                <a:rPr lang="lt-LT" sz="1000" b="1">
                  <a:solidFill>
                    <a:schemeClr val="accent1"/>
                  </a:solidFill>
                </a:rPr>
                <a:t>13%</a:t>
              </a:r>
              <a:r>
                <a:rPr lang="lt-LT" sz="900">
                  <a:solidFill>
                    <a:schemeClr val="tx1"/>
                  </a:solidFill>
                </a:rPr>
                <a:t> patiria finansinę naštą </a:t>
              </a:r>
            </a:p>
            <a:p>
              <a:pPr marL="171450" indent="-171450" algn="just">
                <a:buFont typeface="Arial" panose="020B0604020202020204" pitchFamily="34" charset="0"/>
                <a:buChar char="•"/>
              </a:pPr>
              <a:r>
                <a:rPr lang="lt-LT" sz="900">
                  <a:solidFill>
                    <a:schemeClr val="tx1"/>
                  </a:solidFill>
                </a:rPr>
                <a:t>dviejų asmenų NŪ – </a:t>
              </a:r>
              <a:r>
                <a:rPr lang="lt-LT" sz="1000" b="1">
                  <a:solidFill>
                    <a:schemeClr val="accent1"/>
                  </a:solidFill>
                </a:rPr>
                <a:t>10% </a:t>
              </a:r>
              <a:r>
                <a:rPr lang="lt-LT" sz="900">
                  <a:solidFill>
                    <a:schemeClr val="tx1"/>
                  </a:solidFill>
                </a:rPr>
                <a:t>patiria finansinę naštą</a:t>
              </a:r>
            </a:p>
          </p:txBody>
        </p:sp>
        <p:graphicFrame>
          <p:nvGraphicFramePr>
            <p:cNvPr id="60" name="Chart 59">
              <a:extLst>
                <a:ext uri="{FF2B5EF4-FFF2-40B4-BE49-F238E27FC236}">
                  <a16:creationId xmlns:a16="http://schemas.microsoft.com/office/drawing/2014/main" id="{FD825FB7-6923-BD98-59C4-8FAF3139B15B}"/>
                </a:ext>
              </a:extLst>
            </p:cNvPr>
            <p:cNvGraphicFramePr/>
            <p:nvPr>
              <p:extLst>
                <p:ext uri="{D42A27DB-BD31-4B8C-83A1-F6EECF244321}">
                  <p14:modId xmlns:p14="http://schemas.microsoft.com/office/powerpoint/2010/main" val="1644236556"/>
                </p:ext>
              </p:extLst>
            </p:nvPr>
          </p:nvGraphicFramePr>
          <p:xfrm>
            <a:off x="6151911" y="1539028"/>
            <a:ext cx="1615906" cy="3190164"/>
          </p:xfrm>
          <a:graphic>
            <a:graphicData uri="http://schemas.openxmlformats.org/drawingml/2006/chart">
              <c:chart xmlns:c="http://schemas.openxmlformats.org/drawingml/2006/chart" xmlns:r="http://schemas.openxmlformats.org/officeDocument/2006/relationships" r:id="rId15"/>
            </a:graphicData>
          </a:graphic>
        </p:graphicFrame>
      </p:grpSp>
      <p:sp>
        <p:nvSpPr>
          <p:cNvPr id="62" name="Rectangle 61">
            <a:extLst>
              <a:ext uri="{FF2B5EF4-FFF2-40B4-BE49-F238E27FC236}">
                <a16:creationId xmlns:a16="http://schemas.microsoft.com/office/drawing/2014/main" id="{754FD19A-F0D7-3970-B026-94550876B407}"/>
              </a:ext>
            </a:extLst>
          </p:cNvPr>
          <p:cNvSpPr/>
          <p:nvPr/>
        </p:nvSpPr>
        <p:spPr>
          <a:xfrm>
            <a:off x="4154987" y="772454"/>
            <a:ext cx="4453257" cy="2492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2"/>
                </a:solidFill>
              </a:rPr>
              <a:t>Tik</a:t>
            </a:r>
            <a:r>
              <a:rPr lang="lt-LT" sz="1050" b="1">
                <a:solidFill>
                  <a:schemeClr val="bg2"/>
                </a:solidFill>
              </a:rPr>
              <a:t>slinės grupės profilis</a:t>
            </a:r>
          </a:p>
        </p:txBody>
      </p:sp>
      <p:sp>
        <p:nvSpPr>
          <p:cNvPr id="63" name="TextBox 62">
            <a:extLst>
              <a:ext uri="{FF2B5EF4-FFF2-40B4-BE49-F238E27FC236}">
                <a16:creationId xmlns:a16="http://schemas.microsoft.com/office/drawing/2014/main" id="{4F33DD09-C2A2-A104-1124-8197CA7F0A0E}"/>
              </a:ext>
            </a:extLst>
          </p:cNvPr>
          <p:cNvSpPr txBox="1"/>
          <p:nvPr/>
        </p:nvSpPr>
        <p:spPr>
          <a:xfrm>
            <a:off x="546102" y="4067032"/>
            <a:ext cx="8051793" cy="512489"/>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defPPr>
              <a:defRPr lang="en-US"/>
            </a:defPPr>
            <a:lvl1pPr marL="171450" indent="-171450">
              <a:buFont typeface="Arial" panose="020B0604020202020204" pitchFamily="34" charset="0"/>
              <a:buChar char="•"/>
              <a:defRPr sz="800">
                <a:solidFill>
                  <a:srgbClr val="2D3934"/>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endParaRPr lang="lt-LT"/>
          </a:p>
        </p:txBody>
      </p:sp>
      <p:sp>
        <p:nvSpPr>
          <p:cNvPr id="5" name="Rectangle 4">
            <a:extLst>
              <a:ext uri="{FF2B5EF4-FFF2-40B4-BE49-F238E27FC236}">
                <a16:creationId xmlns:a16="http://schemas.microsoft.com/office/drawing/2014/main" id="{2D90E9C7-9878-95E4-2AD2-0515D97AF208}"/>
              </a:ext>
            </a:extLst>
          </p:cNvPr>
          <p:cNvSpPr/>
          <p:nvPr/>
        </p:nvSpPr>
        <p:spPr>
          <a:xfrm>
            <a:off x="7297620" y="1090067"/>
            <a:ext cx="1310624" cy="37504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900" b="1">
                <a:solidFill>
                  <a:schemeClr val="accent6"/>
                </a:solidFill>
              </a:rPr>
              <a:t>87 proc. visų NŪ</a:t>
            </a:r>
          </a:p>
        </p:txBody>
      </p:sp>
    </p:spTree>
    <p:extLst>
      <p:ext uri="{BB962C8B-B14F-4D97-AF65-F5344CB8AC3E}">
        <p14:creationId xmlns:p14="http://schemas.microsoft.com/office/powerpoint/2010/main" val="2133788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F25AD-F1B4-521A-4682-3386B44848C7}"/>
              </a:ext>
            </a:extLst>
          </p:cNvPr>
          <p:cNvSpPr>
            <a:spLocks noGrp="1"/>
          </p:cNvSpPr>
          <p:nvPr>
            <p:ph type="title"/>
          </p:nvPr>
        </p:nvSpPr>
        <p:spPr>
          <a:xfrm>
            <a:off x="533400" y="413468"/>
            <a:ext cx="8064500" cy="221599"/>
          </a:xfrm>
        </p:spPr>
        <p:txBody>
          <a:bodyPr/>
          <a:lstStyle/>
          <a:p>
            <a:r>
              <a:rPr lang="lt-LT" sz="1600" dirty="0"/>
              <a:t>Tikslinių grupių sudėtis pagal namų ūkio (šeimų) tipus</a:t>
            </a:r>
            <a:endParaRPr lang="en-US" sz="1600" dirty="0"/>
          </a:p>
        </p:txBody>
      </p:sp>
      <p:sp>
        <p:nvSpPr>
          <p:cNvPr id="3" name="Slide Number Placeholder 2">
            <a:extLst>
              <a:ext uri="{FF2B5EF4-FFF2-40B4-BE49-F238E27FC236}">
                <a16:creationId xmlns:a16="http://schemas.microsoft.com/office/drawing/2014/main" id="{F7699F57-DD08-12B7-42B5-5382F624E6CF}"/>
              </a:ext>
            </a:extLst>
          </p:cNvPr>
          <p:cNvSpPr>
            <a:spLocks noGrp="1"/>
          </p:cNvSpPr>
          <p:nvPr>
            <p:ph type="sldNum" sz="quarter" idx="12"/>
          </p:nvPr>
        </p:nvSpPr>
        <p:spPr/>
        <p:txBody>
          <a:bodyPr/>
          <a:lstStyle/>
          <a:p>
            <a:fld id="{42B1E8F1-27DF-3C4C-AF5E-F329429EDE92}" type="slidenum">
              <a:rPr lang="en-US" smtClean="0"/>
              <a:t>7</a:t>
            </a:fld>
            <a:endParaRPr lang="en-US"/>
          </a:p>
        </p:txBody>
      </p:sp>
      <p:graphicFrame>
        <p:nvGraphicFramePr>
          <p:cNvPr id="5" name="Table 4">
            <a:extLst>
              <a:ext uri="{FF2B5EF4-FFF2-40B4-BE49-F238E27FC236}">
                <a16:creationId xmlns:a16="http://schemas.microsoft.com/office/drawing/2014/main" id="{06753150-8548-83F0-6E89-0E30BC37B444}"/>
              </a:ext>
            </a:extLst>
          </p:cNvPr>
          <p:cNvGraphicFramePr>
            <a:graphicFrameLocks noGrp="1"/>
          </p:cNvGraphicFramePr>
          <p:nvPr>
            <p:extLst>
              <p:ext uri="{D42A27DB-BD31-4B8C-83A1-F6EECF244321}">
                <p14:modId xmlns:p14="http://schemas.microsoft.com/office/powerpoint/2010/main" val="3456761228"/>
              </p:ext>
            </p:extLst>
          </p:nvPr>
        </p:nvGraphicFramePr>
        <p:xfrm>
          <a:off x="533398" y="739881"/>
          <a:ext cx="8064503" cy="3773642"/>
        </p:xfrm>
        <a:graphic>
          <a:graphicData uri="http://schemas.openxmlformats.org/drawingml/2006/table">
            <a:tbl>
              <a:tblPr firstRow="1" firstCol="1" bandRow="1">
                <a:tableStyleId>{5C22544A-7EE6-4342-B048-85BDC9FD1C3A}</a:tableStyleId>
              </a:tblPr>
              <a:tblGrid>
                <a:gridCol w="1660663">
                  <a:extLst>
                    <a:ext uri="{9D8B030D-6E8A-4147-A177-3AD203B41FA5}">
                      <a16:colId xmlns:a16="http://schemas.microsoft.com/office/drawing/2014/main" val="2179038926"/>
                    </a:ext>
                  </a:extLst>
                </a:gridCol>
                <a:gridCol w="800480">
                  <a:extLst>
                    <a:ext uri="{9D8B030D-6E8A-4147-A177-3AD203B41FA5}">
                      <a16:colId xmlns:a16="http://schemas.microsoft.com/office/drawing/2014/main" val="588970683"/>
                    </a:ext>
                  </a:extLst>
                </a:gridCol>
                <a:gridCol w="800480">
                  <a:extLst>
                    <a:ext uri="{9D8B030D-6E8A-4147-A177-3AD203B41FA5}">
                      <a16:colId xmlns:a16="http://schemas.microsoft.com/office/drawing/2014/main" val="2096130275"/>
                    </a:ext>
                  </a:extLst>
                </a:gridCol>
                <a:gridCol w="800480">
                  <a:extLst>
                    <a:ext uri="{9D8B030D-6E8A-4147-A177-3AD203B41FA5}">
                      <a16:colId xmlns:a16="http://schemas.microsoft.com/office/drawing/2014/main" val="289108273"/>
                    </a:ext>
                  </a:extLst>
                </a:gridCol>
                <a:gridCol w="800480">
                  <a:extLst>
                    <a:ext uri="{9D8B030D-6E8A-4147-A177-3AD203B41FA5}">
                      <a16:colId xmlns:a16="http://schemas.microsoft.com/office/drawing/2014/main" val="3386650608"/>
                    </a:ext>
                  </a:extLst>
                </a:gridCol>
                <a:gridCol w="800480">
                  <a:extLst>
                    <a:ext uri="{9D8B030D-6E8A-4147-A177-3AD203B41FA5}">
                      <a16:colId xmlns:a16="http://schemas.microsoft.com/office/drawing/2014/main" val="3245900628"/>
                    </a:ext>
                  </a:extLst>
                </a:gridCol>
                <a:gridCol w="800480">
                  <a:extLst>
                    <a:ext uri="{9D8B030D-6E8A-4147-A177-3AD203B41FA5}">
                      <a16:colId xmlns:a16="http://schemas.microsoft.com/office/drawing/2014/main" val="737765227"/>
                    </a:ext>
                  </a:extLst>
                </a:gridCol>
                <a:gridCol w="800480">
                  <a:extLst>
                    <a:ext uri="{9D8B030D-6E8A-4147-A177-3AD203B41FA5}">
                      <a16:colId xmlns:a16="http://schemas.microsoft.com/office/drawing/2014/main" val="1363953976"/>
                    </a:ext>
                  </a:extLst>
                </a:gridCol>
                <a:gridCol w="800480">
                  <a:extLst>
                    <a:ext uri="{9D8B030D-6E8A-4147-A177-3AD203B41FA5}">
                      <a16:colId xmlns:a16="http://schemas.microsoft.com/office/drawing/2014/main" val="4244087300"/>
                    </a:ext>
                  </a:extLst>
                </a:gridCol>
              </a:tblGrid>
              <a:tr h="230974">
                <a:tc rowSpan="2">
                  <a:txBody>
                    <a:bodyPr/>
                    <a:lstStyle/>
                    <a:p>
                      <a:pPr marL="0" marR="0" algn="ctr">
                        <a:lnSpc>
                          <a:spcPct val="115000"/>
                        </a:lnSpc>
                        <a:spcBef>
                          <a:spcPts val="800"/>
                        </a:spcBef>
                        <a:spcAft>
                          <a:spcPts val="400"/>
                        </a:spcAft>
                        <a:buNone/>
                      </a:pPr>
                      <a:r>
                        <a:rPr lang="lt-LT" sz="700">
                          <a:solidFill>
                            <a:schemeClr val="bg2"/>
                          </a:solidFill>
                          <a:effectLst/>
                        </a:rPr>
                        <a:t>Namų ūkio tipas</a:t>
                      </a:r>
                      <a:endParaRPr lang="en-US" sz="80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a:lnSpc>
                          <a:spcPct val="115000"/>
                        </a:lnSpc>
                        <a:spcBef>
                          <a:spcPts val="800"/>
                        </a:spcBef>
                        <a:spcAft>
                          <a:spcPts val="400"/>
                        </a:spcAft>
                        <a:buNone/>
                      </a:pPr>
                      <a:r>
                        <a:rPr lang="lt-LT" sz="700">
                          <a:solidFill>
                            <a:schemeClr val="bg2"/>
                          </a:solidFill>
                          <a:effectLst/>
                        </a:rPr>
                        <a:t>Tikslinė grupė A</a:t>
                      </a:r>
                      <a:br>
                        <a:rPr lang="lt-LT" sz="700">
                          <a:solidFill>
                            <a:schemeClr val="bg2"/>
                          </a:solidFill>
                          <a:effectLst/>
                        </a:rPr>
                      </a:br>
                      <a:r>
                        <a:rPr lang="lt-LT" sz="700" b="0">
                          <a:solidFill>
                            <a:schemeClr val="bg2"/>
                          </a:solidFill>
                          <a:effectLst/>
                          <a:latin typeface="+mj-lt"/>
                        </a:rPr>
                        <a:t>ne nuosavas būstas, be valstybės paramos</a:t>
                      </a:r>
                      <a:endParaRPr lang="en-US" sz="800" b="0">
                        <a:solidFill>
                          <a:schemeClr val="bg2"/>
                        </a:solidFill>
                        <a:effectLst/>
                        <a:latin typeface="+mj-lt"/>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lt-LT"/>
                    </a:p>
                  </a:txBody>
                  <a:tcPr/>
                </a:tc>
                <a:tc gridSpan="2">
                  <a:txBody>
                    <a:bodyPr/>
                    <a:lstStyle/>
                    <a:p>
                      <a:pPr marL="0" marR="0" algn="ctr">
                        <a:lnSpc>
                          <a:spcPct val="115000"/>
                        </a:lnSpc>
                        <a:spcBef>
                          <a:spcPts val="800"/>
                        </a:spcBef>
                        <a:spcAft>
                          <a:spcPts val="400"/>
                        </a:spcAft>
                        <a:buNone/>
                      </a:pPr>
                      <a:r>
                        <a:rPr lang="lt-LT" sz="700" b="1">
                          <a:solidFill>
                            <a:schemeClr val="bg2"/>
                          </a:solidFill>
                          <a:effectLst/>
                        </a:rPr>
                        <a:t>Tikslinė grupė B</a:t>
                      </a:r>
                      <a:br>
                        <a:rPr lang="lt-LT" sz="700" b="0">
                          <a:solidFill>
                            <a:schemeClr val="bg2"/>
                          </a:solidFill>
                          <a:effectLst/>
                        </a:rPr>
                      </a:br>
                      <a:r>
                        <a:rPr lang="lt-LT" sz="700" b="0">
                          <a:solidFill>
                            <a:schemeClr val="bg2"/>
                          </a:solidFill>
                          <a:effectLst/>
                          <a:latin typeface="+mj-lt"/>
                        </a:rPr>
                        <a:t>ne nuosavas būstas, remiami valstybės</a:t>
                      </a:r>
                      <a:endParaRPr lang="en-US" sz="800" b="0">
                        <a:solidFill>
                          <a:schemeClr val="bg2"/>
                        </a:solidFill>
                        <a:effectLst/>
                        <a:latin typeface="+mj-lt"/>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pPr marL="0" marR="0" algn="ctr">
                        <a:lnSpc>
                          <a:spcPct val="115000"/>
                        </a:lnSpc>
                        <a:spcBef>
                          <a:spcPts val="800"/>
                        </a:spcBef>
                        <a:spcAft>
                          <a:spcPts val="400"/>
                        </a:spcAft>
                        <a:buNone/>
                      </a:pPr>
                      <a:r>
                        <a:rPr lang="lt-LT" sz="700">
                          <a:solidFill>
                            <a:schemeClr val="bg2"/>
                          </a:solidFill>
                          <a:effectLst/>
                        </a:rPr>
                        <a:t>Tikslinė grupė C</a:t>
                      </a:r>
                      <a:br>
                        <a:rPr lang="lt-LT" sz="700">
                          <a:solidFill>
                            <a:schemeClr val="bg2"/>
                          </a:solidFill>
                          <a:effectLst/>
                        </a:rPr>
                      </a:br>
                      <a:r>
                        <a:rPr lang="lt-LT" sz="700" b="0">
                          <a:solidFill>
                            <a:schemeClr val="bg2"/>
                          </a:solidFill>
                          <a:effectLst/>
                          <a:latin typeface="+mj-lt"/>
                        </a:rPr>
                        <a:t>nuosavas būstas</a:t>
                      </a:r>
                      <a:endParaRPr lang="en-US" sz="800" b="0">
                        <a:solidFill>
                          <a:schemeClr val="bg2"/>
                        </a:solidFill>
                        <a:effectLst/>
                        <a:latin typeface="+mj-lt"/>
                        <a:ea typeface="Calibri" panose="020F0502020204030204" pitchFamily="34" charset="0"/>
                        <a:cs typeface="Arial" panose="020B0604020202020204" pitchFamily="34" charset="0"/>
                      </a:endParaRPr>
                    </a:p>
                  </a:txBody>
                  <a:tcPr marL="16478" marR="1647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p>
                      <a:pPr marL="0" marR="0" algn="ctr">
                        <a:lnSpc>
                          <a:spcPct val="115000"/>
                        </a:lnSpc>
                        <a:spcBef>
                          <a:spcPts val="800"/>
                        </a:spcBef>
                        <a:spcAft>
                          <a:spcPts val="400"/>
                        </a:spcAft>
                        <a:buNone/>
                      </a:pPr>
                      <a:r>
                        <a:rPr lang="lt-LT" sz="700">
                          <a:solidFill>
                            <a:schemeClr val="bg2"/>
                          </a:solidFill>
                          <a:effectLst/>
                        </a:rPr>
                        <a:t>Iš viso</a:t>
                      </a:r>
                      <a:endParaRPr lang="en-US" sz="80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953557641"/>
                  </a:ext>
                </a:extLst>
              </a:tr>
              <a:tr h="128018">
                <a:tc vMerge="1">
                  <a:txBody>
                    <a:bodyPr/>
                    <a:lstStyle/>
                    <a:p>
                      <a:endParaRPr lang="en-US"/>
                    </a:p>
                  </a:txBody>
                  <a:tcPr/>
                </a:tc>
                <a:tc>
                  <a:txBody>
                    <a:bodyPr/>
                    <a:lstStyle/>
                    <a:p>
                      <a:pPr marL="0" marR="0" algn="ctr">
                        <a:lnSpc>
                          <a:spcPct val="115000"/>
                        </a:lnSpc>
                        <a:spcBef>
                          <a:spcPts val="800"/>
                        </a:spcBef>
                        <a:spcAft>
                          <a:spcPts val="400"/>
                        </a:spcAft>
                        <a:buNone/>
                      </a:pPr>
                      <a:r>
                        <a:rPr lang="lt-LT" sz="700">
                          <a:effectLst/>
                        </a:rPr>
                        <a:t>NŪ vnt.</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685800" rtl="0" eaLnBrk="1" fontAlgn="auto" latinLnBrk="0" hangingPunct="1">
                        <a:lnSpc>
                          <a:spcPct val="115000"/>
                        </a:lnSpc>
                        <a:spcBef>
                          <a:spcPts val="800"/>
                        </a:spcBef>
                        <a:spcAft>
                          <a:spcPts val="400"/>
                        </a:spcAft>
                        <a:buClrTx/>
                        <a:buSzTx/>
                        <a:buFontTx/>
                        <a:buNone/>
                        <a:tabLst/>
                        <a:defRPr/>
                      </a:pPr>
                      <a:r>
                        <a:rPr lang="lt-LT" sz="800" kern="1200">
                          <a:solidFill>
                            <a:schemeClr val="dk1"/>
                          </a:solidFill>
                          <a:effectLst/>
                          <a:latin typeface="+mn-lt"/>
                          <a:ea typeface="+mn-ea"/>
                          <a:cs typeface="+mn-cs"/>
                        </a:rPr>
                        <a:t>Proc</a:t>
                      </a:r>
                      <a:r>
                        <a:rPr lang="lt-LT" sz="800">
                          <a:effectLst/>
                        </a:rPr>
                        <a:t>.</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800"/>
                        </a:spcBef>
                        <a:spcAft>
                          <a:spcPts val="400"/>
                        </a:spcAft>
                        <a:buNone/>
                      </a:pPr>
                      <a:r>
                        <a:rPr lang="lt-LT" sz="700">
                          <a:effectLst/>
                        </a:rPr>
                        <a:t>NŪ vnt.</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800"/>
                        </a:spcBef>
                        <a:spcAft>
                          <a:spcPts val="400"/>
                        </a:spcAft>
                        <a:buNone/>
                      </a:pPr>
                      <a:r>
                        <a:rPr lang="lt-LT" sz="700">
                          <a:effectLst/>
                        </a:rPr>
                        <a:t>Proc.</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800"/>
                        </a:spcBef>
                        <a:spcAft>
                          <a:spcPts val="400"/>
                        </a:spcAft>
                        <a:buNone/>
                      </a:pPr>
                      <a:r>
                        <a:rPr lang="lt-LT" sz="700">
                          <a:effectLst/>
                        </a:rPr>
                        <a:t>NŪ vnt.</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800"/>
                        </a:spcBef>
                        <a:spcAft>
                          <a:spcPts val="400"/>
                        </a:spcAft>
                        <a:buNone/>
                      </a:pPr>
                      <a:r>
                        <a:rPr lang="lt-LT" sz="700">
                          <a:effectLst/>
                        </a:rPr>
                        <a:t>Proc.</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800"/>
                        </a:spcBef>
                        <a:spcAft>
                          <a:spcPts val="400"/>
                        </a:spcAft>
                        <a:buNone/>
                      </a:pPr>
                      <a:r>
                        <a:rPr lang="lt-LT" sz="700">
                          <a:effectLst/>
                        </a:rPr>
                        <a:t>NŪ vnt.</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800"/>
                        </a:spcBef>
                        <a:spcAft>
                          <a:spcPts val="400"/>
                        </a:spcAft>
                        <a:buNone/>
                      </a:pPr>
                      <a:r>
                        <a:rPr lang="lt-LT" sz="700" b="1">
                          <a:effectLst/>
                        </a:rPr>
                        <a:t>Proc.</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54925483"/>
                  </a:ext>
                </a:extLst>
              </a:tr>
              <a:tr h="139026">
                <a:tc gridSpan="9">
                  <a:txBody>
                    <a:bodyPr/>
                    <a:lstStyle/>
                    <a:p>
                      <a:pPr marL="0" marR="0" algn="ctr">
                        <a:lnSpc>
                          <a:spcPct val="115000"/>
                        </a:lnSpc>
                        <a:spcBef>
                          <a:spcPts val="800"/>
                        </a:spcBef>
                        <a:spcAft>
                          <a:spcPts val="400"/>
                        </a:spcAft>
                        <a:buNone/>
                      </a:pPr>
                      <a:r>
                        <a:rPr lang="lt-LT" sz="700" b="1">
                          <a:solidFill>
                            <a:schemeClr val="tx1"/>
                          </a:solidFill>
                          <a:effectLst/>
                        </a:rPr>
                        <a:t>Vieniši asmenys (50%)</a:t>
                      </a:r>
                      <a:endParaRPr lang="en-US" sz="800" b="1">
                        <a:solidFill>
                          <a:schemeClr val="tx1"/>
                        </a:solidFill>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hMerge="1">
                  <a:txBody>
                    <a:bodyPr/>
                    <a:lstStyle/>
                    <a:p>
                      <a:endParaRPr lang="en-US"/>
                    </a:p>
                  </a:txBody>
                  <a:tcPr/>
                </a:tc>
                <a:tc hMerge="1">
                  <a:txBody>
                    <a:bodyPr/>
                    <a:lstStyle/>
                    <a:p>
                      <a:endParaRPr lang="lt-LT"/>
                    </a:p>
                  </a:txBody>
                  <a:tcPr/>
                </a:tc>
                <a:tc hMerge="1">
                  <a:txBody>
                    <a:bodyPr/>
                    <a:lstStyle/>
                    <a:p>
                      <a:endParaRPr lang="en-US"/>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83510442"/>
                  </a:ext>
                </a:extLst>
              </a:tr>
              <a:tr h="180000">
                <a:tc>
                  <a:txBody>
                    <a:bodyPr/>
                    <a:lstStyle/>
                    <a:p>
                      <a:pPr marL="0" marR="0" algn="l">
                        <a:lnSpc>
                          <a:spcPct val="115000"/>
                        </a:lnSpc>
                        <a:spcBef>
                          <a:spcPts val="800"/>
                        </a:spcBef>
                        <a:spcAft>
                          <a:spcPts val="400"/>
                        </a:spcAft>
                        <a:buNone/>
                      </a:pPr>
                      <a:r>
                        <a:rPr lang="lt-LT" sz="700">
                          <a:solidFill>
                            <a:schemeClr val="tx1"/>
                          </a:solidFill>
                          <a:effectLst/>
                        </a:rPr>
                        <a:t>Vienišas senjoras (65+)</a:t>
                      </a:r>
                      <a:endParaRPr lang="en-US" sz="800">
                        <a:solidFill>
                          <a:schemeClr val="tx1"/>
                        </a:solidFill>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algn="ctr">
                        <a:lnSpc>
                          <a:spcPct val="115000"/>
                        </a:lnSpc>
                        <a:spcBef>
                          <a:spcPts val="800"/>
                        </a:spcBef>
                        <a:spcAft>
                          <a:spcPts val="400"/>
                        </a:spcAft>
                        <a:buNone/>
                      </a:pPr>
                      <a:r>
                        <a:rPr lang="lt-LT" sz="700">
                          <a:effectLst/>
                        </a:rPr>
                        <a:t>16 156</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685800" rtl="0" eaLnBrk="1" fontAlgn="auto" latinLnBrk="0" hangingPunct="1">
                        <a:lnSpc>
                          <a:spcPct val="115000"/>
                        </a:lnSpc>
                        <a:spcBef>
                          <a:spcPts val="800"/>
                        </a:spcBef>
                        <a:spcAft>
                          <a:spcPts val="400"/>
                        </a:spcAft>
                        <a:buClrTx/>
                        <a:buSzTx/>
                        <a:buFontTx/>
                        <a:buNone/>
                        <a:tabLst/>
                        <a:defRPr/>
                      </a:pPr>
                      <a:r>
                        <a:rPr lang="lt-LT" sz="700" b="1">
                          <a:effectLst/>
                        </a:rPr>
                        <a:t>9%</a:t>
                      </a:r>
                      <a:endParaRPr lang="en-US" sz="7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8 608</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42%</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295 711</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22%</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320 475</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21%</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623937982"/>
                  </a:ext>
                </a:extLst>
              </a:tr>
              <a:tr h="180000">
                <a:tc>
                  <a:txBody>
                    <a:bodyPr/>
                    <a:lstStyle/>
                    <a:p>
                      <a:pPr marL="0" marR="0" algn="l">
                        <a:lnSpc>
                          <a:spcPct val="115000"/>
                        </a:lnSpc>
                        <a:spcBef>
                          <a:spcPts val="800"/>
                        </a:spcBef>
                        <a:spcAft>
                          <a:spcPts val="400"/>
                        </a:spcAft>
                        <a:buNone/>
                      </a:pPr>
                      <a:r>
                        <a:rPr lang="lt-LT" sz="700">
                          <a:solidFill>
                            <a:schemeClr val="tx1"/>
                          </a:solidFill>
                          <a:effectLst/>
                        </a:rPr>
                        <a:t>Vienišas asmuo (18–64)</a:t>
                      </a:r>
                      <a:endParaRPr lang="en-US" sz="800">
                        <a:solidFill>
                          <a:schemeClr val="tx1"/>
                        </a:solidFill>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algn="ctr">
                        <a:lnSpc>
                          <a:spcPct val="115000"/>
                        </a:lnSpc>
                        <a:spcBef>
                          <a:spcPts val="800"/>
                        </a:spcBef>
                        <a:spcAft>
                          <a:spcPts val="400"/>
                        </a:spcAft>
                        <a:buNone/>
                      </a:pPr>
                      <a:r>
                        <a:rPr lang="lt-LT" sz="700">
                          <a:effectLst/>
                        </a:rPr>
                        <a:t>83 623</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685800" rtl="0" eaLnBrk="1" fontAlgn="auto" latinLnBrk="0" hangingPunct="1">
                        <a:lnSpc>
                          <a:spcPct val="115000"/>
                        </a:lnSpc>
                        <a:spcBef>
                          <a:spcPts val="800"/>
                        </a:spcBef>
                        <a:spcAft>
                          <a:spcPts val="400"/>
                        </a:spcAft>
                        <a:buClrTx/>
                        <a:buSzTx/>
                        <a:buFontTx/>
                        <a:buNone/>
                        <a:tabLst/>
                        <a:defRPr/>
                      </a:pPr>
                      <a:r>
                        <a:rPr lang="lt-LT" sz="700" b="1">
                          <a:effectLst/>
                        </a:rPr>
                        <a:t>46%</a:t>
                      </a:r>
                      <a:endParaRPr lang="en-US" sz="7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4 464</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22%</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370 309</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28%</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458 396</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30%</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806316116"/>
                  </a:ext>
                </a:extLst>
              </a:tr>
              <a:tr h="136125">
                <a:tc gridSpan="9">
                  <a:txBody>
                    <a:bodyPr/>
                    <a:lstStyle/>
                    <a:p>
                      <a:pPr marL="0" marR="0" algn="ctr">
                        <a:lnSpc>
                          <a:spcPct val="115000"/>
                        </a:lnSpc>
                        <a:spcBef>
                          <a:spcPts val="800"/>
                        </a:spcBef>
                        <a:spcAft>
                          <a:spcPts val="400"/>
                        </a:spcAft>
                        <a:buNone/>
                      </a:pPr>
                      <a:r>
                        <a:rPr lang="lt-LT" sz="700" b="1" kern="1200">
                          <a:solidFill>
                            <a:schemeClr val="tx1"/>
                          </a:solidFill>
                          <a:effectLst/>
                          <a:latin typeface="+mn-lt"/>
                          <a:ea typeface="+mn-ea"/>
                          <a:cs typeface="+mn-cs"/>
                        </a:rPr>
                        <a:t>Poros ir šeimos (40%)</a:t>
                      </a:r>
                      <a:endParaRPr lang="en-US" sz="700" b="1" kern="1200">
                        <a:solidFill>
                          <a:schemeClr val="tx1"/>
                        </a:solidFill>
                        <a:effectLst/>
                        <a:latin typeface="+mn-lt"/>
                        <a:ea typeface="+mn-ea"/>
                        <a:cs typeface="+mn-cs"/>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hMerge="1">
                  <a:txBody>
                    <a:bodyPr/>
                    <a:lstStyle/>
                    <a:p>
                      <a:endParaRPr lang="en-US"/>
                    </a:p>
                  </a:txBody>
                  <a:tcPr/>
                </a:tc>
                <a:tc hMerge="1">
                  <a:txBody>
                    <a:bodyPr/>
                    <a:lstStyle/>
                    <a:p>
                      <a:endParaRPr lang="lt-LT"/>
                    </a:p>
                  </a:txBody>
                  <a:tcPr/>
                </a:tc>
                <a:tc hMerge="1">
                  <a:txBody>
                    <a:bodyPr/>
                    <a:lstStyle/>
                    <a:p>
                      <a:endParaRPr lang="en-US"/>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0201599"/>
                  </a:ext>
                </a:extLst>
              </a:tr>
              <a:tr h="180000">
                <a:tc>
                  <a:txBody>
                    <a:bodyPr/>
                    <a:lstStyle/>
                    <a:p>
                      <a:pPr marL="0" marR="0" algn="l" defTabSz="685800" rtl="0" eaLnBrk="1" latinLnBrk="0" hangingPunct="1">
                        <a:lnSpc>
                          <a:spcPct val="115000"/>
                        </a:lnSpc>
                        <a:spcBef>
                          <a:spcPts val="800"/>
                        </a:spcBef>
                        <a:spcAft>
                          <a:spcPts val="400"/>
                        </a:spcAft>
                        <a:buNone/>
                      </a:pPr>
                      <a:r>
                        <a:rPr lang="lt-LT" sz="700" b="1" kern="1200">
                          <a:solidFill>
                            <a:schemeClr val="tx1"/>
                          </a:solidFill>
                          <a:effectLst/>
                          <a:latin typeface="+mn-lt"/>
                          <a:ea typeface="+mn-ea"/>
                          <a:cs typeface="+mn-cs"/>
                        </a:rPr>
                        <a:t>Išplėstinė šeima</a:t>
                      </a:r>
                      <a:endParaRPr lang="en-US" sz="700" b="1" kern="1200">
                        <a:solidFill>
                          <a:schemeClr val="tx1"/>
                        </a:solidFill>
                        <a:effectLst/>
                        <a:latin typeface="+mn-lt"/>
                        <a:ea typeface="+mn-ea"/>
                        <a:cs typeface="+mn-cs"/>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algn="ctr">
                        <a:lnSpc>
                          <a:spcPct val="115000"/>
                        </a:lnSpc>
                        <a:spcBef>
                          <a:spcPts val="800"/>
                        </a:spcBef>
                        <a:spcAft>
                          <a:spcPts val="400"/>
                        </a:spcAft>
                        <a:buNone/>
                      </a:pPr>
                      <a:r>
                        <a:rPr lang="lt-LT" sz="700">
                          <a:effectLst/>
                        </a:rPr>
                        <a:t>1 193</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685800" rtl="0" eaLnBrk="1" fontAlgn="auto" latinLnBrk="0" hangingPunct="1">
                        <a:lnSpc>
                          <a:spcPct val="115000"/>
                        </a:lnSpc>
                        <a:spcBef>
                          <a:spcPts val="800"/>
                        </a:spcBef>
                        <a:spcAft>
                          <a:spcPts val="400"/>
                        </a:spcAft>
                        <a:buClrTx/>
                        <a:buSzTx/>
                        <a:buFontTx/>
                        <a:buNone/>
                        <a:tabLst/>
                        <a:defRPr/>
                      </a:pPr>
                      <a:r>
                        <a:rPr lang="lt-LT" sz="700" b="1">
                          <a:effectLst/>
                        </a:rPr>
                        <a:t>1%</a:t>
                      </a:r>
                      <a:endParaRPr lang="en-US" sz="7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40</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&lt;1%</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13 040</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1%</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14 273</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1%</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53190550"/>
                  </a:ext>
                </a:extLst>
              </a:tr>
              <a:tr h="180000">
                <a:tc>
                  <a:txBody>
                    <a:bodyPr/>
                    <a:lstStyle/>
                    <a:p>
                      <a:pPr marL="0" marR="0" algn="l" defTabSz="685800" rtl="0" eaLnBrk="1" latinLnBrk="0" hangingPunct="1">
                        <a:lnSpc>
                          <a:spcPct val="115000"/>
                        </a:lnSpc>
                        <a:spcBef>
                          <a:spcPts val="800"/>
                        </a:spcBef>
                        <a:spcAft>
                          <a:spcPts val="400"/>
                        </a:spcAft>
                        <a:buNone/>
                      </a:pPr>
                      <a:r>
                        <a:rPr lang="lt-LT" sz="700" b="1" kern="1200">
                          <a:solidFill>
                            <a:schemeClr val="tx1"/>
                          </a:solidFill>
                          <a:effectLst/>
                          <a:latin typeface="+mn-lt"/>
                          <a:ea typeface="+mn-ea"/>
                          <a:cs typeface="+mn-cs"/>
                        </a:rPr>
                        <a:t>Dviejų asmenų NŪ be vaikų</a:t>
                      </a:r>
                      <a:endParaRPr lang="en-US" sz="700" b="1" kern="1200">
                        <a:solidFill>
                          <a:schemeClr val="tx1"/>
                        </a:solidFill>
                        <a:effectLst/>
                        <a:latin typeface="+mn-lt"/>
                        <a:ea typeface="+mn-ea"/>
                        <a:cs typeface="+mn-cs"/>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algn="ctr">
                        <a:lnSpc>
                          <a:spcPct val="115000"/>
                        </a:lnSpc>
                        <a:spcBef>
                          <a:spcPts val="800"/>
                        </a:spcBef>
                        <a:spcAft>
                          <a:spcPts val="400"/>
                        </a:spcAft>
                        <a:buNone/>
                      </a:pPr>
                      <a:r>
                        <a:rPr lang="lt-LT" sz="700">
                          <a:effectLst/>
                        </a:rPr>
                        <a:t>33 013</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685800" rtl="0" eaLnBrk="1" fontAlgn="auto" latinLnBrk="0" hangingPunct="1">
                        <a:lnSpc>
                          <a:spcPct val="115000"/>
                        </a:lnSpc>
                        <a:spcBef>
                          <a:spcPts val="800"/>
                        </a:spcBef>
                        <a:spcAft>
                          <a:spcPts val="400"/>
                        </a:spcAft>
                        <a:buClrTx/>
                        <a:buSzTx/>
                        <a:buFontTx/>
                        <a:buNone/>
                        <a:tabLst/>
                        <a:defRPr/>
                      </a:pPr>
                      <a:r>
                        <a:rPr lang="lt-LT" sz="700" b="1">
                          <a:effectLst/>
                        </a:rPr>
                        <a:t>18%</a:t>
                      </a:r>
                      <a:endParaRPr lang="en-US" sz="7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2 680</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13%</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313 210</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23%</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348 903</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23%</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276159709"/>
                  </a:ext>
                </a:extLst>
              </a:tr>
              <a:tr h="180000">
                <a:tc>
                  <a:txBody>
                    <a:bodyPr/>
                    <a:lstStyle/>
                    <a:p>
                      <a:pPr marL="0" marR="0" algn="l" defTabSz="685800" rtl="0" eaLnBrk="1" latinLnBrk="0" hangingPunct="1">
                        <a:lnSpc>
                          <a:spcPct val="115000"/>
                        </a:lnSpc>
                        <a:spcBef>
                          <a:spcPts val="800"/>
                        </a:spcBef>
                        <a:spcAft>
                          <a:spcPts val="400"/>
                        </a:spcAft>
                        <a:buNone/>
                      </a:pPr>
                      <a:r>
                        <a:rPr lang="lt-LT" sz="700" b="1" kern="1200">
                          <a:solidFill>
                            <a:schemeClr val="tx1"/>
                          </a:solidFill>
                          <a:effectLst/>
                          <a:latin typeface="+mn-lt"/>
                          <a:ea typeface="+mn-ea"/>
                          <a:cs typeface="+mn-cs"/>
                        </a:rPr>
                        <a:t>Suaugęs asmuo (-</a:t>
                      </a:r>
                      <a:r>
                        <a:rPr lang="lt-LT" sz="700" b="1" kern="1200" err="1">
                          <a:solidFill>
                            <a:schemeClr val="tx1"/>
                          </a:solidFill>
                          <a:effectLst/>
                          <a:latin typeface="+mn-lt"/>
                          <a:ea typeface="+mn-ea"/>
                          <a:cs typeface="+mn-cs"/>
                        </a:rPr>
                        <a:t>ys</a:t>
                      </a:r>
                      <a:r>
                        <a:rPr lang="lt-LT" sz="700" b="1" kern="1200">
                          <a:solidFill>
                            <a:schemeClr val="tx1"/>
                          </a:solidFill>
                          <a:effectLst/>
                          <a:latin typeface="+mn-lt"/>
                          <a:ea typeface="+mn-ea"/>
                          <a:cs typeface="+mn-cs"/>
                        </a:rPr>
                        <a:t>) su senjoru (-</a:t>
                      </a:r>
                      <a:r>
                        <a:rPr lang="lt-LT" sz="700" b="1" kern="1200" err="1">
                          <a:solidFill>
                            <a:schemeClr val="tx1"/>
                          </a:solidFill>
                          <a:effectLst/>
                          <a:latin typeface="+mn-lt"/>
                          <a:ea typeface="+mn-ea"/>
                          <a:cs typeface="+mn-cs"/>
                        </a:rPr>
                        <a:t>ais</a:t>
                      </a:r>
                      <a:r>
                        <a:rPr lang="lt-LT" sz="700" b="1" kern="1200">
                          <a:solidFill>
                            <a:schemeClr val="tx1"/>
                          </a:solidFill>
                          <a:effectLst/>
                          <a:latin typeface="+mn-lt"/>
                          <a:ea typeface="+mn-ea"/>
                          <a:cs typeface="+mn-cs"/>
                        </a:rPr>
                        <a:t>)</a:t>
                      </a:r>
                      <a:endParaRPr lang="en-US" sz="700" b="1" kern="1200">
                        <a:solidFill>
                          <a:schemeClr val="tx1"/>
                        </a:solidFill>
                        <a:effectLst/>
                        <a:latin typeface="+mn-lt"/>
                        <a:ea typeface="+mn-ea"/>
                        <a:cs typeface="+mn-cs"/>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algn="ctr">
                        <a:lnSpc>
                          <a:spcPct val="115000"/>
                        </a:lnSpc>
                        <a:spcBef>
                          <a:spcPts val="800"/>
                        </a:spcBef>
                        <a:spcAft>
                          <a:spcPts val="400"/>
                        </a:spcAft>
                        <a:buNone/>
                      </a:pPr>
                      <a:r>
                        <a:rPr lang="lt-LT" sz="700">
                          <a:effectLst/>
                        </a:rPr>
                        <a:t>3 653</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685800" rtl="0" eaLnBrk="1" fontAlgn="auto" latinLnBrk="0" hangingPunct="1">
                        <a:lnSpc>
                          <a:spcPct val="115000"/>
                        </a:lnSpc>
                        <a:spcBef>
                          <a:spcPts val="800"/>
                        </a:spcBef>
                        <a:spcAft>
                          <a:spcPts val="400"/>
                        </a:spcAft>
                        <a:buClrTx/>
                        <a:buSzTx/>
                        <a:buFontTx/>
                        <a:buNone/>
                        <a:tabLst/>
                        <a:defRPr/>
                      </a:pPr>
                      <a:r>
                        <a:rPr lang="lt-LT" sz="700" b="1">
                          <a:effectLst/>
                        </a:rPr>
                        <a:t>2%</a:t>
                      </a:r>
                      <a:endParaRPr lang="en-US" sz="7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25 284</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2%</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28 937</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2%</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280550415"/>
                  </a:ext>
                </a:extLst>
              </a:tr>
              <a:tr h="180000">
                <a:tc>
                  <a:txBody>
                    <a:bodyPr/>
                    <a:lstStyle/>
                    <a:p>
                      <a:pPr marL="0" marR="0" algn="l" defTabSz="685800" rtl="0" eaLnBrk="1" latinLnBrk="0" hangingPunct="1">
                        <a:lnSpc>
                          <a:spcPct val="115000"/>
                        </a:lnSpc>
                        <a:spcBef>
                          <a:spcPts val="800"/>
                        </a:spcBef>
                        <a:spcAft>
                          <a:spcPts val="400"/>
                        </a:spcAft>
                        <a:buNone/>
                      </a:pPr>
                      <a:r>
                        <a:rPr lang="lt-LT" sz="700" b="1" kern="1200">
                          <a:solidFill>
                            <a:schemeClr val="tx1"/>
                          </a:solidFill>
                          <a:effectLst/>
                          <a:latin typeface="+mn-lt"/>
                          <a:ea typeface="+mn-ea"/>
                          <a:cs typeface="+mn-cs"/>
                        </a:rPr>
                        <a:t>Šeima su 1 vaiku (be senjorų)</a:t>
                      </a:r>
                      <a:endParaRPr lang="en-US" sz="700" b="1" kern="1200">
                        <a:solidFill>
                          <a:schemeClr val="tx1"/>
                        </a:solidFill>
                        <a:effectLst/>
                        <a:latin typeface="+mn-lt"/>
                        <a:ea typeface="+mn-ea"/>
                        <a:cs typeface="+mn-cs"/>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algn="ctr">
                        <a:lnSpc>
                          <a:spcPct val="115000"/>
                        </a:lnSpc>
                        <a:spcBef>
                          <a:spcPts val="800"/>
                        </a:spcBef>
                        <a:spcAft>
                          <a:spcPts val="400"/>
                        </a:spcAft>
                        <a:buNone/>
                      </a:pPr>
                      <a:r>
                        <a:rPr lang="lt-LT" sz="700">
                          <a:effectLst/>
                        </a:rPr>
                        <a:t>12 314</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685800" rtl="0" eaLnBrk="1" fontAlgn="auto" latinLnBrk="0" hangingPunct="1">
                        <a:lnSpc>
                          <a:spcPct val="115000"/>
                        </a:lnSpc>
                        <a:spcBef>
                          <a:spcPts val="800"/>
                        </a:spcBef>
                        <a:spcAft>
                          <a:spcPts val="400"/>
                        </a:spcAft>
                        <a:buClrTx/>
                        <a:buSzTx/>
                        <a:buFontTx/>
                        <a:buNone/>
                        <a:tabLst/>
                        <a:defRPr/>
                      </a:pPr>
                      <a:r>
                        <a:rPr lang="lt-LT" sz="700" b="1">
                          <a:effectLst/>
                        </a:rPr>
                        <a:t>7%</a:t>
                      </a:r>
                      <a:endParaRPr lang="en-US" sz="7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893</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4%</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106 167</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8%</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119 374</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8%</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49040010"/>
                  </a:ext>
                </a:extLst>
              </a:tr>
              <a:tr h="180000">
                <a:tc>
                  <a:txBody>
                    <a:bodyPr/>
                    <a:lstStyle/>
                    <a:p>
                      <a:pPr marL="0" marR="0" algn="l" defTabSz="685800" rtl="0" eaLnBrk="1" latinLnBrk="0" hangingPunct="1">
                        <a:lnSpc>
                          <a:spcPct val="115000"/>
                        </a:lnSpc>
                        <a:spcBef>
                          <a:spcPts val="800"/>
                        </a:spcBef>
                        <a:spcAft>
                          <a:spcPts val="400"/>
                        </a:spcAft>
                        <a:buNone/>
                      </a:pPr>
                      <a:r>
                        <a:rPr lang="lt-LT" sz="700" b="1" kern="1200">
                          <a:solidFill>
                            <a:schemeClr val="tx1"/>
                          </a:solidFill>
                          <a:effectLst/>
                          <a:latin typeface="+mn-lt"/>
                          <a:ea typeface="+mn-ea"/>
                          <a:cs typeface="+mn-cs"/>
                        </a:rPr>
                        <a:t>Šeima su 2 vaikais (be senjorų)</a:t>
                      </a:r>
                      <a:endParaRPr lang="en-US" sz="700" b="1" kern="1200">
                        <a:solidFill>
                          <a:schemeClr val="tx1"/>
                        </a:solidFill>
                        <a:effectLst/>
                        <a:latin typeface="+mn-lt"/>
                        <a:ea typeface="+mn-ea"/>
                        <a:cs typeface="+mn-cs"/>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algn="ctr">
                        <a:lnSpc>
                          <a:spcPct val="115000"/>
                        </a:lnSpc>
                        <a:spcBef>
                          <a:spcPts val="800"/>
                        </a:spcBef>
                        <a:spcAft>
                          <a:spcPts val="400"/>
                        </a:spcAft>
                        <a:buNone/>
                      </a:pPr>
                      <a:r>
                        <a:rPr lang="lt-LT" sz="700">
                          <a:effectLst/>
                        </a:rPr>
                        <a:t>8 193</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685800" rtl="0" eaLnBrk="1" fontAlgn="auto" latinLnBrk="0" hangingPunct="1">
                        <a:lnSpc>
                          <a:spcPct val="115000"/>
                        </a:lnSpc>
                        <a:spcBef>
                          <a:spcPts val="800"/>
                        </a:spcBef>
                        <a:spcAft>
                          <a:spcPts val="400"/>
                        </a:spcAft>
                        <a:buClrTx/>
                        <a:buSzTx/>
                        <a:buFontTx/>
                        <a:buNone/>
                        <a:tabLst/>
                        <a:defRPr/>
                      </a:pPr>
                      <a:r>
                        <a:rPr lang="lt-LT" sz="700" b="1">
                          <a:effectLst/>
                        </a:rPr>
                        <a:t>5%</a:t>
                      </a:r>
                      <a:endParaRPr lang="en-US" sz="7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1 658</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8%</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81 103</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6%</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90 954</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6%</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571964363"/>
                  </a:ext>
                </a:extLst>
              </a:tr>
              <a:tr h="180000">
                <a:tc>
                  <a:txBody>
                    <a:bodyPr/>
                    <a:lstStyle/>
                    <a:p>
                      <a:pPr marL="0" marR="0" algn="l" defTabSz="685800" rtl="0" eaLnBrk="1" latinLnBrk="0" hangingPunct="1">
                        <a:lnSpc>
                          <a:spcPct val="115000"/>
                        </a:lnSpc>
                        <a:spcBef>
                          <a:spcPts val="800"/>
                        </a:spcBef>
                        <a:spcAft>
                          <a:spcPts val="400"/>
                        </a:spcAft>
                        <a:buNone/>
                      </a:pPr>
                      <a:r>
                        <a:rPr lang="lt-LT" sz="700" b="1" kern="1200">
                          <a:solidFill>
                            <a:schemeClr val="tx1"/>
                          </a:solidFill>
                          <a:effectLst/>
                          <a:latin typeface="+mn-lt"/>
                          <a:ea typeface="+mn-ea"/>
                          <a:cs typeface="+mn-cs"/>
                        </a:rPr>
                        <a:t>Šeima su 3+ vaikais (be senjorų)</a:t>
                      </a:r>
                      <a:endParaRPr lang="en-US" sz="700" b="1" kern="1200">
                        <a:solidFill>
                          <a:schemeClr val="tx1"/>
                        </a:solidFill>
                        <a:effectLst/>
                        <a:latin typeface="+mn-lt"/>
                        <a:ea typeface="+mn-ea"/>
                        <a:cs typeface="+mn-cs"/>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algn="ctr">
                        <a:lnSpc>
                          <a:spcPct val="115000"/>
                        </a:lnSpc>
                        <a:spcBef>
                          <a:spcPts val="800"/>
                        </a:spcBef>
                        <a:spcAft>
                          <a:spcPts val="400"/>
                        </a:spcAft>
                        <a:buNone/>
                      </a:pPr>
                      <a:r>
                        <a:rPr lang="lt-LT" sz="700">
                          <a:effectLst/>
                        </a:rPr>
                        <a:t>3 737</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685800" rtl="0" eaLnBrk="1" fontAlgn="auto" latinLnBrk="0" hangingPunct="1">
                        <a:lnSpc>
                          <a:spcPct val="115000"/>
                        </a:lnSpc>
                        <a:spcBef>
                          <a:spcPts val="800"/>
                        </a:spcBef>
                        <a:spcAft>
                          <a:spcPts val="400"/>
                        </a:spcAft>
                        <a:buClrTx/>
                        <a:buSzTx/>
                        <a:buFontTx/>
                        <a:buNone/>
                        <a:tabLst/>
                        <a:defRPr/>
                      </a:pPr>
                      <a:r>
                        <a:rPr lang="lt-LT" sz="700" b="1">
                          <a:effectLst/>
                        </a:rPr>
                        <a:t>2%</a:t>
                      </a:r>
                      <a:endParaRPr lang="en-US" sz="7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15 797</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1%</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19 534</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1%</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74436594"/>
                  </a:ext>
                </a:extLst>
              </a:tr>
              <a:tr h="112008">
                <a:tc gridSpan="9">
                  <a:txBody>
                    <a:bodyPr/>
                    <a:lstStyle/>
                    <a:p>
                      <a:pPr marL="0" marR="0" algn="ctr" defTabSz="685800" rtl="0" eaLnBrk="1" latinLnBrk="0" hangingPunct="1">
                        <a:lnSpc>
                          <a:spcPct val="115000"/>
                        </a:lnSpc>
                        <a:spcBef>
                          <a:spcPts val="800"/>
                        </a:spcBef>
                        <a:spcAft>
                          <a:spcPts val="400"/>
                        </a:spcAft>
                        <a:buNone/>
                      </a:pPr>
                      <a:r>
                        <a:rPr lang="lt-LT" sz="700" b="1" kern="1200">
                          <a:solidFill>
                            <a:schemeClr val="tx1"/>
                          </a:solidFill>
                          <a:effectLst/>
                          <a:latin typeface="+mn-lt"/>
                          <a:ea typeface="+mn-ea"/>
                          <a:cs typeface="+mn-cs"/>
                        </a:rPr>
                        <a:t>Vieniši tėvai / globėjai (6%)</a:t>
                      </a:r>
                      <a:endParaRPr lang="en-US" sz="700" b="1" kern="1200">
                        <a:solidFill>
                          <a:schemeClr val="tx1"/>
                        </a:solidFill>
                        <a:effectLst/>
                        <a:latin typeface="+mn-lt"/>
                        <a:ea typeface="+mn-ea"/>
                        <a:cs typeface="+mn-cs"/>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hMerge="1">
                  <a:txBody>
                    <a:bodyPr/>
                    <a:lstStyle/>
                    <a:p>
                      <a:endParaRPr lang="en-US"/>
                    </a:p>
                  </a:txBody>
                  <a:tcPr/>
                </a:tc>
                <a:tc hMerge="1">
                  <a:txBody>
                    <a:bodyPr/>
                    <a:lstStyle/>
                    <a:p>
                      <a:endParaRPr lang="lt-LT"/>
                    </a:p>
                  </a:txBody>
                  <a:tcPr/>
                </a:tc>
                <a:tc hMerge="1">
                  <a:txBody>
                    <a:bodyPr/>
                    <a:lstStyle/>
                    <a:p>
                      <a:endParaRPr lang="en-US"/>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41180552"/>
                  </a:ext>
                </a:extLst>
              </a:tr>
              <a:tr h="180000">
                <a:tc>
                  <a:txBody>
                    <a:bodyPr/>
                    <a:lstStyle/>
                    <a:p>
                      <a:pPr marL="0" marR="0" algn="l">
                        <a:lnSpc>
                          <a:spcPct val="115000"/>
                        </a:lnSpc>
                        <a:spcBef>
                          <a:spcPts val="800"/>
                        </a:spcBef>
                        <a:spcAft>
                          <a:spcPts val="400"/>
                        </a:spcAft>
                        <a:buNone/>
                      </a:pPr>
                      <a:r>
                        <a:rPr lang="lt-LT" sz="700">
                          <a:solidFill>
                            <a:schemeClr val="tx1"/>
                          </a:solidFill>
                          <a:effectLst/>
                        </a:rPr>
                        <a:t>Vienišas tėvas / globėjas su 1 vaiku</a:t>
                      </a:r>
                      <a:endParaRPr lang="en-US" sz="800">
                        <a:solidFill>
                          <a:schemeClr val="tx1"/>
                        </a:solidFill>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algn="ctr">
                        <a:lnSpc>
                          <a:spcPct val="115000"/>
                        </a:lnSpc>
                        <a:spcBef>
                          <a:spcPts val="800"/>
                        </a:spcBef>
                        <a:spcAft>
                          <a:spcPts val="400"/>
                        </a:spcAft>
                        <a:buNone/>
                      </a:pPr>
                      <a:r>
                        <a:rPr lang="lt-LT" sz="700">
                          <a:effectLst/>
                        </a:rPr>
                        <a:t>10 109</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685800" rtl="0" eaLnBrk="1" fontAlgn="auto" latinLnBrk="0" hangingPunct="1">
                        <a:lnSpc>
                          <a:spcPct val="115000"/>
                        </a:lnSpc>
                        <a:spcBef>
                          <a:spcPts val="800"/>
                        </a:spcBef>
                        <a:spcAft>
                          <a:spcPts val="400"/>
                        </a:spcAft>
                        <a:buClrTx/>
                        <a:buSzTx/>
                        <a:buFontTx/>
                        <a:buNone/>
                        <a:tabLst/>
                        <a:defRPr/>
                      </a:pPr>
                      <a:r>
                        <a:rPr lang="lt-LT" sz="700" b="1">
                          <a:effectLst/>
                        </a:rPr>
                        <a:t>6%</a:t>
                      </a:r>
                      <a:endParaRPr lang="en-US" sz="7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736</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4%</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43 335</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3%</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54 180</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4%</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70141995"/>
                  </a:ext>
                </a:extLst>
              </a:tr>
              <a:tr h="180000">
                <a:tc>
                  <a:txBody>
                    <a:bodyPr/>
                    <a:lstStyle/>
                    <a:p>
                      <a:pPr marL="0" marR="0" algn="l">
                        <a:lnSpc>
                          <a:spcPct val="115000"/>
                        </a:lnSpc>
                        <a:spcBef>
                          <a:spcPts val="800"/>
                        </a:spcBef>
                        <a:spcAft>
                          <a:spcPts val="400"/>
                        </a:spcAft>
                        <a:buNone/>
                      </a:pPr>
                      <a:r>
                        <a:rPr lang="lt-LT" sz="700">
                          <a:solidFill>
                            <a:schemeClr val="tx1"/>
                          </a:solidFill>
                          <a:effectLst/>
                        </a:rPr>
                        <a:t>Vienišas tėvas / globėjas su 2 vaikais</a:t>
                      </a:r>
                      <a:endParaRPr lang="en-US" sz="800">
                        <a:solidFill>
                          <a:schemeClr val="tx1"/>
                        </a:solidFill>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algn="ctr">
                        <a:lnSpc>
                          <a:spcPct val="115000"/>
                        </a:lnSpc>
                        <a:spcBef>
                          <a:spcPts val="800"/>
                        </a:spcBef>
                        <a:spcAft>
                          <a:spcPts val="400"/>
                        </a:spcAft>
                        <a:buNone/>
                      </a:pPr>
                      <a:r>
                        <a:rPr lang="lt-LT" sz="700">
                          <a:effectLst/>
                        </a:rPr>
                        <a:t>2 729</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685800" rtl="0" eaLnBrk="1" fontAlgn="auto" latinLnBrk="0" hangingPunct="1">
                        <a:lnSpc>
                          <a:spcPct val="115000"/>
                        </a:lnSpc>
                        <a:spcBef>
                          <a:spcPts val="800"/>
                        </a:spcBef>
                        <a:spcAft>
                          <a:spcPts val="400"/>
                        </a:spcAft>
                        <a:buClrTx/>
                        <a:buSzTx/>
                        <a:buFontTx/>
                        <a:buNone/>
                        <a:tabLst/>
                        <a:defRPr/>
                      </a:pPr>
                      <a:r>
                        <a:rPr lang="lt-LT" sz="700" b="1">
                          <a:effectLst/>
                        </a:rPr>
                        <a:t>2%</a:t>
                      </a:r>
                      <a:endParaRPr lang="en-US" sz="7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272</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1%</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21 547</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2%</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24 548</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2%</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967899006"/>
                  </a:ext>
                </a:extLst>
              </a:tr>
              <a:tr h="180000">
                <a:tc>
                  <a:txBody>
                    <a:bodyPr/>
                    <a:lstStyle/>
                    <a:p>
                      <a:pPr marL="0" marR="0" algn="l">
                        <a:lnSpc>
                          <a:spcPct val="115000"/>
                        </a:lnSpc>
                        <a:spcBef>
                          <a:spcPts val="800"/>
                        </a:spcBef>
                        <a:spcAft>
                          <a:spcPts val="400"/>
                        </a:spcAft>
                        <a:buNone/>
                      </a:pPr>
                      <a:r>
                        <a:rPr lang="lt-LT" sz="700">
                          <a:solidFill>
                            <a:schemeClr val="tx1"/>
                          </a:solidFill>
                          <a:effectLst/>
                        </a:rPr>
                        <a:t>Vienišas tėvas/globėjas su 3+ vaikais</a:t>
                      </a:r>
                      <a:endParaRPr lang="en-US" sz="800">
                        <a:solidFill>
                          <a:schemeClr val="tx1"/>
                        </a:solidFill>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15000"/>
                        </a:lnSpc>
                        <a:spcBef>
                          <a:spcPts val="800"/>
                        </a:spcBef>
                        <a:spcAft>
                          <a:spcPts val="400"/>
                        </a:spcAft>
                        <a:buNone/>
                      </a:pPr>
                      <a:r>
                        <a:rPr lang="lt-LT" sz="700">
                          <a:effectLst/>
                        </a:rPr>
                        <a:t>1 147</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685800" rtl="0" eaLnBrk="1" fontAlgn="auto" latinLnBrk="0" hangingPunct="1">
                        <a:lnSpc>
                          <a:spcPct val="115000"/>
                        </a:lnSpc>
                        <a:spcBef>
                          <a:spcPts val="800"/>
                        </a:spcBef>
                        <a:spcAft>
                          <a:spcPts val="400"/>
                        </a:spcAft>
                        <a:buClrTx/>
                        <a:buSzTx/>
                        <a:buFontTx/>
                        <a:buNone/>
                        <a:tabLst/>
                        <a:defRPr/>
                      </a:pPr>
                      <a:r>
                        <a:rPr lang="lt-LT" sz="700" b="1">
                          <a:effectLst/>
                        </a:rPr>
                        <a:t>1%</a:t>
                      </a:r>
                      <a:endParaRPr lang="en-US" sz="7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497</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2%</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4 374</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&lt;1%</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6 018</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&lt;1%</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17598767"/>
                  </a:ext>
                </a:extLst>
              </a:tr>
              <a:tr h="180000">
                <a:tc>
                  <a:txBody>
                    <a:bodyPr/>
                    <a:lstStyle/>
                    <a:p>
                      <a:pPr marL="0" marR="0" algn="l">
                        <a:lnSpc>
                          <a:spcPct val="115000"/>
                        </a:lnSpc>
                        <a:spcBef>
                          <a:spcPts val="800"/>
                        </a:spcBef>
                        <a:spcAft>
                          <a:spcPts val="400"/>
                        </a:spcAft>
                        <a:buNone/>
                      </a:pPr>
                      <a:r>
                        <a:rPr lang="lt-LT" sz="700">
                          <a:solidFill>
                            <a:schemeClr val="tx1"/>
                          </a:solidFill>
                          <a:effectLst/>
                        </a:rPr>
                        <a:t>Senjoras (-ai) auginantis nepilnametį (-</a:t>
                      </a:r>
                      <a:r>
                        <a:rPr lang="lt-LT" sz="700" err="1">
                          <a:solidFill>
                            <a:schemeClr val="tx1"/>
                          </a:solidFill>
                          <a:effectLst/>
                        </a:rPr>
                        <a:t>ius</a:t>
                      </a:r>
                      <a:r>
                        <a:rPr lang="lt-LT" sz="700">
                          <a:solidFill>
                            <a:schemeClr val="tx1"/>
                          </a:solidFill>
                          <a:effectLst/>
                        </a:rPr>
                        <a:t>)</a:t>
                      </a:r>
                      <a:endParaRPr lang="en-US" sz="800">
                        <a:solidFill>
                          <a:schemeClr val="tx1"/>
                        </a:solidFill>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algn="ctr">
                        <a:lnSpc>
                          <a:spcPct val="115000"/>
                        </a:lnSpc>
                        <a:spcBef>
                          <a:spcPts val="800"/>
                        </a:spcBef>
                        <a:spcAft>
                          <a:spcPts val="400"/>
                        </a:spcAft>
                        <a:buNone/>
                      </a:pPr>
                      <a:r>
                        <a:rPr lang="lt-LT" sz="700">
                          <a:effectLst/>
                        </a:rPr>
                        <a:t>–</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685800" rtl="0" eaLnBrk="1" fontAlgn="auto" latinLnBrk="0" hangingPunct="1">
                        <a:lnSpc>
                          <a:spcPct val="115000"/>
                        </a:lnSpc>
                        <a:spcBef>
                          <a:spcPts val="800"/>
                        </a:spcBef>
                        <a:spcAft>
                          <a:spcPts val="400"/>
                        </a:spcAft>
                        <a:buClrTx/>
                        <a:buSzTx/>
                        <a:buFontTx/>
                        <a:buNone/>
                        <a:tabLst/>
                        <a:defRPr/>
                      </a:pPr>
                      <a:r>
                        <a:rPr lang="lt-LT" sz="700" b="1">
                          <a:effectLst/>
                        </a:rPr>
                        <a:t>–</a:t>
                      </a:r>
                      <a:endParaRPr lang="en-US" sz="7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1 054</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&lt;1%</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1 054</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&lt;1%</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75619426"/>
                  </a:ext>
                </a:extLst>
              </a:tr>
              <a:tr h="132778">
                <a:tc gridSpan="9">
                  <a:txBody>
                    <a:bodyPr/>
                    <a:lstStyle/>
                    <a:p>
                      <a:pPr marL="0" marR="0" algn="ctr" defTabSz="685800" rtl="0" eaLnBrk="1" latinLnBrk="0" hangingPunct="1">
                        <a:lnSpc>
                          <a:spcPct val="115000"/>
                        </a:lnSpc>
                        <a:spcBef>
                          <a:spcPts val="800"/>
                        </a:spcBef>
                        <a:spcAft>
                          <a:spcPts val="400"/>
                        </a:spcAft>
                        <a:buNone/>
                      </a:pPr>
                      <a:r>
                        <a:rPr lang="lt-LT" sz="700" b="1" kern="1200">
                          <a:solidFill>
                            <a:schemeClr val="tx1"/>
                          </a:solidFill>
                          <a:effectLst/>
                          <a:latin typeface="+mn-lt"/>
                          <a:ea typeface="+mn-ea"/>
                          <a:cs typeface="+mn-cs"/>
                        </a:rPr>
                        <a:t>Kiti namų ūkiai (4%)</a:t>
                      </a:r>
                      <a:endParaRPr lang="en-US" sz="700" b="1" kern="1200">
                        <a:solidFill>
                          <a:schemeClr val="tx1"/>
                        </a:solidFill>
                        <a:effectLst/>
                        <a:latin typeface="+mn-lt"/>
                        <a:ea typeface="+mn-ea"/>
                        <a:cs typeface="+mn-cs"/>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solidFill>
                  </a:tcPr>
                </a:tc>
                <a:tc hMerge="1">
                  <a:txBody>
                    <a:bodyPr/>
                    <a:lstStyle/>
                    <a:p>
                      <a:endParaRPr lang="en-US"/>
                    </a:p>
                  </a:txBody>
                  <a:tcPr/>
                </a:tc>
                <a:tc hMerge="1">
                  <a:txBody>
                    <a:bodyPr/>
                    <a:lstStyle/>
                    <a:p>
                      <a:endParaRPr lang="lt-LT"/>
                    </a:p>
                  </a:txBody>
                  <a:tcPr/>
                </a:tc>
                <a:tc hMerge="1">
                  <a:txBody>
                    <a:bodyPr/>
                    <a:lstStyle/>
                    <a:p>
                      <a:endParaRPr lang="en-US"/>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97917453"/>
                  </a:ext>
                </a:extLst>
              </a:tr>
              <a:tr h="180000">
                <a:tc>
                  <a:txBody>
                    <a:bodyPr/>
                    <a:lstStyle/>
                    <a:p>
                      <a:pPr marL="0" marR="0" algn="l">
                        <a:lnSpc>
                          <a:spcPct val="115000"/>
                        </a:lnSpc>
                        <a:spcBef>
                          <a:spcPts val="800"/>
                        </a:spcBef>
                        <a:spcAft>
                          <a:spcPts val="400"/>
                        </a:spcAft>
                        <a:buNone/>
                      </a:pPr>
                      <a:r>
                        <a:rPr lang="lt-LT" sz="700">
                          <a:solidFill>
                            <a:schemeClr val="tx1"/>
                          </a:solidFill>
                          <a:effectLst/>
                        </a:rPr>
                        <a:t>Trijų (ar daugiau) senjorų NŪ</a:t>
                      </a:r>
                      <a:endParaRPr lang="en-US" sz="800">
                        <a:solidFill>
                          <a:schemeClr val="tx1"/>
                        </a:solidFill>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algn="ctr">
                        <a:lnSpc>
                          <a:spcPct val="115000"/>
                        </a:lnSpc>
                        <a:spcBef>
                          <a:spcPts val="800"/>
                        </a:spcBef>
                        <a:spcAft>
                          <a:spcPts val="400"/>
                        </a:spcAft>
                        <a:buNone/>
                      </a:pPr>
                      <a:r>
                        <a:rPr lang="lt-LT" sz="700">
                          <a:effectLst/>
                        </a:rPr>
                        <a:t>–</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685800" rtl="0" eaLnBrk="1" fontAlgn="auto" latinLnBrk="0" hangingPunct="1">
                        <a:lnSpc>
                          <a:spcPct val="115000"/>
                        </a:lnSpc>
                        <a:spcBef>
                          <a:spcPts val="800"/>
                        </a:spcBef>
                        <a:spcAft>
                          <a:spcPts val="400"/>
                        </a:spcAft>
                        <a:buClrTx/>
                        <a:buSzTx/>
                        <a:buFontTx/>
                        <a:buNone/>
                        <a:tabLst/>
                        <a:defRPr/>
                      </a:pPr>
                      <a:r>
                        <a:rPr lang="lt-LT" sz="700" b="1">
                          <a:effectLst/>
                        </a:rPr>
                        <a:t>–</a:t>
                      </a:r>
                      <a:endParaRPr lang="en-US" sz="7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459</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685800" rtl="0" eaLnBrk="1" fontAlgn="auto" latinLnBrk="0" hangingPunct="1">
                        <a:lnSpc>
                          <a:spcPct val="115000"/>
                        </a:lnSpc>
                        <a:spcBef>
                          <a:spcPts val="800"/>
                        </a:spcBef>
                        <a:spcAft>
                          <a:spcPts val="400"/>
                        </a:spcAft>
                        <a:buClrTx/>
                        <a:buSzTx/>
                        <a:buFontTx/>
                        <a:buNone/>
                        <a:tabLst/>
                        <a:defRPr/>
                      </a:pPr>
                      <a:r>
                        <a:rPr lang="lt-LT" sz="700" b="1">
                          <a:effectLst/>
                        </a:rPr>
                        <a:t>&lt;1% </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459</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&lt;1%</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69710248"/>
                  </a:ext>
                </a:extLst>
              </a:tr>
              <a:tr h="180000">
                <a:tc>
                  <a:txBody>
                    <a:bodyPr/>
                    <a:lstStyle/>
                    <a:p>
                      <a:pPr marL="0" marR="0" algn="l">
                        <a:lnSpc>
                          <a:spcPct val="115000"/>
                        </a:lnSpc>
                        <a:spcBef>
                          <a:spcPts val="800"/>
                        </a:spcBef>
                        <a:spcAft>
                          <a:spcPts val="400"/>
                        </a:spcAft>
                        <a:buNone/>
                      </a:pPr>
                      <a:r>
                        <a:rPr lang="lt-LT" sz="700">
                          <a:solidFill>
                            <a:schemeClr val="tx1"/>
                          </a:solidFill>
                          <a:effectLst/>
                        </a:rPr>
                        <a:t>Trijų (ar daugiau) suaugusių asmenų</a:t>
                      </a:r>
                      <a:endParaRPr lang="en-US" sz="800">
                        <a:solidFill>
                          <a:schemeClr val="tx1"/>
                        </a:solidFill>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2"/>
                    </a:solidFill>
                  </a:tcPr>
                </a:tc>
                <a:tc>
                  <a:txBody>
                    <a:bodyPr/>
                    <a:lstStyle/>
                    <a:p>
                      <a:pPr marL="0" marR="0" algn="ctr">
                        <a:lnSpc>
                          <a:spcPct val="115000"/>
                        </a:lnSpc>
                        <a:spcBef>
                          <a:spcPts val="800"/>
                        </a:spcBef>
                        <a:spcAft>
                          <a:spcPts val="400"/>
                        </a:spcAft>
                        <a:buNone/>
                      </a:pPr>
                      <a:r>
                        <a:rPr lang="lt-LT" sz="700">
                          <a:effectLst/>
                        </a:rPr>
                        <a:t>5 634</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685800" rtl="0" eaLnBrk="1" fontAlgn="auto" latinLnBrk="0" hangingPunct="1">
                        <a:lnSpc>
                          <a:spcPct val="115000"/>
                        </a:lnSpc>
                        <a:spcBef>
                          <a:spcPts val="800"/>
                        </a:spcBef>
                        <a:spcAft>
                          <a:spcPts val="400"/>
                        </a:spcAft>
                        <a:buClrTx/>
                        <a:buSzTx/>
                        <a:buFontTx/>
                        <a:buNone/>
                        <a:tabLst/>
                        <a:defRPr/>
                      </a:pPr>
                      <a:r>
                        <a:rPr lang="lt-LT" sz="700" b="1">
                          <a:effectLst/>
                        </a:rPr>
                        <a:t>3,%</a:t>
                      </a:r>
                      <a:endParaRPr lang="en-US" sz="7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786</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4%</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48 989</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4%</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55 409</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4%</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856189529"/>
                  </a:ext>
                </a:extLst>
              </a:tr>
              <a:tr h="180000">
                <a:tc rowSpan="2">
                  <a:txBody>
                    <a:bodyPr/>
                    <a:lstStyle/>
                    <a:p>
                      <a:pPr marL="0" marR="0" algn="ctr">
                        <a:lnSpc>
                          <a:spcPct val="115000"/>
                        </a:lnSpc>
                        <a:spcBef>
                          <a:spcPts val="800"/>
                        </a:spcBef>
                        <a:spcAft>
                          <a:spcPts val="400"/>
                        </a:spcAft>
                        <a:buNone/>
                      </a:pPr>
                      <a:r>
                        <a:rPr lang="lt-LT" sz="700">
                          <a:solidFill>
                            <a:schemeClr val="bg2"/>
                          </a:solidFill>
                          <a:effectLst/>
                        </a:rPr>
                        <a:t>Iš viso NŪ:</a:t>
                      </a:r>
                      <a:endParaRPr lang="en-US" sz="80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181 501</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685800" rtl="0" eaLnBrk="1" fontAlgn="auto" latinLnBrk="0" hangingPunct="1">
                        <a:lnSpc>
                          <a:spcPct val="115000"/>
                        </a:lnSpc>
                        <a:spcBef>
                          <a:spcPts val="800"/>
                        </a:spcBef>
                        <a:spcAft>
                          <a:spcPts val="400"/>
                        </a:spcAft>
                        <a:buClrTx/>
                        <a:buSzTx/>
                        <a:buFontTx/>
                        <a:buNone/>
                        <a:tabLst/>
                        <a:defRPr/>
                      </a:pPr>
                      <a:r>
                        <a:rPr lang="lt-LT" sz="700" b="1">
                          <a:effectLst/>
                        </a:rPr>
                        <a:t>100%</a:t>
                      </a:r>
                      <a:endParaRPr lang="en-US" sz="7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20 634</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100%</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1 340 379</a:t>
                      </a: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100%</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a:effectLst/>
                        </a:rPr>
                        <a:t>1 542 514</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800"/>
                        </a:spcBef>
                        <a:spcAft>
                          <a:spcPts val="400"/>
                        </a:spcAft>
                        <a:buNone/>
                      </a:pPr>
                      <a:r>
                        <a:rPr lang="lt-LT" sz="700" b="1">
                          <a:effectLst/>
                        </a:rPr>
                        <a:t>100%</a:t>
                      </a: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01798068"/>
                  </a:ext>
                </a:extLst>
              </a:tr>
              <a:tr h="180000">
                <a:tc vMerge="1">
                  <a:txBody>
                    <a:bodyPr/>
                    <a:lstStyle/>
                    <a:p>
                      <a:pPr marL="0" marR="0" algn="ctr">
                        <a:lnSpc>
                          <a:spcPct val="115000"/>
                        </a:lnSpc>
                        <a:spcBef>
                          <a:spcPts val="800"/>
                        </a:spcBef>
                        <a:spcAft>
                          <a:spcPts val="400"/>
                        </a:spcAft>
                        <a:buNone/>
                      </a:pP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marR="0" algn="ctr">
                        <a:lnSpc>
                          <a:spcPct val="115000"/>
                        </a:lnSpc>
                        <a:spcBef>
                          <a:spcPts val="800"/>
                        </a:spcBef>
                        <a:spcAft>
                          <a:spcPts val="400"/>
                        </a:spcAft>
                        <a:buNone/>
                      </a:pPr>
                      <a:r>
                        <a:rPr lang="en-US" sz="800" b="1">
                          <a:effectLst/>
                          <a:latin typeface="Calibri Light" panose="020F0302020204030204" pitchFamily="34" charset="0"/>
                          <a:ea typeface="Calibri" panose="020F0502020204030204" pitchFamily="34" charset="0"/>
                          <a:cs typeface="Arial" panose="020B0604020202020204" pitchFamily="34" charset="0"/>
                        </a:rPr>
                        <a:t>12%</a:t>
                      </a: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marR="0" lvl="0" indent="0" algn="ctr" defTabSz="685800" rtl="0" eaLnBrk="1" fontAlgn="auto" latinLnBrk="0" hangingPunct="1">
                        <a:lnSpc>
                          <a:spcPct val="115000"/>
                        </a:lnSpc>
                        <a:spcBef>
                          <a:spcPts val="800"/>
                        </a:spcBef>
                        <a:spcAft>
                          <a:spcPts val="400"/>
                        </a:spcAft>
                        <a:buClrTx/>
                        <a:buSzTx/>
                        <a:buFontTx/>
                        <a:buNone/>
                        <a:tabLst/>
                        <a:defRPr/>
                      </a:pPr>
                      <a:endParaRPr lang="en-US" sz="7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marR="0" algn="ctr">
                        <a:lnSpc>
                          <a:spcPct val="115000"/>
                        </a:lnSpc>
                        <a:spcBef>
                          <a:spcPts val="800"/>
                        </a:spcBef>
                        <a:spcAft>
                          <a:spcPts val="400"/>
                        </a:spcAft>
                        <a:buNone/>
                      </a:pPr>
                      <a:r>
                        <a:rPr lang="en-US" sz="800" b="1">
                          <a:effectLst/>
                          <a:latin typeface="Calibri Light" panose="020F0302020204030204" pitchFamily="34" charset="0"/>
                          <a:ea typeface="Calibri" panose="020F0502020204030204" pitchFamily="34" charset="0"/>
                          <a:cs typeface="Arial" panose="020B0604020202020204" pitchFamily="34" charset="0"/>
                        </a:rPr>
                        <a:t>1%</a:t>
                      </a: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marR="0" algn="ctr">
                        <a:lnSpc>
                          <a:spcPct val="115000"/>
                        </a:lnSpc>
                        <a:spcBef>
                          <a:spcPts val="800"/>
                        </a:spcBef>
                        <a:spcAft>
                          <a:spcPts val="400"/>
                        </a:spcAft>
                        <a:buNone/>
                      </a:pP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marR="0" algn="ctr">
                        <a:lnSpc>
                          <a:spcPct val="115000"/>
                        </a:lnSpc>
                        <a:spcBef>
                          <a:spcPts val="800"/>
                        </a:spcBef>
                        <a:spcAft>
                          <a:spcPts val="400"/>
                        </a:spcAft>
                        <a:buNone/>
                      </a:pPr>
                      <a:r>
                        <a:rPr lang="lt-LT" sz="700" b="1">
                          <a:effectLst/>
                        </a:rPr>
                        <a:t>87%</a:t>
                      </a: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marR="0" algn="ctr">
                        <a:lnSpc>
                          <a:spcPct val="115000"/>
                        </a:lnSpc>
                        <a:spcBef>
                          <a:spcPts val="800"/>
                        </a:spcBef>
                        <a:spcAft>
                          <a:spcPts val="400"/>
                        </a:spcAft>
                        <a:buNone/>
                      </a:pP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marR="0" algn="ctr">
                        <a:lnSpc>
                          <a:spcPct val="115000"/>
                        </a:lnSpc>
                        <a:spcBef>
                          <a:spcPts val="800"/>
                        </a:spcBef>
                        <a:spcAft>
                          <a:spcPts val="400"/>
                        </a:spcAft>
                        <a:buNone/>
                      </a:pPr>
                      <a:r>
                        <a:rPr lang="en-US" sz="800" b="1">
                          <a:effectLst/>
                          <a:latin typeface="Calibri Light" panose="020F0302020204030204" pitchFamily="34" charset="0"/>
                          <a:ea typeface="Calibri" panose="020F0502020204030204" pitchFamily="34" charset="0"/>
                          <a:cs typeface="Arial" panose="020B0604020202020204" pitchFamily="34" charset="0"/>
                        </a:rPr>
                        <a:t>100%</a:t>
                      </a: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marR="0" algn="ctr">
                        <a:lnSpc>
                          <a:spcPct val="115000"/>
                        </a:lnSpc>
                        <a:spcBef>
                          <a:spcPts val="800"/>
                        </a:spcBef>
                        <a:spcAft>
                          <a:spcPts val="400"/>
                        </a:spcAft>
                        <a:buNone/>
                      </a:pPr>
                      <a:endParaRPr lang="en-US" sz="800" b="1">
                        <a:effectLst/>
                        <a:latin typeface="Calibri Light" panose="020F0302020204030204" pitchFamily="34" charset="0"/>
                        <a:ea typeface="Calibri" panose="020F0502020204030204" pitchFamily="34" charset="0"/>
                        <a:cs typeface="Arial" panose="020B0604020202020204" pitchFamily="34" charset="0"/>
                      </a:endParaRPr>
                    </a:p>
                  </a:txBody>
                  <a:tcPr marL="16478" marR="16478"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869129465"/>
                  </a:ext>
                </a:extLst>
              </a:tr>
            </a:tbl>
          </a:graphicData>
        </a:graphic>
      </p:graphicFrame>
    </p:spTree>
    <p:extLst>
      <p:ext uri="{BB962C8B-B14F-4D97-AF65-F5344CB8AC3E}">
        <p14:creationId xmlns:p14="http://schemas.microsoft.com/office/powerpoint/2010/main" val="1610232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F8F7E-195C-3EB3-3C57-C14C0C0671D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C3D50C6-ED34-03B3-2774-83916AFFE1A6}"/>
              </a:ext>
            </a:extLst>
          </p:cNvPr>
          <p:cNvSpPr>
            <a:spLocks noGrp="1"/>
          </p:cNvSpPr>
          <p:nvPr>
            <p:ph type="body" sz="quarter" idx="14"/>
          </p:nvPr>
        </p:nvSpPr>
        <p:spPr>
          <a:xfrm>
            <a:off x="531813" y="2077530"/>
            <a:ext cx="8064500" cy="1491242"/>
          </a:xfrm>
        </p:spPr>
        <p:txBody>
          <a:bodyPr/>
          <a:lstStyle/>
          <a:p>
            <a:r>
              <a:rPr lang="lt-LT"/>
              <a:t>Būsto situacija savivaldybėse</a:t>
            </a:r>
            <a:endParaRPr lang="en-US"/>
          </a:p>
        </p:txBody>
      </p:sp>
    </p:spTree>
    <p:extLst>
      <p:ext uri="{BB962C8B-B14F-4D97-AF65-F5344CB8AC3E}">
        <p14:creationId xmlns:p14="http://schemas.microsoft.com/office/powerpoint/2010/main" val="2811889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8D28C-C1B7-11B2-8488-626AE3D57F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B03CA6-2E0B-D0BC-6865-85199AD64193}"/>
              </a:ext>
            </a:extLst>
          </p:cNvPr>
          <p:cNvSpPr>
            <a:spLocks noGrp="1"/>
          </p:cNvSpPr>
          <p:nvPr>
            <p:ph type="title"/>
          </p:nvPr>
        </p:nvSpPr>
        <p:spPr>
          <a:xfrm>
            <a:off x="533400" y="413468"/>
            <a:ext cx="8064500" cy="221599"/>
          </a:xfrm>
        </p:spPr>
        <p:txBody>
          <a:bodyPr/>
          <a:lstStyle/>
          <a:p>
            <a:r>
              <a:rPr lang="lt-LT" sz="1600" dirty="0"/>
              <a:t>Pagal būsto situacijos tendencijas ir problemas vertinime išskiriamos šešios savivaldybių grupės</a:t>
            </a:r>
            <a:endParaRPr lang="en-US" sz="1600" dirty="0"/>
          </a:p>
        </p:txBody>
      </p:sp>
      <p:sp>
        <p:nvSpPr>
          <p:cNvPr id="3" name="Slide Number Placeholder 2">
            <a:extLst>
              <a:ext uri="{FF2B5EF4-FFF2-40B4-BE49-F238E27FC236}">
                <a16:creationId xmlns:a16="http://schemas.microsoft.com/office/drawing/2014/main" id="{64BF70A8-7E9E-F112-4BBF-0A2CA9962DF0}"/>
              </a:ext>
            </a:extLst>
          </p:cNvPr>
          <p:cNvSpPr>
            <a:spLocks noGrp="1"/>
          </p:cNvSpPr>
          <p:nvPr>
            <p:ph type="sldNum" sz="quarter" idx="12"/>
          </p:nvPr>
        </p:nvSpPr>
        <p:spPr/>
        <p:txBody>
          <a:bodyPr/>
          <a:lstStyle/>
          <a:p>
            <a:fld id="{42B1E8F1-27DF-3C4C-AF5E-F329429EDE92}" type="slidenum">
              <a:rPr lang="en-US" smtClean="0"/>
              <a:t>9</a:t>
            </a:fld>
            <a:endParaRPr lang="en-US"/>
          </a:p>
        </p:txBody>
      </p:sp>
      <p:pic>
        <p:nvPicPr>
          <p:cNvPr id="5" name="Picture 4">
            <a:extLst>
              <a:ext uri="{FF2B5EF4-FFF2-40B4-BE49-F238E27FC236}">
                <a16:creationId xmlns:a16="http://schemas.microsoft.com/office/drawing/2014/main" id="{2A64F9FD-B129-1B32-9904-CEE33E48A956}"/>
              </a:ext>
            </a:extLst>
          </p:cNvPr>
          <p:cNvPicPr>
            <a:picLocks noChangeAspect="1"/>
          </p:cNvPicPr>
          <p:nvPr/>
        </p:nvPicPr>
        <p:blipFill>
          <a:blip r:embed="rId2"/>
          <a:stretch>
            <a:fillRect/>
          </a:stretch>
        </p:blipFill>
        <p:spPr>
          <a:xfrm>
            <a:off x="446558" y="1426238"/>
            <a:ext cx="3979132" cy="2828720"/>
          </a:xfrm>
          <a:prstGeom prst="rect">
            <a:avLst/>
          </a:prstGeom>
        </p:spPr>
      </p:pic>
      <p:sp>
        <p:nvSpPr>
          <p:cNvPr id="8" name="Rectangle 7">
            <a:extLst>
              <a:ext uri="{FF2B5EF4-FFF2-40B4-BE49-F238E27FC236}">
                <a16:creationId xmlns:a16="http://schemas.microsoft.com/office/drawing/2014/main" id="{5F2CFCFF-6F2C-24D5-E5AF-1B7A8E98B41F}"/>
              </a:ext>
            </a:extLst>
          </p:cNvPr>
          <p:cNvSpPr/>
          <p:nvPr/>
        </p:nvSpPr>
        <p:spPr>
          <a:xfrm>
            <a:off x="4425690" y="1021344"/>
            <a:ext cx="4166365" cy="49503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lt-LT" sz="900" b="1">
                <a:solidFill>
                  <a:schemeClr val="accent6"/>
                </a:solidFill>
              </a:rPr>
              <a:t>Didieji miestai</a:t>
            </a:r>
          </a:p>
          <a:p>
            <a:pPr algn="just"/>
            <a:r>
              <a:rPr lang="lt-LT" sz="800">
                <a:solidFill>
                  <a:schemeClr val="accent6"/>
                </a:solidFill>
              </a:rPr>
              <a:t>Būsto pasiūla ir statybos aktyvumas yra dideli, tačiau gyventojų skaičius ir paklausa auga sparčiau. Aukštos pirkimo ir nuomos kainos, mažesnis vienam gyventojui tenkantis būsto plotas ir ribota prieinamo bei socialinio būsto pasiūla lemia didžiausias įperkamumo problemas.</a:t>
            </a:r>
          </a:p>
        </p:txBody>
      </p:sp>
      <p:sp>
        <p:nvSpPr>
          <p:cNvPr id="10" name="Rectangle 9">
            <a:extLst>
              <a:ext uri="{FF2B5EF4-FFF2-40B4-BE49-F238E27FC236}">
                <a16:creationId xmlns:a16="http://schemas.microsoft.com/office/drawing/2014/main" id="{D1851971-50C8-4849-1A7D-CE3ADF382785}"/>
              </a:ext>
            </a:extLst>
          </p:cNvPr>
          <p:cNvSpPr/>
          <p:nvPr/>
        </p:nvSpPr>
        <p:spPr>
          <a:xfrm>
            <a:off x="4425690" y="1627762"/>
            <a:ext cx="4166365" cy="49503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b="1">
                <a:solidFill>
                  <a:schemeClr val="accent6"/>
                </a:solidFill>
              </a:rPr>
              <a:t>Žiedinės savivaldybės</a:t>
            </a:r>
          </a:p>
          <a:p>
            <a:pPr algn="just"/>
            <a:r>
              <a:rPr lang="en-US" sz="800">
                <a:solidFill>
                  <a:schemeClr val="accent6"/>
                </a:solidFill>
              </a:rPr>
              <a:t>Sparčiai auga gyventojų skaičius, individualių namų statyba ir būsto kainos. Būsto plėtra ne visada spėja paskui gyventojų augimą, todėl didėja infrastruktūros poreikis, socialinio būsto paklausa ir laikas, reikalingas būstui įsigyti.</a:t>
            </a:r>
          </a:p>
        </p:txBody>
      </p:sp>
      <p:sp>
        <p:nvSpPr>
          <p:cNvPr id="12" name="Rectangle 11">
            <a:extLst>
              <a:ext uri="{FF2B5EF4-FFF2-40B4-BE49-F238E27FC236}">
                <a16:creationId xmlns:a16="http://schemas.microsoft.com/office/drawing/2014/main" id="{DD0AE460-234A-D3CE-6796-EF45415D8F57}"/>
              </a:ext>
            </a:extLst>
          </p:cNvPr>
          <p:cNvSpPr/>
          <p:nvPr/>
        </p:nvSpPr>
        <p:spPr>
          <a:xfrm>
            <a:off x="4425690" y="2234180"/>
            <a:ext cx="4166365" cy="49503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b="1">
                <a:solidFill>
                  <a:schemeClr val="accent6"/>
                </a:solidFill>
              </a:rPr>
              <a:t>Aplinkinės savivaldybės</a:t>
            </a:r>
          </a:p>
          <a:p>
            <a:r>
              <a:rPr lang="en-US" sz="800">
                <a:solidFill>
                  <a:schemeClr val="accent6"/>
                </a:solidFill>
              </a:rPr>
              <a:t>Santykinai didelis būsto plotas ir aktyvi individualių namų plėtra, tačiau būsto rinka yra nevienoda. Augant kainoms ir sandorių skaičiui, dalyje teritorijų ryškėja prieinamo būsto bei socialinio būsto pasiūlos trūkumas.</a:t>
            </a:r>
            <a:endParaRPr lang="lt-LT" sz="800">
              <a:solidFill>
                <a:schemeClr val="accent6"/>
              </a:solidFill>
            </a:endParaRPr>
          </a:p>
        </p:txBody>
      </p:sp>
      <p:sp>
        <p:nvSpPr>
          <p:cNvPr id="14" name="Rectangle 13">
            <a:extLst>
              <a:ext uri="{FF2B5EF4-FFF2-40B4-BE49-F238E27FC236}">
                <a16:creationId xmlns:a16="http://schemas.microsoft.com/office/drawing/2014/main" id="{18089C46-7CC6-2B5A-1E26-A3BA9598BC79}"/>
              </a:ext>
            </a:extLst>
          </p:cNvPr>
          <p:cNvSpPr/>
          <p:nvPr/>
        </p:nvSpPr>
        <p:spPr>
          <a:xfrm>
            <a:off x="4425690" y="2840598"/>
            <a:ext cx="4166365" cy="49503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b="1">
                <a:solidFill>
                  <a:schemeClr val="accent6"/>
                </a:solidFill>
              </a:rPr>
              <a:t>Kurortinės savivaldybės</a:t>
            </a:r>
          </a:p>
          <a:p>
            <a:r>
              <a:rPr lang="en-US" sz="800">
                <a:solidFill>
                  <a:schemeClr val="accent6"/>
                </a:solidFill>
              </a:rPr>
              <a:t>Būsto rinką reikšmingai veikia sezoninė, investicinė ir trumpalaikės nuomos paklausa. Dėl to būsto kainos sparčiai auga, o nuolatiniams gyventojams ir darbuotojams tinkamo ilgalaikio nuomojamo būsto pasiūla išlieka ribota.</a:t>
            </a:r>
            <a:endParaRPr lang="lt-LT" sz="800">
              <a:solidFill>
                <a:schemeClr val="accent6"/>
              </a:solidFill>
            </a:endParaRPr>
          </a:p>
        </p:txBody>
      </p:sp>
      <p:sp>
        <p:nvSpPr>
          <p:cNvPr id="16" name="Rectangle 15">
            <a:extLst>
              <a:ext uri="{FF2B5EF4-FFF2-40B4-BE49-F238E27FC236}">
                <a16:creationId xmlns:a16="http://schemas.microsoft.com/office/drawing/2014/main" id="{3DD53754-356B-E7DD-FC89-0403C0EE76FC}"/>
              </a:ext>
            </a:extLst>
          </p:cNvPr>
          <p:cNvSpPr/>
          <p:nvPr/>
        </p:nvSpPr>
        <p:spPr>
          <a:xfrm>
            <a:off x="4425690" y="3447016"/>
            <a:ext cx="4166365" cy="49503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b="1">
                <a:solidFill>
                  <a:schemeClr val="accent6"/>
                </a:solidFill>
              </a:rPr>
              <a:t>Pramoninių miestų savivaldybės </a:t>
            </a:r>
          </a:p>
          <a:p>
            <a:r>
              <a:rPr lang="en-US" sz="800">
                <a:solidFill>
                  <a:schemeClr val="accent6"/>
                </a:solidFill>
              </a:rPr>
              <a:t>Būsto kainos paprastai yra mažesnės, tačiau naujo būsto statyba ir sandorių rinka – mažiau aktyvios. Pagrindinis iššūkis dažnai yra ne bendras būstų skaičius, o naujo, kokybiško ir darbo rinkos poreikius atitinkančio būsto trūkumas.</a:t>
            </a:r>
            <a:endParaRPr lang="lt-LT" sz="800">
              <a:solidFill>
                <a:schemeClr val="accent6"/>
              </a:solidFill>
            </a:endParaRPr>
          </a:p>
        </p:txBody>
      </p:sp>
      <p:sp>
        <p:nvSpPr>
          <p:cNvPr id="18" name="Rectangle 17">
            <a:extLst>
              <a:ext uri="{FF2B5EF4-FFF2-40B4-BE49-F238E27FC236}">
                <a16:creationId xmlns:a16="http://schemas.microsoft.com/office/drawing/2014/main" id="{600AB2D1-CB86-1077-61E3-D65CE8D9A294}"/>
              </a:ext>
            </a:extLst>
          </p:cNvPr>
          <p:cNvSpPr/>
          <p:nvPr/>
        </p:nvSpPr>
        <p:spPr>
          <a:xfrm>
            <a:off x="4425690" y="4053433"/>
            <a:ext cx="4166365" cy="49503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t-LT" sz="900" b="1" noProof="0">
                <a:solidFill>
                  <a:schemeClr val="accent6"/>
                </a:solidFill>
              </a:rPr>
              <a:t>Mažosios</a:t>
            </a:r>
            <a:r>
              <a:rPr lang="en-US" sz="900" b="1">
                <a:solidFill>
                  <a:schemeClr val="accent6"/>
                </a:solidFill>
              </a:rPr>
              <a:t> savivaldybės</a:t>
            </a:r>
          </a:p>
          <a:p>
            <a:r>
              <a:rPr lang="en-US" sz="800">
                <a:solidFill>
                  <a:schemeClr val="accent6"/>
                </a:solidFill>
              </a:rPr>
              <a:t>Būstų skaičius gyventojų atžvilgiu dažnai yra pakankamas, o būsto įsigijimo kainos – palyginti mažos. Vis dėlto būsto fondas sensta, nauja statyba ribota, dalis būstų yra prastos kokybės arba neatitinka senėjančių gyventojų ir kitų tikslinių grupių poreikių.</a:t>
            </a:r>
          </a:p>
        </p:txBody>
      </p:sp>
    </p:spTree>
    <p:extLst>
      <p:ext uri="{BB962C8B-B14F-4D97-AF65-F5344CB8AC3E}">
        <p14:creationId xmlns:p14="http://schemas.microsoft.com/office/powerpoint/2010/main" val="4131324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E39B9-0DD7-C7A5-8835-3C99C081CC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4E768B-4CE3-EDFA-9D6D-EA0DAA9EF213}"/>
              </a:ext>
            </a:extLst>
          </p:cNvPr>
          <p:cNvSpPr>
            <a:spLocks noGrp="1"/>
          </p:cNvSpPr>
          <p:nvPr>
            <p:ph type="title"/>
          </p:nvPr>
        </p:nvSpPr>
        <p:spPr>
          <a:xfrm>
            <a:off x="533400" y="413468"/>
            <a:ext cx="8064500" cy="664797"/>
          </a:xfrm>
        </p:spPr>
        <p:txBody>
          <a:bodyPr/>
          <a:lstStyle/>
          <a:p>
            <a:pPr algn="just"/>
            <a:r>
              <a:rPr lang="lt-LT" sz="1600" dirty="0"/>
              <a:t>Didžiųjų miestų gyventojams tenka mažiausiai, o jų rajonų – daugiausiai  naudingo būsto ploto. Mažosiose </a:t>
            </a:r>
            <a:r>
              <a:rPr lang="lt-LT" sz="1600" dirty="0" err="1"/>
              <a:t>sav</a:t>
            </a:r>
            <a:r>
              <a:rPr lang="en-US" sz="1600" dirty="0"/>
              <a:t>.</a:t>
            </a:r>
            <a:r>
              <a:rPr lang="lt-LT" sz="1600" dirty="0"/>
              <a:t> būstų/gyv. pokytis</a:t>
            </a:r>
            <a:r>
              <a:rPr lang="en-US" sz="1600" dirty="0"/>
              <a:t> </a:t>
            </a:r>
            <a:r>
              <a:rPr lang="lt-LT" sz="1600" dirty="0" err="1"/>
              <a:t>b</a:t>
            </a:r>
            <a:r>
              <a:rPr lang="en-US" sz="1600" dirty="0" err="1"/>
              <a:t>uvo</a:t>
            </a:r>
            <a:r>
              <a:rPr lang="en-US" sz="1600" dirty="0"/>
              <a:t> </a:t>
            </a:r>
            <a:r>
              <a:rPr lang="en-US" sz="1600" dirty="0" err="1"/>
              <a:t>ry</a:t>
            </a:r>
            <a:r>
              <a:rPr lang="lt-LT" sz="1600" dirty="0" err="1"/>
              <a:t>škiausias</a:t>
            </a:r>
            <a:r>
              <a:rPr lang="lt-LT" sz="1600" dirty="0"/>
              <a:t>, o didžiuosiuose miestuose ir jų rajonuose gyventojų daugėjo greičiau nei būstų. Nuo </a:t>
            </a:r>
            <a:r>
              <a:rPr lang="en-US" sz="1600" dirty="0"/>
              <a:t>2019 m. v</a:t>
            </a:r>
            <a:r>
              <a:rPr lang="lt-LT" sz="1600" dirty="0" err="1"/>
              <a:t>idutiniškai</a:t>
            </a:r>
            <a:r>
              <a:rPr lang="lt-LT" sz="1600" dirty="0"/>
              <a:t> renovuota </a:t>
            </a:r>
            <a:r>
              <a:rPr lang="en-US" sz="1600" dirty="0"/>
              <a:t>3,4 proc. </a:t>
            </a:r>
            <a:r>
              <a:rPr lang="lt-LT" sz="1600" dirty="0"/>
              <a:t>visų </a:t>
            </a:r>
            <a:r>
              <a:rPr lang="en-US" sz="1600" dirty="0"/>
              <a:t>b</a:t>
            </a:r>
            <a:r>
              <a:rPr lang="lt-LT" sz="1600" dirty="0" err="1"/>
              <a:t>utų</a:t>
            </a:r>
            <a:r>
              <a:rPr lang="lt-LT" sz="1600" dirty="0"/>
              <a:t>.</a:t>
            </a:r>
          </a:p>
        </p:txBody>
      </p:sp>
      <p:sp>
        <p:nvSpPr>
          <p:cNvPr id="3" name="Slide Number Placeholder 2">
            <a:extLst>
              <a:ext uri="{FF2B5EF4-FFF2-40B4-BE49-F238E27FC236}">
                <a16:creationId xmlns:a16="http://schemas.microsoft.com/office/drawing/2014/main" id="{0227234F-9055-1C59-9A5C-F0B5096E3B11}"/>
              </a:ext>
            </a:extLst>
          </p:cNvPr>
          <p:cNvSpPr>
            <a:spLocks noGrp="1"/>
          </p:cNvSpPr>
          <p:nvPr>
            <p:ph type="sldNum" sz="quarter" idx="12"/>
          </p:nvPr>
        </p:nvSpPr>
        <p:spPr/>
        <p:txBody>
          <a:bodyPr/>
          <a:lstStyle/>
          <a:p>
            <a:fld id="{42B1E8F1-27DF-3C4C-AF5E-F329429EDE92}" type="slidenum">
              <a:rPr lang="lt-LT" smtClean="0"/>
              <a:t>10</a:t>
            </a:fld>
            <a:endParaRPr lang="lt-LT"/>
          </a:p>
        </p:txBody>
      </p:sp>
      <p:graphicFrame>
        <p:nvGraphicFramePr>
          <p:cNvPr id="12" name="Chart 11">
            <a:extLst>
              <a:ext uri="{FF2B5EF4-FFF2-40B4-BE49-F238E27FC236}">
                <a16:creationId xmlns:a16="http://schemas.microsoft.com/office/drawing/2014/main" id="{B44C73AB-49C2-A7DC-9ED2-AEE9ED5981A6}"/>
              </a:ext>
            </a:extLst>
          </p:cNvPr>
          <p:cNvGraphicFramePr/>
          <p:nvPr>
            <p:extLst>
              <p:ext uri="{D42A27DB-BD31-4B8C-83A1-F6EECF244321}">
                <p14:modId xmlns:p14="http://schemas.microsoft.com/office/powerpoint/2010/main" val="958892296"/>
              </p:ext>
            </p:extLst>
          </p:nvPr>
        </p:nvGraphicFramePr>
        <p:xfrm>
          <a:off x="4633830" y="1275421"/>
          <a:ext cx="2778927" cy="1229065"/>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a:extLst>
              <a:ext uri="{FF2B5EF4-FFF2-40B4-BE49-F238E27FC236}">
                <a16:creationId xmlns:a16="http://schemas.microsoft.com/office/drawing/2014/main" id="{89EFEBCC-7756-4F8D-C166-D668C9BA231E}"/>
              </a:ext>
            </a:extLst>
          </p:cNvPr>
          <p:cNvSpPr txBox="1"/>
          <p:nvPr/>
        </p:nvSpPr>
        <p:spPr>
          <a:xfrm>
            <a:off x="7480942" y="1305960"/>
            <a:ext cx="1123309" cy="723275"/>
          </a:xfrm>
          <a:prstGeom prst="rect">
            <a:avLst/>
          </a:prstGeom>
          <a:noFill/>
        </p:spPr>
        <p:txBody>
          <a:bodyPr wrap="square" lIns="91440" tIns="91440" bIns="91440" rtlCol="0">
            <a:spAutoFit/>
          </a:bodyPr>
          <a:lstStyle/>
          <a:p>
            <a:r>
              <a:rPr lang="lt-LT" sz="700" b="1"/>
              <a:t>Didžiausias</a:t>
            </a:r>
            <a:r>
              <a:rPr lang="en-US" sz="700" b="1"/>
              <a:t> naud. plotas</a:t>
            </a:r>
            <a:r>
              <a:rPr lang="lt-LT" sz="700" b="1"/>
              <a:t>:</a:t>
            </a:r>
            <a:endParaRPr lang="en-US" sz="700" b="1"/>
          </a:p>
          <a:p>
            <a:r>
              <a:rPr lang="lt-LT" sz="700" b="1"/>
              <a:t> </a:t>
            </a:r>
            <a:endParaRPr lang="en-US" sz="700" b="1"/>
          </a:p>
          <a:p>
            <a:pPr algn="r"/>
            <a:r>
              <a:rPr lang="lt-LT" sz="700"/>
              <a:t>Ignalinos r. sav.</a:t>
            </a:r>
            <a:endParaRPr lang="en-US" sz="700"/>
          </a:p>
          <a:p>
            <a:pPr algn="r"/>
            <a:r>
              <a:rPr lang="lt-LT" sz="700"/>
              <a:t>Molėtų r. sav.</a:t>
            </a:r>
          </a:p>
          <a:p>
            <a:pPr algn="r"/>
            <a:r>
              <a:rPr lang="lt-LT" sz="700"/>
              <a:t>Palangos m. sav.</a:t>
            </a:r>
          </a:p>
        </p:txBody>
      </p:sp>
      <p:sp>
        <p:nvSpPr>
          <p:cNvPr id="15" name="TextBox 14">
            <a:extLst>
              <a:ext uri="{FF2B5EF4-FFF2-40B4-BE49-F238E27FC236}">
                <a16:creationId xmlns:a16="http://schemas.microsoft.com/office/drawing/2014/main" id="{31EE66B0-6DDA-342D-9223-7D63AF95EBAA}"/>
              </a:ext>
            </a:extLst>
          </p:cNvPr>
          <p:cNvSpPr txBox="1"/>
          <p:nvPr/>
        </p:nvSpPr>
        <p:spPr>
          <a:xfrm>
            <a:off x="7474591" y="1877530"/>
            <a:ext cx="1123309" cy="723275"/>
          </a:xfrm>
          <a:prstGeom prst="rect">
            <a:avLst/>
          </a:prstGeom>
          <a:noFill/>
        </p:spPr>
        <p:txBody>
          <a:bodyPr wrap="square" lIns="91440" tIns="91440" bIns="91440" rtlCol="0">
            <a:spAutoFit/>
          </a:bodyPr>
          <a:lstStyle/>
          <a:p>
            <a:r>
              <a:rPr lang="lt-LT" sz="700" b="1"/>
              <a:t>Mažiausias </a:t>
            </a:r>
            <a:r>
              <a:rPr lang="en-US" sz="700" b="1"/>
              <a:t>naud. plotas</a:t>
            </a:r>
            <a:r>
              <a:rPr lang="lt-LT" sz="700" b="1"/>
              <a:t>:</a:t>
            </a:r>
            <a:endParaRPr lang="en-US" sz="700" b="1"/>
          </a:p>
          <a:p>
            <a:r>
              <a:rPr lang="lt-LT" sz="700" b="1"/>
              <a:t> </a:t>
            </a:r>
            <a:endParaRPr lang="en-US" sz="700" b="1"/>
          </a:p>
          <a:p>
            <a:pPr algn="r"/>
            <a:r>
              <a:rPr lang="lt-LT" sz="700"/>
              <a:t>Neringos sav.</a:t>
            </a:r>
          </a:p>
          <a:p>
            <a:pPr algn="r"/>
            <a:r>
              <a:rPr lang="lt-LT" sz="700"/>
              <a:t>Šiaulių m. sav.</a:t>
            </a:r>
          </a:p>
          <a:p>
            <a:pPr algn="r"/>
            <a:r>
              <a:rPr lang="lt-LT" sz="700"/>
              <a:t>Klaipėdos m. sav</a:t>
            </a:r>
            <a:r>
              <a:rPr lang="en-US" sz="700"/>
              <a:t>.</a:t>
            </a:r>
          </a:p>
        </p:txBody>
      </p:sp>
      <p:pic>
        <p:nvPicPr>
          <p:cNvPr id="16" name="Graphic 15" descr="Renovation (House With Sparkles) with solid fill">
            <a:extLst>
              <a:ext uri="{FF2B5EF4-FFF2-40B4-BE49-F238E27FC236}">
                <a16:creationId xmlns:a16="http://schemas.microsoft.com/office/drawing/2014/main" id="{6499B346-D38C-7A91-720A-A1CBE36E955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37060" y="1521859"/>
            <a:ext cx="466394" cy="466394"/>
          </a:xfrm>
          <a:prstGeom prst="rect">
            <a:avLst/>
          </a:prstGeom>
        </p:spPr>
      </p:pic>
      <p:pic>
        <p:nvPicPr>
          <p:cNvPr id="17" name="Graphic 16" descr="Renovation (House With Sparkles) with solid fill">
            <a:extLst>
              <a:ext uri="{FF2B5EF4-FFF2-40B4-BE49-F238E27FC236}">
                <a16:creationId xmlns:a16="http://schemas.microsoft.com/office/drawing/2014/main" id="{833AE05F-3B07-B56C-09D7-0F0916AAEB0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74591" y="2128361"/>
            <a:ext cx="410640" cy="349459"/>
          </a:xfrm>
          <a:prstGeom prst="rect">
            <a:avLst/>
          </a:prstGeom>
        </p:spPr>
      </p:pic>
      <p:sp>
        <p:nvSpPr>
          <p:cNvPr id="18" name="Rectangle 17">
            <a:extLst>
              <a:ext uri="{FF2B5EF4-FFF2-40B4-BE49-F238E27FC236}">
                <a16:creationId xmlns:a16="http://schemas.microsoft.com/office/drawing/2014/main" id="{1A7C582C-FDF3-3C51-79D0-FDF14A6DA87D}"/>
              </a:ext>
            </a:extLst>
          </p:cNvPr>
          <p:cNvSpPr/>
          <p:nvPr/>
        </p:nvSpPr>
        <p:spPr>
          <a:xfrm>
            <a:off x="533400" y="1112079"/>
            <a:ext cx="3970418" cy="238739"/>
          </a:xfrm>
          <a:prstGeom prst="rect">
            <a:avLst/>
          </a:prstGeom>
          <a:solidFill>
            <a:srgbClr val="1F7B6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nSpc>
                <a:spcPts val="1200"/>
              </a:lnSpc>
            </a:pPr>
            <a:r>
              <a:rPr lang="en-US" sz="1050" b="1">
                <a:solidFill>
                  <a:srgbClr val="E1E1D5"/>
                </a:solidFill>
              </a:rPr>
              <a:t>B</a:t>
            </a:r>
            <a:r>
              <a:rPr lang="lt-LT" sz="1050" b="1">
                <a:solidFill>
                  <a:srgbClr val="E1E1D5"/>
                </a:solidFill>
              </a:rPr>
              <a:t>ūstų, tenkančių 1000 gyv., pokytis</a:t>
            </a:r>
            <a:r>
              <a:rPr lang="en-US" sz="1050" b="1">
                <a:solidFill>
                  <a:srgbClr val="E1E1D5"/>
                </a:solidFill>
              </a:rPr>
              <a:t> (2020-2024 m.)</a:t>
            </a:r>
            <a:endParaRPr lang="lt-LT" sz="1050" b="1">
              <a:solidFill>
                <a:srgbClr val="E1E1D5"/>
              </a:solidFill>
            </a:endParaRPr>
          </a:p>
        </p:txBody>
      </p:sp>
      <p:sp>
        <p:nvSpPr>
          <p:cNvPr id="19" name="Rectangle 18">
            <a:extLst>
              <a:ext uri="{FF2B5EF4-FFF2-40B4-BE49-F238E27FC236}">
                <a16:creationId xmlns:a16="http://schemas.microsoft.com/office/drawing/2014/main" id="{2929B177-5896-6922-9C85-E77E7FD3092F}"/>
              </a:ext>
            </a:extLst>
          </p:cNvPr>
          <p:cNvSpPr/>
          <p:nvPr/>
        </p:nvSpPr>
        <p:spPr>
          <a:xfrm>
            <a:off x="4627484" y="1112079"/>
            <a:ext cx="3970416" cy="244096"/>
          </a:xfrm>
          <a:prstGeom prst="rect">
            <a:avLst/>
          </a:prstGeom>
          <a:solidFill>
            <a:srgbClr val="1F7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200"/>
              </a:lnSpc>
            </a:pPr>
            <a:r>
              <a:rPr lang="en-US" sz="1050" b="1">
                <a:solidFill>
                  <a:srgbClr val="E1E1D5"/>
                </a:solidFill>
              </a:rPr>
              <a:t>Naudingas plotas, </a:t>
            </a:r>
            <a:r>
              <a:rPr lang="en-US" sz="1050" b="1" err="1">
                <a:solidFill>
                  <a:srgbClr val="E1E1D5"/>
                </a:solidFill>
              </a:rPr>
              <a:t>tenkantis</a:t>
            </a:r>
            <a:r>
              <a:rPr lang="en-US" sz="1050" b="1">
                <a:solidFill>
                  <a:srgbClr val="E1E1D5"/>
                </a:solidFill>
              </a:rPr>
              <a:t> 1 gyv.</a:t>
            </a:r>
            <a:endParaRPr lang="lt-LT" sz="1050" b="1">
              <a:solidFill>
                <a:srgbClr val="E1E1D5"/>
              </a:solidFill>
            </a:endParaRPr>
          </a:p>
        </p:txBody>
      </p:sp>
      <p:sp>
        <p:nvSpPr>
          <p:cNvPr id="21" name="TextBox 20">
            <a:extLst>
              <a:ext uri="{FF2B5EF4-FFF2-40B4-BE49-F238E27FC236}">
                <a16:creationId xmlns:a16="http://schemas.microsoft.com/office/drawing/2014/main" id="{E241D7D5-8115-E1CE-30BC-A98FDB2D5EAB}"/>
              </a:ext>
            </a:extLst>
          </p:cNvPr>
          <p:cNvSpPr txBox="1"/>
          <p:nvPr/>
        </p:nvSpPr>
        <p:spPr>
          <a:xfrm>
            <a:off x="1159644" y="3843570"/>
            <a:ext cx="1346179" cy="800219"/>
          </a:xfrm>
          <a:prstGeom prst="rect">
            <a:avLst/>
          </a:prstGeom>
          <a:noFill/>
        </p:spPr>
        <p:txBody>
          <a:bodyPr wrap="square" lIns="91440" tIns="91440" bIns="91440" rtlCol="0">
            <a:spAutoFit/>
          </a:bodyPr>
          <a:lstStyle/>
          <a:p>
            <a:r>
              <a:rPr lang="lt-LT" sz="800" b="1"/>
              <a:t>Daugiausiai būstų tenka:</a:t>
            </a:r>
            <a:endParaRPr lang="en-US" sz="800" b="1"/>
          </a:p>
          <a:p>
            <a:r>
              <a:rPr lang="lt-LT" sz="800" b="1"/>
              <a:t> </a:t>
            </a:r>
            <a:endParaRPr lang="en-US" sz="800" b="1"/>
          </a:p>
          <a:p>
            <a:r>
              <a:rPr lang="lt-LT" sz="800"/>
              <a:t>Akmenės r. sav.</a:t>
            </a:r>
            <a:endParaRPr lang="en-US" sz="800"/>
          </a:p>
          <a:p>
            <a:r>
              <a:rPr lang="lt-LT" sz="800"/>
              <a:t>Ignalinos r. sav.</a:t>
            </a:r>
            <a:endParaRPr lang="en-US" sz="800"/>
          </a:p>
          <a:p>
            <a:r>
              <a:rPr lang="lt-LT" sz="800"/>
              <a:t>Zarasų r. sav.</a:t>
            </a:r>
          </a:p>
        </p:txBody>
      </p:sp>
      <p:sp>
        <p:nvSpPr>
          <p:cNvPr id="22" name="TextBox 21">
            <a:extLst>
              <a:ext uri="{FF2B5EF4-FFF2-40B4-BE49-F238E27FC236}">
                <a16:creationId xmlns:a16="http://schemas.microsoft.com/office/drawing/2014/main" id="{720AB841-48E8-29B1-A5EA-D3433EEFED4A}"/>
              </a:ext>
            </a:extLst>
          </p:cNvPr>
          <p:cNvSpPr txBox="1"/>
          <p:nvPr/>
        </p:nvSpPr>
        <p:spPr>
          <a:xfrm>
            <a:off x="3194684" y="3844678"/>
            <a:ext cx="1616331" cy="800219"/>
          </a:xfrm>
          <a:prstGeom prst="rect">
            <a:avLst/>
          </a:prstGeom>
          <a:noFill/>
        </p:spPr>
        <p:txBody>
          <a:bodyPr wrap="square" lIns="91440" tIns="91440" bIns="91440" rtlCol="0">
            <a:spAutoFit/>
          </a:bodyPr>
          <a:lstStyle/>
          <a:p>
            <a:r>
              <a:rPr lang="lt-LT" sz="800" b="1"/>
              <a:t>Mažiausiai būstų tenka:</a:t>
            </a:r>
            <a:endParaRPr lang="en-US" sz="800" b="1"/>
          </a:p>
          <a:p>
            <a:r>
              <a:rPr lang="lt-LT" sz="800" b="1"/>
              <a:t> </a:t>
            </a:r>
            <a:endParaRPr lang="en-US" sz="800" b="1"/>
          </a:p>
          <a:p>
            <a:r>
              <a:rPr lang="lt-LT" sz="800"/>
              <a:t>Vilniaus r. sav.</a:t>
            </a:r>
          </a:p>
          <a:p>
            <a:r>
              <a:rPr lang="lt-LT" sz="800"/>
              <a:t>Šilutės r. sav.</a:t>
            </a:r>
          </a:p>
          <a:p>
            <a:r>
              <a:rPr lang="lt-LT" sz="800"/>
              <a:t>Šilalės r. sav.</a:t>
            </a:r>
          </a:p>
        </p:txBody>
      </p:sp>
      <p:pic>
        <p:nvPicPr>
          <p:cNvPr id="23" name="Graphic 22" descr="Renovation (House With Sparkles) with solid fill">
            <a:extLst>
              <a:ext uri="{FF2B5EF4-FFF2-40B4-BE49-F238E27FC236}">
                <a16:creationId xmlns:a16="http://schemas.microsoft.com/office/drawing/2014/main" id="{47495B40-DD44-1A56-B37F-E7536F0F281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2866" y="4003064"/>
            <a:ext cx="626778" cy="626778"/>
          </a:xfrm>
          <a:prstGeom prst="rect">
            <a:avLst/>
          </a:prstGeom>
        </p:spPr>
      </p:pic>
      <p:pic>
        <p:nvPicPr>
          <p:cNvPr id="24" name="Graphic 23" descr="Renovation (House With Sparkles) with solid fill">
            <a:extLst>
              <a:ext uri="{FF2B5EF4-FFF2-40B4-BE49-F238E27FC236}">
                <a16:creationId xmlns:a16="http://schemas.microsoft.com/office/drawing/2014/main" id="{7565BCA6-C3E1-DB5F-0075-FD5F821D2FD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602589" y="4003064"/>
            <a:ext cx="512894" cy="512894"/>
          </a:xfrm>
          <a:prstGeom prst="rect">
            <a:avLst/>
          </a:prstGeom>
        </p:spPr>
      </p:pic>
      <p:pic>
        <p:nvPicPr>
          <p:cNvPr id="6" name="Picture 5">
            <a:extLst>
              <a:ext uri="{FF2B5EF4-FFF2-40B4-BE49-F238E27FC236}">
                <a16:creationId xmlns:a16="http://schemas.microsoft.com/office/drawing/2014/main" id="{9BE578E7-DABF-A25C-499D-9EF06AC84843}"/>
              </a:ext>
            </a:extLst>
          </p:cNvPr>
          <p:cNvPicPr>
            <a:picLocks noChangeAspect="1"/>
          </p:cNvPicPr>
          <p:nvPr/>
        </p:nvPicPr>
        <p:blipFill>
          <a:blip r:embed="rId4"/>
          <a:stretch>
            <a:fillRect/>
          </a:stretch>
        </p:blipFill>
        <p:spPr>
          <a:xfrm>
            <a:off x="546099" y="1410815"/>
            <a:ext cx="4010019" cy="2512502"/>
          </a:xfrm>
          <a:prstGeom prst="rect">
            <a:avLst/>
          </a:prstGeom>
        </p:spPr>
      </p:pic>
      <p:graphicFrame>
        <p:nvGraphicFramePr>
          <p:cNvPr id="25" name="Chart 24">
            <a:extLst>
              <a:ext uri="{FF2B5EF4-FFF2-40B4-BE49-F238E27FC236}">
                <a16:creationId xmlns:a16="http://schemas.microsoft.com/office/drawing/2014/main" id="{A1CA4F22-F0F5-3C98-B190-94FF46C44E25}"/>
              </a:ext>
            </a:extLst>
          </p:cNvPr>
          <p:cNvGraphicFramePr/>
          <p:nvPr>
            <p:extLst>
              <p:ext uri="{D42A27DB-BD31-4B8C-83A1-F6EECF244321}">
                <p14:modId xmlns:p14="http://schemas.microsoft.com/office/powerpoint/2010/main" val="304265619"/>
              </p:ext>
            </p:extLst>
          </p:nvPr>
        </p:nvGraphicFramePr>
        <p:xfrm>
          <a:off x="4627484" y="2761174"/>
          <a:ext cx="4025898" cy="1879135"/>
        </p:xfrm>
        <a:graphic>
          <a:graphicData uri="http://schemas.openxmlformats.org/drawingml/2006/chart">
            <c:chart xmlns:c="http://schemas.openxmlformats.org/drawingml/2006/chart" xmlns:r="http://schemas.openxmlformats.org/officeDocument/2006/relationships" r:id="rId5"/>
          </a:graphicData>
        </a:graphic>
      </p:graphicFrame>
      <p:sp>
        <p:nvSpPr>
          <p:cNvPr id="27" name="Rectangle 26">
            <a:extLst>
              <a:ext uri="{FF2B5EF4-FFF2-40B4-BE49-F238E27FC236}">
                <a16:creationId xmlns:a16="http://schemas.microsoft.com/office/drawing/2014/main" id="{6D3EBC82-98D9-4F1C-42A3-BEC542ED422E}"/>
              </a:ext>
            </a:extLst>
          </p:cNvPr>
          <p:cNvSpPr/>
          <p:nvPr/>
        </p:nvSpPr>
        <p:spPr>
          <a:xfrm>
            <a:off x="4640185" y="2517078"/>
            <a:ext cx="3957716" cy="244096"/>
          </a:xfrm>
          <a:prstGeom prst="rect">
            <a:avLst/>
          </a:prstGeom>
          <a:solidFill>
            <a:srgbClr val="1F7B6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nSpc>
                <a:spcPts val="1200"/>
              </a:lnSpc>
            </a:pPr>
            <a:r>
              <a:rPr lang="lt-LT" sz="1050" b="1">
                <a:solidFill>
                  <a:srgbClr val="E1E1D5"/>
                </a:solidFill>
              </a:rPr>
              <a:t>Renovuotų būstų (daugiabučiuose) dalis</a:t>
            </a:r>
            <a:r>
              <a:rPr lang="en-US" sz="1050" b="1">
                <a:solidFill>
                  <a:srgbClr val="E1E1D5"/>
                </a:solidFill>
              </a:rPr>
              <a:t> (Top / </a:t>
            </a:r>
            <a:r>
              <a:rPr lang="en-US" sz="1050" b="1" err="1">
                <a:solidFill>
                  <a:srgbClr val="E1E1D5"/>
                </a:solidFill>
              </a:rPr>
              <a:t>prasčiausios</a:t>
            </a:r>
            <a:r>
              <a:rPr lang="en-US" sz="1050" b="1">
                <a:solidFill>
                  <a:srgbClr val="E1E1D5"/>
                </a:solidFill>
              </a:rPr>
              <a:t> 5 sav.)</a:t>
            </a:r>
            <a:endParaRPr lang="lt-LT" sz="1050" b="1">
              <a:solidFill>
                <a:srgbClr val="E1E1D5"/>
              </a:solidFill>
              <a:ea typeface="Calibri" panose="020F0502020204030204"/>
              <a:cs typeface="Calibri" panose="020F0502020204030204"/>
            </a:endParaRPr>
          </a:p>
        </p:txBody>
      </p:sp>
    </p:spTree>
    <p:extLst>
      <p:ext uri="{BB962C8B-B14F-4D97-AF65-F5344CB8AC3E}">
        <p14:creationId xmlns:p14="http://schemas.microsoft.com/office/powerpoint/2010/main" val="2386331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6F856-E24B-3D8C-496B-191CB9E82DDD}"/>
              </a:ext>
            </a:extLst>
          </p:cNvPr>
          <p:cNvSpPr>
            <a:spLocks noGrp="1"/>
          </p:cNvSpPr>
          <p:nvPr>
            <p:ph type="title"/>
          </p:nvPr>
        </p:nvSpPr>
        <p:spPr>
          <a:xfrm>
            <a:off x="533400" y="413468"/>
            <a:ext cx="8064500" cy="387798"/>
          </a:xfrm>
        </p:spPr>
        <p:txBody>
          <a:bodyPr/>
          <a:lstStyle/>
          <a:p>
            <a:pPr algn="just"/>
            <a:r>
              <a:rPr lang="lt-LT" sz="1400" dirty="0">
                <a:solidFill>
                  <a:schemeClr val="tx1"/>
                </a:solidFill>
              </a:rPr>
              <a:t>Laikas, reikalingas vidutinio dydžio būstui įsigyti, labai </a:t>
            </a:r>
            <a:r>
              <a:rPr lang="lt-LT" sz="1400" dirty="0" err="1">
                <a:solidFill>
                  <a:schemeClr val="tx1"/>
                </a:solidFill>
              </a:rPr>
              <a:t>skir</a:t>
            </a:r>
            <a:r>
              <a:rPr lang="en-US" sz="1400" dirty="0" err="1">
                <a:solidFill>
                  <a:schemeClr val="tx1"/>
                </a:solidFill>
              </a:rPr>
              <a:t>iasi</a:t>
            </a:r>
            <a:r>
              <a:rPr lang="en-US" sz="1400" dirty="0">
                <a:solidFill>
                  <a:schemeClr val="tx1"/>
                </a:solidFill>
              </a:rPr>
              <a:t> </a:t>
            </a:r>
            <a:r>
              <a:rPr lang="en-US" sz="1400" dirty="0" err="1">
                <a:solidFill>
                  <a:schemeClr val="tx1"/>
                </a:solidFill>
              </a:rPr>
              <a:t>priklausomai</a:t>
            </a:r>
            <a:r>
              <a:rPr lang="en-US" sz="1400" dirty="0">
                <a:solidFill>
                  <a:schemeClr val="tx1"/>
                </a:solidFill>
              </a:rPr>
              <a:t> </a:t>
            </a:r>
            <a:r>
              <a:rPr lang="en-US" sz="1400" dirty="0" err="1">
                <a:solidFill>
                  <a:schemeClr val="tx1"/>
                </a:solidFill>
              </a:rPr>
              <a:t>nuo</a:t>
            </a:r>
            <a:r>
              <a:rPr lang="lt-LT" sz="1400" dirty="0">
                <a:solidFill>
                  <a:schemeClr val="tx1"/>
                </a:solidFill>
              </a:rPr>
              <a:t> savivaldybės, kas lemia nevienodas į</a:t>
            </a:r>
            <a:r>
              <a:rPr lang="en-US" sz="1400" dirty="0" err="1">
                <a:solidFill>
                  <a:schemeClr val="tx1"/>
                </a:solidFill>
              </a:rPr>
              <a:t>perkamumo</a:t>
            </a:r>
            <a:r>
              <a:rPr lang="en-US" sz="1400" dirty="0">
                <a:solidFill>
                  <a:schemeClr val="tx1"/>
                </a:solidFill>
              </a:rPr>
              <a:t> </a:t>
            </a:r>
            <a:r>
              <a:rPr lang="lt-LT" sz="1400" dirty="0">
                <a:solidFill>
                  <a:schemeClr val="tx1"/>
                </a:solidFill>
              </a:rPr>
              <a:t>sąlygas. </a:t>
            </a:r>
            <a:r>
              <a:rPr lang="en-US" sz="1400" dirty="0">
                <a:solidFill>
                  <a:schemeClr val="tx1"/>
                </a:solidFill>
              </a:rPr>
              <a:t>50 </a:t>
            </a:r>
            <a:r>
              <a:rPr lang="en-US" sz="1400" dirty="0" err="1">
                <a:solidFill>
                  <a:schemeClr val="tx1"/>
                </a:solidFill>
              </a:rPr>
              <a:t>kv</a:t>
            </a:r>
            <a:r>
              <a:rPr lang="en-US" sz="1400" dirty="0">
                <a:solidFill>
                  <a:schemeClr val="tx1"/>
                </a:solidFill>
              </a:rPr>
              <a:t>. m. </a:t>
            </a:r>
            <a:r>
              <a:rPr lang="en-US" sz="1400" dirty="0" err="1">
                <a:solidFill>
                  <a:schemeClr val="tx1"/>
                </a:solidFill>
              </a:rPr>
              <a:t>butui</a:t>
            </a:r>
            <a:r>
              <a:rPr lang="en-US" sz="1400" dirty="0">
                <a:solidFill>
                  <a:schemeClr val="tx1"/>
                </a:solidFill>
              </a:rPr>
              <a:t> </a:t>
            </a:r>
            <a:r>
              <a:rPr lang="en-US" sz="1400" dirty="0" err="1">
                <a:solidFill>
                  <a:schemeClr val="tx1"/>
                </a:solidFill>
              </a:rPr>
              <a:t>taupyti</a:t>
            </a:r>
            <a:r>
              <a:rPr lang="en-US" sz="1400" dirty="0">
                <a:solidFill>
                  <a:schemeClr val="tx1"/>
                </a:solidFill>
              </a:rPr>
              <a:t> </a:t>
            </a:r>
            <a:r>
              <a:rPr lang="en-US" sz="1400" dirty="0" err="1">
                <a:solidFill>
                  <a:schemeClr val="tx1"/>
                </a:solidFill>
              </a:rPr>
              <a:t>reikia</a:t>
            </a:r>
            <a:r>
              <a:rPr lang="en-US" sz="1400" dirty="0">
                <a:solidFill>
                  <a:schemeClr val="tx1"/>
                </a:solidFill>
              </a:rPr>
              <a:t> </a:t>
            </a:r>
            <a:r>
              <a:rPr lang="en-US" sz="1400" dirty="0" err="1">
                <a:solidFill>
                  <a:schemeClr val="tx1"/>
                </a:solidFill>
              </a:rPr>
              <a:t>pana</a:t>
            </a:r>
            <a:r>
              <a:rPr lang="lt-LT" sz="1400" dirty="0">
                <a:solidFill>
                  <a:schemeClr val="tx1"/>
                </a:solidFill>
              </a:rPr>
              <a:t>šiai kaip ir </a:t>
            </a:r>
            <a:r>
              <a:rPr lang="en-US" sz="1400" dirty="0">
                <a:solidFill>
                  <a:schemeClr val="tx1"/>
                </a:solidFill>
              </a:rPr>
              <a:t>100 </a:t>
            </a:r>
            <a:r>
              <a:rPr lang="en-US" sz="1400" dirty="0" err="1">
                <a:solidFill>
                  <a:schemeClr val="tx1"/>
                </a:solidFill>
              </a:rPr>
              <a:t>kv</a:t>
            </a:r>
            <a:r>
              <a:rPr lang="en-US" sz="1400" dirty="0">
                <a:solidFill>
                  <a:schemeClr val="tx1"/>
                </a:solidFill>
              </a:rPr>
              <a:t>. </a:t>
            </a:r>
            <a:r>
              <a:rPr lang="lt-LT" sz="1400" dirty="0">
                <a:solidFill>
                  <a:schemeClr val="tx1"/>
                </a:solidFill>
              </a:rPr>
              <a:t>m</a:t>
            </a:r>
            <a:r>
              <a:rPr lang="en-US" sz="1400" dirty="0">
                <a:solidFill>
                  <a:schemeClr val="tx1"/>
                </a:solidFill>
              </a:rPr>
              <a:t>. </a:t>
            </a:r>
            <a:r>
              <a:rPr lang="en-US" sz="1400" dirty="0" err="1">
                <a:solidFill>
                  <a:schemeClr val="tx1"/>
                </a:solidFill>
              </a:rPr>
              <a:t>namui</a:t>
            </a:r>
            <a:r>
              <a:rPr lang="en-US" sz="1400" dirty="0">
                <a:solidFill>
                  <a:schemeClr val="tx1"/>
                </a:solidFill>
              </a:rPr>
              <a:t>.</a:t>
            </a:r>
            <a:endParaRPr lang="en-GB" sz="1400" dirty="0">
              <a:solidFill>
                <a:schemeClr val="tx1"/>
              </a:solidFill>
            </a:endParaRPr>
          </a:p>
        </p:txBody>
      </p:sp>
      <p:sp>
        <p:nvSpPr>
          <p:cNvPr id="6" name="Rectangle 5">
            <a:extLst>
              <a:ext uri="{FF2B5EF4-FFF2-40B4-BE49-F238E27FC236}">
                <a16:creationId xmlns:a16="http://schemas.microsoft.com/office/drawing/2014/main" id="{CE0F4B45-0DF5-B266-60A5-1B3FE883C971}"/>
              </a:ext>
            </a:extLst>
          </p:cNvPr>
          <p:cNvSpPr/>
          <p:nvPr/>
        </p:nvSpPr>
        <p:spPr>
          <a:xfrm>
            <a:off x="533400" y="913576"/>
            <a:ext cx="3975039" cy="313409"/>
          </a:xfrm>
          <a:prstGeom prst="rect">
            <a:avLst/>
          </a:prstGeom>
          <a:solidFill>
            <a:srgbClr val="1F7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200"/>
              </a:lnSpc>
            </a:pPr>
            <a:r>
              <a:rPr lang="lt-LT" sz="800" b="1">
                <a:solidFill>
                  <a:srgbClr val="E1E1D5"/>
                </a:solidFill>
              </a:rPr>
              <a:t>Laikas, reikalingas sutaupyti </a:t>
            </a:r>
            <a:r>
              <a:rPr lang="en-US" sz="800" b="1">
                <a:solidFill>
                  <a:srgbClr val="E1E1D5"/>
                </a:solidFill>
              </a:rPr>
              <a:t>100 </a:t>
            </a:r>
            <a:r>
              <a:rPr lang="en-US" sz="800" b="1" err="1">
                <a:solidFill>
                  <a:srgbClr val="E1E1D5"/>
                </a:solidFill>
              </a:rPr>
              <a:t>kv</a:t>
            </a:r>
            <a:r>
              <a:rPr lang="en-US" sz="800" b="1">
                <a:solidFill>
                  <a:srgbClr val="E1E1D5"/>
                </a:solidFill>
              </a:rPr>
              <a:t>. m. </a:t>
            </a:r>
            <a:r>
              <a:rPr lang="lt-LT" sz="800" b="1">
                <a:solidFill>
                  <a:srgbClr val="E1E1D5"/>
                </a:solidFill>
              </a:rPr>
              <a:t>namui </a:t>
            </a:r>
            <a:r>
              <a:rPr lang="en-US" sz="800" b="1" err="1">
                <a:solidFill>
                  <a:srgbClr val="E1E1D5"/>
                </a:solidFill>
              </a:rPr>
              <a:t>atsidedant</a:t>
            </a:r>
            <a:r>
              <a:rPr lang="lt-LT" sz="800" b="1">
                <a:solidFill>
                  <a:srgbClr val="E1E1D5"/>
                </a:solidFill>
              </a:rPr>
              <a:t> </a:t>
            </a:r>
            <a:r>
              <a:rPr lang="en-US" sz="800" b="1">
                <a:solidFill>
                  <a:srgbClr val="E1E1D5"/>
                </a:solidFill>
              </a:rPr>
              <a:t>40 proc.</a:t>
            </a:r>
            <a:r>
              <a:rPr lang="lt-LT" sz="800" b="1">
                <a:solidFill>
                  <a:srgbClr val="E1E1D5"/>
                </a:solidFill>
              </a:rPr>
              <a:t> vid. DU, vertinant vid</a:t>
            </a:r>
            <a:r>
              <a:rPr lang="en-US" sz="800" b="1">
                <a:solidFill>
                  <a:srgbClr val="E1E1D5"/>
                </a:solidFill>
              </a:rPr>
              <a:t>.</a:t>
            </a:r>
            <a:r>
              <a:rPr lang="lt-LT" sz="800" b="1">
                <a:solidFill>
                  <a:srgbClr val="E1E1D5"/>
                </a:solidFill>
              </a:rPr>
              <a:t> namų kainas</a:t>
            </a:r>
          </a:p>
        </p:txBody>
      </p:sp>
      <p:sp>
        <p:nvSpPr>
          <p:cNvPr id="7" name="Rectangle 6">
            <a:extLst>
              <a:ext uri="{FF2B5EF4-FFF2-40B4-BE49-F238E27FC236}">
                <a16:creationId xmlns:a16="http://schemas.microsoft.com/office/drawing/2014/main" id="{3F99AD24-38C4-6D0E-0B41-9F5FE489702E}"/>
              </a:ext>
            </a:extLst>
          </p:cNvPr>
          <p:cNvSpPr/>
          <p:nvPr/>
        </p:nvSpPr>
        <p:spPr>
          <a:xfrm>
            <a:off x="4610164" y="913576"/>
            <a:ext cx="3975039" cy="313409"/>
          </a:xfrm>
          <a:prstGeom prst="rect">
            <a:avLst/>
          </a:prstGeom>
          <a:solidFill>
            <a:srgbClr val="1F7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200"/>
              </a:lnSpc>
            </a:pPr>
            <a:r>
              <a:rPr lang="lt-LT" sz="800" b="1">
                <a:solidFill>
                  <a:srgbClr val="E1E1D5"/>
                </a:solidFill>
              </a:rPr>
              <a:t>Laikas, reikalingas sutaupyti vid. dydžio butui </a:t>
            </a:r>
            <a:r>
              <a:rPr lang="en-US" sz="800" b="1" err="1">
                <a:solidFill>
                  <a:srgbClr val="E1E1D5"/>
                </a:solidFill>
              </a:rPr>
              <a:t>atsidedant</a:t>
            </a:r>
            <a:r>
              <a:rPr lang="lt-LT" sz="800" b="1">
                <a:solidFill>
                  <a:srgbClr val="E1E1D5"/>
                </a:solidFill>
              </a:rPr>
              <a:t> </a:t>
            </a:r>
            <a:r>
              <a:rPr lang="en-US" sz="800" b="1">
                <a:solidFill>
                  <a:srgbClr val="E1E1D5"/>
                </a:solidFill>
              </a:rPr>
              <a:t>40 proc.</a:t>
            </a:r>
            <a:r>
              <a:rPr lang="lt-LT" sz="800" b="1">
                <a:solidFill>
                  <a:srgbClr val="E1E1D5"/>
                </a:solidFill>
              </a:rPr>
              <a:t> vid. DU, vertinant vid</a:t>
            </a:r>
            <a:r>
              <a:rPr lang="en-US" sz="800" b="1">
                <a:solidFill>
                  <a:srgbClr val="E1E1D5"/>
                </a:solidFill>
              </a:rPr>
              <a:t>.</a:t>
            </a:r>
            <a:r>
              <a:rPr lang="lt-LT" sz="800" b="1">
                <a:solidFill>
                  <a:srgbClr val="E1E1D5"/>
                </a:solidFill>
              </a:rPr>
              <a:t> namų kainas</a:t>
            </a:r>
          </a:p>
        </p:txBody>
      </p:sp>
      <p:sp>
        <p:nvSpPr>
          <p:cNvPr id="10" name="Rectangle 9">
            <a:extLst>
              <a:ext uri="{FF2B5EF4-FFF2-40B4-BE49-F238E27FC236}">
                <a16:creationId xmlns:a16="http://schemas.microsoft.com/office/drawing/2014/main" id="{6EE1ABE2-9C39-20D3-4A0E-2BE9CD742CB0}"/>
              </a:ext>
            </a:extLst>
          </p:cNvPr>
          <p:cNvSpPr/>
          <p:nvPr/>
        </p:nvSpPr>
        <p:spPr>
          <a:xfrm>
            <a:off x="546099" y="3899681"/>
            <a:ext cx="3962340" cy="6785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just">
              <a:spcAft>
                <a:spcPts val="600"/>
              </a:spcAft>
            </a:pPr>
            <a:r>
              <a:rPr lang="lt-LT" sz="800">
                <a:solidFill>
                  <a:schemeClr val="tx1"/>
                </a:solidFill>
              </a:rPr>
              <a:t>Norint įsigyti </a:t>
            </a:r>
            <a:r>
              <a:rPr lang="en-US" sz="800" b="1">
                <a:solidFill>
                  <a:schemeClr val="tx1"/>
                </a:solidFill>
              </a:rPr>
              <a:t>100 </a:t>
            </a:r>
            <a:r>
              <a:rPr lang="en-US" sz="800" b="1" err="1">
                <a:solidFill>
                  <a:schemeClr val="tx1"/>
                </a:solidFill>
              </a:rPr>
              <a:t>kv</a:t>
            </a:r>
            <a:r>
              <a:rPr lang="en-US" sz="800" b="1">
                <a:solidFill>
                  <a:schemeClr val="tx1"/>
                </a:solidFill>
              </a:rPr>
              <a:t>. m. </a:t>
            </a:r>
            <a:r>
              <a:rPr lang="lt-LT" sz="800" b="1">
                <a:solidFill>
                  <a:schemeClr val="tx1"/>
                </a:solidFill>
              </a:rPr>
              <a:t>namą </a:t>
            </a:r>
            <a:r>
              <a:rPr lang="lt-LT" sz="800">
                <a:solidFill>
                  <a:schemeClr val="tx1"/>
                </a:solidFill>
              </a:rPr>
              <a:t>už </a:t>
            </a:r>
            <a:r>
              <a:rPr lang="en-US" sz="800">
                <a:solidFill>
                  <a:schemeClr val="tx1"/>
                </a:solidFill>
              </a:rPr>
              <a:t>40 proc. </a:t>
            </a:r>
            <a:r>
              <a:rPr lang="lt-LT" sz="800">
                <a:solidFill>
                  <a:schemeClr val="tx1"/>
                </a:solidFill>
              </a:rPr>
              <a:t>vidutin</a:t>
            </a:r>
            <a:r>
              <a:rPr lang="en-US" sz="800">
                <a:solidFill>
                  <a:schemeClr val="tx1"/>
                </a:solidFill>
              </a:rPr>
              <a:t>io</a:t>
            </a:r>
            <a:r>
              <a:rPr lang="lt-LT" sz="800">
                <a:solidFill>
                  <a:schemeClr val="tx1"/>
                </a:solidFill>
              </a:rPr>
              <a:t> DU, užtrunkama:</a:t>
            </a:r>
            <a:endParaRPr lang="lt-LT" sz="800" b="1">
              <a:solidFill>
                <a:schemeClr val="tx1"/>
              </a:solidFill>
            </a:endParaRPr>
          </a:p>
          <a:p>
            <a:pPr marL="171450" indent="-171450" algn="just">
              <a:buFont typeface="Arial" panose="020B0604020202020204" pitchFamily="34" charset="0"/>
              <a:buChar char="•"/>
            </a:pPr>
            <a:r>
              <a:rPr lang="lt-LT" sz="800" b="1">
                <a:solidFill>
                  <a:schemeClr val="tx1"/>
                </a:solidFill>
              </a:rPr>
              <a:t>Ilgiausiai (&gt;</a:t>
            </a:r>
            <a:r>
              <a:rPr lang="en-US" sz="800" b="1">
                <a:solidFill>
                  <a:schemeClr val="tx1"/>
                </a:solidFill>
              </a:rPr>
              <a:t>200</a:t>
            </a:r>
            <a:r>
              <a:rPr lang="lt-LT" sz="800" b="1">
                <a:solidFill>
                  <a:schemeClr val="tx1"/>
                </a:solidFill>
              </a:rPr>
              <a:t> mėn.)</a:t>
            </a:r>
            <a:r>
              <a:rPr lang="en-US" sz="800" b="1">
                <a:solidFill>
                  <a:schemeClr val="tx1"/>
                </a:solidFill>
              </a:rPr>
              <a:t> </a:t>
            </a:r>
            <a:r>
              <a:rPr lang="en-US" sz="800">
                <a:solidFill>
                  <a:schemeClr val="tx1"/>
                </a:solidFill>
              </a:rPr>
              <a:t>Vilniaus, </a:t>
            </a:r>
            <a:r>
              <a:rPr lang="en-US" sz="800" err="1">
                <a:solidFill>
                  <a:schemeClr val="tx1"/>
                </a:solidFill>
              </a:rPr>
              <a:t>Klaip</a:t>
            </a:r>
            <a:r>
              <a:rPr lang="lt-LT" sz="800">
                <a:solidFill>
                  <a:schemeClr val="tx1"/>
                </a:solidFill>
              </a:rPr>
              <a:t>ėdos miestuose, Klaipėdos r. sav. bei kurortinėse Palangos m. ir Neringos sav. </a:t>
            </a:r>
            <a:endParaRPr lang="lt-LT" sz="800">
              <a:solidFill>
                <a:schemeClr val="tx1"/>
              </a:solidFill>
              <a:ea typeface="Calibri"/>
              <a:cs typeface="Calibri"/>
            </a:endParaRPr>
          </a:p>
          <a:p>
            <a:pPr marL="171450" indent="-171450" algn="just">
              <a:buFont typeface="Arial" panose="020B0604020202020204" pitchFamily="34" charset="0"/>
              <a:buChar char="•"/>
            </a:pPr>
            <a:r>
              <a:rPr lang="lt-LT" sz="800" b="1">
                <a:solidFill>
                  <a:schemeClr val="tx1"/>
                </a:solidFill>
              </a:rPr>
              <a:t>Trumpiausiai (&lt;</a:t>
            </a:r>
            <a:r>
              <a:rPr lang="en-US" sz="800" b="1">
                <a:solidFill>
                  <a:schemeClr val="tx1"/>
                </a:solidFill>
              </a:rPr>
              <a:t>31 m</a:t>
            </a:r>
            <a:r>
              <a:rPr lang="lt-LT" sz="800" b="1">
                <a:solidFill>
                  <a:schemeClr val="tx1"/>
                </a:solidFill>
              </a:rPr>
              <a:t>ėn) </a:t>
            </a:r>
            <a:r>
              <a:rPr lang="lt-LT" sz="800">
                <a:solidFill>
                  <a:schemeClr val="tx1"/>
                </a:solidFill>
              </a:rPr>
              <a:t>mažosiose savivaldybėse šiaurės rytų Lietuvoje</a:t>
            </a:r>
            <a:endParaRPr lang="lt-LT" sz="800">
              <a:solidFill>
                <a:schemeClr val="tx1"/>
              </a:solidFill>
              <a:ea typeface="Calibri"/>
              <a:cs typeface="Calibri"/>
            </a:endParaRPr>
          </a:p>
        </p:txBody>
      </p:sp>
      <p:sp>
        <p:nvSpPr>
          <p:cNvPr id="15" name="Rectangle 14">
            <a:extLst>
              <a:ext uri="{FF2B5EF4-FFF2-40B4-BE49-F238E27FC236}">
                <a16:creationId xmlns:a16="http://schemas.microsoft.com/office/drawing/2014/main" id="{25EE12CF-C639-15FE-86AA-CF96C297C530}"/>
              </a:ext>
            </a:extLst>
          </p:cNvPr>
          <p:cNvSpPr/>
          <p:nvPr/>
        </p:nvSpPr>
        <p:spPr>
          <a:xfrm>
            <a:off x="4620457" y="3899681"/>
            <a:ext cx="3962341" cy="67850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spcAft>
                <a:spcPts val="600"/>
              </a:spcAft>
            </a:pPr>
            <a:r>
              <a:rPr lang="lt-LT" sz="800">
                <a:solidFill>
                  <a:schemeClr val="tx1"/>
                </a:solidFill>
              </a:rPr>
              <a:t>Norint įsigyti </a:t>
            </a:r>
            <a:r>
              <a:rPr lang="en-US" sz="800" b="1">
                <a:solidFill>
                  <a:schemeClr val="tx1"/>
                </a:solidFill>
              </a:rPr>
              <a:t>50 </a:t>
            </a:r>
            <a:r>
              <a:rPr lang="en-US" sz="800" b="1" err="1">
                <a:solidFill>
                  <a:schemeClr val="tx1"/>
                </a:solidFill>
              </a:rPr>
              <a:t>kv</a:t>
            </a:r>
            <a:r>
              <a:rPr lang="en-US" sz="800" b="1">
                <a:solidFill>
                  <a:schemeClr val="tx1"/>
                </a:solidFill>
              </a:rPr>
              <a:t>. m. but</a:t>
            </a:r>
            <a:r>
              <a:rPr lang="lt-LT" sz="800" b="1">
                <a:solidFill>
                  <a:schemeClr val="tx1"/>
                </a:solidFill>
              </a:rPr>
              <a:t>ą </a:t>
            </a:r>
            <a:r>
              <a:rPr lang="lt-LT" sz="800">
                <a:solidFill>
                  <a:schemeClr val="tx1"/>
                </a:solidFill>
              </a:rPr>
              <a:t>atsidedant </a:t>
            </a:r>
            <a:r>
              <a:rPr lang="en-US" sz="800">
                <a:solidFill>
                  <a:schemeClr val="tx1"/>
                </a:solidFill>
              </a:rPr>
              <a:t>40 proc.</a:t>
            </a:r>
            <a:r>
              <a:rPr lang="lt-LT" sz="800">
                <a:solidFill>
                  <a:schemeClr val="tx1"/>
                </a:solidFill>
              </a:rPr>
              <a:t> vidutin</a:t>
            </a:r>
            <a:r>
              <a:rPr lang="en-US" sz="800">
                <a:solidFill>
                  <a:schemeClr val="tx1"/>
                </a:solidFill>
              </a:rPr>
              <a:t>io</a:t>
            </a:r>
            <a:r>
              <a:rPr lang="lt-LT" sz="800">
                <a:solidFill>
                  <a:schemeClr val="tx1"/>
                </a:solidFill>
              </a:rPr>
              <a:t> DU, užtrunkama:</a:t>
            </a:r>
          </a:p>
          <a:p>
            <a:pPr marL="171450" indent="-171450" algn="just">
              <a:buFont typeface="Arial" panose="020B0604020202020204" pitchFamily="34" charset="0"/>
              <a:buChar char="•"/>
            </a:pPr>
            <a:r>
              <a:rPr lang="lt-LT" sz="800" b="1">
                <a:solidFill>
                  <a:schemeClr val="tx1"/>
                </a:solidFill>
              </a:rPr>
              <a:t>Ilgiausiai (&gt;</a:t>
            </a:r>
            <a:r>
              <a:rPr lang="en-US" sz="800" b="1">
                <a:solidFill>
                  <a:schemeClr val="tx1"/>
                </a:solidFill>
              </a:rPr>
              <a:t>200</a:t>
            </a:r>
            <a:r>
              <a:rPr lang="lt-LT" sz="800" b="1">
                <a:solidFill>
                  <a:schemeClr val="tx1"/>
                </a:solidFill>
              </a:rPr>
              <a:t> mėn.) </a:t>
            </a:r>
            <a:r>
              <a:rPr lang="en-US" sz="800">
                <a:solidFill>
                  <a:schemeClr val="tx1"/>
                </a:solidFill>
              </a:rPr>
              <a:t>Vilniaus </a:t>
            </a:r>
            <a:r>
              <a:rPr lang="lt-LT" sz="800">
                <a:solidFill>
                  <a:schemeClr val="tx1"/>
                </a:solidFill>
              </a:rPr>
              <a:t>miest</a:t>
            </a:r>
            <a:r>
              <a:rPr lang="en-US" sz="800">
                <a:solidFill>
                  <a:schemeClr val="tx1"/>
                </a:solidFill>
              </a:rPr>
              <a:t>e </a:t>
            </a:r>
            <a:r>
              <a:rPr lang="lt-LT" sz="800">
                <a:solidFill>
                  <a:schemeClr val="tx1"/>
                </a:solidFill>
              </a:rPr>
              <a:t>bei kurortinėse</a:t>
            </a:r>
            <a:r>
              <a:rPr lang="en-US" sz="800">
                <a:solidFill>
                  <a:schemeClr val="tx1"/>
                </a:solidFill>
              </a:rPr>
              <a:t> Bir</a:t>
            </a:r>
            <a:r>
              <a:rPr lang="lt-LT" sz="800">
                <a:solidFill>
                  <a:schemeClr val="tx1"/>
                </a:solidFill>
              </a:rPr>
              <a:t>štono, Palangos m. ir Neringos sav. </a:t>
            </a:r>
          </a:p>
          <a:p>
            <a:pPr marL="171450" indent="-171450" algn="just">
              <a:buFont typeface="Arial" panose="020B0604020202020204" pitchFamily="34" charset="0"/>
              <a:buChar char="•"/>
            </a:pPr>
            <a:r>
              <a:rPr lang="lt-LT" sz="800" b="1">
                <a:solidFill>
                  <a:schemeClr val="tx1"/>
                </a:solidFill>
              </a:rPr>
              <a:t>Trumpiausiai (&lt;</a:t>
            </a:r>
            <a:r>
              <a:rPr lang="en-US" sz="800" b="1">
                <a:solidFill>
                  <a:schemeClr val="tx1"/>
                </a:solidFill>
              </a:rPr>
              <a:t>31 m</a:t>
            </a:r>
            <a:r>
              <a:rPr lang="lt-LT" sz="800" b="1">
                <a:solidFill>
                  <a:schemeClr val="tx1"/>
                </a:solidFill>
              </a:rPr>
              <a:t>ėn.) </a:t>
            </a:r>
            <a:r>
              <a:rPr lang="en-US" sz="800" err="1">
                <a:solidFill>
                  <a:schemeClr val="tx1"/>
                </a:solidFill>
              </a:rPr>
              <a:t>keliose</a:t>
            </a:r>
            <a:r>
              <a:rPr lang="en-US" sz="800">
                <a:solidFill>
                  <a:schemeClr val="tx1"/>
                </a:solidFill>
              </a:rPr>
              <a:t> </a:t>
            </a:r>
            <a:r>
              <a:rPr lang="lt-LT" sz="800">
                <a:solidFill>
                  <a:schemeClr val="tx1"/>
                </a:solidFill>
              </a:rPr>
              <a:t>mažosiose </a:t>
            </a:r>
            <a:r>
              <a:rPr lang="en-US" sz="800" err="1">
                <a:solidFill>
                  <a:schemeClr val="tx1"/>
                </a:solidFill>
              </a:rPr>
              <a:t>pasienio</a:t>
            </a:r>
            <a:r>
              <a:rPr lang="en-US" sz="800">
                <a:solidFill>
                  <a:schemeClr val="tx1"/>
                </a:solidFill>
              </a:rPr>
              <a:t> </a:t>
            </a:r>
            <a:r>
              <a:rPr lang="en-US" sz="800" err="1">
                <a:solidFill>
                  <a:schemeClr val="tx1"/>
                </a:solidFill>
              </a:rPr>
              <a:t>savivaldyb</a:t>
            </a:r>
            <a:r>
              <a:rPr lang="lt-LT" sz="800">
                <a:solidFill>
                  <a:schemeClr val="tx1"/>
                </a:solidFill>
              </a:rPr>
              <a:t>ėse.</a:t>
            </a:r>
          </a:p>
        </p:txBody>
      </p:sp>
      <p:pic>
        <p:nvPicPr>
          <p:cNvPr id="4" name="Picture 3">
            <a:extLst>
              <a:ext uri="{FF2B5EF4-FFF2-40B4-BE49-F238E27FC236}">
                <a16:creationId xmlns:a16="http://schemas.microsoft.com/office/drawing/2014/main" id="{A85F403D-99C7-B08B-53A0-A9CC0527457D}"/>
              </a:ext>
            </a:extLst>
          </p:cNvPr>
          <p:cNvPicPr>
            <a:picLocks noChangeAspect="1"/>
          </p:cNvPicPr>
          <p:nvPr/>
        </p:nvPicPr>
        <p:blipFill>
          <a:blip r:embed="rId3"/>
          <a:stretch>
            <a:fillRect/>
          </a:stretch>
        </p:blipFill>
        <p:spPr>
          <a:xfrm>
            <a:off x="533400" y="1283895"/>
            <a:ext cx="4025613" cy="2575710"/>
          </a:xfrm>
          <a:prstGeom prst="rect">
            <a:avLst/>
          </a:prstGeom>
        </p:spPr>
      </p:pic>
      <p:pic>
        <p:nvPicPr>
          <p:cNvPr id="8" name="Picture 7">
            <a:extLst>
              <a:ext uri="{FF2B5EF4-FFF2-40B4-BE49-F238E27FC236}">
                <a16:creationId xmlns:a16="http://schemas.microsoft.com/office/drawing/2014/main" id="{6ED71730-3D66-E821-B29E-2D9C3AC684CB}"/>
              </a:ext>
            </a:extLst>
          </p:cNvPr>
          <p:cNvPicPr>
            <a:picLocks noChangeAspect="1"/>
          </p:cNvPicPr>
          <p:nvPr/>
        </p:nvPicPr>
        <p:blipFill>
          <a:blip r:embed="rId4"/>
          <a:stretch>
            <a:fillRect/>
          </a:stretch>
        </p:blipFill>
        <p:spPr>
          <a:xfrm>
            <a:off x="4620457" y="1283895"/>
            <a:ext cx="4025614" cy="2575711"/>
          </a:xfrm>
          <a:prstGeom prst="rect">
            <a:avLst/>
          </a:prstGeom>
        </p:spPr>
      </p:pic>
    </p:spTree>
    <p:extLst>
      <p:ext uri="{BB962C8B-B14F-4D97-AF65-F5344CB8AC3E}">
        <p14:creationId xmlns:p14="http://schemas.microsoft.com/office/powerpoint/2010/main" val="2961070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EC54C-6F5A-9E25-C145-06F2BA2632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53E3ED-0B92-7365-611B-FAE2D245F106}"/>
              </a:ext>
            </a:extLst>
          </p:cNvPr>
          <p:cNvSpPr>
            <a:spLocks noGrp="1"/>
          </p:cNvSpPr>
          <p:nvPr>
            <p:ph type="title"/>
          </p:nvPr>
        </p:nvSpPr>
        <p:spPr>
          <a:xfrm>
            <a:off x="533400" y="413468"/>
            <a:ext cx="8064500" cy="664797"/>
          </a:xfrm>
        </p:spPr>
        <p:txBody>
          <a:bodyPr/>
          <a:lstStyle/>
          <a:p>
            <a:pPr algn="just"/>
            <a:r>
              <a:rPr lang="lt-LT" sz="1600" dirty="0"/>
              <a:t>Didžiausias santykinis būsto rinkos aktyvumas pastebimas kurortinėse savivaldybėse, taip pat didžiuosiuose miestuose. Šių savivaldybių gyventojai taip pat išleidžia didžiausią dalį pajamų mokėdami už būsto nuomą.</a:t>
            </a:r>
            <a:r>
              <a:rPr lang="en-US" sz="1600" dirty="0"/>
              <a:t> </a:t>
            </a:r>
            <a:endParaRPr lang="lt-LT" sz="1600" dirty="0"/>
          </a:p>
        </p:txBody>
      </p:sp>
      <p:sp>
        <p:nvSpPr>
          <p:cNvPr id="3" name="Slide Number Placeholder 2">
            <a:extLst>
              <a:ext uri="{FF2B5EF4-FFF2-40B4-BE49-F238E27FC236}">
                <a16:creationId xmlns:a16="http://schemas.microsoft.com/office/drawing/2014/main" id="{3F000EA7-51C0-949E-D9AD-D6184D624EF3}"/>
              </a:ext>
            </a:extLst>
          </p:cNvPr>
          <p:cNvSpPr>
            <a:spLocks noGrp="1"/>
          </p:cNvSpPr>
          <p:nvPr>
            <p:ph type="sldNum" sz="quarter" idx="12"/>
          </p:nvPr>
        </p:nvSpPr>
        <p:spPr/>
        <p:txBody>
          <a:bodyPr/>
          <a:lstStyle/>
          <a:p>
            <a:fld id="{42B1E8F1-27DF-3C4C-AF5E-F329429EDE92}" type="slidenum">
              <a:rPr lang="lt-LT" smtClean="0"/>
              <a:t>12</a:t>
            </a:fld>
            <a:endParaRPr lang="lt-LT"/>
          </a:p>
        </p:txBody>
      </p:sp>
      <p:sp>
        <p:nvSpPr>
          <p:cNvPr id="7" name="Rectangle 6">
            <a:extLst>
              <a:ext uri="{FF2B5EF4-FFF2-40B4-BE49-F238E27FC236}">
                <a16:creationId xmlns:a16="http://schemas.microsoft.com/office/drawing/2014/main" id="{55F5F5D1-6130-7246-C259-2CE5FED8116A}"/>
              </a:ext>
            </a:extLst>
          </p:cNvPr>
          <p:cNvSpPr/>
          <p:nvPr/>
        </p:nvSpPr>
        <p:spPr>
          <a:xfrm>
            <a:off x="4572001" y="1112079"/>
            <a:ext cx="4038600" cy="238739"/>
          </a:xfrm>
          <a:prstGeom prst="rect">
            <a:avLst/>
          </a:prstGeom>
          <a:solidFill>
            <a:srgbClr val="1F7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200"/>
              </a:lnSpc>
            </a:pPr>
            <a:r>
              <a:rPr lang="en-US" sz="1050" b="1">
                <a:solidFill>
                  <a:srgbClr val="E1E1D5"/>
                </a:solidFill>
              </a:rPr>
              <a:t>B</a:t>
            </a:r>
            <a:r>
              <a:rPr lang="lt-LT" sz="1050" b="1">
                <a:solidFill>
                  <a:srgbClr val="E1E1D5"/>
                </a:solidFill>
              </a:rPr>
              <a:t>ūst</a:t>
            </a:r>
            <a:r>
              <a:rPr lang="en-US" sz="1050" b="1">
                <a:solidFill>
                  <a:srgbClr val="E1E1D5"/>
                </a:solidFill>
              </a:rPr>
              <a:t>o kai</a:t>
            </a:r>
            <a:r>
              <a:rPr lang="lt-LT" sz="1050" b="1">
                <a:solidFill>
                  <a:srgbClr val="E1E1D5"/>
                </a:solidFill>
              </a:rPr>
              <a:t>nų ir VDU santykio pokyčio indeksas (</a:t>
            </a:r>
            <a:r>
              <a:rPr lang="en-US" sz="1050" b="1">
                <a:solidFill>
                  <a:srgbClr val="E1E1D5"/>
                </a:solidFill>
              </a:rPr>
              <a:t>2020-2024</a:t>
            </a:r>
            <a:r>
              <a:rPr lang="lt-LT" sz="1050" b="1">
                <a:solidFill>
                  <a:srgbClr val="E1E1D5"/>
                </a:solidFill>
              </a:rPr>
              <a:t>)</a:t>
            </a:r>
            <a:r>
              <a:rPr lang="en-US" sz="1050" b="1">
                <a:solidFill>
                  <a:srgbClr val="E1E1D5"/>
                </a:solidFill>
              </a:rPr>
              <a:t>, </a:t>
            </a:r>
            <a:endParaRPr lang="lt-LT" sz="1050" b="1">
              <a:solidFill>
                <a:srgbClr val="E1E1D5"/>
              </a:solidFill>
            </a:endParaRPr>
          </a:p>
        </p:txBody>
      </p:sp>
      <p:graphicFrame>
        <p:nvGraphicFramePr>
          <p:cNvPr id="12" name="Chart 11">
            <a:extLst>
              <a:ext uri="{FF2B5EF4-FFF2-40B4-BE49-F238E27FC236}">
                <a16:creationId xmlns:a16="http://schemas.microsoft.com/office/drawing/2014/main" id="{F2DC2339-7CF2-9ABE-D839-2BAC75695DC5}"/>
              </a:ext>
            </a:extLst>
          </p:cNvPr>
          <p:cNvGraphicFramePr/>
          <p:nvPr>
            <p:extLst>
              <p:ext uri="{D42A27DB-BD31-4B8C-83A1-F6EECF244321}">
                <p14:modId xmlns:p14="http://schemas.microsoft.com/office/powerpoint/2010/main" val="1755850846"/>
              </p:ext>
            </p:extLst>
          </p:nvPr>
        </p:nvGraphicFramePr>
        <p:xfrm>
          <a:off x="533397" y="1246366"/>
          <a:ext cx="2778927" cy="162288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hart 12">
            <a:extLst>
              <a:ext uri="{FF2B5EF4-FFF2-40B4-BE49-F238E27FC236}">
                <a16:creationId xmlns:a16="http://schemas.microsoft.com/office/drawing/2014/main" id="{40FAE6A6-CAB7-E8FF-0F4F-9AD3BEA0AA60}"/>
              </a:ext>
            </a:extLst>
          </p:cNvPr>
          <p:cNvGraphicFramePr/>
          <p:nvPr>
            <p:extLst>
              <p:ext uri="{D42A27DB-BD31-4B8C-83A1-F6EECF244321}">
                <p14:modId xmlns:p14="http://schemas.microsoft.com/office/powerpoint/2010/main" val="1248134046"/>
              </p:ext>
            </p:extLst>
          </p:nvPr>
        </p:nvGraphicFramePr>
        <p:xfrm>
          <a:off x="545270" y="3266844"/>
          <a:ext cx="2847110" cy="1278115"/>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BC79E542-57F2-B9AD-7596-34DC0D3F4A94}"/>
              </a:ext>
            </a:extLst>
          </p:cNvPr>
          <p:cNvSpPr txBox="1"/>
          <p:nvPr/>
        </p:nvSpPr>
        <p:spPr>
          <a:xfrm>
            <a:off x="3380508" y="1383225"/>
            <a:ext cx="1123309" cy="723275"/>
          </a:xfrm>
          <a:prstGeom prst="rect">
            <a:avLst/>
          </a:prstGeom>
          <a:noFill/>
        </p:spPr>
        <p:txBody>
          <a:bodyPr wrap="square" lIns="91440" tIns="91440" rIns="91440" bIns="91440" rtlCol="0" anchor="t">
            <a:spAutoFit/>
          </a:bodyPr>
          <a:lstStyle/>
          <a:p>
            <a:r>
              <a:rPr lang="lt-LT" sz="700" b="1" dirty="0"/>
              <a:t>Mažiausia </a:t>
            </a:r>
            <a:r>
              <a:rPr lang="en-US" sz="700" b="1" dirty="0" err="1"/>
              <a:t>nuomos</a:t>
            </a:r>
            <a:r>
              <a:rPr lang="en-US" sz="700" b="1" dirty="0"/>
              <a:t> </a:t>
            </a:r>
            <a:r>
              <a:rPr lang="en-US" sz="700" b="1" dirty="0" err="1"/>
              <a:t>dalis</a:t>
            </a:r>
            <a:r>
              <a:rPr lang="lt-LT" sz="700" b="1" dirty="0"/>
              <a:t>:</a:t>
            </a:r>
            <a:endParaRPr lang="en-US" sz="700" b="1" dirty="0"/>
          </a:p>
          <a:p>
            <a:r>
              <a:rPr lang="lt-LT" sz="700" b="1" dirty="0"/>
              <a:t> </a:t>
            </a:r>
            <a:endParaRPr lang="en-US" sz="700" b="1" dirty="0"/>
          </a:p>
          <a:p>
            <a:pPr algn="r"/>
            <a:r>
              <a:rPr lang="lt-LT" sz="700" dirty="0"/>
              <a:t>Kalvarijos sav.</a:t>
            </a:r>
          </a:p>
          <a:p>
            <a:pPr algn="r"/>
            <a:r>
              <a:rPr lang="lt-LT" sz="700" dirty="0"/>
              <a:t>Skuodo </a:t>
            </a:r>
            <a:r>
              <a:rPr lang="lt-LT" sz="700" dirty="0" err="1"/>
              <a:t>r</a:t>
            </a:r>
            <a:r>
              <a:rPr lang="lt-LT" sz="700" dirty="0"/>
              <a:t>. sav.</a:t>
            </a:r>
          </a:p>
          <a:p>
            <a:pPr algn="r"/>
            <a:r>
              <a:rPr lang="lt-LT" sz="700" dirty="0"/>
              <a:t>Joniškio </a:t>
            </a:r>
            <a:r>
              <a:rPr lang="lt-LT" sz="700" dirty="0" err="1"/>
              <a:t>r</a:t>
            </a:r>
            <a:r>
              <a:rPr lang="lt-LT" sz="700" dirty="0"/>
              <a:t>. sav.</a:t>
            </a:r>
          </a:p>
        </p:txBody>
      </p:sp>
      <p:sp>
        <p:nvSpPr>
          <p:cNvPr id="15" name="TextBox 14">
            <a:extLst>
              <a:ext uri="{FF2B5EF4-FFF2-40B4-BE49-F238E27FC236}">
                <a16:creationId xmlns:a16="http://schemas.microsoft.com/office/drawing/2014/main" id="{DDE82566-90F4-446C-09BD-7A0CDC997FA6}"/>
              </a:ext>
            </a:extLst>
          </p:cNvPr>
          <p:cNvSpPr txBox="1"/>
          <p:nvPr/>
        </p:nvSpPr>
        <p:spPr>
          <a:xfrm>
            <a:off x="3380508" y="2145974"/>
            <a:ext cx="1123309" cy="723275"/>
          </a:xfrm>
          <a:prstGeom prst="rect">
            <a:avLst/>
          </a:prstGeom>
          <a:noFill/>
        </p:spPr>
        <p:txBody>
          <a:bodyPr wrap="square" lIns="91440" tIns="91440" rIns="91440" bIns="91440" rtlCol="0" anchor="t">
            <a:spAutoFit/>
          </a:bodyPr>
          <a:lstStyle/>
          <a:p>
            <a:r>
              <a:rPr lang="en-US" sz="700" b="1" dirty="0" err="1"/>
              <a:t>Didžiausia</a:t>
            </a:r>
            <a:r>
              <a:rPr lang="en-US" sz="700" b="1" dirty="0"/>
              <a:t> </a:t>
            </a:r>
            <a:r>
              <a:rPr lang="en-US" sz="700" b="1" dirty="0" err="1"/>
              <a:t>nuomos</a:t>
            </a:r>
            <a:r>
              <a:rPr lang="en-US" sz="700" b="1" dirty="0"/>
              <a:t> </a:t>
            </a:r>
            <a:r>
              <a:rPr lang="en-US" sz="700" b="1" dirty="0" err="1"/>
              <a:t>dalis</a:t>
            </a:r>
            <a:r>
              <a:rPr lang="lt-LT" sz="700" b="1" dirty="0"/>
              <a:t>:</a:t>
            </a:r>
            <a:endParaRPr lang="en-US" sz="700" b="1" dirty="0"/>
          </a:p>
          <a:p>
            <a:r>
              <a:rPr lang="lt-LT" sz="700" b="1" dirty="0"/>
              <a:t> </a:t>
            </a:r>
            <a:endParaRPr lang="en-US" sz="700" b="1" dirty="0"/>
          </a:p>
          <a:p>
            <a:pPr algn="r"/>
            <a:r>
              <a:rPr lang="en-US" sz="700" dirty="0"/>
              <a:t>Vilniaus</a:t>
            </a:r>
            <a:r>
              <a:rPr lang="lt-LT" sz="700" dirty="0"/>
              <a:t> m. sav.</a:t>
            </a:r>
          </a:p>
          <a:p>
            <a:pPr algn="r"/>
            <a:r>
              <a:rPr lang="lt-LT" sz="700" dirty="0"/>
              <a:t>Klaipėdos m. sav.</a:t>
            </a:r>
            <a:endParaRPr lang="en-US" sz="700" dirty="0"/>
          </a:p>
          <a:p>
            <a:pPr algn="r"/>
            <a:r>
              <a:rPr lang="lt-LT" sz="700" dirty="0"/>
              <a:t>Šiaulių m. </a:t>
            </a:r>
            <a:r>
              <a:rPr lang="lt-LT" sz="700" dirty="0" err="1"/>
              <a:t>sav</a:t>
            </a:r>
            <a:r>
              <a:rPr lang="en-US" sz="700" dirty="0"/>
              <a:t>.</a:t>
            </a:r>
          </a:p>
        </p:txBody>
      </p:sp>
      <p:pic>
        <p:nvPicPr>
          <p:cNvPr id="16" name="Graphic 15" descr="Renovation (House With Sparkles) with solid fill">
            <a:extLst>
              <a:ext uri="{FF2B5EF4-FFF2-40B4-BE49-F238E27FC236}">
                <a16:creationId xmlns:a16="http://schemas.microsoft.com/office/drawing/2014/main" id="{A554650C-7374-C8B7-1770-4BE393C9CAC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37289" y="1599124"/>
            <a:ext cx="466394" cy="466394"/>
          </a:xfrm>
          <a:prstGeom prst="rect">
            <a:avLst/>
          </a:prstGeom>
        </p:spPr>
      </p:pic>
      <p:pic>
        <p:nvPicPr>
          <p:cNvPr id="17" name="Graphic 16" descr="Renovation (House With Sparkles) with solid fill">
            <a:extLst>
              <a:ext uri="{FF2B5EF4-FFF2-40B4-BE49-F238E27FC236}">
                <a16:creationId xmlns:a16="http://schemas.microsoft.com/office/drawing/2014/main" id="{D8D2B35C-06D5-5976-E2CF-210920BECE9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64503" y="2394847"/>
            <a:ext cx="410640" cy="410640"/>
          </a:xfrm>
          <a:prstGeom prst="rect">
            <a:avLst/>
          </a:prstGeom>
        </p:spPr>
      </p:pic>
      <p:sp>
        <p:nvSpPr>
          <p:cNvPr id="18" name="Rectangle 17">
            <a:extLst>
              <a:ext uri="{FF2B5EF4-FFF2-40B4-BE49-F238E27FC236}">
                <a16:creationId xmlns:a16="http://schemas.microsoft.com/office/drawing/2014/main" id="{D8354950-FFC1-EEB5-A370-143A57834D32}"/>
              </a:ext>
            </a:extLst>
          </p:cNvPr>
          <p:cNvSpPr/>
          <p:nvPr/>
        </p:nvSpPr>
        <p:spPr>
          <a:xfrm>
            <a:off x="533400" y="1112079"/>
            <a:ext cx="3970418" cy="238739"/>
          </a:xfrm>
          <a:prstGeom prst="rect">
            <a:avLst/>
          </a:prstGeom>
          <a:solidFill>
            <a:srgbClr val="1F7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200"/>
              </a:lnSpc>
            </a:pPr>
            <a:r>
              <a:rPr lang="en-US" sz="1050" b="1">
                <a:solidFill>
                  <a:srgbClr val="E1E1D5"/>
                </a:solidFill>
              </a:rPr>
              <a:t>Vidu</a:t>
            </a:r>
            <a:r>
              <a:rPr lang="lt-LT" sz="1050" b="1">
                <a:solidFill>
                  <a:srgbClr val="E1E1D5"/>
                </a:solidFill>
              </a:rPr>
              <a:t>tinė nuomos išlaidų dalis, proc. (Registrų centro duomenys)</a:t>
            </a:r>
          </a:p>
        </p:txBody>
      </p:sp>
      <p:sp>
        <p:nvSpPr>
          <p:cNvPr id="19" name="Rectangle 18">
            <a:extLst>
              <a:ext uri="{FF2B5EF4-FFF2-40B4-BE49-F238E27FC236}">
                <a16:creationId xmlns:a16="http://schemas.microsoft.com/office/drawing/2014/main" id="{EABF046A-55B4-3841-45C3-D54016919F09}"/>
              </a:ext>
            </a:extLst>
          </p:cNvPr>
          <p:cNvSpPr/>
          <p:nvPr/>
        </p:nvSpPr>
        <p:spPr>
          <a:xfrm>
            <a:off x="533401" y="3053440"/>
            <a:ext cx="3970416" cy="226856"/>
          </a:xfrm>
          <a:prstGeom prst="rect">
            <a:avLst/>
          </a:prstGeom>
          <a:solidFill>
            <a:srgbClr val="1F7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200"/>
              </a:lnSpc>
            </a:pPr>
            <a:r>
              <a:rPr lang="lt-LT" sz="1050" b="1">
                <a:solidFill>
                  <a:srgbClr val="E1E1D5"/>
                </a:solidFill>
              </a:rPr>
              <a:t>Naujų būstų sandorių skaičius, tenkantis </a:t>
            </a:r>
            <a:r>
              <a:rPr lang="en-US" sz="1050" b="1">
                <a:solidFill>
                  <a:srgbClr val="E1E1D5"/>
                </a:solidFill>
              </a:rPr>
              <a:t>1000 </a:t>
            </a:r>
            <a:r>
              <a:rPr lang="lt-LT" sz="1050" b="1">
                <a:solidFill>
                  <a:srgbClr val="E1E1D5"/>
                </a:solidFill>
              </a:rPr>
              <a:t>būstų</a:t>
            </a:r>
          </a:p>
        </p:txBody>
      </p:sp>
      <p:sp>
        <p:nvSpPr>
          <p:cNvPr id="21" name="TextBox 20">
            <a:extLst>
              <a:ext uri="{FF2B5EF4-FFF2-40B4-BE49-F238E27FC236}">
                <a16:creationId xmlns:a16="http://schemas.microsoft.com/office/drawing/2014/main" id="{95BEE0C1-1AB0-4FBD-C0B7-58F0D75B1E25}"/>
              </a:ext>
            </a:extLst>
          </p:cNvPr>
          <p:cNvSpPr txBox="1"/>
          <p:nvPr/>
        </p:nvSpPr>
        <p:spPr>
          <a:xfrm>
            <a:off x="3394276" y="3270964"/>
            <a:ext cx="1123309" cy="723275"/>
          </a:xfrm>
          <a:prstGeom prst="rect">
            <a:avLst/>
          </a:prstGeom>
          <a:noFill/>
        </p:spPr>
        <p:txBody>
          <a:bodyPr wrap="square" lIns="91440" tIns="91440" rIns="91440" bIns="91440" rtlCol="0" anchor="t">
            <a:spAutoFit/>
          </a:bodyPr>
          <a:lstStyle/>
          <a:p>
            <a:r>
              <a:rPr lang="lt-LT" sz="700" b="1"/>
              <a:t>Daugiausiai sandorių: </a:t>
            </a:r>
            <a:endParaRPr lang="lt-LT" sz="700" b="1">
              <a:ea typeface="Calibri"/>
              <a:cs typeface="Calibri"/>
            </a:endParaRPr>
          </a:p>
          <a:p>
            <a:r>
              <a:rPr lang="lt-LT" sz="700" b="1"/>
              <a:t> </a:t>
            </a:r>
            <a:endParaRPr lang="en-US" sz="700" b="1"/>
          </a:p>
          <a:p>
            <a:pPr algn="r"/>
            <a:r>
              <a:rPr lang="lt-LT" sz="700"/>
              <a:t>Palangos m. sav.</a:t>
            </a:r>
            <a:endParaRPr lang="en-US" sz="700"/>
          </a:p>
          <a:p>
            <a:pPr algn="r"/>
            <a:r>
              <a:rPr lang="lt-LT" sz="700"/>
              <a:t>Klaipėdos m. sav.</a:t>
            </a:r>
          </a:p>
          <a:p>
            <a:pPr algn="r"/>
            <a:r>
              <a:rPr lang="lt-LT" sz="700"/>
              <a:t>Akmenės r. sav.</a:t>
            </a:r>
          </a:p>
        </p:txBody>
      </p:sp>
      <p:sp>
        <p:nvSpPr>
          <p:cNvPr id="22" name="TextBox 21">
            <a:extLst>
              <a:ext uri="{FF2B5EF4-FFF2-40B4-BE49-F238E27FC236}">
                <a16:creationId xmlns:a16="http://schemas.microsoft.com/office/drawing/2014/main" id="{F4573E6E-21AC-2E41-62F5-DB53BD7FF3C8}"/>
              </a:ext>
            </a:extLst>
          </p:cNvPr>
          <p:cNvSpPr txBox="1"/>
          <p:nvPr/>
        </p:nvSpPr>
        <p:spPr>
          <a:xfrm>
            <a:off x="3380508" y="3866202"/>
            <a:ext cx="1123309" cy="723275"/>
          </a:xfrm>
          <a:prstGeom prst="rect">
            <a:avLst/>
          </a:prstGeom>
          <a:noFill/>
        </p:spPr>
        <p:txBody>
          <a:bodyPr wrap="square" lIns="91440" tIns="91440" rIns="91440" bIns="91440" rtlCol="0" anchor="t">
            <a:spAutoFit/>
          </a:bodyPr>
          <a:lstStyle/>
          <a:p>
            <a:r>
              <a:rPr lang="lt-LT" sz="700" b="1"/>
              <a:t>Mažiausiai sandorių:</a:t>
            </a:r>
            <a:endParaRPr lang="en-US" sz="700" b="1"/>
          </a:p>
          <a:p>
            <a:r>
              <a:rPr lang="lt-LT" sz="700" b="1"/>
              <a:t> </a:t>
            </a:r>
            <a:endParaRPr lang="en-US" sz="700" b="1"/>
          </a:p>
          <a:p>
            <a:pPr algn="r"/>
            <a:r>
              <a:rPr lang="lt-LT" sz="700"/>
              <a:t>Šalčininkų r. sav.</a:t>
            </a:r>
          </a:p>
          <a:p>
            <a:pPr algn="r"/>
            <a:r>
              <a:rPr lang="lt-LT" sz="700"/>
              <a:t>Rietavo sav.</a:t>
            </a:r>
          </a:p>
          <a:p>
            <a:pPr algn="r"/>
            <a:r>
              <a:rPr lang="lt-LT" sz="700"/>
              <a:t>Utenos r. sav.</a:t>
            </a:r>
          </a:p>
        </p:txBody>
      </p:sp>
      <p:pic>
        <p:nvPicPr>
          <p:cNvPr id="23" name="Graphic 22" descr="Renovation (House With Sparkles) with solid fill">
            <a:extLst>
              <a:ext uri="{FF2B5EF4-FFF2-40B4-BE49-F238E27FC236}">
                <a16:creationId xmlns:a16="http://schemas.microsoft.com/office/drawing/2014/main" id="{C537C41C-1939-DFF7-515D-9DE18A1A971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56339" y="3474798"/>
            <a:ext cx="427009" cy="427009"/>
          </a:xfrm>
          <a:prstGeom prst="rect">
            <a:avLst/>
          </a:prstGeom>
        </p:spPr>
      </p:pic>
      <p:pic>
        <p:nvPicPr>
          <p:cNvPr id="24" name="Graphic 23" descr="Renovation (House With Sparkles) with solid fill">
            <a:extLst>
              <a:ext uri="{FF2B5EF4-FFF2-40B4-BE49-F238E27FC236}">
                <a16:creationId xmlns:a16="http://schemas.microsoft.com/office/drawing/2014/main" id="{FA5B6AEF-D4B7-575C-706C-DDDEEECC71D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64503" y="4134319"/>
            <a:ext cx="410640" cy="410640"/>
          </a:xfrm>
          <a:prstGeom prst="rect">
            <a:avLst/>
          </a:prstGeom>
        </p:spPr>
      </p:pic>
      <p:pic>
        <p:nvPicPr>
          <p:cNvPr id="5" name="Picture 4">
            <a:extLst>
              <a:ext uri="{FF2B5EF4-FFF2-40B4-BE49-F238E27FC236}">
                <a16:creationId xmlns:a16="http://schemas.microsoft.com/office/drawing/2014/main" id="{792A833A-371F-9CD8-5179-C779820F2A49}"/>
              </a:ext>
            </a:extLst>
          </p:cNvPr>
          <p:cNvPicPr>
            <a:picLocks noChangeAspect="1"/>
          </p:cNvPicPr>
          <p:nvPr/>
        </p:nvPicPr>
        <p:blipFill>
          <a:blip r:embed="rId5"/>
          <a:stretch>
            <a:fillRect/>
          </a:stretch>
        </p:blipFill>
        <p:spPr>
          <a:xfrm>
            <a:off x="4548906" y="1542443"/>
            <a:ext cx="4178704" cy="2618193"/>
          </a:xfrm>
          <a:prstGeom prst="rect">
            <a:avLst/>
          </a:prstGeom>
        </p:spPr>
      </p:pic>
      <p:sp>
        <p:nvSpPr>
          <p:cNvPr id="4" name="TextBox 3">
            <a:extLst>
              <a:ext uri="{FF2B5EF4-FFF2-40B4-BE49-F238E27FC236}">
                <a16:creationId xmlns:a16="http://schemas.microsoft.com/office/drawing/2014/main" id="{8E7F5B5A-92AB-5B5A-5A1D-A4D6DAE5E39C}"/>
              </a:ext>
            </a:extLst>
          </p:cNvPr>
          <p:cNvSpPr txBox="1"/>
          <p:nvPr/>
        </p:nvSpPr>
        <p:spPr>
          <a:xfrm>
            <a:off x="447672" y="2873549"/>
            <a:ext cx="4370911" cy="215444"/>
          </a:xfrm>
          <a:prstGeom prst="rect">
            <a:avLst/>
          </a:prstGeom>
          <a:noFill/>
        </p:spPr>
        <p:txBody>
          <a:bodyPr wrap="square" lIns="91440" tIns="45720" rIns="91440" bIns="45720" rtlCol="0" anchor="t">
            <a:spAutoFit/>
          </a:bodyPr>
          <a:lstStyle/>
          <a:p>
            <a:r>
              <a:rPr lang="lt-LT" sz="800" i="1"/>
              <a:t>SVARBU: Nuomos išlaidų dalis apskaičiuota pagal RC duomenis ir gali neatspindėti realios situacijos.</a:t>
            </a:r>
            <a:endParaRPr lang="en-US" sz="800" i="1"/>
          </a:p>
        </p:txBody>
      </p:sp>
    </p:spTree>
    <p:extLst>
      <p:ext uri="{BB962C8B-B14F-4D97-AF65-F5344CB8AC3E}">
        <p14:creationId xmlns:p14="http://schemas.microsoft.com/office/powerpoint/2010/main" val="3330805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E1EE7-0574-0F53-40B0-85CEC48BC14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FA6583C-847B-DFE2-DAE5-73B669D28B0F}"/>
              </a:ext>
            </a:extLst>
          </p:cNvPr>
          <p:cNvSpPr txBox="1"/>
          <p:nvPr/>
        </p:nvSpPr>
        <p:spPr>
          <a:xfrm>
            <a:off x="450990" y="363597"/>
            <a:ext cx="8228326" cy="830997"/>
          </a:xfrm>
          <a:prstGeom prst="rect">
            <a:avLst/>
          </a:prstGeom>
          <a:noFill/>
        </p:spPr>
        <p:txBody>
          <a:bodyPr wrap="square" rtlCol="0">
            <a:spAutoFit/>
          </a:bodyPr>
          <a:lstStyle/>
          <a:p>
            <a:pPr algn="just"/>
            <a:r>
              <a:rPr lang="lt-LT" sz="1600" b="1" dirty="0"/>
              <a:t>Bendras socialinio būsto poreikis </a:t>
            </a:r>
            <a:r>
              <a:rPr lang="en-US" sz="1600" b="1" dirty="0" err="1"/>
              <a:t>yra</a:t>
            </a:r>
            <a:r>
              <a:rPr lang="lt-LT" sz="1600" b="1" dirty="0"/>
              <a:t> apie 22 tūkst. - patenkintas socialinio būsto poreikis svyravo nuo </a:t>
            </a:r>
            <a:r>
              <a:rPr lang="en-US" sz="1600" b="1" dirty="0"/>
              <a:t>28 </a:t>
            </a:r>
            <a:r>
              <a:rPr lang="en-US" sz="1600" b="1" dirty="0" err="1"/>
              <a:t>iki</a:t>
            </a:r>
            <a:r>
              <a:rPr lang="en-US" sz="1600" b="1" dirty="0"/>
              <a:t> 76 proc. </a:t>
            </a:r>
            <a:r>
              <a:rPr lang="lt-LT" sz="1600" b="1" dirty="0"/>
              <a:t>Būstui išlaikyti vidutiniškai išleidžiama beveik </a:t>
            </a:r>
            <a:r>
              <a:rPr lang="en-US" sz="1600" b="1" dirty="0"/>
              <a:t>12 proc. </a:t>
            </a:r>
            <a:r>
              <a:rPr lang="en-US" sz="1600" b="1" dirty="0" err="1"/>
              <a:t>pajamų</a:t>
            </a:r>
            <a:r>
              <a:rPr lang="en-US" sz="1600" b="1" dirty="0"/>
              <a:t>, o b</a:t>
            </a:r>
            <a:r>
              <a:rPr lang="lt-LT" sz="1600" b="1" dirty="0"/>
              <a:t>ū</a:t>
            </a:r>
            <a:r>
              <a:rPr lang="en-US" sz="1600" b="1" dirty="0" err="1"/>
              <a:t>sto</a:t>
            </a:r>
            <a:r>
              <a:rPr lang="en-US" sz="1600" b="1" dirty="0"/>
              <a:t> </a:t>
            </a:r>
            <a:r>
              <a:rPr lang="en-US" sz="1600" b="1" dirty="0" err="1"/>
              <a:t>i</a:t>
            </a:r>
            <a:r>
              <a:rPr lang="lt-LT" sz="1600" b="1" dirty="0" err="1"/>
              <a:t>šlaidų</a:t>
            </a:r>
            <a:r>
              <a:rPr lang="lt-LT" sz="1600" b="1" dirty="0"/>
              <a:t> naštą patiria apie </a:t>
            </a:r>
            <a:r>
              <a:rPr lang="en-US" sz="1600" b="1" dirty="0"/>
              <a:t>6 proc. N</a:t>
            </a:r>
            <a:r>
              <a:rPr lang="lt-LT" sz="1600" b="1" dirty="0"/>
              <a:t>Ū</a:t>
            </a:r>
            <a:endParaRPr lang="lt-LT" sz="1600" dirty="0"/>
          </a:p>
        </p:txBody>
      </p:sp>
      <p:sp>
        <p:nvSpPr>
          <p:cNvPr id="9" name="Rectangle 8">
            <a:extLst>
              <a:ext uri="{FF2B5EF4-FFF2-40B4-BE49-F238E27FC236}">
                <a16:creationId xmlns:a16="http://schemas.microsoft.com/office/drawing/2014/main" id="{9346DCA6-46A1-BCDF-C6E8-0AFA3601100E}"/>
              </a:ext>
            </a:extLst>
          </p:cNvPr>
          <p:cNvSpPr/>
          <p:nvPr/>
        </p:nvSpPr>
        <p:spPr>
          <a:xfrm>
            <a:off x="562645" y="1231299"/>
            <a:ext cx="4078786" cy="214827"/>
          </a:xfrm>
          <a:prstGeom prst="rect">
            <a:avLst/>
          </a:prstGeom>
          <a:solidFill>
            <a:srgbClr val="1F7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200"/>
              </a:lnSpc>
            </a:pPr>
            <a:r>
              <a:rPr lang="lt-LT" sz="1050" b="1">
                <a:solidFill>
                  <a:srgbClr val="E1E1D5"/>
                </a:solidFill>
              </a:rPr>
              <a:t>Soc. būsto poreikio patenkinimas</a:t>
            </a:r>
          </a:p>
        </p:txBody>
      </p:sp>
      <p:sp>
        <p:nvSpPr>
          <p:cNvPr id="11" name="TextBox 10">
            <a:extLst>
              <a:ext uri="{FF2B5EF4-FFF2-40B4-BE49-F238E27FC236}">
                <a16:creationId xmlns:a16="http://schemas.microsoft.com/office/drawing/2014/main" id="{5428BC5A-9745-51BE-530F-BB8941654B0E}"/>
              </a:ext>
            </a:extLst>
          </p:cNvPr>
          <p:cNvSpPr txBox="1"/>
          <p:nvPr/>
        </p:nvSpPr>
        <p:spPr>
          <a:xfrm>
            <a:off x="1152139" y="4097895"/>
            <a:ext cx="3553243" cy="215444"/>
          </a:xfrm>
          <a:prstGeom prst="rect">
            <a:avLst/>
          </a:prstGeom>
          <a:noFill/>
        </p:spPr>
        <p:txBody>
          <a:bodyPr wrap="square" rtlCol="0">
            <a:spAutoFit/>
          </a:bodyPr>
          <a:lstStyle/>
          <a:p>
            <a:r>
              <a:rPr lang="lt-LT" sz="800" b="1"/>
              <a:t>Didžiausias</a:t>
            </a:r>
            <a:r>
              <a:rPr lang="en-US" sz="800" b="1"/>
              <a:t> </a:t>
            </a:r>
            <a:r>
              <a:rPr lang="lt-LT" sz="800" b="1"/>
              <a:t>poreikio patenkinimas: </a:t>
            </a:r>
            <a:r>
              <a:rPr lang="en-US" sz="800"/>
              <a:t>Bir</a:t>
            </a:r>
            <a:r>
              <a:rPr lang="lt-LT" sz="800"/>
              <a:t>štono sav., Ukmergės sav., Kalvarijos sav.</a:t>
            </a:r>
          </a:p>
        </p:txBody>
      </p:sp>
      <p:sp>
        <p:nvSpPr>
          <p:cNvPr id="13" name="TextBox 12">
            <a:extLst>
              <a:ext uri="{FF2B5EF4-FFF2-40B4-BE49-F238E27FC236}">
                <a16:creationId xmlns:a16="http://schemas.microsoft.com/office/drawing/2014/main" id="{9508BE6E-862A-FB3D-5A4C-4A9D742E979A}"/>
              </a:ext>
            </a:extLst>
          </p:cNvPr>
          <p:cNvSpPr txBox="1"/>
          <p:nvPr/>
        </p:nvSpPr>
        <p:spPr>
          <a:xfrm>
            <a:off x="1152138" y="4297414"/>
            <a:ext cx="3553245" cy="215444"/>
          </a:xfrm>
          <a:prstGeom prst="rect">
            <a:avLst/>
          </a:prstGeom>
          <a:noFill/>
        </p:spPr>
        <p:txBody>
          <a:bodyPr wrap="square" rtlCol="0">
            <a:spAutoFit/>
          </a:bodyPr>
          <a:lstStyle/>
          <a:p>
            <a:r>
              <a:rPr lang="lt-LT" sz="800" b="1"/>
              <a:t>Mažiausias poreikio patenkinimas: </a:t>
            </a:r>
            <a:r>
              <a:rPr lang="lt-LT" sz="800"/>
              <a:t>Kretingos r. sav. Trakų r. sav., Vilniaus r. sav.</a:t>
            </a:r>
          </a:p>
        </p:txBody>
      </p:sp>
      <p:pic>
        <p:nvPicPr>
          <p:cNvPr id="15" name="Graphic 14" descr="Renovation (House With Sparkles) with solid fill">
            <a:extLst>
              <a:ext uri="{FF2B5EF4-FFF2-40B4-BE49-F238E27FC236}">
                <a16:creationId xmlns:a16="http://schemas.microsoft.com/office/drawing/2014/main" id="{CB03C091-B2B2-C080-875E-802F0959C5C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8978" y="4027500"/>
            <a:ext cx="485358" cy="485358"/>
          </a:xfrm>
          <a:prstGeom prst="rect">
            <a:avLst/>
          </a:prstGeom>
        </p:spPr>
      </p:pic>
      <p:pic>
        <p:nvPicPr>
          <p:cNvPr id="19" name="Picture 18">
            <a:extLst>
              <a:ext uri="{FF2B5EF4-FFF2-40B4-BE49-F238E27FC236}">
                <a16:creationId xmlns:a16="http://schemas.microsoft.com/office/drawing/2014/main" id="{2ED38467-961C-BD48-2C11-24F78A161D76}"/>
              </a:ext>
            </a:extLst>
          </p:cNvPr>
          <p:cNvPicPr>
            <a:picLocks noChangeAspect="1"/>
          </p:cNvPicPr>
          <p:nvPr/>
        </p:nvPicPr>
        <p:blipFill>
          <a:blip r:embed="rId4"/>
          <a:stretch>
            <a:fillRect/>
          </a:stretch>
        </p:blipFill>
        <p:spPr>
          <a:xfrm>
            <a:off x="888181" y="1446126"/>
            <a:ext cx="3490866" cy="2481617"/>
          </a:xfrm>
          <a:prstGeom prst="rect">
            <a:avLst/>
          </a:prstGeom>
        </p:spPr>
      </p:pic>
      <p:graphicFrame>
        <p:nvGraphicFramePr>
          <p:cNvPr id="3" name="Chart 2">
            <a:extLst>
              <a:ext uri="{FF2B5EF4-FFF2-40B4-BE49-F238E27FC236}">
                <a16:creationId xmlns:a16="http://schemas.microsoft.com/office/drawing/2014/main" id="{A2F74040-0549-23D2-F9EF-D0A94D335567}"/>
              </a:ext>
            </a:extLst>
          </p:cNvPr>
          <p:cNvGraphicFramePr/>
          <p:nvPr>
            <p:extLst>
              <p:ext uri="{D42A27DB-BD31-4B8C-83A1-F6EECF244321}">
                <p14:modId xmlns:p14="http://schemas.microsoft.com/office/powerpoint/2010/main" val="2614999618"/>
              </p:ext>
            </p:extLst>
          </p:nvPr>
        </p:nvGraphicFramePr>
        <p:xfrm>
          <a:off x="4755606" y="1439811"/>
          <a:ext cx="3875283" cy="1530353"/>
        </p:xfrm>
        <a:graphic>
          <a:graphicData uri="http://schemas.openxmlformats.org/drawingml/2006/chart">
            <c:chart xmlns:c="http://schemas.openxmlformats.org/drawingml/2006/chart" xmlns:r="http://schemas.openxmlformats.org/officeDocument/2006/relationships" r:id="rId5"/>
          </a:graphicData>
        </a:graphic>
      </p:graphicFrame>
      <p:sp>
        <p:nvSpPr>
          <p:cNvPr id="6" name="Rectangle 5">
            <a:extLst>
              <a:ext uri="{FF2B5EF4-FFF2-40B4-BE49-F238E27FC236}">
                <a16:creationId xmlns:a16="http://schemas.microsoft.com/office/drawing/2014/main" id="{FC05642E-9A3D-99ED-F277-AB89D0A16BC4}"/>
              </a:ext>
            </a:extLst>
          </p:cNvPr>
          <p:cNvSpPr/>
          <p:nvPr/>
        </p:nvSpPr>
        <p:spPr>
          <a:xfrm>
            <a:off x="4755606" y="1231299"/>
            <a:ext cx="3900109" cy="208512"/>
          </a:xfrm>
          <a:prstGeom prst="rect">
            <a:avLst/>
          </a:prstGeom>
          <a:solidFill>
            <a:srgbClr val="1F7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200"/>
              </a:lnSpc>
            </a:pPr>
            <a:r>
              <a:rPr lang="lt-LT" sz="1050" b="1">
                <a:solidFill>
                  <a:srgbClr val="E1E1D5"/>
                </a:solidFill>
              </a:rPr>
              <a:t>Disponuojamų pajamų dalis, skirta būstui išlaikyti, proc.</a:t>
            </a:r>
          </a:p>
        </p:txBody>
      </p:sp>
      <p:sp>
        <p:nvSpPr>
          <p:cNvPr id="14" name="Rectangle 13">
            <a:extLst>
              <a:ext uri="{FF2B5EF4-FFF2-40B4-BE49-F238E27FC236}">
                <a16:creationId xmlns:a16="http://schemas.microsoft.com/office/drawing/2014/main" id="{C1387B23-931B-6574-905C-EE2E253F90CA}"/>
              </a:ext>
            </a:extLst>
          </p:cNvPr>
          <p:cNvSpPr/>
          <p:nvPr/>
        </p:nvSpPr>
        <p:spPr>
          <a:xfrm>
            <a:off x="4755605" y="2970163"/>
            <a:ext cx="3875283" cy="208513"/>
          </a:xfrm>
          <a:prstGeom prst="rect">
            <a:avLst/>
          </a:prstGeom>
          <a:solidFill>
            <a:srgbClr val="1F7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200"/>
              </a:lnSpc>
            </a:pPr>
            <a:r>
              <a:rPr lang="lt-LT" sz="1000" b="1">
                <a:solidFill>
                  <a:srgbClr val="E1E1D5"/>
                </a:solidFill>
              </a:rPr>
              <a:t>Būsto išlaidų pertekliau lygis (NŪ, skiriantčių &gt;</a:t>
            </a:r>
            <a:r>
              <a:rPr lang="en-US" sz="1000" b="1">
                <a:solidFill>
                  <a:srgbClr val="E1E1D5"/>
                </a:solidFill>
              </a:rPr>
              <a:t>40 proc.</a:t>
            </a:r>
            <a:r>
              <a:rPr lang="lt-LT" sz="1000" b="1">
                <a:solidFill>
                  <a:srgbClr val="E1E1D5"/>
                </a:solidFill>
              </a:rPr>
              <a:t> pajamų būstui)</a:t>
            </a:r>
          </a:p>
        </p:txBody>
      </p:sp>
      <p:graphicFrame>
        <p:nvGraphicFramePr>
          <p:cNvPr id="18" name="Chart 17">
            <a:extLst>
              <a:ext uri="{FF2B5EF4-FFF2-40B4-BE49-F238E27FC236}">
                <a16:creationId xmlns:a16="http://schemas.microsoft.com/office/drawing/2014/main" id="{505C8AD6-E8BE-4329-BB82-981C25188A88}"/>
              </a:ext>
            </a:extLst>
          </p:cNvPr>
          <p:cNvGraphicFramePr/>
          <p:nvPr>
            <p:extLst>
              <p:ext uri="{D42A27DB-BD31-4B8C-83A1-F6EECF244321}">
                <p14:modId xmlns:p14="http://schemas.microsoft.com/office/powerpoint/2010/main" val="563119940"/>
              </p:ext>
            </p:extLst>
          </p:nvPr>
        </p:nvGraphicFramePr>
        <p:xfrm>
          <a:off x="4755605" y="3219281"/>
          <a:ext cx="3875283" cy="128123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114899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39188-8F19-0D8C-7D4F-C2B2D138443A}"/>
              </a:ext>
            </a:extLst>
          </p:cNvPr>
          <p:cNvSpPr>
            <a:spLocks noGrp="1"/>
          </p:cNvSpPr>
          <p:nvPr>
            <p:ph type="title"/>
          </p:nvPr>
        </p:nvSpPr>
        <p:spPr>
          <a:xfrm>
            <a:off x="533400" y="413468"/>
            <a:ext cx="8064500" cy="443198"/>
          </a:xfrm>
        </p:spPr>
        <p:txBody>
          <a:bodyPr/>
          <a:lstStyle/>
          <a:p>
            <a:pPr algn="just"/>
            <a:r>
              <a:rPr lang="en-GB" sz="1600" dirty="0" err="1">
                <a:solidFill>
                  <a:schemeClr val="tx1"/>
                </a:solidFill>
              </a:rPr>
              <a:t>Savivaldyb</a:t>
            </a:r>
            <a:r>
              <a:rPr lang="lt-LT" sz="1600" dirty="0">
                <a:solidFill>
                  <a:schemeClr val="tx1"/>
                </a:solidFill>
              </a:rPr>
              <a:t>ės nuosavybės būstai apima apie </a:t>
            </a:r>
            <a:r>
              <a:rPr lang="en-US" sz="1600" dirty="0">
                <a:solidFill>
                  <a:schemeClr val="tx1"/>
                </a:solidFill>
              </a:rPr>
              <a:t>1,5 proc. </a:t>
            </a:r>
            <a:r>
              <a:rPr lang="lt-LT" sz="1600" dirty="0">
                <a:solidFill>
                  <a:schemeClr val="tx1"/>
                </a:solidFill>
              </a:rPr>
              <a:t>viso Lietuvos būsto</a:t>
            </a:r>
            <a:r>
              <a:rPr lang="en-US" sz="1600" dirty="0">
                <a:solidFill>
                  <a:schemeClr val="tx1"/>
                </a:solidFill>
              </a:rPr>
              <a:t> </a:t>
            </a:r>
            <a:r>
              <a:rPr lang="en-US" sz="1600" dirty="0" err="1">
                <a:solidFill>
                  <a:schemeClr val="tx1"/>
                </a:solidFill>
              </a:rPr>
              <a:t>fondo</a:t>
            </a:r>
            <a:r>
              <a:rPr lang="en-US" sz="1600" dirty="0">
                <a:solidFill>
                  <a:schemeClr val="tx1"/>
                </a:solidFill>
              </a:rPr>
              <a:t>, ta</a:t>
            </a:r>
            <a:r>
              <a:rPr lang="lt-LT" sz="1600" dirty="0" err="1">
                <a:solidFill>
                  <a:schemeClr val="tx1"/>
                </a:solidFill>
              </a:rPr>
              <a:t>čiau</a:t>
            </a:r>
            <a:r>
              <a:rPr lang="lt-LT" sz="1600" dirty="0">
                <a:solidFill>
                  <a:schemeClr val="tx1"/>
                </a:solidFill>
              </a:rPr>
              <a:t> itin tikslus municipalinių būstų skaičius nėra žinomas dėl duomenų trūkumo</a:t>
            </a:r>
            <a:endParaRPr lang="en-GB" sz="1600" dirty="0">
              <a:solidFill>
                <a:schemeClr val="tx1"/>
              </a:solidFill>
            </a:endParaRPr>
          </a:p>
        </p:txBody>
      </p:sp>
      <p:grpSp>
        <p:nvGrpSpPr>
          <p:cNvPr id="4" name="Group 3">
            <a:extLst>
              <a:ext uri="{FF2B5EF4-FFF2-40B4-BE49-F238E27FC236}">
                <a16:creationId xmlns:a16="http://schemas.microsoft.com/office/drawing/2014/main" id="{7D93091B-AA17-0F5E-9C0D-E3F8206B7519}"/>
              </a:ext>
            </a:extLst>
          </p:cNvPr>
          <p:cNvGrpSpPr/>
          <p:nvPr/>
        </p:nvGrpSpPr>
        <p:grpSpPr>
          <a:xfrm>
            <a:off x="5075912" y="3115094"/>
            <a:ext cx="3513719" cy="1440664"/>
            <a:chOff x="4805783" y="1661368"/>
            <a:chExt cx="3450664" cy="1528701"/>
          </a:xfrm>
        </p:grpSpPr>
        <p:sp>
          <p:nvSpPr>
            <p:cNvPr id="8" name="TextBox 7">
              <a:extLst>
                <a:ext uri="{FF2B5EF4-FFF2-40B4-BE49-F238E27FC236}">
                  <a16:creationId xmlns:a16="http://schemas.microsoft.com/office/drawing/2014/main" id="{93BD76F0-F530-194E-D69D-921E34F6DE37}"/>
                </a:ext>
              </a:extLst>
            </p:cNvPr>
            <p:cNvSpPr txBox="1"/>
            <p:nvPr/>
          </p:nvSpPr>
          <p:spPr>
            <a:xfrm>
              <a:off x="4814872" y="1672583"/>
              <a:ext cx="1687451" cy="442722"/>
            </a:xfrm>
            <a:prstGeom prst="rect">
              <a:avLst/>
            </a:prstGeom>
            <a:solidFill>
              <a:srgbClr val="E1E1D5"/>
            </a:solidFill>
            <a:ln w="3175">
              <a:noFill/>
            </a:ln>
          </p:spPr>
          <p:txBody>
            <a:bodyPr wrap="square" lIns="504000" tIns="36000" rIns="36000" bIns="36000" rtlCol="0" anchor="ctr" anchorCtr="0">
              <a:noAutofit/>
            </a:bodyPr>
            <a:lstStyle>
              <a:defPPr>
                <a:defRPr lang="en-US"/>
              </a:defPPr>
              <a:lvl1pPr>
                <a:defRPr sz="800">
                  <a:latin typeface="Avenir Next" panose="020B0503020202020204" pitchFamily="34" charset="0"/>
                </a:defRPr>
              </a:lvl1pPr>
            </a:lstStyle>
            <a:p>
              <a:r>
                <a:rPr lang="en-US" b="1">
                  <a:latin typeface="Calibri"/>
                  <a:ea typeface="Calibri"/>
                  <a:cs typeface="Calibri"/>
                </a:rPr>
                <a:t>I</a:t>
              </a:r>
              <a:r>
                <a:rPr lang="lt-LT" b="1" noProof="0">
                  <a:latin typeface="Calibri"/>
                  <a:ea typeface="Calibri"/>
                  <a:cs typeface="Calibri"/>
                </a:rPr>
                <a:t>šnuomojamas</a:t>
              </a:r>
              <a:r>
                <a:rPr lang="lt-LT" b="1">
                  <a:latin typeface="Calibri"/>
                  <a:ea typeface="Calibri"/>
                  <a:cs typeface="Calibri"/>
                </a:rPr>
                <a:t> kaip savivaldybės būstas rinkos sąlygomis (6</a:t>
              </a:r>
              <a:r>
                <a:rPr lang="en-US" b="1">
                  <a:latin typeface="Calibri"/>
                  <a:ea typeface="Calibri"/>
                  <a:cs typeface="Calibri"/>
                </a:rPr>
                <a:t>4</a:t>
              </a:r>
              <a:r>
                <a:rPr lang="lt-LT" b="1">
                  <a:latin typeface="Calibri"/>
                  <a:ea typeface="Calibri"/>
                  <a:cs typeface="Calibri"/>
                </a:rPr>
                <a:t> proc.)</a:t>
              </a:r>
            </a:p>
          </p:txBody>
        </p:sp>
        <p:sp>
          <p:nvSpPr>
            <p:cNvPr id="11" name="TextBox 10">
              <a:extLst>
                <a:ext uri="{FF2B5EF4-FFF2-40B4-BE49-F238E27FC236}">
                  <a16:creationId xmlns:a16="http://schemas.microsoft.com/office/drawing/2014/main" id="{E21E8203-5163-F4F9-E396-6E74BAFCF543}"/>
                </a:ext>
              </a:extLst>
            </p:cNvPr>
            <p:cNvSpPr txBox="1"/>
            <p:nvPr/>
          </p:nvSpPr>
          <p:spPr>
            <a:xfrm>
              <a:off x="6601319" y="1663803"/>
              <a:ext cx="1647382" cy="442722"/>
            </a:xfrm>
            <a:prstGeom prst="rect">
              <a:avLst/>
            </a:prstGeom>
            <a:solidFill>
              <a:srgbClr val="E1E1D5"/>
            </a:solidFill>
            <a:ln w="3175">
              <a:noFill/>
            </a:ln>
          </p:spPr>
          <p:txBody>
            <a:bodyPr wrap="square" lIns="504000" tIns="36000" rIns="36000" bIns="36000" rtlCol="0" anchor="ctr" anchorCtr="0">
              <a:noAutofit/>
            </a:bodyPr>
            <a:lstStyle>
              <a:defPPr>
                <a:defRPr lang="en-US"/>
              </a:defPPr>
              <a:lvl1pPr>
                <a:defRPr sz="800">
                  <a:latin typeface="Avenir Next" panose="020B0503020202020204" pitchFamily="34" charset="0"/>
                </a:defRPr>
              </a:lvl1pPr>
            </a:lstStyle>
            <a:p>
              <a:r>
                <a:rPr lang="lt-LT">
                  <a:latin typeface="Calibri"/>
                  <a:ea typeface="Calibri"/>
                  <a:cs typeface="Calibri"/>
                </a:rPr>
                <a:t>Suteikiamas kaip tarnybinė gyvenamoji patalpa (2 proc.)</a:t>
              </a:r>
            </a:p>
          </p:txBody>
        </p:sp>
        <p:pic>
          <p:nvPicPr>
            <p:cNvPr id="13" name="Graphic 12" descr="Work from home house with solid fill">
              <a:extLst>
                <a:ext uri="{FF2B5EF4-FFF2-40B4-BE49-F238E27FC236}">
                  <a16:creationId xmlns:a16="http://schemas.microsoft.com/office/drawing/2014/main" id="{A571FF3B-46B1-4F62-8B6C-B29331C9904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36976" y="1661368"/>
              <a:ext cx="407552" cy="444873"/>
            </a:xfrm>
            <a:prstGeom prst="rect">
              <a:avLst/>
            </a:prstGeom>
          </p:spPr>
        </p:pic>
        <p:sp>
          <p:nvSpPr>
            <p:cNvPr id="14" name="TextBox 13">
              <a:extLst>
                <a:ext uri="{FF2B5EF4-FFF2-40B4-BE49-F238E27FC236}">
                  <a16:creationId xmlns:a16="http://schemas.microsoft.com/office/drawing/2014/main" id="{73EF7923-FEB5-8D78-3EE9-562538F0E2CA}"/>
                </a:ext>
              </a:extLst>
            </p:cNvPr>
            <p:cNvSpPr txBox="1"/>
            <p:nvPr/>
          </p:nvSpPr>
          <p:spPr>
            <a:xfrm>
              <a:off x="4808764" y="2200351"/>
              <a:ext cx="1687451" cy="442722"/>
            </a:xfrm>
            <a:prstGeom prst="rect">
              <a:avLst/>
            </a:prstGeom>
            <a:solidFill>
              <a:srgbClr val="E1E1D5"/>
            </a:solidFill>
            <a:ln w="3175">
              <a:noFill/>
            </a:ln>
          </p:spPr>
          <p:txBody>
            <a:bodyPr wrap="square" lIns="504000" tIns="36000" rIns="36000" bIns="36000" rtlCol="0" anchor="ctr" anchorCtr="0">
              <a:noAutofit/>
            </a:bodyPr>
            <a:lstStyle>
              <a:defPPr>
                <a:defRPr lang="en-US"/>
              </a:defPPr>
              <a:lvl1pPr>
                <a:defRPr sz="800">
                  <a:latin typeface="Avenir Next" panose="020B0503020202020204" pitchFamily="34" charset="0"/>
                </a:defRPr>
              </a:lvl1pPr>
            </a:lstStyle>
            <a:p>
              <a:r>
                <a:rPr lang="lt-LT" b="1">
                  <a:latin typeface="Calibri"/>
                  <a:ea typeface="Calibri"/>
                  <a:cs typeface="Calibri"/>
                </a:rPr>
                <a:t>Išnuomojamas kaip laikinas būstas (pvz., ekstremalių situacijų atvejais) (2</a:t>
              </a:r>
              <a:r>
                <a:rPr lang="en-US" b="1">
                  <a:latin typeface="Calibri"/>
                  <a:ea typeface="Calibri"/>
                  <a:cs typeface="Calibri"/>
                </a:rPr>
                <a:t>3</a:t>
              </a:r>
              <a:r>
                <a:rPr lang="lt-LT" b="1">
                  <a:latin typeface="Calibri"/>
                  <a:ea typeface="Calibri"/>
                  <a:cs typeface="Calibri"/>
                </a:rPr>
                <a:t> proc.)</a:t>
              </a:r>
              <a:endParaRPr lang="en-US" b="1">
                <a:latin typeface="Calibri"/>
                <a:ea typeface="Calibri"/>
                <a:cs typeface="Calibri"/>
              </a:endParaRPr>
            </a:p>
          </p:txBody>
        </p:sp>
        <p:pic>
          <p:nvPicPr>
            <p:cNvPr id="16" name="Graphic 15" descr="Tornado with solid fill">
              <a:extLst>
                <a:ext uri="{FF2B5EF4-FFF2-40B4-BE49-F238E27FC236}">
                  <a16:creationId xmlns:a16="http://schemas.microsoft.com/office/drawing/2014/main" id="{D0A0E1E5-28FA-3E01-67FA-C4F5AD9CA65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33048" y="2204574"/>
              <a:ext cx="400725" cy="445052"/>
            </a:xfrm>
            <a:prstGeom prst="rect">
              <a:avLst/>
            </a:prstGeom>
          </p:spPr>
        </p:pic>
        <p:sp>
          <p:nvSpPr>
            <p:cNvPr id="17" name="TextBox 16">
              <a:extLst>
                <a:ext uri="{FF2B5EF4-FFF2-40B4-BE49-F238E27FC236}">
                  <a16:creationId xmlns:a16="http://schemas.microsoft.com/office/drawing/2014/main" id="{40819B53-903F-1A81-07EB-2A0677881E66}"/>
                </a:ext>
              </a:extLst>
            </p:cNvPr>
            <p:cNvSpPr txBox="1"/>
            <p:nvPr/>
          </p:nvSpPr>
          <p:spPr>
            <a:xfrm>
              <a:off x="6601316" y="2191571"/>
              <a:ext cx="1647382" cy="442722"/>
            </a:xfrm>
            <a:prstGeom prst="rect">
              <a:avLst/>
            </a:prstGeom>
            <a:solidFill>
              <a:srgbClr val="E1E1D5"/>
            </a:solidFill>
            <a:ln w="3175">
              <a:noFill/>
            </a:ln>
          </p:spPr>
          <p:txBody>
            <a:bodyPr wrap="square" lIns="504000" tIns="36000" rIns="36000" bIns="36000" rtlCol="0" anchor="ctr" anchorCtr="0">
              <a:noAutofit/>
            </a:bodyPr>
            <a:lstStyle>
              <a:defPPr>
                <a:defRPr lang="en-US"/>
              </a:defPPr>
              <a:lvl1pPr>
                <a:defRPr sz="800">
                  <a:latin typeface="Avenir Next" panose="020B0503020202020204" pitchFamily="34" charset="0"/>
                </a:defRPr>
              </a:lvl1pPr>
            </a:lstStyle>
            <a:p>
              <a:r>
                <a:rPr lang="lt-LT">
                  <a:latin typeface="Calibri"/>
                  <a:ea typeface="Calibri"/>
                  <a:cs typeface="Calibri"/>
                </a:rPr>
                <a:t>Soc. būstų nuomininkams viršijus metinį pajamų dydį</a:t>
              </a:r>
            </a:p>
          </p:txBody>
        </p:sp>
        <p:pic>
          <p:nvPicPr>
            <p:cNvPr id="19" name="Graphic 18" descr="Coins with solid fill">
              <a:extLst>
                <a:ext uri="{FF2B5EF4-FFF2-40B4-BE49-F238E27FC236}">
                  <a16:creationId xmlns:a16="http://schemas.microsoft.com/office/drawing/2014/main" id="{F15E36BC-6F1C-BEF9-E336-9A495177BD4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64888" y="2209185"/>
              <a:ext cx="351726" cy="425054"/>
            </a:xfrm>
            <a:prstGeom prst="rect">
              <a:avLst/>
            </a:prstGeom>
          </p:spPr>
        </p:pic>
        <p:sp>
          <p:nvSpPr>
            <p:cNvPr id="22" name="TextBox 21">
              <a:extLst>
                <a:ext uri="{FF2B5EF4-FFF2-40B4-BE49-F238E27FC236}">
                  <a16:creationId xmlns:a16="http://schemas.microsoft.com/office/drawing/2014/main" id="{E7972FB1-4FD8-0951-77F5-D55DD450D81C}"/>
                </a:ext>
              </a:extLst>
            </p:cNvPr>
            <p:cNvSpPr txBox="1"/>
            <p:nvPr/>
          </p:nvSpPr>
          <p:spPr>
            <a:xfrm>
              <a:off x="4808764" y="2726203"/>
              <a:ext cx="1687451" cy="463225"/>
            </a:xfrm>
            <a:prstGeom prst="rect">
              <a:avLst/>
            </a:prstGeom>
            <a:solidFill>
              <a:srgbClr val="E1E1D5"/>
            </a:solidFill>
            <a:ln w="3175">
              <a:noFill/>
            </a:ln>
          </p:spPr>
          <p:txBody>
            <a:bodyPr wrap="square" lIns="504000" tIns="36000" rIns="0" bIns="36000" rtlCol="0" anchor="ctr" anchorCtr="0">
              <a:noAutofit/>
            </a:bodyPr>
            <a:lstStyle>
              <a:defPPr>
                <a:defRPr lang="en-US"/>
              </a:defPPr>
              <a:lvl1pPr>
                <a:defRPr sz="800">
                  <a:latin typeface="Avenir Next" panose="020B0503020202020204" pitchFamily="34" charset="0"/>
                </a:defRPr>
              </a:lvl1pPr>
            </a:lstStyle>
            <a:p>
              <a:r>
                <a:rPr lang="lt-LT">
                  <a:latin typeface="Calibri"/>
                  <a:ea typeface="Calibri"/>
                  <a:cs typeface="Calibri"/>
                </a:rPr>
                <a:t>Nuomojamas iš avarinės būklės ar netinkamų būstų iškeldinamiems asmenims.</a:t>
              </a:r>
            </a:p>
          </p:txBody>
        </p:sp>
        <p:pic>
          <p:nvPicPr>
            <p:cNvPr id="24" name="Graphic 23" descr="Clipboard All Crosses with solid fill">
              <a:extLst>
                <a:ext uri="{FF2B5EF4-FFF2-40B4-BE49-F238E27FC236}">
                  <a16:creationId xmlns:a16="http://schemas.microsoft.com/office/drawing/2014/main" id="{850C7F9E-4A81-9710-D870-489D4899C47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805783" y="2726845"/>
              <a:ext cx="436324" cy="463224"/>
            </a:xfrm>
            <a:prstGeom prst="rect">
              <a:avLst/>
            </a:prstGeom>
          </p:spPr>
        </p:pic>
        <p:sp>
          <p:nvSpPr>
            <p:cNvPr id="27" name="TextBox 26">
              <a:extLst>
                <a:ext uri="{FF2B5EF4-FFF2-40B4-BE49-F238E27FC236}">
                  <a16:creationId xmlns:a16="http://schemas.microsoft.com/office/drawing/2014/main" id="{B01F1CB0-2428-3A8A-7540-EA6977ABAE87}"/>
                </a:ext>
              </a:extLst>
            </p:cNvPr>
            <p:cNvSpPr txBox="1"/>
            <p:nvPr/>
          </p:nvSpPr>
          <p:spPr>
            <a:xfrm>
              <a:off x="6609065" y="2717423"/>
              <a:ext cx="1647382" cy="447068"/>
            </a:xfrm>
            <a:prstGeom prst="rect">
              <a:avLst/>
            </a:prstGeom>
            <a:solidFill>
              <a:srgbClr val="E1E1D5"/>
            </a:solidFill>
            <a:ln w="3175">
              <a:noFill/>
            </a:ln>
          </p:spPr>
          <p:txBody>
            <a:bodyPr wrap="square" lIns="504000" tIns="36000" rIns="0" bIns="36000" rtlCol="0" anchor="ctr" anchorCtr="0">
              <a:noAutofit/>
            </a:bodyPr>
            <a:lstStyle>
              <a:defPPr>
                <a:defRPr lang="en-US"/>
              </a:defPPr>
              <a:lvl1pPr>
                <a:defRPr sz="800">
                  <a:latin typeface="Avenir Next" panose="020B0503020202020204" pitchFamily="34" charset="0"/>
                </a:defRPr>
              </a:lvl1pPr>
            </a:lstStyle>
            <a:p>
              <a:r>
                <a:rPr lang="lt-LT">
                  <a:latin typeface="Calibri"/>
                  <a:ea typeface="Calibri"/>
                  <a:cs typeface="Calibri"/>
                </a:rPr>
                <a:t>Atsilaisvinęs ir tinkamas sav. būstas perduodamas socialiniam būstui</a:t>
              </a:r>
            </a:p>
          </p:txBody>
        </p:sp>
        <p:pic>
          <p:nvPicPr>
            <p:cNvPr id="29" name="Graphic 28" descr="Transfer with solid fill">
              <a:extLst>
                <a:ext uri="{FF2B5EF4-FFF2-40B4-BE49-F238E27FC236}">
                  <a16:creationId xmlns:a16="http://schemas.microsoft.com/office/drawing/2014/main" id="{E67930AB-6EAF-426D-BF33-07E2A4C5424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6200000">
              <a:off x="6631069" y="2730832"/>
              <a:ext cx="406609" cy="450616"/>
            </a:xfrm>
            <a:prstGeom prst="rect">
              <a:avLst/>
            </a:prstGeom>
          </p:spPr>
        </p:pic>
      </p:grpSp>
      <p:sp>
        <p:nvSpPr>
          <p:cNvPr id="31" name="Rectangle 30">
            <a:extLst>
              <a:ext uri="{FF2B5EF4-FFF2-40B4-BE49-F238E27FC236}">
                <a16:creationId xmlns:a16="http://schemas.microsoft.com/office/drawing/2014/main" id="{8931CDDF-E71E-DFB8-8A60-53B9AD69C111}"/>
              </a:ext>
            </a:extLst>
          </p:cNvPr>
          <p:cNvSpPr/>
          <p:nvPr/>
        </p:nvSpPr>
        <p:spPr>
          <a:xfrm>
            <a:off x="482662" y="881515"/>
            <a:ext cx="8099078" cy="196708"/>
          </a:xfrm>
          <a:prstGeom prst="rect">
            <a:avLst/>
          </a:prstGeom>
          <a:solidFill>
            <a:srgbClr val="1F7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200"/>
              </a:lnSpc>
            </a:pPr>
            <a:r>
              <a:rPr lang="lt-LT" sz="1200" b="1">
                <a:solidFill>
                  <a:srgbClr val="E1E1D5"/>
                </a:solidFill>
              </a:rPr>
              <a:t>Municipalinio būsto skaičius (</a:t>
            </a:r>
            <a:r>
              <a:rPr lang="en-US" sz="1200" b="1">
                <a:solidFill>
                  <a:srgbClr val="E1E1D5"/>
                </a:solidFill>
              </a:rPr>
              <a:t>2025 m.</a:t>
            </a:r>
            <a:r>
              <a:rPr lang="lt-LT" sz="1200" b="1">
                <a:solidFill>
                  <a:srgbClr val="E1E1D5"/>
                </a:solidFill>
              </a:rPr>
              <a:t>)</a:t>
            </a:r>
          </a:p>
        </p:txBody>
      </p:sp>
      <p:pic>
        <p:nvPicPr>
          <p:cNvPr id="10" name="Graphic 9" descr="Mortgage with solid fill">
            <a:extLst>
              <a:ext uri="{FF2B5EF4-FFF2-40B4-BE49-F238E27FC236}">
                <a16:creationId xmlns:a16="http://schemas.microsoft.com/office/drawing/2014/main" id="{52A34CD7-9754-83E2-B264-F40785E3573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78948" y="3125663"/>
            <a:ext cx="438228" cy="435748"/>
          </a:xfrm>
          <a:prstGeom prst="rect">
            <a:avLst/>
          </a:prstGeom>
        </p:spPr>
      </p:pic>
      <p:sp>
        <p:nvSpPr>
          <p:cNvPr id="6" name="Rectangle 5">
            <a:extLst>
              <a:ext uri="{FF2B5EF4-FFF2-40B4-BE49-F238E27FC236}">
                <a16:creationId xmlns:a16="http://schemas.microsoft.com/office/drawing/2014/main" id="{CD6D3243-C0CF-B38B-75C8-AA446392C51C}"/>
              </a:ext>
            </a:extLst>
          </p:cNvPr>
          <p:cNvSpPr/>
          <p:nvPr/>
        </p:nvSpPr>
        <p:spPr>
          <a:xfrm>
            <a:off x="476254" y="3646425"/>
            <a:ext cx="4560709" cy="162949"/>
          </a:xfrm>
          <a:prstGeom prst="rect">
            <a:avLst/>
          </a:prstGeom>
          <a:solidFill>
            <a:srgbClr val="1F7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200"/>
              </a:lnSpc>
            </a:pPr>
            <a:r>
              <a:rPr lang="lt-LT" sz="1200" b="1">
                <a:solidFill>
                  <a:srgbClr val="E1E1D5"/>
                </a:solidFill>
              </a:rPr>
              <a:t>Savivaldybės būsto pardavimas</a:t>
            </a:r>
          </a:p>
        </p:txBody>
      </p:sp>
      <p:sp>
        <p:nvSpPr>
          <p:cNvPr id="9" name="Rectangle 8">
            <a:extLst>
              <a:ext uri="{FF2B5EF4-FFF2-40B4-BE49-F238E27FC236}">
                <a16:creationId xmlns:a16="http://schemas.microsoft.com/office/drawing/2014/main" id="{89F0FAAD-7DEC-BD64-7AFC-9B2F2DA14F3E}"/>
              </a:ext>
            </a:extLst>
          </p:cNvPr>
          <p:cNvSpPr/>
          <p:nvPr/>
        </p:nvSpPr>
        <p:spPr>
          <a:xfrm>
            <a:off x="475606" y="2911663"/>
            <a:ext cx="4561357" cy="170462"/>
          </a:xfrm>
          <a:prstGeom prst="rect">
            <a:avLst/>
          </a:prstGeom>
          <a:solidFill>
            <a:srgbClr val="1F7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200"/>
              </a:lnSpc>
            </a:pPr>
            <a:r>
              <a:rPr lang="lt-LT" sz="1200" b="1">
                <a:solidFill>
                  <a:srgbClr val="E1E1D5"/>
                </a:solidFill>
              </a:rPr>
              <a:t>Savivaldybės būsto remontas</a:t>
            </a:r>
          </a:p>
        </p:txBody>
      </p:sp>
      <p:sp>
        <p:nvSpPr>
          <p:cNvPr id="15" name="TextBox 14">
            <a:extLst>
              <a:ext uri="{FF2B5EF4-FFF2-40B4-BE49-F238E27FC236}">
                <a16:creationId xmlns:a16="http://schemas.microsoft.com/office/drawing/2014/main" id="{519A9671-1E86-E57D-8A12-1D3C9F7C92C1}"/>
              </a:ext>
            </a:extLst>
          </p:cNvPr>
          <p:cNvSpPr txBox="1"/>
          <p:nvPr/>
        </p:nvSpPr>
        <p:spPr>
          <a:xfrm>
            <a:off x="482662" y="3074708"/>
            <a:ext cx="4547243" cy="574202"/>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defPPr>
              <a:defRPr lang="en-US"/>
            </a:defPPr>
            <a:lvl1pPr marL="171450" indent="-171450">
              <a:buFont typeface="Arial" panose="020B0604020202020204" pitchFamily="34" charset="0"/>
              <a:buChar char="•"/>
              <a:defRPr sz="800">
                <a:solidFill>
                  <a:srgbClr val="2D3934"/>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lt-LT"/>
              <a:t>Pagal apklausos atsakymus, matoma, jog savivaldybės būstai remontuojami pagal poreikį, kai:</a:t>
            </a:r>
          </a:p>
          <a:p>
            <a:r>
              <a:rPr lang="lt-LT"/>
              <a:t>būstas atsilaisvina po nuomininko išsikraustymo;</a:t>
            </a:r>
          </a:p>
          <a:p>
            <a:r>
              <a:rPr lang="lt-LT"/>
              <a:t>esamas nuomininkas pateikia prašymą dėl būtino remonto.</a:t>
            </a:r>
          </a:p>
          <a:p>
            <a:pPr marL="0" indent="0">
              <a:buNone/>
            </a:pPr>
            <a:r>
              <a:rPr lang="lt-LT"/>
              <a:t>Remonto apimtys priklauso nuo savivaldybės biudžeto galimybių, būstų techninės būklės, avarinių situacijų.</a:t>
            </a:r>
          </a:p>
        </p:txBody>
      </p:sp>
      <p:sp>
        <p:nvSpPr>
          <p:cNvPr id="18" name="TextBox 17">
            <a:extLst>
              <a:ext uri="{FF2B5EF4-FFF2-40B4-BE49-F238E27FC236}">
                <a16:creationId xmlns:a16="http://schemas.microsoft.com/office/drawing/2014/main" id="{20295A31-A996-F3E8-C158-3B9777EF1FAC}"/>
              </a:ext>
            </a:extLst>
          </p:cNvPr>
          <p:cNvSpPr txBox="1"/>
          <p:nvPr/>
        </p:nvSpPr>
        <p:spPr>
          <a:xfrm>
            <a:off x="478193" y="3804214"/>
            <a:ext cx="4547243" cy="722684"/>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defPPr>
              <a:defRPr lang="en-US"/>
            </a:defPPr>
            <a:lvl1pPr indent="0">
              <a:buFont typeface="Arial" panose="020B0604020202020204" pitchFamily="34" charset="0"/>
              <a:buNone/>
              <a:defRPr sz="800">
                <a:solidFill>
                  <a:srgbClr val="2D3934"/>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lt-LT"/>
              <a:t>Dažniausiai savivaldybių nurodytos pardavimo priežastys:</a:t>
            </a:r>
          </a:p>
          <a:p>
            <a:pPr marL="171450" indent="-171450">
              <a:buFont typeface="Arial" panose="020B0604020202020204" pitchFamily="34" charset="0"/>
              <a:buChar char="•"/>
            </a:pPr>
            <a:r>
              <a:rPr lang="lt-LT"/>
              <a:t>nuomininkas pageidauja įsigyti būstą nuosavybėn;</a:t>
            </a:r>
          </a:p>
          <a:p>
            <a:pPr marL="171450" indent="-171450">
              <a:buFont typeface="Arial" panose="020B0604020202020204" pitchFamily="34" charset="0"/>
              <a:buChar char="•"/>
            </a:pPr>
            <a:r>
              <a:rPr lang="lt-LT"/>
              <a:t>būstas nebėra reikalingas savivaldybės funkcijoms;</a:t>
            </a:r>
          </a:p>
          <a:p>
            <a:pPr marL="171450" indent="-171450">
              <a:buFont typeface="Arial" panose="020B0604020202020204" pitchFamily="34" charset="0"/>
              <a:buChar char="•"/>
            </a:pPr>
            <a:r>
              <a:rPr lang="lt-LT"/>
              <a:t>ekonomiškai nenaudinga būstą toliau laikyti savivaldybės fonde;</a:t>
            </a:r>
          </a:p>
          <a:p>
            <a:pPr marL="171450" indent="-171450">
              <a:buFont typeface="Arial" panose="020B0604020202020204" pitchFamily="34" charset="0"/>
              <a:buChar char="•"/>
            </a:pPr>
            <a:r>
              <a:rPr lang="lt-LT"/>
              <a:t>būstas yra prastos būklės ir jo remontas būtų neproporcingai brangus.</a:t>
            </a:r>
          </a:p>
        </p:txBody>
      </p:sp>
      <p:graphicFrame>
        <p:nvGraphicFramePr>
          <p:cNvPr id="12" name="Chart 11">
            <a:extLst>
              <a:ext uri="{FF2B5EF4-FFF2-40B4-BE49-F238E27FC236}">
                <a16:creationId xmlns:a16="http://schemas.microsoft.com/office/drawing/2014/main" id="{A7EDDF56-0918-C179-7A99-B64C1045AC38}"/>
              </a:ext>
            </a:extLst>
          </p:cNvPr>
          <p:cNvGraphicFramePr>
            <a:graphicFrameLocks/>
          </p:cNvGraphicFramePr>
          <p:nvPr>
            <p:extLst>
              <p:ext uri="{D42A27DB-BD31-4B8C-83A1-F6EECF244321}">
                <p14:modId xmlns:p14="http://schemas.microsoft.com/office/powerpoint/2010/main" val="3493559897"/>
              </p:ext>
            </p:extLst>
          </p:nvPr>
        </p:nvGraphicFramePr>
        <p:xfrm>
          <a:off x="474007" y="1111511"/>
          <a:ext cx="8115627" cy="1883048"/>
        </p:xfrm>
        <a:graphic>
          <a:graphicData uri="http://schemas.openxmlformats.org/drawingml/2006/chart">
            <c:chart xmlns:c="http://schemas.openxmlformats.org/drawingml/2006/chart" xmlns:r="http://schemas.openxmlformats.org/officeDocument/2006/relationships" r:id="rId9"/>
          </a:graphicData>
        </a:graphic>
      </p:graphicFrame>
      <p:sp>
        <p:nvSpPr>
          <p:cNvPr id="20" name="Rectangle 19">
            <a:extLst>
              <a:ext uri="{FF2B5EF4-FFF2-40B4-BE49-F238E27FC236}">
                <a16:creationId xmlns:a16="http://schemas.microsoft.com/office/drawing/2014/main" id="{BC27FEF4-78B6-B1EC-469B-C0EEB82C0DA9}"/>
              </a:ext>
            </a:extLst>
          </p:cNvPr>
          <p:cNvSpPr/>
          <p:nvPr/>
        </p:nvSpPr>
        <p:spPr>
          <a:xfrm>
            <a:off x="5078948" y="2918167"/>
            <a:ext cx="3502793" cy="156541"/>
          </a:xfrm>
          <a:prstGeom prst="rect">
            <a:avLst/>
          </a:prstGeom>
          <a:solidFill>
            <a:srgbClr val="1F7B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200"/>
              </a:lnSpc>
            </a:pPr>
            <a:r>
              <a:rPr lang="lt-LT" sz="1200" b="1">
                <a:solidFill>
                  <a:srgbClr val="E1E1D5"/>
                </a:solidFill>
              </a:rPr>
              <a:t>Savivaldybės būsto </a:t>
            </a:r>
            <a:r>
              <a:rPr lang="en-US" sz="1200" b="1" err="1">
                <a:solidFill>
                  <a:srgbClr val="E1E1D5"/>
                </a:solidFill>
              </a:rPr>
              <a:t>naudojimas</a:t>
            </a:r>
            <a:endParaRPr lang="lt-LT" sz="1200" b="1">
              <a:solidFill>
                <a:srgbClr val="E1E1D5"/>
              </a:solidFill>
            </a:endParaRPr>
          </a:p>
        </p:txBody>
      </p:sp>
      <p:sp>
        <p:nvSpPr>
          <p:cNvPr id="3" name="Rectangle 2">
            <a:extLst>
              <a:ext uri="{FF2B5EF4-FFF2-40B4-BE49-F238E27FC236}">
                <a16:creationId xmlns:a16="http://schemas.microsoft.com/office/drawing/2014/main" id="{EDDA3BA2-F181-F67A-065B-0B8FD8FBC6DF}"/>
              </a:ext>
            </a:extLst>
          </p:cNvPr>
          <p:cNvSpPr/>
          <p:nvPr/>
        </p:nvSpPr>
        <p:spPr>
          <a:xfrm>
            <a:off x="2822143" y="1129178"/>
            <a:ext cx="238126" cy="1208678"/>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D6F202D7-4861-DAE1-EE16-E5F0D3A3C17A}"/>
              </a:ext>
            </a:extLst>
          </p:cNvPr>
          <p:cNvSpPr/>
          <p:nvPr/>
        </p:nvSpPr>
        <p:spPr>
          <a:xfrm>
            <a:off x="7886699" y="1111511"/>
            <a:ext cx="238126" cy="1223177"/>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3E315AFE-9239-C080-7FA1-520E1151CE96}"/>
              </a:ext>
            </a:extLst>
          </p:cNvPr>
          <p:cNvSpPr/>
          <p:nvPr/>
        </p:nvSpPr>
        <p:spPr>
          <a:xfrm>
            <a:off x="1104901" y="1546135"/>
            <a:ext cx="168708" cy="798743"/>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82014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6F637C-9B90-643F-A1AA-E8D6F5B2868A}"/>
              </a:ext>
            </a:extLst>
          </p:cNvPr>
          <p:cNvSpPr>
            <a:spLocks noGrp="1"/>
          </p:cNvSpPr>
          <p:nvPr>
            <p:ph type="title"/>
          </p:nvPr>
        </p:nvSpPr>
        <p:spPr>
          <a:xfrm>
            <a:off x="533400" y="413468"/>
            <a:ext cx="8064500" cy="443198"/>
          </a:xfrm>
        </p:spPr>
        <p:txBody>
          <a:bodyPr/>
          <a:lstStyle/>
          <a:p>
            <a:pPr algn="just"/>
            <a:r>
              <a:rPr lang="en-US" sz="1600" dirty="0" err="1"/>
              <a:t>Remiantis</a:t>
            </a:r>
            <a:r>
              <a:rPr lang="en-US" sz="1600" dirty="0"/>
              <a:t> b</a:t>
            </a:r>
            <a:r>
              <a:rPr lang="lt-LT" sz="1600" dirty="0" err="1"/>
              <a:t>ūsto</a:t>
            </a:r>
            <a:r>
              <a:rPr lang="lt-LT" sz="1600" dirty="0"/>
              <a:t> prieinamumo indeksu (BPI)</a:t>
            </a:r>
            <a:r>
              <a:rPr lang="en-US" sz="1600" dirty="0"/>
              <a:t>, v</a:t>
            </a:r>
            <a:r>
              <a:rPr lang="lt-LT" sz="1600" dirty="0" err="1"/>
              <a:t>ertinama</a:t>
            </a:r>
            <a:r>
              <a:rPr lang="lt-LT" sz="1600" dirty="0"/>
              <a:t>, kad geriausia bendra situacija yra šiaurės rytų Lietuvoje, blogiausia aplink didžiuosius miestus, ypač Vilnių.</a:t>
            </a:r>
            <a:endParaRPr lang="en-US" sz="1600" dirty="0"/>
          </a:p>
        </p:txBody>
      </p:sp>
      <p:sp>
        <p:nvSpPr>
          <p:cNvPr id="3" name="Slide Number Placeholder 2">
            <a:extLst>
              <a:ext uri="{FF2B5EF4-FFF2-40B4-BE49-F238E27FC236}">
                <a16:creationId xmlns:a16="http://schemas.microsoft.com/office/drawing/2014/main" id="{59C1E98F-9BDF-C5E9-7219-2308E70466EC}"/>
              </a:ext>
            </a:extLst>
          </p:cNvPr>
          <p:cNvSpPr>
            <a:spLocks noGrp="1"/>
          </p:cNvSpPr>
          <p:nvPr>
            <p:ph type="sldNum" sz="quarter" idx="12"/>
          </p:nvPr>
        </p:nvSpPr>
        <p:spPr/>
        <p:txBody>
          <a:bodyPr/>
          <a:lstStyle/>
          <a:p>
            <a:fld id="{42B1E8F1-27DF-3C4C-AF5E-F329429EDE92}" type="slidenum">
              <a:rPr lang="en-US" smtClean="0"/>
              <a:pPr/>
              <a:t>15</a:t>
            </a:fld>
            <a:endParaRPr lang="en-US"/>
          </a:p>
        </p:txBody>
      </p:sp>
      <p:sp>
        <p:nvSpPr>
          <p:cNvPr id="8" name="TextBox 7">
            <a:extLst>
              <a:ext uri="{FF2B5EF4-FFF2-40B4-BE49-F238E27FC236}">
                <a16:creationId xmlns:a16="http://schemas.microsoft.com/office/drawing/2014/main" id="{337CFE9F-7012-A8E3-D62E-07B619D51187}"/>
              </a:ext>
            </a:extLst>
          </p:cNvPr>
          <p:cNvSpPr txBox="1"/>
          <p:nvPr/>
        </p:nvSpPr>
        <p:spPr>
          <a:xfrm>
            <a:off x="533400" y="1155032"/>
            <a:ext cx="3492800" cy="2611212"/>
          </a:xfrm>
          <a:prstGeom prst="rect">
            <a:avLst/>
          </a:prstGeom>
          <a:solidFill>
            <a:schemeClr val="bg2"/>
          </a:solidFill>
        </p:spPr>
        <p:txBody>
          <a:bodyPr wrap="square">
            <a:spAutoFit/>
          </a:bodyPr>
          <a:lstStyle/>
          <a:p>
            <a:pPr algn="just">
              <a:spcBef>
                <a:spcPts val="800"/>
              </a:spcBef>
              <a:spcAft>
                <a:spcPts val="400"/>
              </a:spcAft>
            </a:pPr>
            <a:r>
              <a:rPr lang="lt-LT" sz="1100" b="1" dirty="0">
                <a:latin typeface="Calibri Light" panose="020F0302020204030204" pitchFamily="34" charset="0"/>
                <a:ea typeface="Calibri" panose="020F0502020204030204" pitchFamily="34" charset="0"/>
                <a:cs typeface="Arial" panose="020B0604020202020204" pitchFamily="34" charset="0"/>
              </a:rPr>
              <a:t>Lietuvos BPI vidurkis</a:t>
            </a:r>
            <a:r>
              <a:rPr lang="lt-LT" sz="1100" dirty="0">
                <a:latin typeface="Calibri Light" panose="020F0302020204030204" pitchFamily="34" charset="0"/>
                <a:ea typeface="Calibri" panose="020F0502020204030204" pitchFamily="34" charset="0"/>
                <a:cs typeface="Arial" panose="020B0604020202020204" pitchFamily="34" charset="0"/>
              </a:rPr>
              <a:t> </a:t>
            </a:r>
            <a:r>
              <a:rPr lang="lt-LT" sz="1100" b="1" dirty="0">
                <a:latin typeface="Calibri Light" panose="020F0302020204030204" pitchFamily="34" charset="0"/>
                <a:ea typeface="Calibri" panose="020F0502020204030204" pitchFamily="34" charset="0"/>
                <a:cs typeface="Arial" panose="020B0604020202020204" pitchFamily="34" charset="0"/>
              </a:rPr>
              <a:t>– </a:t>
            </a:r>
            <a:r>
              <a:rPr lang="en-US" sz="1100" b="1" dirty="0">
                <a:latin typeface="Calibri Light" panose="020F0302020204030204" pitchFamily="34" charset="0"/>
                <a:ea typeface="Calibri" panose="020F0502020204030204" pitchFamily="34" charset="0"/>
                <a:cs typeface="Arial" panose="020B0604020202020204" pitchFamily="34" charset="0"/>
              </a:rPr>
              <a:t>63,7 </a:t>
            </a:r>
            <a:r>
              <a:rPr lang="lt-LT" sz="1100" b="1" dirty="0">
                <a:latin typeface="Calibri Light" panose="020F0302020204030204" pitchFamily="34" charset="0"/>
                <a:ea typeface="Calibri" panose="020F0502020204030204" pitchFamily="34" charset="0"/>
                <a:cs typeface="Arial" panose="020B0604020202020204" pitchFamily="34" charset="0"/>
              </a:rPr>
              <a:t>balai.</a:t>
            </a:r>
            <a:r>
              <a:rPr lang="lt-LT" sz="1100" dirty="0">
                <a:latin typeface="Calibri Light" panose="020F0302020204030204" pitchFamily="34" charset="0"/>
                <a:ea typeface="Calibri" panose="020F0502020204030204" pitchFamily="34" charset="0"/>
                <a:cs typeface="Arial" panose="020B0604020202020204" pitchFamily="34" charset="0"/>
              </a:rPr>
              <a:t> </a:t>
            </a:r>
            <a:r>
              <a:rPr lang="lt-LT" sz="1100" dirty="0">
                <a:effectLst/>
                <a:latin typeface="Calibri Light" panose="020F0302020204030204" pitchFamily="34" charset="0"/>
                <a:ea typeface="Calibri" panose="020F0502020204030204" pitchFamily="34" charset="0"/>
                <a:cs typeface="Arial" panose="020B0604020202020204" pitchFamily="34" charset="0"/>
              </a:rPr>
              <a:t>BPI reikšmės tarp savivaldybių 2024 m. svyruoja </a:t>
            </a:r>
            <a:r>
              <a:rPr lang="lt-LT" sz="1100" b="1" dirty="0">
                <a:latin typeface="Calibri Light" panose="020F0302020204030204" pitchFamily="34" charset="0"/>
                <a:ea typeface="Calibri" panose="020F0502020204030204" pitchFamily="34" charset="0"/>
                <a:cs typeface="Arial" panose="020B0604020202020204" pitchFamily="34" charset="0"/>
              </a:rPr>
              <a:t>nuo 32,8 iki 73,4 balo. </a:t>
            </a:r>
            <a:endParaRPr lang="en-US" sz="1100" b="1" dirty="0">
              <a:effectLst/>
              <a:latin typeface="Calibri Light" panose="020F0302020204030204" pitchFamily="34" charset="0"/>
              <a:ea typeface="Calibri" panose="020F0502020204030204" pitchFamily="34" charset="0"/>
              <a:cs typeface="Arial" panose="020B0604020202020204" pitchFamily="34" charset="0"/>
            </a:endParaRPr>
          </a:p>
          <a:p>
            <a:pPr algn="just">
              <a:spcBef>
                <a:spcPts val="800"/>
              </a:spcBef>
              <a:spcAft>
                <a:spcPts val="400"/>
              </a:spcAft>
            </a:pPr>
            <a:r>
              <a:rPr lang="lt-LT" sz="1100" b="1" dirty="0">
                <a:solidFill>
                  <a:srgbClr val="0070C0"/>
                </a:solidFill>
                <a:latin typeface="Calibri Light" panose="020F0302020204030204" pitchFamily="34" charset="0"/>
                <a:ea typeface="Calibri" panose="020F0502020204030204" pitchFamily="34" charset="0"/>
                <a:cs typeface="Arial" panose="020B0604020202020204" pitchFamily="34" charset="0"/>
              </a:rPr>
              <a:t>Didžiausiomis</a:t>
            </a:r>
            <a:r>
              <a:rPr lang="lt-LT" sz="1100" dirty="0">
                <a:effectLst/>
                <a:latin typeface="Calibri Light" panose="020F0302020204030204" pitchFamily="34" charset="0"/>
                <a:ea typeface="Calibri" panose="020F0502020204030204" pitchFamily="34" charset="0"/>
                <a:cs typeface="Arial" panose="020B0604020202020204" pitchFamily="34" charset="0"/>
              </a:rPr>
              <a:t> būsto prieinamumo indekso reikšmėmis vidutiniškai pasižymi </a:t>
            </a:r>
            <a:r>
              <a:rPr lang="lt-LT" sz="1100" b="1" dirty="0">
                <a:effectLst/>
                <a:latin typeface="Calibri Light" panose="020F0302020204030204" pitchFamily="34" charset="0"/>
                <a:ea typeface="Calibri" panose="020F0502020204030204" pitchFamily="34" charset="0"/>
                <a:cs typeface="Arial" panose="020B0604020202020204" pitchFamily="34" charset="0"/>
              </a:rPr>
              <a:t>mažosios savivaldybės </a:t>
            </a:r>
            <a:r>
              <a:rPr lang="lt-LT" sz="1100" dirty="0">
                <a:effectLst/>
                <a:latin typeface="Calibri Light" panose="020F0302020204030204" pitchFamily="34" charset="0"/>
                <a:ea typeface="Calibri" panose="020F0502020204030204" pitchFamily="34" charset="0"/>
                <a:cs typeface="Arial" panose="020B0604020202020204" pitchFamily="34" charset="0"/>
              </a:rPr>
              <a:t>(grupės </a:t>
            </a:r>
            <a:r>
              <a:rPr lang="lt-LT" sz="1100" dirty="0" err="1">
                <a:effectLst/>
                <a:latin typeface="Calibri Light" panose="020F0302020204030204" pitchFamily="34" charset="0"/>
                <a:ea typeface="Calibri" panose="020F0502020204030204" pitchFamily="34" charset="0"/>
                <a:cs typeface="Arial" panose="020B0604020202020204" pitchFamily="34" charset="0"/>
              </a:rPr>
              <a:t>vid</a:t>
            </a:r>
            <a:r>
              <a:rPr lang="lt-LT" sz="1100" dirty="0">
                <a:effectLst/>
                <a:latin typeface="Calibri Light" panose="020F0302020204030204" pitchFamily="34" charset="0"/>
                <a:ea typeface="Calibri" panose="020F0502020204030204" pitchFamily="34" charset="0"/>
                <a:cs typeface="Arial" panose="020B0604020202020204" pitchFamily="34" charset="0"/>
              </a:rPr>
              <a:t>. – 67,3), o aukščiausią reikšmę (daugiau nei 72 balus) turi Kalvarijos sav. (73,4), Anykščių r. sav. (72,9) ir Skuodo r. sav. (72,6). </a:t>
            </a:r>
          </a:p>
          <a:p>
            <a:pPr algn="just">
              <a:spcBef>
                <a:spcPts val="800"/>
              </a:spcBef>
              <a:spcAft>
                <a:spcPts val="400"/>
              </a:spcAft>
            </a:pPr>
            <a:r>
              <a:rPr lang="lt-LT" sz="1100" b="1" dirty="0">
                <a:solidFill>
                  <a:srgbClr val="CC9B00"/>
                </a:solidFill>
                <a:latin typeface="Calibri Light" panose="020F0302020204030204" pitchFamily="34" charset="0"/>
                <a:ea typeface="Calibri" panose="020F0502020204030204" pitchFamily="34" charset="0"/>
                <a:cs typeface="Arial" panose="020B0604020202020204" pitchFamily="34" charset="0"/>
              </a:rPr>
              <a:t>Žemiausiomis</a:t>
            </a:r>
            <a:r>
              <a:rPr lang="lt-LT" sz="1100" dirty="0">
                <a:effectLst/>
                <a:latin typeface="Calibri Light" panose="020F0302020204030204" pitchFamily="34" charset="0"/>
                <a:ea typeface="Calibri" panose="020F0502020204030204" pitchFamily="34" charset="0"/>
                <a:cs typeface="Arial" panose="020B0604020202020204" pitchFamily="34" charset="0"/>
              </a:rPr>
              <a:t> indekso reikšmėmis vidutiniškai pasižymi </a:t>
            </a:r>
            <a:r>
              <a:rPr lang="lt-LT" sz="1100" b="1" dirty="0">
                <a:effectLst/>
                <a:latin typeface="Calibri Light" panose="020F0302020204030204" pitchFamily="34" charset="0"/>
                <a:ea typeface="Calibri" panose="020F0502020204030204" pitchFamily="34" charset="0"/>
                <a:cs typeface="Arial" panose="020B0604020202020204" pitchFamily="34" charset="0"/>
              </a:rPr>
              <a:t>kurortinės ir rekreacinės savivaldybės </a:t>
            </a:r>
            <a:r>
              <a:rPr lang="lt-LT" sz="1100" dirty="0">
                <a:effectLst/>
                <a:latin typeface="Calibri Light" panose="020F0302020204030204" pitchFamily="34" charset="0"/>
                <a:ea typeface="Calibri" panose="020F0502020204030204" pitchFamily="34" charset="0"/>
                <a:cs typeface="Arial" panose="020B0604020202020204" pitchFamily="34" charset="0"/>
              </a:rPr>
              <a:t>(grupės </a:t>
            </a:r>
            <a:r>
              <a:rPr lang="lt-LT" sz="1100" dirty="0" err="1">
                <a:effectLst/>
                <a:latin typeface="Calibri Light" panose="020F0302020204030204" pitchFamily="34" charset="0"/>
                <a:ea typeface="Calibri" panose="020F0502020204030204" pitchFamily="34" charset="0"/>
                <a:cs typeface="Arial" panose="020B0604020202020204" pitchFamily="34" charset="0"/>
              </a:rPr>
              <a:t>vid</a:t>
            </a:r>
            <a:r>
              <a:rPr lang="lt-LT" sz="1100" dirty="0">
                <a:effectLst/>
                <a:latin typeface="Calibri Light" panose="020F0302020204030204" pitchFamily="34" charset="0"/>
                <a:ea typeface="Calibri" panose="020F0502020204030204" pitchFamily="34" charset="0"/>
                <a:cs typeface="Arial" panose="020B0604020202020204" pitchFamily="34" charset="0"/>
              </a:rPr>
              <a:t>. – 47,8), ypač Neringos sav., kuri apskritai turi mažiausią BPI reikšmę Lietuvos lygiu (32,8). Taip pat </a:t>
            </a:r>
            <a:r>
              <a:rPr lang="lt-LT" sz="1100" b="1" dirty="0">
                <a:effectLst/>
                <a:latin typeface="Calibri Light" panose="020F0302020204030204" pitchFamily="34" charset="0"/>
                <a:ea typeface="Calibri" panose="020F0502020204030204" pitchFamily="34" charset="0"/>
                <a:cs typeface="Arial" panose="020B0604020202020204" pitchFamily="34" charset="0"/>
              </a:rPr>
              <a:t>didžiųjų miestų savivaldybės </a:t>
            </a:r>
            <a:r>
              <a:rPr lang="lt-LT" sz="1100" dirty="0">
                <a:effectLst/>
                <a:latin typeface="Calibri Light" panose="020F0302020204030204" pitchFamily="34" charset="0"/>
                <a:ea typeface="Calibri" panose="020F0502020204030204" pitchFamily="34" charset="0"/>
                <a:cs typeface="Arial" panose="020B0604020202020204" pitchFamily="34" charset="0"/>
              </a:rPr>
              <a:t>(grupės </a:t>
            </a:r>
            <a:r>
              <a:rPr lang="lt-LT" sz="1100" dirty="0" err="1">
                <a:effectLst/>
                <a:latin typeface="Calibri Light" panose="020F0302020204030204" pitchFamily="34" charset="0"/>
                <a:ea typeface="Calibri" panose="020F0502020204030204" pitchFamily="34" charset="0"/>
                <a:cs typeface="Arial" panose="020B0604020202020204" pitchFamily="34" charset="0"/>
              </a:rPr>
              <a:t>vid</a:t>
            </a:r>
            <a:r>
              <a:rPr lang="lt-LT" sz="1100" dirty="0">
                <a:effectLst/>
                <a:latin typeface="Calibri Light" panose="020F0302020204030204" pitchFamily="34" charset="0"/>
                <a:ea typeface="Calibri" panose="020F0502020204030204" pitchFamily="34" charset="0"/>
                <a:cs typeface="Arial" panose="020B0604020202020204" pitchFamily="34" charset="0"/>
              </a:rPr>
              <a:t>. – 54,5), ypač Šiaulių m. sav. (48,5) ir Vilniaus m. sav. (48,1). </a:t>
            </a:r>
          </a:p>
        </p:txBody>
      </p:sp>
      <p:sp>
        <p:nvSpPr>
          <p:cNvPr id="2" name="TextBox 1">
            <a:extLst>
              <a:ext uri="{FF2B5EF4-FFF2-40B4-BE49-F238E27FC236}">
                <a16:creationId xmlns:a16="http://schemas.microsoft.com/office/drawing/2014/main" id="{51EAF753-620E-FBC4-3964-655B558780C1}"/>
              </a:ext>
            </a:extLst>
          </p:cNvPr>
          <p:cNvSpPr txBox="1"/>
          <p:nvPr/>
        </p:nvSpPr>
        <p:spPr>
          <a:xfrm>
            <a:off x="539750" y="3984644"/>
            <a:ext cx="3492800" cy="461665"/>
          </a:xfrm>
          <a:prstGeom prst="rect">
            <a:avLst/>
          </a:prstGeom>
          <a:noFill/>
        </p:spPr>
        <p:txBody>
          <a:bodyPr wrap="square" rtlCol="0">
            <a:spAutoFit/>
          </a:bodyPr>
          <a:lstStyle/>
          <a:p>
            <a:r>
              <a:rPr lang="lt-LT" sz="1200" i="1" dirty="0"/>
              <a:t>BPI reikšmės ir žemėlapis ateityje gali keistis dėl duomenų redagavimo.</a:t>
            </a:r>
            <a:endParaRPr lang="en-US" sz="1200" i="1" dirty="0"/>
          </a:p>
        </p:txBody>
      </p:sp>
      <p:pic>
        <p:nvPicPr>
          <p:cNvPr id="5" name="Picture 4">
            <a:extLst>
              <a:ext uri="{FF2B5EF4-FFF2-40B4-BE49-F238E27FC236}">
                <a16:creationId xmlns:a16="http://schemas.microsoft.com/office/drawing/2014/main" id="{8813075B-AC33-4BE4-1D57-824CC72627E9}"/>
              </a:ext>
            </a:extLst>
          </p:cNvPr>
          <p:cNvPicPr>
            <a:picLocks noChangeAspect="1"/>
          </p:cNvPicPr>
          <p:nvPr/>
        </p:nvPicPr>
        <p:blipFill>
          <a:blip r:embed="rId3">
            <a:extLst>
              <a:ext uri="{28A0092B-C50C-407E-A947-70E740481C1C}">
                <a14:useLocalDpi xmlns:a14="http://schemas.microsoft.com/office/drawing/2010/main" val="0"/>
              </a:ext>
            </a:extLst>
          </a:blip>
          <a:srcRect t="8841"/>
          <a:stretch>
            <a:fillRect/>
          </a:stretch>
        </p:blipFill>
        <p:spPr bwMode="auto">
          <a:xfrm>
            <a:off x="4032551" y="947132"/>
            <a:ext cx="4578049" cy="3689036"/>
          </a:xfrm>
          <a:prstGeom prst="rect">
            <a:avLst/>
          </a:prstGeom>
          <a:noFill/>
          <a:ln>
            <a:noFill/>
          </a:ln>
        </p:spPr>
      </p:pic>
    </p:spTree>
    <p:extLst>
      <p:ext uri="{BB962C8B-B14F-4D97-AF65-F5344CB8AC3E}">
        <p14:creationId xmlns:p14="http://schemas.microsoft.com/office/powerpoint/2010/main" val="3746057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1B432-7460-4769-C85D-C3B0F6464FC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F0ECE5F-0C5C-60B2-C1AF-89E6E6C47BB1}"/>
              </a:ext>
            </a:extLst>
          </p:cNvPr>
          <p:cNvSpPr>
            <a:spLocks noGrp="1"/>
          </p:cNvSpPr>
          <p:nvPr>
            <p:ph type="body" sz="quarter" idx="14"/>
          </p:nvPr>
        </p:nvSpPr>
        <p:spPr>
          <a:xfrm>
            <a:off x="531813" y="2077530"/>
            <a:ext cx="8064500" cy="1464119"/>
          </a:xfrm>
        </p:spPr>
        <p:txBody>
          <a:bodyPr/>
          <a:lstStyle/>
          <a:p>
            <a:r>
              <a:rPr lang="lt-LT" sz="4800"/>
              <a:t>Strateginiai tikslai, uždaviniai, priemonės ir rodikliai</a:t>
            </a:r>
            <a:endParaRPr lang="en-US" sz="4800"/>
          </a:p>
        </p:txBody>
      </p:sp>
    </p:spTree>
    <p:extLst>
      <p:ext uri="{BB962C8B-B14F-4D97-AF65-F5344CB8AC3E}">
        <p14:creationId xmlns:p14="http://schemas.microsoft.com/office/powerpoint/2010/main" val="1001986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043FB-3B29-49E9-F4A5-F78A18EFFB9C}"/>
              </a:ext>
            </a:extLst>
          </p:cNvPr>
          <p:cNvSpPr>
            <a:spLocks noGrp="1"/>
          </p:cNvSpPr>
          <p:nvPr>
            <p:ph type="title"/>
          </p:nvPr>
        </p:nvSpPr>
        <p:spPr>
          <a:xfrm>
            <a:off x="533400" y="424130"/>
            <a:ext cx="8064500" cy="221599"/>
          </a:xfrm>
        </p:spPr>
        <p:txBody>
          <a:bodyPr/>
          <a:lstStyle/>
          <a:p>
            <a:r>
              <a:rPr lang="lt-LT" sz="1600" dirty="0"/>
              <a:t>Išskiriamos </a:t>
            </a:r>
            <a:r>
              <a:rPr lang="en-US" sz="1600" dirty="0"/>
              <a:t>7 </a:t>
            </a:r>
            <a:r>
              <a:rPr lang="en-US" sz="1600" dirty="0" err="1"/>
              <a:t>pagrindin</a:t>
            </a:r>
            <a:r>
              <a:rPr lang="lt-LT" sz="1600" dirty="0"/>
              <a:t>ės būsto prieinamumo problemos</a:t>
            </a:r>
            <a:endParaRPr lang="en-US" sz="1600" dirty="0"/>
          </a:p>
        </p:txBody>
      </p:sp>
      <p:grpSp>
        <p:nvGrpSpPr>
          <p:cNvPr id="3" name="Group 2">
            <a:extLst>
              <a:ext uri="{FF2B5EF4-FFF2-40B4-BE49-F238E27FC236}">
                <a16:creationId xmlns:a16="http://schemas.microsoft.com/office/drawing/2014/main" id="{9B5087EF-F8C6-D461-F14E-787A462A78D2}"/>
              </a:ext>
            </a:extLst>
          </p:cNvPr>
          <p:cNvGrpSpPr/>
          <p:nvPr/>
        </p:nvGrpSpPr>
        <p:grpSpPr>
          <a:xfrm>
            <a:off x="533397" y="845127"/>
            <a:ext cx="8073576" cy="3636818"/>
            <a:chOff x="533397" y="1040181"/>
            <a:chExt cx="8073576" cy="3169234"/>
          </a:xfrm>
        </p:grpSpPr>
        <p:sp>
          <p:nvSpPr>
            <p:cNvPr id="18" name="Rectangle 17">
              <a:extLst>
                <a:ext uri="{FF2B5EF4-FFF2-40B4-BE49-F238E27FC236}">
                  <a16:creationId xmlns:a16="http://schemas.microsoft.com/office/drawing/2014/main" id="{3F22D88E-BBA9-C2A6-44DB-915EB7E25708}"/>
                </a:ext>
              </a:extLst>
            </p:cNvPr>
            <p:cNvSpPr/>
            <p:nvPr/>
          </p:nvSpPr>
          <p:spPr>
            <a:xfrm>
              <a:off x="533397" y="1043769"/>
              <a:ext cx="849729" cy="13307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750" b="1">
                  <a:solidFill>
                    <a:schemeClr val="bg1"/>
                  </a:solidFill>
                </a:rPr>
                <a:t>Fizinis pakankamumas</a:t>
              </a:r>
            </a:p>
          </p:txBody>
        </p:sp>
        <p:sp>
          <p:nvSpPr>
            <p:cNvPr id="19" name="Rectangle 18">
              <a:extLst>
                <a:ext uri="{FF2B5EF4-FFF2-40B4-BE49-F238E27FC236}">
                  <a16:creationId xmlns:a16="http://schemas.microsoft.com/office/drawing/2014/main" id="{64A513FE-65FA-E985-09F8-82A564C43BA5}"/>
                </a:ext>
              </a:extLst>
            </p:cNvPr>
            <p:cNvSpPr/>
            <p:nvPr/>
          </p:nvSpPr>
          <p:spPr>
            <a:xfrm>
              <a:off x="533400" y="2415048"/>
              <a:ext cx="849729" cy="133073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750" b="1">
                  <a:solidFill>
                    <a:schemeClr val="bg1"/>
                  </a:solidFill>
                </a:rPr>
                <a:t>Ekonominis įperkamumas</a:t>
              </a:r>
            </a:p>
          </p:txBody>
        </p:sp>
        <p:sp>
          <p:nvSpPr>
            <p:cNvPr id="20" name="Rectangle 19">
              <a:extLst>
                <a:ext uri="{FF2B5EF4-FFF2-40B4-BE49-F238E27FC236}">
                  <a16:creationId xmlns:a16="http://schemas.microsoft.com/office/drawing/2014/main" id="{A0E360C7-E047-DE2C-690E-DF1706584271}"/>
                </a:ext>
              </a:extLst>
            </p:cNvPr>
            <p:cNvSpPr/>
            <p:nvPr/>
          </p:nvSpPr>
          <p:spPr>
            <a:xfrm>
              <a:off x="533400" y="3802789"/>
              <a:ext cx="849727" cy="39375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750" b="1">
                  <a:solidFill>
                    <a:schemeClr val="bg1"/>
                  </a:solidFill>
                </a:rPr>
                <a:t>Aprūpinimas būstu</a:t>
              </a:r>
            </a:p>
          </p:txBody>
        </p:sp>
        <p:sp>
          <p:nvSpPr>
            <p:cNvPr id="29" name="Rectangle 28">
              <a:extLst>
                <a:ext uri="{FF2B5EF4-FFF2-40B4-BE49-F238E27FC236}">
                  <a16:creationId xmlns:a16="http://schemas.microsoft.com/office/drawing/2014/main" id="{99A946E6-8FB9-9D11-F065-849492F92A7E}"/>
                </a:ext>
              </a:extLst>
            </p:cNvPr>
            <p:cNvSpPr/>
            <p:nvPr/>
          </p:nvSpPr>
          <p:spPr>
            <a:xfrm>
              <a:off x="1454451" y="1499807"/>
              <a:ext cx="1163389" cy="41148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t-LT" sz="700" b="1">
                  <a:solidFill>
                    <a:sysClr val="windowText" lastClr="000000"/>
                  </a:solidFill>
                </a:rPr>
                <a:t>II. Esamo būsto fondo neefektyvus naudojimas</a:t>
              </a:r>
              <a:endParaRPr lang="en-US" sz="700" b="1">
                <a:solidFill>
                  <a:sysClr val="windowText" lastClr="000000"/>
                </a:solidFill>
              </a:endParaRPr>
            </a:p>
          </p:txBody>
        </p:sp>
        <p:sp>
          <p:nvSpPr>
            <p:cNvPr id="30" name="Rectangle 29">
              <a:extLst>
                <a:ext uri="{FF2B5EF4-FFF2-40B4-BE49-F238E27FC236}">
                  <a16:creationId xmlns:a16="http://schemas.microsoft.com/office/drawing/2014/main" id="{AA95E64B-7172-19BC-13E7-66F7050530A4}"/>
                </a:ext>
              </a:extLst>
            </p:cNvPr>
            <p:cNvSpPr/>
            <p:nvPr/>
          </p:nvSpPr>
          <p:spPr>
            <a:xfrm>
              <a:off x="1454451" y="1959432"/>
              <a:ext cx="1163389" cy="41148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700" b="1">
                  <a:solidFill>
                    <a:sysClr val="windowText" lastClr="000000"/>
                  </a:solidFill>
                </a:rPr>
                <a:t>III. Netinkamos gyvenimo sąlygos dalyje būsto fondo</a:t>
              </a:r>
              <a:endParaRPr lang="en-US" sz="700" b="1">
                <a:solidFill>
                  <a:sysClr val="windowText" lastClr="000000"/>
                </a:solidFill>
              </a:endParaRPr>
            </a:p>
          </p:txBody>
        </p:sp>
        <p:sp>
          <p:nvSpPr>
            <p:cNvPr id="31" name="Rectangle 30">
              <a:extLst>
                <a:ext uri="{FF2B5EF4-FFF2-40B4-BE49-F238E27FC236}">
                  <a16:creationId xmlns:a16="http://schemas.microsoft.com/office/drawing/2014/main" id="{4903021B-A4C0-9491-F306-D2746574DD01}"/>
                </a:ext>
              </a:extLst>
            </p:cNvPr>
            <p:cNvSpPr/>
            <p:nvPr/>
          </p:nvSpPr>
          <p:spPr>
            <a:xfrm>
              <a:off x="1454451" y="2419058"/>
              <a:ext cx="1163389" cy="41148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700" b="1">
                  <a:solidFill>
                    <a:sysClr val="windowText" lastClr="000000"/>
                  </a:solidFill>
                </a:rPr>
                <a:t>IV. Ribotos būsto įsigijimo galimybės, spraga tarp socialinio ir rinkos būsto</a:t>
              </a:r>
              <a:endParaRPr lang="en-US" sz="700" b="1">
                <a:solidFill>
                  <a:sysClr val="windowText" lastClr="000000"/>
                </a:solidFill>
              </a:endParaRPr>
            </a:p>
          </p:txBody>
        </p:sp>
        <p:sp>
          <p:nvSpPr>
            <p:cNvPr id="32" name="Rectangle 31">
              <a:extLst>
                <a:ext uri="{FF2B5EF4-FFF2-40B4-BE49-F238E27FC236}">
                  <a16:creationId xmlns:a16="http://schemas.microsoft.com/office/drawing/2014/main" id="{88D655F3-791F-0538-50DA-8778E4055EC7}"/>
                </a:ext>
              </a:extLst>
            </p:cNvPr>
            <p:cNvSpPr/>
            <p:nvPr/>
          </p:nvSpPr>
          <p:spPr>
            <a:xfrm>
              <a:off x="1454451" y="2878683"/>
              <a:ext cx="1163389" cy="41148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700" b="1">
                  <a:solidFill>
                    <a:sysClr val="windowText" lastClr="000000"/>
                  </a:solidFill>
                </a:rPr>
                <a:t>V. Būsto išlaikymo sunkumai, per didelė būsto išlaikymo našta </a:t>
              </a:r>
              <a:endParaRPr lang="en-US" sz="700" b="1">
                <a:solidFill>
                  <a:sysClr val="windowText" lastClr="000000"/>
                </a:solidFill>
              </a:endParaRPr>
            </a:p>
          </p:txBody>
        </p:sp>
        <p:sp>
          <p:nvSpPr>
            <p:cNvPr id="33" name="Rectangle 32">
              <a:extLst>
                <a:ext uri="{FF2B5EF4-FFF2-40B4-BE49-F238E27FC236}">
                  <a16:creationId xmlns:a16="http://schemas.microsoft.com/office/drawing/2014/main" id="{6CB5A4BB-5BA5-2921-2F16-A246BCBF6DE6}"/>
                </a:ext>
              </a:extLst>
            </p:cNvPr>
            <p:cNvSpPr/>
            <p:nvPr/>
          </p:nvSpPr>
          <p:spPr>
            <a:xfrm>
              <a:off x="1454451" y="3338309"/>
              <a:ext cx="1163389" cy="41148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700" b="1">
                  <a:solidFill>
                    <a:sysClr val="windowText" lastClr="000000"/>
                  </a:solidFill>
                </a:rPr>
                <a:t>VI. Būsto nuomos rinkos neapibrėžtumas</a:t>
              </a:r>
              <a:endParaRPr lang="en-US" sz="700" b="1">
                <a:solidFill>
                  <a:sysClr val="windowText" lastClr="000000"/>
                </a:solidFill>
              </a:endParaRPr>
            </a:p>
          </p:txBody>
        </p:sp>
        <p:sp>
          <p:nvSpPr>
            <p:cNvPr id="34" name="Rectangle 33">
              <a:extLst>
                <a:ext uri="{FF2B5EF4-FFF2-40B4-BE49-F238E27FC236}">
                  <a16:creationId xmlns:a16="http://schemas.microsoft.com/office/drawing/2014/main" id="{25587DA4-164F-9A82-84FD-0A67500976C2}"/>
                </a:ext>
              </a:extLst>
            </p:cNvPr>
            <p:cNvSpPr/>
            <p:nvPr/>
          </p:nvSpPr>
          <p:spPr>
            <a:xfrm>
              <a:off x="1454451" y="3797935"/>
              <a:ext cx="1163389" cy="41148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700" b="1">
                  <a:solidFill>
                    <a:sysClr val="windowText" lastClr="000000"/>
                  </a:solidFill>
                </a:rPr>
                <a:t>VII. Socialinio būsto ar būsto už prieinamą kainą trūkumas</a:t>
              </a:r>
              <a:endParaRPr lang="en-US" sz="700" b="1">
                <a:solidFill>
                  <a:sysClr val="windowText" lastClr="000000"/>
                </a:solidFill>
              </a:endParaRPr>
            </a:p>
          </p:txBody>
        </p:sp>
        <p:sp>
          <p:nvSpPr>
            <p:cNvPr id="37" name="Rectangle 36">
              <a:extLst>
                <a:ext uri="{FF2B5EF4-FFF2-40B4-BE49-F238E27FC236}">
                  <a16:creationId xmlns:a16="http://schemas.microsoft.com/office/drawing/2014/main" id="{572D5434-2E7C-94AD-7CC6-122AC7DA6FFF}"/>
                </a:ext>
              </a:extLst>
            </p:cNvPr>
            <p:cNvSpPr/>
            <p:nvPr/>
          </p:nvSpPr>
          <p:spPr>
            <a:xfrm>
              <a:off x="1454452" y="1040181"/>
              <a:ext cx="1163388" cy="41148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t-LT" sz="700" b="1">
                  <a:solidFill>
                    <a:sysClr val="windowText" lastClr="000000"/>
                  </a:solidFill>
                </a:rPr>
                <a:t>I. Prieinamo būsto pasiūlos trūkumas, ribota rinka.</a:t>
              </a:r>
              <a:endParaRPr lang="en-US" sz="700">
                <a:solidFill>
                  <a:sysClr val="windowText" lastClr="000000"/>
                </a:solidFill>
                <a:ea typeface="Calibri" panose="020F0502020204030204"/>
                <a:cs typeface="Calibri" panose="020F0502020204030204"/>
              </a:endParaRPr>
            </a:p>
          </p:txBody>
        </p:sp>
        <p:sp>
          <p:nvSpPr>
            <p:cNvPr id="38" name="Rectangle 37">
              <a:extLst>
                <a:ext uri="{FF2B5EF4-FFF2-40B4-BE49-F238E27FC236}">
                  <a16:creationId xmlns:a16="http://schemas.microsoft.com/office/drawing/2014/main" id="{2DB334CF-2932-D04F-3315-35553FBAE6A2}"/>
                </a:ext>
              </a:extLst>
            </p:cNvPr>
            <p:cNvSpPr/>
            <p:nvPr/>
          </p:nvSpPr>
          <p:spPr>
            <a:xfrm>
              <a:off x="2692872" y="1045036"/>
              <a:ext cx="5905027" cy="406625"/>
            </a:xfrm>
            <a:prstGeom prst="rect">
              <a:avLst/>
            </a:prstGeom>
            <a:solidFill>
              <a:srgbClr val="E1E1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lt-LT" sz="800">
                  <a:solidFill>
                    <a:sysClr val="windowText" lastClr="000000"/>
                  </a:solidFill>
                </a:rPr>
                <a:t>Dalyje savivaldybių, ypač toliau nuo didžiųjų miestų, NT rinka yra ribota, o naujo būsto statyba dėl mažo ekonominio atsiperkamumo ir paklausos nevyksta, todėl neatsiranda nauji ir šiuolaikiškus standartus atitinkantys daugiabučiai pastatai. Kita vertus, teritorijose kuriose rinka yra aktyvi, būsto pasiūlą mažina dėl investicinių ar spekuliacinių priežasčių sudaromi sandoriai, kuomet būstas yra įsigyjamas kaip turtas, skirtas asmeniniam poilsiui ar nuomai turistams. </a:t>
              </a:r>
              <a:endParaRPr lang="en-US" sz="800">
                <a:solidFill>
                  <a:sysClr val="windowText" lastClr="000000"/>
                </a:solidFill>
              </a:endParaRPr>
            </a:p>
          </p:txBody>
        </p:sp>
        <p:sp>
          <p:nvSpPr>
            <p:cNvPr id="39" name="Rectangle 38">
              <a:extLst>
                <a:ext uri="{FF2B5EF4-FFF2-40B4-BE49-F238E27FC236}">
                  <a16:creationId xmlns:a16="http://schemas.microsoft.com/office/drawing/2014/main" id="{8B0CD667-F882-FDFA-657F-2380C4803677}"/>
                </a:ext>
              </a:extLst>
            </p:cNvPr>
            <p:cNvSpPr/>
            <p:nvPr/>
          </p:nvSpPr>
          <p:spPr>
            <a:xfrm>
              <a:off x="2689165" y="1499105"/>
              <a:ext cx="5905027" cy="406625"/>
            </a:xfrm>
            <a:prstGeom prst="rect">
              <a:avLst/>
            </a:prstGeom>
            <a:solidFill>
              <a:srgbClr val="E1E1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lt-LT" sz="800">
                  <a:solidFill>
                    <a:sysClr val="windowText" lastClr="000000"/>
                  </a:solidFill>
                </a:rPr>
                <a:t>NŪ pasiskirstymas būsto fonde kelia neatitikimą tarp jų poreikių ir užimamo būsto. Vienišų NŪ, pasikeitus </a:t>
              </a:r>
              <a:r>
                <a:rPr lang="en-US" sz="800">
                  <a:solidFill>
                    <a:sysClr val="windowText" lastClr="000000"/>
                  </a:solidFill>
                </a:rPr>
                <a:t>j</a:t>
              </a:r>
              <a:r>
                <a:rPr lang="lt-LT" sz="800">
                  <a:solidFill>
                    <a:sysClr val="windowText" lastClr="000000"/>
                  </a:solidFill>
                </a:rPr>
                <a:t>ų sudėčiai (vaikų išsikraustymas, pensinis amžius, našlystė) neretai gyvena kelių kambarių butuose. Ypač vyresnio amžiaus NŪ tampa aktuali priežiūra ar socialinės paslaugos, taip pat padidėja būsto išlaikymo našta. Daugiau nei ketvirtadalis gyvena perpildytais laikomuose būstuose, dalis būsto fondo, kuri nėra apgyvendinta savininkų ar nuomininkų, nėra išnaudojama būsto rinkoje dėl prastos būsto būklės ar kitų priežasčių. </a:t>
              </a:r>
              <a:endParaRPr lang="en-US" sz="800">
                <a:solidFill>
                  <a:sysClr val="windowText" lastClr="000000"/>
                </a:solidFill>
              </a:endParaRPr>
            </a:p>
          </p:txBody>
        </p:sp>
        <p:sp>
          <p:nvSpPr>
            <p:cNvPr id="40" name="Rectangle 39">
              <a:extLst>
                <a:ext uri="{FF2B5EF4-FFF2-40B4-BE49-F238E27FC236}">
                  <a16:creationId xmlns:a16="http://schemas.microsoft.com/office/drawing/2014/main" id="{31045EBE-0427-61AF-8D73-AC098AD2C74D}"/>
                </a:ext>
              </a:extLst>
            </p:cNvPr>
            <p:cNvSpPr/>
            <p:nvPr/>
          </p:nvSpPr>
          <p:spPr>
            <a:xfrm>
              <a:off x="2692870" y="1959433"/>
              <a:ext cx="5905027" cy="406625"/>
            </a:xfrm>
            <a:prstGeom prst="rect">
              <a:avLst/>
            </a:prstGeom>
            <a:solidFill>
              <a:srgbClr val="E1E1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lt-LT" sz="800">
                  <a:solidFill>
                    <a:sysClr val="windowText" lastClr="000000"/>
                  </a:solidFill>
                </a:rPr>
                <a:t>Didelę būsto fondo dalį sudaro seni pastatai, kurių energinio efektyvumo klasė yra žema. Senstant visuomenei bei didėjant vienasmenių NŪ skaičiui, didėja patogaus, įvairiems poreikiams pritaikyto ir energetiškai efektyvaus būsto poreikis. Kaimo vietovėse ketvirtadalis namų ūkių gyvena be esminių patogumų. Dalis asmenų vis dar gyvena būste su varvančiu stogu, supuvusiais langais arba grindimis. Daugiau nei 50 proc. asmenų, kuriems turėtų būti pritaikytas būstas, poreikis būsto pritaikymui nepatenkintas.</a:t>
              </a:r>
              <a:endParaRPr lang="en-US" sz="800">
                <a:solidFill>
                  <a:sysClr val="windowText" lastClr="000000"/>
                </a:solidFill>
              </a:endParaRPr>
            </a:p>
          </p:txBody>
        </p:sp>
        <p:sp>
          <p:nvSpPr>
            <p:cNvPr id="41" name="Rectangle 40">
              <a:extLst>
                <a:ext uri="{FF2B5EF4-FFF2-40B4-BE49-F238E27FC236}">
                  <a16:creationId xmlns:a16="http://schemas.microsoft.com/office/drawing/2014/main" id="{6705DEDE-8E8C-A319-A0B3-780594930D0C}"/>
                </a:ext>
              </a:extLst>
            </p:cNvPr>
            <p:cNvSpPr/>
            <p:nvPr/>
          </p:nvSpPr>
          <p:spPr>
            <a:xfrm>
              <a:off x="2692871" y="2415049"/>
              <a:ext cx="5905027" cy="406625"/>
            </a:xfrm>
            <a:prstGeom prst="rect">
              <a:avLst/>
            </a:prstGeom>
            <a:solidFill>
              <a:srgbClr val="E1E1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lt-LT" sz="800">
                  <a:solidFill>
                    <a:sysClr val="windowText" lastClr="000000"/>
                  </a:solidFill>
                </a:rPr>
                <a:t>Pirmąjį būstą įsigyjantys NŪ, kuriems valstybės pagalba taikoma ribotai, susiduria su per didelėmis išlaidomis, siekdami apsirūpinti būstu rinkoje, daliai galimybės gauti būsto kreditą dėl kredito įstaigų taikomo rizikų vertinimo yra apsunkintos. Tai susiję su aukštu kainų lygiu didžiuosiuose miestuose bei pradinio įnašo reikalavimais. Labiau pažeidžiami yra besinuomojantys ar vieniši bei vienišų tėvų NŪ.</a:t>
              </a:r>
              <a:endParaRPr lang="en-US" sz="800">
                <a:solidFill>
                  <a:sysClr val="windowText" lastClr="000000"/>
                </a:solidFill>
              </a:endParaRPr>
            </a:p>
          </p:txBody>
        </p:sp>
        <p:sp>
          <p:nvSpPr>
            <p:cNvPr id="42" name="Rectangle 41">
              <a:extLst>
                <a:ext uri="{FF2B5EF4-FFF2-40B4-BE49-F238E27FC236}">
                  <a16:creationId xmlns:a16="http://schemas.microsoft.com/office/drawing/2014/main" id="{54349E8A-D911-D406-8F1E-B5699D9D0940}"/>
                </a:ext>
              </a:extLst>
            </p:cNvPr>
            <p:cNvSpPr/>
            <p:nvPr/>
          </p:nvSpPr>
          <p:spPr>
            <a:xfrm>
              <a:off x="2701945" y="2875376"/>
              <a:ext cx="5905027" cy="406625"/>
            </a:xfrm>
            <a:prstGeom prst="rect">
              <a:avLst/>
            </a:prstGeom>
            <a:solidFill>
              <a:srgbClr val="E1E1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lt-LT" sz="800">
                  <a:solidFill>
                    <a:sysClr val="windowText" lastClr="000000"/>
                  </a:solidFill>
                </a:rPr>
                <a:t>Dalies NŪ gaunamos pajamos neatitinka kylančių būsto išlaikymo kaštų, kurie kai kuriems būsto savininkams sukelia pernelyg didelę finansinę naštą ar nepakeliamus įsipareigojimus. 2023 m. 12,5 proc. namų ūkių būsto išlaikymo naštą vertino kaip labai didelę, o gyventojų dalis būsto išlaikymui skirianti daugiau nei 40 proc. siekia 6 proc.</a:t>
              </a:r>
              <a:endParaRPr lang="en-US" sz="800">
                <a:solidFill>
                  <a:sysClr val="windowText" lastClr="000000"/>
                </a:solidFill>
              </a:endParaRPr>
            </a:p>
          </p:txBody>
        </p:sp>
        <p:sp>
          <p:nvSpPr>
            <p:cNvPr id="43" name="Rectangle 42">
              <a:extLst>
                <a:ext uri="{FF2B5EF4-FFF2-40B4-BE49-F238E27FC236}">
                  <a16:creationId xmlns:a16="http://schemas.microsoft.com/office/drawing/2014/main" id="{699D38AB-0064-7D98-8FF4-76D9BDE34A91}"/>
                </a:ext>
              </a:extLst>
            </p:cNvPr>
            <p:cNvSpPr/>
            <p:nvPr/>
          </p:nvSpPr>
          <p:spPr>
            <a:xfrm>
              <a:off x="2701946" y="3340736"/>
              <a:ext cx="5905027" cy="406625"/>
            </a:xfrm>
            <a:prstGeom prst="rect">
              <a:avLst/>
            </a:prstGeom>
            <a:solidFill>
              <a:srgbClr val="E1E1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lt-LT" sz="700">
                  <a:solidFill>
                    <a:sysClr val="windowText" lastClr="000000"/>
                  </a:solidFill>
                </a:rPr>
                <a:t>Dalis būsto nuomos vyksta šešėlyje, todėl nuomininkai praranda galimybę deklaruoti gyvenamąją vietą nuomojame būste, rizikuoja būti iškeldinti nepaisant vykdomų įsipareigojimų, o nuomotojai rizikuoja, jog nuomotojas nemokumo atveju negalės būti iškeldintas. Dėl neapibrėžtumo ar stereotipinių nuostatų kai kurie NŪ tipai susiduria su mažesne nuomojamo būsto pasiūla, nepaisant to, jog registruota nuomos sutartis leidžia deklaruoti gyvenamąją vietą ir gauti valstybės paramą. </a:t>
              </a:r>
              <a:endParaRPr lang="en-US" sz="700">
                <a:solidFill>
                  <a:sysClr val="windowText" lastClr="000000"/>
                </a:solidFill>
              </a:endParaRPr>
            </a:p>
          </p:txBody>
        </p:sp>
        <p:sp>
          <p:nvSpPr>
            <p:cNvPr id="44" name="Rectangle 43">
              <a:extLst>
                <a:ext uri="{FF2B5EF4-FFF2-40B4-BE49-F238E27FC236}">
                  <a16:creationId xmlns:a16="http://schemas.microsoft.com/office/drawing/2014/main" id="{F638E7C9-ABA8-B1DB-8AB6-EFC1A44AD2AE}"/>
                </a:ext>
              </a:extLst>
            </p:cNvPr>
            <p:cNvSpPr/>
            <p:nvPr/>
          </p:nvSpPr>
          <p:spPr>
            <a:xfrm>
              <a:off x="2692871" y="3802790"/>
              <a:ext cx="5905027" cy="393752"/>
            </a:xfrm>
            <a:prstGeom prst="rect">
              <a:avLst/>
            </a:prstGeom>
            <a:solidFill>
              <a:srgbClr val="E1E1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lt-LT" sz="700">
                  <a:solidFill>
                    <a:sysClr val="windowText" lastClr="000000"/>
                  </a:solidFill>
                </a:rPr>
                <a:t>Soc. būsto dalis sudaro mažiau nei 1 proc. viso būsto fondo. Esamo būsto neužtenka patenkinti NŪ, turinčių teisę gyventi soc. būste, poreikį, todėl susidaro laukiančiųjų eilės, trunkančios ilgiau nei treji metai. Dalis soc. būsto fondo yra nusidėvėjusi, trūksta savivaldybių finansavimo remonto darbams, o savivaldybių turimas nekilnojamasis turtas nėra optimaliai įveiklinamas. Iš kitos pusės net ir skirdamos lėšas savivaldybės dažnai susiduria su problema nupirkti būstus socialinėms reikmėms, o statant socialinėms reikmėms skirtus daugiabučius didinama socialinė atskirtis.</a:t>
              </a:r>
              <a:endParaRPr lang="en-US" sz="700">
                <a:solidFill>
                  <a:sysClr val="windowText" lastClr="000000"/>
                </a:solidFill>
              </a:endParaRPr>
            </a:p>
          </p:txBody>
        </p:sp>
      </p:grpSp>
    </p:spTree>
    <p:extLst>
      <p:ext uri="{BB962C8B-B14F-4D97-AF65-F5344CB8AC3E}">
        <p14:creationId xmlns:p14="http://schemas.microsoft.com/office/powerpoint/2010/main" val="4115054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65DEC7-5F43-B412-4D47-BB1392978FF0}"/>
              </a:ext>
            </a:extLst>
          </p:cNvPr>
          <p:cNvSpPr/>
          <p:nvPr/>
        </p:nvSpPr>
        <p:spPr>
          <a:xfrm>
            <a:off x="531801" y="948561"/>
            <a:ext cx="2511737" cy="3498508"/>
          </a:xfrm>
          <a:prstGeom prst="rect">
            <a:avLst/>
          </a:prstGeom>
          <a:solidFill>
            <a:schemeClr val="bg2"/>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lt-LT" sz="1000" b="1">
              <a:solidFill>
                <a:schemeClr val="tx1"/>
              </a:solidFill>
            </a:endParaRPr>
          </a:p>
        </p:txBody>
      </p:sp>
      <p:sp>
        <p:nvSpPr>
          <p:cNvPr id="2" name="Title 1">
            <a:extLst>
              <a:ext uri="{FF2B5EF4-FFF2-40B4-BE49-F238E27FC236}">
                <a16:creationId xmlns:a16="http://schemas.microsoft.com/office/drawing/2014/main" id="{A5467C3F-80E6-2DF3-0CC6-770FA3425A44}"/>
              </a:ext>
            </a:extLst>
          </p:cNvPr>
          <p:cNvSpPr>
            <a:spLocks noGrp="1"/>
          </p:cNvSpPr>
          <p:nvPr>
            <p:ph type="title"/>
          </p:nvPr>
        </p:nvSpPr>
        <p:spPr>
          <a:xfrm>
            <a:off x="533400" y="413468"/>
            <a:ext cx="8064500" cy="221599"/>
          </a:xfrm>
        </p:spPr>
        <p:txBody>
          <a:bodyPr/>
          <a:lstStyle/>
          <a:p>
            <a:r>
              <a:rPr lang="lt-LT" sz="1600" dirty="0">
                <a:solidFill>
                  <a:schemeClr val="tx1"/>
                </a:solidFill>
              </a:rPr>
              <a:t>Būsto prieinamumo </a:t>
            </a:r>
            <a:r>
              <a:rPr lang="en-US" sz="1600" dirty="0" err="1">
                <a:solidFill>
                  <a:schemeClr val="tx1"/>
                </a:solidFill>
              </a:rPr>
              <a:t>politikos</a:t>
            </a:r>
            <a:r>
              <a:rPr lang="en-US" sz="1600" dirty="0">
                <a:solidFill>
                  <a:schemeClr val="tx1"/>
                </a:solidFill>
              </a:rPr>
              <a:t> </a:t>
            </a:r>
            <a:r>
              <a:rPr lang="en-US" sz="1600" dirty="0" err="1">
                <a:solidFill>
                  <a:schemeClr val="tx1"/>
                </a:solidFill>
              </a:rPr>
              <a:t>strateginiai</a:t>
            </a:r>
            <a:r>
              <a:rPr lang="lt-LT" sz="1600" dirty="0">
                <a:solidFill>
                  <a:schemeClr val="tx1"/>
                </a:solidFill>
              </a:rPr>
              <a:t> tikslai</a:t>
            </a:r>
            <a:endParaRPr lang="en-GB" sz="1600" dirty="0">
              <a:solidFill>
                <a:schemeClr val="tx1"/>
              </a:solidFill>
            </a:endParaRPr>
          </a:p>
        </p:txBody>
      </p:sp>
      <p:sp>
        <p:nvSpPr>
          <p:cNvPr id="3" name="Slide Number Placeholder 2">
            <a:extLst>
              <a:ext uri="{FF2B5EF4-FFF2-40B4-BE49-F238E27FC236}">
                <a16:creationId xmlns:a16="http://schemas.microsoft.com/office/drawing/2014/main" id="{F0F529E2-7891-8540-D3B3-A4647335EA55}"/>
              </a:ext>
            </a:extLst>
          </p:cNvPr>
          <p:cNvSpPr>
            <a:spLocks noGrp="1"/>
          </p:cNvSpPr>
          <p:nvPr>
            <p:ph type="sldNum" sz="quarter" idx="12"/>
          </p:nvPr>
        </p:nvSpPr>
        <p:spPr/>
        <p:txBody>
          <a:bodyPr/>
          <a:lstStyle/>
          <a:p>
            <a:fld id="{42B1E8F1-27DF-3C4C-AF5E-F329429EDE92}" type="slidenum">
              <a:rPr lang="en-GB" smtClean="0"/>
              <a:t>18</a:t>
            </a:fld>
            <a:endParaRPr lang="en-GB"/>
          </a:p>
        </p:txBody>
      </p:sp>
      <p:sp>
        <p:nvSpPr>
          <p:cNvPr id="4" name="Rectangle 3">
            <a:extLst>
              <a:ext uri="{FF2B5EF4-FFF2-40B4-BE49-F238E27FC236}">
                <a16:creationId xmlns:a16="http://schemas.microsoft.com/office/drawing/2014/main" id="{95B96FC5-6D66-5C5A-15A1-7299C508B92A}"/>
              </a:ext>
            </a:extLst>
          </p:cNvPr>
          <p:cNvSpPr/>
          <p:nvPr/>
        </p:nvSpPr>
        <p:spPr>
          <a:xfrm>
            <a:off x="661628" y="1046430"/>
            <a:ext cx="2287002" cy="614758"/>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t>1 </a:t>
            </a:r>
            <a:r>
              <a:rPr lang="en-US" sz="1200" b="1" err="1"/>
              <a:t>tikslas</a:t>
            </a:r>
            <a:r>
              <a:rPr lang="en-US" sz="1200" b="1"/>
              <a:t>. U</a:t>
            </a:r>
            <a:r>
              <a:rPr lang="lt-LT" sz="1200" b="1"/>
              <a:t>žtikrinti pakankamą prieinamo būsto pasiūlą </a:t>
            </a:r>
          </a:p>
        </p:txBody>
      </p:sp>
      <p:sp>
        <p:nvSpPr>
          <p:cNvPr id="51" name="Rectangle 50">
            <a:extLst>
              <a:ext uri="{FF2B5EF4-FFF2-40B4-BE49-F238E27FC236}">
                <a16:creationId xmlns:a16="http://schemas.microsoft.com/office/drawing/2014/main" id="{6E5C9370-4842-53CE-12DC-F1138356970F}"/>
              </a:ext>
            </a:extLst>
          </p:cNvPr>
          <p:cNvSpPr/>
          <p:nvPr/>
        </p:nvSpPr>
        <p:spPr>
          <a:xfrm>
            <a:off x="667975" y="2614885"/>
            <a:ext cx="2279055" cy="443860"/>
          </a:xfrm>
          <a:prstGeom prst="rect">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algn="ctr">
              <a:buClr>
                <a:srgbClr val="1F7B62"/>
              </a:buClr>
              <a:buSzPts val="1100"/>
            </a:pPr>
            <a:r>
              <a:rPr lang="es-ES" sz="1000">
                <a:solidFill>
                  <a:srgbClr val="000000"/>
                </a:solidFill>
                <a:latin typeface="Calibri Light" panose="020F0302020204030204" pitchFamily="34" charset="0"/>
                <a:ea typeface="Calibri" panose="020F0502020204030204" pitchFamily="34" charset="0"/>
                <a:cs typeface="Arial" panose="020B0604020202020204" pitchFamily="34" charset="0"/>
              </a:rPr>
              <a:t>II. </a:t>
            </a:r>
            <a:r>
              <a:rPr lang="es-ES" sz="1000" err="1">
                <a:solidFill>
                  <a:srgbClr val="000000"/>
                </a:solidFill>
                <a:latin typeface="Calibri Light" panose="020F0302020204030204" pitchFamily="34" charset="0"/>
                <a:ea typeface="Calibri" panose="020F0502020204030204" pitchFamily="34" charset="0"/>
                <a:cs typeface="Arial" panose="020B0604020202020204" pitchFamily="34" charset="0"/>
              </a:rPr>
              <a:t>Esamo</a:t>
            </a:r>
            <a:r>
              <a:rPr lang="es-ES" sz="1000">
                <a:solidFill>
                  <a:srgbClr val="000000"/>
                </a:solidFill>
                <a:latin typeface="Calibri Light" panose="020F0302020204030204" pitchFamily="34" charset="0"/>
                <a:ea typeface="Calibri" panose="020F0502020204030204" pitchFamily="34" charset="0"/>
                <a:cs typeface="Arial" panose="020B0604020202020204" pitchFamily="34" charset="0"/>
              </a:rPr>
              <a:t> </a:t>
            </a:r>
            <a:r>
              <a:rPr lang="es-ES" sz="1000" err="1">
                <a:solidFill>
                  <a:srgbClr val="000000"/>
                </a:solidFill>
                <a:latin typeface="Calibri Light" panose="020F0302020204030204" pitchFamily="34" charset="0"/>
                <a:ea typeface="Calibri" panose="020F0502020204030204" pitchFamily="34" charset="0"/>
                <a:cs typeface="Arial" panose="020B0604020202020204" pitchFamily="34" charset="0"/>
              </a:rPr>
              <a:t>būsto</a:t>
            </a:r>
            <a:r>
              <a:rPr lang="es-ES" sz="1000">
                <a:solidFill>
                  <a:srgbClr val="000000"/>
                </a:solidFill>
                <a:latin typeface="Calibri Light" panose="020F0302020204030204" pitchFamily="34" charset="0"/>
                <a:ea typeface="Calibri" panose="020F0502020204030204" pitchFamily="34" charset="0"/>
                <a:cs typeface="Arial" panose="020B0604020202020204" pitchFamily="34" charset="0"/>
              </a:rPr>
              <a:t> fondo </a:t>
            </a:r>
            <a:r>
              <a:rPr lang="es-ES" sz="1000" err="1">
                <a:solidFill>
                  <a:srgbClr val="000000"/>
                </a:solidFill>
                <a:latin typeface="Calibri Light" panose="020F0302020204030204" pitchFamily="34" charset="0"/>
                <a:ea typeface="Calibri" panose="020F0502020204030204" pitchFamily="34" charset="0"/>
                <a:cs typeface="Arial" panose="020B0604020202020204" pitchFamily="34" charset="0"/>
              </a:rPr>
              <a:t>neefektyvus</a:t>
            </a:r>
            <a:r>
              <a:rPr lang="es-ES" sz="1000">
                <a:solidFill>
                  <a:srgbClr val="000000"/>
                </a:solidFill>
                <a:latin typeface="Calibri Light" panose="020F0302020204030204" pitchFamily="34" charset="0"/>
                <a:ea typeface="Calibri" panose="020F0502020204030204" pitchFamily="34" charset="0"/>
                <a:cs typeface="Arial" panose="020B0604020202020204" pitchFamily="34" charset="0"/>
              </a:rPr>
              <a:t> </a:t>
            </a:r>
            <a:r>
              <a:rPr lang="es-ES" sz="1000" err="1">
                <a:solidFill>
                  <a:srgbClr val="000000"/>
                </a:solidFill>
                <a:latin typeface="Calibri Light" panose="020F0302020204030204" pitchFamily="34" charset="0"/>
                <a:ea typeface="Calibri" panose="020F0502020204030204" pitchFamily="34" charset="0"/>
                <a:cs typeface="Arial" panose="020B0604020202020204" pitchFamily="34" charset="0"/>
              </a:rPr>
              <a:t>naudojimas</a:t>
            </a:r>
            <a:r>
              <a:rPr lang="es-ES" sz="1000">
                <a:solidFill>
                  <a:srgbClr val="000000"/>
                </a:solidFill>
                <a:latin typeface="Calibri Light" panose="020F0302020204030204" pitchFamily="34" charset="0"/>
                <a:ea typeface="Calibri" panose="020F0502020204030204" pitchFamily="34" charset="0"/>
                <a:cs typeface="Arial" panose="020B0604020202020204" pitchFamily="34" charset="0"/>
              </a:rPr>
              <a:t> </a:t>
            </a:r>
          </a:p>
        </p:txBody>
      </p:sp>
      <p:sp>
        <p:nvSpPr>
          <p:cNvPr id="62" name="Rectangle 61">
            <a:extLst>
              <a:ext uri="{FF2B5EF4-FFF2-40B4-BE49-F238E27FC236}">
                <a16:creationId xmlns:a16="http://schemas.microsoft.com/office/drawing/2014/main" id="{6C44F432-A3CE-ABD2-11CE-9E33D92B9CC5}"/>
              </a:ext>
            </a:extLst>
          </p:cNvPr>
          <p:cNvSpPr/>
          <p:nvPr/>
        </p:nvSpPr>
        <p:spPr>
          <a:xfrm>
            <a:off x="660030" y="1971049"/>
            <a:ext cx="2287000" cy="443860"/>
          </a:xfrm>
          <a:prstGeom prst="rect">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000" b="1"/>
              <a:t>I. Prieinamo būsto pasiūlos trūkumas, ribota rinka</a:t>
            </a:r>
            <a:endParaRPr lang="en-US" sz="1000" b="1"/>
          </a:p>
        </p:txBody>
      </p:sp>
      <p:cxnSp>
        <p:nvCxnSpPr>
          <p:cNvPr id="64" name="Connector: Elbow 63">
            <a:extLst>
              <a:ext uri="{FF2B5EF4-FFF2-40B4-BE49-F238E27FC236}">
                <a16:creationId xmlns:a16="http://schemas.microsoft.com/office/drawing/2014/main" id="{5F9CA7B8-E753-BDA0-7377-83C1206F88BF}"/>
              </a:ext>
            </a:extLst>
          </p:cNvPr>
          <p:cNvCxnSpPr>
            <a:cxnSpLocks/>
            <a:stCxn id="4" idx="2"/>
            <a:endCxn id="62" idx="0"/>
          </p:cNvCxnSpPr>
          <p:nvPr/>
        </p:nvCxnSpPr>
        <p:spPr>
          <a:xfrm rot="5400000">
            <a:off x="1649400" y="1815319"/>
            <a:ext cx="309861" cy="1599"/>
          </a:xfrm>
          <a:prstGeom prst="bentConnector3">
            <a:avLst>
              <a:gd name="adj1" fmla="val 50000"/>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74" name="Rectangle 73">
            <a:extLst>
              <a:ext uri="{FF2B5EF4-FFF2-40B4-BE49-F238E27FC236}">
                <a16:creationId xmlns:a16="http://schemas.microsoft.com/office/drawing/2014/main" id="{F52AEBDE-C1F8-C74F-6568-DD781DEF4EF8}"/>
              </a:ext>
            </a:extLst>
          </p:cNvPr>
          <p:cNvSpPr/>
          <p:nvPr/>
        </p:nvSpPr>
        <p:spPr>
          <a:xfrm>
            <a:off x="667975" y="3902556"/>
            <a:ext cx="2279055" cy="443860"/>
          </a:xfrm>
          <a:prstGeom prst="rect">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algn="ctr">
              <a:buClr>
                <a:srgbClr val="1F7B62"/>
              </a:buClr>
              <a:buSzPts val="1100"/>
            </a:pPr>
            <a:r>
              <a:rPr lang="lt-LT" sz="1000">
                <a:solidFill>
                  <a:srgbClr val="000000"/>
                </a:solidFill>
                <a:latin typeface="Calibri Light" panose="020F0302020204030204" pitchFamily="34" charset="0"/>
                <a:ea typeface="Calibri" panose="020F0502020204030204" pitchFamily="34" charset="0"/>
                <a:cs typeface="Arial" panose="020B0604020202020204" pitchFamily="34" charset="0"/>
              </a:rPr>
              <a:t>III. Netinkamos gyvenimo sąlygos dalyje būsto fondo</a:t>
            </a:r>
            <a:endParaRPr lang="en-US" sz="1000">
              <a:latin typeface="Calibri Light" panose="020F0302020204030204" pitchFamily="34" charset="0"/>
              <a:ea typeface="Calibri" panose="020F0502020204030204" pitchFamily="34" charset="0"/>
              <a:cs typeface="Arial" panose="020B0604020202020204" pitchFamily="34" charset="0"/>
            </a:endParaRPr>
          </a:p>
        </p:txBody>
      </p:sp>
      <p:sp>
        <p:nvSpPr>
          <p:cNvPr id="75" name="Rectangle 74">
            <a:extLst>
              <a:ext uri="{FF2B5EF4-FFF2-40B4-BE49-F238E27FC236}">
                <a16:creationId xmlns:a16="http://schemas.microsoft.com/office/drawing/2014/main" id="{A031E406-BF1E-87FB-43A4-48C6999D06B2}"/>
              </a:ext>
            </a:extLst>
          </p:cNvPr>
          <p:cNvSpPr/>
          <p:nvPr/>
        </p:nvSpPr>
        <p:spPr>
          <a:xfrm>
            <a:off x="667975" y="3258721"/>
            <a:ext cx="2279055" cy="443860"/>
          </a:xfrm>
          <a:prstGeom prst="rect">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algn="ctr">
              <a:buClr>
                <a:srgbClr val="1F7B62"/>
              </a:buClr>
              <a:buSzPts val="1100"/>
            </a:pPr>
            <a:r>
              <a:rPr lang="en-US" sz="1000">
                <a:solidFill>
                  <a:srgbClr val="000000"/>
                </a:solidFill>
                <a:latin typeface="Calibri Light" panose="020F0302020204030204" pitchFamily="34" charset="0"/>
                <a:ea typeface="Calibri" panose="020F0502020204030204" pitchFamily="34" charset="0"/>
                <a:cs typeface="Arial" panose="020B0604020202020204" pitchFamily="34" charset="0"/>
              </a:rPr>
              <a:t>VI. </a:t>
            </a:r>
            <a:r>
              <a:rPr lang="lt-LT" sz="1000">
                <a:solidFill>
                  <a:srgbClr val="000000"/>
                </a:solidFill>
                <a:latin typeface="Calibri Light" panose="020F0302020204030204" pitchFamily="34" charset="0"/>
                <a:ea typeface="Calibri" panose="020F0502020204030204" pitchFamily="34" charset="0"/>
                <a:cs typeface="Arial" panose="020B0604020202020204" pitchFamily="34" charset="0"/>
              </a:rPr>
              <a:t>Būsto nuomos rinkos neapibrėžtumas</a:t>
            </a:r>
            <a:endParaRPr lang="en-US" sz="1000">
              <a:solidFill>
                <a:srgbClr val="000000"/>
              </a:solidFill>
              <a:latin typeface="Calibri Light" panose="020F0302020204030204" pitchFamily="34" charset="0"/>
              <a:ea typeface="Calibri" panose="020F0502020204030204" pitchFamily="34" charset="0"/>
              <a:cs typeface="Arial" panose="020B0604020202020204" pitchFamily="34" charset="0"/>
            </a:endParaRPr>
          </a:p>
        </p:txBody>
      </p:sp>
      <p:sp>
        <p:nvSpPr>
          <p:cNvPr id="77" name="TextBox 76">
            <a:extLst>
              <a:ext uri="{FF2B5EF4-FFF2-40B4-BE49-F238E27FC236}">
                <a16:creationId xmlns:a16="http://schemas.microsoft.com/office/drawing/2014/main" id="{08AFA032-06B8-A398-3CFD-F8515CC1C7D4}"/>
              </a:ext>
            </a:extLst>
          </p:cNvPr>
          <p:cNvSpPr txBox="1"/>
          <p:nvPr/>
        </p:nvSpPr>
        <p:spPr>
          <a:xfrm>
            <a:off x="1485138" y="1707164"/>
            <a:ext cx="644728" cy="138499"/>
          </a:xfrm>
          <a:prstGeom prst="rect">
            <a:avLst/>
          </a:prstGeom>
          <a:solidFill>
            <a:schemeClr val="bg2"/>
          </a:solidFill>
        </p:spPr>
        <p:txBody>
          <a:bodyPr wrap="none" tIns="0" bIns="0" rtlCol="0">
            <a:spAutoFit/>
          </a:bodyPr>
          <a:lstStyle/>
          <a:p>
            <a:r>
              <a:rPr lang="en-US" sz="900" err="1"/>
              <a:t>Sprend</a:t>
            </a:r>
            <a:r>
              <a:rPr lang="lt-LT" sz="900"/>
              <a:t>žia</a:t>
            </a:r>
            <a:endParaRPr lang="en-US" sz="900"/>
          </a:p>
        </p:txBody>
      </p:sp>
      <p:sp>
        <p:nvSpPr>
          <p:cNvPr id="86" name="Rectangle 85">
            <a:extLst>
              <a:ext uri="{FF2B5EF4-FFF2-40B4-BE49-F238E27FC236}">
                <a16:creationId xmlns:a16="http://schemas.microsoft.com/office/drawing/2014/main" id="{8B419B6D-2CF5-968E-2BCC-52AF4B11A7C6}"/>
              </a:ext>
            </a:extLst>
          </p:cNvPr>
          <p:cNvSpPr/>
          <p:nvPr/>
        </p:nvSpPr>
        <p:spPr>
          <a:xfrm>
            <a:off x="3316131" y="948561"/>
            <a:ext cx="2511737" cy="3498508"/>
          </a:xfrm>
          <a:prstGeom prst="rect">
            <a:avLst/>
          </a:prstGeom>
          <a:solidFill>
            <a:schemeClr val="bg2"/>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lt-LT" sz="1000" b="1">
              <a:solidFill>
                <a:schemeClr val="tx1"/>
              </a:solidFill>
            </a:endParaRPr>
          </a:p>
        </p:txBody>
      </p:sp>
      <p:sp>
        <p:nvSpPr>
          <p:cNvPr id="87" name="Rectangle 86">
            <a:extLst>
              <a:ext uri="{FF2B5EF4-FFF2-40B4-BE49-F238E27FC236}">
                <a16:creationId xmlns:a16="http://schemas.microsoft.com/office/drawing/2014/main" id="{02DD8B59-C351-A462-FBEB-105DF6F1DB28}"/>
              </a:ext>
            </a:extLst>
          </p:cNvPr>
          <p:cNvSpPr/>
          <p:nvPr/>
        </p:nvSpPr>
        <p:spPr>
          <a:xfrm>
            <a:off x="3445958" y="1046430"/>
            <a:ext cx="2287002" cy="614758"/>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t>2 </a:t>
            </a:r>
            <a:r>
              <a:rPr lang="en-US" sz="1200" b="1" err="1"/>
              <a:t>tikslas</a:t>
            </a:r>
            <a:r>
              <a:rPr lang="en-US" sz="1200" b="1"/>
              <a:t>. </a:t>
            </a:r>
            <a:r>
              <a:rPr lang="en-US" sz="1200" b="1" err="1"/>
              <a:t>Didinti</a:t>
            </a:r>
            <a:r>
              <a:rPr lang="en-US" sz="1200" b="1"/>
              <a:t> b</a:t>
            </a:r>
            <a:r>
              <a:rPr lang="lt-LT" sz="1200" b="1"/>
              <a:t>ūsto įperkamumą</a:t>
            </a:r>
          </a:p>
        </p:txBody>
      </p:sp>
      <p:sp>
        <p:nvSpPr>
          <p:cNvPr id="88" name="Rectangle 87">
            <a:extLst>
              <a:ext uri="{FF2B5EF4-FFF2-40B4-BE49-F238E27FC236}">
                <a16:creationId xmlns:a16="http://schemas.microsoft.com/office/drawing/2014/main" id="{1E61C558-33A7-A597-D8E9-BA558CDDF4BB}"/>
              </a:ext>
            </a:extLst>
          </p:cNvPr>
          <p:cNvSpPr/>
          <p:nvPr/>
        </p:nvSpPr>
        <p:spPr>
          <a:xfrm>
            <a:off x="3452305" y="2614885"/>
            <a:ext cx="2279055" cy="443860"/>
          </a:xfrm>
          <a:prstGeom prst="rect">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algn="ctr">
              <a:buClr>
                <a:srgbClr val="1F7B62"/>
              </a:buClr>
              <a:buSzPts val="1100"/>
            </a:pPr>
            <a:r>
              <a:rPr lang="lt-LT" sz="1000">
                <a:solidFill>
                  <a:srgbClr val="000000"/>
                </a:solidFill>
                <a:latin typeface="Calibri Light" panose="020F0302020204030204" pitchFamily="34" charset="0"/>
                <a:ea typeface="Calibri" panose="020F0502020204030204" pitchFamily="34" charset="0"/>
                <a:cs typeface="Arial" panose="020B0604020202020204" pitchFamily="34" charset="0"/>
              </a:rPr>
              <a:t>V. Būsto išlaikymo sunkumai, per didelė būsto išlaikymo našta </a:t>
            </a:r>
            <a:endParaRPr lang="es-ES" sz="1000">
              <a:solidFill>
                <a:srgbClr val="000000"/>
              </a:solidFill>
              <a:latin typeface="Calibri Light" panose="020F0302020204030204" pitchFamily="34" charset="0"/>
              <a:ea typeface="Calibri" panose="020F0502020204030204" pitchFamily="34" charset="0"/>
              <a:cs typeface="Arial" panose="020B0604020202020204" pitchFamily="34" charset="0"/>
            </a:endParaRPr>
          </a:p>
        </p:txBody>
      </p:sp>
      <p:sp>
        <p:nvSpPr>
          <p:cNvPr id="89" name="Rectangle 88">
            <a:extLst>
              <a:ext uri="{FF2B5EF4-FFF2-40B4-BE49-F238E27FC236}">
                <a16:creationId xmlns:a16="http://schemas.microsoft.com/office/drawing/2014/main" id="{0EAED110-D1B9-622F-F225-7E25B017E487}"/>
              </a:ext>
            </a:extLst>
          </p:cNvPr>
          <p:cNvSpPr/>
          <p:nvPr/>
        </p:nvSpPr>
        <p:spPr>
          <a:xfrm>
            <a:off x="3444360" y="1971049"/>
            <a:ext cx="2287000" cy="443860"/>
          </a:xfrm>
          <a:prstGeom prst="rect">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000" b="1"/>
              <a:t>IV. Ribotos būsto įsigijimo galimybės, spraga tarp socialinio ir rinkos būsto</a:t>
            </a:r>
            <a:endParaRPr lang="en-US" sz="1000" b="1"/>
          </a:p>
        </p:txBody>
      </p:sp>
      <p:cxnSp>
        <p:nvCxnSpPr>
          <p:cNvPr id="90" name="Connector: Elbow 89">
            <a:extLst>
              <a:ext uri="{FF2B5EF4-FFF2-40B4-BE49-F238E27FC236}">
                <a16:creationId xmlns:a16="http://schemas.microsoft.com/office/drawing/2014/main" id="{B5F5AF90-F28C-1647-C002-A8BCBE379AEB}"/>
              </a:ext>
            </a:extLst>
          </p:cNvPr>
          <p:cNvCxnSpPr>
            <a:cxnSpLocks/>
            <a:stCxn id="87" idx="2"/>
            <a:endCxn id="89" idx="0"/>
          </p:cNvCxnSpPr>
          <p:nvPr/>
        </p:nvCxnSpPr>
        <p:spPr>
          <a:xfrm rot="5400000">
            <a:off x="4433730" y="1815319"/>
            <a:ext cx="309861" cy="1599"/>
          </a:xfrm>
          <a:prstGeom prst="bentConnector3">
            <a:avLst>
              <a:gd name="adj1" fmla="val 50000"/>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91" name="Rectangle 90">
            <a:extLst>
              <a:ext uri="{FF2B5EF4-FFF2-40B4-BE49-F238E27FC236}">
                <a16:creationId xmlns:a16="http://schemas.microsoft.com/office/drawing/2014/main" id="{6A00DA91-3411-38FA-991B-87BBE6D95937}"/>
              </a:ext>
            </a:extLst>
          </p:cNvPr>
          <p:cNvSpPr/>
          <p:nvPr/>
        </p:nvSpPr>
        <p:spPr>
          <a:xfrm>
            <a:off x="3452305" y="3256477"/>
            <a:ext cx="2279055" cy="443860"/>
          </a:xfrm>
          <a:prstGeom prst="rect">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1F7B62"/>
              </a:buClr>
              <a:buSzPts val="1100"/>
            </a:pPr>
            <a:r>
              <a:rPr lang="lt-LT" sz="1000">
                <a:solidFill>
                  <a:srgbClr val="000000"/>
                </a:solidFill>
                <a:latin typeface="Calibri Light" panose="020F0302020204030204" pitchFamily="34" charset="0"/>
                <a:ea typeface="Calibri" panose="020F0502020204030204" pitchFamily="34" charset="0"/>
                <a:cs typeface="Arial" panose="020B0604020202020204" pitchFamily="34" charset="0"/>
              </a:rPr>
              <a:t>VI. Būsto nuomos rinkos neapibrėžtumas</a:t>
            </a:r>
            <a:endParaRPr lang="en-US" sz="1000">
              <a:solidFill>
                <a:srgbClr val="000000"/>
              </a:solidFill>
              <a:latin typeface="Calibri Light" panose="020F0302020204030204" pitchFamily="34" charset="0"/>
              <a:ea typeface="Calibri" panose="020F0502020204030204" pitchFamily="34" charset="0"/>
              <a:cs typeface="Arial" panose="020B0604020202020204" pitchFamily="34" charset="0"/>
            </a:endParaRPr>
          </a:p>
        </p:txBody>
      </p:sp>
      <p:sp>
        <p:nvSpPr>
          <p:cNvPr id="93" name="TextBox 92">
            <a:extLst>
              <a:ext uri="{FF2B5EF4-FFF2-40B4-BE49-F238E27FC236}">
                <a16:creationId xmlns:a16="http://schemas.microsoft.com/office/drawing/2014/main" id="{F835EAB8-4608-7614-3DD9-BE911F85EE89}"/>
              </a:ext>
            </a:extLst>
          </p:cNvPr>
          <p:cNvSpPr txBox="1"/>
          <p:nvPr/>
        </p:nvSpPr>
        <p:spPr>
          <a:xfrm>
            <a:off x="4269468" y="1707164"/>
            <a:ext cx="644728" cy="138499"/>
          </a:xfrm>
          <a:prstGeom prst="rect">
            <a:avLst/>
          </a:prstGeom>
          <a:solidFill>
            <a:schemeClr val="bg2"/>
          </a:solidFill>
        </p:spPr>
        <p:txBody>
          <a:bodyPr wrap="none" tIns="0" bIns="0" rtlCol="0">
            <a:spAutoFit/>
          </a:bodyPr>
          <a:lstStyle/>
          <a:p>
            <a:r>
              <a:rPr lang="en-US" sz="900" err="1"/>
              <a:t>Sprend</a:t>
            </a:r>
            <a:r>
              <a:rPr lang="lt-LT" sz="900"/>
              <a:t>žia</a:t>
            </a:r>
            <a:endParaRPr lang="en-US" sz="900"/>
          </a:p>
        </p:txBody>
      </p:sp>
      <p:sp>
        <p:nvSpPr>
          <p:cNvPr id="94" name="Rectangle 93">
            <a:extLst>
              <a:ext uri="{FF2B5EF4-FFF2-40B4-BE49-F238E27FC236}">
                <a16:creationId xmlns:a16="http://schemas.microsoft.com/office/drawing/2014/main" id="{47E41A97-66BA-A5E9-8C7D-9CECDB6C4EF3}"/>
              </a:ext>
            </a:extLst>
          </p:cNvPr>
          <p:cNvSpPr/>
          <p:nvPr/>
        </p:nvSpPr>
        <p:spPr>
          <a:xfrm>
            <a:off x="6086163" y="945282"/>
            <a:ext cx="2511737" cy="3498508"/>
          </a:xfrm>
          <a:prstGeom prst="rect">
            <a:avLst/>
          </a:prstGeom>
          <a:solidFill>
            <a:schemeClr val="bg2"/>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lt-LT" sz="1000" b="1">
              <a:solidFill>
                <a:schemeClr val="tx1"/>
              </a:solidFill>
            </a:endParaRPr>
          </a:p>
        </p:txBody>
      </p:sp>
      <p:sp>
        <p:nvSpPr>
          <p:cNvPr id="95" name="Rectangle 94">
            <a:extLst>
              <a:ext uri="{FF2B5EF4-FFF2-40B4-BE49-F238E27FC236}">
                <a16:creationId xmlns:a16="http://schemas.microsoft.com/office/drawing/2014/main" id="{FAE25988-1F37-07E2-DBF8-908FAAAC228E}"/>
              </a:ext>
            </a:extLst>
          </p:cNvPr>
          <p:cNvSpPr/>
          <p:nvPr/>
        </p:nvSpPr>
        <p:spPr>
          <a:xfrm>
            <a:off x="6215990" y="1043151"/>
            <a:ext cx="2287002" cy="614758"/>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t>3 </a:t>
            </a:r>
            <a:r>
              <a:rPr lang="en-US" sz="1200" b="1" err="1"/>
              <a:t>tikslas</a:t>
            </a:r>
            <a:r>
              <a:rPr lang="en-US" sz="1200" b="1"/>
              <a:t>. U</a:t>
            </a:r>
            <a:r>
              <a:rPr lang="lt-LT" sz="1200" b="1"/>
              <a:t>žtikrinti socialiai pažeidžia</a:t>
            </a:r>
            <a:r>
              <a:rPr lang="en-US" sz="1200" b="1"/>
              <a:t>m</a:t>
            </a:r>
            <a:r>
              <a:rPr lang="lt-LT" sz="1200" b="1"/>
              <a:t>ų grupių aprūpinimą būstu</a:t>
            </a:r>
          </a:p>
        </p:txBody>
      </p:sp>
      <p:sp>
        <p:nvSpPr>
          <p:cNvPr id="96" name="Rectangle 95">
            <a:extLst>
              <a:ext uri="{FF2B5EF4-FFF2-40B4-BE49-F238E27FC236}">
                <a16:creationId xmlns:a16="http://schemas.microsoft.com/office/drawing/2014/main" id="{A2ECABAC-F077-0670-C2B4-458FD5E3AC3B}"/>
              </a:ext>
            </a:extLst>
          </p:cNvPr>
          <p:cNvSpPr/>
          <p:nvPr/>
        </p:nvSpPr>
        <p:spPr>
          <a:xfrm>
            <a:off x="6222337" y="2612641"/>
            <a:ext cx="2279055" cy="443860"/>
          </a:xfrm>
          <a:prstGeom prst="rect">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algn="ctr">
              <a:buClr>
                <a:srgbClr val="1F7B62"/>
              </a:buClr>
              <a:buSzPts val="1100"/>
            </a:pPr>
            <a:r>
              <a:rPr lang="lt-LT" sz="1000">
                <a:solidFill>
                  <a:srgbClr val="000000"/>
                </a:solidFill>
                <a:latin typeface="Calibri Light" panose="020F0302020204030204" pitchFamily="34" charset="0"/>
                <a:ea typeface="Calibri" panose="020F0502020204030204" pitchFamily="34" charset="0"/>
                <a:cs typeface="Arial" panose="020B0604020202020204" pitchFamily="34" charset="0"/>
              </a:rPr>
              <a:t>V. Būsto išlaikymo sunkumai, per didelė būsto išlaikymo našta </a:t>
            </a:r>
            <a:endParaRPr lang="es-ES" sz="1000">
              <a:solidFill>
                <a:srgbClr val="000000"/>
              </a:solidFill>
              <a:latin typeface="Calibri Light" panose="020F0302020204030204" pitchFamily="34" charset="0"/>
              <a:ea typeface="Calibri" panose="020F0502020204030204" pitchFamily="34" charset="0"/>
              <a:cs typeface="Arial" panose="020B0604020202020204" pitchFamily="34" charset="0"/>
            </a:endParaRPr>
          </a:p>
        </p:txBody>
      </p:sp>
      <p:sp>
        <p:nvSpPr>
          <p:cNvPr id="97" name="Rectangle 96">
            <a:extLst>
              <a:ext uri="{FF2B5EF4-FFF2-40B4-BE49-F238E27FC236}">
                <a16:creationId xmlns:a16="http://schemas.microsoft.com/office/drawing/2014/main" id="{5AAC7EC1-35FF-A95D-34FA-E63D64C2A21C}"/>
              </a:ext>
            </a:extLst>
          </p:cNvPr>
          <p:cNvSpPr/>
          <p:nvPr/>
        </p:nvSpPr>
        <p:spPr>
          <a:xfrm>
            <a:off x="6214392" y="1967770"/>
            <a:ext cx="2287000" cy="443860"/>
          </a:xfrm>
          <a:prstGeom prst="rect">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1000" b="1"/>
              <a:t>VII. Socialinio būsto ar būsto už prieinamą kainą trūkumas</a:t>
            </a:r>
            <a:endParaRPr lang="en-US" sz="1000" b="1"/>
          </a:p>
        </p:txBody>
      </p:sp>
      <p:cxnSp>
        <p:nvCxnSpPr>
          <p:cNvPr id="98" name="Connector: Elbow 97">
            <a:extLst>
              <a:ext uri="{FF2B5EF4-FFF2-40B4-BE49-F238E27FC236}">
                <a16:creationId xmlns:a16="http://schemas.microsoft.com/office/drawing/2014/main" id="{3826EF5A-1A16-D15B-50B7-4DDFE81DA118}"/>
              </a:ext>
            </a:extLst>
          </p:cNvPr>
          <p:cNvCxnSpPr>
            <a:cxnSpLocks/>
            <a:stCxn id="95" idx="2"/>
            <a:endCxn id="97" idx="0"/>
          </p:cNvCxnSpPr>
          <p:nvPr/>
        </p:nvCxnSpPr>
        <p:spPr>
          <a:xfrm rot="5400000">
            <a:off x="7203762" y="1812040"/>
            <a:ext cx="309861" cy="1599"/>
          </a:xfrm>
          <a:prstGeom prst="bentConnector3">
            <a:avLst>
              <a:gd name="adj1" fmla="val 50000"/>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99" name="Rectangle 98">
            <a:extLst>
              <a:ext uri="{FF2B5EF4-FFF2-40B4-BE49-F238E27FC236}">
                <a16:creationId xmlns:a16="http://schemas.microsoft.com/office/drawing/2014/main" id="{0346E014-D27F-C072-75A6-A49AACA0D429}"/>
              </a:ext>
            </a:extLst>
          </p:cNvPr>
          <p:cNvSpPr/>
          <p:nvPr/>
        </p:nvSpPr>
        <p:spPr>
          <a:xfrm>
            <a:off x="6218364" y="3258721"/>
            <a:ext cx="2279055" cy="443860"/>
          </a:xfrm>
          <a:prstGeom prst="rect">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algn="ctr">
              <a:buClr>
                <a:srgbClr val="1F7B62"/>
              </a:buClr>
              <a:buSzPts val="1100"/>
            </a:pPr>
            <a:r>
              <a:rPr lang="lt-LT" sz="1000">
                <a:solidFill>
                  <a:srgbClr val="000000"/>
                </a:solidFill>
                <a:latin typeface="Calibri Light" panose="020F0302020204030204" pitchFamily="34" charset="0"/>
                <a:ea typeface="Calibri" panose="020F0502020204030204" pitchFamily="34" charset="0"/>
                <a:cs typeface="Arial" panose="020B0604020202020204" pitchFamily="34" charset="0"/>
              </a:rPr>
              <a:t>III. Netinkamos gyvenimo sąlygos dalyje būsto fondo</a:t>
            </a:r>
            <a:endParaRPr lang="en-US" sz="1000">
              <a:latin typeface="Calibri Light" panose="020F0302020204030204" pitchFamily="34" charset="0"/>
              <a:ea typeface="Calibri" panose="020F0502020204030204" pitchFamily="34" charset="0"/>
              <a:cs typeface="Arial" panose="020B0604020202020204" pitchFamily="34" charset="0"/>
            </a:endParaRPr>
          </a:p>
        </p:txBody>
      </p:sp>
      <p:sp>
        <p:nvSpPr>
          <p:cNvPr id="101" name="TextBox 100">
            <a:extLst>
              <a:ext uri="{FF2B5EF4-FFF2-40B4-BE49-F238E27FC236}">
                <a16:creationId xmlns:a16="http://schemas.microsoft.com/office/drawing/2014/main" id="{1D086E5B-835D-63E1-4F56-15013E95F66C}"/>
              </a:ext>
            </a:extLst>
          </p:cNvPr>
          <p:cNvSpPr txBox="1"/>
          <p:nvPr/>
        </p:nvSpPr>
        <p:spPr>
          <a:xfrm>
            <a:off x="7039500" y="1703885"/>
            <a:ext cx="644728" cy="138499"/>
          </a:xfrm>
          <a:prstGeom prst="rect">
            <a:avLst/>
          </a:prstGeom>
          <a:solidFill>
            <a:schemeClr val="bg2"/>
          </a:solidFill>
        </p:spPr>
        <p:txBody>
          <a:bodyPr wrap="none" tIns="0" bIns="0" rtlCol="0">
            <a:spAutoFit/>
          </a:bodyPr>
          <a:lstStyle/>
          <a:p>
            <a:r>
              <a:rPr lang="en-US" sz="900" err="1"/>
              <a:t>Sprend</a:t>
            </a:r>
            <a:r>
              <a:rPr lang="lt-LT" sz="900"/>
              <a:t>žia</a:t>
            </a:r>
            <a:endParaRPr lang="en-US" sz="900"/>
          </a:p>
        </p:txBody>
      </p:sp>
      <p:cxnSp>
        <p:nvCxnSpPr>
          <p:cNvPr id="112" name="Connector: Elbow 111">
            <a:extLst>
              <a:ext uri="{FF2B5EF4-FFF2-40B4-BE49-F238E27FC236}">
                <a16:creationId xmlns:a16="http://schemas.microsoft.com/office/drawing/2014/main" id="{6CAD2350-1C3B-83E0-D2B5-B49070CFDA2D}"/>
              </a:ext>
            </a:extLst>
          </p:cNvPr>
          <p:cNvCxnSpPr>
            <a:cxnSpLocks/>
            <a:stCxn id="75" idx="3"/>
            <a:endCxn id="91" idx="1"/>
          </p:cNvCxnSpPr>
          <p:nvPr/>
        </p:nvCxnSpPr>
        <p:spPr>
          <a:xfrm flipV="1">
            <a:off x="2947030" y="3478407"/>
            <a:ext cx="505275" cy="2244"/>
          </a:xfrm>
          <a:prstGeom prst="bentConnector3">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4" name="Connector: Elbow 113">
            <a:extLst>
              <a:ext uri="{FF2B5EF4-FFF2-40B4-BE49-F238E27FC236}">
                <a16:creationId xmlns:a16="http://schemas.microsoft.com/office/drawing/2014/main" id="{A27D2C8B-FEE2-BBBE-11FF-C5F7AE3D50A2}"/>
              </a:ext>
            </a:extLst>
          </p:cNvPr>
          <p:cNvCxnSpPr>
            <a:cxnSpLocks/>
            <a:stCxn id="88" idx="3"/>
            <a:endCxn id="96" idx="1"/>
          </p:cNvCxnSpPr>
          <p:nvPr/>
        </p:nvCxnSpPr>
        <p:spPr>
          <a:xfrm flipV="1">
            <a:off x="5731360" y="2834571"/>
            <a:ext cx="490977" cy="2244"/>
          </a:xfrm>
          <a:prstGeom prst="bentConnector3">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6" name="Connector: Elbow 125">
            <a:extLst>
              <a:ext uri="{FF2B5EF4-FFF2-40B4-BE49-F238E27FC236}">
                <a16:creationId xmlns:a16="http://schemas.microsoft.com/office/drawing/2014/main" id="{60F65851-122C-28DD-E76C-FF16E0964708}"/>
              </a:ext>
            </a:extLst>
          </p:cNvPr>
          <p:cNvCxnSpPr>
            <a:cxnSpLocks/>
            <a:endCxn id="99" idx="1"/>
          </p:cNvCxnSpPr>
          <p:nvPr/>
        </p:nvCxnSpPr>
        <p:spPr>
          <a:xfrm flipV="1">
            <a:off x="2947030" y="3480651"/>
            <a:ext cx="3271334" cy="694162"/>
          </a:xfrm>
          <a:prstGeom prst="bentConnector3">
            <a:avLst>
              <a:gd name="adj1" fmla="val 92202"/>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03087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164B33F-F3D4-8491-F780-736A7ED3A4B5}"/>
              </a:ext>
            </a:extLst>
          </p:cNvPr>
          <p:cNvSpPr>
            <a:spLocks noGrp="1"/>
          </p:cNvSpPr>
          <p:nvPr>
            <p:ph type="title"/>
          </p:nvPr>
        </p:nvSpPr>
        <p:spPr>
          <a:xfrm>
            <a:off x="533400" y="413468"/>
            <a:ext cx="8064500" cy="664797"/>
          </a:xfrm>
        </p:spPr>
        <p:txBody>
          <a:bodyPr/>
          <a:lstStyle/>
          <a:p>
            <a:pPr algn="just"/>
            <a:r>
              <a:rPr lang="en-US" sz="1600" dirty="0"/>
              <a:t>1 </a:t>
            </a:r>
            <a:r>
              <a:rPr lang="en-US" sz="1600" dirty="0" err="1"/>
              <a:t>tiksl</a:t>
            </a:r>
            <a:r>
              <a:rPr lang="lt-LT" sz="1600" dirty="0" err="1"/>
              <a:t>as</a:t>
            </a:r>
            <a:r>
              <a:rPr lang="en-US" sz="1600" dirty="0"/>
              <a:t> – </a:t>
            </a:r>
            <a:r>
              <a:rPr lang="lt-LT" sz="1600" dirty="0"/>
              <a:t>užtikrinti pakankamą prieinamo ir tinkamo būsto pasiūlą</a:t>
            </a:r>
            <a:r>
              <a:rPr lang="en-US" sz="1600" dirty="0"/>
              <a:t> –</a:t>
            </a:r>
            <a:r>
              <a:rPr lang="lt-LT" sz="1600" dirty="0"/>
              <a:t> siejamas</a:t>
            </a:r>
            <a:r>
              <a:rPr lang="en-US" sz="1600" dirty="0"/>
              <a:t> </a:t>
            </a:r>
            <a:r>
              <a:rPr lang="lt-LT" sz="1600" dirty="0"/>
              <a:t>ne tik su naujo būsto plėtra, bet ir esamo būsto fondo efektyvesniu išnaudojimu ir jo pritaikomumu skirtingiems gyventojų poreikiams. </a:t>
            </a:r>
            <a:endParaRPr lang="en-US" sz="1600" dirty="0"/>
          </a:p>
        </p:txBody>
      </p:sp>
      <p:graphicFrame>
        <p:nvGraphicFramePr>
          <p:cNvPr id="2" name="Table 1">
            <a:extLst>
              <a:ext uri="{FF2B5EF4-FFF2-40B4-BE49-F238E27FC236}">
                <a16:creationId xmlns:a16="http://schemas.microsoft.com/office/drawing/2014/main" id="{1AB2638B-ED8B-A415-3A04-D6E80EEEDE59}"/>
              </a:ext>
            </a:extLst>
          </p:cNvPr>
          <p:cNvGraphicFramePr>
            <a:graphicFrameLocks noGrp="1"/>
          </p:cNvGraphicFramePr>
          <p:nvPr>
            <p:extLst>
              <p:ext uri="{D42A27DB-BD31-4B8C-83A1-F6EECF244321}">
                <p14:modId xmlns:p14="http://schemas.microsoft.com/office/powerpoint/2010/main" val="226646745"/>
              </p:ext>
            </p:extLst>
          </p:nvPr>
        </p:nvGraphicFramePr>
        <p:xfrm>
          <a:off x="539750" y="1278256"/>
          <a:ext cx="8064499" cy="3265167"/>
        </p:xfrm>
        <a:graphic>
          <a:graphicData uri="http://schemas.openxmlformats.org/drawingml/2006/table">
            <a:tbl>
              <a:tblPr firstRow="1" firstCol="1" bandRow="1">
                <a:tableStyleId>{5C22544A-7EE6-4342-B048-85BDC9FD1C3A}</a:tableStyleId>
              </a:tblPr>
              <a:tblGrid>
                <a:gridCol w="1833282">
                  <a:extLst>
                    <a:ext uri="{9D8B030D-6E8A-4147-A177-3AD203B41FA5}">
                      <a16:colId xmlns:a16="http://schemas.microsoft.com/office/drawing/2014/main" val="142177974"/>
                    </a:ext>
                  </a:extLst>
                </a:gridCol>
                <a:gridCol w="4710393">
                  <a:extLst>
                    <a:ext uri="{9D8B030D-6E8A-4147-A177-3AD203B41FA5}">
                      <a16:colId xmlns:a16="http://schemas.microsoft.com/office/drawing/2014/main" val="271526228"/>
                    </a:ext>
                  </a:extLst>
                </a:gridCol>
                <a:gridCol w="1520824">
                  <a:extLst>
                    <a:ext uri="{9D8B030D-6E8A-4147-A177-3AD203B41FA5}">
                      <a16:colId xmlns:a16="http://schemas.microsoft.com/office/drawing/2014/main" val="145933329"/>
                    </a:ext>
                  </a:extLst>
                </a:gridCol>
              </a:tblGrid>
              <a:tr h="292366">
                <a:tc>
                  <a:txBody>
                    <a:bodyPr/>
                    <a:lstStyle/>
                    <a:p>
                      <a:pPr marL="0" marR="0" algn="ctr">
                        <a:spcBef>
                          <a:spcPts val="300"/>
                        </a:spcBef>
                        <a:spcAft>
                          <a:spcPts val="300"/>
                        </a:spcAft>
                        <a:buNone/>
                      </a:pPr>
                      <a:r>
                        <a:rPr lang="lt-LT" sz="900" dirty="0">
                          <a:solidFill>
                            <a:schemeClr val="bg2"/>
                          </a:solidFill>
                          <a:effectLst/>
                        </a:rPr>
                        <a:t>Uždavinys</a:t>
                      </a:r>
                      <a:endParaRPr lang="en-US" sz="900" b="1"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nchor="ctr"/>
                </a:tc>
                <a:tc>
                  <a:txBody>
                    <a:bodyPr/>
                    <a:lstStyle/>
                    <a:p>
                      <a:pPr marL="0" marR="0" algn="ctr">
                        <a:spcBef>
                          <a:spcPts val="300"/>
                        </a:spcBef>
                        <a:spcAft>
                          <a:spcPts val="300"/>
                        </a:spcAft>
                        <a:buNone/>
                      </a:pPr>
                      <a:r>
                        <a:rPr lang="lt-LT" sz="900" dirty="0">
                          <a:solidFill>
                            <a:schemeClr val="bg2"/>
                          </a:solidFill>
                          <a:effectLst/>
                        </a:rPr>
                        <a:t>Pagrindinės priemonės</a:t>
                      </a:r>
                      <a:endParaRPr lang="en-US" sz="900" b="1"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nchor="ctr"/>
                </a:tc>
                <a:tc>
                  <a:txBody>
                    <a:bodyPr/>
                    <a:lstStyle/>
                    <a:p>
                      <a:pPr marL="0" marR="0" algn="ctr">
                        <a:spcBef>
                          <a:spcPts val="300"/>
                        </a:spcBef>
                        <a:spcAft>
                          <a:spcPts val="300"/>
                        </a:spcAft>
                        <a:buNone/>
                      </a:pPr>
                      <a:r>
                        <a:rPr lang="lt-LT" sz="900" dirty="0">
                          <a:solidFill>
                            <a:schemeClr val="bg2"/>
                          </a:solidFill>
                          <a:effectLst/>
                        </a:rPr>
                        <a:t>Atsakingos</a:t>
                      </a:r>
                      <a:br>
                        <a:rPr lang="lt-LT" sz="900" dirty="0">
                          <a:solidFill>
                            <a:schemeClr val="bg2"/>
                          </a:solidFill>
                          <a:effectLst/>
                        </a:rPr>
                      </a:br>
                      <a:r>
                        <a:rPr lang="lt-LT" sz="900" dirty="0">
                          <a:solidFill>
                            <a:schemeClr val="bg2"/>
                          </a:solidFill>
                          <a:effectLst/>
                        </a:rPr>
                        <a:t>institucijos</a:t>
                      </a:r>
                      <a:endParaRPr lang="en-US" sz="900" b="1"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nchor="ctr"/>
                </a:tc>
                <a:extLst>
                  <a:ext uri="{0D108BD9-81ED-4DB2-BD59-A6C34878D82A}">
                    <a16:rowId xmlns:a16="http://schemas.microsoft.com/office/drawing/2014/main" val="1410582359"/>
                  </a:ext>
                </a:extLst>
              </a:tr>
              <a:tr h="438549">
                <a:tc rowSpan="4">
                  <a:txBody>
                    <a:bodyPr/>
                    <a:lstStyle/>
                    <a:p>
                      <a:pPr marL="0" marR="0" algn="l">
                        <a:spcBef>
                          <a:spcPts val="300"/>
                        </a:spcBef>
                        <a:spcAft>
                          <a:spcPts val="300"/>
                        </a:spcAft>
                        <a:buNone/>
                      </a:pPr>
                      <a:r>
                        <a:rPr lang="lt-LT" sz="900" dirty="0">
                          <a:solidFill>
                            <a:schemeClr val="bg2"/>
                          </a:solidFill>
                          <a:effectLst/>
                        </a:rPr>
                        <a:t>1.1. Spartinti naujo būsto plėtros procesus</a:t>
                      </a:r>
                      <a:endParaRPr lang="en-US" sz="90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nchor="ctr"/>
                </a:tc>
                <a:tc>
                  <a:txBody>
                    <a:bodyPr/>
                    <a:lstStyle/>
                    <a:p>
                      <a:pPr marL="0" marR="0" algn="just">
                        <a:spcBef>
                          <a:spcPts val="300"/>
                        </a:spcBef>
                        <a:spcAft>
                          <a:spcPts val="300"/>
                        </a:spcAft>
                        <a:buNone/>
                      </a:pPr>
                      <a:r>
                        <a:rPr lang="lt-LT" sz="900">
                          <a:effectLst/>
                        </a:rPr>
                        <a:t>1.1.1. Teritorijų planavimo ir statybos leidimų procesų optimizavimas</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tc>
                <a:tc>
                  <a:txBody>
                    <a:bodyPr/>
                    <a:lstStyle/>
                    <a:p>
                      <a:pPr marL="0" marR="0" algn="just">
                        <a:spcBef>
                          <a:spcPts val="300"/>
                        </a:spcBef>
                        <a:spcAft>
                          <a:spcPts val="300"/>
                        </a:spcAft>
                        <a:buNone/>
                      </a:pPr>
                      <a:r>
                        <a:rPr lang="lt-LT" sz="900" u="sng">
                          <a:effectLst/>
                        </a:rPr>
                        <a:t>AM</a:t>
                      </a:r>
                      <a:r>
                        <a:rPr lang="lt-LT" sz="900">
                          <a:effectLst/>
                        </a:rPr>
                        <a:t>, savivaldybės, LSA, statybos procese dalyvaujančios institucijos</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tc>
                <a:extLst>
                  <a:ext uri="{0D108BD9-81ED-4DB2-BD59-A6C34878D82A}">
                    <a16:rowId xmlns:a16="http://schemas.microsoft.com/office/drawing/2014/main" val="4158313615"/>
                  </a:ext>
                </a:extLst>
              </a:tr>
              <a:tr h="292366">
                <a:tc vMerge="1">
                  <a:txBody>
                    <a:bodyPr/>
                    <a:lstStyle/>
                    <a:p>
                      <a:endParaRPr lang="en-US"/>
                    </a:p>
                  </a:txBody>
                  <a:tcPr/>
                </a:tc>
                <a:tc>
                  <a:txBody>
                    <a:bodyPr/>
                    <a:lstStyle/>
                    <a:p>
                      <a:pPr marL="0" marR="0" algn="just">
                        <a:spcBef>
                          <a:spcPts val="300"/>
                        </a:spcBef>
                        <a:spcAft>
                          <a:spcPts val="300"/>
                        </a:spcAft>
                        <a:buNone/>
                      </a:pPr>
                      <a:r>
                        <a:rPr lang="lt-LT" sz="900">
                          <a:effectLst/>
                        </a:rPr>
                        <a:t>1.1.2. Mokestinių paskatų investuojantiems į būsto statybą regionuose modelio sukūrimas</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nchor="ctr"/>
                </a:tc>
                <a:tc>
                  <a:txBody>
                    <a:bodyPr/>
                    <a:lstStyle/>
                    <a:p>
                      <a:pPr marL="0" marR="0" algn="just">
                        <a:spcBef>
                          <a:spcPts val="300"/>
                        </a:spcBef>
                        <a:spcAft>
                          <a:spcPts val="300"/>
                        </a:spcAft>
                        <a:buNone/>
                      </a:pPr>
                      <a:r>
                        <a:rPr lang="lt-LT" sz="900" i="0" u="sng">
                          <a:effectLst/>
                        </a:rPr>
                        <a:t>FM</a:t>
                      </a:r>
                      <a:r>
                        <a:rPr lang="lt-LT" sz="900">
                          <a:effectLst/>
                        </a:rPr>
                        <a:t>, AM, EIMIN, VMI, savivaldybės, LSA</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nchor="ctr"/>
                </a:tc>
                <a:extLst>
                  <a:ext uri="{0D108BD9-81ED-4DB2-BD59-A6C34878D82A}">
                    <a16:rowId xmlns:a16="http://schemas.microsoft.com/office/drawing/2014/main" val="1340448754"/>
                  </a:ext>
                </a:extLst>
              </a:tr>
              <a:tr h="373648">
                <a:tc vMerge="1">
                  <a:txBody>
                    <a:bodyPr/>
                    <a:lstStyle/>
                    <a:p>
                      <a:endParaRPr lang="en-US"/>
                    </a:p>
                  </a:txBody>
                  <a:tcPr/>
                </a:tc>
                <a:tc>
                  <a:txBody>
                    <a:bodyPr/>
                    <a:lstStyle/>
                    <a:p>
                      <a:pPr marL="0" marR="0" algn="just">
                        <a:spcBef>
                          <a:spcPts val="300"/>
                        </a:spcBef>
                        <a:spcAft>
                          <a:spcPts val="300"/>
                        </a:spcAft>
                        <a:buNone/>
                      </a:pPr>
                      <a:r>
                        <a:rPr lang="lt-LT" sz="900">
                          <a:effectLst/>
                        </a:rPr>
                        <a:t>1.1.3. Finansavimo modelio savivaldybėms įsitraukiant prie naujo būsto projektų plėtros (rezervuojant dalį būsto) sukūrimas</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nchor="ctr"/>
                </a:tc>
                <a:tc>
                  <a:txBody>
                    <a:bodyPr/>
                    <a:lstStyle/>
                    <a:p>
                      <a:pPr marL="0" marR="0" algn="just">
                        <a:spcBef>
                          <a:spcPts val="300"/>
                        </a:spcBef>
                        <a:spcAft>
                          <a:spcPts val="300"/>
                        </a:spcAft>
                        <a:buNone/>
                      </a:pPr>
                      <a:r>
                        <a:rPr lang="lt-LT" sz="900" u="sng">
                          <a:effectLst/>
                        </a:rPr>
                        <a:t>AM</a:t>
                      </a:r>
                      <a:r>
                        <a:rPr lang="lt-LT" sz="900">
                          <a:effectLst/>
                        </a:rPr>
                        <a:t>, FM, ILTE, CPVA, savivaldybės</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nchor="ctr"/>
                </a:tc>
                <a:extLst>
                  <a:ext uri="{0D108BD9-81ED-4DB2-BD59-A6C34878D82A}">
                    <a16:rowId xmlns:a16="http://schemas.microsoft.com/office/drawing/2014/main" val="3566515947"/>
                  </a:ext>
                </a:extLst>
              </a:tr>
              <a:tr h="373648">
                <a:tc vMerge="1">
                  <a:txBody>
                    <a:bodyPr/>
                    <a:lstStyle/>
                    <a:p>
                      <a:endParaRPr lang="en-US"/>
                    </a:p>
                  </a:txBody>
                  <a:tcPr/>
                </a:tc>
                <a:tc>
                  <a:txBody>
                    <a:bodyPr/>
                    <a:lstStyle/>
                    <a:p>
                      <a:pPr marL="0" marR="0" algn="just">
                        <a:spcBef>
                          <a:spcPts val="300"/>
                        </a:spcBef>
                        <a:spcAft>
                          <a:spcPts val="300"/>
                        </a:spcAft>
                        <a:buNone/>
                      </a:pPr>
                      <a:r>
                        <a:rPr lang="lt-LT" sz="900">
                          <a:effectLst/>
                        </a:rPr>
                        <a:t>1.1.4. Stambaus projekto statuso praplėtimas investicijoms į regionų savivaldybes, kai statomas naujas gyvenamasis būstas</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nchor="ctr"/>
                </a:tc>
                <a:tc>
                  <a:txBody>
                    <a:bodyPr/>
                    <a:lstStyle/>
                    <a:p>
                      <a:pPr marL="0" marR="0" algn="just">
                        <a:spcBef>
                          <a:spcPts val="300"/>
                        </a:spcBef>
                        <a:spcAft>
                          <a:spcPts val="300"/>
                        </a:spcAft>
                        <a:buNone/>
                      </a:pPr>
                      <a:r>
                        <a:rPr lang="lt-LT" sz="900" u="sng">
                          <a:effectLst/>
                        </a:rPr>
                        <a:t>EIMIN</a:t>
                      </a:r>
                      <a:r>
                        <a:rPr lang="lt-LT" sz="900">
                          <a:effectLst/>
                        </a:rPr>
                        <a:t>, FM, AM, savivaldybės</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nchor="ctr"/>
                </a:tc>
                <a:extLst>
                  <a:ext uri="{0D108BD9-81ED-4DB2-BD59-A6C34878D82A}">
                    <a16:rowId xmlns:a16="http://schemas.microsoft.com/office/drawing/2014/main" val="1829452620"/>
                  </a:ext>
                </a:extLst>
              </a:tr>
              <a:tr h="373648">
                <a:tc rowSpan="2">
                  <a:txBody>
                    <a:bodyPr/>
                    <a:lstStyle/>
                    <a:p>
                      <a:pPr marL="0" marR="0" algn="l">
                        <a:spcBef>
                          <a:spcPts val="300"/>
                        </a:spcBef>
                        <a:spcAft>
                          <a:spcPts val="300"/>
                        </a:spcAft>
                        <a:buNone/>
                      </a:pPr>
                      <a:r>
                        <a:rPr lang="lt-LT" sz="900" dirty="0">
                          <a:solidFill>
                            <a:schemeClr val="bg2"/>
                          </a:solidFill>
                          <a:effectLst/>
                        </a:rPr>
                        <a:t>1.2. Efektyviau naudoti esamą būsto fondą</a:t>
                      </a:r>
                      <a:endParaRPr lang="en-US" sz="90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nchor="ctr"/>
                </a:tc>
                <a:tc>
                  <a:txBody>
                    <a:bodyPr/>
                    <a:lstStyle/>
                    <a:p>
                      <a:pPr marL="0" marR="0" algn="just">
                        <a:spcBef>
                          <a:spcPts val="300"/>
                        </a:spcBef>
                        <a:spcAft>
                          <a:spcPts val="300"/>
                        </a:spcAft>
                        <a:buNone/>
                      </a:pPr>
                      <a:r>
                        <a:rPr lang="lt-LT" sz="900">
                          <a:effectLst/>
                        </a:rPr>
                        <a:t>1.2.1. Savivaldybėms suteikiama galimybė taikyti papildomą apmokestinimą nenaudojamiems ar apleistiems būstams</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nchor="ctr"/>
                </a:tc>
                <a:tc>
                  <a:txBody>
                    <a:bodyPr/>
                    <a:lstStyle/>
                    <a:p>
                      <a:pPr marL="0" marR="0" algn="just">
                        <a:spcBef>
                          <a:spcPts val="300"/>
                        </a:spcBef>
                        <a:spcAft>
                          <a:spcPts val="300"/>
                        </a:spcAft>
                        <a:buNone/>
                      </a:pPr>
                      <a:r>
                        <a:rPr lang="lt-LT" sz="900" u="sng">
                          <a:effectLst/>
                        </a:rPr>
                        <a:t>FM</a:t>
                      </a:r>
                      <a:r>
                        <a:rPr lang="lt-LT" sz="900">
                          <a:effectLst/>
                        </a:rPr>
                        <a:t>, VMI, AM, RC, savivaldybės</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nchor="ctr"/>
                </a:tc>
                <a:extLst>
                  <a:ext uri="{0D108BD9-81ED-4DB2-BD59-A6C34878D82A}">
                    <a16:rowId xmlns:a16="http://schemas.microsoft.com/office/drawing/2014/main" val="2383348477"/>
                  </a:ext>
                </a:extLst>
              </a:tr>
              <a:tr h="373648">
                <a:tc vMerge="1">
                  <a:txBody>
                    <a:bodyPr/>
                    <a:lstStyle/>
                    <a:p>
                      <a:endParaRPr lang="en-US"/>
                    </a:p>
                  </a:txBody>
                  <a:tcPr/>
                </a:tc>
                <a:tc>
                  <a:txBody>
                    <a:bodyPr/>
                    <a:lstStyle/>
                    <a:p>
                      <a:pPr marL="0" marR="0" algn="just">
                        <a:spcBef>
                          <a:spcPts val="300"/>
                        </a:spcBef>
                        <a:spcAft>
                          <a:spcPts val="300"/>
                        </a:spcAft>
                        <a:buNone/>
                      </a:pPr>
                      <a:r>
                        <a:rPr lang="lt-LT" sz="900">
                          <a:effectLst/>
                        </a:rPr>
                        <a:t>1.2.2. Programos, skatinančios vyresnių vienišų namų ūkių persikėlimą į dalijimusi grįstą būstą su socialinėmis paslaugomis, sukūrimas</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nchor="ctr"/>
                </a:tc>
                <a:tc>
                  <a:txBody>
                    <a:bodyPr/>
                    <a:lstStyle/>
                    <a:p>
                      <a:pPr marL="0" marR="0" algn="just">
                        <a:spcBef>
                          <a:spcPts val="300"/>
                        </a:spcBef>
                        <a:spcAft>
                          <a:spcPts val="300"/>
                        </a:spcAft>
                        <a:buNone/>
                      </a:pPr>
                      <a:r>
                        <a:rPr lang="lt-LT" sz="900" u="sng">
                          <a:effectLst/>
                        </a:rPr>
                        <a:t>SADM</a:t>
                      </a:r>
                      <a:r>
                        <a:rPr lang="lt-LT" sz="900">
                          <a:effectLst/>
                        </a:rPr>
                        <a:t>, AM, savivaldybės, NVO</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nchor="ctr"/>
                </a:tc>
                <a:extLst>
                  <a:ext uri="{0D108BD9-81ED-4DB2-BD59-A6C34878D82A}">
                    <a16:rowId xmlns:a16="http://schemas.microsoft.com/office/drawing/2014/main" val="1092229216"/>
                  </a:ext>
                </a:extLst>
              </a:tr>
              <a:tr h="249098">
                <a:tc rowSpan="3">
                  <a:txBody>
                    <a:bodyPr/>
                    <a:lstStyle/>
                    <a:p>
                      <a:pPr marL="0" marR="0" algn="l">
                        <a:spcBef>
                          <a:spcPts val="300"/>
                        </a:spcBef>
                        <a:spcAft>
                          <a:spcPts val="300"/>
                        </a:spcAft>
                        <a:buNone/>
                      </a:pPr>
                      <a:r>
                        <a:rPr lang="lt-LT" sz="900" dirty="0">
                          <a:solidFill>
                            <a:schemeClr val="bg2"/>
                          </a:solidFill>
                          <a:effectLst/>
                        </a:rPr>
                        <a:t>1.3. Didinti būsto kokybę ir pritaikomumą individualių poreikių turintiems asmenims</a:t>
                      </a:r>
                      <a:endParaRPr lang="en-US" sz="90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nchor="ctr"/>
                </a:tc>
                <a:tc>
                  <a:txBody>
                    <a:bodyPr/>
                    <a:lstStyle/>
                    <a:p>
                      <a:pPr marL="0" marR="0" algn="just">
                        <a:spcBef>
                          <a:spcPts val="300"/>
                        </a:spcBef>
                        <a:spcAft>
                          <a:spcPts val="300"/>
                        </a:spcAft>
                        <a:buNone/>
                      </a:pPr>
                      <a:r>
                        <a:rPr lang="lt-LT" sz="900">
                          <a:effectLst/>
                        </a:rPr>
                        <a:t>1.3.1. Energinio efektyvumo didinimo priemonių įgyvendinimas pagal NPRP</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nchor="ctr"/>
                </a:tc>
                <a:tc>
                  <a:txBody>
                    <a:bodyPr/>
                    <a:lstStyle/>
                    <a:p>
                      <a:pPr marL="0" marR="0" algn="just">
                        <a:spcBef>
                          <a:spcPts val="300"/>
                        </a:spcBef>
                        <a:spcAft>
                          <a:spcPts val="300"/>
                        </a:spcAft>
                        <a:buNone/>
                      </a:pPr>
                      <a:r>
                        <a:rPr lang="lt-LT" sz="900" u="sng">
                          <a:effectLst/>
                        </a:rPr>
                        <a:t>AM</a:t>
                      </a:r>
                      <a:r>
                        <a:rPr lang="lt-LT" sz="900">
                          <a:effectLst/>
                        </a:rPr>
                        <a:t>, APVA, savivaldybės</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nchor="ctr"/>
                </a:tc>
                <a:extLst>
                  <a:ext uri="{0D108BD9-81ED-4DB2-BD59-A6C34878D82A}">
                    <a16:rowId xmlns:a16="http://schemas.microsoft.com/office/drawing/2014/main" val="3237481268"/>
                  </a:ext>
                </a:extLst>
              </a:tr>
              <a:tr h="249098">
                <a:tc vMerge="1">
                  <a:txBody>
                    <a:bodyPr/>
                    <a:lstStyle/>
                    <a:p>
                      <a:endParaRPr lang="en-US"/>
                    </a:p>
                  </a:txBody>
                  <a:tcPr/>
                </a:tc>
                <a:tc>
                  <a:txBody>
                    <a:bodyPr/>
                    <a:lstStyle/>
                    <a:p>
                      <a:pPr marL="0" marR="0" algn="just">
                        <a:spcBef>
                          <a:spcPts val="300"/>
                        </a:spcBef>
                        <a:spcAft>
                          <a:spcPts val="300"/>
                        </a:spcAft>
                        <a:buNone/>
                      </a:pPr>
                      <a:r>
                        <a:rPr lang="lt-LT" sz="900">
                          <a:effectLst/>
                        </a:rPr>
                        <a:t>1.3.2. Daugiabučių namų transformacijos modelio įgyvendinimas</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nchor="ctr"/>
                </a:tc>
                <a:tc>
                  <a:txBody>
                    <a:bodyPr/>
                    <a:lstStyle/>
                    <a:p>
                      <a:pPr marL="0" marR="0" algn="just">
                        <a:spcBef>
                          <a:spcPts val="300"/>
                        </a:spcBef>
                        <a:spcAft>
                          <a:spcPts val="300"/>
                        </a:spcAft>
                        <a:buNone/>
                      </a:pPr>
                      <a:r>
                        <a:rPr lang="lt-LT" sz="900" u="sng">
                          <a:effectLst/>
                        </a:rPr>
                        <a:t>AM</a:t>
                      </a:r>
                      <a:r>
                        <a:rPr lang="lt-LT" sz="900">
                          <a:effectLst/>
                        </a:rPr>
                        <a:t>, APVA, savivaldybės, CPVA</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nchor="ctr"/>
                </a:tc>
                <a:extLst>
                  <a:ext uri="{0D108BD9-81ED-4DB2-BD59-A6C34878D82A}">
                    <a16:rowId xmlns:a16="http://schemas.microsoft.com/office/drawing/2014/main" val="3819349217"/>
                  </a:ext>
                </a:extLst>
              </a:tr>
              <a:tr h="249098">
                <a:tc vMerge="1">
                  <a:txBody>
                    <a:bodyPr/>
                    <a:lstStyle/>
                    <a:p>
                      <a:endParaRPr lang="en-US"/>
                    </a:p>
                  </a:txBody>
                  <a:tcPr/>
                </a:tc>
                <a:tc>
                  <a:txBody>
                    <a:bodyPr/>
                    <a:lstStyle/>
                    <a:p>
                      <a:pPr marL="0" marR="0" algn="just">
                        <a:spcBef>
                          <a:spcPts val="300"/>
                        </a:spcBef>
                        <a:spcAft>
                          <a:spcPts val="300"/>
                        </a:spcAft>
                        <a:buNone/>
                      </a:pPr>
                      <a:r>
                        <a:rPr lang="lt-LT" sz="900">
                          <a:effectLst/>
                        </a:rPr>
                        <a:t>1.3.3. Būsto pritaikymas individualiųjų poreikių turintiems asmenims (esama priemonė)</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nchor="ctr"/>
                </a:tc>
                <a:tc>
                  <a:txBody>
                    <a:bodyPr/>
                    <a:lstStyle/>
                    <a:p>
                      <a:pPr marL="0" marR="0" algn="just">
                        <a:spcBef>
                          <a:spcPts val="300"/>
                        </a:spcBef>
                        <a:spcAft>
                          <a:spcPts val="300"/>
                        </a:spcAft>
                        <a:buNone/>
                      </a:pPr>
                      <a:r>
                        <a:rPr lang="lt-LT" sz="900" u="sng" dirty="0">
                          <a:effectLst/>
                        </a:rPr>
                        <a:t>SADM</a:t>
                      </a:r>
                      <a:r>
                        <a:rPr lang="lt-LT" sz="900" dirty="0">
                          <a:effectLst/>
                        </a:rPr>
                        <a:t>, AM, APVA, savivaldybės</a:t>
                      </a:r>
                      <a:endParaRPr lang="en-US" sz="900" dirty="0">
                        <a:effectLst/>
                        <a:latin typeface="Calibri Light" panose="020F0302020204030204" pitchFamily="34" charset="0"/>
                        <a:ea typeface="Calibri" panose="020F0502020204030204" pitchFamily="34" charset="0"/>
                        <a:cs typeface="Arial" panose="020B0604020202020204" pitchFamily="34" charset="0"/>
                      </a:endParaRPr>
                    </a:p>
                  </a:txBody>
                  <a:tcPr marL="27451" marR="27451" marT="0" marB="0" anchor="ctr"/>
                </a:tc>
                <a:extLst>
                  <a:ext uri="{0D108BD9-81ED-4DB2-BD59-A6C34878D82A}">
                    <a16:rowId xmlns:a16="http://schemas.microsoft.com/office/drawing/2014/main" val="2090870450"/>
                  </a:ext>
                </a:extLst>
              </a:tr>
            </a:tbl>
          </a:graphicData>
        </a:graphic>
      </p:graphicFrame>
    </p:spTree>
    <p:extLst>
      <p:ext uri="{BB962C8B-B14F-4D97-AF65-F5344CB8AC3E}">
        <p14:creationId xmlns:p14="http://schemas.microsoft.com/office/powerpoint/2010/main" val="27562282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BDFD0-29CE-B2A7-F17F-F72EA83BD0D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0212E5C-0D66-8DAE-0244-821FD6B3D815}"/>
              </a:ext>
            </a:extLst>
          </p:cNvPr>
          <p:cNvSpPr>
            <a:spLocks noGrp="1"/>
          </p:cNvSpPr>
          <p:nvPr>
            <p:ph type="title"/>
          </p:nvPr>
        </p:nvSpPr>
        <p:spPr>
          <a:xfrm>
            <a:off x="533400" y="413468"/>
            <a:ext cx="8064500" cy="664797"/>
          </a:xfrm>
        </p:spPr>
        <p:txBody>
          <a:bodyPr/>
          <a:lstStyle/>
          <a:p>
            <a:pPr algn="just"/>
            <a:r>
              <a:rPr lang="en-US" sz="1600" dirty="0"/>
              <a:t>2</a:t>
            </a:r>
            <a:r>
              <a:rPr lang="lt-LT" sz="1600" dirty="0"/>
              <a:t> </a:t>
            </a:r>
            <a:r>
              <a:rPr lang="lt-LT" sz="1600" dirty="0" err="1"/>
              <a:t>tiksl</a:t>
            </a:r>
            <a:r>
              <a:rPr lang="en-US" sz="1600" dirty="0"/>
              <a:t>as</a:t>
            </a:r>
            <a:r>
              <a:rPr lang="lt-LT" sz="1600" dirty="0"/>
              <a:t> – didinti būsto </a:t>
            </a:r>
            <a:r>
              <a:rPr lang="lt-LT" sz="1600" dirty="0" err="1"/>
              <a:t>įperkamumą</a:t>
            </a:r>
            <a:r>
              <a:rPr lang="lt-LT" sz="1600" dirty="0"/>
              <a:t> </a:t>
            </a:r>
            <a:r>
              <a:rPr lang="en-US" sz="1600" dirty="0"/>
              <a:t>– </a:t>
            </a:r>
            <a:r>
              <a:rPr lang="en-US" sz="1600" dirty="0" err="1"/>
              <a:t>siejamas</a:t>
            </a:r>
            <a:r>
              <a:rPr lang="en-US" sz="1600" dirty="0"/>
              <a:t> </a:t>
            </a:r>
            <a:r>
              <a:rPr lang="en-US" sz="1600" dirty="0" err="1"/>
              <a:t>su</a:t>
            </a:r>
            <a:r>
              <a:rPr lang="en-US" sz="1600" dirty="0"/>
              <a:t> </a:t>
            </a:r>
            <a:r>
              <a:rPr lang="lt-LT" sz="1600" dirty="0"/>
              <a:t>pažeidžiamos vidurinės klasės, </a:t>
            </a:r>
            <a:r>
              <a:rPr lang="lt-LT" sz="1600" dirty="0" err="1"/>
              <a:t>t</a:t>
            </a:r>
            <a:r>
              <a:rPr lang="lt-LT" sz="1600" dirty="0"/>
              <a:t>. y. asmenų, kuriems nepriklauso socialinis būstas, tačiau finansiškai sunku įpirkti būstą rinkoje, finansinės naštos lengvinimu, didesniu nuomos rinkos apibrėžt</a:t>
            </a:r>
            <a:r>
              <a:rPr lang="en-US" sz="1600" dirty="0" err="1"/>
              <a:t>umu</a:t>
            </a:r>
            <a:r>
              <a:rPr lang="en-US" sz="1600" dirty="0"/>
              <a:t>.</a:t>
            </a:r>
          </a:p>
        </p:txBody>
      </p:sp>
      <p:graphicFrame>
        <p:nvGraphicFramePr>
          <p:cNvPr id="3" name="Table 2">
            <a:extLst>
              <a:ext uri="{FF2B5EF4-FFF2-40B4-BE49-F238E27FC236}">
                <a16:creationId xmlns:a16="http://schemas.microsoft.com/office/drawing/2014/main" id="{340B6516-BB3D-2E3F-DDB1-28E844FE83E4}"/>
              </a:ext>
            </a:extLst>
          </p:cNvPr>
          <p:cNvGraphicFramePr>
            <a:graphicFrameLocks noGrp="1"/>
          </p:cNvGraphicFramePr>
          <p:nvPr>
            <p:extLst>
              <p:ext uri="{D42A27DB-BD31-4B8C-83A1-F6EECF244321}">
                <p14:modId xmlns:p14="http://schemas.microsoft.com/office/powerpoint/2010/main" val="3172843971"/>
              </p:ext>
            </p:extLst>
          </p:nvPr>
        </p:nvGraphicFramePr>
        <p:xfrm>
          <a:off x="539750" y="1078265"/>
          <a:ext cx="8064500" cy="3505877"/>
        </p:xfrm>
        <a:graphic>
          <a:graphicData uri="http://schemas.openxmlformats.org/drawingml/2006/table">
            <a:tbl>
              <a:tblPr firstRow="1" firstCol="1" bandRow="1">
                <a:tableStyleId>{5C22544A-7EE6-4342-B048-85BDC9FD1C3A}</a:tableStyleId>
              </a:tblPr>
              <a:tblGrid>
                <a:gridCol w="1184275">
                  <a:extLst>
                    <a:ext uri="{9D8B030D-6E8A-4147-A177-3AD203B41FA5}">
                      <a16:colId xmlns:a16="http://schemas.microsoft.com/office/drawing/2014/main" val="3442052745"/>
                    </a:ext>
                  </a:extLst>
                </a:gridCol>
                <a:gridCol w="5353050">
                  <a:extLst>
                    <a:ext uri="{9D8B030D-6E8A-4147-A177-3AD203B41FA5}">
                      <a16:colId xmlns:a16="http://schemas.microsoft.com/office/drawing/2014/main" val="884686173"/>
                    </a:ext>
                  </a:extLst>
                </a:gridCol>
                <a:gridCol w="1527175">
                  <a:extLst>
                    <a:ext uri="{9D8B030D-6E8A-4147-A177-3AD203B41FA5}">
                      <a16:colId xmlns:a16="http://schemas.microsoft.com/office/drawing/2014/main" val="2563447188"/>
                    </a:ext>
                  </a:extLst>
                </a:gridCol>
              </a:tblGrid>
              <a:tr h="342151">
                <a:tc>
                  <a:txBody>
                    <a:bodyPr/>
                    <a:lstStyle/>
                    <a:p>
                      <a:pPr marL="0" marR="0" algn="ctr">
                        <a:spcBef>
                          <a:spcPts val="300"/>
                        </a:spcBef>
                        <a:spcAft>
                          <a:spcPts val="300"/>
                        </a:spcAft>
                        <a:buNone/>
                      </a:pPr>
                      <a:r>
                        <a:rPr lang="lt-LT" sz="900" dirty="0">
                          <a:solidFill>
                            <a:schemeClr val="bg2"/>
                          </a:solidFill>
                          <a:effectLst/>
                        </a:rPr>
                        <a:t>Uždavinys</a:t>
                      </a:r>
                      <a:endParaRPr lang="en-US" sz="900" b="1"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45720" marR="45720" anchor="ctr"/>
                </a:tc>
                <a:tc>
                  <a:txBody>
                    <a:bodyPr/>
                    <a:lstStyle/>
                    <a:p>
                      <a:pPr marL="0" marR="0" algn="ctr">
                        <a:spcBef>
                          <a:spcPts val="300"/>
                        </a:spcBef>
                        <a:spcAft>
                          <a:spcPts val="300"/>
                        </a:spcAft>
                        <a:buNone/>
                      </a:pPr>
                      <a:r>
                        <a:rPr lang="lt-LT" sz="900" dirty="0">
                          <a:solidFill>
                            <a:schemeClr val="bg2"/>
                          </a:solidFill>
                          <a:effectLst/>
                        </a:rPr>
                        <a:t>Pagrindinės priemonės</a:t>
                      </a:r>
                      <a:endParaRPr lang="en-US" sz="900" b="1"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45720" marR="45720" anchor="ctr"/>
                </a:tc>
                <a:tc>
                  <a:txBody>
                    <a:bodyPr/>
                    <a:lstStyle/>
                    <a:p>
                      <a:pPr marL="0" marR="0" algn="ctr">
                        <a:spcBef>
                          <a:spcPts val="300"/>
                        </a:spcBef>
                        <a:spcAft>
                          <a:spcPts val="300"/>
                        </a:spcAft>
                        <a:buNone/>
                      </a:pPr>
                      <a:r>
                        <a:rPr lang="lt-LT" sz="900" dirty="0">
                          <a:solidFill>
                            <a:schemeClr val="bg2"/>
                          </a:solidFill>
                          <a:effectLst/>
                        </a:rPr>
                        <a:t>Atsakingos</a:t>
                      </a:r>
                      <a:br>
                        <a:rPr lang="lt-LT" sz="900" dirty="0">
                          <a:solidFill>
                            <a:schemeClr val="bg2"/>
                          </a:solidFill>
                          <a:effectLst/>
                        </a:rPr>
                      </a:br>
                      <a:r>
                        <a:rPr lang="lt-LT" sz="900" dirty="0">
                          <a:solidFill>
                            <a:schemeClr val="bg2"/>
                          </a:solidFill>
                          <a:effectLst/>
                        </a:rPr>
                        <a:t>institucijos</a:t>
                      </a:r>
                      <a:endParaRPr lang="en-US" sz="900" b="1"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45720" marR="45720" anchor="ctr"/>
                </a:tc>
                <a:extLst>
                  <a:ext uri="{0D108BD9-81ED-4DB2-BD59-A6C34878D82A}">
                    <a16:rowId xmlns:a16="http://schemas.microsoft.com/office/drawing/2014/main" val="1139615164"/>
                  </a:ext>
                </a:extLst>
              </a:tr>
              <a:tr h="313639">
                <a:tc rowSpan="2">
                  <a:txBody>
                    <a:bodyPr/>
                    <a:lstStyle/>
                    <a:p>
                      <a:pPr marL="0" marR="0" algn="just">
                        <a:spcBef>
                          <a:spcPts val="300"/>
                        </a:spcBef>
                        <a:spcAft>
                          <a:spcPts val="300"/>
                        </a:spcAft>
                        <a:buNone/>
                      </a:pPr>
                      <a:r>
                        <a:rPr lang="lt-LT" sz="800" dirty="0">
                          <a:solidFill>
                            <a:schemeClr val="bg2"/>
                          </a:solidFill>
                          <a:effectLst/>
                        </a:rPr>
                        <a:t>2.1. Sukurti savivaldybės prieinamo būsto instrumentą</a:t>
                      </a:r>
                      <a:endParaRPr lang="en-US" sz="80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45720" marR="45720" anchor="ctr"/>
                </a:tc>
                <a:tc>
                  <a:txBody>
                    <a:bodyPr/>
                    <a:lstStyle/>
                    <a:p>
                      <a:pPr marL="0" marR="0" algn="just">
                        <a:spcBef>
                          <a:spcPts val="300"/>
                        </a:spcBef>
                        <a:spcAft>
                          <a:spcPts val="300"/>
                        </a:spcAft>
                        <a:buNone/>
                      </a:pPr>
                      <a:r>
                        <a:rPr lang="lt-LT" sz="800">
                          <a:effectLst/>
                        </a:rPr>
                        <a:t>2.1.1. Savivaldybės būsto fondo, užtikrinančio prieinamą būstą, papildomas teisinis reglamentavimas, įtvirtinimas paramos būstui įsigyti ir išsinuomoti įstatyme kaip atskiro instrumento</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45720" marR="45720"/>
                </a:tc>
                <a:tc>
                  <a:txBody>
                    <a:bodyPr/>
                    <a:lstStyle/>
                    <a:p>
                      <a:pPr marL="0" marR="0" algn="l">
                        <a:spcBef>
                          <a:spcPts val="300"/>
                        </a:spcBef>
                        <a:spcAft>
                          <a:spcPts val="300"/>
                        </a:spcAft>
                        <a:buNone/>
                      </a:pPr>
                      <a:r>
                        <a:rPr lang="lt-LT" sz="800" u="sng">
                          <a:effectLst/>
                        </a:rPr>
                        <a:t>AM</a:t>
                      </a:r>
                      <a:r>
                        <a:rPr lang="lt-LT" sz="800">
                          <a:effectLst/>
                        </a:rPr>
                        <a:t>, SADM, FM, savivaldybės, LSA</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45720" marR="45720"/>
                </a:tc>
                <a:extLst>
                  <a:ext uri="{0D108BD9-81ED-4DB2-BD59-A6C34878D82A}">
                    <a16:rowId xmlns:a16="http://schemas.microsoft.com/office/drawing/2014/main" val="580312743"/>
                  </a:ext>
                </a:extLst>
              </a:tr>
              <a:tr h="313639">
                <a:tc vMerge="1">
                  <a:txBody>
                    <a:bodyPr/>
                    <a:lstStyle/>
                    <a:p>
                      <a:endParaRPr lang="en-US"/>
                    </a:p>
                  </a:txBody>
                  <a:tcPr/>
                </a:tc>
                <a:tc>
                  <a:txBody>
                    <a:bodyPr/>
                    <a:lstStyle/>
                    <a:p>
                      <a:pPr marL="0" marR="0" algn="just">
                        <a:spcBef>
                          <a:spcPts val="300"/>
                        </a:spcBef>
                        <a:spcAft>
                          <a:spcPts val="300"/>
                        </a:spcAft>
                        <a:buNone/>
                      </a:pPr>
                      <a:r>
                        <a:rPr lang="lt-LT" sz="800">
                          <a:effectLst/>
                        </a:rPr>
                        <a:t>2.1.2. Savivaldybės būsto poreikio nustatymo ir būsto fondo plėtros modelio sukūrimas</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45720" marR="45720"/>
                </a:tc>
                <a:tc>
                  <a:txBody>
                    <a:bodyPr/>
                    <a:lstStyle/>
                    <a:p>
                      <a:pPr marL="0" marR="0" algn="l">
                        <a:spcBef>
                          <a:spcPts val="300"/>
                        </a:spcBef>
                        <a:spcAft>
                          <a:spcPts val="300"/>
                        </a:spcAft>
                        <a:buNone/>
                      </a:pPr>
                      <a:r>
                        <a:rPr lang="lt-LT" sz="800" u="sng">
                          <a:effectLst/>
                        </a:rPr>
                        <a:t>AM</a:t>
                      </a:r>
                      <a:r>
                        <a:rPr lang="lt-LT" sz="800">
                          <a:effectLst/>
                        </a:rPr>
                        <a:t>, savivaldybės, LSA, VDA, RC, SADM</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45720" marR="45720"/>
                </a:tc>
                <a:extLst>
                  <a:ext uri="{0D108BD9-81ED-4DB2-BD59-A6C34878D82A}">
                    <a16:rowId xmlns:a16="http://schemas.microsoft.com/office/drawing/2014/main" val="3695090490"/>
                  </a:ext>
                </a:extLst>
              </a:tr>
              <a:tr h="199588">
                <a:tc rowSpan="3">
                  <a:txBody>
                    <a:bodyPr/>
                    <a:lstStyle/>
                    <a:p>
                      <a:pPr marL="0" marR="0" algn="l">
                        <a:spcBef>
                          <a:spcPts val="300"/>
                        </a:spcBef>
                        <a:spcAft>
                          <a:spcPts val="300"/>
                        </a:spcAft>
                        <a:buNone/>
                      </a:pPr>
                      <a:r>
                        <a:rPr lang="en-US" sz="800" dirty="0">
                          <a:solidFill>
                            <a:schemeClr val="bg2"/>
                          </a:solidFill>
                          <a:effectLst/>
                        </a:rPr>
                        <a:t>2.2. </a:t>
                      </a:r>
                      <a:r>
                        <a:rPr lang="lt-LT" sz="800" dirty="0">
                          <a:solidFill>
                            <a:schemeClr val="bg2"/>
                          </a:solidFill>
                          <a:effectLst/>
                        </a:rPr>
                        <a:t>Mažinti pradinio įnašo ir kitus finansavimo prieinamumo barjerus tam tikroms tikslinėms namų ūkių grupėms</a:t>
                      </a:r>
                      <a:endParaRPr lang="en-US" sz="80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45720" marR="45720" anchor="ctr"/>
                </a:tc>
                <a:tc>
                  <a:txBody>
                    <a:bodyPr/>
                    <a:lstStyle/>
                    <a:p>
                      <a:pPr marL="0" marR="0" algn="just">
                        <a:spcBef>
                          <a:spcPts val="300"/>
                        </a:spcBef>
                        <a:spcAft>
                          <a:spcPts val="300"/>
                        </a:spcAft>
                        <a:buNone/>
                      </a:pPr>
                      <a:r>
                        <a:rPr lang="lt-LT" sz="800">
                          <a:effectLst/>
                        </a:rPr>
                        <a:t>2.2.1. Valstybinių finansinių garantijų teikimas pradiniam įnašui ir (ar) palūkanų mokėjimui grupėms, turinčioms kredito riziką</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45720" marR="45720"/>
                </a:tc>
                <a:tc>
                  <a:txBody>
                    <a:bodyPr/>
                    <a:lstStyle/>
                    <a:p>
                      <a:pPr marL="0" marR="0" algn="just">
                        <a:spcBef>
                          <a:spcPts val="300"/>
                        </a:spcBef>
                        <a:spcAft>
                          <a:spcPts val="300"/>
                        </a:spcAft>
                        <a:buNone/>
                      </a:pPr>
                      <a:r>
                        <a:rPr lang="lt-LT" sz="800" u="sng">
                          <a:effectLst/>
                        </a:rPr>
                        <a:t>FM</a:t>
                      </a:r>
                      <a:r>
                        <a:rPr lang="lt-LT" sz="800">
                          <a:effectLst/>
                        </a:rPr>
                        <a:t>, ILTE, AM, SADM, LB</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45720" marR="45720"/>
                </a:tc>
                <a:extLst>
                  <a:ext uri="{0D108BD9-81ED-4DB2-BD59-A6C34878D82A}">
                    <a16:rowId xmlns:a16="http://schemas.microsoft.com/office/drawing/2014/main" val="2813896678"/>
                  </a:ext>
                </a:extLst>
              </a:tr>
              <a:tr h="199588">
                <a:tc vMerge="1">
                  <a:txBody>
                    <a:bodyPr/>
                    <a:lstStyle/>
                    <a:p>
                      <a:endParaRPr lang="en-US"/>
                    </a:p>
                  </a:txBody>
                  <a:tcPr/>
                </a:tc>
                <a:tc>
                  <a:txBody>
                    <a:bodyPr/>
                    <a:lstStyle/>
                    <a:p>
                      <a:pPr marL="0" marR="0" algn="just">
                        <a:spcBef>
                          <a:spcPts val="300"/>
                        </a:spcBef>
                        <a:spcAft>
                          <a:spcPts val="300"/>
                        </a:spcAft>
                        <a:buNone/>
                      </a:pPr>
                      <a:r>
                        <a:rPr lang="lt-LT" sz="800">
                          <a:effectLst/>
                        </a:rPr>
                        <a:t>2.2.2. Lengvatų suteikimas jauniems namų ūkiams (palūkanos, pradinis įnašas, GPM lengvata), perkantiems pirmąjį būstą</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45720" marR="45720"/>
                </a:tc>
                <a:tc>
                  <a:txBody>
                    <a:bodyPr/>
                    <a:lstStyle/>
                    <a:p>
                      <a:pPr marL="0" marR="0" algn="just">
                        <a:spcBef>
                          <a:spcPts val="300"/>
                        </a:spcBef>
                        <a:spcAft>
                          <a:spcPts val="300"/>
                        </a:spcAft>
                        <a:buNone/>
                      </a:pPr>
                      <a:r>
                        <a:rPr lang="lt-LT" sz="800" u="sng">
                          <a:effectLst/>
                        </a:rPr>
                        <a:t>SADM</a:t>
                      </a:r>
                      <a:r>
                        <a:rPr lang="lt-LT" sz="800">
                          <a:effectLst/>
                        </a:rPr>
                        <a:t>, FM, ILTE, AM, VMI</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45720" marR="45720"/>
                </a:tc>
                <a:extLst>
                  <a:ext uri="{0D108BD9-81ED-4DB2-BD59-A6C34878D82A}">
                    <a16:rowId xmlns:a16="http://schemas.microsoft.com/office/drawing/2014/main" val="3931880727"/>
                  </a:ext>
                </a:extLst>
              </a:tr>
              <a:tr h="313639">
                <a:tc vMerge="1">
                  <a:txBody>
                    <a:bodyPr/>
                    <a:lstStyle/>
                    <a:p>
                      <a:endParaRPr lang="en-US"/>
                    </a:p>
                  </a:txBody>
                  <a:tcPr/>
                </a:tc>
                <a:tc>
                  <a:txBody>
                    <a:bodyPr/>
                    <a:lstStyle/>
                    <a:p>
                      <a:pPr marL="0" marR="0" algn="just">
                        <a:spcBef>
                          <a:spcPts val="300"/>
                        </a:spcBef>
                        <a:spcAft>
                          <a:spcPts val="300"/>
                        </a:spcAft>
                        <a:buNone/>
                      </a:pPr>
                      <a:r>
                        <a:rPr lang="lt-LT" sz="800">
                          <a:effectLst/>
                        </a:rPr>
                        <a:t>2.2.3. Socialiai pažeidžiamų grupių finansinio raštingumo didinimas</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45720" marR="45720"/>
                </a:tc>
                <a:tc>
                  <a:txBody>
                    <a:bodyPr/>
                    <a:lstStyle/>
                    <a:p>
                      <a:pPr marL="0" marR="0" algn="just">
                        <a:spcBef>
                          <a:spcPts val="300"/>
                        </a:spcBef>
                        <a:spcAft>
                          <a:spcPts val="300"/>
                        </a:spcAft>
                        <a:buNone/>
                      </a:pPr>
                      <a:r>
                        <a:rPr lang="lt-LT" sz="800" u="sng">
                          <a:effectLst/>
                        </a:rPr>
                        <a:t>SADM</a:t>
                      </a:r>
                      <a:r>
                        <a:rPr lang="lt-LT" sz="800">
                          <a:effectLst/>
                        </a:rPr>
                        <a:t>, LB,, savivaldybės, finansų įstaigos</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45720" marR="45720"/>
                </a:tc>
                <a:extLst>
                  <a:ext uri="{0D108BD9-81ED-4DB2-BD59-A6C34878D82A}">
                    <a16:rowId xmlns:a16="http://schemas.microsoft.com/office/drawing/2014/main" val="2302285585"/>
                  </a:ext>
                </a:extLst>
              </a:tr>
              <a:tr h="366437">
                <a:tc rowSpan="3">
                  <a:txBody>
                    <a:bodyPr/>
                    <a:lstStyle/>
                    <a:p>
                      <a:pPr marL="0" marR="0" algn="l">
                        <a:spcBef>
                          <a:spcPts val="300"/>
                        </a:spcBef>
                        <a:spcAft>
                          <a:spcPts val="300"/>
                        </a:spcAft>
                        <a:buNone/>
                      </a:pPr>
                      <a:r>
                        <a:rPr lang="lt-LT" sz="800" dirty="0">
                          <a:solidFill>
                            <a:schemeClr val="bg2"/>
                          </a:solidFill>
                          <a:effectLst/>
                        </a:rPr>
                        <a:t>2.</a:t>
                      </a:r>
                      <a:r>
                        <a:rPr lang="en-US" sz="800" dirty="0">
                          <a:solidFill>
                            <a:schemeClr val="bg2"/>
                          </a:solidFill>
                          <a:effectLst/>
                        </a:rPr>
                        <a:t>3.</a:t>
                      </a:r>
                      <a:r>
                        <a:rPr lang="lt-LT" sz="800" dirty="0">
                          <a:solidFill>
                            <a:schemeClr val="bg2"/>
                          </a:solidFill>
                          <a:effectLst/>
                        </a:rPr>
                        <a:t> </a:t>
                      </a:r>
                      <a:r>
                        <a:rPr lang="en-US" sz="800" dirty="0" err="1">
                          <a:solidFill>
                            <a:schemeClr val="bg2"/>
                          </a:solidFill>
                          <a:effectLst/>
                        </a:rPr>
                        <a:t>Legalizuoti</a:t>
                      </a:r>
                      <a:r>
                        <a:rPr lang="lt-LT" sz="800" dirty="0">
                          <a:solidFill>
                            <a:schemeClr val="bg2"/>
                          </a:solidFill>
                          <a:effectLst/>
                        </a:rPr>
                        <a:t> ir stabilizuoti nuomos rinką</a:t>
                      </a:r>
                      <a:endParaRPr lang="en-US" sz="80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45720" marR="45720"/>
                </a:tc>
                <a:tc>
                  <a:txBody>
                    <a:bodyPr/>
                    <a:lstStyle/>
                    <a:p>
                      <a:pPr marL="0" marR="0" algn="just">
                        <a:spcBef>
                          <a:spcPts val="300"/>
                        </a:spcBef>
                        <a:spcAft>
                          <a:spcPts val="300"/>
                        </a:spcAft>
                        <a:buNone/>
                      </a:pPr>
                      <a:r>
                        <a:rPr lang="lt-LT" sz="800">
                          <a:effectLst/>
                        </a:rPr>
                        <a:t>2.</a:t>
                      </a:r>
                      <a:r>
                        <a:rPr lang="en-US" sz="800">
                          <a:effectLst/>
                        </a:rPr>
                        <a:t>3</a:t>
                      </a:r>
                      <a:r>
                        <a:rPr lang="lt-LT" sz="800">
                          <a:effectLst/>
                        </a:rPr>
                        <a:t>.1. Naujų apgyvendinimo modelių, kaip bendruomeninis gyvenimas (angl. co-living) ir "gyvenimas tarp kartų" (angl. intergenerational living), studentams ir jaunimui pilotiniai projektai</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45720" marR="45720"/>
                </a:tc>
                <a:tc>
                  <a:txBody>
                    <a:bodyPr/>
                    <a:lstStyle/>
                    <a:p>
                      <a:pPr marL="0" marR="0" algn="just">
                        <a:spcBef>
                          <a:spcPts val="300"/>
                        </a:spcBef>
                        <a:spcAft>
                          <a:spcPts val="300"/>
                        </a:spcAft>
                        <a:buNone/>
                      </a:pPr>
                      <a:r>
                        <a:rPr lang="lt-LT" sz="800" u="sng">
                          <a:effectLst/>
                        </a:rPr>
                        <a:t>AM</a:t>
                      </a:r>
                      <a:r>
                        <a:rPr lang="lt-LT" sz="800">
                          <a:effectLst/>
                        </a:rPr>
                        <a:t>, ŠMSM,</a:t>
                      </a:r>
                      <a:r>
                        <a:rPr lang="en-US" sz="800">
                          <a:effectLst/>
                        </a:rPr>
                        <a:t> SADM,</a:t>
                      </a:r>
                      <a:r>
                        <a:rPr lang="lt-LT" sz="800">
                          <a:effectLst/>
                        </a:rPr>
                        <a:t> savivaldybės</a:t>
                      </a:r>
                      <a:r>
                        <a:rPr lang="en-US" sz="800">
                          <a:effectLst/>
                        </a:rPr>
                        <a:t>, auk</a:t>
                      </a:r>
                      <a:r>
                        <a:rPr lang="lt-LT" sz="800">
                          <a:effectLst/>
                        </a:rPr>
                        <a:t>štosios mokyklos, NVO</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45720" marR="45720"/>
                </a:tc>
                <a:extLst>
                  <a:ext uri="{0D108BD9-81ED-4DB2-BD59-A6C34878D82A}">
                    <a16:rowId xmlns:a16="http://schemas.microsoft.com/office/drawing/2014/main" val="1736560532"/>
                  </a:ext>
                </a:extLst>
              </a:tr>
              <a:tr h="313639">
                <a:tc vMerge="1">
                  <a:txBody>
                    <a:bodyPr/>
                    <a:lstStyle/>
                    <a:p>
                      <a:endParaRPr/>
                    </a:p>
                  </a:txBody>
                  <a:tcPr marL="45720" marR="45720" anchor="ctr"/>
                </a:tc>
                <a:tc>
                  <a:txBody>
                    <a:bodyPr/>
                    <a:lstStyle/>
                    <a:p>
                      <a:pPr marL="0" marR="0" algn="just">
                        <a:spcBef>
                          <a:spcPts val="300"/>
                        </a:spcBef>
                        <a:spcAft>
                          <a:spcPts val="300"/>
                        </a:spcAft>
                        <a:buNone/>
                      </a:pPr>
                      <a:r>
                        <a:rPr lang="lt-LT" sz="800">
                          <a:effectLst/>
                        </a:rPr>
                        <a:t>2.</a:t>
                      </a:r>
                      <a:r>
                        <a:rPr lang="en-US" sz="800">
                          <a:effectLst/>
                        </a:rPr>
                        <a:t>3</a:t>
                      </a:r>
                      <a:r>
                        <a:rPr lang="lt-LT" sz="800">
                          <a:effectLst/>
                        </a:rPr>
                        <a:t>.</a:t>
                      </a:r>
                      <a:r>
                        <a:rPr lang="en-US" sz="800">
                          <a:effectLst/>
                        </a:rPr>
                        <a:t>2</a:t>
                      </a:r>
                      <a:r>
                        <a:rPr lang="lt-LT" sz="800">
                          <a:effectLst/>
                        </a:rPr>
                        <a:t>. Nuomos </a:t>
                      </a:r>
                      <a:r>
                        <a:rPr lang="en-US" sz="800" err="1">
                          <a:effectLst/>
                        </a:rPr>
                        <a:t>formalizavimo</a:t>
                      </a:r>
                      <a:r>
                        <a:rPr lang="lt-LT" sz="800">
                          <a:effectLst/>
                        </a:rPr>
                        <a:t> skatinimas, suteikiant mokestines paskatas norintiems deklaruoti pajamas ar registruojantiems nuomos sutartį nuomotojams</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45720" marR="45720"/>
                </a:tc>
                <a:tc>
                  <a:txBody>
                    <a:bodyPr/>
                    <a:lstStyle/>
                    <a:p>
                      <a:pPr marL="0" marR="0" algn="just">
                        <a:spcBef>
                          <a:spcPts val="300"/>
                        </a:spcBef>
                        <a:spcAft>
                          <a:spcPts val="300"/>
                        </a:spcAft>
                        <a:buNone/>
                      </a:pPr>
                      <a:r>
                        <a:rPr lang="lt-LT" sz="800" u="sng">
                          <a:effectLst/>
                        </a:rPr>
                        <a:t>FM</a:t>
                      </a:r>
                      <a:r>
                        <a:rPr lang="lt-LT" sz="800">
                          <a:effectLst/>
                        </a:rPr>
                        <a:t>, VMI, AM, SADM, savivaldybės</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45720" marR="45720"/>
                </a:tc>
                <a:extLst>
                  <a:ext uri="{0D108BD9-81ED-4DB2-BD59-A6C34878D82A}">
                    <a16:rowId xmlns:a16="http://schemas.microsoft.com/office/drawing/2014/main" val="2922083402"/>
                  </a:ext>
                </a:extLst>
              </a:tr>
              <a:tr h="313639">
                <a:tc vMerge="1">
                  <a:txBody>
                    <a:bodyPr/>
                    <a:lstStyle/>
                    <a:p>
                      <a:endParaRPr lang="en-US"/>
                    </a:p>
                  </a:txBody>
                  <a:tcPr/>
                </a:tc>
                <a:tc>
                  <a:txBody>
                    <a:bodyPr/>
                    <a:lstStyle/>
                    <a:p>
                      <a:pPr marL="0" marR="0" algn="just">
                        <a:spcBef>
                          <a:spcPts val="300"/>
                        </a:spcBef>
                        <a:spcAft>
                          <a:spcPts val="300"/>
                        </a:spcAft>
                        <a:buNone/>
                      </a:pPr>
                      <a:r>
                        <a:rPr lang="lt-LT" sz="800">
                          <a:effectLst/>
                        </a:rPr>
                        <a:t>2.</a:t>
                      </a:r>
                      <a:r>
                        <a:rPr lang="en-US" sz="800">
                          <a:effectLst/>
                        </a:rPr>
                        <a:t>3</a:t>
                      </a:r>
                      <a:r>
                        <a:rPr lang="lt-LT" sz="800">
                          <a:effectLst/>
                        </a:rPr>
                        <a:t>.</a:t>
                      </a:r>
                      <a:r>
                        <a:rPr lang="en-US" sz="800">
                          <a:effectLst/>
                        </a:rPr>
                        <a:t>3</a:t>
                      </a:r>
                      <a:r>
                        <a:rPr lang="lt-LT" sz="800">
                          <a:effectLst/>
                        </a:rPr>
                        <a:t>. Nuomos rinkos stebėjimo ir nuomos dalyvių teisių apsaugos kompetencijų suteikimas Vartotojų teisių apsaugos tarnybai</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45720" marR="45720"/>
                </a:tc>
                <a:tc>
                  <a:txBody>
                    <a:bodyPr/>
                    <a:lstStyle/>
                    <a:p>
                      <a:pPr marL="0" marR="0" algn="just">
                        <a:spcBef>
                          <a:spcPts val="300"/>
                        </a:spcBef>
                        <a:spcAft>
                          <a:spcPts val="300"/>
                        </a:spcAft>
                        <a:buNone/>
                      </a:pPr>
                      <a:r>
                        <a:rPr lang="lt-LT" sz="800" u="sng">
                          <a:effectLst/>
                        </a:rPr>
                        <a:t>VVTAT</a:t>
                      </a:r>
                      <a:r>
                        <a:rPr lang="lt-LT" sz="800">
                          <a:effectLst/>
                        </a:rPr>
                        <a:t>, AM, TM, VMI, savivaldybės</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45720" marR="45720"/>
                </a:tc>
                <a:extLst>
                  <a:ext uri="{0D108BD9-81ED-4DB2-BD59-A6C34878D82A}">
                    <a16:rowId xmlns:a16="http://schemas.microsoft.com/office/drawing/2014/main" val="1337764055"/>
                  </a:ext>
                </a:extLst>
              </a:tr>
              <a:tr h="313639">
                <a:tc rowSpan="2">
                  <a:txBody>
                    <a:bodyPr/>
                    <a:lstStyle/>
                    <a:p>
                      <a:pPr marL="0" marR="0" algn="l">
                        <a:spcBef>
                          <a:spcPts val="300"/>
                        </a:spcBef>
                        <a:spcAft>
                          <a:spcPts val="300"/>
                        </a:spcAft>
                        <a:buNone/>
                      </a:pPr>
                      <a:r>
                        <a:rPr lang="lt-LT" sz="800" dirty="0">
                          <a:solidFill>
                            <a:schemeClr val="bg2"/>
                          </a:solidFill>
                          <a:effectLst/>
                        </a:rPr>
                        <a:t>2.</a:t>
                      </a:r>
                      <a:r>
                        <a:rPr lang="en-US" sz="800" dirty="0">
                          <a:solidFill>
                            <a:schemeClr val="bg2"/>
                          </a:solidFill>
                          <a:effectLst/>
                        </a:rPr>
                        <a:t>4</a:t>
                      </a:r>
                      <a:r>
                        <a:rPr lang="lt-LT" sz="800" dirty="0">
                          <a:solidFill>
                            <a:schemeClr val="bg2"/>
                          </a:solidFill>
                          <a:effectLst/>
                        </a:rPr>
                        <a:t>. Mažinti būsto </a:t>
                      </a:r>
                      <a:r>
                        <a:rPr lang="lt-LT" sz="800" dirty="0" err="1">
                          <a:solidFill>
                            <a:schemeClr val="bg2"/>
                          </a:solidFill>
                          <a:effectLst/>
                        </a:rPr>
                        <a:t>įsigyjimo</a:t>
                      </a:r>
                      <a:r>
                        <a:rPr lang="lt-LT" sz="800" dirty="0">
                          <a:solidFill>
                            <a:schemeClr val="bg2"/>
                          </a:solidFill>
                          <a:effectLst/>
                        </a:rPr>
                        <a:t> ir naudojimo spekuliaciniais tikslais patrauklumą</a:t>
                      </a:r>
                      <a:endParaRPr lang="en-US" sz="80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45720" marR="45720" anchor="ctr"/>
                </a:tc>
                <a:tc>
                  <a:txBody>
                    <a:bodyPr/>
                    <a:lstStyle/>
                    <a:p>
                      <a:pPr marL="0" marR="0" algn="just">
                        <a:spcBef>
                          <a:spcPts val="300"/>
                        </a:spcBef>
                        <a:spcAft>
                          <a:spcPts val="300"/>
                        </a:spcAft>
                        <a:buNone/>
                      </a:pPr>
                      <a:r>
                        <a:rPr lang="lt-LT" sz="800">
                          <a:effectLst/>
                        </a:rPr>
                        <a:t>2.</a:t>
                      </a:r>
                      <a:r>
                        <a:rPr lang="en-US" sz="800">
                          <a:effectLst/>
                        </a:rPr>
                        <a:t>4</a:t>
                      </a:r>
                      <a:r>
                        <a:rPr lang="lt-LT" sz="800">
                          <a:effectLst/>
                        </a:rPr>
                        <a:t>.1. Aukštesnių NT mokesčių tarifų ir NT įsigijimo (sandorio) mokesčio ne pirmajam būstui įvedimas kurortinėse vietovėse ir didmiesčiuose</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45720" marR="45720"/>
                </a:tc>
                <a:tc>
                  <a:txBody>
                    <a:bodyPr/>
                    <a:lstStyle/>
                    <a:p>
                      <a:pPr marL="0" marR="0" algn="just">
                        <a:spcBef>
                          <a:spcPts val="300"/>
                        </a:spcBef>
                        <a:spcAft>
                          <a:spcPts val="300"/>
                        </a:spcAft>
                        <a:buNone/>
                      </a:pPr>
                      <a:r>
                        <a:rPr lang="lt-LT" sz="800" u="sng">
                          <a:effectLst/>
                        </a:rPr>
                        <a:t>FM</a:t>
                      </a:r>
                      <a:r>
                        <a:rPr lang="lt-LT" sz="800">
                          <a:effectLst/>
                        </a:rPr>
                        <a:t>, VMI, AM, RC, savivaldybės</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45720" marR="45720"/>
                </a:tc>
                <a:extLst>
                  <a:ext uri="{0D108BD9-81ED-4DB2-BD59-A6C34878D82A}">
                    <a16:rowId xmlns:a16="http://schemas.microsoft.com/office/drawing/2014/main" val="3657858034"/>
                  </a:ext>
                </a:extLst>
              </a:tr>
              <a:tr h="313639">
                <a:tc vMerge="1">
                  <a:txBody>
                    <a:bodyPr/>
                    <a:lstStyle/>
                    <a:p>
                      <a:endParaRPr lang="en-US"/>
                    </a:p>
                  </a:txBody>
                  <a:tcPr/>
                </a:tc>
                <a:tc>
                  <a:txBody>
                    <a:bodyPr/>
                    <a:lstStyle/>
                    <a:p>
                      <a:pPr marL="0" marR="0" algn="just">
                        <a:spcBef>
                          <a:spcPts val="300"/>
                        </a:spcBef>
                        <a:spcAft>
                          <a:spcPts val="300"/>
                        </a:spcAft>
                        <a:buNone/>
                      </a:pPr>
                      <a:r>
                        <a:rPr lang="lt-LT" sz="800">
                          <a:effectLst/>
                        </a:rPr>
                        <a:t>2.</a:t>
                      </a:r>
                      <a:r>
                        <a:rPr lang="en-US" sz="800">
                          <a:effectLst/>
                        </a:rPr>
                        <a:t>4</a:t>
                      </a:r>
                      <a:r>
                        <a:rPr lang="lt-LT" sz="800">
                          <a:effectLst/>
                        </a:rPr>
                        <a:t>.2. Trumpalaikės ir ilgalaikės nuomos duomenų surinkimas, stebėjimas ir poveikio būsto prieinamumui vertinimas</a:t>
                      </a:r>
                      <a:endParaRPr lang="en-US" sz="800">
                        <a:effectLst/>
                        <a:latin typeface="Calibri Light" panose="020F0302020204030204" pitchFamily="34" charset="0"/>
                        <a:ea typeface="Calibri" panose="020F0502020204030204" pitchFamily="34" charset="0"/>
                        <a:cs typeface="Arial" panose="020B0604020202020204" pitchFamily="34" charset="0"/>
                      </a:endParaRPr>
                    </a:p>
                  </a:txBody>
                  <a:tcPr marL="45720" marR="45720"/>
                </a:tc>
                <a:tc>
                  <a:txBody>
                    <a:bodyPr/>
                    <a:lstStyle/>
                    <a:p>
                      <a:pPr marL="0" marR="0" algn="just">
                        <a:spcBef>
                          <a:spcPts val="300"/>
                        </a:spcBef>
                        <a:spcAft>
                          <a:spcPts val="300"/>
                        </a:spcAft>
                        <a:buNone/>
                      </a:pPr>
                      <a:r>
                        <a:rPr lang="lt-LT" sz="800" u="sng" dirty="0">
                          <a:effectLst/>
                        </a:rPr>
                        <a:t>AM</a:t>
                      </a:r>
                      <a:r>
                        <a:rPr lang="lt-LT" sz="800" dirty="0">
                          <a:effectLst/>
                        </a:rPr>
                        <a:t>, RC, VDA, VMI, VVTAT, savivaldybės</a:t>
                      </a:r>
                      <a:endParaRPr lang="en-US" sz="800" dirty="0">
                        <a:effectLst/>
                        <a:latin typeface="Calibri Light" panose="020F0302020204030204" pitchFamily="34" charset="0"/>
                        <a:ea typeface="Calibri" panose="020F0502020204030204" pitchFamily="34" charset="0"/>
                        <a:cs typeface="Arial" panose="020B0604020202020204" pitchFamily="34" charset="0"/>
                      </a:endParaRPr>
                    </a:p>
                  </a:txBody>
                  <a:tcPr marL="45720" marR="45720"/>
                </a:tc>
                <a:extLst>
                  <a:ext uri="{0D108BD9-81ED-4DB2-BD59-A6C34878D82A}">
                    <a16:rowId xmlns:a16="http://schemas.microsoft.com/office/drawing/2014/main" val="1659195412"/>
                  </a:ext>
                </a:extLst>
              </a:tr>
            </a:tbl>
          </a:graphicData>
        </a:graphic>
      </p:graphicFrame>
    </p:spTree>
    <p:extLst>
      <p:ext uri="{BB962C8B-B14F-4D97-AF65-F5344CB8AC3E}">
        <p14:creationId xmlns:p14="http://schemas.microsoft.com/office/powerpoint/2010/main" val="21816285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424A4-93F5-1182-3AEE-4E837943217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564AC1D-F730-D1AB-5F77-0A3553B2A20A}"/>
              </a:ext>
            </a:extLst>
          </p:cNvPr>
          <p:cNvSpPr>
            <a:spLocks noGrp="1"/>
          </p:cNvSpPr>
          <p:nvPr>
            <p:ph type="title"/>
          </p:nvPr>
        </p:nvSpPr>
        <p:spPr>
          <a:xfrm>
            <a:off x="533400" y="413468"/>
            <a:ext cx="8064500" cy="664797"/>
          </a:xfrm>
        </p:spPr>
        <p:txBody>
          <a:bodyPr/>
          <a:lstStyle/>
          <a:p>
            <a:pPr algn="just"/>
            <a:r>
              <a:rPr lang="en-US" sz="1600" dirty="0"/>
              <a:t>3</a:t>
            </a:r>
            <a:r>
              <a:rPr lang="lt-LT" sz="1600" dirty="0"/>
              <a:t> </a:t>
            </a:r>
            <a:r>
              <a:rPr lang="lt-LT" sz="1600" dirty="0" err="1"/>
              <a:t>tiksl</a:t>
            </a:r>
            <a:r>
              <a:rPr lang="en-US" sz="1600" dirty="0"/>
              <a:t>as</a:t>
            </a:r>
            <a:r>
              <a:rPr lang="lt-LT" sz="1600" dirty="0"/>
              <a:t> – užtikrinti socialiai pažeidžiamų grupių aprūpinimą būstu – </a:t>
            </a:r>
            <a:r>
              <a:rPr lang="en-US" sz="1600" dirty="0" err="1"/>
              <a:t>siejamas</a:t>
            </a:r>
            <a:r>
              <a:rPr lang="en-US" sz="1600" dirty="0"/>
              <a:t> </a:t>
            </a:r>
            <a:r>
              <a:rPr lang="en-US" sz="1600" dirty="0" err="1"/>
              <a:t>su</a:t>
            </a:r>
            <a:r>
              <a:rPr lang="en-US" sz="1600" dirty="0"/>
              <a:t> </a:t>
            </a:r>
            <a:r>
              <a:rPr lang="lt-LT" sz="1600" dirty="0"/>
              <a:t>savivaldybės būsto plėtra, būsto išlaikymo naštos mažinimu ir būsto fondo, skirto socialiniams tikslas, kokybės gerinimui.</a:t>
            </a:r>
            <a:endParaRPr lang="en-US" sz="1600" dirty="0"/>
          </a:p>
        </p:txBody>
      </p:sp>
      <p:graphicFrame>
        <p:nvGraphicFramePr>
          <p:cNvPr id="3" name="Table 2">
            <a:extLst>
              <a:ext uri="{FF2B5EF4-FFF2-40B4-BE49-F238E27FC236}">
                <a16:creationId xmlns:a16="http://schemas.microsoft.com/office/drawing/2014/main" id="{B85F582C-F4B3-FA7F-157D-0AC176425715}"/>
              </a:ext>
            </a:extLst>
          </p:cNvPr>
          <p:cNvGraphicFramePr>
            <a:graphicFrameLocks noGrp="1"/>
          </p:cNvGraphicFramePr>
          <p:nvPr>
            <p:extLst>
              <p:ext uri="{D42A27DB-BD31-4B8C-83A1-F6EECF244321}">
                <p14:modId xmlns:p14="http://schemas.microsoft.com/office/powerpoint/2010/main" val="2758237165"/>
              </p:ext>
            </p:extLst>
          </p:nvPr>
        </p:nvGraphicFramePr>
        <p:xfrm>
          <a:off x="533399" y="1237129"/>
          <a:ext cx="8064498" cy="3343081"/>
        </p:xfrm>
        <a:graphic>
          <a:graphicData uri="http://schemas.openxmlformats.org/drawingml/2006/table">
            <a:tbl>
              <a:tblPr firstRow="1" firstCol="1" bandRow="1">
                <a:tableStyleId>{5C22544A-7EE6-4342-B048-85BDC9FD1C3A}</a:tableStyleId>
              </a:tblPr>
              <a:tblGrid>
                <a:gridCol w="1528483">
                  <a:extLst>
                    <a:ext uri="{9D8B030D-6E8A-4147-A177-3AD203B41FA5}">
                      <a16:colId xmlns:a16="http://schemas.microsoft.com/office/drawing/2014/main" val="248208711"/>
                    </a:ext>
                  </a:extLst>
                </a:gridCol>
                <a:gridCol w="5253143">
                  <a:extLst>
                    <a:ext uri="{9D8B030D-6E8A-4147-A177-3AD203B41FA5}">
                      <a16:colId xmlns:a16="http://schemas.microsoft.com/office/drawing/2014/main" val="2464534763"/>
                    </a:ext>
                  </a:extLst>
                </a:gridCol>
                <a:gridCol w="1282872">
                  <a:extLst>
                    <a:ext uri="{9D8B030D-6E8A-4147-A177-3AD203B41FA5}">
                      <a16:colId xmlns:a16="http://schemas.microsoft.com/office/drawing/2014/main" val="3032758146"/>
                    </a:ext>
                  </a:extLst>
                </a:gridCol>
              </a:tblGrid>
              <a:tr h="317166">
                <a:tc>
                  <a:txBody>
                    <a:bodyPr/>
                    <a:lstStyle/>
                    <a:p>
                      <a:pPr marL="0" marR="0" algn="ctr">
                        <a:spcBef>
                          <a:spcPts val="300"/>
                        </a:spcBef>
                        <a:spcAft>
                          <a:spcPts val="300"/>
                        </a:spcAft>
                        <a:buNone/>
                      </a:pPr>
                      <a:r>
                        <a:rPr lang="lt-LT" sz="900" dirty="0">
                          <a:solidFill>
                            <a:schemeClr val="bg2"/>
                          </a:solidFill>
                          <a:effectLst/>
                        </a:rPr>
                        <a:t>Uždavinys</a:t>
                      </a:r>
                      <a:endParaRPr lang="en-US" sz="900" b="1"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33055" marR="33055" marT="0" marB="0" anchor="ctr"/>
                </a:tc>
                <a:tc>
                  <a:txBody>
                    <a:bodyPr/>
                    <a:lstStyle/>
                    <a:p>
                      <a:pPr marL="0" marR="0" algn="ctr">
                        <a:spcBef>
                          <a:spcPts val="300"/>
                        </a:spcBef>
                        <a:spcAft>
                          <a:spcPts val="300"/>
                        </a:spcAft>
                        <a:buNone/>
                      </a:pPr>
                      <a:r>
                        <a:rPr lang="lt-LT" sz="900" dirty="0">
                          <a:solidFill>
                            <a:schemeClr val="bg2"/>
                          </a:solidFill>
                          <a:effectLst/>
                        </a:rPr>
                        <a:t>Pagrindinės priemonės</a:t>
                      </a:r>
                      <a:endParaRPr lang="en-US" sz="900" b="1"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33055" marR="33055" marT="0" marB="0" anchor="ctr"/>
                </a:tc>
                <a:tc>
                  <a:txBody>
                    <a:bodyPr/>
                    <a:lstStyle/>
                    <a:p>
                      <a:pPr marL="0" marR="0" algn="ctr">
                        <a:spcBef>
                          <a:spcPts val="300"/>
                        </a:spcBef>
                        <a:spcAft>
                          <a:spcPts val="300"/>
                        </a:spcAft>
                        <a:buNone/>
                      </a:pPr>
                      <a:r>
                        <a:rPr lang="lt-LT" sz="900" dirty="0">
                          <a:solidFill>
                            <a:schemeClr val="bg2"/>
                          </a:solidFill>
                          <a:effectLst/>
                        </a:rPr>
                        <a:t>Atsakingos</a:t>
                      </a:r>
                      <a:br>
                        <a:rPr lang="lt-LT" sz="900" dirty="0">
                          <a:solidFill>
                            <a:schemeClr val="bg2"/>
                          </a:solidFill>
                          <a:effectLst/>
                        </a:rPr>
                      </a:br>
                      <a:r>
                        <a:rPr lang="lt-LT" sz="900" dirty="0">
                          <a:solidFill>
                            <a:schemeClr val="bg2"/>
                          </a:solidFill>
                          <a:effectLst/>
                        </a:rPr>
                        <a:t>institucijos</a:t>
                      </a:r>
                      <a:endParaRPr lang="en-US" sz="900" b="1"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33055" marR="33055" marT="0" marB="0" anchor="ctr"/>
                </a:tc>
                <a:extLst>
                  <a:ext uri="{0D108BD9-81ED-4DB2-BD59-A6C34878D82A}">
                    <a16:rowId xmlns:a16="http://schemas.microsoft.com/office/drawing/2014/main" val="4221174515"/>
                  </a:ext>
                </a:extLst>
              </a:tr>
              <a:tr h="317166">
                <a:tc rowSpan="3">
                  <a:txBody>
                    <a:bodyPr/>
                    <a:lstStyle/>
                    <a:p>
                      <a:pPr marL="0" marR="0" algn="l">
                        <a:spcBef>
                          <a:spcPts val="300"/>
                        </a:spcBef>
                        <a:spcAft>
                          <a:spcPts val="300"/>
                        </a:spcAft>
                        <a:buNone/>
                      </a:pPr>
                      <a:r>
                        <a:rPr lang="lt-LT" sz="900" dirty="0">
                          <a:solidFill>
                            <a:schemeClr val="bg2"/>
                          </a:solidFill>
                          <a:effectLst/>
                        </a:rPr>
                        <a:t>3.1. Didinti socialinio ir savivaldybių būsto fondą</a:t>
                      </a:r>
                      <a:endParaRPr lang="en-US" sz="90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33055" marR="33055" marT="0" marB="0" anchor="ctr"/>
                </a:tc>
                <a:tc>
                  <a:txBody>
                    <a:bodyPr/>
                    <a:lstStyle/>
                    <a:p>
                      <a:pPr marL="0" marR="0" algn="just">
                        <a:spcBef>
                          <a:spcPts val="300"/>
                        </a:spcBef>
                        <a:spcAft>
                          <a:spcPts val="300"/>
                        </a:spcAft>
                        <a:buNone/>
                      </a:pPr>
                      <a:r>
                        <a:rPr lang="lt-LT" sz="900">
                          <a:effectLst/>
                        </a:rPr>
                        <a:t>3.1.1. Ne pelno ar riboto pelno būsto teikėjų įtraukimas įgalinant siūlyti prieinamą būstą</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33055" marR="33055" marT="0" marB="0"/>
                </a:tc>
                <a:tc>
                  <a:txBody>
                    <a:bodyPr/>
                    <a:lstStyle/>
                    <a:p>
                      <a:pPr marL="0" marR="0" algn="l">
                        <a:spcBef>
                          <a:spcPts val="300"/>
                        </a:spcBef>
                        <a:spcAft>
                          <a:spcPts val="300"/>
                        </a:spcAft>
                        <a:buNone/>
                      </a:pPr>
                      <a:r>
                        <a:rPr lang="lt-LT" sz="900" u="sng">
                          <a:effectLst/>
                        </a:rPr>
                        <a:t>AM</a:t>
                      </a:r>
                      <a:r>
                        <a:rPr lang="en-US" sz="900">
                          <a:effectLst/>
                        </a:rPr>
                        <a:t>,</a:t>
                      </a:r>
                      <a:r>
                        <a:rPr lang="lt-LT" sz="900">
                          <a:effectLst/>
                        </a:rPr>
                        <a:t> SADM, FM, savivaldybės, NVO</a:t>
                      </a:r>
                    </a:p>
                  </a:txBody>
                  <a:tcPr marL="33055" marR="33055" marT="0" marB="0" anchor="ctr"/>
                </a:tc>
                <a:extLst>
                  <a:ext uri="{0D108BD9-81ED-4DB2-BD59-A6C34878D82A}">
                    <a16:rowId xmlns:a16="http://schemas.microsoft.com/office/drawing/2014/main" val="1631222202"/>
                  </a:ext>
                </a:extLst>
              </a:tr>
              <a:tr h="472357">
                <a:tc vMerge="1">
                  <a:txBody>
                    <a:bodyPr/>
                    <a:lstStyle/>
                    <a:p>
                      <a:endParaRPr lang="en-US"/>
                    </a:p>
                  </a:txBody>
                  <a:tcPr/>
                </a:tc>
                <a:tc>
                  <a:txBody>
                    <a:bodyPr/>
                    <a:lstStyle/>
                    <a:p>
                      <a:pPr marL="0" marR="0" algn="just">
                        <a:spcBef>
                          <a:spcPts val="300"/>
                        </a:spcBef>
                        <a:spcAft>
                          <a:spcPts val="300"/>
                        </a:spcAft>
                        <a:buNone/>
                      </a:pPr>
                      <a:r>
                        <a:rPr lang="lt-LT" sz="900">
                          <a:effectLst/>
                        </a:rPr>
                        <a:t>3.1.2. VPSP modelio sukūrimas ir taikymas vystant prieinamą būstą</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33055" marR="33055" marT="0" marB="0"/>
                </a:tc>
                <a:tc>
                  <a:txBody>
                    <a:bodyPr/>
                    <a:lstStyle/>
                    <a:p>
                      <a:pPr marL="0" marR="0" algn="just">
                        <a:spcBef>
                          <a:spcPts val="300"/>
                        </a:spcBef>
                        <a:spcAft>
                          <a:spcPts val="300"/>
                        </a:spcAft>
                        <a:buNone/>
                      </a:pPr>
                      <a:r>
                        <a:rPr lang="lt-LT" sz="900" u="sng">
                          <a:effectLst/>
                        </a:rPr>
                        <a:t>AM</a:t>
                      </a:r>
                      <a:r>
                        <a:rPr lang="en-US" sz="900">
                          <a:effectLst/>
                        </a:rPr>
                        <a:t>, </a:t>
                      </a:r>
                      <a:r>
                        <a:rPr lang="lt-LT" sz="900">
                          <a:effectLst/>
                        </a:rPr>
                        <a:t>CPVA, FM, ILTE, savivaldybės</a:t>
                      </a:r>
                    </a:p>
                    <a:p>
                      <a:pPr marL="0" marR="0" algn="just">
                        <a:spcBef>
                          <a:spcPts val="300"/>
                        </a:spcBef>
                        <a:spcAft>
                          <a:spcPts val="300"/>
                        </a:spcAft>
                        <a:buNone/>
                      </a:pP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33055" marR="33055" marT="0" marB="0"/>
                </a:tc>
                <a:extLst>
                  <a:ext uri="{0D108BD9-81ED-4DB2-BD59-A6C34878D82A}">
                    <a16:rowId xmlns:a16="http://schemas.microsoft.com/office/drawing/2014/main" val="1873273106"/>
                  </a:ext>
                </a:extLst>
              </a:tr>
              <a:tr h="464733">
                <a:tc vMerge="1">
                  <a:txBody>
                    <a:bodyPr/>
                    <a:lstStyle/>
                    <a:p>
                      <a:endParaRPr lang="en-US"/>
                    </a:p>
                  </a:txBody>
                  <a:tcPr/>
                </a:tc>
                <a:tc>
                  <a:txBody>
                    <a:bodyPr/>
                    <a:lstStyle/>
                    <a:p>
                      <a:pPr marL="0" marR="0" algn="just">
                        <a:spcBef>
                          <a:spcPts val="300"/>
                        </a:spcBef>
                        <a:spcAft>
                          <a:spcPts val="300"/>
                        </a:spcAft>
                        <a:buNone/>
                      </a:pPr>
                      <a:r>
                        <a:rPr lang="lt-LT" sz="900">
                          <a:effectLst/>
                        </a:rPr>
                        <a:t>3.1.3. Savivaldybės būsto fondo plėtra pirkimo, naujos statybos ar esamų pastatų konversijos būdu</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33055" marR="33055" marT="0" marB="0"/>
                </a:tc>
                <a:tc>
                  <a:txBody>
                    <a:bodyPr/>
                    <a:lstStyle/>
                    <a:p>
                      <a:pPr marL="0" marR="0" algn="l">
                        <a:spcBef>
                          <a:spcPts val="300"/>
                        </a:spcBef>
                        <a:spcAft>
                          <a:spcPts val="300"/>
                        </a:spcAft>
                        <a:buNone/>
                      </a:pPr>
                      <a:r>
                        <a:rPr lang="lt-LT" sz="900" u="sng">
                          <a:effectLst/>
                        </a:rPr>
                        <a:t>Savivaldybės</a:t>
                      </a:r>
                      <a:r>
                        <a:rPr lang="en-US" sz="900">
                          <a:effectLst/>
                        </a:rPr>
                        <a:t>,</a:t>
                      </a:r>
                      <a:r>
                        <a:rPr lang="lt-LT" sz="900">
                          <a:effectLst/>
                        </a:rPr>
                        <a:t> AM, SADM, FM, ILTE, CPVA</a:t>
                      </a:r>
                    </a:p>
                  </a:txBody>
                  <a:tcPr marL="33055" marR="33055" marT="0" marB="0" anchor="ctr"/>
                </a:tc>
                <a:extLst>
                  <a:ext uri="{0D108BD9-81ED-4DB2-BD59-A6C34878D82A}">
                    <a16:rowId xmlns:a16="http://schemas.microsoft.com/office/drawing/2014/main" val="2884169624"/>
                  </a:ext>
                </a:extLst>
              </a:tr>
              <a:tr h="475745">
                <a:tc rowSpan="2">
                  <a:txBody>
                    <a:bodyPr/>
                    <a:lstStyle/>
                    <a:p>
                      <a:pPr marL="0" marR="0" algn="l">
                        <a:spcBef>
                          <a:spcPts val="300"/>
                        </a:spcBef>
                        <a:spcAft>
                          <a:spcPts val="300"/>
                        </a:spcAft>
                        <a:buNone/>
                      </a:pPr>
                      <a:r>
                        <a:rPr lang="lt-LT" sz="900" dirty="0">
                          <a:solidFill>
                            <a:schemeClr val="bg2"/>
                          </a:solidFill>
                          <a:effectLst/>
                        </a:rPr>
                        <a:t>3.2. Skatinti privačios nuosavybės nuomą socialiniais tikslais</a:t>
                      </a:r>
                      <a:endParaRPr lang="en-US" sz="90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33055" marR="33055" marT="0" marB="0" anchor="ctr"/>
                </a:tc>
                <a:tc>
                  <a:txBody>
                    <a:bodyPr/>
                    <a:lstStyle/>
                    <a:p>
                      <a:pPr marL="0" marR="0" algn="just">
                        <a:spcBef>
                          <a:spcPts val="300"/>
                        </a:spcBef>
                        <a:spcAft>
                          <a:spcPts val="300"/>
                        </a:spcAft>
                        <a:buNone/>
                      </a:pPr>
                      <a:r>
                        <a:rPr lang="lt-LT" sz="900">
                          <a:effectLst/>
                        </a:rPr>
                        <a:t>3.2.1. Parama privataus būsto subnuomai socialinio ar savivaldybės būsto tikslams, savivaldybei užtikrinant nuomininko pareigas</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33055" marR="33055" marT="0" marB="0"/>
                </a:tc>
                <a:tc>
                  <a:txBody>
                    <a:bodyPr/>
                    <a:lstStyle/>
                    <a:p>
                      <a:pPr marL="0" marR="0" algn="l">
                        <a:spcBef>
                          <a:spcPts val="300"/>
                        </a:spcBef>
                        <a:spcAft>
                          <a:spcPts val="300"/>
                        </a:spcAft>
                        <a:buNone/>
                      </a:pPr>
                      <a:r>
                        <a:rPr lang="lt-LT" sz="900" u="sng">
                          <a:effectLst/>
                        </a:rPr>
                        <a:t>SADM</a:t>
                      </a:r>
                      <a:r>
                        <a:rPr lang="en-US" sz="900">
                          <a:effectLst/>
                        </a:rPr>
                        <a:t>, </a:t>
                      </a:r>
                      <a:r>
                        <a:rPr lang="lt-LT" sz="900">
                          <a:effectLst/>
                        </a:rPr>
                        <a:t>savivaldybės, AM, VMI</a:t>
                      </a:r>
                    </a:p>
                  </a:txBody>
                  <a:tcPr marL="33055" marR="33055" marT="0" marB="0" anchor="ctr"/>
                </a:tc>
                <a:extLst>
                  <a:ext uri="{0D108BD9-81ED-4DB2-BD59-A6C34878D82A}">
                    <a16:rowId xmlns:a16="http://schemas.microsoft.com/office/drawing/2014/main" val="635932634"/>
                  </a:ext>
                </a:extLst>
              </a:tr>
              <a:tr h="475745">
                <a:tc vMerge="1">
                  <a:txBody>
                    <a:bodyPr/>
                    <a:lstStyle/>
                    <a:p>
                      <a:endParaRPr lang="en-US"/>
                    </a:p>
                  </a:txBody>
                  <a:tcPr/>
                </a:tc>
                <a:tc>
                  <a:txBody>
                    <a:bodyPr/>
                    <a:lstStyle/>
                    <a:p>
                      <a:pPr marL="0" marR="0" algn="just">
                        <a:spcBef>
                          <a:spcPts val="300"/>
                        </a:spcBef>
                        <a:spcAft>
                          <a:spcPts val="300"/>
                        </a:spcAft>
                        <a:buNone/>
                      </a:pPr>
                      <a:r>
                        <a:rPr lang="lt-LT" sz="900">
                          <a:effectLst/>
                        </a:rPr>
                        <a:t>3.2.2. Parama netinkamo gyventi ar tuščio privataus būsto kokybės gerinimui siekiant didinti socialinio būsto pasiūlą</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33055" marR="33055" marT="0" marB="0"/>
                </a:tc>
                <a:tc>
                  <a:txBody>
                    <a:bodyPr/>
                    <a:lstStyle/>
                    <a:p>
                      <a:pPr marL="0" marR="0" algn="l">
                        <a:spcBef>
                          <a:spcPts val="300"/>
                        </a:spcBef>
                        <a:spcAft>
                          <a:spcPts val="300"/>
                        </a:spcAft>
                        <a:buNone/>
                      </a:pPr>
                      <a:r>
                        <a:rPr lang="lt-LT" sz="900" u="sng">
                          <a:effectLst/>
                        </a:rPr>
                        <a:t>AM</a:t>
                      </a:r>
                      <a:r>
                        <a:rPr lang="en-US" sz="900">
                          <a:effectLst/>
                        </a:rPr>
                        <a:t>, </a:t>
                      </a:r>
                      <a:r>
                        <a:rPr lang="lt-LT" sz="900">
                          <a:effectLst/>
                        </a:rPr>
                        <a:t>SADM, APVA, savivaldybės</a:t>
                      </a:r>
                    </a:p>
                    <a:p>
                      <a:pPr marL="0" marR="0" algn="l">
                        <a:spcBef>
                          <a:spcPts val="300"/>
                        </a:spcBef>
                        <a:spcAft>
                          <a:spcPts val="300"/>
                        </a:spcAft>
                        <a:buNone/>
                      </a:pPr>
                      <a:endParaRPr lang="lt-LT" sz="900">
                        <a:effectLst/>
                      </a:endParaRPr>
                    </a:p>
                  </a:txBody>
                  <a:tcPr marL="33055" marR="33055" marT="0" marB="0" anchor="ctr"/>
                </a:tc>
                <a:extLst>
                  <a:ext uri="{0D108BD9-81ED-4DB2-BD59-A6C34878D82A}">
                    <a16:rowId xmlns:a16="http://schemas.microsoft.com/office/drawing/2014/main" val="1620569247"/>
                  </a:ext>
                </a:extLst>
              </a:tr>
              <a:tr h="317166">
                <a:tc rowSpan="2">
                  <a:txBody>
                    <a:bodyPr/>
                    <a:lstStyle/>
                    <a:p>
                      <a:pPr marL="0" marR="0" algn="l">
                        <a:spcBef>
                          <a:spcPts val="300"/>
                        </a:spcBef>
                        <a:spcAft>
                          <a:spcPts val="300"/>
                        </a:spcAft>
                        <a:buNone/>
                      </a:pPr>
                      <a:r>
                        <a:rPr lang="lt-LT" sz="900" dirty="0">
                          <a:solidFill>
                            <a:schemeClr val="bg2"/>
                          </a:solidFill>
                          <a:effectLst/>
                        </a:rPr>
                        <a:t>3.3. Mažinti būsto išlaikymo finansinę naštą</a:t>
                      </a:r>
                      <a:endParaRPr lang="en-US" sz="90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33055" marR="33055" marT="0" marB="0" anchor="ctr"/>
                </a:tc>
                <a:tc>
                  <a:txBody>
                    <a:bodyPr/>
                    <a:lstStyle/>
                    <a:p>
                      <a:pPr marL="0" marR="0" algn="just">
                        <a:spcBef>
                          <a:spcPts val="300"/>
                        </a:spcBef>
                        <a:spcAft>
                          <a:spcPts val="300"/>
                        </a:spcAft>
                        <a:buNone/>
                      </a:pPr>
                      <a:r>
                        <a:rPr lang="lt-LT" sz="900">
                          <a:effectLst/>
                        </a:rPr>
                        <a:t>3.3.1. Kompensacijos būsto šildymui (esama priemonė)</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33055" marR="33055" marT="0" marB="0"/>
                </a:tc>
                <a:tc>
                  <a:txBody>
                    <a:bodyPr/>
                    <a:lstStyle/>
                    <a:p>
                      <a:pPr marL="0" marR="0" algn="just">
                        <a:spcBef>
                          <a:spcPts val="300"/>
                        </a:spcBef>
                        <a:spcAft>
                          <a:spcPts val="300"/>
                        </a:spcAft>
                        <a:buNone/>
                      </a:pPr>
                      <a:r>
                        <a:rPr lang="lt-LT" sz="900" u="sng">
                          <a:effectLst/>
                        </a:rPr>
                        <a:t>SADM</a:t>
                      </a:r>
                      <a:r>
                        <a:rPr lang="lt-LT" sz="900">
                          <a:effectLst/>
                        </a:rPr>
                        <a:t>, savivaldybės</a:t>
                      </a:r>
                      <a:r>
                        <a:rPr lang="en-US" sz="900">
                          <a:effectLst/>
                        </a:rPr>
                        <a:t>, AM</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33055" marR="33055" marT="0" marB="0"/>
                </a:tc>
                <a:extLst>
                  <a:ext uri="{0D108BD9-81ED-4DB2-BD59-A6C34878D82A}">
                    <a16:rowId xmlns:a16="http://schemas.microsoft.com/office/drawing/2014/main" val="657051131"/>
                  </a:ext>
                </a:extLst>
              </a:tr>
              <a:tr h="475745">
                <a:tc vMerge="1">
                  <a:txBody>
                    <a:bodyPr/>
                    <a:lstStyle/>
                    <a:p>
                      <a:endParaRPr lang="en-US"/>
                    </a:p>
                  </a:txBody>
                  <a:tcPr/>
                </a:tc>
                <a:tc>
                  <a:txBody>
                    <a:bodyPr/>
                    <a:lstStyle/>
                    <a:p>
                      <a:pPr marL="0" marR="0" algn="just">
                        <a:spcBef>
                          <a:spcPts val="300"/>
                        </a:spcBef>
                        <a:spcAft>
                          <a:spcPts val="300"/>
                        </a:spcAft>
                        <a:buNone/>
                      </a:pPr>
                      <a:r>
                        <a:rPr lang="lt-LT" sz="900">
                          <a:effectLst/>
                        </a:rPr>
                        <a:t>3.3.2. Rentos sistemos mainais į būsto įkeitimą savivaldybės būsto fondui sukūrimas</a:t>
                      </a:r>
                      <a:endParaRPr lang="en-US" sz="900">
                        <a:effectLst/>
                        <a:latin typeface="Calibri Light" panose="020F0302020204030204" pitchFamily="34" charset="0"/>
                        <a:ea typeface="Calibri" panose="020F0502020204030204" pitchFamily="34" charset="0"/>
                        <a:cs typeface="Arial" panose="020B0604020202020204" pitchFamily="34" charset="0"/>
                      </a:endParaRPr>
                    </a:p>
                  </a:txBody>
                  <a:tcPr marL="33055" marR="33055" marT="0" marB="0"/>
                </a:tc>
                <a:tc>
                  <a:txBody>
                    <a:bodyPr/>
                    <a:lstStyle/>
                    <a:p>
                      <a:pPr marL="0" marR="0" algn="just">
                        <a:spcBef>
                          <a:spcPts val="300"/>
                        </a:spcBef>
                        <a:spcAft>
                          <a:spcPts val="300"/>
                        </a:spcAft>
                        <a:buNone/>
                      </a:pPr>
                      <a:r>
                        <a:rPr lang="lt-LT" sz="900" dirty="0">
                          <a:effectLst/>
                        </a:rPr>
                        <a:t> </a:t>
                      </a:r>
                      <a:r>
                        <a:rPr lang="en-US" sz="900" u="sng" dirty="0">
                          <a:effectLst/>
                        </a:rPr>
                        <a:t>SADM</a:t>
                      </a:r>
                      <a:r>
                        <a:rPr lang="en-US" sz="900" dirty="0">
                          <a:effectLst/>
                        </a:rPr>
                        <a:t>, </a:t>
                      </a:r>
                      <a:r>
                        <a:rPr lang="lt-LT" sz="900" dirty="0">
                          <a:effectLst/>
                        </a:rPr>
                        <a:t>FM, AM, ILTE, TM, savivaldybės</a:t>
                      </a:r>
                      <a:endParaRPr lang="en-US" sz="900" dirty="0">
                        <a:effectLst/>
                        <a:latin typeface="Calibri Light" panose="020F0302020204030204" pitchFamily="34" charset="0"/>
                        <a:ea typeface="Calibri" panose="020F0502020204030204" pitchFamily="34" charset="0"/>
                        <a:cs typeface="Arial" panose="020B0604020202020204" pitchFamily="34" charset="0"/>
                      </a:endParaRPr>
                    </a:p>
                  </a:txBody>
                  <a:tcPr marL="33055" marR="33055" marT="0" marB="0"/>
                </a:tc>
                <a:extLst>
                  <a:ext uri="{0D108BD9-81ED-4DB2-BD59-A6C34878D82A}">
                    <a16:rowId xmlns:a16="http://schemas.microsoft.com/office/drawing/2014/main" val="3387110615"/>
                  </a:ext>
                </a:extLst>
              </a:tr>
            </a:tbl>
          </a:graphicData>
        </a:graphic>
      </p:graphicFrame>
    </p:spTree>
    <p:extLst>
      <p:ext uri="{BB962C8B-B14F-4D97-AF65-F5344CB8AC3E}">
        <p14:creationId xmlns:p14="http://schemas.microsoft.com/office/powerpoint/2010/main" val="848498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ED8DE-8510-B2A1-8045-63C3F7974C0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422CABE-61AD-8C61-ADB6-028DB2C2CB17}"/>
              </a:ext>
            </a:extLst>
          </p:cNvPr>
          <p:cNvSpPr>
            <a:spLocks noGrp="1"/>
          </p:cNvSpPr>
          <p:nvPr>
            <p:ph type="title"/>
          </p:nvPr>
        </p:nvSpPr>
        <p:spPr>
          <a:xfrm>
            <a:off x="533400" y="413468"/>
            <a:ext cx="8064500" cy="443198"/>
          </a:xfrm>
        </p:spPr>
        <p:txBody>
          <a:bodyPr/>
          <a:lstStyle/>
          <a:p>
            <a:pPr algn="just"/>
            <a:r>
              <a:rPr lang="lt-LT" sz="1600" noProof="0" dirty="0"/>
              <a:t>Strateginiai nacionalinio lygmens rodikliai apima fizinio pakankamumo, ekonominio prieinamumo ir socialinio aprūpinimo perspektyvas</a:t>
            </a:r>
          </a:p>
        </p:txBody>
      </p:sp>
      <p:graphicFrame>
        <p:nvGraphicFramePr>
          <p:cNvPr id="2" name="Table 1">
            <a:extLst>
              <a:ext uri="{FF2B5EF4-FFF2-40B4-BE49-F238E27FC236}">
                <a16:creationId xmlns:a16="http://schemas.microsoft.com/office/drawing/2014/main" id="{390599E6-FC26-A444-D32F-6CB8B4F58529}"/>
              </a:ext>
            </a:extLst>
          </p:cNvPr>
          <p:cNvGraphicFramePr>
            <a:graphicFrameLocks noGrp="1"/>
          </p:cNvGraphicFramePr>
          <p:nvPr>
            <p:extLst>
              <p:ext uri="{D42A27DB-BD31-4B8C-83A1-F6EECF244321}">
                <p14:modId xmlns:p14="http://schemas.microsoft.com/office/powerpoint/2010/main" val="3085724194"/>
              </p:ext>
            </p:extLst>
          </p:nvPr>
        </p:nvGraphicFramePr>
        <p:xfrm>
          <a:off x="533400" y="856667"/>
          <a:ext cx="8064499" cy="3729118"/>
        </p:xfrm>
        <a:graphic>
          <a:graphicData uri="http://schemas.openxmlformats.org/drawingml/2006/table">
            <a:tbl>
              <a:tblPr firstRow="1" firstCol="1" bandRow="1">
                <a:tableStyleId>{5C22544A-7EE6-4342-B048-85BDC9FD1C3A}</a:tableStyleId>
              </a:tblPr>
              <a:tblGrid>
                <a:gridCol w="2127607">
                  <a:extLst>
                    <a:ext uri="{9D8B030D-6E8A-4147-A177-3AD203B41FA5}">
                      <a16:colId xmlns:a16="http://schemas.microsoft.com/office/drawing/2014/main" val="3447196068"/>
                    </a:ext>
                  </a:extLst>
                </a:gridCol>
                <a:gridCol w="3015893">
                  <a:extLst>
                    <a:ext uri="{9D8B030D-6E8A-4147-A177-3AD203B41FA5}">
                      <a16:colId xmlns:a16="http://schemas.microsoft.com/office/drawing/2014/main" val="2815319750"/>
                    </a:ext>
                  </a:extLst>
                </a:gridCol>
                <a:gridCol w="421481">
                  <a:extLst>
                    <a:ext uri="{9D8B030D-6E8A-4147-A177-3AD203B41FA5}">
                      <a16:colId xmlns:a16="http://schemas.microsoft.com/office/drawing/2014/main" val="2371665401"/>
                    </a:ext>
                  </a:extLst>
                </a:gridCol>
                <a:gridCol w="659606">
                  <a:extLst>
                    <a:ext uri="{9D8B030D-6E8A-4147-A177-3AD203B41FA5}">
                      <a16:colId xmlns:a16="http://schemas.microsoft.com/office/drawing/2014/main" val="2822980634"/>
                    </a:ext>
                  </a:extLst>
                </a:gridCol>
                <a:gridCol w="659606">
                  <a:extLst>
                    <a:ext uri="{9D8B030D-6E8A-4147-A177-3AD203B41FA5}">
                      <a16:colId xmlns:a16="http://schemas.microsoft.com/office/drawing/2014/main" val="2481011054"/>
                    </a:ext>
                  </a:extLst>
                </a:gridCol>
                <a:gridCol w="659606">
                  <a:extLst>
                    <a:ext uri="{9D8B030D-6E8A-4147-A177-3AD203B41FA5}">
                      <a16:colId xmlns:a16="http://schemas.microsoft.com/office/drawing/2014/main" val="1797279160"/>
                    </a:ext>
                  </a:extLst>
                </a:gridCol>
                <a:gridCol w="520700">
                  <a:extLst>
                    <a:ext uri="{9D8B030D-6E8A-4147-A177-3AD203B41FA5}">
                      <a16:colId xmlns:a16="http://schemas.microsoft.com/office/drawing/2014/main" val="3722089884"/>
                    </a:ext>
                  </a:extLst>
                </a:gridCol>
              </a:tblGrid>
              <a:tr h="267739">
                <a:tc>
                  <a:txBody>
                    <a:bodyPr/>
                    <a:lstStyle/>
                    <a:p>
                      <a:pPr marL="0" marR="0" algn="ctr">
                        <a:spcBef>
                          <a:spcPts val="300"/>
                        </a:spcBef>
                        <a:spcAft>
                          <a:spcPts val="300"/>
                        </a:spcAft>
                        <a:buNone/>
                      </a:pPr>
                      <a:r>
                        <a:rPr lang="lt-LT" sz="900" dirty="0">
                          <a:solidFill>
                            <a:schemeClr val="bg2"/>
                          </a:solidFill>
                          <a:effectLst/>
                        </a:rPr>
                        <a:t>Uždavinys</a:t>
                      </a:r>
                      <a:endParaRPr lang="en-US" sz="900" b="1"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900" dirty="0">
                          <a:solidFill>
                            <a:schemeClr val="bg2"/>
                          </a:solidFill>
                          <a:effectLst/>
                        </a:rPr>
                        <a:t>Rezultato rodiklis</a:t>
                      </a:r>
                      <a:endParaRPr lang="en-US" sz="900" b="1"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900" dirty="0">
                          <a:solidFill>
                            <a:schemeClr val="bg2"/>
                          </a:solidFill>
                          <a:effectLst/>
                        </a:rPr>
                        <a:t>2024</a:t>
                      </a:r>
                      <a:endParaRPr lang="en-US" sz="900" b="1"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900" dirty="0">
                          <a:solidFill>
                            <a:schemeClr val="bg2"/>
                          </a:solidFill>
                          <a:effectLst/>
                        </a:rPr>
                        <a:t>2030</a:t>
                      </a:r>
                      <a:endParaRPr lang="en-US" sz="900" b="1"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900" dirty="0">
                          <a:solidFill>
                            <a:schemeClr val="bg2"/>
                          </a:solidFill>
                          <a:effectLst/>
                        </a:rPr>
                        <a:t>2040</a:t>
                      </a:r>
                      <a:endParaRPr lang="en-US" sz="900" b="1"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900" dirty="0">
                          <a:solidFill>
                            <a:schemeClr val="bg2"/>
                          </a:solidFill>
                          <a:effectLst/>
                        </a:rPr>
                        <a:t>2050</a:t>
                      </a:r>
                      <a:endParaRPr lang="en-US" sz="900" b="1"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900" b="1" dirty="0">
                          <a:solidFill>
                            <a:schemeClr val="bg2"/>
                          </a:solidFill>
                          <a:effectLst/>
                          <a:latin typeface="Calibri Light" panose="020F0302020204030204" pitchFamily="34" charset="0"/>
                          <a:ea typeface="Calibri" panose="020F0502020204030204" pitchFamily="34" charset="0"/>
                          <a:cs typeface="Arial" panose="020B0604020202020204" pitchFamily="34" charset="0"/>
                        </a:rPr>
                        <a:t>Matavimo vnt.</a:t>
                      </a:r>
                      <a:endParaRPr lang="en-US" sz="900" b="1"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extLst>
                  <a:ext uri="{0D108BD9-81ED-4DB2-BD59-A6C34878D82A}">
                    <a16:rowId xmlns:a16="http://schemas.microsoft.com/office/drawing/2014/main" val="2266436649"/>
                  </a:ext>
                </a:extLst>
              </a:tr>
              <a:tr h="287673">
                <a:tc>
                  <a:txBody>
                    <a:bodyPr/>
                    <a:lstStyle/>
                    <a:p>
                      <a:pPr marL="0" marR="0" algn="just">
                        <a:spcBef>
                          <a:spcPts val="300"/>
                        </a:spcBef>
                        <a:spcAft>
                          <a:spcPts val="300"/>
                        </a:spcAft>
                        <a:buNone/>
                      </a:pPr>
                      <a:r>
                        <a:rPr lang="lt-LT" sz="900" b="0" noProof="0" dirty="0">
                          <a:solidFill>
                            <a:schemeClr val="bg2"/>
                          </a:solidFill>
                          <a:effectLst/>
                        </a:rPr>
                        <a:t>1 tikslas. Užtikrinti pakankamą prieinamo ir tinkamo būsto pasiūlą</a:t>
                      </a:r>
                      <a:endParaRPr lang="lt-LT" sz="900" b="0" noProof="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l" defTabSz="685800" rtl="0" eaLnBrk="1" latinLnBrk="0" hangingPunct="1">
                        <a:spcBef>
                          <a:spcPts val="300"/>
                        </a:spcBef>
                        <a:spcAft>
                          <a:spcPts val="300"/>
                        </a:spcAft>
                        <a:buNone/>
                      </a:pPr>
                      <a:r>
                        <a:rPr lang="lt-LT" sz="800" b="0" kern="1200" noProof="0" dirty="0">
                          <a:solidFill>
                            <a:schemeClr val="bg2"/>
                          </a:solidFill>
                          <a:effectLst/>
                          <a:latin typeface="+mn-lt"/>
                          <a:ea typeface="+mn-ea"/>
                          <a:cs typeface="+mn-cs"/>
                        </a:rPr>
                        <a:t>Būstų skaičius, tenkantis namų ūkiui</a:t>
                      </a:r>
                    </a:p>
                  </a:txBody>
                  <a:tcPr marL="20116" marR="20116" marT="0" marB="0" anchor="ctr">
                    <a:solidFill>
                      <a:schemeClr val="accent1"/>
                    </a:solidFill>
                  </a:tcPr>
                </a:tc>
                <a:tc>
                  <a:txBody>
                    <a:bodyPr/>
                    <a:lstStyle/>
                    <a:p>
                      <a:pPr marL="0" marR="0" algn="ctr" defTabSz="685800" rtl="0" eaLnBrk="1" latinLnBrk="0" hangingPunct="1">
                        <a:spcBef>
                          <a:spcPts val="300"/>
                        </a:spcBef>
                        <a:spcAft>
                          <a:spcPts val="300"/>
                        </a:spcAft>
                        <a:buNone/>
                      </a:pPr>
                      <a:r>
                        <a:rPr lang="lt-LT" sz="800" b="0" kern="1200" noProof="0" dirty="0">
                          <a:solidFill>
                            <a:schemeClr val="bg2"/>
                          </a:solidFill>
                          <a:effectLst/>
                          <a:latin typeface="+mn-lt"/>
                          <a:ea typeface="+mn-ea"/>
                          <a:cs typeface="+mn-cs"/>
                        </a:rPr>
                        <a:t>0,95</a:t>
                      </a:r>
                    </a:p>
                  </a:txBody>
                  <a:tcPr marL="20116" marR="20116" marT="0" marB="0" anchor="ctr">
                    <a:solidFill>
                      <a:schemeClr val="accent1"/>
                    </a:solidFill>
                  </a:tcPr>
                </a:tc>
                <a:tc>
                  <a:txBody>
                    <a:bodyPr/>
                    <a:lstStyle/>
                    <a:p>
                      <a:pPr marL="0" marR="0" algn="ctr" defTabSz="685800" rtl="0" eaLnBrk="1" latinLnBrk="0" hangingPunct="1">
                        <a:spcBef>
                          <a:spcPts val="300"/>
                        </a:spcBef>
                        <a:spcAft>
                          <a:spcPts val="300"/>
                        </a:spcAft>
                        <a:buNone/>
                      </a:pPr>
                      <a:r>
                        <a:rPr lang="lt-LT" sz="800" b="0" kern="1200" noProof="0" dirty="0">
                          <a:solidFill>
                            <a:schemeClr val="bg2"/>
                          </a:solidFill>
                          <a:effectLst/>
                          <a:latin typeface="+mn-lt"/>
                          <a:ea typeface="+mn-ea"/>
                          <a:cs typeface="+mn-cs"/>
                        </a:rPr>
                        <a:t>0,96</a:t>
                      </a:r>
                    </a:p>
                  </a:txBody>
                  <a:tcPr marL="20116" marR="20116" marT="0" marB="0" anchor="ctr">
                    <a:solidFill>
                      <a:schemeClr val="accent1"/>
                    </a:solidFill>
                  </a:tcPr>
                </a:tc>
                <a:tc>
                  <a:txBody>
                    <a:bodyPr/>
                    <a:lstStyle/>
                    <a:p>
                      <a:pPr marL="0" marR="0" algn="ctr" defTabSz="685800" rtl="0" eaLnBrk="1" latinLnBrk="0" hangingPunct="1">
                        <a:spcBef>
                          <a:spcPts val="300"/>
                        </a:spcBef>
                        <a:spcAft>
                          <a:spcPts val="300"/>
                        </a:spcAft>
                        <a:buNone/>
                      </a:pPr>
                      <a:r>
                        <a:rPr lang="lt-LT" sz="800" b="0" kern="1200" noProof="0" dirty="0">
                          <a:solidFill>
                            <a:schemeClr val="bg2"/>
                          </a:solidFill>
                          <a:effectLst/>
                          <a:latin typeface="+mn-lt"/>
                          <a:ea typeface="+mn-ea"/>
                          <a:cs typeface="+mn-cs"/>
                        </a:rPr>
                        <a:t>0,98</a:t>
                      </a:r>
                    </a:p>
                  </a:txBody>
                  <a:tcPr marL="20116" marR="20116" marT="0" marB="0" anchor="ctr">
                    <a:solidFill>
                      <a:schemeClr val="accent1"/>
                    </a:solidFill>
                  </a:tcPr>
                </a:tc>
                <a:tc>
                  <a:txBody>
                    <a:bodyPr/>
                    <a:lstStyle/>
                    <a:p>
                      <a:pPr marL="0" marR="0" algn="ctr" defTabSz="685800" rtl="0" eaLnBrk="1" latinLnBrk="0" hangingPunct="1">
                        <a:spcBef>
                          <a:spcPts val="300"/>
                        </a:spcBef>
                        <a:spcAft>
                          <a:spcPts val="300"/>
                        </a:spcAft>
                        <a:buNone/>
                      </a:pPr>
                      <a:r>
                        <a:rPr lang="lt-LT" sz="800" b="0" kern="1200" noProof="0" dirty="0">
                          <a:solidFill>
                            <a:schemeClr val="bg2"/>
                          </a:solidFill>
                          <a:effectLst/>
                          <a:latin typeface="+mn-lt"/>
                          <a:ea typeface="+mn-ea"/>
                          <a:cs typeface="+mn-cs"/>
                        </a:rPr>
                        <a:t>1</a:t>
                      </a:r>
                    </a:p>
                  </a:txBody>
                  <a:tcPr marL="20116" marR="20116" marT="0" marB="0" anchor="ctr">
                    <a:solidFill>
                      <a:schemeClr val="accent1"/>
                    </a:solidFill>
                  </a:tcPr>
                </a:tc>
                <a:tc>
                  <a:txBody>
                    <a:bodyPr/>
                    <a:lstStyle/>
                    <a:p>
                      <a:pPr marL="0" marR="0" algn="l" defTabSz="685800" rtl="0" eaLnBrk="1" latinLnBrk="0" hangingPunct="1">
                        <a:spcBef>
                          <a:spcPts val="300"/>
                        </a:spcBef>
                        <a:spcAft>
                          <a:spcPts val="300"/>
                        </a:spcAft>
                        <a:buNone/>
                      </a:pPr>
                      <a:r>
                        <a:rPr lang="lt-LT" sz="800" b="0" kern="1200" noProof="0" dirty="0">
                          <a:solidFill>
                            <a:schemeClr val="bg2"/>
                          </a:solidFill>
                          <a:effectLst/>
                          <a:latin typeface="+mn-lt"/>
                          <a:ea typeface="+mn-ea"/>
                          <a:cs typeface="+mn-cs"/>
                        </a:rPr>
                        <a:t>Vnt.</a:t>
                      </a:r>
                    </a:p>
                  </a:txBody>
                  <a:tcPr marL="20116" marR="20116" marT="0" marB="0" anchor="ctr">
                    <a:solidFill>
                      <a:schemeClr val="accent1"/>
                    </a:solidFill>
                  </a:tcPr>
                </a:tc>
                <a:extLst>
                  <a:ext uri="{0D108BD9-81ED-4DB2-BD59-A6C34878D82A}">
                    <a16:rowId xmlns:a16="http://schemas.microsoft.com/office/drawing/2014/main" val="521983293"/>
                  </a:ext>
                </a:extLst>
              </a:tr>
              <a:tr h="196450">
                <a:tc>
                  <a:txBody>
                    <a:bodyPr/>
                    <a:lstStyle/>
                    <a:p>
                      <a:pPr marL="0" marR="0" algn="just">
                        <a:spcBef>
                          <a:spcPts val="300"/>
                        </a:spcBef>
                        <a:spcAft>
                          <a:spcPts val="300"/>
                        </a:spcAft>
                        <a:buNone/>
                      </a:pPr>
                      <a:r>
                        <a:rPr lang="lt-LT" sz="800" b="0" noProof="0" dirty="0">
                          <a:solidFill>
                            <a:schemeClr val="bg2"/>
                          </a:solidFill>
                          <a:effectLst/>
                        </a:rPr>
                        <a:t>1.1. Spartinti naujo būsto plėtros procesus</a:t>
                      </a:r>
                      <a:endParaRPr lang="lt-LT" sz="800" b="0" noProof="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solidFill>
                      <a:schemeClr val="accent4"/>
                    </a:solidFill>
                  </a:tcPr>
                </a:tc>
                <a:tc>
                  <a:txBody>
                    <a:bodyPr/>
                    <a:lstStyle/>
                    <a:p>
                      <a:pPr marL="0" marR="0" algn="just">
                        <a:spcBef>
                          <a:spcPts val="300"/>
                        </a:spcBef>
                        <a:spcAft>
                          <a:spcPts val="300"/>
                        </a:spcAft>
                        <a:buNone/>
                      </a:pPr>
                      <a:r>
                        <a:rPr lang="lt-LT" sz="800" b="0" noProof="0" dirty="0">
                          <a:effectLst/>
                        </a:rPr>
                        <a:t>Per 10 m. pastatytų naujų būstų dalis bendrame būstų fonde</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latin typeface="Calibri Light" panose="020F0302020204030204" pitchFamily="34" charset="0"/>
                          <a:ea typeface="Calibri" panose="020F0502020204030204" pitchFamily="34" charset="0"/>
                          <a:cs typeface="Arial" panose="020B0604020202020204" pitchFamily="34" charset="0"/>
                        </a:rPr>
                        <a:t>8,22</a:t>
                      </a:r>
                    </a:p>
                  </a:txBody>
                  <a:tcPr marL="20116" marR="20116" marT="0" marB="0" anchor="ctr"/>
                </a:tc>
                <a:tc>
                  <a:txBody>
                    <a:bodyPr/>
                    <a:lstStyle/>
                    <a:p>
                      <a:pPr marL="0" marR="0" algn="ctr">
                        <a:spcBef>
                          <a:spcPts val="300"/>
                        </a:spcBef>
                        <a:spcAft>
                          <a:spcPts val="300"/>
                        </a:spcAft>
                        <a:buNone/>
                      </a:pPr>
                      <a:r>
                        <a:rPr lang="lt-LT" sz="800" b="0" noProof="0" dirty="0">
                          <a:effectLst/>
                        </a:rPr>
                        <a:t>10</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12</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15</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just">
                        <a:spcBef>
                          <a:spcPts val="300"/>
                        </a:spcBef>
                        <a:spcAft>
                          <a:spcPts val="300"/>
                        </a:spcAft>
                        <a:buNone/>
                      </a:pPr>
                      <a:r>
                        <a:rPr lang="lt-LT" sz="800" b="0" noProof="0" dirty="0">
                          <a:effectLst/>
                        </a:rPr>
                        <a:t>Proc.</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extLst>
                  <a:ext uri="{0D108BD9-81ED-4DB2-BD59-A6C34878D82A}">
                    <a16:rowId xmlns:a16="http://schemas.microsoft.com/office/drawing/2014/main" val="4217512995"/>
                  </a:ext>
                </a:extLst>
              </a:tr>
              <a:tr h="196450">
                <a:tc rowSpan="2">
                  <a:txBody>
                    <a:bodyPr/>
                    <a:lstStyle/>
                    <a:p>
                      <a:pPr marL="0" marR="0" algn="just">
                        <a:spcBef>
                          <a:spcPts val="300"/>
                        </a:spcBef>
                        <a:spcAft>
                          <a:spcPts val="300"/>
                        </a:spcAft>
                        <a:buNone/>
                      </a:pPr>
                      <a:r>
                        <a:rPr lang="lt-LT" sz="800" b="0" noProof="0" dirty="0">
                          <a:solidFill>
                            <a:schemeClr val="bg2"/>
                          </a:solidFill>
                          <a:effectLst/>
                        </a:rPr>
                        <a:t>1.2. Efektyviau naudoti esamą būsto fondą</a:t>
                      </a:r>
                      <a:endParaRPr lang="lt-LT" sz="800" b="0" noProof="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solidFill>
                      <a:schemeClr val="accent4"/>
                    </a:solidFill>
                  </a:tcPr>
                </a:tc>
                <a:tc>
                  <a:txBody>
                    <a:bodyPr/>
                    <a:lstStyle/>
                    <a:p>
                      <a:pPr marL="0" marR="0" algn="just">
                        <a:spcBef>
                          <a:spcPts val="300"/>
                        </a:spcBef>
                        <a:spcAft>
                          <a:spcPts val="300"/>
                        </a:spcAft>
                        <a:buNone/>
                      </a:pPr>
                      <a:r>
                        <a:rPr lang="lt-LT" sz="800" b="0" noProof="0" dirty="0">
                          <a:effectLst/>
                        </a:rPr>
                        <a:t>Asmenų gyvenančių perpildytais laikomuose būstuose dalis</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26,3</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24</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22</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20</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just">
                        <a:spcBef>
                          <a:spcPts val="300"/>
                        </a:spcBef>
                        <a:spcAft>
                          <a:spcPts val="300"/>
                        </a:spcAft>
                        <a:buNone/>
                      </a:pPr>
                      <a:r>
                        <a:rPr lang="lt-LT" sz="800" b="0" noProof="0" dirty="0">
                          <a:effectLst/>
                        </a:rPr>
                        <a:t>Proc.</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extLst>
                  <a:ext uri="{0D108BD9-81ED-4DB2-BD59-A6C34878D82A}">
                    <a16:rowId xmlns:a16="http://schemas.microsoft.com/office/drawing/2014/main" val="2883635368"/>
                  </a:ext>
                </a:extLst>
              </a:tr>
              <a:tr h="196450">
                <a:tc vMerge="1">
                  <a:txBody>
                    <a:bodyPr/>
                    <a:lstStyle/>
                    <a:p>
                      <a:pPr marL="0" marR="0" algn="just">
                        <a:spcBef>
                          <a:spcPts val="300"/>
                        </a:spcBef>
                        <a:spcAft>
                          <a:spcPts val="300"/>
                        </a:spcAft>
                        <a:buNone/>
                      </a:pPr>
                      <a:endParaRPr lang="en-US" sz="80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solidFill>
                      <a:schemeClr val="accent4"/>
                    </a:solidFill>
                  </a:tcPr>
                </a:tc>
                <a:tc>
                  <a:txBody>
                    <a:bodyPr/>
                    <a:lstStyle/>
                    <a:p>
                      <a:pPr marL="0" marR="0" algn="just">
                        <a:spcBef>
                          <a:spcPts val="300"/>
                        </a:spcBef>
                        <a:spcAft>
                          <a:spcPts val="300"/>
                        </a:spcAft>
                        <a:buNone/>
                      </a:pPr>
                      <a:r>
                        <a:rPr lang="lt-LT" sz="800" b="0" noProof="0" dirty="0">
                          <a:effectLst/>
                          <a:latin typeface="Calibri Light" panose="020F0302020204030204" pitchFamily="34" charset="0"/>
                          <a:ea typeface="Calibri" panose="020F0502020204030204" pitchFamily="34" charset="0"/>
                          <a:cs typeface="Arial" panose="020B0604020202020204" pitchFamily="34" charset="0"/>
                        </a:rPr>
                        <a:t>Neapgyvendintų būstų dalis bendrame būstų fonde</a:t>
                      </a:r>
                    </a:p>
                  </a:txBody>
                  <a:tcPr marL="20116" marR="20116" marT="0" marB="0" anchor="ctr"/>
                </a:tc>
                <a:tc>
                  <a:txBody>
                    <a:bodyPr/>
                    <a:lstStyle/>
                    <a:p>
                      <a:pPr marL="0" marR="0" algn="ctr">
                        <a:spcBef>
                          <a:spcPts val="300"/>
                        </a:spcBef>
                        <a:spcAft>
                          <a:spcPts val="300"/>
                        </a:spcAft>
                        <a:buNone/>
                      </a:pPr>
                      <a:r>
                        <a:rPr lang="lt-LT" sz="800" b="0" noProof="0" dirty="0">
                          <a:effectLst/>
                          <a:latin typeface="Calibri Light" panose="020F0302020204030204" pitchFamily="34" charset="0"/>
                          <a:ea typeface="Calibri" panose="020F0502020204030204" pitchFamily="34" charset="0"/>
                          <a:cs typeface="Arial" panose="020B0604020202020204" pitchFamily="34" charset="0"/>
                        </a:rPr>
                        <a:t>15,6</a:t>
                      </a:r>
                    </a:p>
                  </a:txBody>
                  <a:tcPr marL="20116" marR="20116" marT="0" marB="0" anchor="ctr"/>
                </a:tc>
                <a:tc>
                  <a:txBody>
                    <a:bodyPr/>
                    <a:lstStyle/>
                    <a:p>
                      <a:pPr marL="0" marR="0" algn="ctr">
                        <a:spcBef>
                          <a:spcPts val="300"/>
                        </a:spcBef>
                        <a:spcAft>
                          <a:spcPts val="300"/>
                        </a:spcAft>
                        <a:buNone/>
                      </a:pPr>
                      <a:r>
                        <a:rPr lang="lt-LT" sz="800" b="0" noProof="0" dirty="0">
                          <a:effectLst/>
                          <a:latin typeface="Calibri Light" panose="020F0302020204030204" pitchFamily="34" charset="0"/>
                          <a:ea typeface="Calibri" panose="020F0502020204030204" pitchFamily="34" charset="0"/>
                          <a:cs typeface="Arial" panose="020B0604020202020204" pitchFamily="34" charset="0"/>
                        </a:rPr>
                        <a:t>14</a:t>
                      </a:r>
                    </a:p>
                  </a:txBody>
                  <a:tcPr marL="20116" marR="20116" marT="0" marB="0" anchor="ctr"/>
                </a:tc>
                <a:tc>
                  <a:txBody>
                    <a:bodyPr/>
                    <a:lstStyle/>
                    <a:p>
                      <a:pPr marL="0" marR="0" algn="ctr">
                        <a:spcBef>
                          <a:spcPts val="300"/>
                        </a:spcBef>
                        <a:spcAft>
                          <a:spcPts val="300"/>
                        </a:spcAft>
                        <a:buNone/>
                      </a:pPr>
                      <a:r>
                        <a:rPr lang="lt-LT" sz="800" b="0" noProof="0" dirty="0">
                          <a:effectLst/>
                          <a:latin typeface="Calibri Light" panose="020F0302020204030204" pitchFamily="34" charset="0"/>
                          <a:ea typeface="Calibri" panose="020F0502020204030204" pitchFamily="34" charset="0"/>
                          <a:cs typeface="Arial" panose="020B0604020202020204" pitchFamily="34" charset="0"/>
                        </a:rPr>
                        <a:t>12</a:t>
                      </a:r>
                    </a:p>
                  </a:txBody>
                  <a:tcPr marL="20116" marR="20116" marT="0" marB="0" anchor="ctr"/>
                </a:tc>
                <a:tc>
                  <a:txBody>
                    <a:bodyPr/>
                    <a:lstStyle/>
                    <a:p>
                      <a:pPr marL="0" marR="0" algn="ctr">
                        <a:spcBef>
                          <a:spcPts val="300"/>
                        </a:spcBef>
                        <a:spcAft>
                          <a:spcPts val="300"/>
                        </a:spcAft>
                        <a:buNone/>
                      </a:pPr>
                      <a:r>
                        <a:rPr lang="lt-LT" sz="800" b="0" noProof="0" dirty="0">
                          <a:effectLst/>
                          <a:latin typeface="Calibri Light" panose="020F0302020204030204" pitchFamily="34" charset="0"/>
                          <a:ea typeface="Calibri" panose="020F0502020204030204" pitchFamily="34" charset="0"/>
                          <a:cs typeface="Arial" panose="020B0604020202020204" pitchFamily="34" charset="0"/>
                        </a:rPr>
                        <a:t>10</a:t>
                      </a:r>
                    </a:p>
                  </a:txBody>
                  <a:tcPr marL="20116" marR="20116" marT="0" marB="0" anchor="ctr"/>
                </a:tc>
                <a:tc>
                  <a:txBody>
                    <a:bodyPr/>
                    <a:lstStyle/>
                    <a:p>
                      <a:pPr marL="0" marR="0" algn="just">
                        <a:spcBef>
                          <a:spcPts val="300"/>
                        </a:spcBef>
                        <a:spcAft>
                          <a:spcPts val="300"/>
                        </a:spcAft>
                        <a:buNone/>
                      </a:pPr>
                      <a:r>
                        <a:rPr lang="lt-LT" sz="800" b="0" noProof="0" dirty="0">
                          <a:effectLst/>
                          <a:latin typeface="Calibri Light" panose="020F0302020204030204" pitchFamily="34" charset="0"/>
                          <a:ea typeface="Calibri" panose="020F0502020204030204" pitchFamily="34" charset="0"/>
                          <a:cs typeface="Arial" panose="020B0604020202020204" pitchFamily="34" charset="0"/>
                        </a:rPr>
                        <a:t>Proc.</a:t>
                      </a:r>
                    </a:p>
                  </a:txBody>
                  <a:tcPr marL="20116" marR="20116" marT="0" marB="0" anchor="ctr"/>
                </a:tc>
                <a:extLst>
                  <a:ext uri="{0D108BD9-81ED-4DB2-BD59-A6C34878D82A}">
                    <a16:rowId xmlns:a16="http://schemas.microsoft.com/office/drawing/2014/main" val="4272515263"/>
                  </a:ext>
                </a:extLst>
              </a:tr>
              <a:tr h="237990">
                <a:tc>
                  <a:txBody>
                    <a:bodyPr/>
                    <a:lstStyle/>
                    <a:p>
                      <a:pPr marL="0" marR="0" algn="just">
                        <a:spcBef>
                          <a:spcPts val="300"/>
                        </a:spcBef>
                        <a:spcAft>
                          <a:spcPts val="300"/>
                        </a:spcAft>
                        <a:buNone/>
                      </a:pPr>
                      <a:r>
                        <a:rPr lang="lt-LT" sz="800" b="0" noProof="0" dirty="0">
                          <a:solidFill>
                            <a:schemeClr val="bg2"/>
                          </a:solidFill>
                          <a:effectLst/>
                        </a:rPr>
                        <a:t>1.3. Didinti būsto kokybę ir pritaikomumą individualių poreikių turintiems asmenims</a:t>
                      </a:r>
                      <a:endParaRPr lang="lt-LT" sz="800" b="0" noProof="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solidFill>
                      <a:schemeClr val="accent4"/>
                    </a:solidFill>
                  </a:tcPr>
                </a:tc>
                <a:tc>
                  <a:txBody>
                    <a:bodyPr/>
                    <a:lstStyle/>
                    <a:p>
                      <a:pPr marL="0" marR="0" algn="just">
                        <a:spcBef>
                          <a:spcPts val="300"/>
                        </a:spcBef>
                        <a:spcAft>
                          <a:spcPts val="300"/>
                        </a:spcAft>
                        <a:buNone/>
                      </a:pPr>
                      <a:r>
                        <a:rPr lang="lt-LT" sz="800" b="0" noProof="0" dirty="0">
                          <a:effectLst/>
                        </a:rPr>
                        <a:t>Naujų ir renovuotų būstų dalis (per 5 m.) visame būstų fonde</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13,12</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15</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15</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15</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just">
                        <a:spcBef>
                          <a:spcPts val="300"/>
                        </a:spcBef>
                        <a:spcAft>
                          <a:spcPts val="300"/>
                        </a:spcAft>
                        <a:buNone/>
                      </a:pPr>
                      <a:r>
                        <a:rPr lang="lt-LT" sz="800" b="0" noProof="0" dirty="0">
                          <a:effectLst/>
                        </a:rPr>
                        <a:t>Proc.</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extLst>
                  <a:ext uri="{0D108BD9-81ED-4DB2-BD59-A6C34878D82A}">
                    <a16:rowId xmlns:a16="http://schemas.microsoft.com/office/drawing/2014/main" val="1754965753"/>
                  </a:ext>
                </a:extLst>
              </a:tr>
              <a:tr h="141287">
                <a:tc>
                  <a:txBody>
                    <a:bodyPr/>
                    <a:lstStyle/>
                    <a:p>
                      <a:pPr marL="0" marR="0" algn="just">
                        <a:spcBef>
                          <a:spcPts val="300"/>
                        </a:spcBef>
                        <a:spcAft>
                          <a:spcPts val="300"/>
                        </a:spcAft>
                        <a:buNone/>
                      </a:pPr>
                      <a:r>
                        <a:rPr lang="lt-LT" sz="900" b="0" noProof="0" dirty="0">
                          <a:solidFill>
                            <a:schemeClr val="bg2"/>
                          </a:solidFill>
                          <a:effectLst/>
                        </a:rPr>
                        <a:t>2 tikslas. Didinti būsto </a:t>
                      </a:r>
                      <a:r>
                        <a:rPr lang="lt-LT" sz="900" b="0" noProof="0" dirty="0" err="1">
                          <a:solidFill>
                            <a:schemeClr val="bg2"/>
                          </a:solidFill>
                          <a:effectLst/>
                        </a:rPr>
                        <a:t>įperkamumą</a:t>
                      </a:r>
                      <a:endParaRPr lang="lt-LT" sz="900" b="0" noProof="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l" defTabSz="685800" rtl="0" eaLnBrk="1" latinLnBrk="0" hangingPunct="1">
                        <a:spcBef>
                          <a:spcPts val="300"/>
                        </a:spcBef>
                        <a:spcAft>
                          <a:spcPts val="300"/>
                        </a:spcAft>
                        <a:buNone/>
                      </a:pPr>
                      <a:r>
                        <a:rPr lang="lt-LT" sz="800" b="0" kern="1200" noProof="0" dirty="0">
                          <a:solidFill>
                            <a:schemeClr val="bg2"/>
                          </a:solidFill>
                          <a:effectLst/>
                          <a:latin typeface="+mn-lt"/>
                          <a:ea typeface="+mn-ea"/>
                          <a:cs typeface="+mn-cs"/>
                        </a:rPr>
                        <a:t>Būsto kainos ir pajamų santykis</a:t>
                      </a:r>
                    </a:p>
                  </a:txBody>
                  <a:tcPr marL="20116" marR="20116" marT="0" marB="0" anchor="ctr">
                    <a:solidFill>
                      <a:schemeClr val="accent1"/>
                    </a:solidFill>
                  </a:tcPr>
                </a:tc>
                <a:tc>
                  <a:txBody>
                    <a:bodyPr/>
                    <a:lstStyle/>
                    <a:p>
                      <a:pPr marL="0" marR="0" algn="ctr" defTabSz="685800" rtl="0" eaLnBrk="1" latinLnBrk="0" hangingPunct="1">
                        <a:spcBef>
                          <a:spcPts val="300"/>
                        </a:spcBef>
                        <a:spcAft>
                          <a:spcPts val="300"/>
                        </a:spcAft>
                        <a:buNone/>
                      </a:pPr>
                      <a:r>
                        <a:rPr lang="lt-LT" sz="800" b="0" kern="1200" noProof="0" dirty="0">
                          <a:solidFill>
                            <a:schemeClr val="bg2"/>
                          </a:solidFill>
                          <a:effectLst/>
                          <a:latin typeface="+mn-lt"/>
                          <a:ea typeface="+mn-ea"/>
                          <a:cs typeface="+mn-cs"/>
                        </a:rPr>
                        <a:t>94,17</a:t>
                      </a:r>
                    </a:p>
                  </a:txBody>
                  <a:tcPr marL="20116" marR="20116" marT="0" marB="0" anchor="ctr">
                    <a:solidFill>
                      <a:schemeClr val="accent1"/>
                    </a:solidFill>
                  </a:tcPr>
                </a:tc>
                <a:tc>
                  <a:txBody>
                    <a:bodyPr/>
                    <a:lstStyle/>
                    <a:p>
                      <a:pPr marL="0" marR="0" algn="ctr" defTabSz="685800" rtl="0" eaLnBrk="1" latinLnBrk="0" hangingPunct="1">
                        <a:spcBef>
                          <a:spcPts val="300"/>
                        </a:spcBef>
                        <a:spcAft>
                          <a:spcPts val="300"/>
                        </a:spcAft>
                        <a:buNone/>
                      </a:pPr>
                      <a:r>
                        <a:rPr lang="lt-LT" sz="800" b="0" kern="1200" noProof="0" dirty="0">
                          <a:solidFill>
                            <a:schemeClr val="bg2"/>
                          </a:solidFill>
                          <a:effectLst/>
                          <a:latin typeface="+mn-lt"/>
                          <a:ea typeface="+mn-ea"/>
                          <a:cs typeface="+mn-cs"/>
                        </a:rPr>
                        <a:t>94</a:t>
                      </a:r>
                    </a:p>
                  </a:txBody>
                  <a:tcPr marL="20116" marR="20116" marT="0" marB="0" anchor="ctr">
                    <a:solidFill>
                      <a:schemeClr val="accent1"/>
                    </a:solidFill>
                  </a:tcPr>
                </a:tc>
                <a:tc>
                  <a:txBody>
                    <a:bodyPr/>
                    <a:lstStyle/>
                    <a:p>
                      <a:pPr marL="0" marR="0" algn="ctr" defTabSz="685800" rtl="0" eaLnBrk="1" latinLnBrk="0" hangingPunct="1">
                        <a:spcBef>
                          <a:spcPts val="300"/>
                        </a:spcBef>
                        <a:spcAft>
                          <a:spcPts val="300"/>
                        </a:spcAft>
                        <a:buNone/>
                      </a:pPr>
                      <a:r>
                        <a:rPr lang="lt-LT" sz="800" b="0" kern="1200" noProof="0" dirty="0">
                          <a:solidFill>
                            <a:schemeClr val="bg2"/>
                          </a:solidFill>
                          <a:effectLst/>
                          <a:latin typeface="+mn-lt"/>
                          <a:ea typeface="+mn-ea"/>
                          <a:cs typeface="+mn-cs"/>
                        </a:rPr>
                        <a:t>92</a:t>
                      </a:r>
                    </a:p>
                  </a:txBody>
                  <a:tcPr marL="20116" marR="20116" marT="0" marB="0" anchor="ctr">
                    <a:solidFill>
                      <a:schemeClr val="accent1"/>
                    </a:solidFill>
                  </a:tcPr>
                </a:tc>
                <a:tc>
                  <a:txBody>
                    <a:bodyPr/>
                    <a:lstStyle/>
                    <a:p>
                      <a:pPr marL="0" marR="0" algn="ctr" defTabSz="685800" rtl="0" eaLnBrk="1" latinLnBrk="0" hangingPunct="1">
                        <a:spcBef>
                          <a:spcPts val="300"/>
                        </a:spcBef>
                        <a:spcAft>
                          <a:spcPts val="300"/>
                        </a:spcAft>
                        <a:buNone/>
                      </a:pPr>
                      <a:r>
                        <a:rPr lang="lt-LT" sz="800" b="0" kern="1200" noProof="0" dirty="0">
                          <a:solidFill>
                            <a:schemeClr val="bg2"/>
                          </a:solidFill>
                          <a:effectLst/>
                          <a:latin typeface="+mn-lt"/>
                          <a:ea typeface="+mn-ea"/>
                          <a:cs typeface="+mn-cs"/>
                        </a:rPr>
                        <a:t>90</a:t>
                      </a:r>
                    </a:p>
                  </a:txBody>
                  <a:tcPr marL="20116" marR="20116" marT="0" marB="0" anchor="ctr">
                    <a:solidFill>
                      <a:schemeClr val="accent1"/>
                    </a:solidFill>
                  </a:tcPr>
                </a:tc>
                <a:tc>
                  <a:txBody>
                    <a:bodyPr/>
                    <a:lstStyle/>
                    <a:p>
                      <a:pPr marL="0" marR="0" algn="l" defTabSz="685800" rtl="0" eaLnBrk="1" latinLnBrk="0" hangingPunct="1">
                        <a:spcBef>
                          <a:spcPts val="300"/>
                        </a:spcBef>
                        <a:spcAft>
                          <a:spcPts val="300"/>
                        </a:spcAft>
                        <a:buNone/>
                      </a:pPr>
                      <a:r>
                        <a:rPr lang="lt-LT" sz="800" b="0" kern="1200" noProof="0" dirty="0">
                          <a:solidFill>
                            <a:schemeClr val="bg2"/>
                          </a:solidFill>
                          <a:effectLst/>
                          <a:latin typeface="+mn-lt"/>
                          <a:ea typeface="+mn-ea"/>
                          <a:cs typeface="+mn-cs"/>
                        </a:rPr>
                        <a:t>Vnt.</a:t>
                      </a:r>
                    </a:p>
                  </a:txBody>
                  <a:tcPr marL="20116" marR="20116" marT="0" marB="0" anchor="ctr">
                    <a:solidFill>
                      <a:schemeClr val="accent1"/>
                    </a:solidFill>
                  </a:tcPr>
                </a:tc>
                <a:extLst>
                  <a:ext uri="{0D108BD9-81ED-4DB2-BD59-A6C34878D82A}">
                    <a16:rowId xmlns:a16="http://schemas.microsoft.com/office/drawing/2014/main" val="4152603597"/>
                  </a:ext>
                </a:extLst>
              </a:tr>
              <a:tr h="237990">
                <a:tc>
                  <a:txBody>
                    <a:bodyPr/>
                    <a:lstStyle/>
                    <a:p>
                      <a:pPr marL="0" marR="0" algn="just">
                        <a:spcBef>
                          <a:spcPts val="300"/>
                        </a:spcBef>
                        <a:spcAft>
                          <a:spcPts val="300"/>
                        </a:spcAft>
                        <a:buNone/>
                      </a:pPr>
                      <a:r>
                        <a:rPr lang="lt-LT" sz="800" b="0" noProof="0" dirty="0">
                          <a:solidFill>
                            <a:schemeClr val="bg2"/>
                          </a:solidFill>
                          <a:effectLst/>
                        </a:rPr>
                        <a:t>2.1. Sukurti savivaldybės prieinamo būsto instrumentą</a:t>
                      </a:r>
                      <a:endParaRPr lang="lt-LT" sz="800" b="0" noProof="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solidFill>
                      <a:schemeClr val="accent4"/>
                    </a:solidFill>
                  </a:tcPr>
                </a:tc>
                <a:tc>
                  <a:txBody>
                    <a:bodyPr/>
                    <a:lstStyle/>
                    <a:p>
                      <a:pPr marL="0" marR="0" algn="just">
                        <a:spcBef>
                          <a:spcPts val="300"/>
                        </a:spcBef>
                        <a:spcAft>
                          <a:spcPts val="300"/>
                        </a:spcAft>
                        <a:buNone/>
                      </a:pPr>
                      <a:r>
                        <a:rPr lang="lt-LT" sz="800" b="0" noProof="0" dirty="0">
                          <a:effectLst/>
                        </a:rPr>
                        <a:t>Savivaldybės būsto dalis bendrame būsto fonde</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1,45</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1,7</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2,3</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3</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just">
                        <a:spcBef>
                          <a:spcPts val="300"/>
                        </a:spcBef>
                        <a:spcAft>
                          <a:spcPts val="300"/>
                        </a:spcAft>
                        <a:buNone/>
                      </a:pPr>
                      <a:r>
                        <a:rPr lang="lt-LT" sz="800" b="0" noProof="0" dirty="0">
                          <a:effectLst/>
                        </a:rPr>
                        <a:t>Proc.</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extLst>
                  <a:ext uri="{0D108BD9-81ED-4DB2-BD59-A6C34878D82A}">
                    <a16:rowId xmlns:a16="http://schemas.microsoft.com/office/drawing/2014/main" val="4039994663"/>
                  </a:ext>
                </a:extLst>
              </a:tr>
              <a:tr h="356985">
                <a:tc>
                  <a:txBody>
                    <a:bodyPr/>
                    <a:lstStyle/>
                    <a:p>
                      <a:pPr marL="0" marR="0" algn="just">
                        <a:spcBef>
                          <a:spcPts val="300"/>
                        </a:spcBef>
                        <a:spcAft>
                          <a:spcPts val="300"/>
                        </a:spcAft>
                        <a:buNone/>
                      </a:pPr>
                      <a:r>
                        <a:rPr lang="lt-LT" sz="800" b="0" noProof="0" dirty="0">
                          <a:solidFill>
                            <a:schemeClr val="bg2"/>
                          </a:solidFill>
                          <a:effectLst/>
                        </a:rPr>
                        <a:t>2.2. Mažinti pradinio įnašo ir kitus finansavimo prieinamumo barjerus tam tikroms tikslinėms namų ūkių grupėms</a:t>
                      </a:r>
                      <a:endParaRPr lang="lt-LT" sz="800" b="0" noProof="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solidFill>
                      <a:schemeClr val="accent4"/>
                    </a:solidFill>
                  </a:tcPr>
                </a:tc>
                <a:tc>
                  <a:txBody>
                    <a:bodyPr/>
                    <a:lstStyle/>
                    <a:p>
                      <a:pPr marL="0" marR="0" algn="just">
                        <a:spcBef>
                          <a:spcPts val="300"/>
                        </a:spcBef>
                        <a:spcAft>
                          <a:spcPts val="300"/>
                        </a:spcAft>
                        <a:buNone/>
                      </a:pPr>
                      <a:r>
                        <a:rPr lang="lt-LT" sz="800" b="0" noProof="0" dirty="0">
                          <a:effectLst/>
                        </a:rPr>
                        <a:t>Su paskola įsigyjamų būstų dalis</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defTabSz="685800" rtl="0" eaLnBrk="1" latinLnBrk="0" hangingPunct="1">
                        <a:lnSpc>
                          <a:spcPct val="115000"/>
                        </a:lnSpc>
                        <a:spcBef>
                          <a:spcPts val="300"/>
                        </a:spcBef>
                        <a:spcAft>
                          <a:spcPts val="300"/>
                        </a:spcAft>
                        <a:buNone/>
                      </a:pPr>
                      <a:r>
                        <a:rPr lang="lt-LT" sz="800" b="0" kern="1200" noProof="0" dirty="0">
                          <a:solidFill>
                            <a:schemeClr val="dk1"/>
                          </a:solidFill>
                          <a:effectLst/>
                          <a:latin typeface="+mn-lt"/>
                          <a:ea typeface="+mn-ea"/>
                          <a:cs typeface="+mn-cs"/>
                        </a:rPr>
                        <a:t>60,33</a:t>
                      </a:r>
                    </a:p>
                  </a:txBody>
                  <a:tcPr marL="68580" marR="68580" marT="0" marB="0" anchor="ctr"/>
                </a:tc>
                <a:tc>
                  <a:txBody>
                    <a:bodyPr/>
                    <a:lstStyle/>
                    <a:p>
                      <a:pPr marL="0" marR="0" algn="ctr" defTabSz="685800" rtl="0" eaLnBrk="1" latinLnBrk="0" hangingPunct="1">
                        <a:lnSpc>
                          <a:spcPct val="115000"/>
                        </a:lnSpc>
                        <a:spcBef>
                          <a:spcPts val="300"/>
                        </a:spcBef>
                        <a:spcAft>
                          <a:spcPts val="300"/>
                        </a:spcAft>
                        <a:buNone/>
                      </a:pPr>
                      <a:r>
                        <a:rPr lang="lt-LT" sz="800" b="0" kern="1200" noProof="0" dirty="0">
                          <a:solidFill>
                            <a:schemeClr val="dk1"/>
                          </a:solidFill>
                          <a:effectLst/>
                          <a:latin typeface="+mn-lt"/>
                          <a:ea typeface="+mn-ea"/>
                          <a:cs typeface="+mn-cs"/>
                        </a:rPr>
                        <a:t>65</a:t>
                      </a:r>
                    </a:p>
                  </a:txBody>
                  <a:tcPr marL="68580" marR="68580" marT="0" marB="0" anchor="ctr"/>
                </a:tc>
                <a:tc>
                  <a:txBody>
                    <a:bodyPr/>
                    <a:lstStyle/>
                    <a:p>
                      <a:pPr marL="0" marR="0" algn="ctr" defTabSz="685800" rtl="0" eaLnBrk="1" latinLnBrk="0" hangingPunct="1">
                        <a:lnSpc>
                          <a:spcPct val="115000"/>
                        </a:lnSpc>
                        <a:spcBef>
                          <a:spcPts val="300"/>
                        </a:spcBef>
                        <a:spcAft>
                          <a:spcPts val="300"/>
                        </a:spcAft>
                        <a:buNone/>
                      </a:pPr>
                      <a:r>
                        <a:rPr lang="lt-LT" sz="800" b="0" kern="1200" noProof="0" dirty="0">
                          <a:solidFill>
                            <a:schemeClr val="dk1"/>
                          </a:solidFill>
                          <a:effectLst/>
                          <a:latin typeface="+mn-lt"/>
                          <a:ea typeface="+mn-ea"/>
                          <a:cs typeface="+mn-cs"/>
                        </a:rPr>
                        <a:t>70</a:t>
                      </a:r>
                    </a:p>
                  </a:txBody>
                  <a:tcPr marL="68580" marR="68580" marT="0" marB="0" anchor="ctr"/>
                </a:tc>
                <a:tc>
                  <a:txBody>
                    <a:bodyPr/>
                    <a:lstStyle/>
                    <a:p>
                      <a:pPr marL="0" marR="0" algn="ctr" defTabSz="685800" rtl="0" eaLnBrk="1" latinLnBrk="0" hangingPunct="1">
                        <a:lnSpc>
                          <a:spcPct val="115000"/>
                        </a:lnSpc>
                        <a:spcBef>
                          <a:spcPts val="300"/>
                        </a:spcBef>
                        <a:spcAft>
                          <a:spcPts val="300"/>
                        </a:spcAft>
                        <a:buNone/>
                      </a:pPr>
                      <a:r>
                        <a:rPr lang="lt-LT" sz="800" b="0" kern="1200" noProof="0" dirty="0">
                          <a:solidFill>
                            <a:schemeClr val="dk1"/>
                          </a:solidFill>
                          <a:effectLst/>
                          <a:latin typeface="+mn-lt"/>
                          <a:ea typeface="+mn-ea"/>
                          <a:cs typeface="+mn-cs"/>
                        </a:rPr>
                        <a:t>75</a:t>
                      </a:r>
                    </a:p>
                  </a:txBody>
                  <a:tcPr marL="68580" marR="68580" marT="0" marB="0" anchor="ctr"/>
                </a:tc>
                <a:tc>
                  <a:txBody>
                    <a:bodyPr/>
                    <a:lstStyle/>
                    <a:p>
                      <a:pPr marL="0" marR="0" algn="just">
                        <a:spcBef>
                          <a:spcPts val="300"/>
                        </a:spcBef>
                        <a:spcAft>
                          <a:spcPts val="300"/>
                        </a:spcAft>
                        <a:buNone/>
                      </a:pPr>
                      <a:r>
                        <a:rPr lang="lt-LT" sz="800" b="0" noProof="0" dirty="0">
                          <a:effectLst/>
                        </a:rPr>
                        <a:t>Proc.</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extLst>
                  <a:ext uri="{0D108BD9-81ED-4DB2-BD59-A6C34878D82A}">
                    <a16:rowId xmlns:a16="http://schemas.microsoft.com/office/drawing/2014/main" val="1376234480"/>
                  </a:ext>
                </a:extLst>
              </a:tr>
              <a:tr h="196450">
                <a:tc rowSpan="2">
                  <a:txBody>
                    <a:bodyPr/>
                    <a:lstStyle/>
                    <a:p>
                      <a:pPr marL="0" marR="0" algn="just">
                        <a:spcBef>
                          <a:spcPts val="300"/>
                        </a:spcBef>
                        <a:spcAft>
                          <a:spcPts val="300"/>
                        </a:spcAft>
                        <a:buNone/>
                      </a:pPr>
                      <a:r>
                        <a:rPr lang="lt-LT" sz="800" b="0" noProof="0" dirty="0">
                          <a:solidFill>
                            <a:schemeClr val="bg2"/>
                          </a:solidFill>
                          <a:effectLst/>
                        </a:rPr>
                        <a:t>2.3. Legalizuoti ir stabilizuoti nuomos rinką</a:t>
                      </a:r>
                      <a:endParaRPr lang="lt-LT" sz="800" b="0" noProof="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solidFill>
                      <a:schemeClr val="accent4"/>
                    </a:solidFill>
                  </a:tcPr>
                </a:tc>
                <a:tc>
                  <a:txBody>
                    <a:bodyPr/>
                    <a:lstStyle/>
                    <a:p>
                      <a:pPr marL="0" marR="0" algn="just">
                        <a:spcBef>
                          <a:spcPts val="300"/>
                        </a:spcBef>
                        <a:spcAft>
                          <a:spcPts val="300"/>
                        </a:spcAft>
                        <a:buNone/>
                      </a:pPr>
                      <a:r>
                        <a:rPr lang="lt-LT" sz="800" b="0" noProof="0" dirty="0">
                          <a:effectLst/>
                        </a:rPr>
                        <a:t>Registruotų ilgalaikės nuomos sutarčių dalis tarp visų būstų</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1,04</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3</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6</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10</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just">
                        <a:spcBef>
                          <a:spcPts val="300"/>
                        </a:spcBef>
                        <a:spcAft>
                          <a:spcPts val="300"/>
                        </a:spcAft>
                        <a:buNone/>
                      </a:pPr>
                      <a:r>
                        <a:rPr lang="lt-LT" sz="800" b="0" noProof="0" dirty="0">
                          <a:effectLst/>
                        </a:rPr>
                        <a:t>Proc.</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extLst>
                  <a:ext uri="{0D108BD9-81ED-4DB2-BD59-A6C34878D82A}">
                    <a16:rowId xmlns:a16="http://schemas.microsoft.com/office/drawing/2014/main" val="3041458798"/>
                  </a:ext>
                </a:extLst>
              </a:tr>
              <a:tr h="196450">
                <a:tc vMerge="1">
                  <a:txBody>
                    <a:bodyPr/>
                    <a:lstStyle/>
                    <a:p>
                      <a:pPr marL="0" marR="0" algn="just">
                        <a:spcBef>
                          <a:spcPts val="300"/>
                        </a:spcBef>
                        <a:spcAft>
                          <a:spcPts val="300"/>
                        </a:spcAft>
                        <a:buNone/>
                      </a:pPr>
                      <a:endParaRPr lang="en-US" sz="80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solidFill>
                      <a:schemeClr val="accent4"/>
                    </a:solidFill>
                  </a:tcPr>
                </a:tc>
                <a:tc>
                  <a:txBody>
                    <a:bodyPr/>
                    <a:lstStyle/>
                    <a:p>
                      <a:pPr marL="0" marR="0" algn="just">
                        <a:spcBef>
                          <a:spcPts val="300"/>
                        </a:spcBef>
                        <a:spcAft>
                          <a:spcPts val="300"/>
                        </a:spcAft>
                        <a:buNone/>
                      </a:pPr>
                      <a:r>
                        <a:rPr lang="lt-LT" sz="800" b="0" noProof="0" dirty="0">
                          <a:effectLst/>
                          <a:latin typeface="Calibri Light" panose="020F0302020204030204" pitchFamily="34" charset="0"/>
                          <a:ea typeface="Calibri" panose="020F0502020204030204" pitchFamily="34" charset="0"/>
                          <a:cs typeface="Arial" panose="020B0604020202020204" pitchFamily="34" charset="0"/>
                        </a:rPr>
                        <a:t>Nuomojamų būstų (ilgalaikė nuoma) dalis tarp visų būstų</a:t>
                      </a:r>
                    </a:p>
                  </a:txBody>
                  <a:tcPr marL="20116" marR="20116" marT="0" marB="0" anchor="ctr"/>
                </a:tc>
                <a:tc>
                  <a:txBody>
                    <a:bodyPr/>
                    <a:lstStyle/>
                    <a:p>
                      <a:pPr marL="0" marR="0" algn="ctr">
                        <a:spcBef>
                          <a:spcPts val="300"/>
                        </a:spcBef>
                        <a:spcAft>
                          <a:spcPts val="300"/>
                        </a:spcAft>
                        <a:buNone/>
                      </a:pPr>
                      <a:r>
                        <a:rPr lang="lt-LT" sz="800" b="0" noProof="0" dirty="0" err="1">
                          <a:effectLst/>
                          <a:latin typeface="Calibri Light" panose="020F0302020204030204" pitchFamily="34" charset="0"/>
                          <a:ea typeface="Calibri" panose="020F0502020204030204" pitchFamily="34" charset="0"/>
                          <a:cs typeface="Arial" panose="020B0604020202020204" pitchFamily="34" charset="0"/>
                        </a:rPr>
                        <a:t>n</a:t>
                      </a:r>
                      <a:r>
                        <a:rPr lang="lt-LT" sz="800" b="0" noProof="0" dirty="0">
                          <a:effectLst/>
                          <a:latin typeface="Calibri Light" panose="020F0302020204030204" pitchFamily="34" charset="0"/>
                          <a:ea typeface="Calibri" panose="020F0502020204030204" pitchFamily="34" charset="0"/>
                          <a:cs typeface="Arial" panose="020B0604020202020204" pitchFamily="34" charset="0"/>
                        </a:rPr>
                        <a:t>. d.</a:t>
                      </a:r>
                    </a:p>
                  </a:txBody>
                  <a:tcPr marL="20116" marR="20116" marT="0" marB="0" anchor="ctr"/>
                </a:tc>
                <a:tc>
                  <a:txBody>
                    <a:bodyPr/>
                    <a:lstStyle/>
                    <a:p>
                      <a:pPr marL="0" marR="0" algn="ctr">
                        <a:spcBef>
                          <a:spcPts val="300"/>
                        </a:spcBef>
                        <a:spcAft>
                          <a:spcPts val="300"/>
                        </a:spcAft>
                        <a:buNone/>
                      </a:pPr>
                      <a:r>
                        <a:rPr lang="lt-LT" sz="800" b="0" noProof="0" dirty="0" err="1">
                          <a:effectLst/>
                          <a:latin typeface="Calibri Light" panose="020F0302020204030204" pitchFamily="34" charset="0"/>
                          <a:ea typeface="Calibri" panose="020F0502020204030204" pitchFamily="34" charset="0"/>
                          <a:cs typeface="Arial" panose="020B0604020202020204" pitchFamily="34" charset="0"/>
                        </a:rPr>
                        <a:t>n</a:t>
                      </a:r>
                      <a:r>
                        <a:rPr lang="lt-LT" sz="800" b="0" noProof="0" dirty="0">
                          <a:effectLst/>
                          <a:latin typeface="Calibri Light" panose="020F0302020204030204" pitchFamily="34" charset="0"/>
                          <a:ea typeface="Calibri" panose="020F0502020204030204" pitchFamily="34" charset="0"/>
                          <a:cs typeface="Arial" panose="020B0604020202020204" pitchFamily="34" charset="0"/>
                        </a:rPr>
                        <a:t>. d.</a:t>
                      </a:r>
                    </a:p>
                  </a:txBody>
                  <a:tcPr marL="20116" marR="20116" marT="0" marB="0" anchor="ctr"/>
                </a:tc>
                <a:tc>
                  <a:txBody>
                    <a:bodyPr/>
                    <a:lstStyle/>
                    <a:p>
                      <a:pPr marL="0" marR="0" algn="ctr">
                        <a:spcBef>
                          <a:spcPts val="300"/>
                        </a:spcBef>
                        <a:spcAft>
                          <a:spcPts val="300"/>
                        </a:spcAft>
                        <a:buNone/>
                      </a:pPr>
                      <a:r>
                        <a:rPr lang="lt-LT" sz="800" b="0" noProof="0" dirty="0" err="1">
                          <a:effectLst/>
                          <a:latin typeface="Calibri Light" panose="020F0302020204030204" pitchFamily="34" charset="0"/>
                          <a:ea typeface="Calibri" panose="020F0502020204030204" pitchFamily="34" charset="0"/>
                          <a:cs typeface="Arial" panose="020B0604020202020204" pitchFamily="34" charset="0"/>
                        </a:rPr>
                        <a:t>n</a:t>
                      </a:r>
                      <a:r>
                        <a:rPr lang="lt-LT" sz="800" b="0" noProof="0" dirty="0">
                          <a:effectLst/>
                          <a:latin typeface="Calibri Light" panose="020F0302020204030204" pitchFamily="34" charset="0"/>
                          <a:ea typeface="Calibri" panose="020F0502020204030204" pitchFamily="34" charset="0"/>
                          <a:cs typeface="Arial" panose="020B0604020202020204" pitchFamily="34" charset="0"/>
                        </a:rPr>
                        <a:t>. d.</a:t>
                      </a:r>
                    </a:p>
                  </a:txBody>
                  <a:tcPr marL="20116" marR="20116" marT="0" marB="0" anchor="ctr"/>
                </a:tc>
                <a:tc>
                  <a:txBody>
                    <a:bodyPr/>
                    <a:lstStyle/>
                    <a:p>
                      <a:pPr marL="0" marR="0" algn="ctr">
                        <a:spcBef>
                          <a:spcPts val="300"/>
                        </a:spcBef>
                        <a:spcAft>
                          <a:spcPts val="300"/>
                        </a:spcAft>
                        <a:buNone/>
                      </a:pPr>
                      <a:r>
                        <a:rPr lang="lt-LT" sz="800" b="0" noProof="0" dirty="0" err="1">
                          <a:effectLst/>
                          <a:latin typeface="Calibri Light" panose="020F0302020204030204" pitchFamily="34" charset="0"/>
                          <a:ea typeface="Calibri" panose="020F0502020204030204" pitchFamily="34" charset="0"/>
                          <a:cs typeface="Arial" panose="020B0604020202020204" pitchFamily="34" charset="0"/>
                        </a:rPr>
                        <a:t>n</a:t>
                      </a:r>
                      <a:r>
                        <a:rPr lang="lt-LT" sz="800" b="0" noProof="0" dirty="0">
                          <a:effectLst/>
                          <a:latin typeface="Calibri Light" panose="020F0302020204030204" pitchFamily="34" charset="0"/>
                          <a:ea typeface="Calibri" panose="020F0502020204030204" pitchFamily="34" charset="0"/>
                          <a:cs typeface="Arial" panose="020B0604020202020204" pitchFamily="34" charset="0"/>
                        </a:rPr>
                        <a:t>. d.</a:t>
                      </a:r>
                    </a:p>
                  </a:txBody>
                  <a:tcPr marL="20116" marR="20116" marT="0" marB="0" anchor="ctr"/>
                </a:tc>
                <a:tc>
                  <a:txBody>
                    <a:bodyPr/>
                    <a:lstStyle/>
                    <a:p>
                      <a:pPr marL="0" marR="0" algn="just">
                        <a:spcBef>
                          <a:spcPts val="300"/>
                        </a:spcBef>
                        <a:spcAft>
                          <a:spcPts val="300"/>
                        </a:spcAft>
                        <a:buNone/>
                      </a:pPr>
                      <a:r>
                        <a:rPr lang="lt-LT" sz="800" b="0" noProof="0" dirty="0">
                          <a:effectLst/>
                          <a:latin typeface="Calibri Light" panose="020F0302020204030204" pitchFamily="34" charset="0"/>
                          <a:ea typeface="Calibri" panose="020F0502020204030204" pitchFamily="34" charset="0"/>
                          <a:cs typeface="Arial" panose="020B0604020202020204" pitchFamily="34" charset="0"/>
                        </a:rPr>
                        <a:t>Proc.</a:t>
                      </a:r>
                    </a:p>
                  </a:txBody>
                  <a:tcPr marL="20116" marR="20116" marT="0" marB="0" anchor="ctr"/>
                </a:tc>
                <a:extLst>
                  <a:ext uri="{0D108BD9-81ED-4DB2-BD59-A6C34878D82A}">
                    <a16:rowId xmlns:a16="http://schemas.microsoft.com/office/drawing/2014/main" val="1134857797"/>
                  </a:ext>
                </a:extLst>
              </a:tr>
              <a:tr h="237990">
                <a:tc>
                  <a:txBody>
                    <a:bodyPr/>
                    <a:lstStyle/>
                    <a:p>
                      <a:pPr marL="0" marR="0" algn="just">
                        <a:spcBef>
                          <a:spcPts val="300"/>
                        </a:spcBef>
                        <a:spcAft>
                          <a:spcPts val="300"/>
                        </a:spcAft>
                        <a:buNone/>
                      </a:pPr>
                      <a:r>
                        <a:rPr lang="lt-LT" sz="800" b="0" noProof="0" dirty="0">
                          <a:solidFill>
                            <a:schemeClr val="bg2"/>
                          </a:solidFill>
                          <a:effectLst/>
                        </a:rPr>
                        <a:t>2.4. Mažinti būsto įsigijimo ir naudojimo spekuliaciniais tikslais patrauklumą</a:t>
                      </a:r>
                      <a:endParaRPr lang="lt-LT" sz="800" b="0" noProof="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solidFill>
                      <a:schemeClr val="accent4"/>
                    </a:solidFill>
                  </a:tcPr>
                </a:tc>
                <a:tc>
                  <a:txBody>
                    <a:bodyPr/>
                    <a:lstStyle/>
                    <a:p>
                      <a:pPr marL="0" marR="0" algn="just">
                        <a:spcBef>
                          <a:spcPts val="300"/>
                        </a:spcBef>
                        <a:spcAft>
                          <a:spcPts val="300"/>
                        </a:spcAft>
                        <a:buNone/>
                      </a:pPr>
                      <a:r>
                        <a:rPr lang="lt-LT" sz="800" b="0" noProof="0" dirty="0">
                          <a:effectLst/>
                        </a:rPr>
                        <a:t>Investicinių būstų sandorių dalis</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32,3</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30</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25</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20</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just">
                        <a:spcBef>
                          <a:spcPts val="300"/>
                        </a:spcBef>
                        <a:spcAft>
                          <a:spcPts val="300"/>
                        </a:spcAft>
                        <a:buNone/>
                      </a:pPr>
                      <a:r>
                        <a:rPr lang="lt-LT" sz="800" b="0" noProof="0" dirty="0">
                          <a:effectLst/>
                        </a:rPr>
                        <a:t>Proc.</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extLst>
                  <a:ext uri="{0D108BD9-81ED-4DB2-BD59-A6C34878D82A}">
                    <a16:rowId xmlns:a16="http://schemas.microsoft.com/office/drawing/2014/main" val="3606975507"/>
                  </a:ext>
                </a:extLst>
              </a:tr>
              <a:tr h="237990">
                <a:tc>
                  <a:txBody>
                    <a:bodyPr/>
                    <a:lstStyle/>
                    <a:p>
                      <a:pPr marL="0" marR="0" algn="just">
                        <a:spcBef>
                          <a:spcPts val="300"/>
                        </a:spcBef>
                        <a:spcAft>
                          <a:spcPts val="300"/>
                        </a:spcAft>
                        <a:buNone/>
                      </a:pPr>
                      <a:r>
                        <a:rPr lang="lt-LT" sz="800" b="0" noProof="0" dirty="0">
                          <a:solidFill>
                            <a:schemeClr val="bg2"/>
                          </a:solidFill>
                          <a:effectLst/>
                        </a:rPr>
                        <a:t>3 tikslas. Užtikrinti socialiai pažeidžiamų grupių aprūpinimą būstu</a:t>
                      </a:r>
                      <a:endParaRPr lang="lt-LT" sz="800" b="0" noProof="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l" defTabSz="685800" rtl="0" eaLnBrk="1" latinLnBrk="0" hangingPunct="1">
                        <a:spcBef>
                          <a:spcPts val="300"/>
                        </a:spcBef>
                        <a:spcAft>
                          <a:spcPts val="300"/>
                        </a:spcAft>
                        <a:buNone/>
                      </a:pPr>
                      <a:r>
                        <a:rPr lang="lt-LT" sz="800" b="0" kern="1200" noProof="0" dirty="0">
                          <a:solidFill>
                            <a:schemeClr val="bg2"/>
                          </a:solidFill>
                          <a:effectLst/>
                          <a:latin typeface="+mn-lt"/>
                          <a:ea typeface="+mn-ea"/>
                          <a:cs typeface="+mn-cs"/>
                        </a:rPr>
                        <a:t>Socialinio būsto gavėjų ir laukiančių šeimų dalis tarp visų namų ūkių</a:t>
                      </a:r>
                    </a:p>
                  </a:txBody>
                  <a:tcPr marL="20116" marR="20116" marT="0" marB="0" anchor="ctr">
                    <a:solidFill>
                      <a:schemeClr val="accent1"/>
                    </a:solidFill>
                  </a:tcPr>
                </a:tc>
                <a:tc>
                  <a:txBody>
                    <a:bodyPr/>
                    <a:lstStyle/>
                    <a:p>
                      <a:pPr marL="0" marR="0" algn="ctr" defTabSz="685800" rtl="0" eaLnBrk="1" latinLnBrk="0" hangingPunct="1">
                        <a:spcBef>
                          <a:spcPts val="300"/>
                        </a:spcBef>
                        <a:spcAft>
                          <a:spcPts val="300"/>
                        </a:spcAft>
                        <a:buNone/>
                      </a:pPr>
                      <a:r>
                        <a:rPr lang="lt-LT" sz="800" b="0" kern="1200" noProof="0" dirty="0">
                          <a:solidFill>
                            <a:schemeClr val="bg2"/>
                          </a:solidFill>
                          <a:effectLst/>
                          <a:latin typeface="+mn-lt"/>
                          <a:ea typeface="+mn-ea"/>
                          <a:cs typeface="+mn-cs"/>
                        </a:rPr>
                        <a:t>1,4</a:t>
                      </a:r>
                    </a:p>
                  </a:txBody>
                  <a:tcPr marL="20116" marR="20116" marT="0" marB="0" anchor="ctr">
                    <a:solidFill>
                      <a:schemeClr val="accent1"/>
                    </a:solidFill>
                  </a:tcPr>
                </a:tc>
                <a:tc>
                  <a:txBody>
                    <a:bodyPr/>
                    <a:lstStyle/>
                    <a:p>
                      <a:pPr marL="0" marR="0" algn="ctr" defTabSz="685800" rtl="0" eaLnBrk="1" latinLnBrk="0" hangingPunct="1">
                        <a:spcBef>
                          <a:spcPts val="300"/>
                        </a:spcBef>
                        <a:spcAft>
                          <a:spcPts val="300"/>
                        </a:spcAft>
                        <a:buNone/>
                      </a:pPr>
                      <a:r>
                        <a:rPr lang="lt-LT" sz="800" b="0" kern="1200" noProof="0" dirty="0">
                          <a:solidFill>
                            <a:schemeClr val="bg2"/>
                          </a:solidFill>
                          <a:effectLst/>
                          <a:latin typeface="+mn-lt"/>
                          <a:ea typeface="+mn-ea"/>
                          <a:cs typeface="+mn-cs"/>
                        </a:rPr>
                        <a:t>1,3</a:t>
                      </a:r>
                    </a:p>
                  </a:txBody>
                  <a:tcPr marL="20116" marR="20116" marT="0" marB="0" anchor="ctr">
                    <a:solidFill>
                      <a:schemeClr val="accent1"/>
                    </a:solidFill>
                  </a:tcPr>
                </a:tc>
                <a:tc>
                  <a:txBody>
                    <a:bodyPr/>
                    <a:lstStyle/>
                    <a:p>
                      <a:pPr marL="0" marR="0" algn="ctr" defTabSz="685800" rtl="0" eaLnBrk="1" latinLnBrk="0" hangingPunct="1">
                        <a:spcBef>
                          <a:spcPts val="300"/>
                        </a:spcBef>
                        <a:spcAft>
                          <a:spcPts val="300"/>
                        </a:spcAft>
                        <a:buNone/>
                      </a:pPr>
                      <a:r>
                        <a:rPr lang="lt-LT" sz="800" b="0" kern="1200" noProof="0" dirty="0">
                          <a:solidFill>
                            <a:schemeClr val="bg2"/>
                          </a:solidFill>
                          <a:effectLst/>
                          <a:latin typeface="+mn-lt"/>
                          <a:ea typeface="+mn-ea"/>
                          <a:cs typeface="+mn-cs"/>
                        </a:rPr>
                        <a:t>1,1</a:t>
                      </a:r>
                    </a:p>
                  </a:txBody>
                  <a:tcPr marL="20116" marR="20116" marT="0" marB="0" anchor="ctr">
                    <a:solidFill>
                      <a:schemeClr val="accent1"/>
                    </a:solidFill>
                  </a:tcPr>
                </a:tc>
                <a:tc>
                  <a:txBody>
                    <a:bodyPr/>
                    <a:lstStyle/>
                    <a:p>
                      <a:pPr marL="0" marR="0" algn="ctr" defTabSz="685800" rtl="0" eaLnBrk="1" latinLnBrk="0" hangingPunct="1">
                        <a:spcBef>
                          <a:spcPts val="300"/>
                        </a:spcBef>
                        <a:spcAft>
                          <a:spcPts val="300"/>
                        </a:spcAft>
                        <a:buNone/>
                      </a:pPr>
                      <a:r>
                        <a:rPr lang="lt-LT" sz="800" b="0" kern="1200" noProof="0" dirty="0">
                          <a:solidFill>
                            <a:schemeClr val="bg2"/>
                          </a:solidFill>
                          <a:effectLst/>
                          <a:latin typeface="+mn-lt"/>
                          <a:ea typeface="+mn-ea"/>
                          <a:cs typeface="+mn-cs"/>
                        </a:rPr>
                        <a:t>1</a:t>
                      </a:r>
                    </a:p>
                  </a:txBody>
                  <a:tcPr marL="20116" marR="20116" marT="0" marB="0" anchor="ctr">
                    <a:solidFill>
                      <a:schemeClr val="accent1"/>
                    </a:solidFill>
                  </a:tcPr>
                </a:tc>
                <a:tc>
                  <a:txBody>
                    <a:bodyPr/>
                    <a:lstStyle/>
                    <a:p>
                      <a:pPr marL="0" marR="0" algn="l" defTabSz="685800" rtl="0" eaLnBrk="1" latinLnBrk="0" hangingPunct="1">
                        <a:spcBef>
                          <a:spcPts val="300"/>
                        </a:spcBef>
                        <a:spcAft>
                          <a:spcPts val="300"/>
                        </a:spcAft>
                        <a:buNone/>
                      </a:pPr>
                      <a:r>
                        <a:rPr lang="lt-LT" sz="800" b="0" kern="1200" noProof="0" dirty="0">
                          <a:solidFill>
                            <a:schemeClr val="bg2"/>
                          </a:solidFill>
                          <a:effectLst/>
                          <a:latin typeface="+mn-lt"/>
                          <a:ea typeface="+mn-ea"/>
                          <a:cs typeface="+mn-cs"/>
                        </a:rPr>
                        <a:t>Proc.</a:t>
                      </a:r>
                    </a:p>
                  </a:txBody>
                  <a:tcPr marL="20116" marR="20116" marT="0" marB="0" anchor="ctr">
                    <a:solidFill>
                      <a:schemeClr val="accent1"/>
                    </a:solidFill>
                  </a:tcPr>
                </a:tc>
                <a:extLst>
                  <a:ext uri="{0D108BD9-81ED-4DB2-BD59-A6C34878D82A}">
                    <a16:rowId xmlns:a16="http://schemas.microsoft.com/office/drawing/2014/main" val="2461581313"/>
                  </a:ext>
                </a:extLst>
              </a:tr>
              <a:tr h="152876">
                <a:tc>
                  <a:txBody>
                    <a:bodyPr/>
                    <a:lstStyle/>
                    <a:p>
                      <a:pPr marL="0" marR="0" algn="just">
                        <a:spcBef>
                          <a:spcPts val="300"/>
                        </a:spcBef>
                        <a:spcAft>
                          <a:spcPts val="300"/>
                        </a:spcAft>
                        <a:buNone/>
                      </a:pPr>
                      <a:r>
                        <a:rPr lang="lt-LT" sz="800" b="0" noProof="0" dirty="0">
                          <a:solidFill>
                            <a:schemeClr val="bg2"/>
                          </a:solidFill>
                          <a:effectLst/>
                        </a:rPr>
                        <a:t>3.1. Didinti socialinio ir savivaldybių būsto fondą</a:t>
                      </a:r>
                      <a:endParaRPr lang="lt-LT" sz="800" b="0" noProof="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solidFill>
                      <a:schemeClr val="accent4"/>
                    </a:solidFill>
                  </a:tcPr>
                </a:tc>
                <a:tc>
                  <a:txBody>
                    <a:bodyPr/>
                    <a:lstStyle/>
                    <a:p>
                      <a:pPr marL="0" marR="0" algn="just">
                        <a:spcBef>
                          <a:spcPts val="300"/>
                        </a:spcBef>
                        <a:spcAft>
                          <a:spcPts val="300"/>
                        </a:spcAft>
                        <a:buNone/>
                      </a:pPr>
                      <a:r>
                        <a:rPr lang="lt-LT" sz="800" b="0" noProof="0" dirty="0">
                          <a:effectLst/>
                        </a:rPr>
                        <a:t>Savivaldybės būsto dalis bendrame būsto fonde</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1,45</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1,7</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2,3</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3</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just">
                        <a:spcBef>
                          <a:spcPts val="300"/>
                        </a:spcBef>
                        <a:spcAft>
                          <a:spcPts val="300"/>
                        </a:spcAft>
                        <a:buNone/>
                      </a:pPr>
                      <a:r>
                        <a:rPr lang="lt-LT" sz="800" b="0" noProof="0" dirty="0">
                          <a:effectLst/>
                        </a:rPr>
                        <a:t>Proc.</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extLst>
                  <a:ext uri="{0D108BD9-81ED-4DB2-BD59-A6C34878D82A}">
                    <a16:rowId xmlns:a16="http://schemas.microsoft.com/office/drawing/2014/main" val="4265939649"/>
                  </a:ext>
                </a:extLst>
              </a:tr>
              <a:tr h="237990">
                <a:tc>
                  <a:txBody>
                    <a:bodyPr/>
                    <a:lstStyle/>
                    <a:p>
                      <a:pPr marL="0" marR="0" algn="just">
                        <a:spcBef>
                          <a:spcPts val="300"/>
                        </a:spcBef>
                        <a:spcAft>
                          <a:spcPts val="300"/>
                        </a:spcAft>
                        <a:buNone/>
                      </a:pPr>
                      <a:r>
                        <a:rPr lang="lt-LT" sz="800" b="0" noProof="0" dirty="0">
                          <a:solidFill>
                            <a:schemeClr val="bg2"/>
                          </a:solidFill>
                          <a:effectLst/>
                        </a:rPr>
                        <a:t>3.2. Skatinti privačios nuosavybės nuomą socialiniais tikslais</a:t>
                      </a:r>
                      <a:endParaRPr lang="lt-LT" sz="800" b="0" noProof="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solidFill>
                      <a:schemeClr val="accent4"/>
                    </a:solidFill>
                  </a:tcPr>
                </a:tc>
                <a:tc>
                  <a:txBody>
                    <a:bodyPr/>
                    <a:lstStyle/>
                    <a:p>
                      <a:pPr marL="0" marR="0" algn="just">
                        <a:spcBef>
                          <a:spcPts val="300"/>
                        </a:spcBef>
                        <a:spcAft>
                          <a:spcPts val="300"/>
                        </a:spcAft>
                        <a:buNone/>
                      </a:pPr>
                      <a:r>
                        <a:rPr lang="lt-LT" sz="800" b="0" noProof="0" dirty="0">
                          <a:effectLst/>
                        </a:rPr>
                        <a:t>Socialinio būsto poreikio patenkinimas</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53,3</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60</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70</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80</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just">
                        <a:spcBef>
                          <a:spcPts val="300"/>
                        </a:spcBef>
                        <a:spcAft>
                          <a:spcPts val="300"/>
                        </a:spcAft>
                        <a:buNone/>
                      </a:pPr>
                      <a:r>
                        <a:rPr lang="lt-LT" sz="800" b="0" noProof="0" dirty="0">
                          <a:effectLst/>
                        </a:rPr>
                        <a:t>Proc.</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extLst>
                  <a:ext uri="{0D108BD9-81ED-4DB2-BD59-A6C34878D82A}">
                    <a16:rowId xmlns:a16="http://schemas.microsoft.com/office/drawing/2014/main" val="1002060071"/>
                  </a:ext>
                </a:extLst>
              </a:tr>
              <a:tr h="152876">
                <a:tc rowSpan="2">
                  <a:txBody>
                    <a:bodyPr/>
                    <a:lstStyle/>
                    <a:p>
                      <a:pPr marL="0" marR="0" algn="just">
                        <a:spcBef>
                          <a:spcPts val="300"/>
                        </a:spcBef>
                        <a:spcAft>
                          <a:spcPts val="300"/>
                        </a:spcAft>
                        <a:buNone/>
                      </a:pPr>
                      <a:r>
                        <a:rPr lang="lt-LT" sz="800" b="0" noProof="0" dirty="0">
                          <a:solidFill>
                            <a:schemeClr val="bg2"/>
                          </a:solidFill>
                          <a:effectLst/>
                        </a:rPr>
                        <a:t>3.3. Mažinti būsto išlaikymo finansinę naštą</a:t>
                      </a:r>
                      <a:endParaRPr lang="lt-LT" sz="800" b="0" noProof="0" dirty="0">
                        <a:solidFill>
                          <a:schemeClr val="bg2"/>
                        </a:solidFill>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solidFill>
                      <a:schemeClr val="accent4"/>
                    </a:solidFill>
                  </a:tcPr>
                </a:tc>
                <a:tc>
                  <a:txBody>
                    <a:bodyPr/>
                    <a:lstStyle/>
                    <a:p>
                      <a:pPr marL="0" marR="0" algn="just">
                        <a:spcBef>
                          <a:spcPts val="300"/>
                        </a:spcBef>
                        <a:spcAft>
                          <a:spcPts val="300"/>
                        </a:spcAft>
                        <a:buNone/>
                      </a:pPr>
                      <a:r>
                        <a:rPr lang="lt-LT" sz="800" b="0" noProof="0" dirty="0">
                          <a:effectLst/>
                        </a:rPr>
                        <a:t>Būsto išlaidų dalis tenkanti namų ūkiui </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11,8</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11,5</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11</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10</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just">
                        <a:spcBef>
                          <a:spcPts val="300"/>
                        </a:spcBef>
                        <a:spcAft>
                          <a:spcPts val="300"/>
                        </a:spcAft>
                        <a:buNone/>
                      </a:pPr>
                      <a:r>
                        <a:rPr lang="lt-LT" sz="800" b="0" noProof="0" dirty="0">
                          <a:effectLst/>
                        </a:rPr>
                        <a:t>Proc.</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extLst>
                  <a:ext uri="{0D108BD9-81ED-4DB2-BD59-A6C34878D82A}">
                    <a16:rowId xmlns:a16="http://schemas.microsoft.com/office/drawing/2014/main" val="4035655304"/>
                  </a:ext>
                </a:extLst>
              </a:tr>
              <a:tr h="152876">
                <a:tc vMerge="1">
                  <a:txBody>
                    <a:bodyPr/>
                    <a:lstStyle/>
                    <a:p>
                      <a:endParaRPr lang="en-US"/>
                    </a:p>
                  </a:txBody>
                  <a:tcPr/>
                </a:tc>
                <a:tc>
                  <a:txBody>
                    <a:bodyPr/>
                    <a:lstStyle/>
                    <a:p>
                      <a:pPr marL="0" marR="0" algn="just">
                        <a:spcBef>
                          <a:spcPts val="300"/>
                        </a:spcBef>
                        <a:spcAft>
                          <a:spcPts val="300"/>
                        </a:spcAft>
                        <a:buNone/>
                      </a:pPr>
                      <a:r>
                        <a:rPr lang="lt-LT" sz="800" b="0" noProof="0" dirty="0">
                          <a:effectLst/>
                        </a:rPr>
                        <a:t>Būstų išlaidų naštą patiriančių namų ūkių dalis</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6.2</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6</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5,5</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ctr">
                        <a:spcBef>
                          <a:spcPts val="300"/>
                        </a:spcBef>
                        <a:spcAft>
                          <a:spcPts val="300"/>
                        </a:spcAft>
                        <a:buNone/>
                      </a:pPr>
                      <a:r>
                        <a:rPr lang="lt-LT" sz="800" b="0" noProof="0" dirty="0">
                          <a:effectLst/>
                        </a:rPr>
                        <a:t>5</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tc>
                  <a:txBody>
                    <a:bodyPr/>
                    <a:lstStyle/>
                    <a:p>
                      <a:pPr marL="0" marR="0" algn="just">
                        <a:spcBef>
                          <a:spcPts val="300"/>
                        </a:spcBef>
                        <a:spcAft>
                          <a:spcPts val="300"/>
                        </a:spcAft>
                        <a:buNone/>
                      </a:pPr>
                      <a:r>
                        <a:rPr lang="lt-LT" sz="800" b="0" noProof="0" dirty="0">
                          <a:effectLst/>
                        </a:rPr>
                        <a:t>Proc.</a:t>
                      </a:r>
                      <a:endParaRPr lang="lt-LT" sz="800" b="0" noProof="0" dirty="0">
                        <a:effectLst/>
                        <a:latin typeface="Calibri Light" panose="020F0302020204030204" pitchFamily="34" charset="0"/>
                        <a:ea typeface="Calibri" panose="020F0502020204030204" pitchFamily="34" charset="0"/>
                        <a:cs typeface="Arial" panose="020B0604020202020204" pitchFamily="34" charset="0"/>
                      </a:endParaRPr>
                    </a:p>
                  </a:txBody>
                  <a:tcPr marL="20116" marR="20116" marT="0" marB="0" anchor="ctr"/>
                </a:tc>
                <a:extLst>
                  <a:ext uri="{0D108BD9-81ED-4DB2-BD59-A6C34878D82A}">
                    <a16:rowId xmlns:a16="http://schemas.microsoft.com/office/drawing/2014/main" val="3466843744"/>
                  </a:ext>
                </a:extLst>
              </a:tr>
            </a:tbl>
          </a:graphicData>
        </a:graphic>
      </p:graphicFrame>
    </p:spTree>
    <p:extLst>
      <p:ext uri="{BB962C8B-B14F-4D97-AF65-F5344CB8AC3E}">
        <p14:creationId xmlns:p14="http://schemas.microsoft.com/office/powerpoint/2010/main" val="2288196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4A744-3DB7-1850-0F52-DC212F78BA49}"/>
              </a:ext>
            </a:extLst>
          </p:cNvPr>
          <p:cNvSpPr>
            <a:spLocks noGrp="1"/>
          </p:cNvSpPr>
          <p:nvPr>
            <p:ph type="title"/>
          </p:nvPr>
        </p:nvSpPr>
        <p:spPr>
          <a:xfrm>
            <a:off x="533400" y="413468"/>
            <a:ext cx="8064500" cy="664797"/>
          </a:xfrm>
        </p:spPr>
        <p:txBody>
          <a:bodyPr/>
          <a:lstStyle/>
          <a:p>
            <a:r>
              <a:rPr lang="lt-LT" sz="1600" dirty="0"/>
              <a:t>Būsto prieinamumo politika didžiausią ekonominę ir socialinę naudą sukuria ne įgyvendinant pavienes priemones, o derinant investicines ir jas įgalinančias reguliacines priemones į vientisą, tarpusavyje susijusį portfelį.</a:t>
            </a:r>
            <a:endParaRPr lang="en-US" sz="1600" dirty="0"/>
          </a:p>
        </p:txBody>
      </p:sp>
      <p:sp>
        <p:nvSpPr>
          <p:cNvPr id="3" name="Slide Number Placeholder 2">
            <a:extLst>
              <a:ext uri="{FF2B5EF4-FFF2-40B4-BE49-F238E27FC236}">
                <a16:creationId xmlns:a16="http://schemas.microsoft.com/office/drawing/2014/main" id="{AD841299-A154-3CD2-7E1B-0FCA747D9E4E}"/>
              </a:ext>
            </a:extLst>
          </p:cNvPr>
          <p:cNvSpPr>
            <a:spLocks noGrp="1"/>
          </p:cNvSpPr>
          <p:nvPr>
            <p:ph type="sldNum" sz="quarter" idx="12"/>
          </p:nvPr>
        </p:nvSpPr>
        <p:spPr/>
        <p:txBody>
          <a:bodyPr/>
          <a:lstStyle/>
          <a:p>
            <a:fld id="{42B1E8F1-27DF-3C4C-AF5E-F329429EDE92}" type="slidenum">
              <a:rPr lang="en-US" smtClean="0"/>
              <a:t>23</a:t>
            </a:fld>
            <a:endParaRPr lang="en-US"/>
          </a:p>
        </p:txBody>
      </p:sp>
      <p:sp>
        <p:nvSpPr>
          <p:cNvPr id="9" name="Rectangle 8">
            <a:extLst>
              <a:ext uri="{FF2B5EF4-FFF2-40B4-BE49-F238E27FC236}">
                <a16:creationId xmlns:a16="http://schemas.microsoft.com/office/drawing/2014/main" id="{94C4867E-2F8B-216A-38CF-60DB289EF761}"/>
              </a:ext>
            </a:extLst>
          </p:cNvPr>
          <p:cNvSpPr/>
          <p:nvPr/>
        </p:nvSpPr>
        <p:spPr>
          <a:xfrm>
            <a:off x="6736580" y="1444393"/>
            <a:ext cx="1912089" cy="28194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lt-LT" sz="900" b="1">
              <a:solidFill>
                <a:schemeClr val="tx1"/>
              </a:solidFill>
            </a:endParaRPr>
          </a:p>
          <a:p>
            <a:pPr algn="just"/>
            <a:r>
              <a:rPr lang="lt-LT" sz="900" b="1">
                <a:solidFill>
                  <a:schemeClr val="tx1"/>
                </a:solidFill>
              </a:rPr>
              <a:t>Investicinės priemonių </a:t>
            </a:r>
            <a:r>
              <a:rPr lang="lt-LT" sz="900">
                <a:solidFill>
                  <a:schemeClr val="tx1"/>
                </a:solidFill>
              </a:rPr>
              <a:t>ekonominė nauda vertinama taikant išvengtų sąnaudų metodą – nustatoma, kokių namų ūkių, viešojo sektoriaus ir visuomenės sąnaudų būtų galima išvengti įgyvendinus priemonę, o gauti rezultatai laikomi orientaciniais potencialaus poveikio įverčiais. </a:t>
            </a:r>
          </a:p>
          <a:p>
            <a:pPr algn="just"/>
            <a:endParaRPr lang="lt-LT" sz="900">
              <a:solidFill>
                <a:schemeClr val="tx1"/>
              </a:solidFill>
            </a:endParaRPr>
          </a:p>
          <a:p>
            <a:pPr algn="just"/>
            <a:endParaRPr lang="lt-LT" sz="900">
              <a:solidFill>
                <a:schemeClr val="tx1"/>
              </a:solidFill>
            </a:endParaRPr>
          </a:p>
          <a:p>
            <a:pPr algn="just"/>
            <a:endParaRPr lang="lt-LT" sz="900">
              <a:solidFill>
                <a:schemeClr val="tx1"/>
              </a:solidFill>
            </a:endParaRPr>
          </a:p>
          <a:p>
            <a:pPr algn="just"/>
            <a:endParaRPr lang="lt-LT" sz="900" b="1">
              <a:solidFill>
                <a:schemeClr val="tx1"/>
              </a:solidFill>
            </a:endParaRPr>
          </a:p>
          <a:p>
            <a:pPr algn="just"/>
            <a:r>
              <a:rPr lang="lt-LT" sz="900" b="1">
                <a:solidFill>
                  <a:schemeClr val="tx1"/>
                </a:solidFill>
              </a:rPr>
              <a:t>Reguliacinės priemonės </a:t>
            </a:r>
            <a:r>
              <a:rPr lang="lt-LT" sz="900">
                <a:solidFill>
                  <a:schemeClr val="tx1"/>
                </a:solidFill>
              </a:rPr>
              <a:t>vertinamos pagal įgyvendinimui reikalingus finansinius, administracinius, institucinius ir technologinius išteklius, o jų nauda atskirai nemonetizuojama, nes šios priemonės veikia kaip investicines priemones įgalinančios ir jų bendrą poveikį sustiprinančios intervencijos.</a:t>
            </a:r>
            <a:endParaRPr lang="en-US" sz="900">
              <a:solidFill>
                <a:schemeClr val="tx1"/>
              </a:solidFill>
            </a:endParaRPr>
          </a:p>
        </p:txBody>
      </p:sp>
      <p:pic>
        <p:nvPicPr>
          <p:cNvPr id="11" name="Graphic 10" descr="Money with solid fill">
            <a:extLst>
              <a:ext uri="{FF2B5EF4-FFF2-40B4-BE49-F238E27FC236}">
                <a16:creationId xmlns:a16="http://schemas.microsoft.com/office/drawing/2014/main" id="{3E2CB786-1CB0-B3AF-5B8E-3346D2F5EE6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425538" y="994244"/>
            <a:ext cx="534171" cy="534171"/>
          </a:xfrm>
          <a:prstGeom prst="rect">
            <a:avLst/>
          </a:prstGeom>
        </p:spPr>
      </p:pic>
      <p:pic>
        <p:nvPicPr>
          <p:cNvPr id="13" name="Graphic 12" descr="Settings with solid fill">
            <a:extLst>
              <a:ext uri="{FF2B5EF4-FFF2-40B4-BE49-F238E27FC236}">
                <a16:creationId xmlns:a16="http://schemas.microsoft.com/office/drawing/2014/main" id="{85F82AB1-DC81-1C97-F2E3-217E462BD47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74771" y="2649806"/>
            <a:ext cx="638930" cy="540430"/>
          </a:xfrm>
          <a:prstGeom prst="rect">
            <a:avLst/>
          </a:prstGeom>
        </p:spPr>
      </p:pic>
      <p:pic>
        <p:nvPicPr>
          <p:cNvPr id="5" name="Picture 4">
            <a:extLst>
              <a:ext uri="{FF2B5EF4-FFF2-40B4-BE49-F238E27FC236}">
                <a16:creationId xmlns:a16="http://schemas.microsoft.com/office/drawing/2014/main" id="{7B52AD78-E62F-36EA-4980-948E91221D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6100" y="1151773"/>
            <a:ext cx="6060110" cy="3406975"/>
          </a:xfrm>
          <a:prstGeom prst="rect">
            <a:avLst/>
          </a:prstGeom>
        </p:spPr>
      </p:pic>
    </p:spTree>
    <p:extLst>
      <p:ext uri="{BB962C8B-B14F-4D97-AF65-F5344CB8AC3E}">
        <p14:creationId xmlns:p14="http://schemas.microsoft.com/office/powerpoint/2010/main" val="1529214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FBA6E-4900-A338-AEE9-7AC826C8E3D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FDD5E8A-4D73-71CA-3250-FFE0719D3A9B}"/>
              </a:ext>
            </a:extLst>
          </p:cNvPr>
          <p:cNvSpPr>
            <a:spLocks noGrp="1"/>
          </p:cNvSpPr>
          <p:nvPr>
            <p:ph type="title"/>
          </p:nvPr>
        </p:nvSpPr>
        <p:spPr>
          <a:xfrm>
            <a:off x="533400" y="413468"/>
            <a:ext cx="8064500" cy="221599"/>
          </a:xfrm>
        </p:spPr>
        <p:txBody>
          <a:bodyPr/>
          <a:lstStyle/>
          <a:p>
            <a:r>
              <a:rPr lang="en-US" sz="1600" dirty="0" err="1"/>
              <a:t>Strategin</a:t>
            </a:r>
            <a:r>
              <a:rPr lang="lt-LT" sz="1600" dirty="0"/>
              <a:t>ės būsto prieinamumo politikos kryptys ir priemonių įgyvendinimas</a:t>
            </a:r>
            <a:endParaRPr lang="en-US" sz="1600" dirty="0"/>
          </a:p>
        </p:txBody>
      </p:sp>
      <p:sp>
        <p:nvSpPr>
          <p:cNvPr id="3" name="Slide Number Placeholder 2">
            <a:extLst>
              <a:ext uri="{FF2B5EF4-FFF2-40B4-BE49-F238E27FC236}">
                <a16:creationId xmlns:a16="http://schemas.microsoft.com/office/drawing/2014/main" id="{936DA0F6-5DE0-91E6-F59C-44E12F76F6C3}"/>
              </a:ext>
            </a:extLst>
          </p:cNvPr>
          <p:cNvSpPr>
            <a:spLocks noGrp="1"/>
          </p:cNvSpPr>
          <p:nvPr>
            <p:ph type="sldNum" sz="quarter" idx="12"/>
          </p:nvPr>
        </p:nvSpPr>
        <p:spPr/>
        <p:txBody>
          <a:bodyPr/>
          <a:lstStyle/>
          <a:p>
            <a:fld id="{42B1E8F1-27DF-3C4C-AF5E-F329429EDE92}" type="slidenum">
              <a:rPr lang="en-US" smtClean="0"/>
              <a:pPr/>
              <a:t>24</a:t>
            </a:fld>
            <a:endParaRPr lang="en-US"/>
          </a:p>
        </p:txBody>
      </p:sp>
      <p:sp>
        <p:nvSpPr>
          <p:cNvPr id="7" name="TextBox 6">
            <a:extLst>
              <a:ext uri="{FF2B5EF4-FFF2-40B4-BE49-F238E27FC236}">
                <a16:creationId xmlns:a16="http://schemas.microsoft.com/office/drawing/2014/main" id="{3E72E2ED-8515-AAEF-1D0A-27237BEB967C}"/>
              </a:ext>
            </a:extLst>
          </p:cNvPr>
          <p:cNvSpPr txBox="1"/>
          <p:nvPr/>
        </p:nvSpPr>
        <p:spPr>
          <a:xfrm>
            <a:off x="552450" y="834322"/>
            <a:ext cx="4422150" cy="938719"/>
          </a:xfrm>
          <a:prstGeom prst="rect">
            <a:avLst/>
          </a:prstGeom>
          <a:noFill/>
        </p:spPr>
        <p:txBody>
          <a:bodyPr wrap="square">
            <a:spAutoFit/>
          </a:bodyPr>
          <a:lstStyle/>
          <a:p>
            <a:r>
              <a:rPr lang="lt-LT" sz="1100" b="1" noProof="0" dirty="0"/>
              <a:t>1. Didinti būsto pasiūlą ir efektyviau naudoti esamą fondą</a:t>
            </a:r>
          </a:p>
          <a:p>
            <a:pPr marL="285750" indent="-285750">
              <a:buFont typeface="Arial" panose="020B0604020202020204" pitchFamily="34" charset="0"/>
              <a:buChar char="•"/>
            </a:pPr>
            <a:r>
              <a:rPr lang="lt-LT" sz="1100" noProof="0" dirty="0"/>
              <a:t>spartinti būsto statybos procesus; </a:t>
            </a:r>
          </a:p>
          <a:p>
            <a:pPr marL="285750" indent="-285750">
              <a:buFont typeface="Arial" panose="020B0604020202020204" pitchFamily="34" charset="0"/>
              <a:buChar char="•"/>
            </a:pPr>
            <a:r>
              <a:rPr lang="lt-LT" sz="1100" noProof="0" dirty="0"/>
              <a:t>skatinti renovaciją; </a:t>
            </a:r>
          </a:p>
          <a:p>
            <a:pPr marL="285750" indent="-285750">
              <a:buFont typeface="Arial" panose="020B0604020202020204" pitchFamily="34" charset="0"/>
              <a:buChar char="•"/>
            </a:pPr>
            <a:r>
              <a:rPr lang="lt-LT" sz="1100" noProof="0" dirty="0"/>
              <a:t>aktyvuoti nenaudojamą būstą; </a:t>
            </a:r>
          </a:p>
          <a:p>
            <a:pPr marL="285750" indent="-285750">
              <a:buFont typeface="Arial" panose="020B0604020202020204" pitchFamily="34" charset="0"/>
              <a:buChar char="•"/>
            </a:pPr>
            <a:r>
              <a:rPr lang="lt-LT" sz="1100" noProof="0" dirty="0"/>
              <a:t>gerinti būsto kokybę ir energinį efektyvumą.</a:t>
            </a:r>
          </a:p>
        </p:txBody>
      </p:sp>
      <p:sp>
        <p:nvSpPr>
          <p:cNvPr id="2" name="TextBox 1">
            <a:extLst>
              <a:ext uri="{FF2B5EF4-FFF2-40B4-BE49-F238E27FC236}">
                <a16:creationId xmlns:a16="http://schemas.microsoft.com/office/drawing/2014/main" id="{C593C532-8421-C70A-CE1B-CD9C6EB8BA5C}"/>
              </a:ext>
            </a:extLst>
          </p:cNvPr>
          <p:cNvSpPr txBox="1"/>
          <p:nvPr/>
        </p:nvSpPr>
        <p:spPr>
          <a:xfrm>
            <a:off x="533399" y="1979280"/>
            <a:ext cx="4441201" cy="769441"/>
          </a:xfrm>
          <a:prstGeom prst="rect">
            <a:avLst/>
          </a:prstGeom>
          <a:noFill/>
        </p:spPr>
        <p:txBody>
          <a:bodyPr wrap="square">
            <a:spAutoFit/>
          </a:bodyPr>
          <a:lstStyle/>
          <a:p>
            <a:r>
              <a:rPr lang="lt-LT" sz="1100" b="1" noProof="0" dirty="0"/>
              <a:t>2. Gerinti ekonominį </a:t>
            </a:r>
            <a:r>
              <a:rPr lang="lt-LT" sz="1100" b="1" noProof="0" dirty="0" err="1"/>
              <a:t>įperkamumą</a:t>
            </a:r>
            <a:endParaRPr lang="lt-LT" sz="1100" b="1" noProof="0" dirty="0"/>
          </a:p>
          <a:p>
            <a:pPr marL="285750" indent="-285750">
              <a:buFont typeface="Arial" panose="020B0604020202020204" pitchFamily="34" charset="0"/>
              <a:buChar char="•"/>
            </a:pPr>
            <a:r>
              <a:rPr lang="lt-LT" sz="1100" noProof="0" dirty="0"/>
              <a:t>mažinti pradinio įnašo ir kredito prieinamumo barjerus; </a:t>
            </a:r>
          </a:p>
          <a:p>
            <a:pPr marL="285750" indent="-285750">
              <a:buFont typeface="Arial" panose="020B0604020202020204" pitchFamily="34" charset="0"/>
              <a:buChar char="•"/>
            </a:pPr>
            <a:r>
              <a:rPr lang="lt-LT" sz="1100" noProof="0" dirty="0"/>
              <a:t>stiprinti ilgalaikę ir reguliuojamą nuomos rinką; </a:t>
            </a:r>
          </a:p>
          <a:p>
            <a:pPr marL="285750" indent="-285750">
              <a:buFont typeface="Arial" panose="020B0604020202020204" pitchFamily="34" charset="0"/>
              <a:buChar char="•"/>
            </a:pPr>
            <a:r>
              <a:rPr lang="lt-LT" sz="1100" noProof="0" dirty="0"/>
              <a:t>plėtoti alternatyvius jaunimo būsto modelius.</a:t>
            </a:r>
          </a:p>
        </p:txBody>
      </p:sp>
      <p:sp>
        <p:nvSpPr>
          <p:cNvPr id="5" name="TextBox 4">
            <a:extLst>
              <a:ext uri="{FF2B5EF4-FFF2-40B4-BE49-F238E27FC236}">
                <a16:creationId xmlns:a16="http://schemas.microsoft.com/office/drawing/2014/main" id="{B0498CC2-DCC9-9CEF-1339-CAA03D62C35D}"/>
              </a:ext>
            </a:extLst>
          </p:cNvPr>
          <p:cNvSpPr txBox="1"/>
          <p:nvPr/>
        </p:nvSpPr>
        <p:spPr>
          <a:xfrm>
            <a:off x="530224" y="2965132"/>
            <a:ext cx="4441200" cy="938719"/>
          </a:xfrm>
          <a:prstGeom prst="rect">
            <a:avLst/>
          </a:prstGeom>
          <a:noFill/>
        </p:spPr>
        <p:txBody>
          <a:bodyPr wrap="square">
            <a:spAutoFit/>
          </a:bodyPr>
          <a:lstStyle/>
          <a:p>
            <a:r>
              <a:rPr lang="en-US" sz="1100" b="1" dirty="0"/>
              <a:t>3</a:t>
            </a:r>
            <a:r>
              <a:rPr lang="lt-LT" sz="1100" b="1" noProof="0" dirty="0"/>
              <a:t>. Plėsti socialinio ir prieinamo būsto fondą</a:t>
            </a:r>
          </a:p>
          <a:p>
            <a:pPr marL="285750" indent="-285750">
              <a:buFont typeface="Arial" panose="020B0604020202020204" pitchFamily="34" charset="0"/>
              <a:buChar char="•"/>
            </a:pPr>
            <a:r>
              <a:rPr lang="lt-LT" sz="1100" noProof="0" dirty="0"/>
              <a:t>kurti savivaldybių prieinamo būsto instrumentą; </a:t>
            </a:r>
          </a:p>
          <a:p>
            <a:pPr marL="285750" indent="-285750">
              <a:buFont typeface="Arial" panose="020B0604020202020204" pitchFamily="34" charset="0"/>
              <a:buChar char="•"/>
            </a:pPr>
            <a:r>
              <a:rPr lang="lt-LT" sz="1100" noProof="0" dirty="0"/>
              <a:t>įtraukti NVO ir ne pelno būsto organizacijas; </a:t>
            </a:r>
          </a:p>
          <a:p>
            <a:pPr marL="285750" indent="-285750">
              <a:buFont typeface="Arial" panose="020B0604020202020204" pitchFamily="34" charset="0"/>
              <a:buChar char="•"/>
            </a:pPr>
            <a:r>
              <a:rPr lang="lt-LT" sz="1100" noProof="0" dirty="0"/>
              <a:t>naudoti privatų būsto fondą socialiniams tikslams; </a:t>
            </a:r>
          </a:p>
          <a:p>
            <a:pPr marL="285750" indent="-285750">
              <a:buFont typeface="Arial" panose="020B0604020202020204" pitchFamily="34" charset="0"/>
              <a:buChar char="•"/>
            </a:pPr>
            <a:r>
              <a:rPr lang="lt-LT" sz="1100" noProof="0" dirty="0"/>
              <a:t>užtikrinti ilgalaikį socialinio būsto fondo augimą.</a:t>
            </a:r>
          </a:p>
        </p:txBody>
      </p:sp>
      <p:sp>
        <p:nvSpPr>
          <p:cNvPr id="8" name="TextBox 7">
            <a:extLst>
              <a:ext uri="{FF2B5EF4-FFF2-40B4-BE49-F238E27FC236}">
                <a16:creationId xmlns:a16="http://schemas.microsoft.com/office/drawing/2014/main" id="{260AD7A8-5810-5A18-AEDA-D5EF72E11774}"/>
              </a:ext>
            </a:extLst>
          </p:cNvPr>
          <p:cNvSpPr txBox="1"/>
          <p:nvPr/>
        </p:nvSpPr>
        <p:spPr>
          <a:xfrm>
            <a:off x="546101" y="4072487"/>
            <a:ext cx="8064499" cy="461665"/>
          </a:xfrm>
          <a:prstGeom prst="rect">
            <a:avLst/>
          </a:prstGeom>
          <a:solidFill>
            <a:schemeClr val="bg2"/>
          </a:solidFill>
        </p:spPr>
        <p:txBody>
          <a:bodyPr wrap="square">
            <a:spAutoFit/>
          </a:bodyPr>
          <a:lstStyle/>
          <a:p>
            <a:pPr>
              <a:buNone/>
            </a:pPr>
            <a:r>
              <a:rPr lang="lt-LT" sz="1200" b="1" i="1" noProof="0" dirty="0"/>
              <a:t>Būsto prieinamumo problema Lietuvoje nėra vien socialinės paramos klausimas. </a:t>
            </a:r>
            <a:r>
              <a:rPr lang="lt-LT" sz="1200" i="1" noProof="0" dirty="0"/>
              <a:t>Reikalinga integruota politika, vienu metu didinanti būsto pasiūlą, gerinanti </a:t>
            </a:r>
            <a:r>
              <a:rPr lang="lt-LT" sz="1200" i="1" noProof="0" dirty="0" err="1"/>
              <a:t>įperkamumą</a:t>
            </a:r>
            <a:r>
              <a:rPr lang="lt-LT" sz="1200" i="1" noProof="0" dirty="0"/>
              <a:t> ir plečianti prieinamo bei socialinio būsto fondą.</a:t>
            </a:r>
          </a:p>
        </p:txBody>
      </p:sp>
      <p:sp>
        <p:nvSpPr>
          <p:cNvPr id="9" name="Rectangle 8">
            <a:extLst>
              <a:ext uri="{FF2B5EF4-FFF2-40B4-BE49-F238E27FC236}">
                <a16:creationId xmlns:a16="http://schemas.microsoft.com/office/drawing/2014/main" id="{8E0F034E-8617-8A83-8519-9D5685E8ECDA}"/>
              </a:ext>
            </a:extLst>
          </p:cNvPr>
          <p:cNvSpPr/>
          <p:nvPr/>
        </p:nvSpPr>
        <p:spPr>
          <a:xfrm>
            <a:off x="4974600" y="817097"/>
            <a:ext cx="3636000" cy="936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lt-LT" sz="1000">
                <a:solidFill>
                  <a:schemeClr val="accent6"/>
                </a:solidFill>
              </a:rPr>
              <a:t>Iki 2030 m.: tvirtas teisinis, institucinis, duomenų pagrindas – būsto prieinamumo strategija, sukurtas prieinamo savivaldybės būsto teisinis modelis, įdiegta būsto prieinamumo stebėsenos sistema, plati savivaldybių turto, žemės inventorizacija, stiprinamas nuomos rinkos reguliavimas, pilotiniai projektai.</a:t>
            </a:r>
          </a:p>
        </p:txBody>
      </p:sp>
      <p:sp>
        <p:nvSpPr>
          <p:cNvPr id="10" name="Rectangle 9">
            <a:extLst>
              <a:ext uri="{FF2B5EF4-FFF2-40B4-BE49-F238E27FC236}">
                <a16:creationId xmlns:a16="http://schemas.microsoft.com/office/drawing/2014/main" id="{8E0F034E-8617-8A83-8519-9D5685E8ECDA}"/>
              </a:ext>
            </a:extLst>
          </p:cNvPr>
          <p:cNvSpPr/>
          <p:nvPr/>
        </p:nvSpPr>
        <p:spPr>
          <a:xfrm>
            <a:off x="4974600" y="1894259"/>
            <a:ext cx="3636000" cy="936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lt-LT" sz="1000">
                <a:solidFill>
                  <a:schemeClr val="accent6"/>
                </a:solidFill>
              </a:rPr>
              <a:t>Iki 2040 m.: socialinio ir prieinamo savivaldybės būsto fondo plėtra, viešojo turto ir žemės </a:t>
            </a:r>
            <a:r>
              <a:rPr lang="lt-LT" sz="1000" err="1">
                <a:solidFill>
                  <a:schemeClr val="accent6"/>
                </a:solidFill>
              </a:rPr>
              <a:t>įveiklinimas</a:t>
            </a:r>
            <a:r>
              <a:rPr lang="lt-LT" sz="1000">
                <a:solidFill>
                  <a:schemeClr val="accent6"/>
                </a:solidFill>
              </a:rPr>
              <a:t>. VPP modelių taikymas, skatinamojo finansavimo priemonių, privataus sektoriaus, ne pelno būsto teikėjų įtraukimas, būsto fondo atnaujinimas ir pritaikymas.</a:t>
            </a:r>
          </a:p>
        </p:txBody>
      </p:sp>
      <p:sp>
        <p:nvSpPr>
          <p:cNvPr id="11" name="Rectangle 10">
            <a:extLst>
              <a:ext uri="{FF2B5EF4-FFF2-40B4-BE49-F238E27FC236}">
                <a16:creationId xmlns:a16="http://schemas.microsoft.com/office/drawing/2014/main" id="{8E0F034E-8617-8A83-8519-9D5685E8ECDA}"/>
              </a:ext>
            </a:extLst>
          </p:cNvPr>
          <p:cNvSpPr/>
          <p:nvPr/>
        </p:nvSpPr>
        <p:spPr>
          <a:xfrm>
            <a:off x="4974600" y="2967851"/>
            <a:ext cx="3636000" cy="936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lt-LT" sz="1000">
                <a:solidFill>
                  <a:schemeClr val="accent6"/>
                </a:solidFill>
              </a:rPr>
              <a:t>Iki 2050 m. brandi, vietos iššūkius sprendžianti, duomenimis grindžiama būsto prieinamumo sistema, pagrįsta intervencijomis socialinio būsto, prieinamo savivaldybės būsto, skaidrios ilgalaikės nuomos rinkos, finansinės paramos ir būsto fondo modernizavimo priemonėmis</a:t>
            </a:r>
          </a:p>
        </p:txBody>
      </p:sp>
      <p:pic>
        <p:nvPicPr>
          <p:cNvPr id="12" name="Graphic 11" descr="Arrow: Slight curve with solid fill">
            <a:extLst>
              <a:ext uri="{FF2B5EF4-FFF2-40B4-BE49-F238E27FC236}">
                <a16:creationId xmlns:a16="http://schemas.microsoft.com/office/drawing/2014/main" id="{DB98B887-0CC4-8F23-3AC2-5DDC8AC0B6F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060200" y="827897"/>
            <a:ext cx="914400" cy="914400"/>
          </a:xfrm>
          <a:prstGeom prst="rect">
            <a:avLst/>
          </a:prstGeom>
        </p:spPr>
      </p:pic>
      <p:pic>
        <p:nvPicPr>
          <p:cNvPr id="14" name="Graphic 13" descr="Arrow: Slight curve with solid fill">
            <a:extLst>
              <a:ext uri="{FF2B5EF4-FFF2-40B4-BE49-F238E27FC236}">
                <a16:creationId xmlns:a16="http://schemas.microsoft.com/office/drawing/2014/main" id="{6D92DFDD-F93F-7D14-2CE3-DC81DC2ED5F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60200" y="1905059"/>
            <a:ext cx="914400" cy="914400"/>
          </a:xfrm>
          <a:prstGeom prst="rect">
            <a:avLst/>
          </a:prstGeom>
        </p:spPr>
      </p:pic>
      <p:pic>
        <p:nvPicPr>
          <p:cNvPr id="16" name="Graphic 15" descr="Arrow: Slight curve with solid fill">
            <a:extLst>
              <a:ext uri="{FF2B5EF4-FFF2-40B4-BE49-F238E27FC236}">
                <a16:creationId xmlns:a16="http://schemas.microsoft.com/office/drawing/2014/main" id="{2EB3C9CC-BA85-65D0-1A48-DEADF7D2EDD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057024" y="2977291"/>
            <a:ext cx="914400" cy="914400"/>
          </a:xfrm>
          <a:prstGeom prst="rect">
            <a:avLst/>
          </a:prstGeom>
        </p:spPr>
      </p:pic>
    </p:spTree>
    <p:extLst>
      <p:ext uri="{BB962C8B-B14F-4D97-AF65-F5344CB8AC3E}">
        <p14:creationId xmlns:p14="http://schemas.microsoft.com/office/powerpoint/2010/main" val="701800560"/>
      </p:ext>
    </p:extLst>
  </p:cSld>
  <p:clrMapOvr>
    <a:masterClrMapping/>
  </p:clrMapOvr>
</p:sld>
</file>

<file path=ppt/theme/theme1.xml><?xml version="1.0" encoding="utf-8"?>
<a:theme xmlns:a="http://schemas.openxmlformats.org/drawingml/2006/main" name="Office Theme">
  <a:themeElements>
    <a:clrScheme name="Custom 10">
      <a:dk1>
        <a:srgbClr val="000000"/>
      </a:dk1>
      <a:lt1>
        <a:srgbClr val="FFFFFF"/>
      </a:lt1>
      <a:dk2>
        <a:srgbClr val="92A9A0"/>
      </a:dk2>
      <a:lt2>
        <a:srgbClr val="E1E1D5"/>
      </a:lt2>
      <a:accent1>
        <a:srgbClr val="1F7B61"/>
      </a:accent1>
      <a:accent2>
        <a:srgbClr val="A5E8D6"/>
      </a:accent2>
      <a:accent3>
        <a:srgbClr val="2FBB95"/>
      </a:accent3>
      <a:accent4>
        <a:srgbClr val="27917B"/>
      </a:accent4>
      <a:accent5>
        <a:srgbClr val="64D7B8"/>
      </a:accent5>
      <a:accent6>
        <a:srgbClr val="2C3834"/>
      </a:accent6>
      <a:hlink>
        <a:srgbClr val="92A9A0"/>
      </a:hlink>
      <a:folHlink>
        <a:srgbClr val="92A9A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211</TotalTime>
  <Words>4980</Words>
  <Application>Microsoft Macintosh PowerPoint</Application>
  <PresentationFormat>On-screen Show (16:9)</PresentationFormat>
  <Paragraphs>705</Paragraphs>
  <Slides>24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Avenir Next Demi Bold</vt:lpstr>
      <vt:lpstr>Avenir Next Medium</vt:lpstr>
      <vt:lpstr>Calibri</vt:lpstr>
      <vt:lpstr>Calibri Light</vt:lpstr>
      <vt:lpstr>Office Theme</vt:lpstr>
      <vt:lpstr>PowerPoint Presentation</vt:lpstr>
      <vt:lpstr>Būsto prieinamumo apibrėžtis</vt:lpstr>
      <vt:lpstr>PowerPoint Presentation</vt:lpstr>
      <vt:lpstr>A grupė – neturintys nuosavo būsto, negaunantys valstybės pagalbos namų ūkiai</vt:lpstr>
      <vt:lpstr>B grupė - neturintys nuosavo būsto, gaunantys valstybės pagalbą namų ūkiai</vt:lpstr>
      <vt:lpstr>C grupė – nuosavą būstą turintys namų ūkiai</vt:lpstr>
      <vt:lpstr>Tikslinių grupių sudėtis pagal namų ūkio (šeimų) tipus</vt:lpstr>
      <vt:lpstr>PowerPoint Presentation</vt:lpstr>
      <vt:lpstr>Pagal būsto situacijos tendencijas ir problemas vertinime išskiriamos šešios savivaldybių grupės</vt:lpstr>
      <vt:lpstr>Didžiųjų miestų gyventojams tenka mažiausiai, o jų rajonų – daugiausiai  naudingo būsto ploto. Mažosiose sav. būstų/gyv. pokytis buvo ryškiausias, o didžiuosiuose miestuose ir jų rajonuose gyventojų daugėjo greičiau nei būstų. Nuo 2019 m. vidutiniškai renovuota 3,4 proc. visų butų.</vt:lpstr>
      <vt:lpstr>Laikas, reikalingas vidutinio dydžio būstui įsigyti, labai skiriasi priklausomai nuo savivaldybės, kas lemia nevienodas įperkamumo sąlygas. 50 kv. m. butui taupyti reikia panašiai kaip ir 100 kv. m. namui.</vt:lpstr>
      <vt:lpstr>Didžiausias santykinis būsto rinkos aktyvumas pastebimas kurortinėse savivaldybėse, taip pat didžiuosiuose miestuose. Šių savivaldybių gyventojai taip pat išleidžia didžiausią dalį pajamų mokėdami už būsto nuomą. </vt:lpstr>
      <vt:lpstr>PowerPoint Presentation</vt:lpstr>
      <vt:lpstr>Savivaldybės nuosavybės būstai apima apie 1,5 proc. viso Lietuvos būsto fondo, tačiau itin tikslus municipalinių būstų skaičius nėra žinomas dėl duomenų trūkumo</vt:lpstr>
      <vt:lpstr>Remiantis būsto prieinamumo indeksu (BPI), vertinama, kad geriausia bendra situacija yra šiaurės rytų Lietuvoje, blogiausia aplink didžiuosius miestus, ypač Vilnių.</vt:lpstr>
      <vt:lpstr>PowerPoint Presentation</vt:lpstr>
      <vt:lpstr>Išskiriamos 7 pagrindinės būsto prieinamumo problemos</vt:lpstr>
      <vt:lpstr>Būsto prieinamumo politikos strateginiai tikslai</vt:lpstr>
      <vt:lpstr>1 tikslas – užtikrinti pakankamą prieinamo ir tinkamo būsto pasiūlą – siejamas ne tik su naujo būsto plėtra, bet ir esamo būsto fondo efektyvesniu išnaudojimu ir jo pritaikomumu skirtingiems gyventojų poreikiams. </vt:lpstr>
      <vt:lpstr>2 tikslas – didinti būsto įperkamumą – siejamas su pažeidžiamos vidurinės klasės, t. y. asmenų, kuriems nepriklauso socialinis būstas, tačiau finansiškai sunku įpirkti būstą rinkoje, finansinės naštos lengvinimu, didesniu nuomos rinkos apibrėžtumu.</vt:lpstr>
      <vt:lpstr>3 tikslas – užtikrinti socialiai pažeidžiamų grupių aprūpinimą būstu – siejamas su savivaldybės būsto plėtra, būsto išlaikymo naštos mažinimu ir būsto fondo, skirto socialiniams tikslas, kokybės gerinimui.</vt:lpstr>
      <vt:lpstr>Strateginiai nacionalinio lygmens rodikliai apima fizinio pakankamumo, ekonominio prieinamumo ir socialinio aprūpinimo perspektyvas</vt:lpstr>
      <vt:lpstr>Būsto prieinamumo politika didžiausią ekonominę ir socialinę naudą sukuria ne įgyvendinant pavienes priemones, o derinant investicines ir jas įgalinančias reguliacines priemones į vientisą, tarpusavyje susijusį portfelį.</vt:lpstr>
      <vt:lpstr>Strateginės būsto prieinamumo politikos kryptys ir priemonių įgyvendinimas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Aurelijus Jarusevicius (SC)</cp:lastModifiedBy>
  <cp:revision>2</cp:revision>
  <cp:lastPrinted>2021-12-20T08:46:19Z</cp:lastPrinted>
  <dcterms:created xsi:type="dcterms:W3CDTF">2021-11-12T17:40:05Z</dcterms:created>
  <dcterms:modified xsi:type="dcterms:W3CDTF">2026-08-20T17:01:14Z</dcterms:modified>
</cp:coreProperties>
</file>