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8288000" cy="10287000"/>
  <p:notesSz cx="6858000" cy="9144000"/>
  <p:embeddedFontLst>
    <p:embeddedFont>
      <p:font typeface="Canva Sans" panose="020B0604020202020204" charset="0"/>
      <p:regular r:id="rId20"/>
    </p:embeddedFont>
    <p:embeddedFont>
      <p:font typeface="Canva Sans Bold" panose="020B0604020202020204" charset="0"/>
      <p:regular r:id="rId21"/>
    </p:embeddedFont>
    <p:embeddedFont>
      <p:font typeface="Inter" panose="020B0604020202020204" charset="0"/>
      <p:regular r:id="rId22"/>
    </p:embeddedFont>
    <p:embeddedFont>
      <p:font typeface="Inter Bold" panose="020B0604020202020204" charset="0"/>
      <p:regular r:id="rId23"/>
    </p:embeddedFont>
    <p:embeddedFont>
      <p:font typeface="Inter Bold Italics" panose="020B0604020202020204" charset="0"/>
      <p:regular r:id="rId24"/>
    </p:embeddedFont>
    <p:embeddedFont>
      <p:font typeface="Inter Italics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122A454-7440-59BF-6E7F-D993B2C23898}"/>
              </a:ext>
            </a:extLst>
          </p:cNvPr>
          <p:cNvSpPr txBox="1"/>
          <p:nvPr/>
        </p:nvSpPr>
        <p:spPr>
          <a:xfrm>
            <a:off x="2826471" y="6187161"/>
            <a:ext cx="12649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lt-LT" sz="4000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GAR 9 ir 4 straipsnių tikslams pasiekti skirtos priemonės</a:t>
            </a:r>
            <a:endParaRPr lang="en-US" sz="4000" b="1" dirty="0">
              <a:solidFill>
                <a:srgbClr val="0E4C0D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B5E81BCA-1387-036B-D954-BF1065999387}"/>
              </a:ext>
            </a:extLst>
          </p:cNvPr>
          <p:cNvSpPr txBox="1"/>
          <p:nvPr/>
        </p:nvSpPr>
        <p:spPr>
          <a:xfrm>
            <a:off x="2791835" y="3818572"/>
            <a:ext cx="126492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lt-LT" sz="7200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NAP upių ir ežerų pogrupio susitikimas</a:t>
            </a:r>
            <a:endParaRPr lang="en-US" sz="7200" b="1" dirty="0">
              <a:solidFill>
                <a:srgbClr val="0E4C0D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EF4B11E-E2C4-12D6-BFD9-9C2BCF316541}"/>
              </a:ext>
            </a:extLst>
          </p:cNvPr>
          <p:cNvSpPr txBox="1"/>
          <p:nvPr/>
        </p:nvSpPr>
        <p:spPr>
          <a:xfrm>
            <a:off x="2618653" y="9461549"/>
            <a:ext cx="12649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lt-LT" sz="2400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Aplinkos ministerijos Gamtos apsaugos politikos grupės patarėja </a:t>
            </a:r>
          </a:p>
          <a:p>
            <a:pPr algn="ctr"/>
            <a:r>
              <a:rPr lang="lt-LT" sz="2400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Jonė Leščinskaitė</a:t>
            </a:r>
            <a:endParaRPr lang="en-US" sz="2400" b="1" dirty="0">
              <a:solidFill>
                <a:srgbClr val="0E4C0D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7943FC-C7D9-8C26-8451-CE41F7B35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2C7E241-E83E-3D65-ADF2-BD22FAE724B3}"/>
              </a:ext>
            </a:extLst>
          </p:cNvPr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EDC4AE2-D306-A3CC-BD87-11D58147C5BE}"/>
              </a:ext>
            </a:extLst>
          </p:cNvPr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C5DC451-AAA6-D43B-8E34-D09B6C7C76BE}"/>
              </a:ext>
            </a:extLst>
          </p:cNvPr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AA013C8-6C85-65E1-97C2-B464C41EC52E}"/>
              </a:ext>
            </a:extLst>
          </p:cNvPr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2DFDACC-6263-591F-4FD8-0069E37037B7}"/>
              </a:ext>
            </a:extLst>
          </p:cNvPr>
          <p:cNvSpPr txBox="1"/>
          <p:nvPr/>
        </p:nvSpPr>
        <p:spPr>
          <a:xfrm>
            <a:off x="12115801" y="933450"/>
            <a:ext cx="5410898" cy="887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 STRAIPSNIS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31EC6A2-4265-675F-4E29-0F65A384B598}"/>
              </a:ext>
            </a:extLst>
          </p:cNvPr>
          <p:cNvSpPr txBox="1"/>
          <p:nvPr/>
        </p:nvSpPr>
        <p:spPr>
          <a:xfrm>
            <a:off x="761302" y="3405543"/>
            <a:ext cx="16497998" cy="645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1. „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Valstybės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narės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sudaro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paviršinių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vandenų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jungčių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dirbtinių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kliūčių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sąrašą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ir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atsižvelgdamos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į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tų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dirbtinių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kliūčių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socioekonomines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funkcijas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nustato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kurios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kliūtys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turi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būti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pašalintos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&lt;...&gt; ne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vėliau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kaip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2030 m.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Sąjungoje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atkurti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bent 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25 000 km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upių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kad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jos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taptų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laisvai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tekančiomis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&lt;..&gt;”</a:t>
            </a:r>
          </a:p>
          <a:p>
            <a:pPr algn="l">
              <a:lnSpc>
                <a:spcPts val="4698"/>
              </a:lnSpc>
            </a:pP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2. „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Valstybės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narės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paviršinių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vandenų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jungčių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dirbtines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kliūtis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nurodytas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sąraše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&lt;...&gt;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šalina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laikydamosi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15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straipsnio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3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dalies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ir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n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punktuose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nurodyto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jų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šalinimo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plano. 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Šalindamos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dirbtines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kliūtis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valstybės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narės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visų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pirma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pašalina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atgyvenusias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kliūtis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&lt;...&gt;”</a:t>
            </a:r>
          </a:p>
          <a:p>
            <a:pPr algn="l">
              <a:lnSpc>
                <a:spcPts val="4698"/>
              </a:lnSpc>
            </a:pP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3. „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Valstybės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narės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pagal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2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dalį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šalindamos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dirbtines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kliūtis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imasi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ir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priemonių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būtinų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susijusių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salpų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natūralioms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funkcijoms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</a:t>
            </a:r>
            <a:r>
              <a:rPr lang="en-US" sz="2900" b="1" i="1" dirty="0" err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pagerinti</a:t>
            </a:r>
            <a:r>
              <a:rPr lang="en-US" sz="2900" b="1" i="1" dirty="0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.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”</a:t>
            </a:r>
          </a:p>
          <a:p>
            <a:pPr algn="l">
              <a:lnSpc>
                <a:spcPts val="4698"/>
              </a:lnSpc>
            </a:pP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4. „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Valstybės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narės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užtikrina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,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kad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būtų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išlaikytos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pagal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2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ir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3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dalis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atkurtos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natūralios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upių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jungtys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ir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susijusių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salpų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natūralios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funkcijos</a:t>
            </a:r>
            <a:r>
              <a:rPr lang="en-US" sz="2900" i="1" dirty="0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27797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358076" y="3242314"/>
            <a:ext cx="13571847" cy="6723952"/>
          </a:xfrm>
          <a:custGeom>
            <a:avLst/>
            <a:gdLst/>
            <a:ahLst/>
            <a:cxnLst/>
            <a:rect l="l" t="t" r="r" b="b"/>
            <a:pathLst>
              <a:path w="13571847" h="6723952">
                <a:moveTo>
                  <a:pt x="0" y="0"/>
                </a:moveTo>
                <a:lnTo>
                  <a:pt x="13571848" y="0"/>
                </a:lnTo>
                <a:lnTo>
                  <a:pt x="13571848" y="6723952"/>
                </a:lnTo>
                <a:lnTo>
                  <a:pt x="0" y="67239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420464" y="933450"/>
            <a:ext cx="8867536" cy="887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LAISVAI TEKANČIOS UPĖS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49170" y="3505210"/>
            <a:ext cx="16085711" cy="5803419"/>
          </a:xfrm>
          <a:custGeom>
            <a:avLst/>
            <a:gdLst/>
            <a:ahLst/>
            <a:cxnLst/>
            <a:rect l="l" t="t" r="r" b="b"/>
            <a:pathLst>
              <a:path w="16085711" h="5803419">
                <a:moveTo>
                  <a:pt x="0" y="0"/>
                </a:moveTo>
                <a:lnTo>
                  <a:pt x="16085711" y="0"/>
                </a:lnTo>
                <a:lnTo>
                  <a:pt x="16085711" y="5803419"/>
                </a:lnTo>
                <a:lnTo>
                  <a:pt x="0" y="5803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86144" y="2760176"/>
            <a:ext cx="18460288" cy="7769921"/>
            <a:chOff x="0" y="0"/>
            <a:chExt cx="4861969" cy="20463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61969" cy="2046399"/>
            </a:xfrm>
            <a:custGeom>
              <a:avLst/>
              <a:gdLst/>
              <a:ahLst/>
              <a:cxnLst/>
              <a:rect l="l" t="t" r="r" b="b"/>
              <a:pathLst>
                <a:path w="4861969" h="2046399">
                  <a:moveTo>
                    <a:pt x="0" y="0"/>
                  </a:moveTo>
                  <a:lnTo>
                    <a:pt x="4861969" y="0"/>
                  </a:lnTo>
                  <a:lnTo>
                    <a:pt x="4861969" y="2046399"/>
                  </a:lnTo>
                  <a:lnTo>
                    <a:pt x="0" y="2046399"/>
                  </a:lnTo>
                  <a:close/>
                </a:path>
              </a:pathLst>
            </a:custGeom>
            <a:solidFill>
              <a:srgbClr val="C5E2C0">
                <a:alpha val="8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61969" cy="2084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315450" y="939604"/>
            <a:ext cx="8867536" cy="887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LAISVAI TEKANČIOS UPĖS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1302" y="2913370"/>
            <a:ext cx="16497998" cy="209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2600" i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⎼ </a:t>
            </a:r>
            <a:r>
              <a:rPr lang="en-US" sz="2600" b="1" i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Laisvai tekanti upė </a:t>
            </a:r>
            <a:r>
              <a:rPr lang="en-US" sz="2600" i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- upė arba upės ruožas, kurio išilginėms, skersinėms ir vertikalioms jungtims netrukdo dirbtinės konstrukcijos, sudarančios kliūtį, ir kurių natūralios funkcijos iš esmės yra nepaveiktos;</a:t>
            </a:r>
          </a:p>
          <a:p>
            <a:pPr algn="l">
              <a:lnSpc>
                <a:spcPts val="4212"/>
              </a:lnSpc>
            </a:pPr>
            <a:r>
              <a:rPr lang="en-US" sz="2600" i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⎼ </a:t>
            </a:r>
            <a:r>
              <a:rPr lang="en-US" sz="2600" b="1" i="1">
                <a:solidFill>
                  <a:srgbClr val="0E4C0D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Salpa</a:t>
            </a:r>
            <a:r>
              <a:rPr lang="en-US" sz="2600" i="1">
                <a:solidFill>
                  <a:srgbClr val="0E4C0D"/>
                </a:solidFill>
                <a:latin typeface="Inter Italics"/>
                <a:ea typeface="Inter Italics"/>
                <a:cs typeface="Inter Italics"/>
                <a:sym typeface="Inter Italics"/>
              </a:rPr>
              <a:t> - žemiausia upių slėnio dalis, periodiškai užliejama sezoninių potvynių ar poplūdžių metu.</a:t>
            </a:r>
          </a:p>
          <a:p>
            <a:pPr algn="l">
              <a:lnSpc>
                <a:spcPts val="4212"/>
              </a:lnSpc>
            </a:pPr>
            <a:endParaRPr lang="en-US" sz="2600" i="1">
              <a:solidFill>
                <a:srgbClr val="0E4C0D"/>
              </a:solidFill>
              <a:latin typeface="Inter Italics"/>
              <a:ea typeface="Inter Italics"/>
              <a:cs typeface="Inter Italics"/>
              <a:sym typeface="Inter Itali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61302" y="5527194"/>
            <a:ext cx="16497998" cy="334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6"/>
              </a:lnSpc>
            </a:pP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Atlikti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darbai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5346"/>
              </a:lnSpc>
            </a:pP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Identifikuotos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kliūtys</a:t>
            </a:r>
            <a:r>
              <a:rPr lang="lt-LT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skersiniam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vientisumui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l">
              <a:lnSpc>
                <a:spcPts val="5346"/>
              </a:lnSpc>
            </a:pP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Suskaičiuotos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laisvai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tekančios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arba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atkarpos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l">
              <a:lnSpc>
                <a:spcPts val="5346"/>
              </a:lnSpc>
            </a:pP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Atlikta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analizė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dėl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kitų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atitikimo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FFR (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laisvai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tekančių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)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kriterijams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identifikuotos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neatitikimo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priežastys</a:t>
            </a:r>
            <a:r>
              <a:rPr lang="en-US" sz="33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883429"/>
            <a:ext cx="18288000" cy="7338747"/>
          </a:xfrm>
          <a:custGeom>
            <a:avLst/>
            <a:gdLst/>
            <a:ahLst/>
            <a:cxnLst/>
            <a:rect l="l" t="t" r="r" b="b"/>
            <a:pathLst>
              <a:path w="18288000" h="7338747">
                <a:moveTo>
                  <a:pt x="0" y="0"/>
                </a:moveTo>
                <a:lnTo>
                  <a:pt x="18288000" y="0"/>
                </a:lnTo>
                <a:lnTo>
                  <a:pt x="18288000" y="7338747"/>
                </a:lnTo>
                <a:lnTo>
                  <a:pt x="0" y="73387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165883" y="5455318"/>
            <a:ext cx="5122117" cy="5122117"/>
          </a:xfrm>
          <a:custGeom>
            <a:avLst/>
            <a:gdLst/>
            <a:ahLst/>
            <a:cxnLst/>
            <a:rect l="l" t="t" r="r" b="b"/>
            <a:pathLst>
              <a:path w="5122117" h="5122117">
                <a:moveTo>
                  <a:pt x="0" y="0"/>
                </a:moveTo>
                <a:lnTo>
                  <a:pt x="5122117" y="0"/>
                </a:lnTo>
                <a:lnTo>
                  <a:pt x="5122117" y="5122116"/>
                </a:lnTo>
                <a:lnTo>
                  <a:pt x="0" y="5122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83029" y="5520528"/>
            <a:ext cx="11966249" cy="476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98"/>
              </a:lnSpc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Kliūtys</a:t>
            </a:r>
            <a:r>
              <a:rPr lang="lt-LT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skersiniam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vientisumui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krantų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erozijos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potvynių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prevencijos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priemonės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ištiesinimas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bunos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sutvirtinimai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dėl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infrastruktūros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kelių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tiltų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). </a:t>
            </a: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Jei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arba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segmentas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varžomas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lt-LT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skersinių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kliūčių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mažiau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10 proc -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nesuvaržyta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853312" y="5815816"/>
            <a:ext cx="3747260" cy="415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Šyša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(LT100126204)</a:t>
            </a:r>
          </a:p>
          <a:p>
            <a:pPr algn="ctr">
              <a:lnSpc>
                <a:spcPts val="4698"/>
              </a:lnSpc>
            </a:pP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nėra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FFR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dėl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lt-LT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skersinio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vientisumo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sutrikdymo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apimančio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daugiau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nei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10 proc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vandens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telkinio</a:t>
            </a:r>
            <a:r>
              <a:rPr lang="en-US" sz="2900" b="1" dirty="0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97539" y="238047"/>
            <a:ext cx="13858620" cy="2694092"/>
          </a:xfrm>
          <a:custGeom>
            <a:avLst/>
            <a:gdLst/>
            <a:ahLst/>
            <a:cxnLst/>
            <a:rect l="l" t="t" r="r" b="b"/>
            <a:pathLst>
              <a:path w="13858620" h="2694092">
                <a:moveTo>
                  <a:pt x="0" y="0"/>
                </a:moveTo>
                <a:lnTo>
                  <a:pt x="13858621" y="0"/>
                </a:lnTo>
                <a:lnTo>
                  <a:pt x="13858621" y="2694093"/>
                </a:lnTo>
                <a:lnTo>
                  <a:pt x="0" y="26940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4721" b="-399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958340" y="2362800"/>
            <a:ext cx="8463823" cy="10627507"/>
          </a:xfrm>
          <a:custGeom>
            <a:avLst/>
            <a:gdLst/>
            <a:ahLst/>
            <a:cxnLst/>
            <a:rect l="l" t="t" r="r" b="b"/>
            <a:pathLst>
              <a:path w="8463823" h="10627507">
                <a:moveTo>
                  <a:pt x="0" y="0"/>
                </a:moveTo>
                <a:lnTo>
                  <a:pt x="8463822" y="0"/>
                </a:lnTo>
                <a:lnTo>
                  <a:pt x="8463822" y="10627507"/>
                </a:lnTo>
                <a:lnTo>
                  <a:pt x="0" y="10627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178852" y="1093907"/>
            <a:ext cx="8867536" cy="887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lt-LT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SKERSINĖS</a:t>
            </a: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KLIŪTYS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8673" y="3488066"/>
            <a:ext cx="6867267" cy="7171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r>
              <a:rPr lang="lt-LT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Skersinių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kliūčių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pašalinimas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vientisumo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atkūrimas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pylimų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pertvarkymas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pašalinimas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iškreivinimas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algn="l">
              <a:lnSpc>
                <a:spcPts val="4698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draudimas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statyti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/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sukelti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užliejamas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teritorijas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lt-LT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>
              <a:lnSpc>
                <a:spcPts val="4698"/>
              </a:lnSpc>
            </a:pPr>
            <a:r>
              <a:rPr lang="lt-LT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Salpų atkūrimui bus reikalingi papildomi modeliavimai, kad galima būtų surasti vietas, kur atkūrimas nekeltų pavojaus. 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2937" y="356108"/>
            <a:ext cx="2348690" cy="1345183"/>
          </a:xfrm>
          <a:custGeom>
            <a:avLst/>
            <a:gdLst/>
            <a:ahLst/>
            <a:cxnLst/>
            <a:rect l="l" t="t" r="r" b="b"/>
            <a:pathLst>
              <a:path w="2348690" h="1345183">
                <a:moveTo>
                  <a:pt x="0" y="0"/>
                </a:moveTo>
                <a:lnTo>
                  <a:pt x="2348690" y="0"/>
                </a:lnTo>
                <a:lnTo>
                  <a:pt x="2348690" y="1345184"/>
                </a:lnTo>
                <a:lnTo>
                  <a:pt x="0" y="1345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808835" y="2942472"/>
            <a:ext cx="6675858" cy="6675858"/>
          </a:xfrm>
          <a:custGeom>
            <a:avLst/>
            <a:gdLst/>
            <a:ahLst/>
            <a:cxnLst/>
            <a:rect l="l" t="t" r="r" b="b"/>
            <a:pathLst>
              <a:path w="6675858" h="6675858">
                <a:moveTo>
                  <a:pt x="0" y="0"/>
                </a:moveTo>
                <a:lnTo>
                  <a:pt x="6675858" y="0"/>
                </a:lnTo>
                <a:lnTo>
                  <a:pt x="6675858" y="6675858"/>
                </a:lnTo>
                <a:lnTo>
                  <a:pt x="0" y="6675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985480" y="2979072"/>
            <a:ext cx="2941299" cy="2941299"/>
          </a:xfrm>
          <a:custGeom>
            <a:avLst/>
            <a:gdLst/>
            <a:ahLst/>
            <a:cxnLst/>
            <a:rect l="l" t="t" r="r" b="b"/>
            <a:pathLst>
              <a:path w="2941299" h="2941299">
                <a:moveTo>
                  <a:pt x="0" y="0"/>
                </a:moveTo>
                <a:lnTo>
                  <a:pt x="2941298" y="0"/>
                </a:lnTo>
                <a:lnTo>
                  <a:pt x="2941298" y="2941299"/>
                </a:lnTo>
                <a:lnTo>
                  <a:pt x="0" y="2941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496263" y="3515025"/>
            <a:ext cx="2176565" cy="173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Dalinis prisidėjimas prie tikslo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95157" y="7297378"/>
            <a:ext cx="2137403" cy="173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Prisideda prie bendro tikslo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2937" y="2032252"/>
            <a:ext cx="4600048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 dirty="0" err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Lokalus</a:t>
            </a:r>
            <a:r>
              <a:rPr lang="en-US" sz="2900" b="1" dirty="0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vertinimas</a:t>
            </a:r>
            <a:endParaRPr lang="en-US" sz="2900" b="1" dirty="0">
              <a:solidFill>
                <a:srgbClr val="0E4C0D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2937" y="3527627"/>
            <a:ext cx="2460667" cy="173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Pasirinkti upės atkarpą analizei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25795" y="4260336"/>
            <a:ext cx="2460667" cy="83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Homogeniškų atkarpų išskyrimas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6105" y="3356151"/>
            <a:ext cx="4600048" cy="476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5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1 žingsnis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7756153" y="2979800"/>
            <a:ext cx="2941299" cy="2941299"/>
          </a:xfrm>
          <a:custGeom>
            <a:avLst/>
            <a:gdLst/>
            <a:ahLst/>
            <a:cxnLst/>
            <a:rect l="l" t="t" r="r" b="b"/>
            <a:pathLst>
              <a:path w="2941299" h="2941299">
                <a:moveTo>
                  <a:pt x="0" y="0"/>
                </a:moveTo>
                <a:lnTo>
                  <a:pt x="2941299" y="0"/>
                </a:lnTo>
                <a:lnTo>
                  <a:pt x="2941299" y="2941298"/>
                </a:lnTo>
                <a:lnTo>
                  <a:pt x="0" y="29412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996469" y="3831712"/>
            <a:ext cx="2460667" cy="1688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Įvertinti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kiekvienos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atkapos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išilginį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skersinį</a:t>
            </a:r>
            <a:r>
              <a:rPr lang="en-US" sz="21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vientisumus</a:t>
            </a:r>
            <a:endParaRPr lang="en-US" sz="21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926778" y="3356878"/>
            <a:ext cx="4600048" cy="476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500" b="1" dirty="0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2 </a:t>
            </a:r>
            <a:r>
              <a:rPr lang="en-US" sz="2500" b="1" dirty="0" err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žingsnis</a:t>
            </a:r>
            <a:endParaRPr lang="en-US" sz="2500" b="1" dirty="0">
              <a:solidFill>
                <a:srgbClr val="0E4C0D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1524636" y="2979072"/>
            <a:ext cx="2941299" cy="2941299"/>
          </a:xfrm>
          <a:custGeom>
            <a:avLst/>
            <a:gdLst/>
            <a:ahLst/>
            <a:cxnLst/>
            <a:rect l="l" t="t" r="r" b="b"/>
            <a:pathLst>
              <a:path w="2941299" h="2941299">
                <a:moveTo>
                  <a:pt x="0" y="0"/>
                </a:moveTo>
                <a:lnTo>
                  <a:pt x="2941299" y="0"/>
                </a:lnTo>
                <a:lnTo>
                  <a:pt x="2941299" y="2941299"/>
                </a:lnTo>
                <a:lnTo>
                  <a:pt x="0" y="2941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1764951" y="3830985"/>
            <a:ext cx="2460667" cy="1688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Nustatyti gretimą FFR atkarpą ir patikrinti minimalų ilgį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95261" y="3356151"/>
            <a:ext cx="4600048" cy="476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5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3 žingsnis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3581" y="6541922"/>
            <a:ext cx="5620670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Didelio mąstelio vertinimas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2937" y="7644750"/>
            <a:ext cx="2460667" cy="173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Pasirinkti upės atkarpą analizei</a:t>
            </a:r>
          </a:p>
        </p:txBody>
      </p:sp>
      <p:sp>
        <p:nvSpPr>
          <p:cNvPr id="19" name="Freeform 19"/>
          <p:cNvSpPr/>
          <p:nvPr/>
        </p:nvSpPr>
        <p:spPr>
          <a:xfrm>
            <a:off x="7675541" y="6874167"/>
            <a:ext cx="3061866" cy="3061866"/>
          </a:xfrm>
          <a:custGeom>
            <a:avLst/>
            <a:gdLst/>
            <a:ahLst/>
            <a:cxnLst/>
            <a:rect l="l" t="t" r="r" b="b"/>
            <a:pathLst>
              <a:path w="3061866" h="3061866">
                <a:moveTo>
                  <a:pt x="0" y="0"/>
                </a:moveTo>
                <a:lnTo>
                  <a:pt x="3061866" y="0"/>
                </a:lnTo>
                <a:lnTo>
                  <a:pt x="3061866" y="3061866"/>
                </a:lnTo>
                <a:lnTo>
                  <a:pt x="0" y="3061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7794604" y="7501494"/>
            <a:ext cx="2823741" cy="211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Aukštupio ir žemupio poveikio vertinimas dėl sedimentų pernašos ir žuvų migracijos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43976" y="6791723"/>
            <a:ext cx="4600048" cy="476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5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4 žingsnis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926778" y="4431399"/>
            <a:ext cx="8293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>
            <a:off x="10697452" y="4430672"/>
            <a:ext cx="8293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AutoShape 24"/>
          <p:cNvSpPr/>
          <p:nvPr/>
        </p:nvSpPr>
        <p:spPr>
          <a:xfrm>
            <a:off x="3156105" y="4469499"/>
            <a:ext cx="8293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AutoShape 25"/>
          <p:cNvSpPr/>
          <p:nvPr/>
        </p:nvSpPr>
        <p:spPr>
          <a:xfrm>
            <a:off x="3156105" y="8424150"/>
            <a:ext cx="45172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03A9BA32-F45E-D65B-6D32-B01A48BBE8C0}"/>
              </a:ext>
            </a:extLst>
          </p:cNvPr>
          <p:cNvSpPr txBox="1"/>
          <p:nvPr/>
        </p:nvSpPr>
        <p:spPr>
          <a:xfrm>
            <a:off x="6943838" y="399958"/>
            <a:ext cx="920677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LAISVAI TEKANČIOS UPĖS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3B4922-1813-BAFB-9836-2AB89135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857204F-60D0-1635-F4E8-128211E12276}"/>
              </a:ext>
            </a:extLst>
          </p:cNvPr>
          <p:cNvSpPr/>
          <p:nvPr/>
        </p:nvSpPr>
        <p:spPr>
          <a:xfrm>
            <a:off x="352937" y="356108"/>
            <a:ext cx="2348690" cy="1345183"/>
          </a:xfrm>
          <a:custGeom>
            <a:avLst/>
            <a:gdLst/>
            <a:ahLst/>
            <a:cxnLst/>
            <a:rect l="l" t="t" r="r" b="b"/>
            <a:pathLst>
              <a:path w="2348690" h="1345183">
                <a:moveTo>
                  <a:pt x="0" y="0"/>
                </a:moveTo>
                <a:lnTo>
                  <a:pt x="2348690" y="0"/>
                </a:lnTo>
                <a:lnTo>
                  <a:pt x="2348690" y="1345184"/>
                </a:lnTo>
                <a:lnTo>
                  <a:pt x="0" y="1345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CE495DE9-CEC5-4614-A9C4-7CAAE3F945D0}"/>
              </a:ext>
            </a:extLst>
          </p:cNvPr>
          <p:cNvSpPr txBox="1"/>
          <p:nvPr/>
        </p:nvSpPr>
        <p:spPr>
          <a:xfrm>
            <a:off x="6943838" y="399958"/>
            <a:ext cx="920677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LAISVAI TEKANČIOS UPĖS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5F0766CB-95D9-1BBB-2A6A-18A0FDBC6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761" y="1790378"/>
            <a:ext cx="12734439" cy="716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186900" y="5935428"/>
            <a:ext cx="1114735" cy="601957"/>
          </a:xfrm>
          <a:custGeom>
            <a:avLst/>
            <a:gdLst/>
            <a:ahLst/>
            <a:cxnLst/>
            <a:rect l="l" t="t" r="r" b="b"/>
            <a:pathLst>
              <a:path w="1114735" h="601957">
                <a:moveTo>
                  <a:pt x="0" y="0"/>
                </a:moveTo>
                <a:lnTo>
                  <a:pt x="1114736" y="0"/>
                </a:lnTo>
                <a:lnTo>
                  <a:pt x="1114736" y="601957"/>
                </a:lnTo>
                <a:lnTo>
                  <a:pt x="0" y="601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119197" y="865940"/>
            <a:ext cx="9206778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LAISVAI TEKANČIOS UPĖS ŠALYJE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0478" y="2961529"/>
            <a:ext cx="2992437" cy="29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lt-LT" sz="29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Upės, vandens telkiniai, pagal Vandenų direktyvos klasifikavimą</a:t>
            </a:r>
            <a:endParaRPr lang="en-US" sz="2900" b="1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19718" y="2869977"/>
            <a:ext cx="2884927" cy="232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Upės* su sutrikdytu išilginiu vientisumu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929788" y="3039215"/>
            <a:ext cx="3845814" cy="2912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Upės, kurios neturi tipinės žuvų kompozicijos dėl žemiau esančių kliučių</a:t>
            </a:r>
          </a:p>
        </p:txBody>
      </p:sp>
      <p:sp>
        <p:nvSpPr>
          <p:cNvPr id="11" name="Freeform 11"/>
          <p:cNvSpPr/>
          <p:nvPr/>
        </p:nvSpPr>
        <p:spPr>
          <a:xfrm>
            <a:off x="3725352" y="3835985"/>
            <a:ext cx="1072776" cy="252102"/>
          </a:xfrm>
          <a:custGeom>
            <a:avLst/>
            <a:gdLst/>
            <a:ahLst/>
            <a:cxnLst/>
            <a:rect l="l" t="t" r="r" b="b"/>
            <a:pathLst>
              <a:path w="1072776" h="252102">
                <a:moveTo>
                  <a:pt x="0" y="0"/>
                </a:moveTo>
                <a:lnTo>
                  <a:pt x="1072777" y="0"/>
                </a:lnTo>
                <a:lnTo>
                  <a:pt x="1072777" y="252103"/>
                </a:lnTo>
                <a:lnTo>
                  <a:pt x="0" y="25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705397" y="3835985"/>
            <a:ext cx="1072776" cy="252102"/>
          </a:xfrm>
          <a:custGeom>
            <a:avLst/>
            <a:gdLst/>
            <a:ahLst/>
            <a:cxnLst/>
            <a:rect l="l" t="t" r="r" b="b"/>
            <a:pathLst>
              <a:path w="1072776" h="252102">
                <a:moveTo>
                  <a:pt x="0" y="0"/>
                </a:moveTo>
                <a:lnTo>
                  <a:pt x="1072776" y="0"/>
                </a:lnTo>
                <a:lnTo>
                  <a:pt x="1072776" y="252103"/>
                </a:lnTo>
                <a:lnTo>
                  <a:pt x="0" y="25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8892473" y="3039215"/>
            <a:ext cx="3412473" cy="1731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Upės su sutrikdytu skersiniu vientisumu**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0481" y="9172575"/>
            <a:ext cx="11643401" cy="830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2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* upės ir upių segmentai</a:t>
            </a:r>
          </a:p>
          <a:p>
            <a:pPr algn="l">
              <a:lnSpc>
                <a:spcPts val="3402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** sumoje užtvankos negali sutrikdyti daugiau nei 30 proc sedimentų pernašos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745444" y="3835985"/>
            <a:ext cx="1072776" cy="252102"/>
          </a:xfrm>
          <a:custGeom>
            <a:avLst/>
            <a:gdLst/>
            <a:ahLst/>
            <a:cxnLst/>
            <a:rect l="l" t="t" r="r" b="b"/>
            <a:pathLst>
              <a:path w="1072776" h="252102">
                <a:moveTo>
                  <a:pt x="0" y="0"/>
                </a:moveTo>
                <a:lnTo>
                  <a:pt x="1072776" y="0"/>
                </a:lnTo>
                <a:lnTo>
                  <a:pt x="1072776" y="252103"/>
                </a:lnTo>
                <a:lnTo>
                  <a:pt x="0" y="25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6848146" y="6813610"/>
            <a:ext cx="3845814" cy="1731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1774 km laisvai tekančių upių (beveik 15%)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3278806"/>
            <a:ext cx="11966249" cy="645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Visas upių sąrašas pagal jų segmentus atfiltruojamas pagal:</a:t>
            </a:r>
          </a:p>
          <a:p>
            <a:pPr algn="l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-Labai pakeisti vandens telkiniai - melioracija, laivyba ir pan.</a:t>
            </a:r>
          </a:p>
          <a:p>
            <a:pPr algn="l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-Jei reguliuotos upės ar upės segmento dalis yra daugiau nei 10 proc</a:t>
            </a:r>
          </a:p>
          <a:p>
            <a:pPr algn="l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-Upės aukščiau Kauno He (kol neatkurta efektyvi žuvų migracija)</a:t>
            </a:r>
          </a:p>
          <a:p>
            <a:pPr algn="l">
              <a:lnSpc>
                <a:spcPts val="4698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Papildomi svarbūs bet ne esminiai kriterijai:</a:t>
            </a:r>
          </a:p>
          <a:p>
            <a:pPr marL="626115" lvl="1" indent="-313058" algn="l">
              <a:lnSpc>
                <a:spcPts val="4698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Upės būklė nėra gera pagal Vandenų direktyvos reikalavimus</a:t>
            </a:r>
          </a:p>
          <a:p>
            <a:pPr marL="626115" lvl="1" indent="-313058" algn="l">
              <a:lnSpc>
                <a:spcPts val="4698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Upė svarbi ekologiniu požiūriu (saugomos rūšys ir/ar buveinės)</a:t>
            </a:r>
          </a:p>
          <a:p>
            <a:pPr algn="l">
              <a:lnSpc>
                <a:spcPts val="4698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567546" y="3722596"/>
            <a:ext cx="8891590" cy="6979898"/>
          </a:xfrm>
          <a:custGeom>
            <a:avLst/>
            <a:gdLst/>
            <a:ahLst/>
            <a:cxnLst/>
            <a:rect l="l" t="t" r="r" b="b"/>
            <a:pathLst>
              <a:path w="8891590" h="6979898">
                <a:moveTo>
                  <a:pt x="0" y="0"/>
                </a:moveTo>
                <a:lnTo>
                  <a:pt x="8891590" y="0"/>
                </a:lnTo>
                <a:lnTo>
                  <a:pt x="8891590" y="6979898"/>
                </a:lnTo>
                <a:lnTo>
                  <a:pt x="0" y="6979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755685" y="923925"/>
            <a:ext cx="10835337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IEŠKANT UPIŲ, KURIAS GALIMA ATKURTI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8613" y="4202073"/>
            <a:ext cx="4981332" cy="4329943"/>
          </a:xfrm>
          <a:custGeom>
            <a:avLst/>
            <a:gdLst/>
            <a:ahLst/>
            <a:cxnLst/>
            <a:rect l="l" t="t" r="r" b="b"/>
            <a:pathLst>
              <a:path w="4981332" h="4329943">
                <a:moveTo>
                  <a:pt x="0" y="0"/>
                </a:moveTo>
                <a:lnTo>
                  <a:pt x="4981331" y="0"/>
                </a:lnTo>
                <a:lnTo>
                  <a:pt x="4981331" y="4329943"/>
                </a:lnTo>
                <a:lnTo>
                  <a:pt x="0" y="432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732" t="-780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53334" y="4202073"/>
            <a:ext cx="4981332" cy="4329943"/>
          </a:xfrm>
          <a:custGeom>
            <a:avLst/>
            <a:gdLst/>
            <a:ahLst/>
            <a:cxnLst/>
            <a:rect l="l" t="t" r="r" b="b"/>
            <a:pathLst>
              <a:path w="4981332" h="4329943">
                <a:moveTo>
                  <a:pt x="0" y="0"/>
                </a:moveTo>
                <a:lnTo>
                  <a:pt x="4981332" y="0"/>
                </a:lnTo>
                <a:lnTo>
                  <a:pt x="4981332" y="4329943"/>
                </a:lnTo>
                <a:lnTo>
                  <a:pt x="0" y="432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732" t="-780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386823" y="4558438"/>
            <a:ext cx="3514353" cy="350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19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(427 km)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taptų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FFR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automatiškai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jei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Kauno HE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būtų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įrengta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efektyvi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žuvų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pralaida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" name="Freeform 5"/>
          <p:cNvSpPr/>
          <p:nvPr/>
        </p:nvSpPr>
        <p:spPr>
          <a:xfrm>
            <a:off x="12609691" y="4202073"/>
            <a:ext cx="4981332" cy="4329943"/>
          </a:xfrm>
          <a:custGeom>
            <a:avLst/>
            <a:gdLst/>
            <a:ahLst/>
            <a:cxnLst/>
            <a:rect l="l" t="t" r="r" b="b"/>
            <a:pathLst>
              <a:path w="4981332" h="4329943">
                <a:moveTo>
                  <a:pt x="0" y="0"/>
                </a:moveTo>
                <a:lnTo>
                  <a:pt x="4981331" y="0"/>
                </a:lnTo>
                <a:lnTo>
                  <a:pt x="4981331" y="4329943"/>
                </a:lnTo>
                <a:lnTo>
                  <a:pt x="0" y="432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732" t="-780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13128" y="356108"/>
            <a:ext cx="3213492" cy="1840488"/>
          </a:xfrm>
          <a:custGeom>
            <a:avLst/>
            <a:gdLst/>
            <a:ahLst/>
            <a:cxnLst/>
            <a:rect l="l" t="t" r="r" b="b"/>
            <a:pathLst>
              <a:path w="3213492" h="1840488">
                <a:moveTo>
                  <a:pt x="0" y="0"/>
                </a:moveTo>
                <a:lnTo>
                  <a:pt x="3213491" y="0"/>
                </a:lnTo>
                <a:lnTo>
                  <a:pt x="3213491" y="1840488"/>
                </a:lnTo>
                <a:lnTo>
                  <a:pt x="0" y="18404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71768" y="8630794"/>
            <a:ext cx="10633334" cy="1140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endParaRPr dirty="0"/>
          </a:p>
          <a:p>
            <a:pPr algn="l">
              <a:lnSpc>
                <a:spcPts val="4698"/>
              </a:lnSpc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Sprendimai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dėl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planuojamų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šalinti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užtvankų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dar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nėra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priimti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0" y="530847"/>
            <a:ext cx="10835337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E4C0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IEŠKANT UPIŲ, KURIAS GALIMA ATKURTI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92102" y="4558438"/>
            <a:ext cx="3514353" cy="350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Identifikuotos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13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(895 km),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kurias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būtų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galima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atkurti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pašalinant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po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vieną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užtvanką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ctr">
              <a:lnSpc>
                <a:spcPts val="4698"/>
              </a:lnSpc>
            </a:pPr>
            <a:endParaRPr lang="en-US" sz="2900" dirty="0">
              <a:solidFill>
                <a:srgbClr val="C5E2C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343180" y="4263163"/>
            <a:ext cx="3514353" cy="4093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5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upės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(708 km)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galėtų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būtų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FFR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jei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Kauno HE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būtų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įrengta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efektyvi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žuvų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pralaida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pašalintos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 5 </a:t>
            </a:r>
            <a:r>
              <a:rPr lang="en-US" sz="2900" dirty="0" err="1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užtvankos</a:t>
            </a:r>
            <a:r>
              <a:rPr lang="en-US" sz="2900" dirty="0">
                <a:solidFill>
                  <a:srgbClr val="C5E2C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056230" y="623274"/>
            <a:ext cx="11231770" cy="2735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PRIEMONĖS 9 STRAIPSNIUI ĮGYVENDINTI</a:t>
            </a:r>
          </a:p>
          <a:p>
            <a:pPr algn="ctr">
              <a:lnSpc>
                <a:spcPts val="7279"/>
              </a:lnSpc>
            </a:pPr>
            <a:endParaRPr lang="en-US" sz="5199" b="1">
              <a:solidFill>
                <a:srgbClr val="C5E2C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D834DDD-9E00-6151-A808-94825F8B4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090343"/>
              </p:ext>
            </p:extLst>
          </p:nvPr>
        </p:nvGraphicFramePr>
        <p:xfrm>
          <a:off x="426261" y="4474150"/>
          <a:ext cx="17252139" cy="3032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269940">
                  <a:extLst>
                    <a:ext uri="{9D8B030D-6E8A-4147-A177-3AD203B41FA5}">
                      <a16:colId xmlns:a16="http://schemas.microsoft.com/office/drawing/2014/main" val="3955637069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137194972"/>
                    </a:ext>
                  </a:extLst>
                </a:gridCol>
                <a:gridCol w="6705599">
                  <a:extLst>
                    <a:ext uri="{9D8B030D-6E8A-4147-A177-3AD203B41FA5}">
                      <a16:colId xmlns:a16="http://schemas.microsoft.com/office/drawing/2014/main" val="2708806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500" b="1" dirty="0"/>
                        <a:t>Priemonė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err="1"/>
                        <a:t>Įgyvendinama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iki</a:t>
                      </a:r>
                      <a:r>
                        <a:rPr lang="en-US" sz="2500" dirty="0"/>
                        <a:t> (m.)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err="1"/>
                        <a:t>Tiksliausias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taikymo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ploto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įvertis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arba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intervalas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3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b="0" dirty="0" err="1"/>
                        <a:t>Upių</a:t>
                      </a:r>
                      <a:r>
                        <a:rPr lang="en-US" sz="2500" b="0" dirty="0"/>
                        <a:t> </a:t>
                      </a:r>
                      <a:r>
                        <a:rPr lang="en-US" sz="2500" b="0" dirty="0" err="1"/>
                        <a:t>vientisumo</a:t>
                      </a:r>
                      <a:r>
                        <a:rPr lang="en-US" sz="2500" b="0" dirty="0"/>
                        <a:t> </a:t>
                      </a:r>
                      <a:r>
                        <a:rPr lang="en-US" sz="2500" b="0" dirty="0" err="1"/>
                        <a:t>atkūrimas</a:t>
                      </a:r>
                      <a:r>
                        <a:rPr lang="en-US" sz="2500" b="0" dirty="0"/>
                        <a:t> </a:t>
                      </a:r>
                      <a:r>
                        <a:rPr lang="en-US" sz="2500" b="0" dirty="0" err="1"/>
                        <a:t>pašalinant</a:t>
                      </a:r>
                      <a:r>
                        <a:rPr lang="en-US" sz="2500" b="0" dirty="0"/>
                        <a:t> </a:t>
                      </a:r>
                      <a:r>
                        <a:rPr lang="en-US" sz="2500" b="0" dirty="0" err="1"/>
                        <a:t>hidrotechninius</a:t>
                      </a:r>
                      <a:r>
                        <a:rPr lang="en-US" sz="2500" b="0" dirty="0"/>
                        <a:t> </a:t>
                      </a:r>
                      <a:r>
                        <a:rPr lang="en-US" sz="2500" b="0" dirty="0" err="1"/>
                        <a:t>statinius</a:t>
                      </a:r>
                      <a:endParaRPr lang="en-US" sz="2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2050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200 km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6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dirty="0" err="1"/>
                        <a:t>Upių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jungčių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gerinimas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pertvarkant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hidrotechninius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statinius</a:t>
                      </a:r>
                      <a:r>
                        <a:rPr lang="en-US" sz="2500" dirty="0"/>
                        <a:t> į </a:t>
                      </a:r>
                      <a:r>
                        <a:rPr lang="en-US" sz="2500" dirty="0" err="1"/>
                        <a:t>palankius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žuvų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migracijai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2050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50-100 km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dirty="0" err="1"/>
                        <a:t>Upių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renatūralizacija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atkuriant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natūralią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vagų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struktūrą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ir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tėkmės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sąlygas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2050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500" dirty="0"/>
                        <a:t>374 – 500 km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711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810598" y="342900"/>
            <a:ext cx="6710303" cy="1810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STRAIPSNI</a:t>
            </a:r>
            <a:r>
              <a:rPr lang="lt-LT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 BUVEINIŲ GRUPĖ</a:t>
            </a:r>
            <a:endParaRPr lang="en-US" sz="5199" b="1" dirty="0">
              <a:solidFill>
                <a:srgbClr val="C5E2C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4955" y="4690679"/>
            <a:ext cx="7350224" cy="349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3130 Mažai mineralizuoti ežerai su būdmainių augalų bendrijomis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3140 Ežerai su menturdumblių bendrijomis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3150 Natūralūs eutrofiniai ežerai su plūdžių arba aštrių bendrijomis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3160 Natūralūs distrofiniai ežerai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3190 Gipso karsto ežerai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4955" y="9007026"/>
            <a:ext cx="7350224" cy="971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3260 Upių sraunumos su kurklių bendrijomis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3270 Dumblingos upių pakrantės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16840" y="4690679"/>
            <a:ext cx="5390769" cy="248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6430 Eutrofiniai aukštieji žolynai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6450 Aliuvinės pievos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9160 Skroblynai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91E0 Aliuviniai miškai</a:t>
            </a:r>
          </a:p>
          <a:p>
            <a:pPr algn="l">
              <a:lnSpc>
                <a:spcPts val="4049"/>
              </a:lnSpc>
            </a:pPr>
            <a:r>
              <a:rPr lang="en-US" sz="24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91F0 Paupių guobynai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25393" y="3995628"/>
            <a:ext cx="3514353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Ežerai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355050" y="8309990"/>
            <a:ext cx="3514353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Upės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10598" y="3995628"/>
            <a:ext cx="3514353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Pievos ir miškai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8280" y="3107570"/>
            <a:ext cx="9586152" cy="5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900" b="1">
                <a:solidFill>
                  <a:srgbClr val="0E4C0D"/>
                </a:solidFill>
                <a:latin typeface="Inter Bold"/>
                <a:ea typeface="Inter Bold"/>
                <a:cs typeface="Inter Bold"/>
                <a:sym typeface="Inter Bold"/>
              </a:rPr>
              <a:t>III grupė. Upių, ežerų, aliuvinės ir pakrantės buveinės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70725" y="3300971"/>
            <a:ext cx="11966249" cy="704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Neigiamas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poveikis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vandens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būklei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buveinėms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Neigiamas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žemės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ūkio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poveikis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Pakeista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hidromorfologija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keitimas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melioracijos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laivybos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kitais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tikslais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Hidroelektrinių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poveikis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žuvims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hidrologijai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 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Neigiamas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žuvininkystės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ūkių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poveikis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marL="626115" lvl="1" indent="-313058" algn="l">
              <a:lnSpc>
                <a:spcPts val="4698"/>
              </a:lnSpc>
              <a:buAutoNum type="arabicPeriod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Svetimkraščių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ir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invazinių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žuvų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poveikis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698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693959" y="5512033"/>
            <a:ext cx="4914454" cy="4154019"/>
          </a:xfrm>
          <a:custGeom>
            <a:avLst/>
            <a:gdLst/>
            <a:ahLst/>
            <a:cxnLst/>
            <a:rect l="l" t="t" r="r" b="b"/>
            <a:pathLst>
              <a:path w="6415381" h="5422701">
                <a:moveTo>
                  <a:pt x="0" y="0"/>
                </a:moveTo>
                <a:lnTo>
                  <a:pt x="6415381" y="0"/>
                </a:lnTo>
                <a:lnTo>
                  <a:pt x="6415381" y="5422701"/>
                </a:lnTo>
                <a:lnTo>
                  <a:pt x="0" y="5422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647174" y="272348"/>
            <a:ext cx="8668535" cy="1811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STRAIPSNIO</a:t>
            </a:r>
          </a:p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PRIEMONIŲ APTARIMAS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40AC35-EAD3-1DEA-4D1B-47460FE3C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3146" y="2362800"/>
            <a:ext cx="4550096" cy="38128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039480"/>
            <a:ext cx="4370691" cy="4468634"/>
          </a:xfrm>
          <a:custGeom>
            <a:avLst/>
            <a:gdLst/>
            <a:ahLst/>
            <a:cxnLst/>
            <a:rect l="l" t="t" r="r" b="b"/>
            <a:pathLst>
              <a:path w="4370691" h="4468634">
                <a:moveTo>
                  <a:pt x="0" y="0"/>
                </a:moveTo>
                <a:lnTo>
                  <a:pt x="4370691" y="0"/>
                </a:lnTo>
                <a:lnTo>
                  <a:pt x="4370691" y="4468634"/>
                </a:lnTo>
                <a:lnTo>
                  <a:pt x="0" y="4468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6217" r="-1925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62653" y="7756418"/>
            <a:ext cx="17258020" cy="224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Priemones pateikė Aplinkos ministerija, Aplinkos apsaugos agentūra, Valstybinė saugomų teritorijų tarnyba, Aplinkos projektų valdymo agentūra, mokslininkai ir  Žemės ūkio ministerija </a:t>
            </a:r>
          </a:p>
          <a:p>
            <a:pPr algn="ctr">
              <a:lnSpc>
                <a:spcPts val="4060"/>
              </a:lnSpc>
            </a:pPr>
            <a:endParaRPr lang="en-US" sz="33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29234" y="3747750"/>
            <a:ext cx="4231442" cy="2095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43 priemonės</a:t>
            </a:r>
          </a:p>
        </p:txBody>
      </p:sp>
      <p:sp>
        <p:nvSpPr>
          <p:cNvPr id="6" name="Freeform 6"/>
          <p:cNvSpPr/>
          <p:nvPr/>
        </p:nvSpPr>
        <p:spPr>
          <a:xfrm>
            <a:off x="7008921" y="3039480"/>
            <a:ext cx="4370691" cy="4468634"/>
          </a:xfrm>
          <a:custGeom>
            <a:avLst/>
            <a:gdLst/>
            <a:ahLst/>
            <a:cxnLst/>
            <a:rect l="l" t="t" r="r" b="b"/>
            <a:pathLst>
              <a:path w="4370691" h="4468634">
                <a:moveTo>
                  <a:pt x="0" y="0"/>
                </a:moveTo>
                <a:lnTo>
                  <a:pt x="4370692" y="0"/>
                </a:lnTo>
                <a:lnTo>
                  <a:pt x="4370692" y="4468634"/>
                </a:lnTo>
                <a:lnTo>
                  <a:pt x="0" y="4468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6217" r="-1925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109455" y="3747750"/>
            <a:ext cx="4231442" cy="2095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30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esamų</a:t>
            </a:r>
          </a:p>
        </p:txBody>
      </p:sp>
      <p:sp>
        <p:nvSpPr>
          <p:cNvPr id="8" name="Freeform 8"/>
          <p:cNvSpPr/>
          <p:nvPr/>
        </p:nvSpPr>
        <p:spPr>
          <a:xfrm>
            <a:off x="12888609" y="3039480"/>
            <a:ext cx="4370691" cy="4468634"/>
          </a:xfrm>
          <a:custGeom>
            <a:avLst/>
            <a:gdLst/>
            <a:ahLst/>
            <a:cxnLst/>
            <a:rect l="l" t="t" r="r" b="b"/>
            <a:pathLst>
              <a:path w="4370691" h="4468634">
                <a:moveTo>
                  <a:pt x="0" y="0"/>
                </a:moveTo>
                <a:lnTo>
                  <a:pt x="4370691" y="0"/>
                </a:lnTo>
                <a:lnTo>
                  <a:pt x="4370691" y="4468634"/>
                </a:lnTo>
                <a:lnTo>
                  <a:pt x="0" y="4468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6217" r="-1925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2989142" y="3747750"/>
            <a:ext cx="4231442" cy="2095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13 </a:t>
            </a:r>
          </a:p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C5E2C0"/>
                </a:solidFill>
                <a:latin typeface="Inter Bold"/>
                <a:ea typeface="Inter Bold"/>
                <a:cs typeface="Inter Bold"/>
                <a:sym typeface="Inter Bold"/>
              </a:rPr>
              <a:t>naujų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597540" y="238047"/>
            <a:ext cx="20266539" cy="2694092"/>
          </a:xfrm>
          <a:custGeom>
            <a:avLst/>
            <a:gdLst/>
            <a:ahLst/>
            <a:cxnLst/>
            <a:rect l="l" t="t" r="r" b="b"/>
            <a:pathLst>
              <a:path w="13858620" h="2694092">
                <a:moveTo>
                  <a:pt x="0" y="0"/>
                </a:moveTo>
                <a:lnTo>
                  <a:pt x="13858621" y="0"/>
                </a:lnTo>
                <a:lnTo>
                  <a:pt x="13858621" y="2694093"/>
                </a:lnTo>
                <a:lnTo>
                  <a:pt x="0" y="269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74721" b="-399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10800" y="551726"/>
            <a:ext cx="8867536" cy="181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UPIŲ IR EŽERŲ</a:t>
            </a:r>
          </a:p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PRIEMON</a:t>
            </a:r>
            <a:r>
              <a:rPr lang="lt-LT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IŲ GRUPĖS</a:t>
            </a:r>
            <a:endParaRPr lang="en-US" sz="5199" b="1" dirty="0">
              <a:solidFill>
                <a:srgbClr val="C5E2C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9658455-D9A7-4A1C-0C6D-839C2AC6F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301487"/>
              </p:ext>
            </p:extLst>
          </p:nvPr>
        </p:nvGraphicFramePr>
        <p:xfrm>
          <a:off x="517930" y="3140794"/>
          <a:ext cx="17252139" cy="6065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473670">
                  <a:extLst>
                    <a:ext uri="{9D8B030D-6E8A-4147-A177-3AD203B41FA5}">
                      <a16:colId xmlns:a16="http://schemas.microsoft.com/office/drawing/2014/main" val="3955637069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137194972"/>
                    </a:ext>
                  </a:extLst>
                </a:gridCol>
                <a:gridCol w="5882869">
                  <a:extLst>
                    <a:ext uri="{9D8B030D-6E8A-4147-A177-3AD203B41FA5}">
                      <a16:colId xmlns:a16="http://schemas.microsoft.com/office/drawing/2014/main" val="2708806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500" b="1" dirty="0"/>
                        <a:t>Priemonių grupė</a:t>
                      </a:r>
                      <a:endParaRPr lang="en-US" sz="2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err="1"/>
                        <a:t>Įgyvendinama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iki</a:t>
                      </a:r>
                      <a:r>
                        <a:rPr lang="en-US" sz="2500" dirty="0"/>
                        <a:t> (m.)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err="1"/>
                        <a:t>Tiksliausias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taikymo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ploto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įvertis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arba</a:t>
                      </a:r>
                      <a:r>
                        <a:rPr lang="en-US" sz="2500" dirty="0"/>
                        <a:t> </a:t>
                      </a:r>
                      <a:r>
                        <a:rPr lang="en-US" sz="2500" dirty="0" err="1"/>
                        <a:t>intervalas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3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/>
                        <a:t>Makrofitų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šalinimas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iš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vandens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telkinių</a:t>
                      </a:r>
                      <a:endParaRPr lang="en-US" sz="23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 km</a:t>
                      </a:r>
                      <a:r>
                        <a:rPr lang="lt-LT" sz="2300" baseline="30000" dirty="0"/>
                        <a:t>2</a:t>
                      </a:r>
                      <a:endParaRPr lang="en-US" sz="23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6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/>
                        <a:t>Taršos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mažinimas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taikant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priemones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nuotekų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sistemoms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2033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800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/>
                        <a:t>Moksliniai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tyrimai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įvertinantys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įžuvinimo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veiksmingumą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2027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-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7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/>
                        <a:t>Žvejybos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ir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žuvų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įveisimo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reguliavimas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ir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tyrimai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vandens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telkiniuose</a:t>
                      </a:r>
                      <a:r>
                        <a:rPr lang="en-US" sz="23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2050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31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2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300" dirty="0" err="1"/>
                        <a:t>Žuvų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rūšių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populiacijų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ir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buveinių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moksliniai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tyrimai</a:t>
                      </a:r>
                      <a:r>
                        <a:rPr lang="en-US" sz="2300" dirty="0"/>
                        <a:t>, </a:t>
                      </a:r>
                      <a:r>
                        <a:rPr lang="en-US" sz="2300" dirty="0" err="1"/>
                        <a:t>žuvų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ir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vėžiagyvių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populiacijų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atkūrimo</a:t>
                      </a:r>
                      <a:r>
                        <a:rPr lang="en-US" sz="2300" dirty="0"/>
                        <a:t> </a:t>
                      </a:r>
                      <a:r>
                        <a:rPr lang="en-US" sz="2300" dirty="0" err="1"/>
                        <a:t>priemonės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2050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10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0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400" dirty="0"/>
                        <a:t>Ž</a:t>
                      </a:r>
                      <a:r>
                        <a:rPr lang="en-US" sz="2400" dirty="0" err="1"/>
                        <a:t>uvų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įveisimas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ežeruose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vykdant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biomanipuliaciją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11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16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Hidrologinio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režimo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ežeruose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atkūrimas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10-20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4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Vandens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telkinių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būklės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gerinimas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mažinant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žemės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ūkio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taršą</a:t>
                      </a:r>
                      <a:r>
                        <a:rPr lang="en-US" sz="2400" dirty="0"/>
                        <a:t> 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2033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589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6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Mažinti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neigiamą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hidroelektrinių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poveikį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vandens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telkiniams</a:t>
                      </a:r>
                      <a:r>
                        <a:rPr lang="en-US" sz="2400" dirty="0"/>
                        <a:t> 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2040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-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5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/>
                        <a:t>Žinių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spragų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šalinimas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nustatant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taršos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šaltinius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ir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poveikį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vandens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telkiniams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2033</a:t>
                      </a:r>
                      <a:endParaRPr lang="en-US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300" dirty="0"/>
                        <a:t>589 km</a:t>
                      </a:r>
                      <a:r>
                        <a:rPr lang="lt-LT" sz="2300" baseline="30000" dirty="0"/>
                        <a:t>2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166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DB22581-FA0D-6B15-7329-B169A6BCF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662712"/>
              </p:ext>
            </p:extLst>
          </p:nvPr>
        </p:nvGraphicFramePr>
        <p:xfrm>
          <a:off x="517930" y="3822700"/>
          <a:ext cx="17008070" cy="4358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008070">
                  <a:extLst>
                    <a:ext uri="{9D8B030D-6E8A-4147-A177-3AD203B41FA5}">
                      <a16:colId xmlns:a16="http://schemas.microsoft.com/office/drawing/2014/main" val="306561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2500" b="1" dirty="0"/>
                        <a:t>Priemonės</a:t>
                      </a:r>
                      <a:endParaRPr lang="en-US" sz="2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9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b="0" dirty="0"/>
                        <a:t>Metodinės medžiagos parengimas salpų atkūrimui, modeliavimo paslaugų pirkimas. </a:t>
                      </a:r>
                      <a:endParaRPr lang="en-US" sz="2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6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b="0" dirty="0"/>
                        <a:t>Teisės aktų pakeitimai apimantys </a:t>
                      </a:r>
                      <a:r>
                        <a:rPr lang="lt-LT" sz="2300" b="0" dirty="0" err="1"/>
                        <a:t>įžuvinimą</a:t>
                      </a:r>
                      <a:r>
                        <a:rPr lang="lt-LT" sz="2300" b="0" dirty="0"/>
                        <a:t> </a:t>
                      </a:r>
                      <a:r>
                        <a:rPr lang="lt-LT" sz="2300" b="0" dirty="0" err="1"/>
                        <a:t>svetimžemėmis</a:t>
                      </a:r>
                      <a:r>
                        <a:rPr lang="lt-LT" sz="2300" b="0" dirty="0"/>
                        <a:t> žuvų rūšimis.</a:t>
                      </a:r>
                      <a:endParaRPr lang="en-US" sz="23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00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/>
                        <a:t>Perpelės neršto apsauga ribojant verslinę žvejybą Ežios seklumoje (Kuršių marios).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8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 err="1"/>
                        <a:t>Plačiažnyplio</a:t>
                      </a:r>
                      <a:r>
                        <a:rPr lang="lt-LT" sz="2300" dirty="0"/>
                        <a:t> vėžio populiacijų atkūrimas ir invazinių vėžių plitimo prevencija.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03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/>
                        <a:t>Ežerinės rainės radavietėse atkurti ežerų hidrologiją ir užtikrinti nekintančias sąlygas. 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0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/>
                        <a:t>Teisės aktų pakeitimai reikalingi hidroelektrinėms skirto ekologinio nuotėkio metodikos įteisinimui ir integravimui. 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6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/>
                        <a:t>Įgalioti hidroelektrinių savininkus pakeisti turbinas galinčias dirbti su prie upės pritaikyto debito.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4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2300" dirty="0" err="1"/>
                        <a:t>Spec.sąlygų</a:t>
                      </a:r>
                      <a:r>
                        <a:rPr lang="lt-LT" sz="2300" dirty="0"/>
                        <a:t> pakeitimai - pakeitimai susiję su vandens telkinių apsaugos juostomis ir zonomis, kurie užtikrintų salpų apsaugą, taršos prevenciją ir ekosistemų funkcionavimą.</a:t>
                      </a:r>
                      <a:endParaRPr lang="en-US" sz="2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86631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622D634E-274A-990B-3F6E-41DF42817444}"/>
              </a:ext>
            </a:extLst>
          </p:cNvPr>
          <p:cNvSpPr txBox="1"/>
          <p:nvPr/>
        </p:nvSpPr>
        <p:spPr>
          <a:xfrm>
            <a:off x="9420464" y="499214"/>
            <a:ext cx="8867536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lt-LT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PLANUOJAMOS NAUJOS PRIEMONĖS</a:t>
            </a:r>
            <a:endParaRPr lang="en-US" sz="5199" b="1" dirty="0">
              <a:solidFill>
                <a:srgbClr val="C5E2C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2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598710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00255" y="-6633529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5" y="0"/>
                </a:lnTo>
                <a:lnTo>
                  <a:pt x="9393705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8074399" y="-6624004"/>
            <a:ext cx="9393704" cy="9393704"/>
          </a:xfrm>
          <a:custGeom>
            <a:avLst/>
            <a:gdLst/>
            <a:ahLst/>
            <a:cxnLst/>
            <a:rect l="l" t="t" r="r" b="b"/>
            <a:pathLst>
              <a:path w="9393704" h="9393704">
                <a:moveTo>
                  <a:pt x="0" y="0"/>
                </a:moveTo>
                <a:lnTo>
                  <a:pt x="9393704" y="0"/>
                </a:lnTo>
                <a:lnTo>
                  <a:pt x="9393704" y="9393705"/>
                </a:lnTo>
                <a:lnTo>
                  <a:pt x="0" y="9393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26261" y="446702"/>
            <a:ext cx="3345507" cy="1916098"/>
          </a:xfrm>
          <a:custGeom>
            <a:avLst/>
            <a:gdLst/>
            <a:ahLst/>
            <a:cxnLst/>
            <a:rect l="l" t="t" r="r" b="b"/>
            <a:pathLst>
              <a:path w="3345507" h="1916098">
                <a:moveTo>
                  <a:pt x="0" y="0"/>
                </a:moveTo>
                <a:lnTo>
                  <a:pt x="3345507" y="0"/>
                </a:lnTo>
                <a:lnTo>
                  <a:pt x="3345507" y="1916098"/>
                </a:lnTo>
                <a:lnTo>
                  <a:pt x="0" y="1916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F77C85-4D91-B697-B842-B6D914BE3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t="12963" r="12040" b="12963"/>
          <a:stretch>
            <a:fillRect/>
          </a:stretch>
        </p:blipFill>
        <p:spPr>
          <a:xfrm>
            <a:off x="3771768" y="2210881"/>
            <a:ext cx="11658600" cy="7620000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1CCACF7E-1C31-1594-83CC-05094715AE31}"/>
              </a:ext>
            </a:extLst>
          </p:cNvPr>
          <p:cNvSpPr txBox="1"/>
          <p:nvPr/>
        </p:nvSpPr>
        <p:spPr>
          <a:xfrm>
            <a:off x="5167300" y="4524354"/>
            <a:ext cx="8867536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lt-LT" sz="5199" b="1" dirty="0">
                <a:solidFill>
                  <a:srgbClr val="C5E2C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LAIKAS DISKUSIJAI</a:t>
            </a:r>
            <a:endParaRPr lang="en-US" sz="5199" b="1" dirty="0">
              <a:solidFill>
                <a:srgbClr val="C5E2C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1078</Words>
  <Application>Microsoft Office PowerPoint</Application>
  <PresentationFormat>Custom</PresentationFormat>
  <Paragraphs>167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Inter Bold Italics</vt:lpstr>
      <vt:lpstr>Inter</vt:lpstr>
      <vt:lpstr>Arial</vt:lpstr>
      <vt:lpstr>Inter Italics</vt:lpstr>
      <vt:lpstr>Canva Sans</vt:lpstr>
      <vt:lpstr>Calibri</vt:lpstr>
      <vt:lpstr>Canva Sans Bold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subheading</dc:title>
  <dc:creator>Jonė Leščinskaitė</dc:creator>
  <cp:lastModifiedBy>Jonė Leščinskaitė</cp:lastModifiedBy>
  <cp:revision>3</cp:revision>
  <dcterms:created xsi:type="dcterms:W3CDTF">2006-08-16T00:00:00Z</dcterms:created>
  <dcterms:modified xsi:type="dcterms:W3CDTF">2026-09-21T08:51:12Z</dcterms:modified>
  <dc:identifier>DAHUtetgbgY</dc:identifier>
</cp:coreProperties>
</file>