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258" r:id="rId4"/>
    <p:sldId id="259" r:id="rId5"/>
    <p:sldId id="277" r:id="rId6"/>
    <p:sldId id="261" r:id="rId7"/>
    <p:sldId id="262" r:id="rId8"/>
    <p:sldId id="278" r:id="rId9"/>
    <p:sldId id="279" r:id="rId10"/>
    <p:sldId id="280" r:id="rId11"/>
    <p:sldId id="267" r:id="rId12"/>
    <p:sldId id="260" r:id="rId13"/>
    <p:sldId id="263" r:id="rId14"/>
    <p:sldId id="264" r:id="rId15"/>
    <p:sldId id="265" r:id="rId16"/>
    <p:sldId id="266" r:id="rId17"/>
    <p:sldId id="268" r:id="rId18"/>
    <p:sldId id="269" r:id="rId19"/>
    <p:sldId id="270" r:id="rId20"/>
    <p:sldId id="271" r:id="rId21"/>
    <p:sldId id="272" r:id="rId22"/>
    <p:sldId id="273" r:id="rId23"/>
    <p:sldId id="274" r:id="rId24"/>
    <p:sldId id="276" r:id="rId25"/>
  </p:sldIdLst>
  <p:sldSz cx="18288000" cy="10287000"/>
  <p:notesSz cx="6858000" cy="9144000"/>
  <p:embeddedFontLst>
    <p:embeddedFont>
      <p:font typeface="Arial Bold" panose="020B0704020202020204" pitchFamily="34" charset="0"/>
      <p:regular r:id="rId27"/>
      <p:bold r:id="rId28"/>
    </p:embeddedFont>
    <p:embeddedFont>
      <p:font typeface="Arial Bold Italics" panose="020B0604020202020204" charset="0"/>
      <p:regular r:id="rId29"/>
    </p:embeddedFont>
    <p:embeddedFont>
      <p:font typeface="Arial Italics" panose="020B0604020202020204" charset="0"/>
      <p:regular r:id="rId30"/>
    </p:embeddedFont>
    <p:embeddedFont>
      <p:font typeface="Arimo" panose="020B0604020202020204" charset="0"/>
      <p:regular r:id="rId31"/>
    </p:embeddedFont>
    <p:embeddedFont>
      <p:font typeface="Arimo Bold" panose="020B0604020202020204" charset="0"/>
      <p:regular r:id="rId32"/>
    </p:embeddedFont>
    <p:embeddedFont>
      <p:font typeface="Canva Sans" panose="020B0604020202020204" charset="0"/>
      <p:regular r:id="rId33"/>
    </p:embeddedFont>
    <p:embeddedFont>
      <p:font typeface="Canva Sans Bold" panose="020B0604020202020204" charset="0"/>
      <p:regular r:id="rId34"/>
    </p:embeddedFont>
    <p:embeddedFont>
      <p:font typeface="Times New Roman Bold" panose="02020803070505020304" pitchFamily="18" charset="0"/>
      <p:bold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1880" autoAdjust="0"/>
  </p:normalViewPr>
  <p:slideViewPr>
    <p:cSldViewPr>
      <p:cViewPr varScale="1">
        <p:scale>
          <a:sx n="60" d="100"/>
          <a:sy n="60" d="100"/>
        </p:scale>
        <p:origin x="125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girdas Klimavičius" userId="b1113f95-76a5-4e06-8fbc-2ed4672123b8" providerId="ADAL" clId="{2AB95D30-79E9-4C2A-A628-D3FC2FC7797C}"/>
    <pc:docChg chg="modSld">
      <pc:chgData name="Algirdas Klimavičius" userId="b1113f95-76a5-4e06-8fbc-2ed4672123b8" providerId="ADAL" clId="{2AB95D30-79E9-4C2A-A628-D3FC2FC7797C}" dt="2026-09-08T07:04:08.637" v="0" actId="20577"/>
      <pc:docMkLst>
        <pc:docMk/>
      </pc:docMkLst>
      <pc:sldChg chg="modSp mod">
        <pc:chgData name="Algirdas Klimavičius" userId="b1113f95-76a5-4e06-8fbc-2ed4672123b8" providerId="ADAL" clId="{2AB95D30-79E9-4C2A-A628-D3FC2FC7797C}" dt="2026-09-08T07:04:08.637" v="0" actId="20577"/>
        <pc:sldMkLst>
          <pc:docMk/>
          <pc:sldMk cId="0" sldId="256"/>
        </pc:sldMkLst>
        <pc:spChg chg="mod">
          <ac:chgData name="Algirdas Klimavičius" userId="b1113f95-76a5-4e06-8fbc-2ed4672123b8" providerId="ADAL" clId="{2AB95D30-79E9-4C2A-A628-D3FC2FC7797C}" dt="2026-09-08T07:04:08.637" v="0" actId="20577"/>
          <ac:spMkLst>
            <pc:docMk/>
            <pc:sldMk cId="0" sldId="256"/>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6151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3D244-D51A-AE5A-40C6-859C531FD1B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58A31B-60DF-02CB-6756-7103E21CD45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1ABDDBBF-673E-0A79-1FD8-F5F81C81C56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D277D31A-AF33-0AA0-707D-4DB7D57F11D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98C4AD2-F743-F9FF-641D-12857FF2758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4F3AD9A1-7769-8414-1E99-9860405ECAE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C0D85682-56CC-5AFA-F740-408675618F3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763458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451E1-1501-83A6-671D-105A62AC026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ABB66E-E644-062C-60CE-49FB0DD100B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77DB9924-BD5C-A454-4DDD-B025E64261B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638BB03C-A63C-A956-7B0F-C6E7FB3C80B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E46BAC2-AB63-B5D9-6A20-12630B353B2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8C194786-A264-91C7-2840-1D3882F67E0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92B78D70-74EE-09E9-B784-AB9368826F0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578577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8D34E-8284-3324-35D0-F0BD874E826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EF436A-AC49-3B66-9E61-C8C41508592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1CC990F5-AB1E-B4F1-3B1C-5D92E4AED72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66343286-3050-A07D-3099-EA27BCF2164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27D6B10-0A45-686D-87FA-1C3CABD3AA1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EB9AD9E4-250D-2ABC-43FD-28930BD72F3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F9626607-9AC9-0D22-D9CA-8D217A13C1F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002297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F5E6C-5423-DA6D-5C71-B251AAF83B1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92EBA1-FC62-0CD2-1E71-96BB4E886D0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7D730C3D-0123-791B-2C6E-D2CCC34B2E1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E432164D-8405-4151-2840-188947CDAAC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17D383E-D265-87C5-CBC3-D58F44F7409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EFDD26E0-1D69-5C33-FC9A-7F283D0C7AD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14F7DB8D-C8B8-FD07-FAF4-A649B33ADD8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556141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B88C2-7001-87EA-52A1-3618D2189CF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D986AC4-50EC-E0D1-6899-7F5E4C20C5E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6A30598D-547B-F476-4AA9-DFB1CF16FC3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805F187B-1902-FB66-B843-C879F475027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0C739BB-DA6C-05D1-7486-62892EDD7C8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296AF2DA-0A6F-3D6A-AAB1-AB169DB609C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F2831D58-7487-CE0F-F566-5F6BBB37AE5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927537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9AF77-D4B7-BE8B-1974-7A0AE7C6721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79BACCD-6B48-C00F-B281-D807946424E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2AEF0842-C7CF-3F73-9D35-14F4CD0C706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4262A252-FF77-CA40-FEBD-744C36E7AD7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63FD973-6E45-1184-155A-2238BCFC51C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9590ABDD-8DA6-6596-77DD-06377DECE9A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F7A3F8CE-59A8-01D1-2BDA-E30411CBBB7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436780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B94C5-701C-683A-ACF5-C739E401FFA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3C72BD-0F6F-F838-2B2B-476BBA58EE0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E8069DBC-8A4C-9DBA-3D82-B2866EFE711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FBB06AF1-F779-6B8B-970C-ED27D9283E7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CC823BC-D853-F0BB-4077-93880C0C8BC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1067FB1B-D2D9-AD40-85CC-E8DEF9F286F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EADE5A23-84CC-FE8F-28EE-63FC94DF47C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527078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F294F-7EAA-BEB6-1650-B758515A7A1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28E6F0E-C722-A960-60C4-BAA2A07E010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1FBF5AB5-E29A-314E-D397-3E5D3C6F890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E3484B9A-B777-9771-76F0-E4A41491636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BEE1CC9-3CE3-B1EA-CA54-6C71AB3C2CD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A1C8FCF4-3905-E79A-F0A1-61508AB893B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A697E8D9-19AC-CB09-FEF9-6812BC41397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183517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am.lrv.lt/lt/veiklos-sritys-1/gamtos-apsauga/nacionalinis-gamtos-atkurimo-planas/nacionalinio-gamtos-atkurimo-plano-nap-priemoniu-viesinimas/"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package" Target="../embeddings/Microsoft_Excel_Worksheet.xlsx"/><Relationship Id="rId5" Type="http://schemas.openxmlformats.org/officeDocument/2006/relationships/image" Target="../media/image9.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oleObject" Target="../embeddings/oleObject3.bin"/><Relationship Id="rId5" Type="http://schemas.openxmlformats.org/officeDocument/2006/relationships/image" Target="../media/image11.png"/><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735627" y="5355258"/>
            <a:ext cx="13283352" cy="3989825"/>
            <a:chOff x="0" y="0"/>
            <a:chExt cx="3498496" cy="1050818"/>
          </a:xfrm>
        </p:grpSpPr>
        <p:sp>
          <p:nvSpPr>
            <p:cNvPr id="4" name="Freeform 4"/>
            <p:cNvSpPr/>
            <p:nvPr/>
          </p:nvSpPr>
          <p:spPr>
            <a:xfrm>
              <a:off x="0" y="0"/>
              <a:ext cx="3498496" cy="1050818"/>
            </a:xfrm>
            <a:custGeom>
              <a:avLst/>
              <a:gdLst/>
              <a:ahLst/>
              <a:cxnLst/>
              <a:rect l="l" t="t" r="r" b="b"/>
              <a:pathLst>
                <a:path w="3498496" h="1050818">
                  <a:moveTo>
                    <a:pt x="0" y="0"/>
                  </a:moveTo>
                  <a:lnTo>
                    <a:pt x="3498496" y="0"/>
                  </a:lnTo>
                  <a:lnTo>
                    <a:pt x="3498496" y="1050818"/>
                  </a:lnTo>
                  <a:lnTo>
                    <a:pt x="0" y="1050818"/>
                  </a:lnTo>
                  <a:close/>
                </a:path>
              </a:pathLst>
            </a:custGeom>
            <a:solidFill>
              <a:srgbClr val="004100">
                <a:alpha val="19608"/>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9525"/>
              <a:ext cx="3498496" cy="1060343"/>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1495958" y="5770242"/>
            <a:ext cx="642298" cy="488848"/>
          </a:xfrm>
          <a:custGeom>
            <a:avLst/>
            <a:gdLst/>
            <a:ahLst/>
            <a:cxnLst/>
            <a:rect l="l" t="t" r="r" b="b"/>
            <a:pathLst>
              <a:path w="642298" h="488848">
                <a:moveTo>
                  <a:pt x="0" y="0"/>
                </a:moveTo>
                <a:lnTo>
                  <a:pt x="642298" y="0"/>
                </a:lnTo>
                <a:lnTo>
                  <a:pt x="642298" y="488848"/>
                </a:lnTo>
                <a:lnTo>
                  <a:pt x="0" y="4888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532471" y="6525584"/>
            <a:ext cx="569271" cy="557886"/>
          </a:xfrm>
          <a:custGeom>
            <a:avLst/>
            <a:gdLst/>
            <a:ahLst/>
            <a:cxnLst/>
            <a:rect l="l" t="t" r="r" b="b"/>
            <a:pathLst>
              <a:path w="569271" h="557886">
                <a:moveTo>
                  <a:pt x="0" y="0"/>
                </a:moveTo>
                <a:lnTo>
                  <a:pt x="569272" y="0"/>
                </a:lnTo>
                <a:lnTo>
                  <a:pt x="569272" y="557886"/>
                </a:lnTo>
                <a:lnTo>
                  <a:pt x="0" y="5578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429679" y="7350170"/>
            <a:ext cx="672063" cy="665954"/>
          </a:xfrm>
          <a:custGeom>
            <a:avLst/>
            <a:gdLst/>
            <a:ahLst/>
            <a:cxnLst/>
            <a:rect l="l" t="t" r="r" b="b"/>
            <a:pathLst>
              <a:path w="672063" h="665954">
                <a:moveTo>
                  <a:pt x="0" y="0"/>
                </a:moveTo>
                <a:lnTo>
                  <a:pt x="672064" y="0"/>
                </a:lnTo>
                <a:lnTo>
                  <a:pt x="672064" y="665954"/>
                </a:lnTo>
                <a:lnTo>
                  <a:pt x="0" y="6659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1495958" y="8282824"/>
            <a:ext cx="539728" cy="808856"/>
          </a:xfrm>
          <a:custGeom>
            <a:avLst/>
            <a:gdLst/>
            <a:ahLst/>
            <a:cxnLst/>
            <a:rect l="l" t="t" r="r" b="b"/>
            <a:pathLst>
              <a:path w="539728" h="808856">
                <a:moveTo>
                  <a:pt x="0" y="0"/>
                </a:moveTo>
                <a:lnTo>
                  <a:pt x="539728" y="0"/>
                </a:lnTo>
                <a:lnTo>
                  <a:pt x="539728" y="808856"/>
                </a:lnTo>
                <a:lnTo>
                  <a:pt x="0" y="80885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735627" y="2966094"/>
            <a:ext cx="16580679" cy="705321"/>
          </a:xfrm>
          <a:prstGeom prst="rect">
            <a:avLst/>
          </a:prstGeom>
        </p:spPr>
        <p:txBody>
          <a:bodyPr lIns="0" tIns="0" rIns="0" bIns="0" rtlCol="0" anchor="t">
            <a:spAutoFit/>
          </a:bodyPr>
          <a:lstStyle/>
          <a:p>
            <a:pPr marL="0" marR="0" lvl="0" indent="0" algn="l" defTabSz="914400" rtl="0" eaLnBrk="1" fontAlgn="auto" latinLnBrk="0" hangingPunct="1">
              <a:lnSpc>
                <a:spcPts val="5509"/>
              </a:lnSpc>
              <a:spcBef>
                <a:spcPts val="0"/>
              </a:spcBef>
              <a:spcAft>
                <a:spcPts val="0"/>
              </a:spcAft>
              <a:buClrTx/>
              <a:buSzTx/>
              <a:buFontTx/>
              <a:buNone/>
              <a:tabLst/>
              <a:defRPr/>
            </a:pPr>
            <a:r>
              <a:rPr kumimoji="0" lang="en-US" sz="5101" b="0" i="0" u="none" strike="noStrike" kern="1200" cap="none" spc="0" normalizeH="0" baseline="0" noProof="0" dirty="0">
                <a:ln>
                  <a:noFill/>
                </a:ln>
                <a:solidFill>
                  <a:srgbClr val="204632"/>
                </a:solidFill>
                <a:effectLst/>
                <a:uLnTx/>
                <a:uFillTx/>
                <a:latin typeface="Times New Roman"/>
                <a:ea typeface="Times New Roman"/>
                <a:cs typeface="Times New Roman"/>
                <a:sym typeface="Times New Roman"/>
              </a:rPr>
              <a:t>Gamtos atkūrimo </a:t>
            </a:r>
            <a:r>
              <a:rPr kumimoji="0" lang="en-US" sz="5101" b="0" i="0" u="none" strike="noStrike" kern="1200" cap="none" spc="0" normalizeH="0" baseline="0" noProof="0" dirty="0" err="1">
                <a:ln>
                  <a:noFill/>
                </a:ln>
                <a:solidFill>
                  <a:srgbClr val="204632"/>
                </a:solidFill>
                <a:effectLst/>
                <a:uLnTx/>
                <a:uFillTx/>
                <a:latin typeface="Times New Roman"/>
                <a:ea typeface="Times New Roman"/>
                <a:cs typeface="Times New Roman"/>
                <a:sym typeface="Times New Roman"/>
              </a:rPr>
              <a:t>darbo</a:t>
            </a:r>
            <a:r>
              <a:rPr kumimoji="0" lang="en-US" sz="5101" b="0" i="0" u="none" strike="noStrike" kern="1200" cap="none" spc="0" normalizeH="0" baseline="0" noProof="0" dirty="0">
                <a:ln>
                  <a:noFill/>
                </a:ln>
                <a:solidFill>
                  <a:srgbClr val="204632"/>
                </a:solidFill>
                <a:effectLst/>
                <a:uLnTx/>
                <a:uFillTx/>
                <a:latin typeface="Times New Roman"/>
                <a:ea typeface="Times New Roman"/>
                <a:cs typeface="Times New Roman"/>
                <a:sym typeface="Times New Roman"/>
              </a:rPr>
              <a:t> </a:t>
            </a:r>
            <a:r>
              <a:rPr kumimoji="0" lang="en-US" sz="5101" b="0" i="0" u="none" strike="noStrike" kern="1200" cap="none" spc="0" normalizeH="0" baseline="0" noProof="0" dirty="0" err="1">
                <a:ln>
                  <a:noFill/>
                </a:ln>
                <a:solidFill>
                  <a:srgbClr val="204632"/>
                </a:solidFill>
                <a:effectLst/>
                <a:uLnTx/>
                <a:uFillTx/>
                <a:latin typeface="Times New Roman"/>
                <a:ea typeface="Times New Roman"/>
                <a:cs typeface="Times New Roman"/>
                <a:sym typeface="Times New Roman"/>
              </a:rPr>
              <a:t>grupės</a:t>
            </a:r>
            <a:r>
              <a:rPr kumimoji="0" lang="en-US" sz="5101" b="0" i="0" u="none" strike="noStrike" kern="1200" cap="none" spc="0" normalizeH="0" baseline="0" noProof="0" dirty="0">
                <a:ln>
                  <a:noFill/>
                </a:ln>
                <a:solidFill>
                  <a:srgbClr val="204632"/>
                </a:solidFill>
                <a:effectLst/>
                <a:uLnTx/>
                <a:uFillTx/>
                <a:latin typeface="Times New Roman"/>
                <a:ea typeface="Times New Roman"/>
                <a:cs typeface="Times New Roman"/>
                <a:sym typeface="Times New Roman"/>
              </a:rPr>
              <a:t>, </a:t>
            </a:r>
            <a:r>
              <a:rPr kumimoji="0" lang="en-US" sz="5101" b="0" i="0" u="none" strike="noStrike" kern="1200" cap="none" spc="0" normalizeH="0" baseline="0" noProof="0" dirty="0" err="1">
                <a:ln>
                  <a:noFill/>
                </a:ln>
                <a:solidFill>
                  <a:srgbClr val="204632"/>
                </a:solidFill>
                <a:effectLst/>
                <a:uLnTx/>
                <a:uFillTx/>
                <a:latin typeface="Times New Roman"/>
                <a:ea typeface="Times New Roman"/>
                <a:cs typeface="Times New Roman"/>
                <a:sym typeface="Times New Roman"/>
              </a:rPr>
              <a:t>sausumo</a:t>
            </a:r>
            <a:r>
              <a:rPr kumimoji="0" lang="lt-LT" sz="5101" b="0" i="0" u="none" strike="noStrike" kern="1200" cap="none" spc="0" normalizeH="0" baseline="0" noProof="0" dirty="0">
                <a:ln>
                  <a:noFill/>
                </a:ln>
                <a:solidFill>
                  <a:srgbClr val="204632"/>
                </a:solidFill>
                <a:effectLst/>
                <a:uLnTx/>
                <a:uFillTx/>
                <a:latin typeface="Times New Roman"/>
                <a:ea typeface="Times New Roman"/>
                <a:cs typeface="Times New Roman"/>
                <a:sym typeface="Times New Roman"/>
              </a:rPr>
              <a:t>s</a:t>
            </a:r>
            <a:r>
              <a:rPr kumimoji="0" lang="en-US" sz="5101" b="0" i="0" u="none" strike="noStrike" kern="1200" cap="none" spc="0" normalizeH="0" baseline="0" noProof="0" dirty="0">
                <a:ln>
                  <a:noFill/>
                </a:ln>
                <a:solidFill>
                  <a:srgbClr val="204632"/>
                </a:solidFill>
                <a:effectLst/>
                <a:uLnTx/>
                <a:uFillTx/>
                <a:latin typeface="Times New Roman"/>
                <a:ea typeface="Times New Roman"/>
                <a:cs typeface="Times New Roman"/>
                <a:sym typeface="Times New Roman"/>
              </a:rPr>
              <a:t> </a:t>
            </a:r>
            <a:r>
              <a:rPr kumimoji="0" lang="en-US" sz="5101" b="0" i="0" u="none" strike="noStrike" kern="1200" cap="none" spc="0" normalizeH="0" baseline="0" noProof="0" dirty="0" err="1">
                <a:ln>
                  <a:noFill/>
                </a:ln>
                <a:solidFill>
                  <a:srgbClr val="204632"/>
                </a:solidFill>
                <a:effectLst/>
                <a:uLnTx/>
                <a:uFillTx/>
                <a:latin typeface="Times New Roman"/>
                <a:ea typeface="Times New Roman"/>
                <a:cs typeface="Times New Roman"/>
                <a:sym typeface="Times New Roman"/>
              </a:rPr>
              <a:t>pogrupio</a:t>
            </a:r>
            <a:r>
              <a:rPr kumimoji="0" lang="en-US" sz="5101" b="0" i="0" u="none" strike="noStrike" kern="1200" cap="none" spc="0" normalizeH="0" baseline="0" noProof="0" dirty="0">
                <a:ln>
                  <a:noFill/>
                </a:ln>
                <a:solidFill>
                  <a:srgbClr val="204632"/>
                </a:solidFill>
                <a:effectLst/>
                <a:uLnTx/>
                <a:uFillTx/>
                <a:latin typeface="Times New Roman"/>
                <a:ea typeface="Times New Roman"/>
                <a:cs typeface="Times New Roman"/>
                <a:sym typeface="Times New Roman"/>
              </a:rPr>
              <a:t> </a:t>
            </a:r>
            <a:r>
              <a:rPr kumimoji="0" lang="en-US" sz="5101" b="0" i="0" u="none" strike="noStrike" kern="1200" cap="none" spc="0" normalizeH="0" baseline="0" noProof="0" dirty="0" err="1">
                <a:ln>
                  <a:noFill/>
                </a:ln>
                <a:solidFill>
                  <a:srgbClr val="204632"/>
                </a:solidFill>
                <a:effectLst/>
                <a:uLnTx/>
                <a:uFillTx/>
                <a:latin typeface="Times New Roman"/>
                <a:ea typeface="Times New Roman"/>
                <a:cs typeface="Times New Roman"/>
                <a:sym typeface="Times New Roman"/>
              </a:rPr>
              <a:t>susitikimas</a:t>
            </a:r>
            <a:endParaRPr kumimoji="0" lang="en-US" sz="5101" b="0" i="0" u="none" strike="noStrike" kern="1200" cap="none" spc="0" normalizeH="0" baseline="0" noProof="0" dirty="0">
              <a:ln>
                <a:noFill/>
              </a:ln>
              <a:solidFill>
                <a:srgbClr val="204632"/>
              </a:solidFill>
              <a:effectLst/>
              <a:uLnTx/>
              <a:uFillTx/>
              <a:latin typeface="Times New Roman"/>
              <a:ea typeface="Times New Roman"/>
              <a:cs typeface="Times New Roman"/>
              <a:sym typeface="Times New Roman"/>
            </a:endParaRPr>
          </a:p>
        </p:txBody>
      </p:sp>
      <p:sp>
        <p:nvSpPr>
          <p:cNvPr id="11" name="TextBox 11"/>
          <p:cNvSpPr txBox="1"/>
          <p:nvPr/>
        </p:nvSpPr>
        <p:spPr>
          <a:xfrm>
            <a:off x="9250514" y="8978743"/>
            <a:ext cx="8214993" cy="323850"/>
          </a:xfrm>
          <a:prstGeom prst="rect">
            <a:avLst/>
          </a:prstGeom>
        </p:spPr>
        <p:txBody>
          <a:bodyPr lIns="0" tIns="0" rIns="0" bIns="0" rtlCol="0" anchor="t">
            <a:spAutoFit/>
          </a:bodyPr>
          <a:lstStyle/>
          <a:p>
            <a:pPr marL="0" marR="0" lvl="0" indent="0" algn="r" defTabSz="914400" rtl="0" eaLnBrk="1" fontAlgn="auto" latinLnBrk="0" hangingPunct="1">
              <a:lnSpc>
                <a:spcPts val="2520"/>
              </a:lnSpc>
              <a:spcBef>
                <a:spcPts val="0"/>
              </a:spcBef>
              <a:spcAft>
                <a:spcPts val="0"/>
              </a:spcAft>
              <a:buClrTx/>
              <a:buSzTx/>
              <a:buFontTx/>
              <a:buNone/>
              <a:tabLst/>
              <a:defRPr/>
            </a:pP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2026 rugsėjo 8 d.</a:t>
            </a:r>
          </a:p>
        </p:txBody>
      </p:sp>
      <p:sp>
        <p:nvSpPr>
          <p:cNvPr id="12" name="TextBox 12"/>
          <p:cNvSpPr txBox="1"/>
          <p:nvPr/>
        </p:nvSpPr>
        <p:spPr>
          <a:xfrm>
            <a:off x="2747338" y="5820940"/>
            <a:ext cx="8214993" cy="438150"/>
          </a:xfrm>
          <a:prstGeom prst="rect">
            <a:avLst/>
          </a:prstGeom>
        </p:spPr>
        <p:txBody>
          <a:bodyPr lIns="0" tIns="0" rIns="0" bIns="0" rtlCol="0" anchor="t">
            <a:spAutoFit/>
          </a:bodyPr>
          <a:lstStyle/>
          <a:p>
            <a:pPr marL="0" marR="0" lvl="0" indent="0" algn="l" defTabSz="914400" rtl="0" eaLnBrk="1" fontAlgn="auto" latinLnBrk="0" hangingPunct="1">
              <a:lnSpc>
                <a:spcPts val="3359"/>
              </a:lnSpc>
              <a:spcBef>
                <a:spcPct val="0"/>
              </a:spcBef>
              <a:spcAft>
                <a:spcPts val="0"/>
              </a:spcAft>
              <a:buClrTx/>
              <a:buSzTx/>
              <a:buFontTx/>
              <a:buNone/>
              <a:tabLst/>
              <a:defRPr/>
            </a:pPr>
            <a:r>
              <a:rPr kumimoji="0" lang="en-US" sz="2799" b="0" i="0" u="none" strike="noStrike" kern="1200" cap="none" spc="0" normalizeH="0" baseline="0" noProof="0">
                <a:ln>
                  <a:noFill/>
                </a:ln>
                <a:solidFill>
                  <a:srgbClr val="000000"/>
                </a:solidFill>
                <a:effectLst/>
                <a:uLnTx/>
                <a:uFillTx/>
                <a:latin typeface="Arial"/>
                <a:ea typeface="Arial"/>
                <a:cs typeface="Arial"/>
                <a:sym typeface="Arial"/>
              </a:rPr>
              <a:t>Susitikimas įrašomas ir bus viešinamas</a:t>
            </a:r>
          </a:p>
        </p:txBody>
      </p:sp>
      <p:sp>
        <p:nvSpPr>
          <p:cNvPr id="13" name="TextBox 13"/>
          <p:cNvSpPr txBox="1"/>
          <p:nvPr/>
        </p:nvSpPr>
        <p:spPr>
          <a:xfrm>
            <a:off x="2747338" y="6575927"/>
            <a:ext cx="8214993" cy="438150"/>
          </a:xfrm>
          <a:prstGeom prst="rect">
            <a:avLst/>
          </a:prstGeom>
        </p:spPr>
        <p:txBody>
          <a:bodyPr lIns="0" tIns="0" rIns="0" bIns="0" rtlCol="0" anchor="t">
            <a:spAutoFit/>
          </a:bodyPr>
          <a:lstStyle/>
          <a:p>
            <a:pPr marL="0" marR="0" lvl="0" indent="0" algn="l" defTabSz="914400" rtl="0" eaLnBrk="1" fontAlgn="auto" latinLnBrk="0" hangingPunct="1">
              <a:lnSpc>
                <a:spcPts val="3359"/>
              </a:lnSpc>
              <a:spcBef>
                <a:spcPct val="0"/>
              </a:spcBef>
              <a:spcAft>
                <a:spcPts val="0"/>
              </a:spcAft>
              <a:buClrTx/>
              <a:buSzTx/>
              <a:buFontTx/>
              <a:buNone/>
              <a:tabLst/>
              <a:defRPr/>
            </a:pPr>
            <a:r>
              <a:rPr kumimoji="0" lang="en-US" sz="2799" b="0" i="0" u="none" strike="noStrike" kern="1200" cap="none" spc="0" normalizeH="0" baseline="0" noProof="0">
                <a:ln>
                  <a:noFill/>
                </a:ln>
                <a:solidFill>
                  <a:srgbClr val="000000"/>
                </a:solidFill>
                <a:effectLst/>
                <a:uLnTx/>
                <a:uFillTx/>
                <a:latin typeface="Arial"/>
                <a:ea typeface="Arial"/>
                <a:cs typeface="Arial"/>
                <a:sym typeface="Arial"/>
              </a:rPr>
              <a:t>Išjunkite mikrofoną, kai nekalbate</a:t>
            </a:r>
          </a:p>
        </p:txBody>
      </p:sp>
      <p:sp>
        <p:nvSpPr>
          <p:cNvPr id="14" name="TextBox 14"/>
          <p:cNvSpPr txBox="1"/>
          <p:nvPr/>
        </p:nvSpPr>
        <p:spPr>
          <a:xfrm>
            <a:off x="2674312" y="7467188"/>
            <a:ext cx="8214993" cy="438150"/>
          </a:xfrm>
          <a:prstGeom prst="rect">
            <a:avLst/>
          </a:prstGeom>
        </p:spPr>
        <p:txBody>
          <a:bodyPr lIns="0" tIns="0" rIns="0" bIns="0" rtlCol="0" anchor="t">
            <a:spAutoFit/>
          </a:bodyPr>
          <a:lstStyle/>
          <a:p>
            <a:pPr marL="0" marR="0" lvl="0" indent="0" algn="l" defTabSz="914400" rtl="0" eaLnBrk="1" fontAlgn="auto" latinLnBrk="0" hangingPunct="1">
              <a:lnSpc>
                <a:spcPts val="3359"/>
              </a:lnSpc>
              <a:spcBef>
                <a:spcPct val="0"/>
              </a:spcBef>
              <a:spcAft>
                <a:spcPts val="0"/>
              </a:spcAft>
              <a:buClrTx/>
              <a:buSzTx/>
              <a:buFontTx/>
              <a:buNone/>
              <a:tabLst/>
              <a:defRPr/>
            </a:pPr>
            <a:r>
              <a:rPr kumimoji="0" lang="en-US" sz="2799" b="0" i="0" u="none" strike="noStrike" kern="1200" cap="none" spc="0" normalizeH="0" baseline="0" noProof="0">
                <a:ln>
                  <a:noFill/>
                </a:ln>
                <a:solidFill>
                  <a:srgbClr val="000000"/>
                </a:solidFill>
                <a:effectLst/>
                <a:uLnTx/>
                <a:uFillTx/>
                <a:latin typeface="Arial"/>
                <a:ea typeface="Arial"/>
                <a:cs typeface="Arial"/>
                <a:sym typeface="Arial"/>
              </a:rPr>
              <a:t>Susitikimo medžiaga pasidalinsime po susitikimo</a:t>
            </a:r>
          </a:p>
        </p:txBody>
      </p:sp>
      <p:sp>
        <p:nvSpPr>
          <p:cNvPr id="15" name="TextBox 15"/>
          <p:cNvSpPr txBox="1"/>
          <p:nvPr/>
        </p:nvSpPr>
        <p:spPr>
          <a:xfrm>
            <a:off x="2674312" y="8362538"/>
            <a:ext cx="8214993" cy="438150"/>
          </a:xfrm>
          <a:prstGeom prst="rect">
            <a:avLst/>
          </a:prstGeom>
        </p:spPr>
        <p:txBody>
          <a:bodyPr lIns="0" tIns="0" rIns="0" bIns="0" rtlCol="0" anchor="t">
            <a:spAutoFit/>
          </a:bodyPr>
          <a:lstStyle/>
          <a:p>
            <a:pPr marL="0" marR="0" lvl="0" indent="0" algn="l" defTabSz="914400" rtl="0" eaLnBrk="1" fontAlgn="auto" latinLnBrk="0" hangingPunct="1">
              <a:lnSpc>
                <a:spcPts val="3359"/>
              </a:lnSpc>
              <a:spcBef>
                <a:spcPct val="0"/>
              </a:spcBef>
              <a:spcAft>
                <a:spcPts val="0"/>
              </a:spcAft>
              <a:buClrTx/>
              <a:buSzTx/>
              <a:buFontTx/>
              <a:buNone/>
              <a:tabLst/>
              <a:defRPr/>
            </a:pPr>
            <a:r>
              <a:rPr kumimoji="0" lang="en-US" sz="2799" b="0" i="0" u="none" strike="noStrike" kern="1200" cap="none" spc="0" normalizeH="0" baseline="0" noProof="0">
                <a:ln>
                  <a:noFill/>
                </a:ln>
                <a:solidFill>
                  <a:srgbClr val="000000"/>
                </a:solidFill>
                <a:effectLst/>
                <a:uLnTx/>
                <a:uFillTx/>
                <a:latin typeface="Arial"/>
                <a:ea typeface="Arial"/>
                <a:cs typeface="Arial"/>
                <a:sym typeface="Arial"/>
              </a:rPr>
              <a:t>Klausimai - susitikimo pabaigoje ir pokalbio lange</a:t>
            </a:r>
          </a:p>
        </p:txBody>
      </p:sp>
      <p:sp>
        <p:nvSpPr>
          <p:cNvPr id="16" name="TextBox 16"/>
          <p:cNvSpPr txBox="1"/>
          <p:nvPr/>
        </p:nvSpPr>
        <p:spPr>
          <a:xfrm>
            <a:off x="735627" y="4005861"/>
            <a:ext cx="12297266" cy="744492"/>
          </a:xfrm>
          <a:prstGeom prst="rect">
            <a:avLst/>
          </a:prstGeom>
        </p:spPr>
        <p:txBody>
          <a:bodyPr lIns="0" tIns="0" rIns="0" bIns="0" rtlCol="0" anchor="t">
            <a:spAutoFit/>
          </a:bodyPr>
          <a:lstStyle/>
          <a:p>
            <a:pPr marL="0" marR="0" lvl="0" indent="0" algn="l" defTabSz="914400" rtl="0" eaLnBrk="1" fontAlgn="auto" latinLnBrk="0" hangingPunct="1">
              <a:lnSpc>
                <a:spcPts val="5509"/>
              </a:lnSpc>
              <a:spcBef>
                <a:spcPct val="0"/>
              </a:spcBef>
              <a:spcAft>
                <a:spcPts val="0"/>
              </a:spcAft>
              <a:buClrTx/>
              <a:buSzTx/>
              <a:buFontTx/>
              <a:buNone/>
              <a:tabLst/>
              <a:defRPr/>
            </a:pPr>
            <a:r>
              <a:rPr kumimoji="0" lang="en-US" sz="5101" b="1" i="0" u="none" strike="noStrike" kern="1200" cap="none" spc="0" normalizeH="0" baseline="0" noProof="0">
                <a:ln>
                  <a:noFill/>
                </a:ln>
                <a:solidFill>
                  <a:srgbClr val="204632"/>
                </a:solidFill>
                <a:effectLst/>
                <a:uLnTx/>
                <a:uFillTx/>
                <a:latin typeface="Times New Roman Bold"/>
                <a:ea typeface="Times New Roman Bold"/>
                <a:cs typeface="Times New Roman Bold"/>
                <a:sym typeface="Times New Roman Bold"/>
              </a:rPr>
              <a:t>Miškų dalies priemonių pristatymas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678621" y="4438650"/>
            <a:ext cx="16463226" cy="2084457"/>
          </a:xfrm>
          <a:prstGeom prst="rect">
            <a:avLst/>
          </a:prstGeom>
        </p:spPr>
        <p:txBody>
          <a:bodyPr lIns="0" tIns="0" rIns="0" bIns="0" rtlCol="0" anchor="t">
            <a:spAutoFit/>
          </a:bodyPr>
          <a:lstStyle/>
          <a:p>
            <a:pPr marL="0" marR="0" lvl="0" indent="0" algn="l" defTabSz="914400" rtl="0" eaLnBrk="1" fontAlgn="auto" latinLnBrk="0" hangingPunct="1">
              <a:lnSpc>
                <a:spcPts val="7992"/>
              </a:lnSpc>
              <a:spcBef>
                <a:spcPts val="0"/>
              </a:spcBef>
              <a:spcAft>
                <a:spcPts val="0"/>
              </a:spcAft>
              <a:buClrTx/>
              <a:buSzTx/>
              <a:buFontTx/>
              <a:buNone/>
              <a:tabLst/>
              <a:defRPr/>
            </a:pPr>
            <a:r>
              <a:rPr kumimoji="0" lang="en-US" sz="7400" b="0" i="0" u="none" strike="noStrike" kern="1200" cap="none" spc="0" normalizeH="0" baseline="0" noProof="0">
                <a:ln>
                  <a:noFill/>
                </a:ln>
                <a:solidFill>
                  <a:srgbClr val="004100"/>
                </a:solidFill>
                <a:effectLst/>
                <a:uLnTx/>
                <a:uFillTx/>
                <a:latin typeface="Times New Roman"/>
                <a:ea typeface="Times New Roman"/>
                <a:cs typeface="Times New Roman"/>
                <a:sym typeface="Times New Roman"/>
              </a:rPr>
              <a:t>Gamtos atkūrimo reglamentas (GAR) Nacionalinis atkūrimo planas (NAP)</a:t>
            </a:r>
          </a:p>
        </p:txBody>
      </p:sp>
      <p:sp>
        <p:nvSpPr>
          <p:cNvPr id="4" name="TextBox 4"/>
          <p:cNvSpPr txBox="1"/>
          <p:nvPr/>
        </p:nvSpPr>
        <p:spPr>
          <a:xfrm>
            <a:off x="678621" y="8560180"/>
            <a:ext cx="8214993" cy="638175"/>
          </a:xfrm>
          <a:prstGeom prst="rect">
            <a:avLst/>
          </a:prstGeom>
        </p:spPr>
        <p:txBody>
          <a:bodyPr lIns="0" tIns="0" rIns="0" bIns="0" rtlCol="0" anchor="t">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Gabija Tamulaitytė</a:t>
            </a:r>
          </a:p>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Gamtos apsaugos politikos grupės patarėja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802391" y="6467062"/>
            <a:ext cx="10157412" cy="3238781"/>
            <a:chOff x="0" y="0"/>
            <a:chExt cx="13543216" cy="4318374"/>
          </a:xfrm>
        </p:grpSpPr>
        <p:sp>
          <p:nvSpPr>
            <p:cNvPr id="4" name="Freeform 4"/>
            <p:cNvSpPr/>
            <p:nvPr/>
          </p:nvSpPr>
          <p:spPr>
            <a:xfrm>
              <a:off x="25400" y="25400"/>
              <a:ext cx="13492353" cy="4267581"/>
            </a:xfrm>
            <a:custGeom>
              <a:avLst/>
              <a:gdLst/>
              <a:ahLst/>
              <a:cxnLst/>
              <a:rect l="l" t="t" r="r" b="b"/>
              <a:pathLst>
                <a:path w="13492353" h="4267581">
                  <a:moveTo>
                    <a:pt x="0" y="711327"/>
                  </a:moveTo>
                  <a:cubicBezTo>
                    <a:pt x="0" y="318389"/>
                    <a:pt x="321056" y="0"/>
                    <a:pt x="717042" y="0"/>
                  </a:cubicBezTo>
                  <a:lnTo>
                    <a:pt x="12775311" y="0"/>
                  </a:lnTo>
                  <a:cubicBezTo>
                    <a:pt x="13171297" y="0"/>
                    <a:pt x="13492353" y="318389"/>
                    <a:pt x="13492353" y="711327"/>
                  </a:cubicBezTo>
                  <a:lnTo>
                    <a:pt x="13492353" y="3556254"/>
                  </a:lnTo>
                  <a:cubicBezTo>
                    <a:pt x="13492353" y="3949065"/>
                    <a:pt x="13171297" y="4267581"/>
                    <a:pt x="12775311" y="4267581"/>
                  </a:cubicBezTo>
                  <a:lnTo>
                    <a:pt x="717042" y="4267581"/>
                  </a:lnTo>
                  <a:cubicBezTo>
                    <a:pt x="321056" y="4267581"/>
                    <a:pt x="0" y="3949065"/>
                    <a:pt x="0" y="3556254"/>
                  </a:cubicBezTo>
                  <a:close/>
                </a:path>
              </a:pathLst>
            </a:custGeom>
            <a:solidFill>
              <a:srgbClr val="14511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0" y="0"/>
              <a:ext cx="13543153" cy="4318381"/>
            </a:xfrm>
            <a:custGeom>
              <a:avLst/>
              <a:gdLst/>
              <a:ahLst/>
              <a:cxnLst/>
              <a:rect l="l" t="t" r="r" b="b"/>
              <a:pathLst>
                <a:path w="13543153" h="4318381">
                  <a:moveTo>
                    <a:pt x="0" y="736727"/>
                  </a:moveTo>
                  <a:cubicBezTo>
                    <a:pt x="0" y="329565"/>
                    <a:pt x="332613" y="0"/>
                    <a:pt x="742442" y="0"/>
                  </a:cubicBezTo>
                  <a:lnTo>
                    <a:pt x="12800711" y="0"/>
                  </a:lnTo>
                  <a:lnTo>
                    <a:pt x="12800711" y="25400"/>
                  </a:lnTo>
                  <a:lnTo>
                    <a:pt x="12800711" y="0"/>
                  </a:lnTo>
                  <a:cubicBezTo>
                    <a:pt x="13210539" y="0"/>
                    <a:pt x="13543153" y="329565"/>
                    <a:pt x="13543153" y="736727"/>
                  </a:cubicBezTo>
                  <a:lnTo>
                    <a:pt x="13517753" y="736727"/>
                  </a:lnTo>
                  <a:lnTo>
                    <a:pt x="13543153" y="736727"/>
                  </a:lnTo>
                  <a:lnTo>
                    <a:pt x="13543153" y="3581654"/>
                  </a:lnTo>
                  <a:lnTo>
                    <a:pt x="13517753" y="3581654"/>
                  </a:lnTo>
                  <a:lnTo>
                    <a:pt x="13543153" y="3581654"/>
                  </a:lnTo>
                  <a:cubicBezTo>
                    <a:pt x="13543153" y="3988689"/>
                    <a:pt x="13210539" y="4318381"/>
                    <a:pt x="12800711" y="4318381"/>
                  </a:cubicBezTo>
                  <a:lnTo>
                    <a:pt x="12800711" y="4292981"/>
                  </a:lnTo>
                  <a:lnTo>
                    <a:pt x="12800711" y="4318381"/>
                  </a:lnTo>
                  <a:lnTo>
                    <a:pt x="742442" y="4318381"/>
                  </a:lnTo>
                  <a:lnTo>
                    <a:pt x="742442" y="4292981"/>
                  </a:lnTo>
                  <a:lnTo>
                    <a:pt x="742442" y="4318381"/>
                  </a:lnTo>
                  <a:cubicBezTo>
                    <a:pt x="332613" y="4318381"/>
                    <a:pt x="0" y="3988689"/>
                    <a:pt x="0" y="3581654"/>
                  </a:cubicBezTo>
                  <a:lnTo>
                    <a:pt x="0" y="736727"/>
                  </a:lnTo>
                  <a:lnTo>
                    <a:pt x="25400" y="736727"/>
                  </a:lnTo>
                  <a:lnTo>
                    <a:pt x="0" y="736727"/>
                  </a:lnTo>
                  <a:moveTo>
                    <a:pt x="50800" y="736727"/>
                  </a:moveTo>
                  <a:lnTo>
                    <a:pt x="50800" y="3581654"/>
                  </a:lnTo>
                  <a:lnTo>
                    <a:pt x="25400" y="3581654"/>
                  </a:lnTo>
                  <a:lnTo>
                    <a:pt x="50800" y="3581654"/>
                  </a:lnTo>
                  <a:cubicBezTo>
                    <a:pt x="50800" y="3960241"/>
                    <a:pt x="360299" y="4267581"/>
                    <a:pt x="742442" y="4267581"/>
                  </a:cubicBezTo>
                  <a:lnTo>
                    <a:pt x="12800711" y="4267581"/>
                  </a:lnTo>
                  <a:cubicBezTo>
                    <a:pt x="13182854" y="4267581"/>
                    <a:pt x="13492353" y="3960368"/>
                    <a:pt x="13492353" y="3581654"/>
                  </a:cubicBezTo>
                  <a:lnTo>
                    <a:pt x="13492353" y="736727"/>
                  </a:lnTo>
                  <a:cubicBezTo>
                    <a:pt x="13492353" y="358140"/>
                    <a:pt x="13182854" y="50800"/>
                    <a:pt x="12800711" y="50800"/>
                  </a:cubicBezTo>
                  <a:lnTo>
                    <a:pt x="742442" y="50800"/>
                  </a:lnTo>
                  <a:lnTo>
                    <a:pt x="742442" y="25400"/>
                  </a:lnTo>
                  <a:lnTo>
                    <a:pt x="742442" y="50800"/>
                  </a:lnTo>
                  <a:cubicBezTo>
                    <a:pt x="360299" y="50800"/>
                    <a:pt x="50800" y="358013"/>
                    <a:pt x="50800" y="736727"/>
                  </a:cubicBezTo>
                  <a:close/>
                </a:path>
              </a:pathLst>
            </a:custGeom>
            <a:solidFill>
              <a:srgbClr val="20463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526052" y="3241042"/>
            <a:ext cx="10710088" cy="3070071"/>
          </a:xfrm>
          <a:prstGeom prst="rect">
            <a:avLst/>
          </a:prstGeom>
        </p:spPr>
        <p:txBody>
          <a:bodyPr lIns="0" tIns="0" rIns="0" bIns="0" rtlCol="0" anchor="t">
            <a:spAutoFit/>
          </a:bodyPr>
          <a:lstStyle/>
          <a:p>
            <a:pPr marL="858679" marR="0" lvl="1" indent="-429340" algn="l" defTabSz="914400" rtl="0" eaLnBrk="1" fontAlgn="auto" latinLnBrk="0" hangingPunct="1">
              <a:lnSpc>
                <a:spcPct val="100000"/>
              </a:lnSpc>
              <a:spcBef>
                <a:spcPts val="0"/>
              </a:spcBef>
              <a:spcAft>
                <a:spcPts val="0"/>
              </a:spcAft>
              <a:buClrTx/>
              <a:buSzTx/>
              <a:buFont typeface="Arial"/>
              <a:buChar char="•"/>
              <a:tabLst/>
              <a:defRPr/>
            </a:pP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Bendrasis</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tikslas</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atkūrimo</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priemonės</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iki</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2030 m.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turės</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būti</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taikomos</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bent 20 proc.</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ES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sausumos</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ir</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20 proc.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jūros</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teritorijų</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ploto</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p>
          <a:p>
            <a:pPr marL="858545" marR="0" lvl="1" indent="-429273" algn="l" defTabSz="914400" rtl="0" eaLnBrk="1" fontAlgn="auto" latinLnBrk="0" hangingPunct="1">
              <a:lnSpc>
                <a:spcPct val="100000"/>
              </a:lnSpc>
              <a:spcBef>
                <a:spcPts val="0"/>
              </a:spcBef>
              <a:spcAft>
                <a:spcPts val="0"/>
              </a:spcAft>
              <a:buClrTx/>
              <a:buSzTx/>
              <a:buFont typeface="Arial"/>
              <a:buChar char="•"/>
              <a:tabLst/>
              <a:defRPr/>
            </a:pP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Siekiama</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tarpinių</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tikslų</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iki</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2030 m., 2040 m., 2050 m.</a:t>
            </a:r>
          </a:p>
          <a:p>
            <a:pPr marL="858545" marR="0" lvl="1" indent="-429273" algn="l" defTabSz="914400" rtl="0" eaLnBrk="1" fontAlgn="auto" latinLnBrk="0" hangingPunct="1">
              <a:lnSpc>
                <a:spcPct val="100000"/>
              </a:lnSpc>
              <a:spcBef>
                <a:spcPts val="0"/>
              </a:spcBef>
              <a:spcAft>
                <a:spcPts val="0"/>
              </a:spcAft>
              <a:buClrTx/>
              <a:buSzTx/>
              <a:buFont typeface="Arial"/>
              <a:buChar char="•"/>
              <a:tabLst/>
              <a:defRPr/>
            </a:pP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Valstybės</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narės</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privalo</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parengti</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Nacionalinius</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gamtos</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850"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atkūrimo</a:t>
            </a:r>
            <a:r>
              <a:rPr kumimoji="0" lang="en-US" sz="2850" b="1" i="0" u="none" strike="noStrike" kern="1200" cap="none" spc="0" normalizeH="0" baseline="0" noProof="0" dirty="0">
                <a:ln>
                  <a:noFill/>
                </a:ln>
                <a:solidFill>
                  <a:srgbClr val="004100"/>
                </a:solidFill>
                <a:effectLst/>
                <a:uLnTx/>
                <a:uFillTx/>
                <a:latin typeface="Arial Bold"/>
                <a:ea typeface="Arial Bold"/>
                <a:cs typeface="Arial Bold"/>
                <a:sym typeface="Arial Bold"/>
              </a:rPr>
              <a:t> planus</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kuriuose</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būtų</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nurodyta</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kokiomis</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priemonėsmis</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bus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siekiame</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reglamente</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nurodytų</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r>
              <a:rPr kumimoji="0" lang="en-US" sz="2850" b="0" i="0" u="none" strike="noStrike" kern="1200" cap="none" spc="0" normalizeH="0" baseline="0" noProof="0" dirty="0" err="1">
                <a:ln>
                  <a:noFill/>
                </a:ln>
                <a:solidFill>
                  <a:srgbClr val="004100"/>
                </a:solidFill>
                <a:effectLst/>
                <a:uLnTx/>
                <a:uFillTx/>
                <a:latin typeface="Arial"/>
                <a:ea typeface="Arial"/>
                <a:cs typeface="Arial"/>
                <a:sym typeface="Arial"/>
              </a:rPr>
              <a:t>tikslų</a:t>
            </a:r>
            <a:r>
              <a:rPr kumimoji="0" lang="en-US" sz="2850" b="0" i="0" u="none" strike="noStrike" kern="1200" cap="none" spc="0" normalizeH="0" baseline="0" noProof="0" dirty="0">
                <a:ln>
                  <a:noFill/>
                </a:ln>
                <a:solidFill>
                  <a:srgbClr val="004100"/>
                </a:solidFill>
                <a:effectLst/>
                <a:uLnTx/>
                <a:uFillTx/>
                <a:latin typeface="Arial"/>
                <a:ea typeface="Arial"/>
                <a:cs typeface="Arial"/>
                <a:sym typeface="Arial"/>
              </a:rPr>
              <a:t>. </a:t>
            </a:r>
          </a:p>
        </p:txBody>
      </p:sp>
      <p:grpSp>
        <p:nvGrpSpPr>
          <p:cNvPr id="7" name="Group 7"/>
          <p:cNvGrpSpPr>
            <a:grpSpLocks noChangeAspect="1"/>
          </p:cNvGrpSpPr>
          <p:nvPr/>
        </p:nvGrpSpPr>
        <p:grpSpPr>
          <a:xfrm>
            <a:off x="11415712" y="5337915"/>
            <a:ext cx="4245856" cy="1972638"/>
            <a:chOff x="0" y="0"/>
            <a:chExt cx="5661142" cy="2630184"/>
          </a:xfrm>
        </p:grpSpPr>
        <p:sp>
          <p:nvSpPr>
            <p:cNvPr id="8" name="Freeform 8" descr="Paveikslėlis, kuriame yra dangus, medis, ekrano kopija, lauko  Automatiškai sugeneruotas aprašymas"/>
            <p:cNvSpPr/>
            <p:nvPr/>
          </p:nvSpPr>
          <p:spPr>
            <a:xfrm>
              <a:off x="0" y="0"/>
              <a:ext cx="5661152" cy="2630170"/>
            </a:xfrm>
            <a:custGeom>
              <a:avLst/>
              <a:gdLst/>
              <a:ahLst/>
              <a:cxnLst/>
              <a:rect l="l" t="t" r="r" b="b"/>
              <a:pathLst>
                <a:path w="5661152" h="2630170">
                  <a:moveTo>
                    <a:pt x="0" y="0"/>
                  </a:moveTo>
                  <a:lnTo>
                    <a:pt x="5661152" y="0"/>
                  </a:lnTo>
                  <a:lnTo>
                    <a:pt x="5661152" y="2630170"/>
                  </a:lnTo>
                  <a:lnTo>
                    <a:pt x="0" y="2630170"/>
                  </a:lnTo>
                  <a:lnTo>
                    <a:pt x="0" y="0"/>
                  </a:lnTo>
                  <a:close/>
                </a:path>
              </a:pathLst>
            </a:custGeom>
            <a:blipFill>
              <a:blip r:embed="rId4"/>
              <a:stretch>
                <a:fillRect l="-150760" t="-43421" r="-84" b="-6691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a:grpSpLocks noChangeAspect="1"/>
          </p:cNvGrpSpPr>
          <p:nvPr/>
        </p:nvGrpSpPr>
        <p:grpSpPr>
          <a:xfrm>
            <a:off x="11513300" y="7310551"/>
            <a:ext cx="6503715" cy="2134382"/>
            <a:chOff x="0" y="0"/>
            <a:chExt cx="8671620" cy="2845842"/>
          </a:xfrm>
        </p:grpSpPr>
        <p:sp>
          <p:nvSpPr>
            <p:cNvPr id="10" name="Freeform 10" descr="Paveikslėlis, kuriame yra dangus, medis, ekrano kopija, augalas  Automatiškai sugeneruotas aprašymas"/>
            <p:cNvSpPr/>
            <p:nvPr/>
          </p:nvSpPr>
          <p:spPr>
            <a:xfrm>
              <a:off x="0" y="0"/>
              <a:ext cx="8671560" cy="2845816"/>
            </a:xfrm>
            <a:custGeom>
              <a:avLst/>
              <a:gdLst/>
              <a:ahLst/>
              <a:cxnLst/>
              <a:rect l="l" t="t" r="r" b="b"/>
              <a:pathLst>
                <a:path w="8671560" h="2845816">
                  <a:moveTo>
                    <a:pt x="0" y="0"/>
                  </a:moveTo>
                  <a:lnTo>
                    <a:pt x="8671560" y="0"/>
                  </a:lnTo>
                  <a:lnTo>
                    <a:pt x="8671560" y="2845816"/>
                  </a:lnTo>
                  <a:lnTo>
                    <a:pt x="0" y="2845816"/>
                  </a:lnTo>
                  <a:lnTo>
                    <a:pt x="0" y="0"/>
                  </a:lnTo>
                  <a:close/>
                </a:path>
              </a:pathLst>
            </a:custGeom>
            <a:blipFill>
              <a:blip r:embed="rId5"/>
              <a:stretch>
                <a:fillRect l="-32468" t="-24987" b="-4553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a:grpSpLocks noChangeAspect="1"/>
          </p:cNvGrpSpPr>
          <p:nvPr/>
        </p:nvGrpSpPr>
        <p:grpSpPr>
          <a:xfrm>
            <a:off x="11480408" y="3015807"/>
            <a:ext cx="6410010" cy="2479270"/>
            <a:chOff x="0" y="0"/>
            <a:chExt cx="8546680" cy="3305694"/>
          </a:xfrm>
        </p:grpSpPr>
        <p:sp>
          <p:nvSpPr>
            <p:cNvPr id="12" name="Freeform 12" descr="Paveikslėlis, kuriame yra dangus, medis, ekrano kopija, lauko  Automatiškai sugeneruotas aprašymas"/>
            <p:cNvSpPr/>
            <p:nvPr/>
          </p:nvSpPr>
          <p:spPr>
            <a:xfrm>
              <a:off x="0" y="0"/>
              <a:ext cx="8546719" cy="3305683"/>
            </a:xfrm>
            <a:custGeom>
              <a:avLst/>
              <a:gdLst/>
              <a:ahLst/>
              <a:cxnLst/>
              <a:rect l="l" t="t" r="r" b="b"/>
              <a:pathLst>
                <a:path w="8546719" h="3305683">
                  <a:moveTo>
                    <a:pt x="0" y="0"/>
                  </a:moveTo>
                  <a:lnTo>
                    <a:pt x="8546719" y="0"/>
                  </a:lnTo>
                  <a:lnTo>
                    <a:pt x="8546719" y="3305683"/>
                  </a:lnTo>
                  <a:lnTo>
                    <a:pt x="0" y="3305683"/>
                  </a:lnTo>
                  <a:lnTo>
                    <a:pt x="0" y="0"/>
                  </a:lnTo>
                  <a:close/>
                </a:path>
              </a:pathLst>
            </a:custGeom>
            <a:blipFill>
              <a:blip r:embed="rId4"/>
              <a:stretch>
                <a:fillRect t="-29681" r="-66153" b="-3766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a:grpSpLocks noChangeAspect="1"/>
          </p:cNvGrpSpPr>
          <p:nvPr/>
        </p:nvGrpSpPr>
        <p:grpSpPr>
          <a:xfrm>
            <a:off x="15844881" y="5290442"/>
            <a:ext cx="2045537" cy="2067585"/>
            <a:chOff x="0" y="0"/>
            <a:chExt cx="2727382" cy="2756780"/>
          </a:xfrm>
        </p:grpSpPr>
        <p:sp>
          <p:nvSpPr>
            <p:cNvPr id="14" name="Freeform 14" descr="Paveikslėlis, kuriame yra dangus, medis, ekrano kopija, augalas  Automatiškai sugeneruotas aprašymas"/>
            <p:cNvSpPr/>
            <p:nvPr/>
          </p:nvSpPr>
          <p:spPr>
            <a:xfrm>
              <a:off x="0" y="0"/>
              <a:ext cx="2727325" cy="2756789"/>
            </a:xfrm>
            <a:custGeom>
              <a:avLst/>
              <a:gdLst/>
              <a:ahLst/>
              <a:cxnLst/>
              <a:rect l="l" t="t" r="r" b="b"/>
              <a:pathLst>
                <a:path w="2727325" h="2756789">
                  <a:moveTo>
                    <a:pt x="0" y="0"/>
                  </a:moveTo>
                  <a:lnTo>
                    <a:pt x="2727325" y="0"/>
                  </a:lnTo>
                  <a:lnTo>
                    <a:pt x="2727325" y="2756789"/>
                  </a:lnTo>
                  <a:lnTo>
                    <a:pt x="0" y="2756789"/>
                  </a:lnTo>
                  <a:lnTo>
                    <a:pt x="0" y="0"/>
                  </a:lnTo>
                  <a:close/>
                </a:path>
              </a:pathLst>
            </a:custGeom>
            <a:blipFill>
              <a:blip r:embed="rId5"/>
              <a:stretch>
                <a:fillRect t="-24987" r="-308005" b="-4552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TextBox 15"/>
          <p:cNvSpPr txBox="1"/>
          <p:nvPr/>
        </p:nvSpPr>
        <p:spPr>
          <a:xfrm>
            <a:off x="8961764" y="894519"/>
            <a:ext cx="8961120" cy="1229796"/>
          </a:xfrm>
          <a:prstGeom prst="rect">
            <a:avLst/>
          </a:prstGeom>
        </p:spPr>
        <p:txBody>
          <a:bodyPr lIns="0" tIns="0" rIns="0" bIns="0" rtlCol="0" anchor="t">
            <a:spAutoFit/>
          </a:bodyPr>
          <a:lstStyle/>
          <a:p>
            <a:pPr marL="0" marR="0" lvl="0" indent="0" algn="r" defTabSz="914400" rtl="0" eaLnBrk="1" fontAlgn="auto" latinLnBrk="0" hangingPunct="1">
              <a:lnSpc>
                <a:spcPts val="6480"/>
              </a:lnSpc>
              <a:spcBef>
                <a:spcPts val="0"/>
              </a:spcBef>
              <a:spcAft>
                <a:spcPts val="0"/>
              </a:spcAft>
              <a:buClrTx/>
              <a:buSzTx/>
              <a:buFontTx/>
              <a:buNone/>
              <a:tabLst/>
              <a:defRPr/>
            </a:pPr>
            <a:r>
              <a:rPr kumimoji="0" lang="en-US" sz="5400" b="1" i="0" u="none" strike="noStrike" kern="1200" cap="none" spc="0" normalizeH="0" baseline="0" noProof="0">
                <a:ln>
                  <a:noFill/>
                </a:ln>
                <a:solidFill>
                  <a:srgbClr val="C0DCBB"/>
                </a:solidFill>
                <a:effectLst/>
                <a:uLnTx/>
                <a:uFillTx/>
                <a:latin typeface="Arial Bold"/>
                <a:ea typeface="Arial Bold"/>
                <a:cs typeface="Arial Bold"/>
                <a:sym typeface="Arial Bold"/>
              </a:rPr>
              <a:t>Reglamento tikslai  </a:t>
            </a:r>
            <a:r>
              <a:rPr kumimoji="0" lang="en-US" sz="5400" b="0" i="0" u="none" strike="noStrike" kern="1200" cap="none" spc="0" normalizeH="0" baseline="0" noProof="0">
                <a:ln>
                  <a:noFill/>
                </a:ln>
                <a:solidFill>
                  <a:srgbClr val="C0DCBB"/>
                </a:solidFill>
                <a:effectLst/>
                <a:uLnTx/>
                <a:uFillTx/>
                <a:latin typeface="Arial"/>
                <a:ea typeface="Arial"/>
                <a:cs typeface="Arial"/>
                <a:sym typeface="Arial"/>
              </a:rPr>
              <a:t>​</a:t>
            </a:r>
          </a:p>
          <a:p>
            <a:pPr marL="0" marR="0" lvl="0" indent="0" algn="r" defTabSz="914400" rtl="0" eaLnBrk="1" fontAlgn="auto" latinLnBrk="0" hangingPunct="1">
              <a:lnSpc>
                <a:spcPts val="6480"/>
              </a:lnSpc>
              <a:spcBef>
                <a:spcPts val="0"/>
              </a:spcBef>
              <a:spcAft>
                <a:spcPts val="0"/>
              </a:spcAft>
              <a:buClrTx/>
              <a:buSzTx/>
              <a:buFontTx/>
              <a:buNone/>
              <a:tabLst/>
              <a:defRPr/>
            </a:pPr>
            <a:endParaRPr kumimoji="0" lang="en-US" sz="5400" b="0" i="0" u="none" strike="noStrike" kern="1200" cap="none" spc="0" normalizeH="0" baseline="0" noProof="0">
              <a:ln>
                <a:noFill/>
              </a:ln>
              <a:solidFill>
                <a:srgbClr val="C0DCBB"/>
              </a:solidFill>
              <a:effectLst/>
              <a:uLnTx/>
              <a:uFillTx/>
              <a:latin typeface="Arial"/>
              <a:ea typeface="Arial"/>
              <a:cs typeface="Arial"/>
              <a:sym typeface="Arial"/>
            </a:endParaRPr>
          </a:p>
        </p:txBody>
      </p:sp>
      <p:sp>
        <p:nvSpPr>
          <p:cNvPr id="16" name="TextBox 16"/>
          <p:cNvSpPr txBox="1"/>
          <p:nvPr/>
        </p:nvSpPr>
        <p:spPr>
          <a:xfrm>
            <a:off x="1061258" y="6676852"/>
            <a:ext cx="9948255" cy="3297764"/>
          </a:xfrm>
          <a:prstGeom prst="rect">
            <a:avLst/>
          </a:prstGeom>
        </p:spPr>
        <p:txBody>
          <a:bodyPr lIns="0" tIns="0" rIns="0" bIns="0" rtlCol="0" anchor="t">
            <a:spAutoFit/>
          </a:bodyPr>
          <a:lstStyle/>
          <a:p>
            <a:pPr marL="0" marR="0" lvl="0" indent="0" algn="l" defTabSz="914400" rtl="0" eaLnBrk="1" fontAlgn="auto" latinLnBrk="0" hangingPunct="1">
              <a:lnSpc>
                <a:spcPts val="3240"/>
              </a:lnSpc>
              <a:spcBef>
                <a:spcPts val="0"/>
              </a:spcBef>
              <a:spcAft>
                <a:spcPts val="0"/>
              </a:spcAft>
              <a:buClrTx/>
              <a:buSzTx/>
              <a:buFontTx/>
              <a:buNone/>
              <a:tabLst/>
              <a:defRPr/>
            </a:pPr>
            <a:r>
              <a:rPr kumimoji="0" lang="en-US" sz="2700" b="0" i="0" u="none" strike="noStrike" kern="1200" cap="none" spc="0" normalizeH="0" baseline="0" noProof="0">
                <a:ln>
                  <a:noFill/>
                </a:ln>
                <a:solidFill>
                  <a:srgbClr val="F2F8F1"/>
                </a:solidFill>
                <a:effectLst/>
                <a:uLnTx/>
                <a:uFillTx/>
                <a:latin typeface="Arial"/>
                <a:ea typeface="Arial"/>
                <a:cs typeface="Arial"/>
                <a:sym typeface="Arial"/>
              </a:rPr>
              <a:t>3.3 str.: </a:t>
            </a:r>
            <a:r>
              <a:rPr kumimoji="0" lang="en-US" sz="2700" b="1" i="1" u="none" strike="noStrike" kern="1200" cap="none" spc="0" normalizeH="0" baseline="0" noProof="0">
                <a:ln>
                  <a:noFill/>
                </a:ln>
                <a:solidFill>
                  <a:srgbClr val="F2F8F1"/>
                </a:solidFill>
                <a:effectLst/>
                <a:uLnTx/>
                <a:uFillTx/>
                <a:latin typeface="Arial Bold Italics"/>
                <a:ea typeface="Arial Bold Italics"/>
                <a:cs typeface="Arial Bold Italics"/>
                <a:sym typeface="Arial Bold Italics"/>
              </a:rPr>
              <a:t>atkūrimas</a:t>
            </a:r>
            <a:r>
              <a:rPr kumimoji="0" lang="en-US" sz="2700" b="0" i="1" u="none" strike="noStrike" kern="1200" cap="none" spc="0" normalizeH="0" baseline="0" noProof="0">
                <a:ln>
                  <a:noFill/>
                </a:ln>
                <a:solidFill>
                  <a:srgbClr val="F2F8F1"/>
                </a:solidFill>
                <a:effectLst/>
                <a:uLnTx/>
                <a:uFillTx/>
                <a:latin typeface="Arial Italics"/>
                <a:ea typeface="Arial Italics"/>
                <a:cs typeface="Arial Italics"/>
                <a:sym typeface="Arial Italics"/>
              </a:rPr>
              <a:t> –</a:t>
            </a:r>
            <a:r>
              <a:rPr kumimoji="0" lang="en-US" sz="2700" b="1" i="1" u="none" strike="noStrike" kern="1200" cap="none" spc="0" normalizeH="0" baseline="0" noProof="0">
                <a:ln>
                  <a:noFill/>
                </a:ln>
                <a:solidFill>
                  <a:srgbClr val="F2F8F1"/>
                </a:solidFill>
                <a:effectLst/>
                <a:uLnTx/>
                <a:uFillTx/>
                <a:latin typeface="Arial Bold Italics"/>
                <a:ea typeface="Arial Bold Italics"/>
                <a:cs typeface="Arial Bold Italics"/>
                <a:sym typeface="Arial Bold Italics"/>
              </a:rPr>
              <a:t> procesas, </a:t>
            </a:r>
            <a:r>
              <a:rPr kumimoji="0" lang="en-US" sz="2700" b="1" i="1" u="sng" strike="noStrike" kern="1200" cap="none" spc="0" normalizeH="0" baseline="0" noProof="0">
                <a:ln>
                  <a:noFill/>
                </a:ln>
                <a:solidFill>
                  <a:srgbClr val="F2F8F1"/>
                </a:solidFill>
                <a:effectLst/>
                <a:uLnTx/>
                <a:uFillTx/>
                <a:latin typeface="Arial Bold Italics"/>
                <a:ea typeface="Arial Bold Italics"/>
                <a:cs typeface="Arial Bold Italics"/>
                <a:sym typeface="Arial Bold Italics"/>
              </a:rPr>
              <a:t>kuriuo aktyviai arba pasyviai padedama atsikurti </a:t>
            </a:r>
            <a:r>
              <a:rPr kumimoji="0" lang="en-US" sz="2700" b="1" i="1" u="none" strike="noStrike" kern="1200" cap="none" spc="0" normalizeH="0" baseline="0" noProof="0">
                <a:ln>
                  <a:noFill/>
                </a:ln>
                <a:solidFill>
                  <a:srgbClr val="F2F8F1"/>
                </a:solidFill>
                <a:effectLst/>
                <a:uLnTx/>
                <a:uFillTx/>
                <a:latin typeface="Arial Bold Italics"/>
                <a:ea typeface="Arial Bold Italics"/>
                <a:cs typeface="Arial Bold Italics"/>
                <a:sym typeface="Arial Bold Italics"/>
              </a:rPr>
              <a:t>ekosistemai, kad pagerėtų jos struktūra ir funkcijos,</a:t>
            </a:r>
            <a:r>
              <a:rPr kumimoji="0" lang="en-US" sz="2700" b="0" i="1" u="none" strike="noStrike" kern="1200" cap="none" spc="0" normalizeH="0" baseline="0" noProof="0">
                <a:ln>
                  <a:noFill/>
                </a:ln>
                <a:solidFill>
                  <a:srgbClr val="F2F8F1"/>
                </a:solidFill>
                <a:effectLst/>
                <a:uLnTx/>
                <a:uFillTx/>
                <a:latin typeface="Arial Italics"/>
                <a:ea typeface="Arial Italics"/>
                <a:cs typeface="Arial Italics"/>
                <a:sym typeface="Arial Italics"/>
              </a:rPr>
              <a:t> siekiant išsaugoti ar padidinti biologinę įvairovę ir ekosistemos atsparumą, gerinant tam tikro tipo buveinę, kad ji taptų geros būklės, iš naujo įkuriant palankų referencinį plotą ir gerinant rūšies buveinės plotą taip, kad ji būtų pakankamos kokybės ir kiekybės &lt;...&gt;</a:t>
            </a:r>
          </a:p>
          <a:p>
            <a:pPr marL="0" marR="0" lvl="0" indent="0" algn="ctr" defTabSz="914400" rtl="0" eaLnBrk="1" fontAlgn="auto" latinLnBrk="0" hangingPunct="1">
              <a:lnSpc>
                <a:spcPts val="3240"/>
              </a:lnSpc>
              <a:spcBef>
                <a:spcPts val="0"/>
              </a:spcBef>
              <a:spcAft>
                <a:spcPts val="0"/>
              </a:spcAft>
              <a:buClrTx/>
              <a:buSzTx/>
              <a:buFontTx/>
              <a:buNone/>
              <a:tabLst/>
              <a:defRPr/>
            </a:pPr>
            <a:endParaRPr kumimoji="0" lang="en-US" sz="2700" b="0" i="1" u="none" strike="noStrike" kern="1200" cap="none" spc="0" normalizeH="0" baseline="0" noProof="0">
              <a:ln>
                <a:noFill/>
              </a:ln>
              <a:solidFill>
                <a:srgbClr val="F2F8F1"/>
              </a:solidFill>
              <a:effectLst/>
              <a:uLnTx/>
              <a:uFillTx/>
              <a:latin typeface="Arial Italics"/>
              <a:ea typeface="Arial Italics"/>
              <a:cs typeface="Arial Italics"/>
              <a:sym typeface="Arial Itali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667136"/>
            <a:ext cx="16230600" cy="723900"/>
          </a:xfrm>
          <a:prstGeom prst="rect">
            <a:avLst/>
          </a:prstGeom>
        </p:spPr>
        <p:txBody>
          <a:bodyPr lIns="0" tIns="0" rIns="0" bIns="0" rtlCol="0" anchor="t">
            <a:spAutoFit/>
          </a:bodyPr>
          <a:lstStyle/>
          <a:p>
            <a:pPr marL="0" marR="0" lvl="0" indent="0" algn="l" defTabSz="914400" rtl="0" eaLnBrk="1" fontAlgn="auto" latinLnBrk="0" hangingPunct="1">
              <a:lnSpc>
                <a:spcPts val="5519"/>
              </a:lnSpc>
              <a:spcBef>
                <a:spcPts val="0"/>
              </a:spcBef>
              <a:spcAft>
                <a:spcPts val="0"/>
              </a:spcAft>
              <a:buClrTx/>
              <a:buSzTx/>
              <a:buFontTx/>
              <a:buNone/>
              <a:tabLst/>
              <a:defRPr/>
            </a:pPr>
            <a:r>
              <a:rPr kumimoji="0" lang="en-US" sz="4599" b="1" i="0" u="none" strike="noStrike" kern="1200" cap="none" spc="0" normalizeH="0" baseline="0" noProof="0">
                <a:ln>
                  <a:noFill/>
                </a:ln>
                <a:solidFill>
                  <a:srgbClr val="004100"/>
                </a:solidFill>
                <a:effectLst/>
                <a:uLnTx/>
                <a:uFillTx/>
                <a:latin typeface="Arial Bold"/>
                <a:ea typeface="Arial Bold"/>
                <a:cs typeface="Arial Bold"/>
                <a:sym typeface="Arial Bold"/>
              </a:rPr>
              <a:t>Nacionalinis atkūrimo planas (NAP)</a:t>
            </a:r>
          </a:p>
        </p:txBody>
      </p:sp>
      <p:grpSp>
        <p:nvGrpSpPr>
          <p:cNvPr id="3" name="Group 3"/>
          <p:cNvGrpSpPr/>
          <p:nvPr/>
        </p:nvGrpSpPr>
        <p:grpSpPr>
          <a:xfrm>
            <a:off x="2044153" y="3957806"/>
            <a:ext cx="14199693" cy="3879351"/>
            <a:chOff x="0" y="0"/>
            <a:chExt cx="18932925" cy="5172469"/>
          </a:xfrm>
        </p:grpSpPr>
        <p:grpSp>
          <p:nvGrpSpPr>
            <p:cNvPr id="4" name="Group 4"/>
            <p:cNvGrpSpPr/>
            <p:nvPr/>
          </p:nvGrpSpPr>
          <p:grpSpPr>
            <a:xfrm>
              <a:off x="0" y="685646"/>
              <a:ext cx="3475136" cy="3611668"/>
              <a:chOff x="0" y="0"/>
              <a:chExt cx="1158379" cy="1203889"/>
            </a:xfrm>
          </p:grpSpPr>
          <p:sp>
            <p:nvSpPr>
              <p:cNvPr id="5" name="Freeform 5"/>
              <p:cNvSpPr/>
              <p:nvPr/>
            </p:nvSpPr>
            <p:spPr>
              <a:xfrm>
                <a:off x="0" y="0"/>
                <a:ext cx="1158379" cy="1203889"/>
              </a:xfrm>
              <a:custGeom>
                <a:avLst/>
                <a:gdLst/>
                <a:ahLst/>
                <a:cxnLst/>
                <a:rect l="l" t="t" r="r" b="b"/>
                <a:pathLst>
                  <a:path w="1158379" h="1203889">
                    <a:moveTo>
                      <a:pt x="0" y="0"/>
                    </a:moveTo>
                    <a:lnTo>
                      <a:pt x="955179" y="0"/>
                    </a:lnTo>
                    <a:lnTo>
                      <a:pt x="1158379" y="601945"/>
                    </a:lnTo>
                    <a:lnTo>
                      <a:pt x="955179"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177800" y="-38100"/>
                <a:ext cx="904379"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3029399" y="711046"/>
              <a:ext cx="3475136" cy="3611668"/>
              <a:chOff x="0" y="0"/>
              <a:chExt cx="1158379" cy="1203889"/>
            </a:xfrm>
          </p:grpSpPr>
          <p:sp>
            <p:nvSpPr>
              <p:cNvPr id="8" name="Freeform 8"/>
              <p:cNvSpPr/>
              <p:nvPr/>
            </p:nvSpPr>
            <p:spPr>
              <a:xfrm>
                <a:off x="0" y="0"/>
                <a:ext cx="1158379" cy="1203889"/>
              </a:xfrm>
              <a:custGeom>
                <a:avLst/>
                <a:gdLst/>
                <a:ahLst/>
                <a:cxnLst/>
                <a:rect l="l" t="t" r="r" b="b"/>
                <a:pathLst>
                  <a:path w="1158379" h="1203889">
                    <a:moveTo>
                      <a:pt x="0" y="0"/>
                    </a:moveTo>
                    <a:lnTo>
                      <a:pt x="955179" y="0"/>
                    </a:lnTo>
                    <a:lnTo>
                      <a:pt x="1158379" y="601945"/>
                    </a:lnTo>
                    <a:lnTo>
                      <a:pt x="955179"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177800" y="-38100"/>
                <a:ext cx="904379"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6109598" y="685646"/>
              <a:ext cx="3475136" cy="3611668"/>
              <a:chOff x="0" y="0"/>
              <a:chExt cx="1158379" cy="1203889"/>
            </a:xfrm>
          </p:grpSpPr>
          <p:sp>
            <p:nvSpPr>
              <p:cNvPr id="11" name="Freeform 11"/>
              <p:cNvSpPr/>
              <p:nvPr/>
            </p:nvSpPr>
            <p:spPr>
              <a:xfrm>
                <a:off x="0" y="0"/>
                <a:ext cx="1158379" cy="1203889"/>
              </a:xfrm>
              <a:custGeom>
                <a:avLst/>
                <a:gdLst/>
                <a:ahLst/>
                <a:cxnLst/>
                <a:rect l="l" t="t" r="r" b="b"/>
                <a:pathLst>
                  <a:path w="1158379" h="1203889">
                    <a:moveTo>
                      <a:pt x="0" y="0"/>
                    </a:moveTo>
                    <a:lnTo>
                      <a:pt x="955179" y="0"/>
                    </a:lnTo>
                    <a:lnTo>
                      <a:pt x="1158379" y="601945"/>
                    </a:lnTo>
                    <a:lnTo>
                      <a:pt x="955179"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177800" y="-38100"/>
                <a:ext cx="904379"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a:off x="9164398" y="685646"/>
              <a:ext cx="3689891" cy="3611668"/>
              <a:chOff x="0" y="0"/>
              <a:chExt cx="1229964" cy="1203889"/>
            </a:xfrm>
          </p:grpSpPr>
          <p:sp>
            <p:nvSpPr>
              <p:cNvPr id="14" name="Freeform 14"/>
              <p:cNvSpPr/>
              <p:nvPr/>
            </p:nvSpPr>
            <p:spPr>
              <a:xfrm>
                <a:off x="0" y="0"/>
                <a:ext cx="1229964" cy="1203889"/>
              </a:xfrm>
              <a:custGeom>
                <a:avLst/>
                <a:gdLst/>
                <a:ahLst/>
                <a:cxnLst/>
                <a:rect l="l" t="t" r="r" b="b"/>
                <a:pathLst>
                  <a:path w="1229964" h="1203889">
                    <a:moveTo>
                      <a:pt x="0" y="0"/>
                    </a:moveTo>
                    <a:lnTo>
                      <a:pt x="1026764" y="0"/>
                    </a:lnTo>
                    <a:lnTo>
                      <a:pt x="1229964" y="601945"/>
                    </a:lnTo>
                    <a:lnTo>
                      <a:pt x="1026764"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177800" y="-38100"/>
                <a:ext cx="975964"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a:off x="12433952" y="685646"/>
              <a:ext cx="3475136" cy="3611668"/>
              <a:chOff x="0" y="0"/>
              <a:chExt cx="1158379" cy="1203889"/>
            </a:xfrm>
          </p:grpSpPr>
          <p:sp>
            <p:nvSpPr>
              <p:cNvPr id="17" name="Freeform 17"/>
              <p:cNvSpPr/>
              <p:nvPr/>
            </p:nvSpPr>
            <p:spPr>
              <a:xfrm>
                <a:off x="0" y="0"/>
                <a:ext cx="1158379" cy="1203889"/>
              </a:xfrm>
              <a:custGeom>
                <a:avLst/>
                <a:gdLst/>
                <a:ahLst/>
                <a:cxnLst/>
                <a:rect l="l" t="t" r="r" b="b"/>
                <a:pathLst>
                  <a:path w="1158379" h="1203889">
                    <a:moveTo>
                      <a:pt x="0" y="0"/>
                    </a:moveTo>
                    <a:lnTo>
                      <a:pt x="955179" y="0"/>
                    </a:lnTo>
                    <a:lnTo>
                      <a:pt x="1158379" y="601945"/>
                    </a:lnTo>
                    <a:lnTo>
                      <a:pt x="955179"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p:cNvSpPr txBox="1"/>
              <p:nvPr/>
            </p:nvSpPr>
            <p:spPr>
              <a:xfrm>
                <a:off x="177800" y="-38100"/>
                <a:ext cx="904379"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TextBox 19"/>
            <p:cNvSpPr txBox="1"/>
            <p:nvPr/>
          </p:nvSpPr>
          <p:spPr>
            <a:xfrm>
              <a:off x="13098412" y="2074285"/>
              <a:ext cx="2596593" cy="3867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NAP tvirtinimas</a:t>
              </a:r>
            </a:p>
          </p:txBody>
        </p:sp>
        <p:sp>
          <p:nvSpPr>
            <p:cNvPr id="20" name="Freeform 20"/>
            <p:cNvSpPr/>
            <p:nvPr/>
          </p:nvSpPr>
          <p:spPr>
            <a:xfrm>
              <a:off x="4766967" y="4297314"/>
              <a:ext cx="3080200" cy="420245"/>
            </a:xfrm>
            <a:custGeom>
              <a:avLst/>
              <a:gdLst/>
              <a:ahLst/>
              <a:cxnLst/>
              <a:rect l="l" t="t" r="r" b="b"/>
              <a:pathLst>
                <a:path w="3080200" h="420245">
                  <a:moveTo>
                    <a:pt x="3080200" y="0"/>
                  </a:moveTo>
                  <a:lnTo>
                    <a:pt x="3080200" y="210122"/>
                  </a:lnTo>
                  <a:cubicBezTo>
                    <a:pt x="3080200" y="265850"/>
                    <a:pt x="3058062" y="319296"/>
                    <a:pt x="3018656" y="358701"/>
                  </a:cubicBezTo>
                  <a:cubicBezTo>
                    <a:pt x="2979251" y="398107"/>
                    <a:pt x="2925805" y="420245"/>
                    <a:pt x="2870077" y="420245"/>
                  </a:cubicBezTo>
                  <a:lnTo>
                    <a:pt x="197423" y="420245"/>
                  </a:lnTo>
                  <a:cubicBezTo>
                    <a:pt x="88389" y="420245"/>
                    <a:pt x="0" y="331856"/>
                    <a:pt x="0" y="222822"/>
                  </a:cubicBezTo>
                  <a:lnTo>
                    <a:pt x="0" y="25400"/>
                  </a:lnTo>
                </a:path>
              </a:pathLst>
            </a:custGeom>
            <a:ln w="50800" cap="rnd">
              <a:solidFill>
                <a:srgbClr val="2E6417">
                  <a:alpha val="49804"/>
                </a:srgbClr>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1" name="Group 21"/>
            <p:cNvGrpSpPr/>
            <p:nvPr/>
          </p:nvGrpSpPr>
          <p:grpSpPr>
            <a:xfrm>
              <a:off x="15457789" y="711046"/>
              <a:ext cx="3475136" cy="3611668"/>
              <a:chOff x="0" y="0"/>
              <a:chExt cx="1158379" cy="1203889"/>
            </a:xfrm>
          </p:grpSpPr>
          <p:sp>
            <p:nvSpPr>
              <p:cNvPr id="22" name="Freeform 22"/>
              <p:cNvSpPr/>
              <p:nvPr/>
            </p:nvSpPr>
            <p:spPr>
              <a:xfrm>
                <a:off x="0" y="0"/>
                <a:ext cx="1158379" cy="1203889"/>
              </a:xfrm>
              <a:custGeom>
                <a:avLst/>
                <a:gdLst/>
                <a:ahLst/>
                <a:cxnLst/>
                <a:rect l="l" t="t" r="r" b="b"/>
                <a:pathLst>
                  <a:path w="1158379" h="1203889">
                    <a:moveTo>
                      <a:pt x="0" y="0"/>
                    </a:moveTo>
                    <a:lnTo>
                      <a:pt x="955179" y="0"/>
                    </a:lnTo>
                    <a:lnTo>
                      <a:pt x="1158379" y="601945"/>
                    </a:lnTo>
                    <a:lnTo>
                      <a:pt x="955179"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3"/>
              <p:cNvSpPr txBox="1"/>
              <p:nvPr/>
            </p:nvSpPr>
            <p:spPr>
              <a:xfrm>
                <a:off x="177800" y="-38100"/>
                <a:ext cx="904379"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Freeform 24"/>
            <p:cNvSpPr/>
            <p:nvPr/>
          </p:nvSpPr>
          <p:spPr>
            <a:xfrm>
              <a:off x="1737568" y="4297314"/>
              <a:ext cx="15457789" cy="849755"/>
            </a:xfrm>
            <a:custGeom>
              <a:avLst/>
              <a:gdLst/>
              <a:ahLst/>
              <a:cxnLst/>
              <a:rect l="l" t="t" r="r" b="b"/>
              <a:pathLst>
                <a:path w="15457789" h="849755">
                  <a:moveTo>
                    <a:pt x="15457789" y="25400"/>
                  </a:moveTo>
                  <a:lnTo>
                    <a:pt x="15457789" y="544955"/>
                  </a:lnTo>
                  <a:cubicBezTo>
                    <a:pt x="15457789" y="625793"/>
                    <a:pt x="15425676" y="703320"/>
                    <a:pt x="15368515" y="760481"/>
                  </a:cubicBezTo>
                  <a:cubicBezTo>
                    <a:pt x="15311354" y="817642"/>
                    <a:pt x="15233827" y="849755"/>
                    <a:pt x="15152989" y="849755"/>
                  </a:cubicBezTo>
                  <a:lnTo>
                    <a:pt x="304800" y="849755"/>
                  </a:lnTo>
                  <a:cubicBezTo>
                    <a:pt x="223962" y="849755"/>
                    <a:pt x="146435" y="817642"/>
                    <a:pt x="89274" y="760481"/>
                  </a:cubicBezTo>
                  <a:cubicBezTo>
                    <a:pt x="32113" y="703320"/>
                    <a:pt x="0" y="625793"/>
                    <a:pt x="0" y="544955"/>
                  </a:cubicBezTo>
                  <a:lnTo>
                    <a:pt x="0" y="0"/>
                  </a:lnTo>
                </a:path>
              </a:pathLst>
            </a:custGeom>
            <a:ln w="50800" cap="rnd">
              <a:solidFill>
                <a:srgbClr val="004AAD">
                  <a:alpha val="49804"/>
                </a:srgbClr>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p:cNvSpPr txBox="1"/>
            <p:nvPr/>
          </p:nvSpPr>
          <p:spPr>
            <a:xfrm>
              <a:off x="566172" y="2074285"/>
              <a:ext cx="2653473" cy="8058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Duomenų rinkimas, analizė</a:t>
              </a:r>
            </a:p>
          </p:txBody>
        </p:sp>
        <p:sp>
          <p:nvSpPr>
            <p:cNvPr id="26" name="TextBox 26"/>
            <p:cNvSpPr txBox="1"/>
            <p:nvPr/>
          </p:nvSpPr>
          <p:spPr>
            <a:xfrm>
              <a:off x="6950272" y="1655185"/>
              <a:ext cx="2323269" cy="16440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Viešos konsultacijos dėl NAP priemonių</a:t>
              </a:r>
            </a:p>
          </p:txBody>
        </p:sp>
        <p:sp>
          <p:nvSpPr>
            <p:cNvPr id="27" name="TextBox 27"/>
            <p:cNvSpPr txBox="1"/>
            <p:nvPr/>
          </p:nvSpPr>
          <p:spPr>
            <a:xfrm>
              <a:off x="3347390" y="2074285"/>
              <a:ext cx="3475136" cy="8058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NAP priemonių formulavimas</a:t>
              </a:r>
            </a:p>
          </p:txBody>
        </p:sp>
        <p:sp>
          <p:nvSpPr>
            <p:cNvPr id="28" name="TextBox 28"/>
            <p:cNvSpPr txBox="1"/>
            <p:nvPr/>
          </p:nvSpPr>
          <p:spPr>
            <a:xfrm>
              <a:off x="9818981" y="1445635"/>
              <a:ext cx="2577070" cy="20631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NAP atnaujinimas pagal Europos Komisijos rekomendacijas</a:t>
              </a:r>
            </a:p>
          </p:txBody>
        </p:sp>
        <p:sp>
          <p:nvSpPr>
            <p:cNvPr id="29" name="TextBox 29"/>
            <p:cNvSpPr txBox="1"/>
            <p:nvPr/>
          </p:nvSpPr>
          <p:spPr>
            <a:xfrm>
              <a:off x="16147648" y="2074285"/>
              <a:ext cx="2596593" cy="12249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NAP atnaujinimas</a:t>
              </a:r>
            </a:p>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2032</a:t>
              </a:r>
            </a:p>
          </p:txBody>
        </p:sp>
        <p:sp>
          <p:nvSpPr>
            <p:cNvPr id="30" name="TextBox 30"/>
            <p:cNvSpPr txBox="1"/>
            <p:nvPr/>
          </p:nvSpPr>
          <p:spPr>
            <a:xfrm>
              <a:off x="0" y="-9525"/>
              <a:ext cx="16235653" cy="428625"/>
            </a:xfrm>
            <a:prstGeom prst="rect">
              <a:avLst/>
            </a:prstGeom>
          </p:spPr>
          <p:txBody>
            <a:bodyPr lIns="0" tIns="0" rIns="0" bIns="0" rtlCol="0" anchor="t">
              <a:spAutoFit/>
            </a:bodyPr>
            <a:lstStyle/>
            <a:p>
              <a:pPr marL="0" marR="0" lvl="0" indent="0" algn="l" defTabSz="914400" rtl="0" eaLnBrk="1" fontAlgn="auto" latinLnBrk="0" hangingPunct="1">
                <a:lnSpc>
                  <a:spcPts val="2520"/>
                </a:lnSpc>
                <a:spcBef>
                  <a:spcPct val="0"/>
                </a:spcBef>
                <a:spcAft>
                  <a:spcPts val="0"/>
                </a:spcAft>
                <a:buClrTx/>
                <a:buSzTx/>
                <a:buFontTx/>
                <a:buNone/>
                <a:tabLst/>
                <a:defRPr/>
              </a:pPr>
              <a:r>
                <a:rPr kumimoji="0" lang="en-US" sz="2100" b="1" i="0" u="none" strike="noStrike" kern="1200" cap="none" spc="0" normalizeH="0" baseline="0" noProof="0">
                  <a:ln>
                    <a:noFill/>
                  </a:ln>
                  <a:solidFill>
                    <a:srgbClr val="004100"/>
                  </a:solidFill>
                  <a:effectLst/>
                  <a:uLnTx/>
                  <a:uFillTx/>
                  <a:latin typeface="Arial Bold"/>
                  <a:ea typeface="Arial Bold"/>
                  <a:cs typeface="Arial Bold"/>
                  <a:sym typeface="Arial Bold"/>
                </a:rPr>
                <a:t>Planas pateikiamas Europos Komisijai iki 2026 m. pabaigos</a:t>
              </a:r>
            </a:p>
          </p:txBody>
        </p:sp>
      </p:grpSp>
      <p:grpSp>
        <p:nvGrpSpPr>
          <p:cNvPr id="31" name="Group 31"/>
          <p:cNvGrpSpPr>
            <a:grpSpLocks noChangeAspect="1"/>
          </p:cNvGrpSpPr>
          <p:nvPr/>
        </p:nvGrpSpPr>
        <p:grpSpPr>
          <a:xfrm>
            <a:off x="17507612" y="452438"/>
            <a:ext cx="356522" cy="1228726"/>
            <a:chOff x="0" y="0"/>
            <a:chExt cx="475362" cy="1638302"/>
          </a:xfrm>
        </p:grpSpPr>
        <p:sp>
          <p:nvSpPr>
            <p:cNvPr id="32" name="Freeform 32"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2"/>
              <a:stretch>
                <a:fillRect r="-5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667136"/>
            <a:ext cx="16230600" cy="723900"/>
          </a:xfrm>
          <a:prstGeom prst="rect">
            <a:avLst/>
          </a:prstGeom>
        </p:spPr>
        <p:txBody>
          <a:bodyPr lIns="0" tIns="0" rIns="0" bIns="0" rtlCol="0" anchor="t">
            <a:spAutoFit/>
          </a:bodyPr>
          <a:lstStyle/>
          <a:p>
            <a:pPr marL="0" marR="0" lvl="0" indent="0" algn="l" defTabSz="914400" rtl="0" eaLnBrk="1" fontAlgn="auto" latinLnBrk="0" hangingPunct="1">
              <a:lnSpc>
                <a:spcPts val="5519"/>
              </a:lnSpc>
              <a:spcBef>
                <a:spcPts val="0"/>
              </a:spcBef>
              <a:spcAft>
                <a:spcPts val="0"/>
              </a:spcAft>
              <a:buClrTx/>
              <a:buSzTx/>
              <a:buFontTx/>
              <a:buNone/>
              <a:tabLst/>
              <a:defRPr/>
            </a:pPr>
            <a:r>
              <a:rPr kumimoji="0" lang="en-US" sz="4599" b="1" i="0" u="none" strike="noStrike" kern="1200" cap="none" spc="0" normalizeH="0" baseline="0" noProof="0">
                <a:ln>
                  <a:noFill/>
                </a:ln>
                <a:solidFill>
                  <a:srgbClr val="004100"/>
                </a:solidFill>
                <a:effectLst/>
                <a:uLnTx/>
                <a:uFillTx/>
                <a:latin typeface="Arial Bold"/>
                <a:ea typeface="Arial Bold"/>
                <a:cs typeface="Arial Bold"/>
                <a:sym typeface="Arial Bold"/>
              </a:rPr>
              <a:t>Nacionalinis atkūrimo planas (NAP)</a:t>
            </a:r>
          </a:p>
        </p:txBody>
      </p:sp>
      <p:grpSp>
        <p:nvGrpSpPr>
          <p:cNvPr id="3" name="Group 3"/>
          <p:cNvGrpSpPr/>
          <p:nvPr/>
        </p:nvGrpSpPr>
        <p:grpSpPr>
          <a:xfrm>
            <a:off x="2044153" y="3957806"/>
            <a:ext cx="14199693" cy="3879351"/>
            <a:chOff x="0" y="0"/>
            <a:chExt cx="18932925" cy="5172469"/>
          </a:xfrm>
        </p:grpSpPr>
        <p:grpSp>
          <p:nvGrpSpPr>
            <p:cNvPr id="4" name="Group 4"/>
            <p:cNvGrpSpPr/>
            <p:nvPr/>
          </p:nvGrpSpPr>
          <p:grpSpPr>
            <a:xfrm>
              <a:off x="0" y="685646"/>
              <a:ext cx="3475136" cy="3611668"/>
              <a:chOff x="0" y="0"/>
              <a:chExt cx="1158379" cy="1203889"/>
            </a:xfrm>
          </p:grpSpPr>
          <p:sp>
            <p:nvSpPr>
              <p:cNvPr id="5" name="Freeform 5"/>
              <p:cNvSpPr/>
              <p:nvPr/>
            </p:nvSpPr>
            <p:spPr>
              <a:xfrm>
                <a:off x="0" y="0"/>
                <a:ext cx="1158379" cy="1203889"/>
              </a:xfrm>
              <a:custGeom>
                <a:avLst/>
                <a:gdLst/>
                <a:ahLst/>
                <a:cxnLst/>
                <a:rect l="l" t="t" r="r" b="b"/>
                <a:pathLst>
                  <a:path w="1158379" h="1203889">
                    <a:moveTo>
                      <a:pt x="0" y="0"/>
                    </a:moveTo>
                    <a:lnTo>
                      <a:pt x="955179" y="0"/>
                    </a:lnTo>
                    <a:lnTo>
                      <a:pt x="1158379" y="601945"/>
                    </a:lnTo>
                    <a:lnTo>
                      <a:pt x="955179"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177800" y="-38100"/>
                <a:ext cx="904379"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p:cNvGrpSpPr/>
            <p:nvPr/>
          </p:nvGrpSpPr>
          <p:grpSpPr>
            <a:xfrm>
              <a:off x="3029399" y="711046"/>
              <a:ext cx="3475136" cy="3611668"/>
              <a:chOff x="0" y="0"/>
              <a:chExt cx="1158379" cy="1203889"/>
            </a:xfrm>
          </p:grpSpPr>
          <p:sp>
            <p:nvSpPr>
              <p:cNvPr id="8" name="Freeform 8"/>
              <p:cNvSpPr/>
              <p:nvPr/>
            </p:nvSpPr>
            <p:spPr>
              <a:xfrm>
                <a:off x="0" y="0"/>
                <a:ext cx="1158379" cy="1203889"/>
              </a:xfrm>
              <a:custGeom>
                <a:avLst/>
                <a:gdLst/>
                <a:ahLst/>
                <a:cxnLst/>
                <a:rect l="l" t="t" r="r" b="b"/>
                <a:pathLst>
                  <a:path w="1158379" h="1203889">
                    <a:moveTo>
                      <a:pt x="0" y="0"/>
                    </a:moveTo>
                    <a:lnTo>
                      <a:pt x="955179" y="0"/>
                    </a:lnTo>
                    <a:lnTo>
                      <a:pt x="1158379" y="601945"/>
                    </a:lnTo>
                    <a:lnTo>
                      <a:pt x="955179"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177800" y="-38100"/>
                <a:ext cx="904379"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6109598" y="685646"/>
              <a:ext cx="3475136" cy="3611668"/>
              <a:chOff x="0" y="0"/>
              <a:chExt cx="1158379" cy="1203889"/>
            </a:xfrm>
          </p:grpSpPr>
          <p:sp>
            <p:nvSpPr>
              <p:cNvPr id="11" name="Freeform 11"/>
              <p:cNvSpPr/>
              <p:nvPr/>
            </p:nvSpPr>
            <p:spPr>
              <a:xfrm>
                <a:off x="0" y="0"/>
                <a:ext cx="1158379" cy="1203889"/>
              </a:xfrm>
              <a:custGeom>
                <a:avLst/>
                <a:gdLst/>
                <a:ahLst/>
                <a:cxnLst/>
                <a:rect l="l" t="t" r="r" b="b"/>
                <a:pathLst>
                  <a:path w="1158379" h="1203889">
                    <a:moveTo>
                      <a:pt x="0" y="0"/>
                    </a:moveTo>
                    <a:lnTo>
                      <a:pt x="955179" y="0"/>
                    </a:lnTo>
                    <a:lnTo>
                      <a:pt x="1158379" y="601945"/>
                    </a:lnTo>
                    <a:lnTo>
                      <a:pt x="955179"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177800" y="-38100"/>
                <a:ext cx="904379"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a:off x="9164398" y="685646"/>
              <a:ext cx="3689891" cy="3611668"/>
              <a:chOff x="0" y="0"/>
              <a:chExt cx="1229964" cy="1203889"/>
            </a:xfrm>
          </p:grpSpPr>
          <p:sp>
            <p:nvSpPr>
              <p:cNvPr id="14" name="Freeform 14"/>
              <p:cNvSpPr/>
              <p:nvPr/>
            </p:nvSpPr>
            <p:spPr>
              <a:xfrm>
                <a:off x="0" y="0"/>
                <a:ext cx="1229964" cy="1203889"/>
              </a:xfrm>
              <a:custGeom>
                <a:avLst/>
                <a:gdLst/>
                <a:ahLst/>
                <a:cxnLst/>
                <a:rect l="l" t="t" r="r" b="b"/>
                <a:pathLst>
                  <a:path w="1229964" h="1203889">
                    <a:moveTo>
                      <a:pt x="0" y="0"/>
                    </a:moveTo>
                    <a:lnTo>
                      <a:pt x="1026764" y="0"/>
                    </a:lnTo>
                    <a:lnTo>
                      <a:pt x="1229964" y="601945"/>
                    </a:lnTo>
                    <a:lnTo>
                      <a:pt x="1026764"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177800" y="-38100"/>
                <a:ext cx="975964"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a:off x="12433952" y="685646"/>
              <a:ext cx="3475136" cy="3611668"/>
              <a:chOff x="0" y="0"/>
              <a:chExt cx="1158379" cy="1203889"/>
            </a:xfrm>
          </p:grpSpPr>
          <p:sp>
            <p:nvSpPr>
              <p:cNvPr id="17" name="Freeform 17"/>
              <p:cNvSpPr/>
              <p:nvPr/>
            </p:nvSpPr>
            <p:spPr>
              <a:xfrm>
                <a:off x="0" y="0"/>
                <a:ext cx="1158379" cy="1203889"/>
              </a:xfrm>
              <a:custGeom>
                <a:avLst/>
                <a:gdLst/>
                <a:ahLst/>
                <a:cxnLst/>
                <a:rect l="l" t="t" r="r" b="b"/>
                <a:pathLst>
                  <a:path w="1158379" h="1203889">
                    <a:moveTo>
                      <a:pt x="0" y="0"/>
                    </a:moveTo>
                    <a:lnTo>
                      <a:pt x="955179" y="0"/>
                    </a:lnTo>
                    <a:lnTo>
                      <a:pt x="1158379" y="601945"/>
                    </a:lnTo>
                    <a:lnTo>
                      <a:pt x="955179"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p:cNvSpPr txBox="1"/>
              <p:nvPr/>
            </p:nvSpPr>
            <p:spPr>
              <a:xfrm>
                <a:off x="177800" y="-38100"/>
                <a:ext cx="904379"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TextBox 19"/>
            <p:cNvSpPr txBox="1"/>
            <p:nvPr/>
          </p:nvSpPr>
          <p:spPr>
            <a:xfrm>
              <a:off x="13098412" y="2074285"/>
              <a:ext cx="2596593" cy="3867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NAP tvirtinimas</a:t>
              </a:r>
            </a:p>
          </p:txBody>
        </p:sp>
        <p:sp>
          <p:nvSpPr>
            <p:cNvPr id="20" name="Freeform 20"/>
            <p:cNvSpPr/>
            <p:nvPr/>
          </p:nvSpPr>
          <p:spPr>
            <a:xfrm>
              <a:off x="4766967" y="4297314"/>
              <a:ext cx="3080200" cy="420245"/>
            </a:xfrm>
            <a:custGeom>
              <a:avLst/>
              <a:gdLst/>
              <a:ahLst/>
              <a:cxnLst/>
              <a:rect l="l" t="t" r="r" b="b"/>
              <a:pathLst>
                <a:path w="3080200" h="420245">
                  <a:moveTo>
                    <a:pt x="3080200" y="0"/>
                  </a:moveTo>
                  <a:lnTo>
                    <a:pt x="3080200" y="210122"/>
                  </a:lnTo>
                  <a:cubicBezTo>
                    <a:pt x="3080200" y="265850"/>
                    <a:pt x="3058062" y="319296"/>
                    <a:pt x="3018656" y="358701"/>
                  </a:cubicBezTo>
                  <a:cubicBezTo>
                    <a:pt x="2979251" y="398107"/>
                    <a:pt x="2925805" y="420245"/>
                    <a:pt x="2870077" y="420245"/>
                  </a:cubicBezTo>
                  <a:lnTo>
                    <a:pt x="197423" y="420245"/>
                  </a:lnTo>
                  <a:cubicBezTo>
                    <a:pt x="88389" y="420245"/>
                    <a:pt x="0" y="331856"/>
                    <a:pt x="0" y="222822"/>
                  </a:cubicBezTo>
                  <a:lnTo>
                    <a:pt x="0" y="25400"/>
                  </a:lnTo>
                </a:path>
              </a:pathLst>
            </a:custGeom>
            <a:ln w="50800" cap="rnd">
              <a:solidFill>
                <a:srgbClr val="2E6417">
                  <a:alpha val="49804"/>
                </a:srgbClr>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1" name="Group 21"/>
            <p:cNvGrpSpPr/>
            <p:nvPr/>
          </p:nvGrpSpPr>
          <p:grpSpPr>
            <a:xfrm>
              <a:off x="15457789" y="711046"/>
              <a:ext cx="3475136" cy="3611668"/>
              <a:chOff x="0" y="0"/>
              <a:chExt cx="1158379" cy="1203889"/>
            </a:xfrm>
          </p:grpSpPr>
          <p:sp>
            <p:nvSpPr>
              <p:cNvPr id="22" name="Freeform 22"/>
              <p:cNvSpPr/>
              <p:nvPr/>
            </p:nvSpPr>
            <p:spPr>
              <a:xfrm>
                <a:off x="0" y="0"/>
                <a:ext cx="1158379" cy="1203889"/>
              </a:xfrm>
              <a:custGeom>
                <a:avLst/>
                <a:gdLst/>
                <a:ahLst/>
                <a:cxnLst/>
                <a:rect l="l" t="t" r="r" b="b"/>
                <a:pathLst>
                  <a:path w="1158379" h="1203889">
                    <a:moveTo>
                      <a:pt x="0" y="0"/>
                    </a:moveTo>
                    <a:lnTo>
                      <a:pt x="955179" y="0"/>
                    </a:lnTo>
                    <a:lnTo>
                      <a:pt x="1158379" y="601945"/>
                    </a:lnTo>
                    <a:lnTo>
                      <a:pt x="955179" y="1203889"/>
                    </a:lnTo>
                    <a:lnTo>
                      <a:pt x="0" y="1203889"/>
                    </a:lnTo>
                    <a:lnTo>
                      <a:pt x="203200" y="601945"/>
                    </a:lnTo>
                    <a:lnTo>
                      <a:pt x="0" y="0"/>
                    </a:ln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3"/>
              <p:cNvSpPr txBox="1"/>
              <p:nvPr/>
            </p:nvSpPr>
            <p:spPr>
              <a:xfrm>
                <a:off x="177800" y="-38100"/>
                <a:ext cx="904379" cy="1241989"/>
              </a:xfrm>
              <a:prstGeom prst="rect">
                <a:avLst/>
              </a:prstGeom>
            </p:spPr>
            <p:txBody>
              <a:bodyPr lIns="50800" tIns="50800" rIns="50800" bIns="50800" rtlCol="0" anchor="ctr"/>
              <a:lstStyle/>
              <a:p>
                <a:pPr marL="0" marR="0" lvl="0" indent="0" algn="ctr" defTabSz="914400" rtl="0" eaLnBrk="1" fontAlgn="auto" latinLnBrk="0" hangingPunct="1">
                  <a:lnSpc>
                    <a:spcPts val="279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Freeform 24"/>
            <p:cNvSpPr/>
            <p:nvPr/>
          </p:nvSpPr>
          <p:spPr>
            <a:xfrm>
              <a:off x="1737568" y="4297314"/>
              <a:ext cx="15457789" cy="849755"/>
            </a:xfrm>
            <a:custGeom>
              <a:avLst/>
              <a:gdLst/>
              <a:ahLst/>
              <a:cxnLst/>
              <a:rect l="l" t="t" r="r" b="b"/>
              <a:pathLst>
                <a:path w="15457789" h="849755">
                  <a:moveTo>
                    <a:pt x="15457789" y="25400"/>
                  </a:moveTo>
                  <a:lnTo>
                    <a:pt x="15457789" y="544955"/>
                  </a:lnTo>
                  <a:cubicBezTo>
                    <a:pt x="15457789" y="625793"/>
                    <a:pt x="15425676" y="703320"/>
                    <a:pt x="15368515" y="760481"/>
                  </a:cubicBezTo>
                  <a:cubicBezTo>
                    <a:pt x="15311354" y="817642"/>
                    <a:pt x="15233827" y="849755"/>
                    <a:pt x="15152989" y="849755"/>
                  </a:cubicBezTo>
                  <a:lnTo>
                    <a:pt x="304800" y="849755"/>
                  </a:lnTo>
                  <a:cubicBezTo>
                    <a:pt x="223962" y="849755"/>
                    <a:pt x="146435" y="817642"/>
                    <a:pt x="89274" y="760481"/>
                  </a:cubicBezTo>
                  <a:cubicBezTo>
                    <a:pt x="32113" y="703320"/>
                    <a:pt x="0" y="625793"/>
                    <a:pt x="0" y="544955"/>
                  </a:cubicBezTo>
                  <a:lnTo>
                    <a:pt x="0" y="0"/>
                  </a:lnTo>
                </a:path>
              </a:pathLst>
            </a:custGeom>
            <a:ln w="50800" cap="rnd">
              <a:solidFill>
                <a:srgbClr val="004AAD">
                  <a:alpha val="49804"/>
                </a:srgbClr>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p:cNvSpPr txBox="1"/>
            <p:nvPr/>
          </p:nvSpPr>
          <p:spPr>
            <a:xfrm>
              <a:off x="566172" y="2074285"/>
              <a:ext cx="2653473" cy="8058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Duomenų rinkimas, analizė</a:t>
              </a:r>
            </a:p>
          </p:txBody>
        </p:sp>
        <p:sp>
          <p:nvSpPr>
            <p:cNvPr id="26" name="TextBox 26"/>
            <p:cNvSpPr txBox="1"/>
            <p:nvPr/>
          </p:nvSpPr>
          <p:spPr>
            <a:xfrm>
              <a:off x="6950272" y="1655185"/>
              <a:ext cx="2323269" cy="16440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Viešos konsultacijos dėl NAP priemonių</a:t>
              </a:r>
            </a:p>
          </p:txBody>
        </p:sp>
        <p:sp>
          <p:nvSpPr>
            <p:cNvPr id="27" name="TextBox 27"/>
            <p:cNvSpPr txBox="1"/>
            <p:nvPr/>
          </p:nvSpPr>
          <p:spPr>
            <a:xfrm>
              <a:off x="3347390" y="2074285"/>
              <a:ext cx="3475136" cy="8058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NAP priemonių formulavimas</a:t>
              </a:r>
            </a:p>
          </p:txBody>
        </p:sp>
        <p:sp>
          <p:nvSpPr>
            <p:cNvPr id="28" name="TextBox 28"/>
            <p:cNvSpPr txBox="1"/>
            <p:nvPr/>
          </p:nvSpPr>
          <p:spPr>
            <a:xfrm>
              <a:off x="9818981" y="1445635"/>
              <a:ext cx="2577070" cy="20631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NAP atnaujinimas pagal Europos Komisijos rekomendacijas</a:t>
              </a:r>
            </a:p>
          </p:txBody>
        </p:sp>
        <p:sp>
          <p:nvSpPr>
            <p:cNvPr id="29" name="TextBox 29"/>
            <p:cNvSpPr txBox="1"/>
            <p:nvPr/>
          </p:nvSpPr>
          <p:spPr>
            <a:xfrm>
              <a:off x="16147648" y="2074285"/>
              <a:ext cx="2596593" cy="122491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NAP atnaujinimas</a:t>
              </a:r>
            </a:p>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2032</a:t>
              </a:r>
            </a:p>
          </p:txBody>
        </p:sp>
        <p:sp>
          <p:nvSpPr>
            <p:cNvPr id="30" name="TextBox 30"/>
            <p:cNvSpPr txBox="1"/>
            <p:nvPr/>
          </p:nvSpPr>
          <p:spPr>
            <a:xfrm>
              <a:off x="0" y="-9525"/>
              <a:ext cx="16235653" cy="428625"/>
            </a:xfrm>
            <a:prstGeom prst="rect">
              <a:avLst/>
            </a:prstGeom>
          </p:spPr>
          <p:txBody>
            <a:bodyPr lIns="0" tIns="0" rIns="0" bIns="0" rtlCol="0" anchor="t">
              <a:spAutoFit/>
            </a:bodyPr>
            <a:lstStyle/>
            <a:p>
              <a:pPr marL="0" marR="0" lvl="0" indent="0" algn="l" defTabSz="914400" rtl="0" eaLnBrk="1" fontAlgn="auto" latinLnBrk="0" hangingPunct="1">
                <a:lnSpc>
                  <a:spcPts val="2520"/>
                </a:lnSpc>
                <a:spcBef>
                  <a:spcPct val="0"/>
                </a:spcBef>
                <a:spcAft>
                  <a:spcPts val="0"/>
                </a:spcAft>
                <a:buClrTx/>
                <a:buSzTx/>
                <a:buFontTx/>
                <a:buNone/>
                <a:tabLst/>
                <a:defRPr/>
              </a:pPr>
              <a:r>
                <a:rPr kumimoji="0" lang="en-US" sz="2100" b="1" i="0" u="none" strike="noStrike" kern="1200" cap="none" spc="0" normalizeH="0" baseline="0" noProof="0">
                  <a:ln>
                    <a:noFill/>
                  </a:ln>
                  <a:solidFill>
                    <a:srgbClr val="004100"/>
                  </a:solidFill>
                  <a:effectLst/>
                  <a:uLnTx/>
                  <a:uFillTx/>
                  <a:latin typeface="Arial Bold"/>
                  <a:ea typeface="Arial Bold"/>
                  <a:cs typeface="Arial Bold"/>
                  <a:sym typeface="Arial Bold"/>
                </a:rPr>
                <a:t>Planas pateikiamas Europos Komisijai iki 2026 m. pabaigos</a:t>
              </a:r>
            </a:p>
          </p:txBody>
        </p:sp>
      </p:grpSp>
      <p:graphicFrame>
        <p:nvGraphicFramePr>
          <p:cNvPr id="31" name="Table 31"/>
          <p:cNvGraphicFramePr>
            <a:graphicFrameLocks noGrp="1"/>
          </p:cNvGraphicFramePr>
          <p:nvPr/>
        </p:nvGraphicFramePr>
        <p:xfrm>
          <a:off x="6964826" y="4386314"/>
          <a:ext cx="2054155" cy="2832576"/>
        </p:xfrm>
        <a:graphic>
          <a:graphicData uri="http://schemas.openxmlformats.org/drawingml/2006/table">
            <a:tbl>
              <a:tblPr/>
              <a:tblGrid>
                <a:gridCol w="2054155">
                  <a:extLst>
                    <a:ext uri="{9D8B030D-6E8A-4147-A177-3AD203B41FA5}">
                      <a16:colId xmlns:a16="http://schemas.microsoft.com/office/drawing/2014/main" val="20000"/>
                    </a:ext>
                  </a:extLst>
                </a:gridCol>
              </a:tblGrid>
              <a:tr h="2832576">
                <a:tc>
                  <a:txBody>
                    <a:bodyPr/>
                    <a:lstStyle/>
                    <a:p>
                      <a:pPr algn="ctr">
                        <a:lnSpc>
                          <a:spcPts val="2519"/>
                        </a:lnSpc>
                        <a:defRPr/>
                      </a:pPr>
                      <a:endParaRPr lang="en-US" sz="1100" dirty="0"/>
                    </a:p>
                  </a:txBody>
                  <a:tcPr marL="190500" marR="190500" marT="190500" marB="190500" anchor="ctr">
                    <a:lnL w="76200" cap="flat" cmpd="sng" algn="ctr">
                      <a:solidFill>
                        <a:srgbClr val="FFDE59"/>
                      </a:solidFill>
                      <a:prstDash val="solid"/>
                      <a:round/>
                      <a:headEnd type="none" w="med" len="med"/>
                      <a:tailEnd type="none" w="med" len="med"/>
                    </a:lnL>
                    <a:lnR w="76200" cap="flat" cmpd="sng" algn="ctr">
                      <a:solidFill>
                        <a:srgbClr val="FFDE59"/>
                      </a:solidFill>
                      <a:prstDash val="solid"/>
                      <a:round/>
                      <a:headEnd type="none" w="med" len="med"/>
                      <a:tailEnd type="none" w="med" len="med"/>
                    </a:lnR>
                    <a:lnT w="76200" cap="flat" cmpd="sng" algn="ctr">
                      <a:solidFill>
                        <a:srgbClr val="FFDE59"/>
                      </a:solidFill>
                      <a:prstDash val="solid"/>
                      <a:round/>
                      <a:headEnd type="none" w="med" len="med"/>
                      <a:tailEnd type="none" w="med" len="med"/>
                    </a:lnT>
                    <a:lnB w="76200" cap="flat" cmpd="sng" algn="ctr">
                      <a:solidFill>
                        <a:srgbClr val="FFDE59"/>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pSp>
        <p:nvGrpSpPr>
          <p:cNvPr id="32" name="Group 32"/>
          <p:cNvGrpSpPr>
            <a:grpSpLocks noChangeAspect="1"/>
          </p:cNvGrpSpPr>
          <p:nvPr/>
        </p:nvGrpSpPr>
        <p:grpSpPr>
          <a:xfrm>
            <a:off x="17507612" y="452438"/>
            <a:ext cx="356522" cy="1228726"/>
            <a:chOff x="0" y="0"/>
            <a:chExt cx="475362" cy="1638302"/>
          </a:xfrm>
        </p:grpSpPr>
        <p:sp>
          <p:nvSpPr>
            <p:cNvPr id="33" name="Freeform 33"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2"/>
              <a:stretch>
                <a:fillRect r="-5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623296"/>
            <a:ext cx="16230600" cy="723900"/>
          </a:xfrm>
          <a:prstGeom prst="rect">
            <a:avLst/>
          </a:prstGeom>
        </p:spPr>
        <p:txBody>
          <a:bodyPr lIns="0" tIns="0" rIns="0" bIns="0" rtlCol="0" anchor="t">
            <a:spAutoFit/>
          </a:bodyPr>
          <a:lstStyle/>
          <a:p>
            <a:pPr marL="0" marR="0" lvl="0" indent="0" algn="ctr" defTabSz="914400" rtl="0" eaLnBrk="1" fontAlgn="auto" latinLnBrk="0" hangingPunct="1">
              <a:lnSpc>
                <a:spcPts val="5519"/>
              </a:lnSpc>
              <a:spcBef>
                <a:spcPts val="0"/>
              </a:spcBef>
              <a:spcAft>
                <a:spcPts val="0"/>
              </a:spcAft>
              <a:buClrTx/>
              <a:buSzTx/>
              <a:buFontTx/>
              <a:buNone/>
              <a:tabLst/>
              <a:defRPr/>
            </a:pPr>
            <a:r>
              <a:rPr kumimoji="0" lang="en-US" sz="4599" b="1" i="0" u="none" strike="noStrike" kern="1200" cap="none" spc="0" normalizeH="0" baseline="0" noProof="0">
                <a:ln>
                  <a:noFill/>
                </a:ln>
                <a:solidFill>
                  <a:srgbClr val="004100"/>
                </a:solidFill>
                <a:effectLst/>
                <a:uLnTx/>
                <a:uFillTx/>
                <a:latin typeface="Arial Bold"/>
                <a:ea typeface="Arial Bold"/>
                <a:cs typeface="Arial Bold"/>
                <a:sym typeface="Arial Bold"/>
              </a:rPr>
              <a:t>Nacionalinis atkūrimo planas (NAP)</a:t>
            </a:r>
          </a:p>
        </p:txBody>
      </p:sp>
      <p:grpSp>
        <p:nvGrpSpPr>
          <p:cNvPr id="3" name="Group 3"/>
          <p:cNvGrpSpPr/>
          <p:nvPr/>
        </p:nvGrpSpPr>
        <p:grpSpPr>
          <a:xfrm>
            <a:off x="2171193" y="1860758"/>
            <a:ext cx="13261182" cy="785229"/>
            <a:chOff x="0" y="0"/>
            <a:chExt cx="4604577" cy="272649"/>
          </a:xfrm>
        </p:grpSpPr>
        <p:sp>
          <p:nvSpPr>
            <p:cNvPr id="4" name="Freeform 4"/>
            <p:cNvSpPr/>
            <p:nvPr/>
          </p:nvSpPr>
          <p:spPr>
            <a:xfrm>
              <a:off x="0" y="0"/>
              <a:ext cx="4604577" cy="272649"/>
            </a:xfrm>
            <a:custGeom>
              <a:avLst/>
              <a:gdLst/>
              <a:ahLst/>
              <a:cxnLst/>
              <a:rect l="l" t="t" r="r" b="b"/>
              <a:pathLst>
                <a:path w="4604577" h="272649">
                  <a:moveTo>
                    <a:pt x="6841" y="0"/>
                  </a:moveTo>
                  <a:lnTo>
                    <a:pt x="4597736" y="0"/>
                  </a:lnTo>
                  <a:cubicBezTo>
                    <a:pt x="4599550" y="0"/>
                    <a:pt x="4601290" y="721"/>
                    <a:pt x="4602573" y="2004"/>
                  </a:cubicBezTo>
                  <a:cubicBezTo>
                    <a:pt x="4603856" y="3287"/>
                    <a:pt x="4604577" y="5027"/>
                    <a:pt x="4604577" y="6841"/>
                  </a:cubicBezTo>
                  <a:lnTo>
                    <a:pt x="4604577" y="265808"/>
                  </a:lnTo>
                  <a:cubicBezTo>
                    <a:pt x="4604577" y="267622"/>
                    <a:pt x="4603856" y="269362"/>
                    <a:pt x="4602573" y="270645"/>
                  </a:cubicBezTo>
                  <a:cubicBezTo>
                    <a:pt x="4601290" y="271928"/>
                    <a:pt x="4599550" y="272649"/>
                    <a:pt x="4597736" y="272649"/>
                  </a:cubicBezTo>
                  <a:lnTo>
                    <a:pt x="6841" y="272649"/>
                  </a:lnTo>
                  <a:cubicBezTo>
                    <a:pt x="5027" y="272649"/>
                    <a:pt x="3287" y="271928"/>
                    <a:pt x="2004" y="270645"/>
                  </a:cubicBezTo>
                  <a:cubicBezTo>
                    <a:pt x="721" y="269362"/>
                    <a:pt x="0" y="267622"/>
                    <a:pt x="0" y="265808"/>
                  </a:cubicBezTo>
                  <a:lnTo>
                    <a:pt x="0" y="6841"/>
                  </a:lnTo>
                  <a:cubicBezTo>
                    <a:pt x="0" y="5027"/>
                    <a:pt x="721" y="3287"/>
                    <a:pt x="2004" y="2004"/>
                  </a:cubicBezTo>
                  <a:cubicBezTo>
                    <a:pt x="3287" y="721"/>
                    <a:pt x="5027" y="0"/>
                    <a:pt x="6841" y="0"/>
                  </a:cubicBez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19050"/>
              <a:ext cx="4604577" cy="2916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6631739" y="2090495"/>
            <a:ext cx="4281849" cy="297180"/>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ct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Vieša Gamtos atkūrimo darbo grupė</a:t>
            </a:r>
          </a:p>
        </p:txBody>
      </p:sp>
      <p:grpSp>
        <p:nvGrpSpPr>
          <p:cNvPr id="7" name="Group 7"/>
          <p:cNvGrpSpPr/>
          <p:nvPr/>
        </p:nvGrpSpPr>
        <p:grpSpPr>
          <a:xfrm>
            <a:off x="2163320" y="3440505"/>
            <a:ext cx="2437862" cy="1509261"/>
            <a:chOff x="0" y="0"/>
            <a:chExt cx="846480" cy="524049"/>
          </a:xfrm>
        </p:grpSpPr>
        <p:sp>
          <p:nvSpPr>
            <p:cNvPr id="8" name="Freeform 8"/>
            <p:cNvSpPr/>
            <p:nvPr/>
          </p:nvSpPr>
          <p:spPr>
            <a:xfrm>
              <a:off x="0" y="0"/>
              <a:ext cx="846480" cy="524049"/>
            </a:xfrm>
            <a:custGeom>
              <a:avLst/>
              <a:gdLst/>
              <a:ahLst/>
              <a:cxnLst/>
              <a:rect l="l" t="t" r="r" b="b"/>
              <a:pathLst>
                <a:path w="846480" h="524049">
                  <a:moveTo>
                    <a:pt x="37215" y="0"/>
                  </a:moveTo>
                  <a:lnTo>
                    <a:pt x="809265" y="0"/>
                  </a:lnTo>
                  <a:cubicBezTo>
                    <a:pt x="819135" y="0"/>
                    <a:pt x="828601" y="3921"/>
                    <a:pt x="835580" y="10900"/>
                  </a:cubicBezTo>
                  <a:cubicBezTo>
                    <a:pt x="842559" y="17879"/>
                    <a:pt x="846480" y="27345"/>
                    <a:pt x="846480" y="37215"/>
                  </a:cubicBezTo>
                  <a:lnTo>
                    <a:pt x="846480" y="486834"/>
                  </a:lnTo>
                  <a:cubicBezTo>
                    <a:pt x="846480" y="507387"/>
                    <a:pt x="829818" y="524049"/>
                    <a:pt x="809265" y="524049"/>
                  </a:cubicBezTo>
                  <a:lnTo>
                    <a:pt x="37215" y="524049"/>
                  </a:lnTo>
                  <a:cubicBezTo>
                    <a:pt x="27345" y="524049"/>
                    <a:pt x="17879" y="520128"/>
                    <a:pt x="10900" y="513149"/>
                  </a:cubicBezTo>
                  <a:cubicBezTo>
                    <a:pt x="3921" y="506170"/>
                    <a:pt x="0" y="496704"/>
                    <a:pt x="0" y="486834"/>
                  </a:cubicBezTo>
                  <a:lnTo>
                    <a:pt x="0" y="37215"/>
                  </a:lnTo>
                  <a:cubicBezTo>
                    <a:pt x="0" y="16662"/>
                    <a:pt x="16662" y="0"/>
                    <a:pt x="37215" y="0"/>
                  </a:cubicBezTo>
                  <a:close/>
                </a:path>
              </a:pathLst>
            </a:custGeom>
            <a:solidFill>
              <a:srgbClr val="004AAD">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19050"/>
              <a:ext cx="846480" cy="5430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4871118" y="3440505"/>
            <a:ext cx="2437862" cy="1509261"/>
            <a:chOff x="0" y="0"/>
            <a:chExt cx="846480" cy="524049"/>
          </a:xfrm>
        </p:grpSpPr>
        <p:sp>
          <p:nvSpPr>
            <p:cNvPr id="11" name="Freeform 11"/>
            <p:cNvSpPr/>
            <p:nvPr/>
          </p:nvSpPr>
          <p:spPr>
            <a:xfrm>
              <a:off x="0" y="0"/>
              <a:ext cx="846480" cy="524049"/>
            </a:xfrm>
            <a:custGeom>
              <a:avLst/>
              <a:gdLst/>
              <a:ahLst/>
              <a:cxnLst/>
              <a:rect l="l" t="t" r="r" b="b"/>
              <a:pathLst>
                <a:path w="846480" h="524049">
                  <a:moveTo>
                    <a:pt x="37215" y="0"/>
                  </a:moveTo>
                  <a:lnTo>
                    <a:pt x="809265" y="0"/>
                  </a:lnTo>
                  <a:cubicBezTo>
                    <a:pt x="819135" y="0"/>
                    <a:pt x="828601" y="3921"/>
                    <a:pt x="835580" y="10900"/>
                  </a:cubicBezTo>
                  <a:cubicBezTo>
                    <a:pt x="842559" y="17879"/>
                    <a:pt x="846480" y="27345"/>
                    <a:pt x="846480" y="37215"/>
                  </a:cubicBezTo>
                  <a:lnTo>
                    <a:pt x="846480" y="486834"/>
                  </a:lnTo>
                  <a:cubicBezTo>
                    <a:pt x="846480" y="507387"/>
                    <a:pt x="829818" y="524049"/>
                    <a:pt x="809265" y="524049"/>
                  </a:cubicBezTo>
                  <a:lnTo>
                    <a:pt x="37215" y="524049"/>
                  </a:lnTo>
                  <a:cubicBezTo>
                    <a:pt x="27345" y="524049"/>
                    <a:pt x="17879" y="520128"/>
                    <a:pt x="10900" y="513149"/>
                  </a:cubicBezTo>
                  <a:cubicBezTo>
                    <a:pt x="3921" y="506170"/>
                    <a:pt x="0" y="496704"/>
                    <a:pt x="0" y="486834"/>
                  </a:cubicBezTo>
                  <a:lnTo>
                    <a:pt x="0" y="37215"/>
                  </a:lnTo>
                  <a:cubicBezTo>
                    <a:pt x="0" y="16662"/>
                    <a:pt x="16662" y="0"/>
                    <a:pt x="37215" y="0"/>
                  </a:cubicBezTo>
                  <a:close/>
                </a:path>
              </a:pathLst>
            </a:custGeom>
            <a:solidFill>
              <a:srgbClr val="FFDE59">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19050"/>
              <a:ext cx="846480" cy="5430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a:off x="7578916" y="3440505"/>
            <a:ext cx="2437862" cy="1509261"/>
            <a:chOff x="0" y="0"/>
            <a:chExt cx="846480" cy="524049"/>
          </a:xfrm>
        </p:grpSpPr>
        <p:sp>
          <p:nvSpPr>
            <p:cNvPr id="14" name="Freeform 14"/>
            <p:cNvSpPr/>
            <p:nvPr/>
          </p:nvSpPr>
          <p:spPr>
            <a:xfrm>
              <a:off x="0" y="0"/>
              <a:ext cx="846480" cy="524049"/>
            </a:xfrm>
            <a:custGeom>
              <a:avLst/>
              <a:gdLst/>
              <a:ahLst/>
              <a:cxnLst/>
              <a:rect l="l" t="t" r="r" b="b"/>
              <a:pathLst>
                <a:path w="846480" h="524049">
                  <a:moveTo>
                    <a:pt x="37215" y="0"/>
                  </a:moveTo>
                  <a:lnTo>
                    <a:pt x="809265" y="0"/>
                  </a:lnTo>
                  <a:cubicBezTo>
                    <a:pt x="819135" y="0"/>
                    <a:pt x="828601" y="3921"/>
                    <a:pt x="835580" y="10900"/>
                  </a:cubicBezTo>
                  <a:cubicBezTo>
                    <a:pt x="842559" y="17879"/>
                    <a:pt x="846480" y="27345"/>
                    <a:pt x="846480" y="37215"/>
                  </a:cubicBezTo>
                  <a:lnTo>
                    <a:pt x="846480" y="486834"/>
                  </a:lnTo>
                  <a:cubicBezTo>
                    <a:pt x="846480" y="507387"/>
                    <a:pt x="829818" y="524049"/>
                    <a:pt x="809265" y="524049"/>
                  </a:cubicBezTo>
                  <a:lnTo>
                    <a:pt x="37215" y="524049"/>
                  </a:lnTo>
                  <a:cubicBezTo>
                    <a:pt x="27345" y="524049"/>
                    <a:pt x="17879" y="520128"/>
                    <a:pt x="10900" y="513149"/>
                  </a:cubicBezTo>
                  <a:cubicBezTo>
                    <a:pt x="3921" y="506170"/>
                    <a:pt x="0" y="496704"/>
                    <a:pt x="0" y="486834"/>
                  </a:cubicBezTo>
                  <a:lnTo>
                    <a:pt x="0" y="37215"/>
                  </a:lnTo>
                  <a:cubicBezTo>
                    <a:pt x="0" y="16662"/>
                    <a:pt x="16662" y="0"/>
                    <a:pt x="37215" y="0"/>
                  </a:cubicBezTo>
                  <a:close/>
                </a:path>
              </a:pathLst>
            </a:custGeom>
            <a:solidFill>
              <a:srgbClr val="0081CC">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19050"/>
              <a:ext cx="846480" cy="5430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a:off x="10350573" y="3440505"/>
            <a:ext cx="2437862" cy="1509261"/>
            <a:chOff x="0" y="0"/>
            <a:chExt cx="846480" cy="524049"/>
          </a:xfrm>
        </p:grpSpPr>
        <p:sp>
          <p:nvSpPr>
            <p:cNvPr id="17" name="Freeform 17"/>
            <p:cNvSpPr/>
            <p:nvPr/>
          </p:nvSpPr>
          <p:spPr>
            <a:xfrm>
              <a:off x="0" y="0"/>
              <a:ext cx="846480" cy="524049"/>
            </a:xfrm>
            <a:custGeom>
              <a:avLst/>
              <a:gdLst/>
              <a:ahLst/>
              <a:cxnLst/>
              <a:rect l="l" t="t" r="r" b="b"/>
              <a:pathLst>
                <a:path w="846480" h="524049">
                  <a:moveTo>
                    <a:pt x="37215" y="0"/>
                  </a:moveTo>
                  <a:lnTo>
                    <a:pt x="809265" y="0"/>
                  </a:lnTo>
                  <a:cubicBezTo>
                    <a:pt x="819135" y="0"/>
                    <a:pt x="828601" y="3921"/>
                    <a:pt x="835580" y="10900"/>
                  </a:cubicBezTo>
                  <a:cubicBezTo>
                    <a:pt x="842559" y="17879"/>
                    <a:pt x="846480" y="27345"/>
                    <a:pt x="846480" y="37215"/>
                  </a:cubicBezTo>
                  <a:lnTo>
                    <a:pt x="846480" y="486834"/>
                  </a:lnTo>
                  <a:cubicBezTo>
                    <a:pt x="846480" y="507387"/>
                    <a:pt x="829818" y="524049"/>
                    <a:pt x="809265" y="524049"/>
                  </a:cubicBezTo>
                  <a:lnTo>
                    <a:pt x="37215" y="524049"/>
                  </a:lnTo>
                  <a:cubicBezTo>
                    <a:pt x="27345" y="524049"/>
                    <a:pt x="17879" y="520128"/>
                    <a:pt x="10900" y="513149"/>
                  </a:cubicBezTo>
                  <a:cubicBezTo>
                    <a:pt x="3921" y="506170"/>
                    <a:pt x="0" y="496704"/>
                    <a:pt x="0" y="486834"/>
                  </a:cubicBezTo>
                  <a:lnTo>
                    <a:pt x="0" y="37215"/>
                  </a:lnTo>
                  <a:cubicBezTo>
                    <a:pt x="0" y="16662"/>
                    <a:pt x="16662" y="0"/>
                    <a:pt x="37215" y="0"/>
                  </a:cubicBezTo>
                  <a:close/>
                </a:path>
              </a:pathLst>
            </a:custGeom>
            <a:solidFill>
              <a:srgbClr val="457A00">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p:cNvSpPr txBox="1"/>
            <p:nvPr/>
          </p:nvSpPr>
          <p:spPr>
            <a:xfrm>
              <a:off x="0" y="-19050"/>
              <a:ext cx="846480" cy="5430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p:cNvGrpSpPr/>
          <p:nvPr/>
        </p:nvGrpSpPr>
        <p:grpSpPr>
          <a:xfrm>
            <a:off x="12994513" y="3440505"/>
            <a:ext cx="2437862" cy="1509261"/>
            <a:chOff x="0" y="0"/>
            <a:chExt cx="846480" cy="524049"/>
          </a:xfrm>
        </p:grpSpPr>
        <p:sp>
          <p:nvSpPr>
            <p:cNvPr id="20" name="Freeform 20"/>
            <p:cNvSpPr/>
            <p:nvPr/>
          </p:nvSpPr>
          <p:spPr>
            <a:xfrm>
              <a:off x="0" y="0"/>
              <a:ext cx="846480" cy="524049"/>
            </a:xfrm>
            <a:custGeom>
              <a:avLst/>
              <a:gdLst/>
              <a:ahLst/>
              <a:cxnLst/>
              <a:rect l="l" t="t" r="r" b="b"/>
              <a:pathLst>
                <a:path w="846480" h="524049">
                  <a:moveTo>
                    <a:pt x="37215" y="0"/>
                  </a:moveTo>
                  <a:lnTo>
                    <a:pt x="809265" y="0"/>
                  </a:lnTo>
                  <a:cubicBezTo>
                    <a:pt x="819135" y="0"/>
                    <a:pt x="828601" y="3921"/>
                    <a:pt x="835580" y="10900"/>
                  </a:cubicBezTo>
                  <a:cubicBezTo>
                    <a:pt x="842559" y="17879"/>
                    <a:pt x="846480" y="27345"/>
                    <a:pt x="846480" y="37215"/>
                  </a:cubicBezTo>
                  <a:lnTo>
                    <a:pt x="846480" y="486834"/>
                  </a:lnTo>
                  <a:cubicBezTo>
                    <a:pt x="846480" y="507387"/>
                    <a:pt x="829818" y="524049"/>
                    <a:pt x="809265" y="524049"/>
                  </a:cubicBezTo>
                  <a:lnTo>
                    <a:pt x="37215" y="524049"/>
                  </a:lnTo>
                  <a:cubicBezTo>
                    <a:pt x="27345" y="524049"/>
                    <a:pt x="17879" y="520128"/>
                    <a:pt x="10900" y="513149"/>
                  </a:cubicBezTo>
                  <a:cubicBezTo>
                    <a:pt x="3921" y="506170"/>
                    <a:pt x="0" y="496704"/>
                    <a:pt x="0" y="486834"/>
                  </a:cubicBezTo>
                  <a:lnTo>
                    <a:pt x="0" y="37215"/>
                  </a:lnTo>
                  <a:cubicBezTo>
                    <a:pt x="0" y="16662"/>
                    <a:pt x="16662" y="0"/>
                    <a:pt x="37215" y="0"/>
                  </a:cubicBezTo>
                  <a:close/>
                </a:path>
              </a:pathLst>
            </a:custGeom>
            <a:solidFill>
              <a:srgbClr val="661414">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p:cNvSpPr txBox="1"/>
            <p:nvPr/>
          </p:nvSpPr>
          <p:spPr>
            <a:xfrm>
              <a:off x="0" y="-19050"/>
              <a:ext cx="846480" cy="5430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2"/>
          <p:cNvSpPr txBox="1"/>
          <p:nvPr/>
        </p:nvSpPr>
        <p:spPr>
          <a:xfrm>
            <a:off x="2355416" y="3986198"/>
            <a:ext cx="2053672" cy="297180"/>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ct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Jūrų pogrupis </a:t>
            </a:r>
          </a:p>
        </p:txBody>
      </p:sp>
      <p:sp>
        <p:nvSpPr>
          <p:cNvPr id="23" name="TextBox 23"/>
          <p:cNvSpPr txBox="1"/>
          <p:nvPr/>
        </p:nvSpPr>
        <p:spPr>
          <a:xfrm>
            <a:off x="4938336" y="4056890"/>
            <a:ext cx="2303427" cy="297180"/>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ct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Miestų pogrupis</a:t>
            </a:r>
          </a:p>
        </p:txBody>
      </p:sp>
      <p:sp>
        <p:nvSpPr>
          <p:cNvPr id="24" name="TextBox 24"/>
          <p:cNvSpPr txBox="1"/>
          <p:nvPr/>
        </p:nvSpPr>
        <p:spPr>
          <a:xfrm>
            <a:off x="7858931" y="3899727"/>
            <a:ext cx="1877833" cy="61150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Upių ir ežerų </a:t>
            </a:r>
          </a:p>
          <a:p>
            <a:pPr marL="0" marR="0" lvl="0" indent="0" algn="ctr" defTabSz="914400" rtl="0" eaLnBrk="1" fontAlgn="auto" latinLnBrk="0" hangingPunct="1">
              <a:lnSpc>
                <a:spcPts val="2519"/>
              </a:lnSpc>
              <a:spcBef>
                <a:spcPct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pogrupis</a:t>
            </a:r>
          </a:p>
        </p:txBody>
      </p:sp>
      <p:sp>
        <p:nvSpPr>
          <p:cNvPr id="25" name="TextBox 25"/>
          <p:cNvSpPr txBox="1"/>
          <p:nvPr/>
        </p:nvSpPr>
        <p:spPr>
          <a:xfrm>
            <a:off x="10447535" y="3539441"/>
            <a:ext cx="2243938" cy="925830"/>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ct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Sausumos buveinių, žemės ūkio ir miškų pogrupis</a:t>
            </a:r>
          </a:p>
        </p:txBody>
      </p:sp>
      <p:sp>
        <p:nvSpPr>
          <p:cNvPr id="26" name="TextBox 26"/>
          <p:cNvSpPr txBox="1"/>
          <p:nvPr/>
        </p:nvSpPr>
        <p:spPr>
          <a:xfrm>
            <a:off x="13553525" y="3853766"/>
            <a:ext cx="1319837" cy="611505"/>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Durpynų </a:t>
            </a:r>
          </a:p>
          <a:p>
            <a:pPr marL="0" marR="0" lvl="0" indent="0" algn="ctr" defTabSz="914400" rtl="0" eaLnBrk="1" fontAlgn="auto" latinLnBrk="0" hangingPunct="1">
              <a:lnSpc>
                <a:spcPts val="2519"/>
              </a:lnSpc>
              <a:spcBef>
                <a:spcPct val="0"/>
              </a:spcBef>
              <a:spcAft>
                <a:spcPts val="0"/>
              </a:spcAft>
              <a:buClrTx/>
              <a:buSzTx/>
              <a:buFontTx/>
              <a:buNone/>
              <a:tabLst/>
              <a:defRPr/>
            </a:pPr>
            <a:r>
              <a:rPr kumimoji="0" lang="en-US" sz="1799"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pogrupis</a:t>
            </a:r>
          </a:p>
        </p:txBody>
      </p:sp>
      <p:grpSp>
        <p:nvGrpSpPr>
          <p:cNvPr id="27" name="Group 27"/>
          <p:cNvGrpSpPr/>
          <p:nvPr/>
        </p:nvGrpSpPr>
        <p:grpSpPr>
          <a:xfrm>
            <a:off x="2163320" y="5093835"/>
            <a:ext cx="2437862" cy="849280"/>
            <a:chOff x="0" y="0"/>
            <a:chExt cx="846480" cy="294889"/>
          </a:xfrm>
        </p:grpSpPr>
        <p:sp>
          <p:nvSpPr>
            <p:cNvPr id="28" name="Freeform 28"/>
            <p:cNvSpPr/>
            <p:nvPr/>
          </p:nvSpPr>
          <p:spPr>
            <a:xfrm>
              <a:off x="0" y="0"/>
              <a:ext cx="846480" cy="294889"/>
            </a:xfrm>
            <a:custGeom>
              <a:avLst/>
              <a:gdLst/>
              <a:ahLst/>
              <a:cxnLst/>
              <a:rect l="l" t="t" r="r" b="b"/>
              <a:pathLst>
                <a:path w="846480" h="294889">
                  <a:moveTo>
                    <a:pt x="37215" y="0"/>
                  </a:moveTo>
                  <a:lnTo>
                    <a:pt x="809265" y="0"/>
                  </a:lnTo>
                  <a:cubicBezTo>
                    <a:pt x="819135" y="0"/>
                    <a:pt x="828601" y="3921"/>
                    <a:pt x="835580" y="10900"/>
                  </a:cubicBezTo>
                  <a:cubicBezTo>
                    <a:pt x="842559" y="17879"/>
                    <a:pt x="846480" y="27345"/>
                    <a:pt x="846480" y="37215"/>
                  </a:cubicBezTo>
                  <a:lnTo>
                    <a:pt x="846480" y="257673"/>
                  </a:lnTo>
                  <a:cubicBezTo>
                    <a:pt x="846480" y="267544"/>
                    <a:pt x="842559" y="277009"/>
                    <a:pt x="835580" y="283989"/>
                  </a:cubicBezTo>
                  <a:cubicBezTo>
                    <a:pt x="828601" y="290968"/>
                    <a:pt x="819135" y="294889"/>
                    <a:pt x="809265" y="294889"/>
                  </a:cubicBezTo>
                  <a:lnTo>
                    <a:pt x="37215" y="294889"/>
                  </a:lnTo>
                  <a:cubicBezTo>
                    <a:pt x="16662" y="294889"/>
                    <a:pt x="0" y="278227"/>
                    <a:pt x="0" y="257673"/>
                  </a:cubicBezTo>
                  <a:lnTo>
                    <a:pt x="0" y="37215"/>
                  </a:lnTo>
                  <a:cubicBezTo>
                    <a:pt x="0" y="16662"/>
                    <a:pt x="16662" y="0"/>
                    <a:pt x="37215" y="0"/>
                  </a:cubicBezTo>
                  <a:close/>
                </a:path>
              </a:pathLst>
            </a:custGeom>
            <a:solidFill>
              <a:srgbClr val="004AAD">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TextBox 29"/>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0" name="TextBox 30"/>
          <p:cNvSpPr txBox="1"/>
          <p:nvPr/>
        </p:nvSpPr>
        <p:spPr>
          <a:xfrm>
            <a:off x="2171193" y="5170035"/>
            <a:ext cx="2429990" cy="617220"/>
          </a:xfrm>
          <a:prstGeom prst="rect">
            <a:avLst/>
          </a:prstGeom>
        </p:spPr>
        <p:txBody>
          <a:bodyPr lIns="0" tIns="0" rIns="0" bIns="0" rtlCol="0" anchor="t">
            <a:spAutoFit/>
          </a:bodyPr>
          <a:lstStyle/>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5 straipsnis</a:t>
            </a:r>
          </a:p>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Jūrų ekosistemų </a:t>
            </a:r>
          </a:p>
          <a:p>
            <a:pPr marL="0" marR="0" lvl="0" indent="0" algn="ctr" defTabSz="914400" rtl="0" eaLnBrk="1" fontAlgn="auto" latinLnBrk="0" hangingPunct="1">
              <a:lnSpc>
                <a:spcPts val="1679"/>
              </a:lnSpc>
              <a:spcBef>
                <a:spcPct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atkūrimas</a:t>
            </a:r>
          </a:p>
        </p:txBody>
      </p:sp>
      <p:grpSp>
        <p:nvGrpSpPr>
          <p:cNvPr id="31" name="Group 31"/>
          <p:cNvGrpSpPr/>
          <p:nvPr/>
        </p:nvGrpSpPr>
        <p:grpSpPr>
          <a:xfrm>
            <a:off x="4854329" y="5093835"/>
            <a:ext cx="2437862" cy="849280"/>
            <a:chOff x="0" y="0"/>
            <a:chExt cx="846480" cy="294889"/>
          </a:xfrm>
        </p:grpSpPr>
        <p:sp>
          <p:nvSpPr>
            <p:cNvPr id="32" name="Freeform 32"/>
            <p:cNvSpPr/>
            <p:nvPr/>
          </p:nvSpPr>
          <p:spPr>
            <a:xfrm>
              <a:off x="0" y="0"/>
              <a:ext cx="846480" cy="294889"/>
            </a:xfrm>
            <a:custGeom>
              <a:avLst/>
              <a:gdLst/>
              <a:ahLst/>
              <a:cxnLst/>
              <a:rect l="l" t="t" r="r" b="b"/>
              <a:pathLst>
                <a:path w="846480" h="294889">
                  <a:moveTo>
                    <a:pt x="37215" y="0"/>
                  </a:moveTo>
                  <a:lnTo>
                    <a:pt x="809265" y="0"/>
                  </a:lnTo>
                  <a:cubicBezTo>
                    <a:pt x="819135" y="0"/>
                    <a:pt x="828601" y="3921"/>
                    <a:pt x="835580" y="10900"/>
                  </a:cubicBezTo>
                  <a:cubicBezTo>
                    <a:pt x="842559" y="17879"/>
                    <a:pt x="846480" y="27345"/>
                    <a:pt x="846480" y="37215"/>
                  </a:cubicBezTo>
                  <a:lnTo>
                    <a:pt x="846480" y="257673"/>
                  </a:lnTo>
                  <a:cubicBezTo>
                    <a:pt x="846480" y="267544"/>
                    <a:pt x="842559" y="277009"/>
                    <a:pt x="835580" y="283989"/>
                  </a:cubicBezTo>
                  <a:cubicBezTo>
                    <a:pt x="828601" y="290968"/>
                    <a:pt x="819135" y="294889"/>
                    <a:pt x="809265" y="294889"/>
                  </a:cubicBezTo>
                  <a:lnTo>
                    <a:pt x="37215" y="294889"/>
                  </a:lnTo>
                  <a:cubicBezTo>
                    <a:pt x="16662" y="294889"/>
                    <a:pt x="0" y="278227"/>
                    <a:pt x="0" y="257673"/>
                  </a:cubicBezTo>
                  <a:lnTo>
                    <a:pt x="0" y="37215"/>
                  </a:lnTo>
                  <a:cubicBezTo>
                    <a:pt x="0" y="16662"/>
                    <a:pt x="16662" y="0"/>
                    <a:pt x="37215" y="0"/>
                  </a:cubicBezTo>
                  <a:close/>
                </a:path>
              </a:pathLst>
            </a:custGeom>
            <a:solidFill>
              <a:srgbClr val="FFDE59">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33"/>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4" name="TextBox 34"/>
          <p:cNvSpPr txBox="1"/>
          <p:nvPr/>
        </p:nvSpPr>
        <p:spPr>
          <a:xfrm>
            <a:off x="4878991" y="5200340"/>
            <a:ext cx="2429990" cy="617220"/>
          </a:xfrm>
          <a:prstGeom prst="rect">
            <a:avLst/>
          </a:prstGeom>
        </p:spPr>
        <p:txBody>
          <a:bodyPr lIns="0" tIns="0" rIns="0" bIns="0" rtlCol="0" anchor="t">
            <a:spAutoFit/>
          </a:bodyPr>
          <a:lstStyle/>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8 straipsnis</a:t>
            </a:r>
          </a:p>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Miestų ekosistemų </a:t>
            </a:r>
          </a:p>
          <a:p>
            <a:pPr marL="0" marR="0" lvl="0" indent="0" algn="ctr" defTabSz="914400" rtl="0" eaLnBrk="1" fontAlgn="auto" latinLnBrk="0" hangingPunct="1">
              <a:lnSpc>
                <a:spcPts val="1679"/>
              </a:lnSpc>
              <a:spcBef>
                <a:spcPct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atkūrimas</a:t>
            </a:r>
          </a:p>
        </p:txBody>
      </p:sp>
      <p:grpSp>
        <p:nvGrpSpPr>
          <p:cNvPr id="35" name="Group 35"/>
          <p:cNvGrpSpPr/>
          <p:nvPr/>
        </p:nvGrpSpPr>
        <p:grpSpPr>
          <a:xfrm>
            <a:off x="7553732" y="5093835"/>
            <a:ext cx="2437862" cy="849280"/>
            <a:chOff x="0" y="0"/>
            <a:chExt cx="846480" cy="294889"/>
          </a:xfrm>
        </p:grpSpPr>
        <p:sp>
          <p:nvSpPr>
            <p:cNvPr id="36" name="Freeform 36"/>
            <p:cNvSpPr/>
            <p:nvPr/>
          </p:nvSpPr>
          <p:spPr>
            <a:xfrm>
              <a:off x="0" y="0"/>
              <a:ext cx="846480" cy="294889"/>
            </a:xfrm>
            <a:custGeom>
              <a:avLst/>
              <a:gdLst/>
              <a:ahLst/>
              <a:cxnLst/>
              <a:rect l="l" t="t" r="r" b="b"/>
              <a:pathLst>
                <a:path w="846480" h="294889">
                  <a:moveTo>
                    <a:pt x="37215" y="0"/>
                  </a:moveTo>
                  <a:lnTo>
                    <a:pt x="809265" y="0"/>
                  </a:lnTo>
                  <a:cubicBezTo>
                    <a:pt x="819135" y="0"/>
                    <a:pt x="828601" y="3921"/>
                    <a:pt x="835580" y="10900"/>
                  </a:cubicBezTo>
                  <a:cubicBezTo>
                    <a:pt x="842559" y="17879"/>
                    <a:pt x="846480" y="27345"/>
                    <a:pt x="846480" y="37215"/>
                  </a:cubicBezTo>
                  <a:lnTo>
                    <a:pt x="846480" y="257673"/>
                  </a:lnTo>
                  <a:cubicBezTo>
                    <a:pt x="846480" y="267544"/>
                    <a:pt x="842559" y="277009"/>
                    <a:pt x="835580" y="283989"/>
                  </a:cubicBezTo>
                  <a:cubicBezTo>
                    <a:pt x="828601" y="290968"/>
                    <a:pt x="819135" y="294889"/>
                    <a:pt x="809265" y="294889"/>
                  </a:cubicBezTo>
                  <a:lnTo>
                    <a:pt x="37215" y="294889"/>
                  </a:lnTo>
                  <a:cubicBezTo>
                    <a:pt x="16662" y="294889"/>
                    <a:pt x="0" y="278227"/>
                    <a:pt x="0" y="257673"/>
                  </a:cubicBezTo>
                  <a:lnTo>
                    <a:pt x="0" y="37215"/>
                  </a:lnTo>
                  <a:cubicBezTo>
                    <a:pt x="0" y="16662"/>
                    <a:pt x="16662" y="0"/>
                    <a:pt x="37215" y="0"/>
                  </a:cubicBezTo>
                  <a:close/>
                </a:path>
              </a:pathLst>
            </a:custGeom>
            <a:solidFill>
              <a:srgbClr val="0081CC">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TextBox 37"/>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TextBox 38"/>
          <p:cNvSpPr txBox="1"/>
          <p:nvPr/>
        </p:nvSpPr>
        <p:spPr>
          <a:xfrm>
            <a:off x="7578394" y="5074785"/>
            <a:ext cx="2429990" cy="826770"/>
          </a:xfrm>
          <a:prstGeom prst="rect">
            <a:avLst/>
          </a:prstGeom>
        </p:spPr>
        <p:txBody>
          <a:bodyPr lIns="0" tIns="0" rIns="0" bIns="0" rtlCol="0" anchor="t">
            <a:spAutoFit/>
          </a:bodyPr>
          <a:lstStyle/>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9 straipsnis</a:t>
            </a:r>
          </a:p>
          <a:p>
            <a:pPr marL="0" marR="0" lvl="0" indent="0" algn="ctr" defTabSz="914400" rtl="0" eaLnBrk="1" fontAlgn="auto" latinLnBrk="0" hangingPunct="1">
              <a:lnSpc>
                <a:spcPts val="1679"/>
              </a:lnSpc>
              <a:spcBef>
                <a:spcPct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Natūralių upių jungčių ir susijusių salpų natūralių funkcijų atkūrimas</a:t>
            </a:r>
          </a:p>
        </p:txBody>
      </p:sp>
      <p:grpSp>
        <p:nvGrpSpPr>
          <p:cNvPr id="39" name="Group 39"/>
          <p:cNvGrpSpPr/>
          <p:nvPr/>
        </p:nvGrpSpPr>
        <p:grpSpPr>
          <a:xfrm>
            <a:off x="7578916" y="6085990"/>
            <a:ext cx="2437862" cy="775382"/>
            <a:chOff x="0" y="0"/>
            <a:chExt cx="846480" cy="269230"/>
          </a:xfrm>
        </p:grpSpPr>
        <p:sp>
          <p:nvSpPr>
            <p:cNvPr id="40" name="Freeform 40"/>
            <p:cNvSpPr/>
            <p:nvPr/>
          </p:nvSpPr>
          <p:spPr>
            <a:xfrm>
              <a:off x="0" y="0"/>
              <a:ext cx="846480" cy="269230"/>
            </a:xfrm>
            <a:custGeom>
              <a:avLst/>
              <a:gdLst/>
              <a:ahLst/>
              <a:cxnLst/>
              <a:rect l="l" t="t" r="r" b="b"/>
              <a:pathLst>
                <a:path w="846480" h="269230">
                  <a:moveTo>
                    <a:pt x="37215" y="0"/>
                  </a:moveTo>
                  <a:lnTo>
                    <a:pt x="809265" y="0"/>
                  </a:lnTo>
                  <a:cubicBezTo>
                    <a:pt x="819135" y="0"/>
                    <a:pt x="828601" y="3921"/>
                    <a:pt x="835580" y="10900"/>
                  </a:cubicBezTo>
                  <a:cubicBezTo>
                    <a:pt x="842559" y="17879"/>
                    <a:pt x="846480" y="27345"/>
                    <a:pt x="846480" y="37215"/>
                  </a:cubicBezTo>
                  <a:lnTo>
                    <a:pt x="846480" y="232015"/>
                  </a:lnTo>
                  <a:cubicBezTo>
                    <a:pt x="846480" y="252568"/>
                    <a:pt x="829818" y="269230"/>
                    <a:pt x="809265" y="269230"/>
                  </a:cubicBezTo>
                  <a:lnTo>
                    <a:pt x="37215" y="269230"/>
                  </a:lnTo>
                  <a:cubicBezTo>
                    <a:pt x="27345" y="269230"/>
                    <a:pt x="17879" y="265309"/>
                    <a:pt x="10900" y="258330"/>
                  </a:cubicBezTo>
                  <a:cubicBezTo>
                    <a:pt x="3921" y="251351"/>
                    <a:pt x="0" y="241885"/>
                    <a:pt x="0" y="232015"/>
                  </a:cubicBezTo>
                  <a:lnTo>
                    <a:pt x="0" y="37215"/>
                  </a:lnTo>
                  <a:cubicBezTo>
                    <a:pt x="0" y="16662"/>
                    <a:pt x="16662" y="0"/>
                    <a:pt x="37215" y="0"/>
                  </a:cubicBezTo>
                  <a:close/>
                </a:path>
              </a:pathLst>
            </a:custGeom>
            <a:solidFill>
              <a:srgbClr val="0081CC">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TextBox 41"/>
            <p:cNvSpPr txBox="1"/>
            <p:nvPr/>
          </p:nvSpPr>
          <p:spPr>
            <a:xfrm>
              <a:off x="0" y="-38100"/>
              <a:ext cx="846480" cy="307330"/>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2" name="TextBox 42"/>
          <p:cNvSpPr txBox="1"/>
          <p:nvPr/>
        </p:nvSpPr>
        <p:spPr>
          <a:xfrm>
            <a:off x="7603578" y="6136464"/>
            <a:ext cx="2429990" cy="617220"/>
          </a:xfrm>
          <a:prstGeom prst="rect">
            <a:avLst/>
          </a:prstGeom>
        </p:spPr>
        <p:txBody>
          <a:bodyPr lIns="0" tIns="0" rIns="0" bIns="0" rtlCol="0" anchor="t">
            <a:spAutoFit/>
          </a:bodyPr>
          <a:lstStyle/>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4 straipsnis</a:t>
            </a:r>
          </a:p>
          <a:p>
            <a:pPr marL="0" marR="0" lvl="0" indent="0" algn="ctr" defTabSz="914400" rtl="0" eaLnBrk="1" fontAlgn="auto" latinLnBrk="0" hangingPunct="1">
              <a:lnSpc>
                <a:spcPts val="1679"/>
              </a:lnSpc>
              <a:spcBef>
                <a:spcPct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(upių, ežerų ir susijusios buveinės)</a:t>
            </a:r>
          </a:p>
        </p:txBody>
      </p:sp>
      <p:grpSp>
        <p:nvGrpSpPr>
          <p:cNvPr id="43" name="Group 43"/>
          <p:cNvGrpSpPr/>
          <p:nvPr/>
        </p:nvGrpSpPr>
        <p:grpSpPr>
          <a:xfrm>
            <a:off x="10350573" y="5093835"/>
            <a:ext cx="2437862" cy="849280"/>
            <a:chOff x="0" y="0"/>
            <a:chExt cx="846480" cy="294889"/>
          </a:xfrm>
        </p:grpSpPr>
        <p:sp>
          <p:nvSpPr>
            <p:cNvPr id="44" name="Freeform 44"/>
            <p:cNvSpPr/>
            <p:nvPr/>
          </p:nvSpPr>
          <p:spPr>
            <a:xfrm>
              <a:off x="0" y="0"/>
              <a:ext cx="846480" cy="294889"/>
            </a:xfrm>
            <a:custGeom>
              <a:avLst/>
              <a:gdLst/>
              <a:ahLst/>
              <a:cxnLst/>
              <a:rect l="l" t="t" r="r" b="b"/>
              <a:pathLst>
                <a:path w="846480" h="294889">
                  <a:moveTo>
                    <a:pt x="37215" y="0"/>
                  </a:moveTo>
                  <a:lnTo>
                    <a:pt x="809265" y="0"/>
                  </a:lnTo>
                  <a:cubicBezTo>
                    <a:pt x="819135" y="0"/>
                    <a:pt x="828601" y="3921"/>
                    <a:pt x="835580" y="10900"/>
                  </a:cubicBezTo>
                  <a:cubicBezTo>
                    <a:pt x="842559" y="17879"/>
                    <a:pt x="846480" y="27345"/>
                    <a:pt x="846480" y="37215"/>
                  </a:cubicBezTo>
                  <a:lnTo>
                    <a:pt x="846480" y="257673"/>
                  </a:lnTo>
                  <a:cubicBezTo>
                    <a:pt x="846480" y="267544"/>
                    <a:pt x="842559" y="277009"/>
                    <a:pt x="835580" y="283989"/>
                  </a:cubicBezTo>
                  <a:cubicBezTo>
                    <a:pt x="828601" y="290968"/>
                    <a:pt x="819135" y="294889"/>
                    <a:pt x="809265" y="294889"/>
                  </a:cubicBezTo>
                  <a:lnTo>
                    <a:pt x="37215" y="294889"/>
                  </a:lnTo>
                  <a:cubicBezTo>
                    <a:pt x="16662" y="294889"/>
                    <a:pt x="0" y="278227"/>
                    <a:pt x="0" y="257673"/>
                  </a:cubicBezTo>
                  <a:lnTo>
                    <a:pt x="0" y="37215"/>
                  </a:lnTo>
                  <a:cubicBezTo>
                    <a:pt x="0" y="16662"/>
                    <a:pt x="16662" y="0"/>
                    <a:pt x="37215" y="0"/>
                  </a:cubicBezTo>
                  <a:close/>
                </a:path>
              </a:pathLst>
            </a:custGeom>
            <a:solidFill>
              <a:srgbClr val="457A00">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TextBox 45"/>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6" name="TextBox 46"/>
          <p:cNvSpPr txBox="1"/>
          <p:nvPr/>
        </p:nvSpPr>
        <p:spPr>
          <a:xfrm>
            <a:off x="10354509" y="5074785"/>
            <a:ext cx="2429990" cy="617220"/>
          </a:xfrm>
          <a:prstGeom prst="rect">
            <a:avLst/>
          </a:prstGeom>
        </p:spPr>
        <p:txBody>
          <a:bodyPr lIns="0" tIns="0" rIns="0" bIns="0" rtlCol="0" anchor="t">
            <a:spAutoFit/>
          </a:bodyPr>
          <a:lstStyle/>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4 straipsnis</a:t>
            </a:r>
          </a:p>
          <a:p>
            <a:pPr marL="0" marR="0" lvl="0" indent="0" algn="ctr" defTabSz="914400" rtl="0" eaLnBrk="1" fontAlgn="auto" latinLnBrk="0" hangingPunct="1">
              <a:lnSpc>
                <a:spcPts val="1679"/>
              </a:lnSpc>
              <a:spcBef>
                <a:spcPct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Sausumos, pakrančių ir gėlo vandens ekosistemų atkūrimas</a:t>
            </a:r>
          </a:p>
        </p:txBody>
      </p:sp>
      <p:grpSp>
        <p:nvGrpSpPr>
          <p:cNvPr id="47" name="Group 47"/>
          <p:cNvGrpSpPr/>
          <p:nvPr/>
        </p:nvGrpSpPr>
        <p:grpSpPr>
          <a:xfrm>
            <a:off x="10350573" y="6085990"/>
            <a:ext cx="2437862" cy="849280"/>
            <a:chOff x="0" y="0"/>
            <a:chExt cx="846480" cy="294889"/>
          </a:xfrm>
        </p:grpSpPr>
        <p:sp>
          <p:nvSpPr>
            <p:cNvPr id="48" name="Freeform 48"/>
            <p:cNvSpPr/>
            <p:nvPr/>
          </p:nvSpPr>
          <p:spPr>
            <a:xfrm>
              <a:off x="0" y="0"/>
              <a:ext cx="846480" cy="294889"/>
            </a:xfrm>
            <a:custGeom>
              <a:avLst/>
              <a:gdLst/>
              <a:ahLst/>
              <a:cxnLst/>
              <a:rect l="l" t="t" r="r" b="b"/>
              <a:pathLst>
                <a:path w="846480" h="294889">
                  <a:moveTo>
                    <a:pt x="37215" y="0"/>
                  </a:moveTo>
                  <a:lnTo>
                    <a:pt x="809265" y="0"/>
                  </a:lnTo>
                  <a:cubicBezTo>
                    <a:pt x="819135" y="0"/>
                    <a:pt x="828601" y="3921"/>
                    <a:pt x="835580" y="10900"/>
                  </a:cubicBezTo>
                  <a:cubicBezTo>
                    <a:pt x="842559" y="17879"/>
                    <a:pt x="846480" y="27345"/>
                    <a:pt x="846480" y="37215"/>
                  </a:cubicBezTo>
                  <a:lnTo>
                    <a:pt x="846480" y="257673"/>
                  </a:lnTo>
                  <a:cubicBezTo>
                    <a:pt x="846480" y="267544"/>
                    <a:pt x="842559" y="277009"/>
                    <a:pt x="835580" y="283989"/>
                  </a:cubicBezTo>
                  <a:cubicBezTo>
                    <a:pt x="828601" y="290968"/>
                    <a:pt x="819135" y="294889"/>
                    <a:pt x="809265" y="294889"/>
                  </a:cubicBezTo>
                  <a:lnTo>
                    <a:pt x="37215" y="294889"/>
                  </a:lnTo>
                  <a:cubicBezTo>
                    <a:pt x="16662" y="294889"/>
                    <a:pt x="0" y="278227"/>
                    <a:pt x="0" y="257673"/>
                  </a:cubicBezTo>
                  <a:lnTo>
                    <a:pt x="0" y="37215"/>
                  </a:lnTo>
                  <a:cubicBezTo>
                    <a:pt x="0" y="16662"/>
                    <a:pt x="16662" y="0"/>
                    <a:pt x="37215" y="0"/>
                  </a:cubicBezTo>
                  <a:close/>
                </a:path>
              </a:pathLst>
            </a:custGeom>
            <a:solidFill>
              <a:srgbClr val="457A00">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TextBox 49"/>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0" name="Group 50"/>
          <p:cNvGrpSpPr/>
          <p:nvPr/>
        </p:nvGrpSpPr>
        <p:grpSpPr>
          <a:xfrm>
            <a:off x="10350573" y="9053896"/>
            <a:ext cx="2437862" cy="849280"/>
            <a:chOff x="0" y="0"/>
            <a:chExt cx="846480" cy="294889"/>
          </a:xfrm>
        </p:grpSpPr>
        <p:sp>
          <p:nvSpPr>
            <p:cNvPr id="51" name="Freeform 51"/>
            <p:cNvSpPr/>
            <p:nvPr/>
          </p:nvSpPr>
          <p:spPr>
            <a:xfrm>
              <a:off x="0" y="0"/>
              <a:ext cx="846480" cy="294889"/>
            </a:xfrm>
            <a:custGeom>
              <a:avLst/>
              <a:gdLst/>
              <a:ahLst/>
              <a:cxnLst/>
              <a:rect l="l" t="t" r="r" b="b"/>
              <a:pathLst>
                <a:path w="846480" h="294889">
                  <a:moveTo>
                    <a:pt x="37215" y="0"/>
                  </a:moveTo>
                  <a:lnTo>
                    <a:pt x="809265" y="0"/>
                  </a:lnTo>
                  <a:cubicBezTo>
                    <a:pt x="819135" y="0"/>
                    <a:pt x="828601" y="3921"/>
                    <a:pt x="835580" y="10900"/>
                  </a:cubicBezTo>
                  <a:cubicBezTo>
                    <a:pt x="842559" y="17879"/>
                    <a:pt x="846480" y="27345"/>
                    <a:pt x="846480" y="37215"/>
                  </a:cubicBezTo>
                  <a:lnTo>
                    <a:pt x="846480" y="257673"/>
                  </a:lnTo>
                  <a:cubicBezTo>
                    <a:pt x="846480" y="267544"/>
                    <a:pt x="842559" y="277009"/>
                    <a:pt x="835580" y="283989"/>
                  </a:cubicBezTo>
                  <a:cubicBezTo>
                    <a:pt x="828601" y="290968"/>
                    <a:pt x="819135" y="294889"/>
                    <a:pt x="809265" y="294889"/>
                  </a:cubicBezTo>
                  <a:lnTo>
                    <a:pt x="37215" y="294889"/>
                  </a:lnTo>
                  <a:cubicBezTo>
                    <a:pt x="16662" y="294889"/>
                    <a:pt x="0" y="278227"/>
                    <a:pt x="0" y="257673"/>
                  </a:cubicBezTo>
                  <a:lnTo>
                    <a:pt x="0" y="37215"/>
                  </a:lnTo>
                  <a:cubicBezTo>
                    <a:pt x="0" y="16662"/>
                    <a:pt x="16662" y="0"/>
                    <a:pt x="37215" y="0"/>
                  </a:cubicBezTo>
                  <a:close/>
                </a:path>
              </a:pathLst>
            </a:custGeom>
            <a:solidFill>
              <a:srgbClr val="457A00">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2" name="TextBox 52"/>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3" name="Group 53"/>
          <p:cNvGrpSpPr/>
          <p:nvPr/>
        </p:nvGrpSpPr>
        <p:grpSpPr>
          <a:xfrm>
            <a:off x="10350573" y="8061742"/>
            <a:ext cx="2437862" cy="849280"/>
            <a:chOff x="0" y="0"/>
            <a:chExt cx="846480" cy="294889"/>
          </a:xfrm>
        </p:grpSpPr>
        <p:sp>
          <p:nvSpPr>
            <p:cNvPr id="54" name="Freeform 54"/>
            <p:cNvSpPr/>
            <p:nvPr/>
          </p:nvSpPr>
          <p:spPr>
            <a:xfrm>
              <a:off x="0" y="0"/>
              <a:ext cx="846480" cy="294889"/>
            </a:xfrm>
            <a:custGeom>
              <a:avLst/>
              <a:gdLst/>
              <a:ahLst/>
              <a:cxnLst/>
              <a:rect l="l" t="t" r="r" b="b"/>
              <a:pathLst>
                <a:path w="846480" h="294889">
                  <a:moveTo>
                    <a:pt x="37215" y="0"/>
                  </a:moveTo>
                  <a:lnTo>
                    <a:pt x="809265" y="0"/>
                  </a:lnTo>
                  <a:cubicBezTo>
                    <a:pt x="819135" y="0"/>
                    <a:pt x="828601" y="3921"/>
                    <a:pt x="835580" y="10900"/>
                  </a:cubicBezTo>
                  <a:cubicBezTo>
                    <a:pt x="842559" y="17879"/>
                    <a:pt x="846480" y="27345"/>
                    <a:pt x="846480" y="37215"/>
                  </a:cubicBezTo>
                  <a:lnTo>
                    <a:pt x="846480" y="257673"/>
                  </a:lnTo>
                  <a:cubicBezTo>
                    <a:pt x="846480" y="267544"/>
                    <a:pt x="842559" y="277009"/>
                    <a:pt x="835580" y="283989"/>
                  </a:cubicBezTo>
                  <a:cubicBezTo>
                    <a:pt x="828601" y="290968"/>
                    <a:pt x="819135" y="294889"/>
                    <a:pt x="809265" y="294889"/>
                  </a:cubicBezTo>
                  <a:lnTo>
                    <a:pt x="37215" y="294889"/>
                  </a:lnTo>
                  <a:cubicBezTo>
                    <a:pt x="16662" y="294889"/>
                    <a:pt x="0" y="278227"/>
                    <a:pt x="0" y="257673"/>
                  </a:cubicBezTo>
                  <a:lnTo>
                    <a:pt x="0" y="37215"/>
                  </a:lnTo>
                  <a:cubicBezTo>
                    <a:pt x="0" y="16662"/>
                    <a:pt x="16662" y="0"/>
                    <a:pt x="37215" y="0"/>
                  </a:cubicBezTo>
                  <a:close/>
                </a:path>
              </a:pathLst>
            </a:custGeom>
            <a:solidFill>
              <a:srgbClr val="457A00">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5" name="TextBox 55"/>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6" name="Group 56"/>
          <p:cNvGrpSpPr/>
          <p:nvPr/>
        </p:nvGrpSpPr>
        <p:grpSpPr>
          <a:xfrm>
            <a:off x="10350573" y="7078144"/>
            <a:ext cx="2437862" cy="849280"/>
            <a:chOff x="0" y="0"/>
            <a:chExt cx="846480" cy="294889"/>
          </a:xfrm>
        </p:grpSpPr>
        <p:sp>
          <p:nvSpPr>
            <p:cNvPr id="57" name="Freeform 57"/>
            <p:cNvSpPr/>
            <p:nvPr/>
          </p:nvSpPr>
          <p:spPr>
            <a:xfrm>
              <a:off x="0" y="0"/>
              <a:ext cx="846480" cy="294889"/>
            </a:xfrm>
            <a:custGeom>
              <a:avLst/>
              <a:gdLst/>
              <a:ahLst/>
              <a:cxnLst/>
              <a:rect l="l" t="t" r="r" b="b"/>
              <a:pathLst>
                <a:path w="846480" h="294889">
                  <a:moveTo>
                    <a:pt x="37215" y="0"/>
                  </a:moveTo>
                  <a:lnTo>
                    <a:pt x="809265" y="0"/>
                  </a:lnTo>
                  <a:cubicBezTo>
                    <a:pt x="819135" y="0"/>
                    <a:pt x="828601" y="3921"/>
                    <a:pt x="835580" y="10900"/>
                  </a:cubicBezTo>
                  <a:cubicBezTo>
                    <a:pt x="842559" y="17879"/>
                    <a:pt x="846480" y="27345"/>
                    <a:pt x="846480" y="37215"/>
                  </a:cubicBezTo>
                  <a:lnTo>
                    <a:pt x="846480" y="257673"/>
                  </a:lnTo>
                  <a:cubicBezTo>
                    <a:pt x="846480" y="267544"/>
                    <a:pt x="842559" y="277009"/>
                    <a:pt x="835580" y="283989"/>
                  </a:cubicBezTo>
                  <a:cubicBezTo>
                    <a:pt x="828601" y="290968"/>
                    <a:pt x="819135" y="294889"/>
                    <a:pt x="809265" y="294889"/>
                  </a:cubicBezTo>
                  <a:lnTo>
                    <a:pt x="37215" y="294889"/>
                  </a:lnTo>
                  <a:cubicBezTo>
                    <a:pt x="16662" y="294889"/>
                    <a:pt x="0" y="278227"/>
                    <a:pt x="0" y="257673"/>
                  </a:cubicBezTo>
                  <a:lnTo>
                    <a:pt x="0" y="37215"/>
                  </a:lnTo>
                  <a:cubicBezTo>
                    <a:pt x="0" y="16662"/>
                    <a:pt x="16662" y="0"/>
                    <a:pt x="37215" y="0"/>
                  </a:cubicBezTo>
                  <a:close/>
                </a:path>
              </a:pathLst>
            </a:custGeom>
            <a:solidFill>
              <a:srgbClr val="457A00">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8" name="TextBox 58"/>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9" name="TextBox 59"/>
          <p:cNvSpPr txBox="1"/>
          <p:nvPr/>
        </p:nvSpPr>
        <p:spPr>
          <a:xfrm>
            <a:off x="10350573" y="9149146"/>
            <a:ext cx="2429990" cy="617220"/>
          </a:xfrm>
          <a:prstGeom prst="rect">
            <a:avLst/>
          </a:prstGeom>
        </p:spPr>
        <p:txBody>
          <a:bodyPr lIns="0" tIns="0" rIns="0" bIns="0" rtlCol="0" anchor="t">
            <a:spAutoFit/>
          </a:bodyPr>
          <a:lstStyle/>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13 straipsnis</a:t>
            </a:r>
          </a:p>
          <a:p>
            <a:pPr marL="0" marR="0" lvl="0" indent="0" algn="ctr" defTabSz="914400" rtl="0" eaLnBrk="1" fontAlgn="auto" latinLnBrk="0" hangingPunct="1">
              <a:lnSpc>
                <a:spcPts val="1679"/>
              </a:lnSpc>
              <a:spcBef>
                <a:spcPct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Trijų milijardų papildomų medžių pasodinimas</a:t>
            </a:r>
          </a:p>
        </p:txBody>
      </p:sp>
      <p:sp>
        <p:nvSpPr>
          <p:cNvPr id="60" name="TextBox 60"/>
          <p:cNvSpPr txBox="1"/>
          <p:nvPr/>
        </p:nvSpPr>
        <p:spPr>
          <a:xfrm>
            <a:off x="10358445" y="8184599"/>
            <a:ext cx="2429990" cy="407670"/>
          </a:xfrm>
          <a:prstGeom prst="rect">
            <a:avLst/>
          </a:prstGeom>
        </p:spPr>
        <p:txBody>
          <a:bodyPr lIns="0" tIns="0" rIns="0" bIns="0" rtlCol="0" anchor="t">
            <a:spAutoFit/>
          </a:bodyPr>
          <a:lstStyle/>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12 straipsnis</a:t>
            </a:r>
          </a:p>
          <a:p>
            <a:pPr marL="0" marR="0" lvl="0" indent="0" algn="ctr" defTabSz="914400" rtl="0" eaLnBrk="1" fontAlgn="auto" latinLnBrk="0" hangingPunct="1">
              <a:lnSpc>
                <a:spcPts val="1679"/>
              </a:lnSpc>
              <a:spcBef>
                <a:spcPct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Miškų ekosistemų atkūrimas</a:t>
            </a:r>
          </a:p>
        </p:txBody>
      </p:sp>
      <p:sp>
        <p:nvSpPr>
          <p:cNvPr id="61" name="TextBox 61"/>
          <p:cNvSpPr txBox="1"/>
          <p:nvPr/>
        </p:nvSpPr>
        <p:spPr>
          <a:xfrm>
            <a:off x="10354509" y="7125769"/>
            <a:ext cx="2429990" cy="617220"/>
          </a:xfrm>
          <a:prstGeom prst="rect">
            <a:avLst/>
          </a:prstGeom>
        </p:spPr>
        <p:txBody>
          <a:bodyPr lIns="0" tIns="0" rIns="0" bIns="0" rtlCol="0" anchor="t">
            <a:spAutoFit/>
          </a:bodyPr>
          <a:lstStyle/>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11 straipsnis</a:t>
            </a:r>
          </a:p>
          <a:p>
            <a:pPr marL="0" marR="0" lvl="0" indent="0" algn="ctr" defTabSz="914400" rtl="0" eaLnBrk="1" fontAlgn="auto" latinLnBrk="0" hangingPunct="1">
              <a:lnSpc>
                <a:spcPts val="1679"/>
              </a:lnSpc>
              <a:spcBef>
                <a:spcPct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Žemės ūkio ekosistemų atkūrimas</a:t>
            </a:r>
          </a:p>
        </p:txBody>
      </p:sp>
      <p:sp>
        <p:nvSpPr>
          <p:cNvPr id="62" name="TextBox 62"/>
          <p:cNvSpPr txBox="1"/>
          <p:nvPr/>
        </p:nvSpPr>
        <p:spPr>
          <a:xfrm>
            <a:off x="10354509" y="6201209"/>
            <a:ext cx="2429990" cy="617220"/>
          </a:xfrm>
          <a:prstGeom prst="rect">
            <a:avLst/>
          </a:prstGeom>
        </p:spPr>
        <p:txBody>
          <a:bodyPr lIns="0" tIns="0" rIns="0" bIns="0" rtlCol="0" anchor="t">
            <a:spAutoFit/>
          </a:bodyPr>
          <a:lstStyle/>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10 straipsnis</a:t>
            </a:r>
          </a:p>
          <a:p>
            <a:pPr marL="0" marR="0" lvl="0" indent="0" algn="ctr" defTabSz="914400" rtl="0" eaLnBrk="1" fontAlgn="auto" latinLnBrk="0" hangingPunct="1">
              <a:lnSpc>
                <a:spcPts val="1679"/>
              </a:lnSpc>
              <a:spcBef>
                <a:spcPct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Apdulkintojų populiacijų atkūrimas</a:t>
            </a:r>
          </a:p>
        </p:txBody>
      </p:sp>
      <p:grpSp>
        <p:nvGrpSpPr>
          <p:cNvPr id="63" name="Group 63"/>
          <p:cNvGrpSpPr/>
          <p:nvPr/>
        </p:nvGrpSpPr>
        <p:grpSpPr>
          <a:xfrm>
            <a:off x="12994513" y="5073055"/>
            <a:ext cx="2437862" cy="849280"/>
            <a:chOff x="0" y="0"/>
            <a:chExt cx="846480" cy="294889"/>
          </a:xfrm>
        </p:grpSpPr>
        <p:sp>
          <p:nvSpPr>
            <p:cNvPr id="64" name="Freeform 64"/>
            <p:cNvSpPr/>
            <p:nvPr/>
          </p:nvSpPr>
          <p:spPr>
            <a:xfrm>
              <a:off x="0" y="0"/>
              <a:ext cx="846480" cy="294889"/>
            </a:xfrm>
            <a:custGeom>
              <a:avLst/>
              <a:gdLst/>
              <a:ahLst/>
              <a:cxnLst/>
              <a:rect l="l" t="t" r="r" b="b"/>
              <a:pathLst>
                <a:path w="846480" h="294889">
                  <a:moveTo>
                    <a:pt x="37215" y="0"/>
                  </a:moveTo>
                  <a:lnTo>
                    <a:pt x="809265" y="0"/>
                  </a:lnTo>
                  <a:cubicBezTo>
                    <a:pt x="819135" y="0"/>
                    <a:pt x="828601" y="3921"/>
                    <a:pt x="835580" y="10900"/>
                  </a:cubicBezTo>
                  <a:cubicBezTo>
                    <a:pt x="842559" y="17879"/>
                    <a:pt x="846480" y="27345"/>
                    <a:pt x="846480" y="37215"/>
                  </a:cubicBezTo>
                  <a:lnTo>
                    <a:pt x="846480" y="257673"/>
                  </a:lnTo>
                  <a:cubicBezTo>
                    <a:pt x="846480" y="267544"/>
                    <a:pt x="842559" y="277009"/>
                    <a:pt x="835580" y="283989"/>
                  </a:cubicBezTo>
                  <a:cubicBezTo>
                    <a:pt x="828601" y="290968"/>
                    <a:pt x="819135" y="294889"/>
                    <a:pt x="809265" y="294889"/>
                  </a:cubicBezTo>
                  <a:lnTo>
                    <a:pt x="37215" y="294889"/>
                  </a:lnTo>
                  <a:cubicBezTo>
                    <a:pt x="16662" y="294889"/>
                    <a:pt x="0" y="278227"/>
                    <a:pt x="0" y="257673"/>
                  </a:cubicBezTo>
                  <a:lnTo>
                    <a:pt x="0" y="37215"/>
                  </a:lnTo>
                  <a:cubicBezTo>
                    <a:pt x="0" y="16662"/>
                    <a:pt x="16662" y="0"/>
                    <a:pt x="37215" y="0"/>
                  </a:cubicBezTo>
                  <a:close/>
                </a:path>
              </a:pathLst>
            </a:custGeom>
            <a:solidFill>
              <a:srgbClr val="661414">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TextBox 65"/>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6" name="TextBox 66"/>
          <p:cNvSpPr txBox="1"/>
          <p:nvPr/>
        </p:nvSpPr>
        <p:spPr>
          <a:xfrm>
            <a:off x="13009601" y="5149255"/>
            <a:ext cx="2429990" cy="407670"/>
          </a:xfrm>
          <a:prstGeom prst="rect">
            <a:avLst/>
          </a:prstGeom>
        </p:spPr>
        <p:txBody>
          <a:bodyPr lIns="0" tIns="0" rIns="0" bIns="0" rtlCol="0" anchor="t">
            <a:spAutoFit/>
          </a:bodyPr>
          <a:lstStyle/>
          <a:p>
            <a:pPr marL="0" marR="0" lvl="0" indent="0" algn="ctr" defTabSz="914400" rtl="0" eaLnBrk="1" fontAlgn="auto" latinLnBrk="0" hangingPunct="1">
              <a:lnSpc>
                <a:spcPts val="1679"/>
              </a:lnSpc>
              <a:spcBef>
                <a:spcPts val="0"/>
              </a:spcBef>
              <a:spcAft>
                <a:spcPts val="0"/>
              </a:spcAft>
              <a:buClrTx/>
              <a:buSzTx/>
              <a:buFontTx/>
              <a:buNone/>
              <a:tabLst/>
              <a:defRPr/>
            </a:pPr>
            <a:r>
              <a:rPr kumimoji="0" lang="en-US" sz="1200"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11 straipsnis 4 dalis</a:t>
            </a:r>
          </a:p>
          <a:p>
            <a:pPr marL="0" marR="0" lvl="0" indent="0" algn="ctr" defTabSz="914400" rtl="0" eaLnBrk="1" fontAlgn="auto" latinLnBrk="0" hangingPunct="1">
              <a:lnSpc>
                <a:spcPts val="1679"/>
              </a:lnSpc>
              <a:spcBef>
                <a:spcPct val="0"/>
              </a:spcBef>
              <a:spcAft>
                <a:spcPts val="0"/>
              </a:spcAft>
              <a:buClrTx/>
              <a:buSzTx/>
              <a:buFontTx/>
              <a:buNone/>
              <a:tabLst/>
              <a:defRPr/>
            </a:pPr>
            <a:r>
              <a:rPr kumimoji="0" lang="en-US" sz="1200" b="0" i="0" u="none" strike="noStrike" kern="1200" cap="none" spc="0" normalizeH="0" baseline="0" noProof="0">
                <a:ln>
                  <a:noFill/>
                </a:ln>
                <a:solidFill>
                  <a:srgbClr val="17320B"/>
                </a:solidFill>
                <a:effectLst/>
                <a:uLnTx/>
                <a:uFillTx/>
                <a:latin typeface="Canva Sans"/>
                <a:ea typeface="Canva Sans"/>
                <a:cs typeface="Canva Sans"/>
                <a:sym typeface="Canva Sans"/>
              </a:rPr>
              <a:t>durpynų atkūrimas</a:t>
            </a:r>
          </a:p>
        </p:txBody>
      </p:sp>
      <p:sp>
        <p:nvSpPr>
          <p:cNvPr id="67" name="Freeform 67"/>
          <p:cNvSpPr/>
          <p:nvPr/>
        </p:nvSpPr>
        <p:spPr>
          <a:xfrm>
            <a:off x="3382252" y="2645987"/>
            <a:ext cx="5419532" cy="794518"/>
          </a:xfrm>
          <a:custGeom>
            <a:avLst/>
            <a:gdLst/>
            <a:ahLst/>
            <a:cxnLst/>
            <a:rect l="l" t="t" r="r" b="b"/>
            <a:pathLst>
              <a:path w="5419532" h="794518">
                <a:moveTo>
                  <a:pt x="5419532" y="0"/>
                </a:moveTo>
                <a:lnTo>
                  <a:pt x="2938366" y="0"/>
                </a:lnTo>
                <a:cubicBezTo>
                  <a:pt x="2877737" y="0"/>
                  <a:pt x="2819592" y="24085"/>
                  <a:pt x="2776721" y="66956"/>
                </a:cubicBezTo>
                <a:cubicBezTo>
                  <a:pt x="2733850" y="109826"/>
                  <a:pt x="2709766" y="167972"/>
                  <a:pt x="2709766" y="228600"/>
                </a:cubicBezTo>
                <a:lnTo>
                  <a:pt x="2709766" y="565918"/>
                </a:lnTo>
                <a:cubicBezTo>
                  <a:pt x="2709766" y="626546"/>
                  <a:pt x="2685681" y="684691"/>
                  <a:pt x="2642810" y="727563"/>
                </a:cubicBezTo>
                <a:cubicBezTo>
                  <a:pt x="2599939" y="770433"/>
                  <a:pt x="2541794" y="794518"/>
                  <a:pt x="2481166" y="794518"/>
                </a:cubicBezTo>
                <a:lnTo>
                  <a:pt x="0" y="794518"/>
                </a:lnTo>
              </a:path>
            </a:pathLst>
          </a:custGeom>
          <a:ln w="38100" cap="rnd">
            <a:solidFill>
              <a:srgbClr val="2E6417"/>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Freeform 68"/>
          <p:cNvSpPr/>
          <p:nvPr/>
        </p:nvSpPr>
        <p:spPr>
          <a:xfrm>
            <a:off x="6090050" y="2645987"/>
            <a:ext cx="2711734" cy="794518"/>
          </a:xfrm>
          <a:custGeom>
            <a:avLst/>
            <a:gdLst/>
            <a:ahLst/>
            <a:cxnLst/>
            <a:rect l="l" t="t" r="r" b="b"/>
            <a:pathLst>
              <a:path w="2711734" h="794518">
                <a:moveTo>
                  <a:pt x="2711734" y="0"/>
                </a:moveTo>
                <a:lnTo>
                  <a:pt x="1584467" y="0"/>
                </a:lnTo>
                <a:cubicBezTo>
                  <a:pt x="1523838" y="0"/>
                  <a:pt x="1465693" y="24085"/>
                  <a:pt x="1422822" y="66956"/>
                </a:cubicBezTo>
                <a:cubicBezTo>
                  <a:pt x="1379951" y="109826"/>
                  <a:pt x="1355867" y="167972"/>
                  <a:pt x="1355867" y="228600"/>
                </a:cubicBezTo>
                <a:lnTo>
                  <a:pt x="1355867" y="565918"/>
                </a:lnTo>
                <a:cubicBezTo>
                  <a:pt x="1355867" y="626546"/>
                  <a:pt x="1331782" y="684691"/>
                  <a:pt x="1288911" y="727563"/>
                </a:cubicBezTo>
                <a:cubicBezTo>
                  <a:pt x="1246041" y="770433"/>
                  <a:pt x="1187896" y="794518"/>
                  <a:pt x="1127267" y="794518"/>
                </a:cubicBezTo>
                <a:lnTo>
                  <a:pt x="0" y="794518"/>
                </a:lnTo>
              </a:path>
            </a:pathLst>
          </a:custGeom>
          <a:ln w="38100" cap="rnd">
            <a:solidFill>
              <a:srgbClr val="2E6417"/>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9" name="Freeform 69"/>
          <p:cNvSpPr/>
          <p:nvPr/>
        </p:nvSpPr>
        <p:spPr>
          <a:xfrm>
            <a:off x="8797847" y="2645987"/>
            <a:ext cx="3936" cy="794518"/>
          </a:xfrm>
          <a:custGeom>
            <a:avLst/>
            <a:gdLst/>
            <a:ahLst/>
            <a:cxnLst/>
            <a:rect l="l" t="t" r="r" b="b"/>
            <a:pathLst>
              <a:path w="3936" h="794518">
                <a:moveTo>
                  <a:pt x="3937" y="0"/>
                </a:moveTo>
                <a:lnTo>
                  <a:pt x="3937" y="395291"/>
                </a:lnTo>
                <a:cubicBezTo>
                  <a:pt x="3937" y="395813"/>
                  <a:pt x="3730" y="396313"/>
                  <a:pt x="3360" y="396682"/>
                </a:cubicBezTo>
                <a:cubicBezTo>
                  <a:pt x="2991" y="397051"/>
                  <a:pt x="2490" y="397259"/>
                  <a:pt x="1969" y="397259"/>
                </a:cubicBezTo>
                <a:lnTo>
                  <a:pt x="1969" y="397259"/>
                </a:lnTo>
                <a:cubicBezTo>
                  <a:pt x="1447" y="397259"/>
                  <a:pt x="946" y="397466"/>
                  <a:pt x="577" y="397835"/>
                </a:cubicBezTo>
                <a:cubicBezTo>
                  <a:pt x="208" y="398204"/>
                  <a:pt x="0" y="398705"/>
                  <a:pt x="0" y="399227"/>
                </a:cubicBezTo>
                <a:lnTo>
                  <a:pt x="0" y="794518"/>
                </a:lnTo>
              </a:path>
            </a:pathLst>
          </a:custGeom>
          <a:ln w="38100" cap="rnd">
            <a:solidFill>
              <a:srgbClr val="2E6417"/>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0" name="Freeform 70"/>
          <p:cNvSpPr/>
          <p:nvPr/>
        </p:nvSpPr>
        <p:spPr>
          <a:xfrm>
            <a:off x="8801784" y="2645987"/>
            <a:ext cx="2767720" cy="794518"/>
          </a:xfrm>
          <a:custGeom>
            <a:avLst/>
            <a:gdLst/>
            <a:ahLst/>
            <a:cxnLst/>
            <a:rect l="l" t="t" r="r" b="b"/>
            <a:pathLst>
              <a:path w="2767720" h="794518">
                <a:moveTo>
                  <a:pt x="0" y="0"/>
                </a:moveTo>
                <a:lnTo>
                  <a:pt x="1155260" y="0"/>
                </a:lnTo>
                <a:cubicBezTo>
                  <a:pt x="1215889" y="0"/>
                  <a:pt x="1274034" y="24085"/>
                  <a:pt x="1316905" y="66956"/>
                </a:cubicBezTo>
                <a:cubicBezTo>
                  <a:pt x="1359776" y="109826"/>
                  <a:pt x="1383860" y="167972"/>
                  <a:pt x="1383860" y="228600"/>
                </a:cubicBezTo>
                <a:lnTo>
                  <a:pt x="1383860" y="565918"/>
                </a:lnTo>
                <a:cubicBezTo>
                  <a:pt x="1383860" y="692170"/>
                  <a:pt x="1486208" y="794518"/>
                  <a:pt x="1612460" y="794518"/>
                </a:cubicBezTo>
                <a:lnTo>
                  <a:pt x="2767720" y="794518"/>
                </a:lnTo>
              </a:path>
            </a:pathLst>
          </a:custGeom>
          <a:ln w="38100" cap="rnd">
            <a:solidFill>
              <a:srgbClr val="2E6417"/>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1" name="Freeform 71"/>
          <p:cNvSpPr/>
          <p:nvPr/>
        </p:nvSpPr>
        <p:spPr>
          <a:xfrm>
            <a:off x="8801784" y="2645987"/>
            <a:ext cx="5411660" cy="794518"/>
          </a:xfrm>
          <a:custGeom>
            <a:avLst/>
            <a:gdLst/>
            <a:ahLst/>
            <a:cxnLst/>
            <a:rect l="l" t="t" r="r" b="b"/>
            <a:pathLst>
              <a:path w="5411660" h="794518">
                <a:moveTo>
                  <a:pt x="0" y="0"/>
                </a:moveTo>
                <a:lnTo>
                  <a:pt x="2477230" y="0"/>
                </a:lnTo>
                <a:cubicBezTo>
                  <a:pt x="2537859" y="0"/>
                  <a:pt x="2596004" y="24085"/>
                  <a:pt x="2638874" y="66956"/>
                </a:cubicBezTo>
                <a:cubicBezTo>
                  <a:pt x="2681745" y="109826"/>
                  <a:pt x="2705830" y="167972"/>
                  <a:pt x="2705830" y="228600"/>
                </a:cubicBezTo>
                <a:lnTo>
                  <a:pt x="2705830" y="565918"/>
                </a:lnTo>
                <a:cubicBezTo>
                  <a:pt x="2705830" y="626546"/>
                  <a:pt x="2729914" y="684691"/>
                  <a:pt x="2772785" y="727563"/>
                </a:cubicBezTo>
                <a:cubicBezTo>
                  <a:pt x="2815656" y="770433"/>
                  <a:pt x="2873801" y="794518"/>
                  <a:pt x="2934430" y="794518"/>
                </a:cubicBezTo>
                <a:lnTo>
                  <a:pt x="5411660" y="794518"/>
                </a:lnTo>
              </a:path>
            </a:pathLst>
          </a:custGeom>
          <a:ln w="38100" cap="rnd">
            <a:solidFill>
              <a:srgbClr val="2E6417"/>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2" name="Group 72"/>
          <p:cNvGrpSpPr>
            <a:grpSpLocks noChangeAspect="1"/>
          </p:cNvGrpSpPr>
          <p:nvPr/>
        </p:nvGrpSpPr>
        <p:grpSpPr>
          <a:xfrm>
            <a:off x="17507612" y="452438"/>
            <a:ext cx="356522" cy="1228726"/>
            <a:chOff x="0" y="0"/>
            <a:chExt cx="475362" cy="1638302"/>
          </a:xfrm>
        </p:grpSpPr>
        <p:sp>
          <p:nvSpPr>
            <p:cNvPr id="73" name="Freeform 73"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2"/>
              <a:stretch>
                <a:fillRect r="-5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623296"/>
            <a:ext cx="16230600" cy="723900"/>
          </a:xfrm>
          <a:prstGeom prst="rect">
            <a:avLst/>
          </a:prstGeom>
        </p:spPr>
        <p:txBody>
          <a:bodyPr lIns="0" tIns="0" rIns="0" bIns="0" rtlCol="0" anchor="t">
            <a:spAutoFit/>
          </a:bodyPr>
          <a:lstStyle/>
          <a:p>
            <a:pPr marL="0" marR="0" lvl="0" indent="0" algn="ctr" defTabSz="914400" rtl="0" eaLnBrk="1" fontAlgn="auto" latinLnBrk="0" hangingPunct="1">
              <a:lnSpc>
                <a:spcPts val="5519"/>
              </a:lnSpc>
              <a:spcBef>
                <a:spcPts val="0"/>
              </a:spcBef>
              <a:spcAft>
                <a:spcPts val="0"/>
              </a:spcAft>
              <a:buClrTx/>
              <a:buSzTx/>
              <a:buFontTx/>
              <a:buNone/>
              <a:tabLst/>
              <a:defRPr/>
            </a:pPr>
            <a:r>
              <a:rPr kumimoji="0" lang="en-US" sz="4599" b="1" i="0" u="none" strike="noStrike" kern="1200" cap="none" spc="0" normalizeH="0" baseline="0" noProof="0">
                <a:ln>
                  <a:noFill/>
                </a:ln>
                <a:solidFill>
                  <a:srgbClr val="004100"/>
                </a:solidFill>
                <a:effectLst/>
                <a:uLnTx/>
                <a:uFillTx/>
                <a:latin typeface="Arial Bold"/>
                <a:ea typeface="Arial Bold"/>
                <a:cs typeface="Arial Bold"/>
                <a:sym typeface="Arial Bold"/>
              </a:rPr>
              <a:t>Nacionalinio atkūrimo plano struktūra</a:t>
            </a:r>
          </a:p>
        </p:txBody>
      </p:sp>
      <p:grpSp>
        <p:nvGrpSpPr>
          <p:cNvPr id="3" name="Group 3"/>
          <p:cNvGrpSpPr/>
          <p:nvPr/>
        </p:nvGrpSpPr>
        <p:grpSpPr>
          <a:xfrm>
            <a:off x="1280471" y="2504639"/>
            <a:ext cx="5001343" cy="1505766"/>
            <a:chOff x="0" y="0"/>
            <a:chExt cx="1138362" cy="342729"/>
          </a:xfrm>
        </p:grpSpPr>
        <p:sp>
          <p:nvSpPr>
            <p:cNvPr id="4" name="Freeform 4"/>
            <p:cNvSpPr/>
            <p:nvPr/>
          </p:nvSpPr>
          <p:spPr>
            <a:xfrm>
              <a:off x="0" y="0"/>
              <a:ext cx="1138362" cy="342729"/>
            </a:xfrm>
            <a:custGeom>
              <a:avLst/>
              <a:gdLst/>
              <a:ahLst/>
              <a:cxnLst/>
              <a:rect l="l" t="t" r="r" b="b"/>
              <a:pathLst>
                <a:path w="1138362" h="342729">
                  <a:moveTo>
                    <a:pt x="18140" y="0"/>
                  </a:moveTo>
                  <a:lnTo>
                    <a:pt x="1120222" y="0"/>
                  </a:lnTo>
                  <a:cubicBezTo>
                    <a:pt x="1125033" y="0"/>
                    <a:pt x="1129647" y="1911"/>
                    <a:pt x="1133049" y="5313"/>
                  </a:cubicBezTo>
                  <a:cubicBezTo>
                    <a:pt x="1136451" y="8715"/>
                    <a:pt x="1138362" y="13329"/>
                    <a:pt x="1138362" y="18140"/>
                  </a:cubicBezTo>
                  <a:lnTo>
                    <a:pt x="1138362" y="324589"/>
                  </a:lnTo>
                  <a:cubicBezTo>
                    <a:pt x="1138362" y="329400"/>
                    <a:pt x="1136451" y="334014"/>
                    <a:pt x="1133049" y="337416"/>
                  </a:cubicBezTo>
                  <a:cubicBezTo>
                    <a:pt x="1129647" y="340818"/>
                    <a:pt x="1125033" y="342729"/>
                    <a:pt x="1120222" y="342729"/>
                  </a:cubicBezTo>
                  <a:lnTo>
                    <a:pt x="18140" y="342729"/>
                  </a:lnTo>
                  <a:cubicBezTo>
                    <a:pt x="8122" y="342729"/>
                    <a:pt x="0" y="334608"/>
                    <a:pt x="0" y="324589"/>
                  </a:cubicBezTo>
                  <a:lnTo>
                    <a:pt x="0" y="18140"/>
                  </a:lnTo>
                  <a:cubicBezTo>
                    <a:pt x="0" y="13329"/>
                    <a:pt x="1911" y="8715"/>
                    <a:pt x="5313" y="5313"/>
                  </a:cubicBezTo>
                  <a:cubicBezTo>
                    <a:pt x="8715" y="1911"/>
                    <a:pt x="13329" y="0"/>
                    <a:pt x="18140" y="0"/>
                  </a:cubicBezTo>
                  <a:close/>
                </a:path>
              </a:pathLst>
            </a:custGeom>
            <a:solidFill>
              <a:srgbClr val="A87B2E">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38100"/>
              <a:ext cx="1138362" cy="380829"/>
            </a:xfrm>
            <a:prstGeom prst="rect">
              <a:avLst/>
            </a:prstGeom>
          </p:spPr>
          <p:txBody>
            <a:bodyPr lIns="50800" tIns="50800" rIns="50800" bIns="50800" rtlCol="0" anchor="ctr"/>
            <a:lstStyle/>
            <a:p>
              <a:pPr marL="0" marR="0" lvl="0" indent="0" algn="ctr" defTabSz="914400" rtl="0" eaLnBrk="1" fontAlgn="auto" latinLnBrk="0" hangingPunct="1">
                <a:lnSpc>
                  <a:spcPts val="30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1406965" y="2808384"/>
            <a:ext cx="4623763" cy="816610"/>
          </a:xfrm>
          <a:prstGeom prst="rect">
            <a:avLst/>
          </a:prstGeom>
        </p:spPr>
        <p:txBody>
          <a:bodyPr lIns="0" tIns="0" rIns="0" bIns="0" rtlCol="0" anchor="t">
            <a:spAutoFit/>
          </a:bodyPr>
          <a:lstStyle/>
          <a:p>
            <a:pPr marL="0" marR="0" lvl="0" indent="0" algn="ctr" defTabSz="914400" rtl="0" eaLnBrk="1" fontAlgn="auto" latinLnBrk="0" hangingPunct="1">
              <a:lnSpc>
                <a:spcPts val="3499"/>
              </a:lnSpc>
              <a:spcBef>
                <a:spcPts val="0"/>
              </a:spcBef>
              <a:spcAft>
                <a:spcPts val="0"/>
              </a:spcAft>
              <a:buClrTx/>
              <a:buSzTx/>
              <a:buFontTx/>
              <a:buNone/>
              <a:tabLst/>
              <a:defRPr/>
            </a:pPr>
            <a:r>
              <a:rPr kumimoji="0" lang="en-US" sz="2499" b="1" i="0" u="none" strike="noStrike" kern="1200" cap="none" spc="0" normalizeH="0" baseline="0" noProof="0">
                <a:ln>
                  <a:noFill/>
                </a:ln>
                <a:solidFill>
                  <a:srgbClr val="003800"/>
                </a:solidFill>
                <a:effectLst/>
                <a:uLnTx/>
                <a:uFillTx/>
                <a:latin typeface="Canva Sans Bold"/>
                <a:ea typeface="Canva Sans Bold"/>
                <a:cs typeface="Canva Sans Bold"/>
                <a:sym typeface="Canva Sans Bold"/>
              </a:rPr>
              <a:t>A dalis </a:t>
            </a:r>
          </a:p>
          <a:p>
            <a:pPr marL="0" marR="0" lvl="0" indent="0" algn="ctr" defTabSz="914400" rtl="0" eaLnBrk="1" fontAlgn="auto" latinLnBrk="0" hangingPunct="1">
              <a:lnSpc>
                <a:spcPts val="3079"/>
              </a:lnSpc>
              <a:spcBef>
                <a:spcPct val="0"/>
              </a:spcBef>
              <a:spcAft>
                <a:spcPts val="0"/>
              </a:spcAft>
              <a:buClrTx/>
              <a:buSzTx/>
              <a:buFontTx/>
              <a:buNone/>
              <a:tabLst/>
              <a:defRPr/>
            </a:pPr>
            <a:r>
              <a:rPr kumimoji="0" lang="en-US" sz="2199" b="1" i="0" u="none" strike="noStrike" kern="1200" cap="none" spc="0" normalizeH="0" baseline="0" noProof="0">
                <a:ln>
                  <a:noFill/>
                </a:ln>
                <a:solidFill>
                  <a:srgbClr val="003800"/>
                </a:solidFill>
                <a:effectLst/>
                <a:uLnTx/>
                <a:uFillTx/>
                <a:latin typeface="Canva Sans Bold"/>
                <a:ea typeface="Canva Sans Bold"/>
                <a:cs typeface="Canva Sans Bold"/>
                <a:sym typeface="Canva Sans Bold"/>
              </a:rPr>
              <a:t>Bendroji informacija</a:t>
            </a:r>
          </a:p>
        </p:txBody>
      </p:sp>
      <p:grpSp>
        <p:nvGrpSpPr>
          <p:cNvPr id="7" name="Group 7"/>
          <p:cNvGrpSpPr/>
          <p:nvPr/>
        </p:nvGrpSpPr>
        <p:grpSpPr>
          <a:xfrm>
            <a:off x="6643328" y="2504639"/>
            <a:ext cx="5001343" cy="1505766"/>
            <a:chOff x="0" y="0"/>
            <a:chExt cx="1138362" cy="342729"/>
          </a:xfrm>
        </p:grpSpPr>
        <p:sp>
          <p:nvSpPr>
            <p:cNvPr id="8" name="Freeform 8"/>
            <p:cNvSpPr/>
            <p:nvPr/>
          </p:nvSpPr>
          <p:spPr>
            <a:xfrm>
              <a:off x="0" y="0"/>
              <a:ext cx="1138362" cy="342729"/>
            </a:xfrm>
            <a:custGeom>
              <a:avLst/>
              <a:gdLst/>
              <a:ahLst/>
              <a:cxnLst/>
              <a:rect l="l" t="t" r="r" b="b"/>
              <a:pathLst>
                <a:path w="1138362" h="342729">
                  <a:moveTo>
                    <a:pt x="18140" y="0"/>
                  </a:moveTo>
                  <a:lnTo>
                    <a:pt x="1120222" y="0"/>
                  </a:lnTo>
                  <a:cubicBezTo>
                    <a:pt x="1125033" y="0"/>
                    <a:pt x="1129647" y="1911"/>
                    <a:pt x="1133049" y="5313"/>
                  </a:cubicBezTo>
                  <a:cubicBezTo>
                    <a:pt x="1136451" y="8715"/>
                    <a:pt x="1138362" y="13329"/>
                    <a:pt x="1138362" y="18140"/>
                  </a:cubicBezTo>
                  <a:lnTo>
                    <a:pt x="1138362" y="324589"/>
                  </a:lnTo>
                  <a:cubicBezTo>
                    <a:pt x="1138362" y="329400"/>
                    <a:pt x="1136451" y="334014"/>
                    <a:pt x="1133049" y="337416"/>
                  </a:cubicBezTo>
                  <a:cubicBezTo>
                    <a:pt x="1129647" y="340818"/>
                    <a:pt x="1125033" y="342729"/>
                    <a:pt x="1120222" y="342729"/>
                  </a:cubicBezTo>
                  <a:lnTo>
                    <a:pt x="18140" y="342729"/>
                  </a:lnTo>
                  <a:cubicBezTo>
                    <a:pt x="8122" y="342729"/>
                    <a:pt x="0" y="334608"/>
                    <a:pt x="0" y="324589"/>
                  </a:cubicBezTo>
                  <a:lnTo>
                    <a:pt x="0" y="18140"/>
                  </a:lnTo>
                  <a:cubicBezTo>
                    <a:pt x="0" y="13329"/>
                    <a:pt x="1911" y="8715"/>
                    <a:pt x="5313" y="5313"/>
                  </a:cubicBezTo>
                  <a:cubicBezTo>
                    <a:pt x="8715" y="1911"/>
                    <a:pt x="13329" y="0"/>
                    <a:pt x="18140" y="0"/>
                  </a:cubicBezTo>
                  <a:close/>
                </a:path>
              </a:pathLst>
            </a:custGeom>
            <a:solidFill>
              <a:srgbClr val="A87B2E">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0" y="-38100"/>
              <a:ext cx="1138362" cy="380829"/>
            </a:xfrm>
            <a:prstGeom prst="rect">
              <a:avLst/>
            </a:prstGeom>
          </p:spPr>
          <p:txBody>
            <a:bodyPr lIns="50800" tIns="50800" rIns="50800" bIns="50800" rtlCol="0" anchor="ctr"/>
            <a:lstStyle/>
            <a:p>
              <a:pPr marL="0" marR="0" lvl="0" indent="0" algn="ctr" defTabSz="914400" rtl="0" eaLnBrk="1" fontAlgn="auto" latinLnBrk="0" hangingPunct="1">
                <a:lnSpc>
                  <a:spcPts val="30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TextBox 10"/>
          <p:cNvSpPr txBox="1"/>
          <p:nvPr/>
        </p:nvSpPr>
        <p:spPr>
          <a:xfrm>
            <a:off x="6832118" y="2648549"/>
            <a:ext cx="4623763" cy="1207135"/>
          </a:xfrm>
          <a:prstGeom prst="rect">
            <a:avLst/>
          </a:prstGeom>
        </p:spPr>
        <p:txBody>
          <a:bodyPr lIns="0" tIns="0" rIns="0" bIns="0" rtlCol="0" anchor="t">
            <a:spAutoFit/>
          </a:bodyPr>
          <a:lstStyle/>
          <a:p>
            <a:pPr marL="0" marR="0" lvl="0" indent="0" algn="ctr" defTabSz="914400" rtl="0" eaLnBrk="1" fontAlgn="auto" latinLnBrk="0" hangingPunct="1">
              <a:lnSpc>
                <a:spcPts val="3499"/>
              </a:lnSpc>
              <a:spcBef>
                <a:spcPts val="0"/>
              </a:spcBef>
              <a:spcAft>
                <a:spcPts val="0"/>
              </a:spcAft>
              <a:buClrTx/>
              <a:buSzTx/>
              <a:buFontTx/>
              <a:buNone/>
              <a:tabLst/>
              <a:defRPr/>
            </a:pPr>
            <a:r>
              <a:rPr kumimoji="0" lang="en-US" sz="2499" b="1" i="0" u="none" strike="noStrike" kern="1200" cap="none" spc="0" normalizeH="0" baseline="0" noProof="0">
                <a:ln>
                  <a:noFill/>
                </a:ln>
                <a:solidFill>
                  <a:srgbClr val="003800"/>
                </a:solidFill>
                <a:effectLst/>
                <a:uLnTx/>
                <a:uFillTx/>
                <a:latin typeface="Canva Sans Bold"/>
                <a:ea typeface="Canva Sans Bold"/>
                <a:cs typeface="Canva Sans Bold"/>
                <a:sym typeface="Canva Sans Bold"/>
              </a:rPr>
              <a:t>B dalis</a:t>
            </a:r>
          </a:p>
          <a:p>
            <a:pPr marL="0" marR="0" lvl="0" indent="0" algn="ctr" defTabSz="914400" rtl="0" eaLnBrk="1" fontAlgn="auto" latinLnBrk="0" hangingPunct="1">
              <a:lnSpc>
                <a:spcPts val="3079"/>
              </a:lnSpc>
              <a:spcBef>
                <a:spcPct val="0"/>
              </a:spcBef>
              <a:spcAft>
                <a:spcPts val="0"/>
              </a:spcAft>
              <a:buClrTx/>
              <a:buSzTx/>
              <a:buFontTx/>
              <a:buNone/>
              <a:tabLst/>
              <a:defRPr/>
            </a:pPr>
            <a:r>
              <a:rPr kumimoji="0" lang="en-US" sz="2199" b="1" i="0" u="none" strike="noStrike" kern="1200" cap="none" spc="0" normalizeH="0" baseline="0" noProof="0">
                <a:ln>
                  <a:noFill/>
                </a:ln>
                <a:solidFill>
                  <a:srgbClr val="003800"/>
                </a:solidFill>
                <a:effectLst/>
                <a:uLnTx/>
                <a:uFillTx/>
                <a:latin typeface="Canva Sans Bold"/>
                <a:ea typeface="Canva Sans Bold"/>
                <a:cs typeface="Canva Sans Bold"/>
                <a:sym typeface="Canva Sans Bold"/>
              </a:rPr>
              <a:t>Nacionalinis kontekstas ir bendrieji principai</a:t>
            </a:r>
          </a:p>
        </p:txBody>
      </p:sp>
      <p:grpSp>
        <p:nvGrpSpPr>
          <p:cNvPr id="11" name="Group 11"/>
          <p:cNvGrpSpPr/>
          <p:nvPr/>
        </p:nvGrpSpPr>
        <p:grpSpPr>
          <a:xfrm>
            <a:off x="12006622" y="2504639"/>
            <a:ext cx="5001343" cy="1505766"/>
            <a:chOff x="0" y="0"/>
            <a:chExt cx="1138362" cy="342729"/>
          </a:xfrm>
        </p:grpSpPr>
        <p:sp>
          <p:nvSpPr>
            <p:cNvPr id="12" name="Freeform 12"/>
            <p:cNvSpPr/>
            <p:nvPr/>
          </p:nvSpPr>
          <p:spPr>
            <a:xfrm>
              <a:off x="0" y="0"/>
              <a:ext cx="1138362" cy="342729"/>
            </a:xfrm>
            <a:custGeom>
              <a:avLst/>
              <a:gdLst/>
              <a:ahLst/>
              <a:cxnLst/>
              <a:rect l="l" t="t" r="r" b="b"/>
              <a:pathLst>
                <a:path w="1138362" h="342729">
                  <a:moveTo>
                    <a:pt x="18140" y="0"/>
                  </a:moveTo>
                  <a:lnTo>
                    <a:pt x="1120222" y="0"/>
                  </a:lnTo>
                  <a:cubicBezTo>
                    <a:pt x="1125033" y="0"/>
                    <a:pt x="1129647" y="1911"/>
                    <a:pt x="1133049" y="5313"/>
                  </a:cubicBezTo>
                  <a:cubicBezTo>
                    <a:pt x="1136451" y="8715"/>
                    <a:pt x="1138362" y="13329"/>
                    <a:pt x="1138362" y="18140"/>
                  </a:cubicBezTo>
                  <a:lnTo>
                    <a:pt x="1138362" y="324589"/>
                  </a:lnTo>
                  <a:cubicBezTo>
                    <a:pt x="1138362" y="329400"/>
                    <a:pt x="1136451" y="334014"/>
                    <a:pt x="1133049" y="337416"/>
                  </a:cubicBezTo>
                  <a:cubicBezTo>
                    <a:pt x="1129647" y="340818"/>
                    <a:pt x="1125033" y="342729"/>
                    <a:pt x="1120222" y="342729"/>
                  </a:cubicBezTo>
                  <a:lnTo>
                    <a:pt x="18140" y="342729"/>
                  </a:lnTo>
                  <a:cubicBezTo>
                    <a:pt x="8122" y="342729"/>
                    <a:pt x="0" y="334608"/>
                    <a:pt x="0" y="324589"/>
                  </a:cubicBezTo>
                  <a:lnTo>
                    <a:pt x="0" y="18140"/>
                  </a:lnTo>
                  <a:cubicBezTo>
                    <a:pt x="0" y="13329"/>
                    <a:pt x="1911" y="8715"/>
                    <a:pt x="5313" y="5313"/>
                  </a:cubicBezTo>
                  <a:cubicBezTo>
                    <a:pt x="8715" y="1911"/>
                    <a:pt x="13329" y="0"/>
                    <a:pt x="18140" y="0"/>
                  </a:cubicBezTo>
                  <a:close/>
                </a:path>
              </a:pathLst>
            </a:custGeom>
            <a:solidFill>
              <a:srgbClr val="C0DCBB">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p:cNvSpPr txBox="1"/>
            <p:nvPr/>
          </p:nvSpPr>
          <p:spPr>
            <a:xfrm>
              <a:off x="0" y="-38100"/>
              <a:ext cx="1138362" cy="380829"/>
            </a:xfrm>
            <a:prstGeom prst="rect">
              <a:avLst/>
            </a:prstGeom>
          </p:spPr>
          <p:txBody>
            <a:bodyPr lIns="50800" tIns="50800" rIns="50800" bIns="50800" rtlCol="0" anchor="ctr"/>
            <a:lstStyle/>
            <a:p>
              <a:pPr marL="0" marR="0" lvl="0" indent="0" algn="ctr" defTabSz="914400" rtl="0" eaLnBrk="1" fontAlgn="auto" latinLnBrk="0" hangingPunct="1">
                <a:lnSpc>
                  <a:spcPts val="30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TextBox 14"/>
          <p:cNvSpPr txBox="1"/>
          <p:nvPr/>
        </p:nvSpPr>
        <p:spPr>
          <a:xfrm>
            <a:off x="12190354" y="2808384"/>
            <a:ext cx="4623763" cy="816610"/>
          </a:xfrm>
          <a:prstGeom prst="rect">
            <a:avLst/>
          </a:prstGeom>
        </p:spPr>
        <p:txBody>
          <a:bodyPr lIns="0" tIns="0" rIns="0" bIns="0" rtlCol="0" anchor="t">
            <a:spAutoFit/>
          </a:bodyPr>
          <a:lstStyle/>
          <a:p>
            <a:pPr marL="0" marR="0" lvl="0" indent="0" algn="ctr" defTabSz="914400" rtl="0" eaLnBrk="1" fontAlgn="auto" latinLnBrk="0" hangingPunct="1">
              <a:lnSpc>
                <a:spcPts val="3499"/>
              </a:lnSpc>
              <a:spcBef>
                <a:spcPts val="0"/>
              </a:spcBef>
              <a:spcAft>
                <a:spcPts val="0"/>
              </a:spcAft>
              <a:buClrTx/>
              <a:buSzTx/>
              <a:buFontTx/>
              <a:buNone/>
              <a:tabLst/>
              <a:defRPr/>
            </a:pPr>
            <a:r>
              <a:rPr kumimoji="0" lang="en-US" sz="2499" b="1" i="0" u="none" strike="noStrike" kern="1200" cap="none" spc="0" normalizeH="0" baseline="0" noProof="0">
                <a:ln>
                  <a:noFill/>
                </a:ln>
                <a:solidFill>
                  <a:srgbClr val="003800"/>
                </a:solidFill>
                <a:effectLst/>
                <a:uLnTx/>
                <a:uFillTx/>
                <a:latin typeface="Canva Sans Bold"/>
                <a:ea typeface="Canva Sans Bold"/>
                <a:cs typeface="Canva Sans Bold"/>
                <a:sym typeface="Canva Sans Bold"/>
              </a:rPr>
              <a:t>C dalis </a:t>
            </a:r>
          </a:p>
          <a:p>
            <a:pPr marL="0" marR="0" lvl="0" indent="0" algn="ctr" defTabSz="914400" rtl="0" eaLnBrk="1" fontAlgn="auto" latinLnBrk="0" hangingPunct="1">
              <a:lnSpc>
                <a:spcPts val="3079"/>
              </a:lnSpc>
              <a:spcBef>
                <a:spcPct val="0"/>
              </a:spcBef>
              <a:spcAft>
                <a:spcPts val="0"/>
              </a:spcAft>
              <a:buClrTx/>
              <a:buSzTx/>
              <a:buFontTx/>
              <a:buNone/>
              <a:tabLst/>
              <a:defRPr/>
            </a:pPr>
            <a:r>
              <a:rPr kumimoji="0" lang="en-US" sz="2199" b="1" i="0" u="none" strike="noStrike" kern="1200" cap="none" spc="0" normalizeH="0" baseline="0" noProof="0">
                <a:ln>
                  <a:noFill/>
                </a:ln>
                <a:solidFill>
                  <a:srgbClr val="003800"/>
                </a:solidFill>
                <a:effectLst/>
                <a:uLnTx/>
                <a:uFillTx/>
                <a:latin typeface="Canva Sans Bold"/>
                <a:ea typeface="Canva Sans Bold"/>
                <a:cs typeface="Canva Sans Bold"/>
                <a:sym typeface="Canva Sans Bold"/>
              </a:rPr>
              <a:t>Priemonės</a:t>
            </a:r>
          </a:p>
        </p:txBody>
      </p:sp>
      <p:sp>
        <p:nvSpPr>
          <p:cNvPr id="15" name="TextBox 15"/>
          <p:cNvSpPr txBox="1"/>
          <p:nvPr/>
        </p:nvSpPr>
        <p:spPr>
          <a:xfrm>
            <a:off x="1280471" y="4547552"/>
            <a:ext cx="5001343" cy="1153795"/>
          </a:xfrm>
          <a:prstGeom prst="rect">
            <a:avLst/>
          </a:prstGeom>
        </p:spPr>
        <p:txBody>
          <a:bodyPr lIns="0" tIns="0" rIns="0" bIns="0" rtlCol="0" anchor="t">
            <a:spAutoFit/>
          </a:bodyPr>
          <a:lstStyle/>
          <a:p>
            <a:pPr marL="474979" marR="0" lvl="1" indent="-237490" algn="l" defTabSz="914400" rtl="0" eaLnBrk="1" fontAlgn="auto" latinLnBrk="0" hangingPunct="1">
              <a:lnSpc>
                <a:spcPts val="3079"/>
              </a:lnSpc>
              <a:spcBef>
                <a:spcPts val="0"/>
              </a:spcBef>
              <a:spcAft>
                <a:spcPts val="0"/>
              </a:spcAft>
              <a:buClrTx/>
              <a:buSzTx/>
              <a:buFont typeface="Arial"/>
              <a:buChar char="•"/>
              <a:tabLst/>
              <a:defRPr/>
            </a:pPr>
            <a:r>
              <a:rPr kumimoji="0" lang="en-US" sz="2199" b="0" i="0" u="none" strike="noStrike" kern="1200" cap="none" spc="0" normalizeH="0" baseline="0" noProof="0">
                <a:ln>
                  <a:noFill/>
                </a:ln>
                <a:solidFill>
                  <a:srgbClr val="17320B"/>
                </a:solidFill>
                <a:effectLst/>
                <a:uLnTx/>
                <a:uFillTx/>
                <a:latin typeface="Canva Sans"/>
                <a:ea typeface="Canva Sans"/>
                <a:cs typeface="Canva Sans"/>
                <a:sym typeface="Canva Sans"/>
              </a:rPr>
              <a:t> Institucijos, atsakingos už plano rengimą ir įgyvendinimą</a:t>
            </a:r>
          </a:p>
          <a:p>
            <a:pPr marL="474979" marR="0" lvl="1" indent="-237490" algn="l" defTabSz="914400" rtl="0" eaLnBrk="1" fontAlgn="auto" latinLnBrk="0" hangingPunct="1">
              <a:lnSpc>
                <a:spcPts val="3079"/>
              </a:lnSpc>
              <a:spcBef>
                <a:spcPts val="0"/>
              </a:spcBef>
              <a:spcAft>
                <a:spcPts val="0"/>
              </a:spcAft>
              <a:buClrTx/>
              <a:buSzTx/>
              <a:buFont typeface="Arial"/>
              <a:buChar char="•"/>
              <a:tabLst/>
              <a:defRPr/>
            </a:pPr>
            <a:r>
              <a:rPr kumimoji="0" lang="en-US" sz="2199" b="0" i="0" u="none" strike="noStrike" kern="1200" cap="none" spc="0" normalizeH="0" baseline="0" noProof="0">
                <a:ln>
                  <a:noFill/>
                </a:ln>
                <a:solidFill>
                  <a:srgbClr val="17320B"/>
                </a:solidFill>
                <a:effectLst/>
                <a:uLnTx/>
                <a:uFillTx/>
                <a:latin typeface="Canva Sans"/>
                <a:ea typeface="Canva Sans"/>
                <a:cs typeface="Canva Sans"/>
                <a:sym typeface="Canva Sans"/>
              </a:rPr>
              <a:t>Rengimo proceso aprašymas</a:t>
            </a:r>
          </a:p>
        </p:txBody>
      </p:sp>
      <p:sp>
        <p:nvSpPr>
          <p:cNvPr id="16" name="TextBox 16"/>
          <p:cNvSpPr txBox="1"/>
          <p:nvPr/>
        </p:nvSpPr>
        <p:spPr>
          <a:xfrm>
            <a:off x="6643328" y="4463221"/>
            <a:ext cx="5001343" cy="2325370"/>
          </a:xfrm>
          <a:prstGeom prst="rect">
            <a:avLst/>
          </a:prstGeom>
        </p:spPr>
        <p:txBody>
          <a:bodyPr lIns="0" tIns="0" rIns="0" bIns="0" rtlCol="0" anchor="t">
            <a:spAutoFit/>
          </a:bodyPr>
          <a:lstStyle/>
          <a:p>
            <a:pPr marL="474979" marR="0" lvl="1" indent="-237490" algn="l" defTabSz="914400" rtl="0" eaLnBrk="1" fontAlgn="auto" latinLnBrk="0" hangingPunct="1">
              <a:lnSpc>
                <a:spcPts val="3079"/>
              </a:lnSpc>
              <a:spcBef>
                <a:spcPts val="0"/>
              </a:spcBef>
              <a:spcAft>
                <a:spcPts val="0"/>
              </a:spcAft>
              <a:buClrTx/>
              <a:buSzTx/>
              <a:buFont typeface="Arial"/>
              <a:buChar char="•"/>
              <a:tabLst/>
              <a:defRPr/>
            </a:pPr>
            <a:r>
              <a:rPr kumimoji="0" lang="en-US" sz="2199" b="0" i="0" u="none" strike="noStrike" kern="1200" cap="none" spc="0" normalizeH="0" baseline="0" noProof="0">
                <a:ln>
                  <a:noFill/>
                </a:ln>
                <a:solidFill>
                  <a:srgbClr val="17320B"/>
                </a:solidFill>
                <a:effectLst/>
                <a:uLnTx/>
                <a:uFillTx/>
                <a:latin typeface="Canva Sans"/>
                <a:ea typeface="Canva Sans"/>
                <a:cs typeface="Canva Sans"/>
                <a:sym typeface="Canva Sans"/>
              </a:rPr>
              <a:t>Šalies gamtinė, socialinė ir ekonominė situacija</a:t>
            </a:r>
          </a:p>
          <a:p>
            <a:pPr marL="474979" marR="0" lvl="1" indent="-237490" algn="l" defTabSz="914400" rtl="0" eaLnBrk="1" fontAlgn="auto" latinLnBrk="0" hangingPunct="1">
              <a:lnSpc>
                <a:spcPts val="3079"/>
              </a:lnSpc>
              <a:spcBef>
                <a:spcPts val="0"/>
              </a:spcBef>
              <a:spcAft>
                <a:spcPts val="0"/>
              </a:spcAft>
              <a:buClrTx/>
              <a:buSzTx/>
              <a:buFont typeface="Arial"/>
              <a:buChar char="•"/>
              <a:tabLst/>
              <a:defRPr/>
            </a:pPr>
            <a:r>
              <a:rPr kumimoji="0" lang="en-US" sz="2199" b="0" i="0" u="none" strike="noStrike" kern="1200" cap="none" spc="0" normalizeH="0" baseline="0" noProof="0">
                <a:ln>
                  <a:noFill/>
                </a:ln>
                <a:solidFill>
                  <a:srgbClr val="17320B"/>
                </a:solidFill>
                <a:effectLst/>
                <a:uLnTx/>
                <a:uFillTx/>
                <a:latin typeface="Canva Sans"/>
                <a:ea typeface="Canva Sans"/>
                <a:cs typeface="Canva Sans"/>
                <a:sym typeface="Canva Sans"/>
              </a:rPr>
              <a:t>Bendri prioritetai ir principai, kuriais grindžiamas visas planas</a:t>
            </a:r>
          </a:p>
          <a:p>
            <a:pPr marL="474979" marR="0" lvl="1" indent="-237490" algn="l" defTabSz="914400" rtl="0" eaLnBrk="1" fontAlgn="auto" latinLnBrk="0" hangingPunct="1">
              <a:lnSpc>
                <a:spcPts val="3079"/>
              </a:lnSpc>
              <a:spcBef>
                <a:spcPts val="0"/>
              </a:spcBef>
              <a:spcAft>
                <a:spcPts val="0"/>
              </a:spcAft>
              <a:buClrTx/>
              <a:buSzTx/>
              <a:buFont typeface="Arial"/>
              <a:buChar char="•"/>
              <a:tabLst/>
              <a:defRPr/>
            </a:pPr>
            <a:r>
              <a:rPr kumimoji="0" lang="en-US" sz="2199" b="0" i="0" u="none" strike="noStrike" kern="1200" cap="none" spc="0" normalizeH="0" baseline="0" noProof="0">
                <a:ln>
                  <a:noFill/>
                </a:ln>
                <a:solidFill>
                  <a:srgbClr val="17320B"/>
                </a:solidFill>
                <a:effectLst/>
                <a:uLnTx/>
                <a:uFillTx/>
                <a:latin typeface="Canva Sans"/>
                <a:ea typeface="Canva Sans"/>
                <a:cs typeface="Canva Sans"/>
                <a:sym typeface="Canva Sans"/>
              </a:rPr>
              <a:t>sinergijos su kitomis politikos sritimis.</a:t>
            </a:r>
          </a:p>
        </p:txBody>
      </p:sp>
      <p:sp>
        <p:nvSpPr>
          <p:cNvPr id="17" name="TextBox 17"/>
          <p:cNvSpPr txBox="1"/>
          <p:nvPr/>
        </p:nvSpPr>
        <p:spPr>
          <a:xfrm>
            <a:off x="12006622" y="4463221"/>
            <a:ext cx="5001343" cy="1544320"/>
          </a:xfrm>
          <a:prstGeom prst="rect">
            <a:avLst/>
          </a:prstGeom>
        </p:spPr>
        <p:txBody>
          <a:bodyPr lIns="0" tIns="0" rIns="0" bIns="0" rtlCol="0" anchor="t">
            <a:spAutoFit/>
          </a:bodyPr>
          <a:lstStyle/>
          <a:p>
            <a:pPr marL="474979" marR="0" lvl="1" indent="-237490" algn="l" defTabSz="914400" rtl="0" eaLnBrk="1" fontAlgn="auto" latinLnBrk="0" hangingPunct="1">
              <a:lnSpc>
                <a:spcPts val="3079"/>
              </a:lnSpc>
              <a:spcBef>
                <a:spcPts val="0"/>
              </a:spcBef>
              <a:spcAft>
                <a:spcPts val="0"/>
              </a:spcAft>
              <a:buClrTx/>
              <a:buSzTx/>
              <a:buFont typeface="Arial"/>
              <a:buChar char="•"/>
              <a:tabLst/>
              <a:defRPr/>
            </a:pPr>
            <a:r>
              <a:rPr kumimoji="0" lang="en-US" sz="2199" b="0" i="0" u="none" strike="noStrike" kern="1200" cap="none" spc="0" normalizeH="0" baseline="0" noProof="0">
                <a:ln>
                  <a:noFill/>
                </a:ln>
                <a:solidFill>
                  <a:srgbClr val="17320B"/>
                </a:solidFill>
                <a:effectLst/>
                <a:uLnTx/>
                <a:uFillTx/>
                <a:latin typeface="Canva Sans"/>
                <a:ea typeface="Canva Sans"/>
                <a:cs typeface="Canva Sans"/>
                <a:sym typeface="Canva Sans"/>
              </a:rPr>
              <a:t>Atkūrimo priemonių sąrašas </a:t>
            </a:r>
          </a:p>
          <a:p>
            <a:pPr marL="474979" marR="0" lvl="1" indent="-237490" algn="l" defTabSz="914400" rtl="0" eaLnBrk="1" fontAlgn="auto" latinLnBrk="0" hangingPunct="1">
              <a:lnSpc>
                <a:spcPts val="3079"/>
              </a:lnSpc>
              <a:spcBef>
                <a:spcPts val="0"/>
              </a:spcBef>
              <a:spcAft>
                <a:spcPts val="0"/>
              </a:spcAft>
              <a:buClrTx/>
              <a:buSzTx/>
              <a:buFont typeface="Arial"/>
              <a:buChar char="•"/>
              <a:tabLst/>
              <a:defRPr/>
            </a:pPr>
            <a:r>
              <a:rPr kumimoji="0" lang="en-US" sz="2199" b="0" i="0" u="none" strike="noStrike" kern="1200" cap="none" spc="0" normalizeH="0" baseline="0" noProof="0">
                <a:ln>
                  <a:noFill/>
                </a:ln>
                <a:solidFill>
                  <a:srgbClr val="17320B"/>
                </a:solidFill>
                <a:effectLst/>
                <a:uLnTx/>
                <a:uFillTx/>
                <a:latin typeface="Canva Sans"/>
                <a:ea typeface="Canva Sans"/>
                <a:cs typeface="Canva Sans"/>
                <a:sym typeface="Canva Sans"/>
              </a:rPr>
              <a:t>Pateikiamas standartizuota forma</a:t>
            </a:r>
          </a:p>
          <a:p>
            <a:pPr marL="474979" marR="0" lvl="1" indent="-237490" algn="l" defTabSz="914400" rtl="0" eaLnBrk="1" fontAlgn="auto" latinLnBrk="0" hangingPunct="1">
              <a:lnSpc>
                <a:spcPts val="3079"/>
              </a:lnSpc>
              <a:spcBef>
                <a:spcPts val="0"/>
              </a:spcBef>
              <a:spcAft>
                <a:spcPts val="0"/>
              </a:spcAft>
              <a:buClrTx/>
              <a:buSzTx/>
              <a:buFont typeface="Arial"/>
              <a:buChar char="•"/>
              <a:tabLst/>
              <a:defRPr/>
            </a:pPr>
            <a:r>
              <a:rPr kumimoji="0" lang="en-US" sz="2199" b="0" i="0" u="none" strike="noStrike" kern="1200" cap="none" spc="0" normalizeH="0" baseline="0" noProof="0">
                <a:ln>
                  <a:noFill/>
                </a:ln>
                <a:solidFill>
                  <a:srgbClr val="17320B"/>
                </a:solidFill>
                <a:effectLst/>
                <a:uLnTx/>
                <a:uFillTx/>
                <a:latin typeface="Canva Sans"/>
                <a:ea typeface="Canva Sans"/>
                <a:cs typeface="Canva Sans"/>
                <a:sym typeface="Canva Sans"/>
              </a:rPr>
              <a:t>Nustayti reikalavimai priemonių aprašymui</a:t>
            </a:r>
          </a:p>
        </p:txBody>
      </p:sp>
      <p:grpSp>
        <p:nvGrpSpPr>
          <p:cNvPr id="18" name="Group 18"/>
          <p:cNvGrpSpPr>
            <a:grpSpLocks noChangeAspect="1"/>
          </p:cNvGrpSpPr>
          <p:nvPr/>
        </p:nvGrpSpPr>
        <p:grpSpPr>
          <a:xfrm>
            <a:off x="17507612" y="452438"/>
            <a:ext cx="356522" cy="1228726"/>
            <a:chOff x="0" y="0"/>
            <a:chExt cx="475362" cy="1638302"/>
          </a:xfrm>
        </p:grpSpPr>
        <p:sp>
          <p:nvSpPr>
            <p:cNvPr id="19" name="Freeform 19"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2"/>
              <a:stretch>
                <a:fillRect r="-5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34903" y="1769989"/>
            <a:ext cx="10448262" cy="618669"/>
            <a:chOff x="0" y="0"/>
            <a:chExt cx="4604577" cy="272649"/>
          </a:xfrm>
        </p:grpSpPr>
        <p:sp>
          <p:nvSpPr>
            <p:cNvPr id="3" name="Freeform 3"/>
            <p:cNvSpPr/>
            <p:nvPr/>
          </p:nvSpPr>
          <p:spPr>
            <a:xfrm>
              <a:off x="0" y="0"/>
              <a:ext cx="4604577" cy="272649"/>
            </a:xfrm>
            <a:custGeom>
              <a:avLst/>
              <a:gdLst/>
              <a:ahLst/>
              <a:cxnLst/>
              <a:rect l="l" t="t" r="r" b="b"/>
              <a:pathLst>
                <a:path w="4604577" h="272649">
                  <a:moveTo>
                    <a:pt x="8683" y="0"/>
                  </a:moveTo>
                  <a:lnTo>
                    <a:pt x="4595894" y="0"/>
                  </a:lnTo>
                  <a:cubicBezTo>
                    <a:pt x="4600689" y="0"/>
                    <a:pt x="4604577" y="3888"/>
                    <a:pt x="4604577" y="8683"/>
                  </a:cubicBezTo>
                  <a:lnTo>
                    <a:pt x="4604577" y="263966"/>
                  </a:lnTo>
                  <a:cubicBezTo>
                    <a:pt x="4604577" y="268761"/>
                    <a:pt x="4600689" y="272649"/>
                    <a:pt x="4595894" y="272649"/>
                  </a:cubicBezTo>
                  <a:lnTo>
                    <a:pt x="8683" y="272649"/>
                  </a:lnTo>
                  <a:cubicBezTo>
                    <a:pt x="3888" y="272649"/>
                    <a:pt x="0" y="268761"/>
                    <a:pt x="0" y="263966"/>
                  </a:cubicBezTo>
                  <a:lnTo>
                    <a:pt x="0" y="8683"/>
                  </a:lnTo>
                  <a:cubicBezTo>
                    <a:pt x="0" y="3888"/>
                    <a:pt x="3888" y="0"/>
                    <a:pt x="8683" y="0"/>
                  </a:cubicBezTo>
                  <a:close/>
                </a:path>
              </a:pathLst>
            </a:custGeom>
            <a:solidFill>
              <a:srgbClr val="2E6417">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19050"/>
              <a:ext cx="4604577" cy="2916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028700" y="3014645"/>
            <a:ext cx="1920751" cy="1189121"/>
            <a:chOff x="0" y="0"/>
            <a:chExt cx="846480" cy="524049"/>
          </a:xfrm>
        </p:grpSpPr>
        <p:sp>
          <p:nvSpPr>
            <p:cNvPr id="6" name="Freeform 6"/>
            <p:cNvSpPr/>
            <p:nvPr/>
          </p:nvSpPr>
          <p:spPr>
            <a:xfrm>
              <a:off x="0" y="0"/>
              <a:ext cx="846480" cy="524049"/>
            </a:xfrm>
            <a:custGeom>
              <a:avLst/>
              <a:gdLst/>
              <a:ahLst/>
              <a:cxnLst/>
              <a:rect l="l" t="t" r="r" b="b"/>
              <a:pathLst>
                <a:path w="846480" h="524049">
                  <a:moveTo>
                    <a:pt x="47234" y="0"/>
                  </a:moveTo>
                  <a:lnTo>
                    <a:pt x="799246" y="0"/>
                  </a:lnTo>
                  <a:cubicBezTo>
                    <a:pt x="811773" y="0"/>
                    <a:pt x="823787" y="4976"/>
                    <a:pt x="832645" y="13835"/>
                  </a:cubicBezTo>
                  <a:cubicBezTo>
                    <a:pt x="841504" y="22693"/>
                    <a:pt x="846480" y="34707"/>
                    <a:pt x="846480" y="47234"/>
                  </a:cubicBezTo>
                  <a:lnTo>
                    <a:pt x="846480" y="476814"/>
                  </a:lnTo>
                  <a:cubicBezTo>
                    <a:pt x="846480" y="489342"/>
                    <a:pt x="841504" y="501356"/>
                    <a:pt x="832645" y="510214"/>
                  </a:cubicBezTo>
                  <a:cubicBezTo>
                    <a:pt x="823787" y="519072"/>
                    <a:pt x="811773" y="524049"/>
                    <a:pt x="799246" y="524049"/>
                  </a:cubicBezTo>
                  <a:lnTo>
                    <a:pt x="47234" y="524049"/>
                  </a:lnTo>
                  <a:cubicBezTo>
                    <a:pt x="34707" y="524049"/>
                    <a:pt x="22693" y="519072"/>
                    <a:pt x="13835" y="510214"/>
                  </a:cubicBezTo>
                  <a:cubicBezTo>
                    <a:pt x="4976" y="501356"/>
                    <a:pt x="0" y="489342"/>
                    <a:pt x="0" y="476814"/>
                  </a:cubicBezTo>
                  <a:lnTo>
                    <a:pt x="0" y="47234"/>
                  </a:lnTo>
                  <a:cubicBezTo>
                    <a:pt x="0" y="34707"/>
                    <a:pt x="4976" y="22693"/>
                    <a:pt x="13835" y="13835"/>
                  </a:cubicBezTo>
                  <a:cubicBezTo>
                    <a:pt x="22693" y="4976"/>
                    <a:pt x="34707" y="0"/>
                    <a:pt x="47234" y="0"/>
                  </a:cubicBezTo>
                  <a:close/>
                </a:path>
              </a:pathLst>
            </a:custGeom>
            <a:solidFill>
              <a:srgbClr val="CDDDE8">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19050"/>
              <a:ext cx="846480" cy="5430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3162129" y="3014645"/>
            <a:ext cx="1920751" cy="1189121"/>
            <a:chOff x="0" y="0"/>
            <a:chExt cx="846480" cy="524049"/>
          </a:xfrm>
        </p:grpSpPr>
        <p:sp>
          <p:nvSpPr>
            <p:cNvPr id="9" name="Freeform 9"/>
            <p:cNvSpPr/>
            <p:nvPr/>
          </p:nvSpPr>
          <p:spPr>
            <a:xfrm>
              <a:off x="0" y="0"/>
              <a:ext cx="846480" cy="524049"/>
            </a:xfrm>
            <a:custGeom>
              <a:avLst/>
              <a:gdLst/>
              <a:ahLst/>
              <a:cxnLst/>
              <a:rect l="l" t="t" r="r" b="b"/>
              <a:pathLst>
                <a:path w="846480" h="524049">
                  <a:moveTo>
                    <a:pt x="47234" y="0"/>
                  </a:moveTo>
                  <a:lnTo>
                    <a:pt x="799246" y="0"/>
                  </a:lnTo>
                  <a:cubicBezTo>
                    <a:pt x="811773" y="0"/>
                    <a:pt x="823787" y="4976"/>
                    <a:pt x="832645" y="13835"/>
                  </a:cubicBezTo>
                  <a:cubicBezTo>
                    <a:pt x="841504" y="22693"/>
                    <a:pt x="846480" y="34707"/>
                    <a:pt x="846480" y="47234"/>
                  </a:cubicBezTo>
                  <a:lnTo>
                    <a:pt x="846480" y="476814"/>
                  </a:lnTo>
                  <a:cubicBezTo>
                    <a:pt x="846480" y="489342"/>
                    <a:pt x="841504" y="501356"/>
                    <a:pt x="832645" y="510214"/>
                  </a:cubicBezTo>
                  <a:cubicBezTo>
                    <a:pt x="823787" y="519072"/>
                    <a:pt x="811773" y="524049"/>
                    <a:pt x="799246" y="524049"/>
                  </a:cubicBezTo>
                  <a:lnTo>
                    <a:pt x="47234" y="524049"/>
                  </a:lnTo>
                  <a:cubicBezTo>
                    <a:pt x="34707" y="524049"/>
                    <a:pt x="22693" y="519072"/>
                    <a:pt x="13835" y="510214"/>
                  </a:cubicBezTo>
                  <a:cubicBezTo>
                    <a:pt x="4976" y="501356"/>
                    <a:pt x="0" y="489342"/>
                    <a:pt x="0" y="476814"/>
                  </a:cubicBezTo>
                  <a:lnTo>
                    <a:pt x="0" y="47234"/>
                  </a:lnTo>
                  <a:cubicBezTo>
                    <a:pt x="0" y="34707"/>
                    <a:pt x="4976" y="22693"/>
                    <a:pt x="13835" y="13835"/>
                  </a:cubicBezTo>
                  <a:cubicBezTo>
                    <a:pt x="22693" y="4976"/>
                    <a:pt x="34707" y="0"/>
                    <a:pt x="47234" y="0"/>
                  </a:cubicBezTo>
                  <a:close/>
                </a:path>
              </a:pathLst>
            </a:custGeom>
            <a:solidFill>
              <a:srgbClr val="CDDDE8">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0" y="-19050"/>
              <a:ext cx="846480" cy="5430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5295557" y="3014645"/>
            <a:ext cx="1920751" cy="1189121"/>
            <a:chOff x="0" y="0"/>
            <a:chExt cx="846480" cy="524049"/>
          </a:xfrm>
          <a:solidFill>
            <a:schemeClr val="tx2">
              <a:lumMod val="40000"/>
              <a:lumOff val="60000"/>
            </a:schemeClr>
          </a:solidFill>
        </p:grpSpPr>
        <p:sp>
          <p:nvSpPr>
            <p:cNvPr id="12" name="Freeform 12"/>
            <p:cNvSpPr/>
            <p:nvPr/>
          </p:nvSpPr>
          <p:spPr>
            <a:xfrm>
              <a:off x="0" y="0"/>
              <a:ext cx="846480" cy="524049"/>
            </a:xfrm>
            <a:custGeom>
              <a:avLst/>
              <a:gdLst/>
              <a:ahLst/>
              <a:cxnLst/>
              <a:rect l="l" t="t" r="r" b="b"/>
              <a:pathLst>
                <a:path w="846480" h="524049">
                  <a:moveTo>
                    <a:pt x="47234" y="0"/>
                  </a:moveTo>
                  <a:lnTo>
                    <a:pt x="799246" y="0"/>
                  </a:lnTo>
                  <a:cubicBezTo>
                    <a:pt x="811773" y="0"/>
                    <a:pt x="823787" y="4976"/>
                    <a:pt x="832645" y="13835"/>
                  </a:cubicBezTo>
                  <a:cubicBezTo>
                    <a:pt x="841504" y="22693"/>
                    <a:pt x="846480" y="34707"/>
                    <a:pt x="846480" y="47234"/>
                  </a:cubicBezTo>
                  <a:lnTo>
                    <a:pt x="846480" y="476814"/>
                  </a:lnTo>
                  <a:cubicBezTo>
                    <a:pt x="846480" y="489342"/>
                    <a:pt x="841504" y="501356"/>
                    <a:pt x="832645" y="510214"/>
                  </a:cubicBezTo>
                  <a:cubicBezTo>
                    <a:pt x="823787" y="519072"/>
                    <a:pt x="811773" y="524049"/>
                    <a:pt x="799246" y="524049"/>
                  </a:cubicBezTo>
                  <a:lnTo>
                    <a:pt x="47234" y="524049"/>
                  </a:lnTo>
                  <a:cubicBezTo>
                    <a:pt x="34707" y="524049"/>
                    <a:pt x="22693" y="519072"/>
                    <a:pt x="13835" y="510214"/>
                  </a:cubicBezTo>
                  <a:cubicBezTo>
                    <a:pt x="4976" y="501356"/>
                    <a:pt x="0" y="489342"/>
                    <a:pt x="0" y="476814"/>
                  </a:cubicBezTo>
                  <a:lnTo>
                    <a:pt x="0" y="47234"/>
                  </a:lnTo>
                  <a:cubicBezTo>
                    <a:pt x="0" y="34707"/>
                    <a:pt x="4976" y="22693"/>
                    <a:pt x="13835" y="13835"/>
                  </a:cubicBezTo>
                  <a:cubicBezTo>
                    <a:pt x="22693" y="4976"/>
                    <a:pt x="34707" y="0"/>
                    <a:pt x="47234" y="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p:cNvSpPr txBox="1"/>
            <p:nvPr/>
          </p:nvSpPr>
          <p:spPr>
            <a:xfrm>
              <a:off x="0" y="-19050"/>
              <a:ext cx="846480" cy="543099"/>
            </a:xfrm>
            <a:prstGeom prst="rect">
              <a:avLst/>
            </a:prstGeom>
            <a:grpFill/>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7479299" y="3014645"/>
            <a:ext cx="1920751" cy="1189121"/>
            <a:chOff x="0" y="0"/>
            <a:chExt cx="846480" cy="524049"/>
          </a:xfrm>
        </p:grpSpPr>
        <p:sp>
          <p:nvSpPr>
            <p:cNvPr id="15" name="Freeform 15"/>
            <p:cNvSpPr/>
            <p:nvPr/>
          </p:nvSpPr>
          <p:spPr>
            <a:xfrm>
              <a:off x="0" y="0"/>
              <a:ext cx="846480" cy="524049"/>
            </a:xfrm>
            <a:custGeom>
              <a:avLst/>
              <a:gdLst/>
              <a:ahLst/>
              <a:cxnLst/>
              <a:rect l="l" t="t" r="r" b="b"/>
              <a:pathLst>
                <a:path w="846480" h="524049">
                  <a:moveTo>
                    <a:pt x="47234" y="0"/>
                  </a:moveTo>
                  <a:lnTo>
                    <a:pt x="799246" y="0"/>
                  </a:lnTo>
                  <a:cubicBezTo>
                    <a:pt x="811773" y="0"/>
                    <a:pt x="823787" y="4976"/>
                    <a:pt x="832645" y="13835"/>
                  </a:cubicBezTo>
                  <a:cubicBezTo>
                    <a:pt x="841504" y="22693"/>
                    <a:pt x="846480" y="34707"/>
                    <a:pt x="846480" y="47234"/>
                  </a:cubicBezTo>
                  <a:lnTo>
                    <a:pt x="846480" y="476814"/>
                  </a:lnTo>
                  <a:cubicBezTo>
                    <a:pt x="846480" y="489342"/>
                    <a:pt x="841504" y="501356"/>
                    <a:pt x="832645" y="510214"/>
                  </a:cubicBezTo>
                  <a:cubicBezTo>
                    <a:pt x="823787" y="519072"/>
                    <a:pt x="811773" y="524049"/>
                    <a:pt x="799246" y="524049"/>
                  </a:cubicBezTo>
                  <a:lnTo>
                    <a:pt x="47234" y="524049"/>
                  </a:lnTo>
                  <a:cubicBezTo>
                    <a:pt x="34707" y="524049"/>
                    <a:pt x="22693" y="519072"/>
                    <a:pt x="13835" y="510214"/>
                  </a:cubicBezTo>
                  <a:cubicBezTo>
                    <a:pt x="4976" y="501356"/>
                    <a:pt x="0" y="489342"/>
                    <a:pt x="0" y="476814"/>
                  </a:cubicBezTo>
                  <a:lnTo>
                    <a:pt x="0" y="47234"/>
                  </a:lnTo>
                  <a:cubicBezTo>
                    <a:pt x="0" y="34707"/>
                    <a:pt x="4976" y="22693"/>
                    <a:pt x="13835" y="13835"/>
                  </a:cubicBezTo>
                  <a:cubicBezTo>
                    <a:pt x="22693" y="4976"/>
                    <a:pt x="34707" y="0"/>
                    <a:pt x="47234" y="0"/>
                  </a:cubicBezTo>
                  <a:close/>
                </a:path>
              </a:pathLst>
            </a:custGeom>
            <a:solidFill>
              <a:srgbClr val="457A00">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p:cNvSpPr txBox="1"/>
            <p:nvPr/>
          </p:nvSpPr>
          <p:spPr>
            <a:xfrm>
              <a:off x="0" y="-19050"/>
              <a:ext cx="846480" cy="5430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Group 17"/>
          <p:cNvGrpSpPr/>
          <p:nvPr/>
        </p:nvGrpSpPr>
        <p:grpSpPr>
          <a:xfrm>
            <a:off x="9562414" y="3014645"/>
            <a:ext cx="1920751" cy="1189121"/>
            <a:chOff x="0" y="0"/>
            <a:chExt cx="846480" cy="524049"/>
          </a:xfrm>
        </p:grpSpPr>
        <p:sp>
          <p:nvSpPr>
            <p:cNvPr id="18" name="Freeform 18"/>
            <p:cNvSpPr/>
            <p:nvPr/>
          </p:nvSpPr>
          <p:spPr>
            <a:xfrm>
              <a:off x="0" y="0"/>
              <a:ext cx="846480" cy="524049"/>
            </a:xfrm>
            <a:custGeom>
              <a:avLst/>
              <a:gdLst/>
              <a:ahLst/>
              <a:cxnLst/>
              <a:rect l="l" t="t" r="r" b="b"/>
              <a:pathLst>
                <a:path w="846480" h="524049">
                  <a:moveTo>
                    <a:pt x="47234" y="0"/>
                  </a:moveTo>
                  <a:lnTo>
                    <a:pt x="799246" y="0"/>
                  </a:lnTo>
                  <a:cubicBezTo>
                    <a:pt x="811773" y="0"/>
                    <a:pt x="823787" y="4976"/>
                    <a:pt x="832645" y="13835"/>
                  </a:cubicBezTo>
                  <a:cubicBezTo>
                    <a:pt x="841504" y="22693"/>
                    <a:pt x="846480" y="34707"/>
                    <a:pt x="846480" y="47234"/>
                  </a:cubicBezTo>
                  <a:lnTo>
                    <a:pt x="846480" y="476814"/>
                  </a:lnTo>
                  <a:cubicBezTo>
                    <a:pt x="846480" y="489342"/>
                    <a:pt x="841504" y="501356"/>
                    <a:pt x="832645" y="510214"/>
                  </a:cubicBezTo>
                  <a:cubicBezTo>
                    <a:pt x="823787" y="519072"/>
                    <a:pt x="811773" y="524049"/>
                    <a:pt x="799246" y="524049"/>
                  </a:cubicBezTo>
                  <a:lnTo>
                    <a:pt x="47234" y="524049"/>
                  </a:lnTo>
                  <a:cubicBezTo>
                    <a:pt x="34707" y="524049"/>
                    <a:pt x="22693" y="519072"/>
                    <a:pt x="13835" y="510214"/>
                  </a:cubicBezTo>
                  <a:cubicBezTo>
                    <a:pt x="4976" y="501356"/>
                    <a:pt x="0" y="489342"/>
                    <a:pt x="0" y="476814"/>
                  </a:cubicBezTo>
                  <a:lnTo>
                    <a:pt x="0" y="47234"/>
                  </a:lnTo>
                  <a:cubicBezTo>
                    <a:pt x="0" y="34707"/>
                    <a:pt x="4976" y="22693"/>
                    <a:pt x="13835" y="13835"/>
                  </a:cubicBezTo>
                  <a:cubicBezTo>
                    <a:pt x="22693" y="4976"/>
                    <a:pt x="34707" y="0"/>
                    <a:pt x="47234" y="0"/>
                  </a:cubicBezTo>
                  <a:close/>
                </a:path>
              </a:pathLst>
            </a:custGeom>
            <a:solidFill>
              <a:srgbClr val="661414">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0" y="-19050"/>
              <a:ext cx="846480" cy="543099"/>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p:cNvGrpSpPr/>
          <p:nvPr/>
        </p:nvGrpSpPr>
        <p:grpSpPr>
          <a:xfrm>
            <a:off x="1028700" y="4317276"/>
            <a:ext cx="1920751" cy="669133"/>
            <a:chOff x="0" y="0"/>
            <a:chExt cx="846480" cy="294889"/>
          </a:xfrm>
        </p:grpSpPr>
        <p:sp>
          <p:nvSpPr>
            <p:cNvPr id="21" name="Freeform 21"/>
            <p:cNvSpPr/>
            <p:nvPr/>
          </p:nvSpPr>
          <p:spPr>
            <a:xfrm>
              <a:off x="0" y="0"/>
              <a:ext cx="846480" cy="294889"/>
            </a:xfrm>
            <a:custGeom>
              <a:avLst/>
              <a:gdLst/>
              <a:ahLst/>
              <a:cxnLst/>
              <a:rect l="l" t="t" r="r" b="b"/>
              <a:pathLst>
                <a:path w="846480" h="294889">
                  <a:moveTo>
                    <a:pt x="47234" y="0"/>
                  </a:moveTo>
                  <a:lnTo>
                    <a:pt x="799246" y="0"/>
                  </a:lnTo>
                  <a:cubicBezTo>
                    <a:pt x="811773" y="0"/>
                    <a:pt x="823787" y="4976"/>
                    <a:pt x="832645" y="13835"/>
                  </a:cubicBezTo>
                  <a:cubicBezTo>
                    <a:pt x="841504" y="22693"/>
                    <a:pt x="846480" y="34707"/>
                    <a:pt x="846480" y="47234"/>
                  </a:cubicBezTo>
                  <a:lnTo>
                    <a:pt x="846480" y="247654"/>
                  </a:lnTo>
                  <a:cubicBezTo>
                    <a:pt x="846480" y="260182"/>
                    <a:pt x="841504" y="272196"/>
                    <a:pt x="832645" y="281054"/>
                  </a:cubicBezTo>
                  <a:cubicBezTo>
                    <a:pt x="823787" y="289912"/>
                    <a:pt x="811773" y="294889"/>
                    <a:pt x="799246" y="294889"/>
                  </a:cubicBezTo>
                  <a:lnTo>
                    <a:pt x="47234" y="294889"/>
                  </a:lnTo>
                  <a:cubicBezTo>
                    <a:pt x="34707" y="294889"/>
                    <a:pt x="22693" y="289912"/>
                    <a:pt x="13835" y="281054"/>
                  </a:cubicBezTo>
                  <a:cubicBezTo>
                    <a:pt x="4976" y="272196"/>
                    <a:pt x="0" y="260182"/>
                    <a:pt x="0" y="247654"/>
                  </a:cubicBezTo>
                  <a:lnTo>
                    <a:pt x="0" y="47234"/>
                  </a:lnTo>
                  <a:cubicBezTo>
                    <a:pt x="0" y="34707"/>
                    <a:pt x="4976" y="22693"/>
                    <a:pt x="13835" y="13835"/>
                  </a:cubicBezTo>
                  <a:cubicBezTo>
                    <a:pt x="22693" y="4976"/>
                    <a:pt x="34707" y="0"/>
                    <a:pt x="47234" y="0"/>
                  </a:cubicBezTo>
                  <a:close/>
                </a:path>
              </a:pathLst>
            </a:custGeom>
            <a:solidFill>
              <a:srgbClr val="CDDDE8">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p:cNvGrpSpPr/>
          <p:nvPr/>
        </p:nvGrpSpPr>
        <p:grpSpPr>
          <a:xfrm>
            <a:off x="3148901" y="4317276"/>
            <a:ext cx="1920751" cy="669133"/>
            <a:chOff x="0" y="0"/>
            <a:chExt cx="846480" cy="294889"/>
          </a:xfrm>
        </p:grpSpPr>
        <p:sp>
          <p:nvSpPr>
            <p:cNvPr id="24" name="Freeform 24"/>
            <p:cNvSpPr/>
            <p:nvPr/>
          </p:nvSpPr>
          <p:spPr>
            <a:xfrm>
              <a:off x="0" y="0"/>
              <a:ext cx="846480" cy="294889"/>
            </a:xfrm>
            <a:custGeom>
              <a:avLst/>
              <a:gdLst/>
              <a:ahLst/>
              <a:cxnLst/>
              <a:rect l="l" t="t" r="r" b="b"/>
              <a:pathLst>
                <a:path w="846480" h="294889">
                  <a:moveTo>
                    <a:pt x="47234" y="0"/>
                  </a:moveTo>
                  <a:lnTo>
                    <a:pt x="799246" y="0"/>
                  </a:lnTo>
                  <a:cubicBezTo>
                    <a:pt x="811773" y="0"/>
                    <a:pt x="823787" y="4976"/>
                    <a:pt x="832645" y="13835"/>
                  </a:cubicBezTo>
                  <a:cubicBezTo>
                    <a:pt x="841504" y="22693"/>
                    <a:pt x="846480" y="34707"/>
                    <a:pt x="846480" y="47234"/>
                  </a:cubicBezTo>
                  <a:lnTo>
                    <a:pt x="846480" y="247654"/>
                  </a:lnTo>
                  <a:cubicBezTo>
                    <a:pt x="846480" y="260182"/>
                    <a:pt x="841504" y="272196"/>
                    <a:pt x="832645" y="281054"/>
                  </a:cubicBezTo>
                  <a:cubicBezTo>
                    <a:pt x="823787" y="289912"/>
                    <a:pt x="811773" y="294889"/>
                    <a:pt x="799246" y="294889"/>
                  </a:cubicBezTo>
                  <a:lnTo>
                    <a:pt x="47234" y="294889"/>
                  </a:lnTo>
                  <a:cubicBezTo>
                    <a:pt x="34707" y="294889"/>
                    <a:pt x="22693" y="289912"/>
                    <a:pt x="13835" y="281054"/>
                  </a:cubicBezTo>
                  <a:cubicBezTo>
                    <a:pt x="4976" y="272196"/>
                    <a:pt x="0" y="260182"/>
                    <a:pt x="0" y="247654"/>
                  </a:cubicBezTo>
                  <a:lnTo>
                    <a:pt x="0" y="47234"/>
                  </a:lnTo>
                  <a:cubicBezTo>
                    <a:pt x="0" y="34707"/>
                    <a:pt x="4976" y="22693"/>
                    <a:pt x="13835" y="13835"/>
                  </a:cubicBezTo>
                  <a:cubicBezTo>
                    <a:pt x="22693" y="4976"/>
                    <a:pt x="34707" y="0"/>
                    <a:pt x="47234" y="0"/>
                  </a:cubicBezTo>
                  <a:close/>
                </a:path>
              </a:pathLst>
            </a:custGeom>
            <a:solidFill>
              <a:srgbClr val="CDDDE8">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p:cNvGrpSpPr/>
          <p:nvPr/>
        </p:nvGrpSpPr>
        <p:grpSpPr>
          <a:xfrm>
            <a:off x="5275715" y="4317276"/>
            <a:ext cx="1920751" cy="669133"/>
            <a:chOff x="0" y="0"/>
            <a:chExt cx="846480" cy="294889"/>
          </a:xfrm>
        </p:grpSpPr>
        <p:sp>
          <p:nvSpPr>
            <p:cNvPr id="27" name="Freeform 27"/>
            <p:cNvSpPr/>
            <p:nvPr/>
          </p:nvSpPr>
          <p:spPr>
            <a:xfrm>
              <a:off x="0" y="0"/>
              <a:ext cx="846480" cy="294889"/>
            </a:xfrm>
            <a:custGeom>
              <a:avLst/>
              <a:gdLst/>
              <a:ahLst/>
              <a:cxnLst/>
              <a:rect l="l" t="t" r="r" b="b"/>
              <a:pathLst>
                <a:path w="846480" h="294889">
                  <a:moveTo>
                    <a:pt x="47234" y="0"/>
                  </a:moveTo>
                  <a:lnTo>
                    <a:pt x="799246" y="0"/>
                  </a:lnTo>
                  <a:cubicBezTo>
                    <a:pt x="811773" y="0"/>
                    <a:pt x="823787" y="4976"/>
                    <a:pt x="832645" y="13835"/>
                  </a:cubicBezTo>
                  <a:cubicBezTo>
                    <a:pt x="841504" y="22693"/>
                    <a:pt x="846480" y="34707"/>
                    <a:pt x="846480" y="47234"/>
                  </a:cubicBezTo>
                  <a:lnTo>
                    <a:pt x="846480" y="247654"/>
                  </a:lnTo>
                  <a:cubicBezTo>
                    <a:pt x="846480" y="260182"/>
                    <a:pt x="841504" y="272196"/>
                    <a:pt x="832645" y="281054"/>
                  </a:cubicBezTo>
                  <a:cubicBezTo>
                    <a:pt x="823787" y="289912"/>
                    <a:pt x="811773" y="294889"/>
                    <a:pt x="799246" y="294889"/>
                  </a:cubicBezTo>
                  <a:lnTo>
                    <a:pt x="47234" y="294889"/>
                  </a:lnTo>
                  <a:cubicBezTo>
                    <a:pt x="34707" y="294889"/>
                    <a:pt x="22693" y="289912"/>
                    <a:pt x="13835" y="281054"/>
                  </a:cubicBezTo>
                  <a:cubicBezTo>
                    <a:pt x="4976" y="272196"/>
                    <a:pt x="0" y="260182"/>
                    <a:pt x="0" y="247654"/>
                  </a:cubicBezTo>
                  <a:lnTo>
                    <a:pt x="0" y="47234"/>
                  </a:lnTo>
                  <a:cubicBezTo>
                    <a:pt x="0" y="34707"/>
                    <a:pt x="4976" y="22693"/>
                    <a:pt x="13835" y="13835"/>
                  </a:cubicBezTo>
                  <a:cubicBezTo>
                    <a:pt x="22693" y="4976"/>
                    <a:pt x="34707" y="0"/>
                    <a:pt x="47234" y="0"/>
                  </a:cubicBezTo>
                  <a:close/>
                </a:path>
              </a:pathLst>
            </a:custGeom>
            <a:solidFill>
              <a:srgbClr val="CDDDE8">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9" name="Group 29"/>
          <p:cNvGrpSpPr/>
          <p:nvPr/>
        </p:nvGrpSpPr>
        <p:grpSpPr>
          <a:xfrm>
            <a:off x="5295557" y="5098978"/>
            <a:ext cx="1920751" cy="610910"/>
            <a:chOff x="0" y="0"/>
            <a:chExt cx="846480" cy="269230"/>
          </a:xfrm>
          <a:solidFill>
            <a:schemeClr val="tx2">
              <a:lumMod val="40000"/>
              <a:lumOff val="60000"/>
            </a:schemeClr>
          </a:solidFill>
        </p:grpSpPr>
        <p:sp>
          <p:nvSpPr>
            <p:cNvPr id="30" name="Freeform 30"/>
            <p:cNvSpPr/>
            <p:nvPr/>
          </p:nvSpPr>
          <p:spPr>
            <a:xfrm>
              <a:off x="0" y="0"/>
              <a:ext cx="846480" cy="269230"/>
            </a:xfrm>
            <a:custGeom>
              <a:avLst/>
              <a:gdLst/>
              <a:ahLst/>
              <a:cxnLst/>
              <a:rect l="l" t="t" r="r" b="b"/>
              <a:pathLst>
                <a:path w="846480" h="269230">
                  <a:moveTo>
                    <a:pt x="47234" y="0"/>
                  </a:moveTo>
                  <a:lnTo>
                    <a:pt x="799246" y="0"/>
                  </a:lnTo>
                  <a:cubicBezTo>
                    <a:pt x="811773" y="0"/>
                    <a:pt x="823787" y="4976"/>
                    <a:pt x="832645" y="13835"/>
                  </a:cubicBezTo>
                  <a:cubicBezTo>
                    <a:pt x="841504" y="22693"/>
                    <a:pt x="846480" y="34707"/>
                    <a:pt x="846480" y="47234"/>
                  </a:cubicBezTo>
                  <a:lnTo>
                    <a:pt x="846480" y="221995"/>
                  </a:lnTo>
                  <a:cubicBezTo>
                    <a:pt x="846480" y="248082"/>
                    <a:pt x="825332" y="269230"/>
                    <a:pt x="799246" y="269230"/>
                  </a:cubicBezTo>
                  <a:lnTo>
                    <a:pt x="47234" y="269230"/>
                  </a:lnTo>
                  <a:cubicBezTo>
                    <a:pt x="34707" y="269230"/>
                    <a:pt x="22693" y="264253"/>
                    <a:pt x="13835" y="255395"/>
                  </a:cubicBezTo>
                  <a:cubicBezTo>
                    <a:pt x="4976" y="246537"/>
                    <a:pt x="0" y="234523"/>
                    <a:pt x="0" y="221995"/>
                  </a:cubicBezTo>
                  <a:lnTo>
                    <a:pt x="0" y="47234"/>
                  </a:lnTo>
                  <a:cubicBezTo>
                    <a:pt x="0" y="34707"/>
                    <a:pt x="4976" y="22693"/>
                    <a:pt x="13835" y="13835"/>
                  </a:cubicBezTo>
                  <a:cubicBezTo>
                    <a:pt x="22693" y="4976"/>
                    <a:pt x="34707" y="0"/>
                    <a:pt x="47234" y="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p:cNvSpPr txBox="1"/>
            <p:nvPr/>
          </p:nvSpPr>
          <p:spPr>
            <a:xfrm>
              <a:off x="0" y="-38100"/>
              <a:ext cx="846480" cy="307330"/>
            </a:xfrm>
            <a:prstGeom prst="rect">
              <a:avLst/>
            </a:prstGeom>
            <a:grpFill/>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2" name="Group 32"/>
          <p:cNvGrpSpPr/>
          <p:nvPr/>
        </p:nvGrpSpPr>
        <p:grpSpPr>
          <a:xfrm>
            <a:off x="7479299" y="4317276"/>
            <a:ext cx="1920751" cy="669133"/>
            <a:chOff x="0" y="0"/>
            <a:chExt cx="846480" cy="294889"/>
          </a:xfrm>
        </p:grpSpPr>
        <p:sp>
          <p:nvSpPr>
            <p:cNvPr id="33" name="Freeform 33"/>
            <p:cNvSpPr/>
            <p:nvPr/>
          </p:nvSpPr>
          <p:spPr>
            <a:xfrm>
              <a:off x="0" y="0"/>
              <a:ext cx="846480" cy="294889"/>
            </a:xfrm>
            <a:custGeom>
              <a:avLst/>
              <a:gdLst/>
              <a:ahLst/>
              <a:cxnLst/>
              <a:rect l="l" t="t" r="r" b="b"/>
              <a:pathLst>
                <a:path w="846480" h="294889">
                  <a:moveTo>
                    <a:pt x="47234" y="0"/>
                  </a:moveTo>
                  <a:lnTo>
                    <a:pt x="799246" y="0"/>
                  </a:lnTo>
                  <a:cubicBezTo>
                    <a:pt x="811773" y="0"/>
                    <a:pt x="823787" y="4976"/>
                    <a:pt x="832645" y="13835"/>
                  </a:cubicBezTo>
                  <a:cubicBezTo>
                    <a:pt x="841504" y="22693"/>
                    <a:pt x="846480" y="34707"/>
                    <a:pt x="846480" y="47234"/>
                  </a:cubicBezTo>
                  <a:lnTo>
                    <a:pt x="846480" y="247654"/>
                  </a:lnTo>
                  <a:cubicBezTo>
                    <a:pt x="846480" y="260182"/>
                    <a:pt x="841504" y="272196"/>
                    <a:pt x="832645" y="281054"/>
                  </a:cubicBezTo>
                  <a:cubicBezTo>
                    <a:pt x="823787" y="289912"/>
                    <a:pt x="811773" y="294889"/>
                    <a:pt x="799246" y="294889"/>
                  </a:cubicBezTo>
                  <a:lnTo>
                    <a:pt x="47234" y="294889"/>
                  </a:lnTo>
                  <a:cubicBezTo>
                    <a:pt x="34707" y="294889"/>
                    <a:pt x="22693" y="289912"/>
                    <a:pt x="13835" y="281054"/>
                  </a:cubicBezTo>
                  <a:cubicBezTo>
                    <a:pt x="4976" y="272196"/>
                    <a:pt x="0" y="260182"/>
                    <a:pt x="0" y="247654"/>
                  </a:cubicBezTo>
                  <a:lnTo>
                    <a:pt x="0" y="47234"/>
                  </a:lnTo>
                  <a:cubicBezTo>
                    <a:pt x="0" y="34707"/>
                    <a:pt x="4976" y="22693"/>
                    <a:pt x="13835" y="13835"/>
                  </a:cubicBezTo>
                  <a:cubicBezTo>
                    <a:pt x="22693" y="4976"/>
                    <a:pt x="34707" y="0"/>
                    <a:pt x="47234" y="0"/>
                  </a:cubicBezTo>
                  <a:close/>
                </a:path>
              </a:pathLst>
            </a:custGeom>
            <a:solidFill>
              <a:srgbClr val="457A00">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TextBox 34"/>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5" name="Group 35"/>
          <p:cNvGrpSpPr/>
          <p:nvPr/>
        </p:nvGrpSpPr>
        <p:grpSpPr>
          <a:xfrm>
            <a:off x="7479299" y="5098978"/>
            <a:ext cx="1920751" cy="669133"/>
            <a:chOff x="0" y="0"/>
            <a:chExt cx="846480" cy="294889"/>
          </a:xfrm>
        </p:grpSpPr>
        <p:sp>
          <p:nvSpPr>
            <p:cNvPr id="36" name="Freeform 36"/>
            <p:cNvSpPr/>
            <p:nvPr/>
          </p:nvSpPr>
          <p:spPr>
            <a:xfrm>
              <a:off x="0" y="0"/>
              <a:ext cx="846480" cy="294889"/>
            </a:xfrm>
            <a:custGeom>
              <a:avLst/>
              <a:gdLst/>
              <a:ahLst/>
              <a:cxnLst/>
              <a:rect l="l" t="t" r="r" b="b"/>
              <a:pathLst>
                <a:path w="846480" h="294889">
                  <a:moveTo>
                    <a:pt x="47234" y="0"/>
                  </a:moveTo>
                  <a:lnTo>
                    <a:pt x="799246" y="0"/>
                  </a:lnTo>
                  <a:cubicBezTo>
                    <a:pt x="811773" y="0"/>
                    <a:pt x="823787" y="4976"/>
                    <a:pt x="832645" y="13835"/>
                  </a:cubicBezTo>
                  <a:cubicBezTo>
                    <a:pt x="841504" y="22693"/>
                    <a:pt x="846480" y="34707"/>
                    <a:pt x="846480" y="47234"/>
                  </a:cubicBezTo>
                  <a:lnTo>
                    <a:pt x="846480" y="247654"/>
                  </a:lnTo>
                  <a:cubicBezTo>
                    <a:pt x="846480" y="260182"/>
                    <a:pt x="841504" y="272196"/>
                    <a:pt x="832645" y="281054"/>
                  </a:cubicBezTo>
                  <a:cubicBezTo>
                    <a:pt x="823787" y="289912"/>
                    <a:pt x="811773" y="294889"/>
                    <a:pt x="799246" y="294889"/>
                  </a:cubicBezTo>
                  <a:lnTo>
                    <a:pt x="47234" y="294889"/>
                  </a:lnTo>
                  <a:cubicBezTo>
                    <a:pt x="34707" y="294889"/>
                    <a:pt x="22693" y="289912"/>
                    <a:pt x="13835" y="281054"/>
                  </a:cubicBezTo>
                  <a:cubicBezTo>
                    <a:pt x="4976" y="272196"/>
                    <a:pt x="0" y="260182"/>
                    <a:pt x="0" y="247654"/>
                  </a:cubicBezTo>
                  <a:lnTo>
                    <a:pt x="0" y="47234"/>
                  </a:lnTo>
                  <a:cubicBezTo>
                    <a:pt x="0" y="34707"/>
                    <a:pt x="4976" y="22693"/>
                    <a:pt x="13835" y="13835"/>
                  </a:cubicBezTo>
                  <a:cubicBezTo>
                    <a:pt x="22693" y="4976"/>
                    <a:pt x="34707" y="0"/>
                    <a:pt x="47234" y="0"/>
                  </a:cubicBezTo>
                  <a:close/>
                </a:path>
              </a:pathLst>
            </a:custGeom>
            <a:solidFill>
              <a:srgbClr val="457A00">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TextBox 37"/>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8" name="Group 38"/>
          <p:cNvGrpSpPr/>
          <p:nvPr/>
        </p:nvGrpSpPr>
        <p:grpSpPr>
          <a:xfrm>
            <a:off x="7479299" y="7437342"/>
            <a:ext cx="1920751" cy="669133"/>
            <a:chOff x="0" y="0"/>
            <a:chExt cx="846480" cy="294889"/>
          </a:xfrm>
        </p:grpSpPr>
        <p:sp>
          <p:nvSpPr>
            <p:cNvPr id="39" name="Freeform 39"/>
            <p:cNvSpPr/>
            <p:nvPr/>
          </p:nvSpPr>
          <p:spPr>
            <a:xfrm>
              <a:off x="0" y="0"/>
              <a:ext cx="846480" cy="294889"/>
            </a:xfrm>
            <a:custGeom>
              <a:avLst/>
              <a:gdLst/>
              <a:ahLst/>
              <a:cxnLst/>
              <a:rect l="l" t="t" r="r" b="b"/>
              <a:pathLst>
                <a:path w="846480" h="294889">
                  <a:moveTo>
                    <a:pt x="47234" y="0"/>
                  </a:moveTo>
                  <a:lnTo>
                    <a:pt x="799246" y="0"/>
                  </a:lnTo>
                  <a:cubicBezTo>
                    <a:pt x="811773" y="0"/>
                    <a:pt x="823787" y="4976"/>
                    <a:pt x="832645" y="13835"/>
                  </a:cubicBezTo>
                  <a:cubicBezTo>
                    <a:pt x="841504" y="22693"/>
                    <a:pt x="846480" y="34707"/>
                    <a:pt x="846480" y="47234"/>
                  </a:cubicBezTo>
                  <a:lnTo>
                    <a:pt x="846480" y="247654"/>
                  </a:lnTo>
                  <a:cubicBezTo>
                    <a:pt x="846480" y="260182"/>
                    <a:pt x="841504" y="272196"/>
                    <a:pt x="832645" y="281054"/>
                  </a:cubicBezTo>
                  <a:cubicBezTo>
                    <a:pt x="823787" y="289912"/>
                    <a:pt x="811773" y="294889"/>
                    <a:pt x="799246" y="294889"/>
                  </a:cubicBezTo>
                  <a:lnTo>
                    <a:pt x="47234" y="294889"/>
                  </a:lnTo>
                  <a:cubicBezTo>
                    <a:pt x="34707" y="294889"/>
                    <a:pt x="22693" y="289912"/>
                    <a:pt x="13835" y="281054"/>
                  </a:cubicBezTo>
                  <a:cubicBezTo>
                    <a:pt x="4976" y="272196"/>
                    <a:pt x="0" y="260182"/>
                    <a:pt x="0" y="247654"/>
                  </a:cubicBezTo>
                  <a:lnTo>
                    <a:pt x="0" y="47234"/>
                  </a:lnTo>
                  <a:cubicBezTo>
                    <a:pt x="0" y="34707"/>
                    <a:pt x="4976" y="22693"/>
                    <a:pt x="13835" y="13835"/>
                  </a:cubicBezTo>
                  <a:cubicBezTo>
                    <a:pt x="22693" y="4976"/>
                    <a:pt x="34707" y="0"/>
                    <a:pt x="47234" y="0"/>
                  </a:cubicBezTo>
                  <a:close/>
                </a:path>
              </a:pathLst>
            </a:custGeom>
            <a:solidFill>
              <a:srgbClr val="CFD5EA">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TextBox 40"/>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1" name="Group 41"/>
          <p:cNvGrpSpPr/>
          <p:nvPr/>
        </p:nvGrpSpPr>
        <p:grpSpPr>
          <a:xfrm>
            <a:off x="7479299" y="6655640"/>
            <a:ext cx="1920751" cy="669133"/>
            <a:chOff x="0" y="0"/>
            <a:chExt cx="846480" cy="294889"/>
          </a:xfrm>
        </p:grpSpPr>
        <p:sp>
          <p:nvSpPr>
            <p:cNvPr id="42" name="Freeform 42"/>
            <p:cNvSpPr/>
            <p:nvPr/>
          </p:nvSpPr>
          <p:spPr>
            <a:xfrm>
              <a:off x="0" y="0"/>
              <a:ext cx="846480" cy="294889"/>
            </a:xfrm>
            <a:custGeom>
              <a:avLst/>
              <a:gdLst/>
              <a:ahLst/>
              <a:cxnLst/>
              <a:rect l="l" t="t" r="r" b="b"/>
              <a:pathLst>
                <a:path w="846480" h="294889">
                  <a:moveTo>
                    <a:pt x="47234" y="0"/>
                  </a:moveTo>
                  <a:lnTo>
                    <a:pt x="799246" y="0"/>
                  </a:lnTo>
                  <a:cubicBezTo>
                    <a:pt x="811773" y="0"/>
                    <a:pt x="823787" y="4976"/>
                    <a:pt x="832645" y="13835"/>
                  </a:cubicBezTo>
                  <a:cubicBezTo>
                    <a:pt x="841504" y="22693"/>
                    <a:pt x="846480" y="34707"/>
                    <a:pt x="846480" y="47234"/>
                  </a:cubicBezTo>
                  <a:lnTo>
                    <a:pt x="846480" y="247654"/>
                  </a:lnTo>
                  <a:cubicBezTo>
                    <a:pt x="846480" y="260182"/>
                    <a:pt x="841504" y="272196"/>
                    <a:pt x="832645" y="281054"/>
                  </a:cubicBezTo>
                  <a:cubicBezTo>
                    <a:pt x="823787" y="289912"/>
                    <a:pt x="811773" y="294889"/>
                    <a:pt x="799246" y="294889"/>
                  </a:cubicBezTo>
                  <a:lnTo>
                    <a:pt x="47234" y="294889"/>
                  </a:lnTo>
                  <a:cubicBezTo>
                    <a:pt x="34707" y="294889"/>
                    <a:pt x="22693" y="289912"/>
                    <a:pt x="13835" y="281054"/>
                  </a:cubicBezTo>
                  <a:cubicBezTo>
                    <a:pt x="4976" y="272196"/>
                    <a:pt x="0" y="260182"/>
                    <a:pt x="0" y="247654"/>
                  </a:cubicBezTo>
                  <a:lnTo>
                    <a:pt x="0" y="47234"/>
                  </a:lnTo>
                  <a:cubicBezTo>
                    <a:pt x="0" y="34707"/>
                    <a:pt x="4976" y="22693"/>
                    <a:pt x="13835" y="13835"/>
                  </a:cubicBezTo>
                  <a:cubicBezTo>
                    <a:pt x="22693" y="4976"/>
                    <a:pt x="34707" y="0"/>
                    <a:pt x="47234" y="0"/>
                  </a:cubicBezTo>
                  <a:close/>
                </a:path>
              </a:pathLst>
            </a:custGeom>
            <a:solidFill>
              <a:srgbClr val="457A00">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3" name="TextBox 43"/>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4" name="Group 44"/>
          <p:cNvGrpSpPr/>
          <p:nvPr/>
        </p:nvGrpSpPr>
        <p:grpSpPr>
          <a:xfrm>
            <a:off x="7479299" y="5880680"/>
            <a:ext cx="1920751" cy="669133"/>
            <a:chOff x="0" y="0"/>
            <a:chExt cx="846480" cy="294889"/>
          </a:xfrm>
        </p:grpSpPr>
        <p:sp>
          <p:nvSpPr>
            <p:cNvPr id="45" name="Freeform 45"/>
            <p:cNvSpPr/>
            <p:nvPr/>
          </p:nvSpPr>
          <p:spPr>
            <a:xfrm>
              <a:off x="0" y="0"/>
              <a:ext cx="846480" cy="294889"/>
            </a:xfrm>
            <a:custGeom>
              <a:avLst/>
              <a:gdLst/>
              <a:ahLst/>
              <a:cxnLst/>
              <a:rect l="l" t="t" r="r" b="b"/>
              <a:pathLst>
                <a:path w="846480" h="294889">
                  <a:moveTo>
                    <a:pt x="47234" y="0"/>
                  </a:moveTo>
                  <a:lnTo>
                    <a:pt x="799246" y="0"/>
                  </a:lnTo>
                  <a:cubicBezTo>
                    <a:pt x="811773" y="0"/>
                    <a:pt x="823787" y="4976"/>
                    <a:pt x="832645" y="13835"/>
                  </a:cubicBezTo>
                  <a:cubicBezTo>
                    <a:pt x="841504" y="22693"/>
                    <a:pt x="846480" y="34707"/>
                    <a:pt x="846480" y="47234"/>
                  </a:cubicBezTo>
                  <a:lnTo>
                    <a:pt x="846480" y="247654"/>
                  </a:lnTo>
                  <a:cubicBezTo>
                    <a:pt x="846480" y="260182"/>
                    <a:pt x="841504" y="272196"/>
                    <a:pt x="832645" y="281054"/>
                  </a:cubicBezTo>
                  <a:cubicBezTo>
                    <a:pt x="823787" y="289912"/>
                    <a:pt x="811773" y="294889"/>
                    <a:pt x="799246" y="294889"/>
                  </a:cubicBezTo>
                  <a:lnTo>
                    <a:pt x="47234" y="294889"/>
                  </a:lnTo>
                  <a:cubicBezTo>
                    <a:pt x="34707" y="294889"/>
                    <a:pt x="22693" y="289912"/>
                    <a:pt x="13835" y="281054"/>
                  </a:cubicBezTo>
                  <a:cubicBezTo>
                    <a:pt x="4976" y="272196"/>
                    <a:pt x="0" y="260182"/>
                    <a:pt x="0" y="247654"/>
                  </a:cubicBezTo>
                  <a:lnTo>
                    <a:pt x="0" y="47234"/>
                  </a:lnTo>
                  <a:cubicBezTo>
                    <a:pt x="0" y="34707"/>
                    <a:pt x="4976" y="22693"/>
                    <a:pt x="13835" y="13835"/>
                  </a:cubicBezTo>
                  <a:cubicBezTo>
                    <a:pt x="22693" y="4976"/>
                    <a:pt x="34707" y="0"/>
                    <a:pt x="47234" y="0"/>
                  </a:cubicBezTo>
                  <a:close/>
                </a:path>
              </a:pathLst>
            </a:custGeom>
            <a:solidFill>
              <a:srgbClr val="CFD5EA">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6" name="TextBox 46"/>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7" name="Group 47"/>
          <p:cNvGrpSpPr/>
          <p:nvPr/>
        </p:nvGrpSpPr>
        <p:grpSpPr>
          <a:xfrm>
            <a:off x="9562414" y="4300904"/>
            <a:ext cx="1920751" cy="669133"/>
            <a:chOff x="0" y="0"/>
            <a:chExt cx="846480" cy="294889"/>
          </a:xfrm>
        </p:grpSpPr>
        <p:sp>
          <p:nvSpPr>
            <p:cNvPr id="48" name="Freeform 48"/>
            <p:cNvSpPr/>
            <p:nvPr/>
          </p:nvSpPr>
          <p:spPr>
            <a:xfrm>
              <a:off x="0" y="0"/>
              <a:ext cx="846480" cy="294889"/>
            </a:xfrm>
            <a:custGeom>
              <a:avLst/>
              <a:gdLst/>
              <a:ahLst/>
              <a:cxnLst/>
              <a:rect l="l" t="t" r="r" b="b"/>
              <a:pathLst>
                <a:path w="846480" h="294889">
                  <a:moveTo>
                    <a:pt x="47234" y="0"/>
                  </a:moveTo>
                  <a:lnTo>
                    <a:pt x="799246" y="0"/>
                  </a:lnTo>
                  <a:cubicBezTo>
                    <a:pt x="811773" y="0"/>
                    <a:pt x="823787" y="4976"/>
                    <a:pt x="832645" y="13835"/>
                  </a:cubicBezTo>
                  <a:cubicBezTo>
                    <a:pt x="841504" y="22693"/>
                    <a:pt x="846480" y="34707"/>
                    <a:pt x="846480" y="47234"/>
                  </a:cubicBezTo>
                  <a:lnTo>
                    <a:pt x="846480" y="247654"/>
                  </a:lnTo>
                  <a:cubicBezTo>
                    <a:pt x="846480" y="260182"/>
                    <a:pt x="841504" y="272196"/>
                    <a:pt x="832645" y="281054"/>
                  </a:cubicBezTo>
                  <a:cubicBezTo>
                    <a:pt x="823787" y="289912"/>
                    <a:pt x="811773" y="294889"/>
                    <a:pt x="799246" y="294889"/>
                  </a:cubicBezTo>
                  <a:lnTo>
                    <a:pt x="47234" y="294889"/>
                  </a:lnTo>
                  <a:cubicBezTo>
                    <a:pt x="34707" y="294889"/>
                    <a:pt x="22693" y="289912"/>
                    <a:pt x="13835" y="281054"/>
                  </a:cubicBezTo>
                  <a:cubicBezTo>
                    <a:pt x="4976" y="272196"/>
                    <a:pt x="0" y="260182"/>
                    <a:pt x="0" y="247654"/>
                  </a:cubicBezTo>
                  <a:lnTo>
                    <a:pt x="0" y="47234"/>
                  </a:lnTo>
                  <a:cubicBezTo>
                    <a:pt x="0" y="34707"/>
                    <a:pt x="4976" y="22693"/>
                    <a:pt x="13835" y="13835"/>
                  </a:cubicBezTo>
                  <a:cubicBezTo>
                    <a:pt x="22693" y="4976"/>
                    <a:pt x="34707" y="0"/>
                    <a:pt x="47234" y="0"/>
                  </a:cubicBezTo>
                  <a:close/>
                </a:path>
              </a:pathLst>
            </a:custGeom>
            <a:solidFill>
              <a:srgbClr val="661414">
                <a:alpha val="4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TextBox 49"/>
            <p:cNvSpPr txBox="1"/>
            <p:nvPr/>
          </p:nvSpPr>
          <p:spPr>
            <a:xfrm>
              <a:off x="0" y="-38100"/>
              <a:ext cx="846480" cy="332989"/>
            </a:xfrm>
            <a:prstGeom prst="rect">
              <a:avLst/>
            </a:prstGeom>
          </p:spPr>
          <p:txBody>
            <a:bodyPr lIns="50800" tIns="50800" rIns="50800" bIns="50800" rtlCol="0" anchor="ctr"/>
            <a:lstStyle/>
            <a:p>
              <a:pPr marL="0" marR="0" lvl="0" indent="0" algn="ctr" defTabSz="914400" rtl="0" eaLnBrk="1" fontAlgn="auto" latinLnBrk="0" hangingPunct="1">
                <a:lnSpc>
                  <a:spcPts val="181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0" name="Freeform 50"/>
          <p:cNvSpPr/>
          <p:nvPr/>
        </p:nvSpPr>
        <p:spPr>
          <a:xfrm>
            <a:off x="1989075" y="2388658"/>
            <a:ext cx="4269959" cy="625987"/>
          </a:xfrm>
          <a:custGeom>
            <a:avLst/>
            <a:gdLst/>
            <a:ahLst/>
            <a:cxnLst/>
            <a:rect l="l" t="t" r="r" b="b"/>
            <a:pathLst>
              <a:path w="4269959" h="625987">
                <a:moveTo>
                  <a:pt x="4269959" y="0"/>
                </a:moveTo>
                <a:lnTo>
                  <a:pt x="2315954" y="0"/>
                </a:lnTo>
                <a:cubicBezTo>
                  <a:pt x="2267957" y="0"/>
                  <a:pt x="2221925" y="19067"/>
                  <a:pt x="2187986" y="53007"/>
                </a:cubicBezTo>
                <a:cubicBezTo>
                  <a:pt x="2154047" y="86946"/>
                  <a:pt x="2134979" y="132978"/>
                  <a:pt x="2134979" y="180975"/>
                </a:cubicBezTo>
                <a:lnTo>
                  <a:pt x="2134979" y="445012"/>
                </a:lnTo>
                <a:cubicBezTo>
                  <a:pt x="2134979" y="493010"/>
                  <a:pt x="2115912" y="539041"/>
                  <a:pt x="2081973" y="572981"/>
                </a:cubicBezTo>
                <a:cubicBezTo>
                  <a:pt x="2048034" y="606920"/>
                  <a:pt x="2002002" y="625987"/>
                  <a:pt x="1954004" y="625987"/>
                </a:cubicBezTo>
                <a:lnTo>
                  <a:pt x="0" y="625987"/>
                </a:lnTo>
              </a:path>
            </a:pathLst>
          </a:custGeom>
          <a:ln w="28575" cap="rnd">
            <a:solidFill>
              <a:srgbClr val="2E6417"/>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Freeform 51"/>
          <p:cNvSpPr/>
          <p:nvPr/>
        </p:nvSpPr>
        <p:spPr>
          <a:xfrm>
            <a:off x="4122504" y="2388658"/>
            <a:ext cx="2136530" cy="625987"/>
          </a:xfrm>
          <a:custGeom>
            <a:avLst/>
            <a:gdLst/>
            <a:ahLst/>
            <a:cxnLst/>
            <a:rect l="l" t="t" r="r" b="b"/>
            <a:pathLst>
              <a:path w="2136530" h="625987">
                <a:moveTo>
                  <a:pt x="2136530" y="0"/>
                </a:moveTo>
                <a:lnTo>
                  <a:pt x="1249240" y="0"/>
                </a:lnTo>
                <a:cubicBezTo>
                  <a:pt x="1149290" y="0"/>
                  <a:pt x="1068265" y="81025"/>
                  <a:pt x="1068265" y="180975"/>
                </a:cubicBezTo>
                <a:lnTo>
                  <a:pt x="1068265" y="445012"/>
                </a:lnTo>
                <a:cubicBezTo>
                  <a:pt x="1068265" y="544962"/>
                  <a:pt x="987240" y="625987"/>
                  <a:pt x="887290" y="625987"/>
                </a:cubicBezTo>
                <a:lnTo>
                  <a:pt x="0" y="625987"/>
                </a:lnTo>
              </a:path>
            </a:pathLst>
          </a:custGeom>
          <a:ln w="28575" cap="rnd">
            <a:solidFill>
              <a:srgbClr val="2E6417"/>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2" name="Freeform 52"/>
          <p:cNvSpPr/>
          <p:nvPr/>
        </p:nvSpPr>
        <p:spPr>
          <a:xfrm>
            <a:off x="6255932" y="2388658"/>
            <a:ext cx="3101" cy="625987"/>
          </a:xfrm>
          <a:custGeom>
            <a:avLst/>
            <a:gdLst/>
            <a:ahLst/>
            <a:cxnLst/>
            <a:rect l="l" t="t" r="r" b="b"/>
            <a:pathLst>
              <a:path w="3101" h="625987">
                <a:moveTo>
                  <a:pt x="3102" y="0"/>
                </a:moveTo>
                <a:lnTo>
                  <a:pt x="3102" y="311443"/>
                </a:lnTo>
                <a:cubicBezTo>
                  <a:pt x="3102" y="311854"/>
                  <a:pt x="2938" y="312249"/>
                  <a:pt x="2648" y="312539"/>
                </a:cubicBezTo>
                <a:cubicBezTo>
                  <a:pt x="2357" y="312830"/>
                  <a:pt x="1962" y="312994"/>
                  <a:pt x="1551" y="312994"/>
                </a:cubicBezTo>
                <a:lnTo>
                  <a:pt x="1551" y="312994"/>
                </a:lnTo>
                <a:cubicBezTo>
                  <a:pt x="1140" y="312994"/>
                  <a:pt x="745" y="313157"/>
                  <a:pt x="455" y="313448"/>
                </a:cubicBezTo>
                <a:cubicBezTo>
                  <a:pt x="164" y="313738"/>
                  <a:pt x="0" y="314133"/>
                  <a:pt x="0" y="314544"/>
                </a:cubicBezTo>
                <a:lnTo>
                  <a:pt x="0" y="625987"/>
                </a:lnTo>
              </a:path>
            </a:pathLst>
          </a:custGeom>
          <a:ln w="28575" cap="rnd">
            <a:solidFill>
              <a:srgbClr val="2E6417"/>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Freeform 53"/>
          <p:cNvSpPr/>
          <p:nvPr/>
        </p:nvSpPr>
        <p:spPr>
          <a:xfrm>
            <a:off x="6259034" y="2388658"/>
            <a:ext cx="2180640" cy="625987"/>
          </a:xfrm>
          <a:custGeom>
            <a:avLst/>
            <a:gdLst/>
            <a:ahLst/>
            <a:cxnLst/>
            <a:rect l="l" t="t" r="r" b="b"/>
            <a:pathLst>
              <a:path w="2180640" h="625987">
                <a:moveTo>
                  <a:pt x="0" y="0"/>
                </a:moveTo>
                <a:lnTo>
                  <a:pt x="909345" y="0"/>
                </a:lnTo>
                <a:cubicBezTo>
                  <a:pt x="957343" y="0"/>
                  <a:pt x="1003374" y="19067"/>
                  <a:pt x="1037314" y="53007"/>
                </a:cubicBezTo>
                <a:cubicBezTo>
                  <a:pt x="1071253" y="86946"/>
                  <a:pt x="1090320" y="132978"/>
                  <a:pt x="1090320" y="180975"/>
                </a:cubicBezTo>
                <a:lnTo>
                  <a:pt x="1090320" y="445012"/>
                </a:lnTo>
                <a:cubicBezTo>
                  <a:pt x="1090320" y="493010"/>
                  <a:pt x="1109387" y="539041"/>
                  <a:pt x="1143326" y="572981"/>
                </a:cubicBezTo>
                <a:cubicBezTo>
                  <a:pt x="1177266" y="606920"/>
                  <a:pt x="1223297" y="625987"/>
                  <a:pt x="1271295" y="625987"/>
                </a:cubicBezTo>
                <a:lnTo>
                  <a:pt x="2180640" y="625987"/>
                </a:lnTo>
              </a:path>
            </a:pathLst>
          </a:custGeom>
          <a:ln w="28575" cap="rnd">
            <a:solidFill>
              <a:srgbClr val="2E6417"/>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Freeform 54"/>
          <p:cNvSpPr/>
          <p:nvPr/>
        </p:nvSpPr>
        <p:spPr>
          <a:xfrm>
            <a:off x="6259034" y="2388658"/>
            <a:ext cx="4263756" cy="625987"/>
          </a:xfrm>
          <a:custGeom>
            <a:avLst/>
            <a:gdLst/>
            <a:ahLst/>
            <a:cxnLst/>
            <a:rect l="l" t="t" r="r" b="b"/>
            <a:pathLst>
              <a:path w="4263756" h="625987">
                <a:moveTo>
                  <a:pt x="0" y="0"/>
                </a:moveTo>
                <a:lnTo>
                  <a:pt x="1950903" y="0"/>
                </a:lnTo>
                <a:cubicBezTo>
                  <a:pt x="1998901" y="0"/>
                  <a:pt x="2044932" y="19067"/>
                  <a:pt x="2078872" y="53007"/>
                </a:cubicBezTo>
                <a:cubicBezTo>
                  <a:pt x="2112811" y="86946"/>
                  <a:pt x="2131878" y="132978"/>
                  <a:pt x="2131878" y="180975"/>
                </a:cubicBezTo>
                <a:lnTo>
                  <a:pt x="2131878" y="445012"/>
                </a:lnTo>
                <a:cubicBezTo>
                  <a:pt x="2131878" y="544962"/>
                  <a:pt x="2212903" y="625987"/>
                  <a:pt x="2312853" y="625987"/>
                </a:cubicBezTo>
                <a:lnTo>
                  <a:pt x="4263755" y="625987"/>
                </a:lnTo>
              </a:path>
            </a:pathLst>
          </a:custGeom>
          <a:ln w="28575" cap="rnd">
            <a:solidFill>
              <a:srgbClr val="2E6417"/>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55" name="Table 55"/>
          <p:cNvGraphicFramePr>
            <a:graphicFrameLocks noGrp="1"/>
          </p:cNvGraphicFramePr>
          <p:nvPr/>
        </p:nvGraphicFramePr>
        <p:xfrm>
          <a:off x="5275014" y="4265216"/>
          <a:ext cx="6417859" cy="3135341"/>
        </p:xfrm>
        <a:graphic>
          <a:graphicData uri="http://schemas.openxmlformats.org/drawingml/2006/table">
            <a:tbl>
              <a:tblPr/>
              <a:tblGrid>
                <a:gridCol w="6417859">
                  <a:extLst>
                    <a:ext uri="{9D8B030D-6E8A-4147-A177-3AD203B41FA5}">
                      <a16:colId xmlns:a16="http://schemas.microsoft.com/office/drawing/2014/main" val="20000"/>
                    </a:ext>
                  </a:extLst>
                </a:gridCol>
              </a:tblGrid>
              <a:tr h="3135341">
                <a:tc>
                  <a:txBody>
                    <a:bodyPr/>
                    <a:lstStyle/>
                    <a:p>
                      <a:pPr algn="ctr">
                        <a:lnSpc>
                          <a:spcPts val="2519"/>
                        </a:lnSpc>
                        <a:defRPr/>
                      </a:pPr>
                      <a:endParaRPr lang="en-US" sz="1100" dirty="0"/>
                    </a:p>
                  </a:txBody>
                  <a:tcPr marL="190500" marR="190500" marT="190500" marB="190500" anchor="ctr">
                    <a:lnL w="76200" cap="flat" cmpd="sng" algn="ctr">
                      <a:solidFill>
                        <a:srgbClr val="FFDE59"/>
                      </a:solidFill>
                      <a:prstDash val="solid"/>
                      <a:round/>
                      <a:headEnd type="none" w="med" len="med"/>
                      <a:tailEnd type="none" w="med" len="med"/>
                    </a:lnL>
                    <a:lnR w="76200" cap="flat" cmpd="sng" algn="ctr">
                      <a:solidFill>
                        <a:srgbClr val="FFDE59"/>
                      </a:solidFill>
                      <a:prstDash val="solid"/>
                      <a:round/>
                      <a:headEnd type="none" w="med" len="med"/>
                      <a:tailEnd type="none" w="med" len="med"/>
                    </a:lnR>
                    <a:lnT w="76200" cap="flat" cmpd="sng" algn="ctr">
                      <a:solidFill>
                        <a:srgbClr val="FFDE59"/>
                      </a:solidFill>
                      <a:prstDash val="solid"/>
                      <a:round/>
                      <a:headEnd type="none" w="med" len="med"/>
                      <a:tailEnd type="none" w="med" len="med"/>
                    </a:lnT>
                    <a:lnB w="76200" cap="flat" cmpd="sng" algn="ctr">
                      <a:solidFill>
                        <a:srgbClr val="FFDE59"/>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56" name="TextBox 56"/>
          <p:cNvSpPr txBox="1"/>
          <p:nvPr/>
        </p:nvSpPr>
        <p:spPr>
          <a:xfrm>
            <a:off x="10531576" y="8216740"/>
            <a:ext cx="6606092" cy="1136131"/>
          </a:xfrm>
          <a:prstGeom prst="rect">
            <a:avLst/>
          </a:prstGeom>
        </p:spPr>
        <p:txBody>
          <a:bodyPr lIns="0" tIns="0" rIns="0" bIns="0" rtlCol="0" anchor="t">
            <a:spAutoFit/>
          </a:bodyPr>
          <a:lstStyle/>
          <a:p>
            <a:pPr marL="0" marR="0" lvl="0" indent="0" algn="l" defTabSz="914400" rtl="0" eaLnBrk="1" fontAlgn="auto" latinLnBrk="0" hangingPunct="1">
              <a:lnSpc>
                <a:spcPts val="3003"/>
              </a:lnSpc>
              <a:spcBef>
                <a:spcPts val="0"/>
              </a:spcBef>
              <a:spcAft>
                <a:spcPts val="0"/>
              </a:spcAft>
              <a:buClrTx/>
              <a:buSzTx/>
              <a:buFontTx/>
              <a:buNone/>
              <a:tabLst/>
              <a:defRPr/>
            </a:pPr>
            <a:r>
              <a:rPr kumimoji="0" lang="en-US" sz="2145" b="0" i="0" u="none" strike="noStrike" kern="1200" cap="none" spc="0" normalizeH="0" baseline="0" noProof="0">
                <a:ln>
                  <a:noFill/>
                </a:ln>
                <a:solidFill>
                  <a:srgbClr val="004101"/>
                </a:solidFill>
                <a:effectLst/>
                <a:uLnTx/>
                <a:uFillTx/>
                <a:latin typeface="Canva Sans"/>
                <a:ea typeface="Canva Sans"/>
                <a:cs typeface="Canva Sans"/>
                <a:sym typeface="Canva Sans"/>
              </a:rPr>
              <a:t>Pavyzdys: Hidrologinio režimo atkūrimas pažeistose aliuvinių, paupių ir pelkinių miškų ekosistemose LT_GAR_11-4_002</a:t>
            </a:r>
          </a:p>
        </p:txBody>
      </p:sp>
      <p:graphicFrame>
        <p:nvGraphicFramePr>
          <p:cNvPr id="57" name="Table 57"/>
          <p:cNvGraphicFramePr>
            <a:graphicFrameLocks noGrp="1"/>
          </p:cNvGraphicFramePr>
          <p:nvPr/>
        </p:nvGraphicFramePr>
        <p:xfrm>
          <a:off x="10411256" y="8106475"/>
          <a:ext cx="6352744" cy="1530469"/>
        </p:xfrm>
        <a:graphic>
          <a:graphicData uri="http://schemas.openxmlformats.org/drawingml/2006/table">
            <a:tbl>
              <a:tblPr/>
              <a:tblGrid>
                <a:gridCol w="6352744">
                  <a:extLst>
                    <a:ext uri="{9D8B030D-6E8A-4147-A177-3AD203B41FA5}">
                      <a16:colId xmlns:a16="http://schemas.microsoft.com/office/drawing/2014/main" val="20000"/>
                    </a:ext>
                  </a:extLst>
                </a:gridCol>
              </a:tblGrid>
              <a:tr h="1530469">
                <a:tc>
                  <a:txBody>
                    <a:bodyPr/>
                    <a:lstStyle/>
                    <a:p>
                      <a:pPr algn="ctr">
                        <a:lnSpc>
                          <a:spcPts val="2519"/>
                        </a:lnSpc>
                        <a:defRPr/>
                      </a:pPr>
                      <a:endParaRPr lang="en-US" sz="1100" dirty="0"/>
                    </a:p>
                  </a:txBody>
                  <a:tcPr marL="190500" marR="190500" marT="190500" marB="190500" anchor="ctr">
                    <a:lnL w="76200" cap="flat" cmpd="sng" algn="ctr">
                      <a:solidFill>
                        <a:srgbClr val="FFDE59"/>
                      </a:solidFill>
                      <a:prstDash val="solid"/>
                      <a:round/>
                      <a:headEnd type="none" w="med" len="med"/>
                      <a:tailEnd type="none" w="med" len="med"/>
                    </a:lnL>
                    <a:lnR w="76200" cap="flat" cmpd="sng" algn="ctr">
                      <a:solidFill>
                        <a:srgbClr val="FFDE59"/>
                      </a:solidFill>
                      <a:prstDash val="solid"/>
                      <a:round/>
                      <a:headEnd type="none" w="med" len="med"/>
                      <a:tailEnd type="none" w="med" len="med"/>
                    </a:lnR>
                    <a:lnT w="76200" cap="flat" cmpd="sng" algn="ctr">
                      <a:solidFill>
                        <a:srgbClr val="FFDE59"/>
                      </a:solidFill>
                      <a:prstDash val="solid"/>
                      <a:round/>
                      <a:headEnd type="none" w="med" len="med"/>
                      <a:tailEnd type="none" w="med" len="med"/>
                    </a:lnT>
                    <a:lnB w="76200" cap="flat" cmpd="sng" algn="ctr">
                      <a:solidFill>
                        <a:srgbClr val="FFDE59"/>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58" name="TextBox 58"/>
          <p:cNvSpPr txBox="1"/>
          <p:nvPr/>
        </p:nvSpPr>
        <p:spPr>
          <a:xfrm>
            <a:off x="1028700" y="623296"/>
            <a:ext cx="16230600" cy="723900"/>
          </a:xfrm>
          <a:prstGeom prst="rect">
            <a:avLst/>
          </a:prstGeom>
        </p:spPr>
        <p:txBody>
          <a:bodyPr lIns="0" tIns="0" rIns="0" bIns="0" rtlCol="0" anchor="t">
            <a:spAutoFit/>
          </a:bodyPr>
          <a:lstStyle/>
          <a:p>
            <a:pPr marL="0" marR="0" lvl="0" indent="0" algn="ctr" defTabSz="914400" rtl="0" eaLnBrk="1" fontAlgn="auto" latinLnBrk="0" hangingPunct="1">
              <a:lnSpc>
                <a:spcPts val="5519"/>
              </a:lnSpc>
              <a:spcBef>
                <a:spcPts val="0"/>
              </a:spcBef>
              <a:spcAft>
                <a:spcPts val="0"/>
              </a:spcAft>
              <a:buClrTx/>
              <a:buSzTx/>
              <a:buFontTx/>
              <a:buNone/>
              <a:tabLst/>
              <a:defRPr/>
            </a:pPr>
            <a:r>
              <a:rPr kumimoji="0" lang="en-US" sz="4599" b="1" i="0" u="none" strike="noStrike" kern="1200" cap="none" spc="0" normalizeH="0" baseline="0" noProof="0">
                <a:ln>
                  <a:noFill/>
                </a:ln>
                <a:solidFill>
                  <a:srgbClr val="004100"/>
                </a:solidFill>
                <a:effectLst/>
                <a:uLnTx/>
                <a:uFillTx/>
                <a:latin typeface="Arial Bold"/>
                <a:ea typeface="Arial Bold"/>
                <a:cs typeface="Arial Bold"/>
                <a:sym typeface="Arial Bold"/>
              </a:rPr>
              <a:t>Nacionalinis atkūrimo planas (NAP)</a:t>
            </a:r>
          </a:p>
        </p:txBody>
      </p:sp>
      <p:sp>
        <p:nvSpPr>
          <p:cNvPr id="59" name="TextBox 59"/>
          <p:cNvSpPr txBox="1"/>
          <p:nvPr/>
        </p:nvSpPr>
        <p:spPr>
          <a:xfrm>
            <a:off x="4549292" y="1954459"/>
            <a:ext cx="3373597" cy="230680"/>
          </a:xfrm>
          <a:prstGeom prst="rect">
            <a:avLst/>
          </a:prstGeom>
        </p:spPr>
        <p:txBody>
          <a:bodyPr lIns="0" tIns="0" rIns="0" bIns="0" rtlCol="0" anchor="t">
            <a:spAutoFit/>
          </a:bodyPr>
          <a:lstStyle/>
          <a:p>
            <a:pPr marL="0" marR="0" lvl="0" indent="0" algn="ctr" defTabSz="914400" rtl="0" eaLnBrk="1" fontAlgn="auto" latinLnBrk="0" hangingPunct="1">
              <a:lnSpc>
                <a:spcPts val="1985"/>
              </a:lnSpc>
              <a:spcBef>
                <a:spcPct val="0"/>
              </a:spcBef>
              <a:spcAft>
                <a:spcPts val="0"/>
              </a:spcAft>
              <a:buClrTx/>
              <a:buSzTx/>
              <a:buFontTx/>
              <a:buNone/>
              <a:tabLst/>
              <a:defRPr/>
            </a:pPr>
            <a:r>
              <a:rPr kumimoji="0" lang="en-US" sz="1418"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Vieša Gamtos atkūrimo darbo grupė</a:t>
            </a:r>
          </a:p>
        </p:txBody>
      </p:sp>
      <p:sp>
        <p:nvSpPr>
          <p:cNvPr id="60" name="TextBox 60"/>
          <p:cNvSpPr txBox="1"/>
          <p:nvPr/>
        </p:nvSpPr>
        <p:spPr>
          <a:xfrm>
            <a:off x="1180049" y="3448051"/>
            <a:ext cx="1618054" cy="230680"/>
          </a:xfrm>
          <a:prstGeom prst="rect">
            <a:avLst/>
          </a:prstGeom>
        </p:spPr>
        <p:txBody>
          <a:bodyPr lIns="0" tIns="0" rIns="0" bIns="0" rtlCol="0" anchor="t">
            <a:spAutoFit/>
          </a:bodyPr>
          <a:lstStyle/>
          <a:p>
            <a:pPr marL="0" marR="0" lvl="0" indent="0" algn="ctr" defTabSz="914400" rtl="0" eaLnBrk="1" fontAlgn="auto" latinLnBrk="0" hangingPunct="1">
              <a:lnSpc>
                <a:spcPts val="1985"/>
              </a:lnSpc>
              <a:spcBef>
                <a:spcPct val="0"/>
              </a:spcBef>
              <a:spcAft>
                <a:spcPts val="0"/>
              </a:spcAft>
              <a:buClrTx/>
              <a:buSzTx/>
              <a:buFontTx/>
              <a:buNone/>
              <a:tabLst/>
              <a:defRPr/>
            </a:pPr>
            <a:r>
              <a:rPr kumimoji="0" lang="en-US" sz="1418"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Jūrų pogrupis </a:t>
            </a:r>
          </a:p>
        </p:txBody>
      </p:sp>
      <p:sp>
        <p:nvSpPr>
          <p:cNvPr id="61" name="TextBox 61"/>
          <p:cNvSpPr txBox="1"/>
          <p:nvPr/>
        </p:nvSpPr>
        <p:spPr>
          <a:xfrm>
            <a:off x="3215088" y="3503748"/>
            <a:ext cx="1814832" cy="230680"/>
          </a:xfrm>
          <a:prstGeom prst="rect">
            <a:avLst/>
          </a:prstGeom>
        </p:spPr>
        <p:txBody>
          <a:bodyPr lIns="0" tIns="0" rIns="0" bIns="0" rtlCol="0" anchor="t">
            <a:spAutoFit/>
          </a:bodyPr>
          <a:lstStyle/>
          <a:p>
            <a:pPr marL="0" marR="0" lvl="0" indent="0" algn="ctr" defTabSz="914400" rtl="0" eaLnBrk="1" fontAlgn="auto" latinLnBrk="0" hangingPunct="1">
              <a:lnSpc>
                <a:spcPts val="1985"/>
              </a:lnSpc>
              <a:spcBef>
                <a:spcPct val="0"/>
              </a:spcBef>
              <a:spcAft>
                <a:spcPts val="0"/>
              </a:spcAft>
              <a:buClrTx/>
              <a:buSzTx/>
              <a:buFontTx/>
              <a:buNone/>
              <a:tabLst/>
              <a:defRPr/>
            </a:pPr>
            <a:r>
              <a:rPr kumimoji="0" lang="en-US" sz="1418"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Miestų pogrupis</a:t>
            </a:r>
          </a:p>
        </p:txBody>
      </p:sp>
      <p:sp>
        <p:nvSpPr>
          <p:cNvPr id="62" name="TextBox 62"/>
          <p:cNvSpPr txBox="1"/>
          <p:nvPr/>
        </p:nvSpPr>
        <p:spPr>
          <a:xfrm>
            <a:off x="5516176" y="3379923"/>
            <a:ext cx="1479513" cy="478331"/>
          </a:xfrm>
          <a:prstGeom prst="rect">
            <a:avLst/>
          </a:prstGeom>
        </p:spPr>
        <p:txBody>
          <a:bodyPr lIns="0" tIns="0" rIns="0" bIns="0" rtlCol="0" anchor="t">
            <a:spAutoFit/>
          </a:bodyPr>
          <a:lstStyle/>
          <a:p>
            <a:pPr marL="0" marR="0" lvl="0" indent="0" algn="ctr" defTabSz="914400" rtl="0" eaLnBrk="1" fontAlgn="auto" latinLnBrk="0" hangingPunct="1">
              <a:lnSpc>
                <a:spcPts val="1985"/>
              </a:lnSpc>
              <a:spcBef>
                <a:spcPts val="0"/>
              </a:spcBef>
              <a:spcAft>
                <a:spcPts val="0"/>
              </a:spcAft>
              <a:buClrTx/>
              <a:buSzTx/>
              <a:buFontTx/>
              <a:buNone/>
              <a:tabLst/>
              <a:defRPr/>
            </a:pPr>
            <a:r>
              <a:rPr kumimoji="0" lang="en-US" sz="1418"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Upių ir ežerų </a:t>
            </a:r>
          </a:p>
          <a:p>
            <a:pPr marL="0" marR="0" lvl="0" indent="0" algn="ctr" defTabSz="914400" rtl="0" eaLnBrk="1" fontAlgn="auto" latinLnBrk="0" hangingPunct="1">
              <a:lnSpc>
                <a:spcPts val="1985"/>
              </a:lnSpc>
              <a:spcBef>
                <a:spcPct val="0"/>
              </a:spcBef>
              <a:spcAft>
                <a:spcPts val="0"/>
              </a:spcAft>
              <a:buClrTx/>
              <a:buSzTx/>
              <a:buFontTx/>
              <a:buNone/>
              <a:tabLst/>
              <a:defRPr/>
            </a:pPr>
            <a:r>
              <a:rPr kumimoji="0" lang="en-US" sz="1418"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pogrupis</a:t>
            </a:r>
          </a:p>
        </p:txBody>
      </p:sp>
      <p:sp>
        <p:nvSpPr>
          <p:cNvPr id="63" name="TextBox 63"/>
          <p:cNvSpPr txBox="1"/>
          <p:nvPr/>
        </p:nvSpPr>
        <p:spPr>
          <a:xfrm>
            <a:off x="7555694" y="3096060"/>
            <a:ext cx="1767961" cy="725982"/>
          </a:xfrm>
          <a:prstGeom prst="rect">
            <a:avLst/>
          </a:prstGeom>
        </p:spPr>
        <p:txBody>
          <a:bodyPr lIns="0" tIns="0" rIns="0" bIns="0" rtlCol="0" anchor="t">
            <a:spAutoFit/>
          </a:bodyPr>
          <a:lstStyle/>
          <a:p>
            <a:pPr marL="0" marR="0" lvl="0" indent="0" algn="ctr" defTabSz="914400" rtl="0" eaLnBrk="1" fontAlgn="auto" latinLnBrk="0" hangingPunct="1">
              <a:lnSpc>
                <a:spcPts val="1985"/>
              </a:lnSpc>
              <a:spcBef>
                <a:spcPct val="0"/>
              </a:spcBef>
              <a:spcAft>
                <a:spcPts val="0"/>
              </a:spcAft>
              <a:buClrTx/>
              <a:buSzTx/>
              <a:buFontTx/>
              <a:buNone/>
              <a:tabLst/>
              <a:defRPr/>
            </a:pPr>
            <a:r>
              <a:rPr kumimoji="0" lang="en-US" sz="1418"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Sausumos buveinių, žemės ūkio ir miškų pogrupis</a:t>
            </a:r>
          </a:p>
        </p:txBody>
      </p:sp>
      <p:sp>
        <p:nvSpPr>
          <p:cNvPr id="64" name="TextBox 64"/>
          <p:cNvSpPr txBox="1"/>
          <p:nvPr/>
        </p:nvSpPr>
        <p:spPr>
          <a:xfrm>
            <a:off x="10002851" y="3343711"/>
            <a:ext cx="1039877" cy="478331"/>
          </a:xfrm>
          <a:prstGeom prst="rect">
            <a:avLst/>
          </a:prstGeom>
        </p:spPr>
        <p:txBody>
          <a:bodyPr lIns="0" tIns="0" rIns="0" bIns="0" rtlCol="0" anchor="t">
            <a:spAutoFit/>
          </a:bodyPr>
          <a:lstStyle/>
          <a:p>
            <a:pPr marL="0" marR="0" lvl="0" indent="0" algn="ctr" defTabSz="914400" rtl="0" eaLnBrk="1" fontAlgn="auto" latinLnBrk="0" hangingPunct="1">
              <a:lnSpc>
                <a:spcPts val="1985"/>
              </a:lnSpc>
              <a:spcBef>
                <a:spcPts val="0"/>
              </a:spcBef>
              <a:spcAft>
                <a:spcPts val="0"/>
              </a:spcAft>
              <a:buClrTx/>
              <a:buSzTx/>
              <a:buFontTx/>
              <a:buNone/>
              <a:tabLst/>
              <a:defRPr/>
            </a:pPr>
            <a:r>
              <a:rPr kumimoji="0" lang="en-US" sz="1418"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Durpynų </a:t>
            </a:r>
          </a:p>
          <a:p>
            <a:pPr marL="0" marR="0" lvl="0" indent="0" algn="ctr" defTabSz="914400" rtl="0" eaLnBrk="1" fontAlgn="auto" latinLnBrk="0" hangingPunct="1">
              <a:lnSpc>
                <a:spcPts val="1985"/>
              </a:lnSpc>
              <a:spcBef>
                <a:spcPct val="0"/>
              </a:spcBef>
              <a:spcAft>
                <a:spcPts val="0"/>
              </a:spcAft>
              <a:buClrTx/>
              <a:buSzTx/>
              <a:buFontTx/>
              <a:buNone/>
              <a:tabLst/>
              <a:defRPr/>
            </a:pPr>
            <a:r>
              <a:rPr kumimoji="0" lang="en-US" sz="1418"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pogrupis</a:t>
            </a:r>
          </a:p>
        </p:txBody>
      </p:sp>
      <p:sp>
        <p:nvSpPr>
          <p:cNvPr id="65" name="TextBox 65"/>
          <p:cNvSpPr txBox="1"/>
          <p:nvPr/>
        </p:nvSpPr>
        <p:spPr>
          <a:xfrm>
            <a:off x="1034903" y="4373272"/>
            <a:ext cx="1914548" cy="490338"/>
          </a:xfrm>
          <a:prstGeom prst="rect">
            <a:avLst/>
          </a:prstGeom>
        </p:spPr>
        <p:txBody>
          <a:bodyPr lIns="0" tIns="0" rIns="0" bIns="0" rtlCol="0" anchor="t">
            <a:spAutoFit/>
          </a:bodyPr>
          <a:lstStyle/>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5 straipsnis</a:t>
            </a:r>
          </a:p>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Jūrų ekosistemų </a:t>
            </a:r>
          </a:p>
          <a:p>
            <a:pPr marL="0" marR="0" lvl="0" indent="0" algn="ctr" defTabSz="914400" rtl="0" eaLnBrk="1" fontAlgn="auto" latinLnBrk="0" hangingPunct="1">
              <a:lnSpc>
                <a:spcPts val="1323"/>
              </a:lnSpc>
              <a:spcBef>
                <a:spcPct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atkūrimas</a:t>
            </a:r>
          </a:p>
        </p:txBody>
      </p:sp>
      <p:sp>
        <p:nvSpPr>
          <p:cNvPr id="66" name="TextBox 66"/>
          <p:cNvSpPr txBox="1"/>
          <p:nvPr/>
        </p:nvSpPr>
        <p:spPr>
          <a:xfrm>
            <a:off x="3168331" y="4397149"/>
            <a:ext cx="1914548" cy="490338"/>
          </a:xfrm>
          <a:prstGeom prst="rect">
            <a:avLst/>
          </a:prstGeom>
        </p:spPr>
        <p:txBody>
          <a:bodyPr lIns="0" tIns="0" rIns="0" bIns="0" rtlCol="0" anchor="t">
            <a:spAutoFit/>
          </a:bodyPr>
          <a:lstStyle/>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8 straipsnis</a:t>
            </a:r>
          </a:p>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Miestų ekosistemų </a:t>
            </a:r>
          </a:p>
          <a:p>
            <a:pPr marL="0" marR="0" lvl="0" indent="0" algn="ctr" defTabSz="914400" rtl="0" eaLnBrk="1" fontAlgn="auto" latinLnBrk="0" hangingPunct="1">
              <a:lnSpc>
                <a:spcPts val="1323"/>
              </a:lnSpc>
              <a:spcBef>
                <a:spcPct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atkūrimas</a:t>
            </a:r>
          </a:p>
        </p:txBody>
      </p:sp>
      <p:sp>
        <p:nvSpPr>
          <p:cNvPr id="67" name="TextBox 67"/>
          <p:cNvSpPr txBox="1"/>
          <p:nvPr/>
        </p:nvSpPr>
        <p:spPr>
          <a:xfrm>
            <a:off x="5295146" y="4298226"/>
            <a:ext cx="1914548" cy="655439"/>
          </a:xfrm>
          <a:prstGeom prst="rect">
            <a:avLst/>
          </a:prstGeom>
          <a:solidFill>
            <a:schemeClr val="tx2">
              <a:lumMod val="40000"/>
              <a:lumOff val="60000"/>
            </a:schemeClr>
          </a:solidFill>
        </p:spPr>
        <p:txBody>
          <a:bodyPr lIns="0" tIns="0" rIns="0" bIns="0" rtlCol="0" anchor="t">
            <a:spAutoFit/>
          </a:bodyPr>
          <a:lstStyle/>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1" i="0" u="none" strike="noStrike" kern="1200" cap="none" spc="0" normalizeH="0" baseline="0" noProof="0" dirty="0">
                <a:ln>
                  <a:noFill/>
                </a:ln>
                <a:solidFill>
                  <a:srgbClr val="17320B"/>
                </a:solidFill>
                <a:effectLst/>
                <a:uLnTx/>
                <a:uFillTx/>
                <a:latin typeface="Canva Sans Bold"/>
                <a:ea typeface="Canva Sans Bold"/>
                <a:cs typeface="Canva Sans Bold"/>
                <a:sym typeface="Canva Sans Bold"/>
              </a:rPr>
              <a:t>9 </a:t>
            </a:r>
            <a:r>
              <a:rPr kumimoji="0" lang="en-US" sz="945" b="1" i="0" u="none" strike="noStrike" kern="1200" cap="none" spc="0" normalizeH="0" baseline="0" noProof="0" dirty="0" err="1">
                <a:ln>
                  <a:noFill/>
                </a:ln>
                <a:solidFill>
                  <a:srgbClr val="17320B"/>
                </a:solidFill>
                <a:effectLst/>
                <a:uLnTx/>
                <a:uFillTx/>
                <a:latin typeface="Canva Sans Bold"/>
                <a:ea typeface="Canva Sans Bold"/>
                <a:cs typeface="Canva Sans Bold"/>
                <a:sym typeface="Canva Sans Bold"/>
              </a:rPr>
              <a:t>straipsnis</a:t>
            </a:r>
            <a:endParaRPr kumimoji="0" lang="en-US" sz="945" b="1" i="0" u="none" strike="noStrike" kern="1200" cap="none" spc="0" normalizeH="0" baseline="0" noProof="0" dirty="0">
              <a:ln>
                <a:noFill/>
              </a:ln>
              <a:solidFill>
                <a:srgbClr val="17320B"/>
              </a:solidFill>
              <a:effectLst/>
              <a:uLnTx/>
              <a:uFillTx/>
              <a:latin typeface="Canva Sans Bold"/>
              <a:ea typeface="Canva Sans Bold"/>
              <a:cs typeface="Canva Sans Bold"/>
              <a:sym typeface="Canva Sans Bold"/>
            </a:endParaRPr>
          </a:p>
          <a:p>
            <a:pPr marL="0" marR="0" lvl="0" indent="0" algn="ctr" defTabSz="914400" rtl="0" eaLnBrk="1" fontAlgn="auto" latinLnBrk="0" hangingPunct="1">
              <a:lnSpc>
                <a:spcPts val="1323"/>
              </a:lnSpc>
              <a:spcBef>
                <a:spcPct val="0"/>
              </a:spcBef>
              <a:spcAft>
                <a:spcPts val="0"/>
              </a:spcAft>
              <a:buClrTx/>
              <a:buSzTx/>
              <a:buFontTx/>
              <a:buNone/>
              <a:tabLst/>
              <a:defRPr/>
            </a:pPr>
            <a:r>
              <a:rPr kumimoji="0" lang="en-US" sz="945" b="0" i="0" u="none" strike="noStrike" kern="1200" cap="none" spc="0" normalizeH="0" baseline="0" noProof="0" dirty="0" err="1">
                <a:ln>
                  <a:noFill/>
                </a:ln>
                <a:solidFill>
                  <a:srgbClr val="17320B"/>
                </a:solidFill>
                <a:effectLst/>
                <a:uLnTx/>
                <a:uFillTx/>
                <a:latin typeface="Canva Sans"/>
                <a:ea typeface="Canva Sans"/>
                <a:cs typeface="Canva Sans"/>
                <a:sym typeface="Canva Sans"/>
              </a:rPr>
              <a:t>Natūralių</a:t>
            </a:r>
            <a:r>
              <a:rPr kumimoji="0" lang="en-US" sz="945" b="0" i="0" u="none" strike="noStrike" kern="1200" cap="none" spc="0" normalizeH="0" baseline="0" noProof="0" dirty="0">
                <a:ln>
                  <a:noFill/>
                </a:ln>
                <a:solidFill>
                  <a:srgbClr val="17320B"/>
                </a:solidFill>
                <a:effectLst/>
                <a:uLnTx/>
                <a:uFillTx/>
                <a:latin typeface="Canva Sans"/>
                <a:ea typeface="Canva Sans"/>
                <a:cs typeface="Canva Sans"/>
                <a:sym typeface="Canva Sans"/>
              </a:rPr>
              <a:t> </a:t>
            </a:r>
            <a:r>
              <a:rPr kumimoji="0" lang="en-US" sz="945" b="0" i="0" u="none" strike="noStrike" kern="1200" cap="none" spc="0" normalizeH="0" baseline="0" noProof="0" dirty="0" err="1">
                <a:ln>
                  <a:noFill/>
                </a:ln>
                <a:solidFill>
                  <a:srgbClr val="17320B"/>
                </a:solidFill>
                <a:effectLst/>
                <a:uLnTx/>
                <a:uFillTx/>
                <a:latin typeface="Canva Sans"/>
                <a:ea typeface="Canva Sans"/>
                <a:cs typeface="Canva Sans"/>
                <a:sym typeface="Canva Sans"/>
              </a:rPr>
              <a:t>upių</a:t>
            </a:r>
            <a:r>
              <a:rPr kumimoji="0" lang="en-US" sz="945" b="0" i="0" u="none" strike="noStrike" kern="1200" cap="none" spc="0" normalizeH="0" baseline="0" noProof="0" dirty="0">
                <a:ln>
                  <a:noFill/>
                </a:ln>
                <a:solidFill>
                  <a:srgbClr val="17320B"/>
                </a:solidFill>
                <a:effectLst/>
                <a:uLnTx/>
                <a:uFillTx/>
                <a:latin typeface="Canva Sans"/>
                <a:ea typeface="Canva Sans"/>
                <a:cs typeface="Canva Sans"/>
                <a:sym typeface="Canva Sans"/>
              </a:rPr>
              <a:t> </a:t>
            </a:r>
            <a:r>
              <a:rPr kumimoji="0" lang="en-US" sz="945" b="0" i="0" u="none" strike="noStrike" kern="1200" cap="none" spc="0" normalizeH="0" baseline="0" noProof="0" dirty="0" err="1">
                <a:ln>
                  <a:noFill/>
                </a:ln>
                <a:solidFill>
                  <a:srgbClr val="17320B"/>
                </a:solidFill>
                <a:effectLst/>
                <a:uLnTx/>
                <a:uFillTx/>
                <a:latin typeface="Canva Sans"/>
                <a:ea typeface="Canva Sans"/>
                <a:cs typeface="Canva Sans"/>
                <a:sym typeface="Canva Sans"/>
              </a:rPr>
              <a:t>jungčių</a:t>
            </a:r>
            <a:r>
              <a:rPr kumimoji="0" lang="en-US" sz="945" b="0" i="0" u="none" strike="noStrike" kern="1200" cap="none" spc="0" normalizeH="0" baseline="0" noProof="0" dirty="0">
                <a:ln>
                  <a:noFill/>
                </a:ln>
                <a:solidFill>
                  <a:srgbClr val="17320B"/>
                </a:solidFill>
                <a:effectLst/>
                <a:uLnTx/>
                <a:uFillTx/>
                <a:latin typeface="Canva Sans"/>
                <a:ea typeface="Canva Sans"/>
                <a:cs typeface="Canva Sans"/>
                <a:sym typeface="Canva Sans"/>
              </a:rPr>
              <a:t> </a:t>
            </a:r>
            <a:r>
              <a:rPr kumimoji="0" lang="en-US" sz="945" b="0" i="0" u="none" strike="noStrike" kern="1200" cap="none" spc="0" normalizeH="0" baseline="0" noProof="0" dirty="0" err="1">
                <a:ln>
                  <a:noFill/>
                </a:ln>
                <a:solidFill>
                  <a:srgbClr val="17320B"/>
                </a:solidFill>
                <a:effectLst/>
                <a:uLnTx/>
                <a:uFillTx/>
                <a:latin typeface="Canva Sans"/>
                <a:ea typeface="Canva Sans"/>
                <a:cs typeface="Canva Sans"/>
                <a:sym typeface="Canva Sans"/>
              </a:rPr>
              <a:t>ir</a:t>
            </a:r>
            <a:r>
              <a:rPr kumimoji="0" lang="en-US" sz="945" b="0" i="0" u="none" strike="noStrike" kern="1200" cap="none" spc="0" normalizeH="0" baseline="0" noProof="0" dirty="0">
                <a:ln>
                  <a:noFill/>
                </a:ln>
                <a:solidFill>
                  <a:srgbClr val="17320B"/>
                </a:solidFill>
                <a:effectLst/>
                <a:uLnTx/>
                <a:uFillTx/>
                <a:latin typeface="Canva Sans"/>
                <a:ea typeface="Canva Sans"/>
                <a:cs typeface="Canva Sans"/>
                <a:sym typeface="Canva Sans"/>
              </a:rPr>
              <a:t> </a:t>
            </a:r>
            <a:r>
              <a:rPr kumimoji="0" lang="en-US" sz="945" b="0" i="0" u="none" strike="noStrike" kern="1200" cap="none" spc="0" normalizeH="0" baseline="0" noProof="0" dirty="0" err="1">
                <a:ln>
                  <a:noFill/>
                </a:ln>
                <a:solidFill>
                  <a:srgbClr val="17320B"/>
                </a:solidFill>
                <a:effectLst/>
                <a:uLnTx/>
                <a:uFillTx/>
                <a:latin typeface="Canva Sans"/>
                <a:ea typeface="Canva Sans"/>
                <a:cs typeface="Canva Sans"/>
                <a:sym typeface="Canva Sans"/>
              </a:rPr>
              <a:t>susijusių</a:t>
            </a:r>
            <a:r>
              <a:rPr kumimoji="0" lang="en-US" sz="945" b="0" i="0" u="none" strike="noStrike" kern="1200" cap="none" spc="0" normalizeH="0" baseline="0" noProof="0" dirty="0">
                <a:ln>
                  <a:noFill/>
                </a:ln>
                <a:solidFill>
                  <a:srgbClr val="17320B"/>
                </a:solidFill>
                <a:effectLst/>
                <a:uLnTx/>
                <a:uFillTx/>
                <a:latin typeface="Canva Sans"/>
                <a:ea typeface="Canva Sans"/>
                <a:cs typeface="Canva Sans"/>
                <a:sym typeface="Canva Sans"/>
              </a:rPr>
              <a:t> </a:t>
            </a:r>
            <a:r>
              <a:rPr kumimoji="0" lang="en-US" sz="945" b="0" i="0" u="none" strike="noStrike" kern="1200" cap="none" spc="0" normalizeH="0" baseline="0" noProof="0" dirty="0" err="1">
                <a:ln>
                  <a:noFill/>
                </a:ln>
                <a:solidFill>
                  <a:srgbClr val="17320B"/>
                </a:solidFill>
                <a:effectLst/>
                <a:uLnTx/>
                <a:uFillTx/>
                <a:latin typeface="Canva Sans"/>
                <a:ea typeface="Canva Sans"/>
                <a:cs typeface="Canva Sans"/>
                <a:sym typeface="Canva Sans"/>
              </a:rPr>
              <a:t>salpų</a:t>
            </a:r>
            <a:r>
              <a:rPr kumimoji="0" lang="en-US" sz="945" b="0" i="0" u="none" strike="noStrike" kern="1200" cap="none" spc="0" normalizeH="0" baseline="0" noProof="0" dirty="0">
                <a:ln>
                  <a:noFill/>
                </a:ln>
                <a:solidFill>
                  <a:srgbClr val="17320B"/>
                </a:solidFill>
                <a:effectLst/>
                <a:uLnTx/>
                <a:uFillTx/>
                <a:latin typeface="Canva Sans"/>
                <a:ea typeface="Canva Sans"/>
                <a:cs typeface="Canva Sans"/>
                <a:sym typeface="Canva Sans"/>
              </a:rPr>
              <a:t> </a:t>
            </a:r>
            <a:r>
              <a:rPr kumimoji="0" lang="en-US" sz="945" b="0" i="0" u="none" strike="noStrike" kern="1200" cap="none" spc="0" normalizeH="0" baseline="0" noProof="0" dirty="0" err="1">
                <a:ln>
                  <a:noFill/>
                </a:ln>
                <a:solidFill>
                  <a:srgbClr val="17320B"/>
                </a:solidFill>
                <a:effectLst/>
                <a:uLnTx/>
                <a:uFillTx/>
                <a:latin typeface="Canva Sans"/>
                <a:ea typeface="Canva Sans"/>
                <a:cs typeface="Canva Sans"/>
                <a:sym typeface="Canva Sans"/>
              </a:rPr>
              <a:t>natūralių</a:t>
            </a:r>
            <a:r>
              <a:rPr kumimoji="0" lang="en-US" sz="945" b="0" i="0" u="none" strike="noStrike" kern="1200" cap="none" spc="0" normalizeH="0" baseline="0" noProof="0" dirty="0">
                <a:ln>
                  <a:noFill/>
                </a:ln>
                <a:solidFill>
                  <a:srgbClr val="17320B"/>
                </a:solidFill>
                <a:effectLst/>
                <a:uLnTx/>
                <a:uFillTx/>
                <a:latin typeface="Canva Sans"/>
                <a:ea typeface="Canva Sans"/>
                <a:cs typeface="Canva Sans"/>
                <a:sym typeface="Canva Sans"/>
              </a:rPr>
              <a:t> </a:t>
            </a:r>
            <a:r>
              <a:rPr kumimoji="0" lang="en-US" sz="945" b="0" i="0" u="none" strike="noStrike" kern="1200" cap="none" spc="0" normalizeH="0" baseline="0" noProof="0" dirty="0" err="1">
                <a:ln>
                  <a:noFill/>
                </a:ln>
                <a:solidFill>
                  <a:srgbClr val="17320B"/>
                </a:solidFill>
                <a:effectLst/>
                <a:uLnTx/>
                <a:uFillTx/>
                <a:latin typeface="Canva Sans"/>
                <a:ea typeface="Canva Sans"/>
                <a:cs typeface="Canva Sans"/>
                <a:sym typeface="Canva Sans"/>
              </a:rPr>
              <a:t>funkcijų</a:t>
            </a:r>
            <a:r>
              <a:rPr kumimoji="0" lang="en-US" sz="945" b="0" i="0" u="none" strike="noStrike" kern="1200" cap="none" spc="0" normalizeH="0" baseline="0" noProof="0" dirty="0">
                <a:ln>
                  <a:noFill/>
                </a:ln>
                <a:solidFill>
                  <a:srgbClr val="17320B"/>
                </a:solidFill>
                <a:effectLst/>
                <a:uLnTx/>
                <a:uFillTx/>
                <a:latin typeface="Canva Sans"/>
                <a:ea typeface="Canva Sans"/>
                <a:cs typeface="Canva Sans"/>
                <a:sym typeface="Canva Sans"/>
              </a:rPr>
              <a:t> </a:t>
            </a:r>
            <a:r>
              <a:rPr kumimoji="0" lang="en-US" sz="945" b="0" i="0" u="none" strike="noStrike" kern="1200" cap="none" spc="0" normalizeH="0" baseline="0" noProof="0" dirty="0" err="1">
                <a:ln>
                  <a:noFill/>
                </a:ln>
                <a:solidFill>
                  <a:srgbClr val="17320B"/>
                </a:solidFill>
                <a:effectLst/>
                <a:uLnTx/>
                <a:uFillTx/>
                <a:latin typeface="Canva Sans"/>
                <a:ea typeface="Canva Sans"/>
                <a:cs typeface="Canva Sans"/>
                <a:sym typeface="Canva Sans"/>
              </a:rPr>
              <a:t>atkūrimas</a:t>
            </a:r>
            <a:endParaRPr kumimoji="0" lang="en-US" sz="945" b="0" i="0" u="none" strike="noStrike" kern="1200" cap="none" spc="0" normalizeH="0" baseline="0" noProof="0" dirty="0">
              <a:ln>
                <a:noFill/>
              </a:ln>
              <a:solidFill>
                <a:srgbClr val="17320B"/>
              </a:solidFill>
              <a:effectLst/>
              <a:uLnTx/>
              <a:uFillTx/>
              <a:latin typeface="Canva Sans"/>
              <a:ea typeface="Canva Sans"/>
              <a:cs typeface="Canva Sans"/>
              <a:sym typeface="Canva Sans"/>
            </a:endParaRPr>
          </a:p>
        </p:txBody>
      </p:sp>
      <p:sp>
        <p:nvSpPr>
          <p:cNvPr id="68" name="TextBox 68"/>
          <p:cNvSpPr txBox="1"/>
          <p:nvPr/>
        </p:nvSpPr>
        <p:spPr>
          <a:xfrm>
            <a:off x="5314988" y="5134705"/>
            <a:ext cx="1914548" cy="490338"/>
          </a:xfrm>
          <a:prstGeom prst="rect">
            <a:avLst/>
          </a:prstGeom>
        </p:spPr>
        <p:txBody>
          <a:bodyPr lIns="0" tIns="0" rIns="0" bIns="0" rtlCol="0" anchor="t">
            <a:spAutoFit/>
          </a:bodyPr>
          <a:lstStyle/>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4 straipsnis</a:t>
            </a:r>
          </a:p>
          <a:p>
            <a:pPr marL="0" marR="0" lvl="0" indent="0" algn="ctr" defTabSz="914400" rtl="0" eaLnBrk="1" fontAlgn="auto" latinLnBrk="0" hangingPunct="1">
              <a:lnSpc>
                <a:spcPts val="1323"/>
              </a:lnSpc>
              <a:spcBef>
                <a:spcPct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(upių, ežerų ir susijusios buveinės)</a:t>
            </a:r>
          </a:p>
        </p:txBody>
      </p:sp>
      <p:sp>
        <p:nvSpPr>
          <p:cNvPr id="69" name="TextBox 69"/>
          <p:cNvSpPr txBox="1"/>
          <p:nvPr/>
        </p:nvSpPr>
        <p:spPr>
          <a:xfrm>
            <a:off x="7482400" y="4298226"/>
            <a:ext cx="1914548" cy="490338"/>
          </a:xfrm>
          <a:prstGeom prst="rect">
            <a:avLst/>
          </a:prstGeom>
        </p:spPr>
        <p:txBody>
          <a:bodyPr lIns="0" tIns="0" rIns="0" bIns="0" rtlCol="0" anchor="t">
            <a:spAutoFit/>
          </a:bodyPr>
          <a:lstStyle/>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4 straipsnis</a:t>
            </a:r>
          </a:p>
          <a:p>
            <a:pPr marL="0" marR="0" lvl="0" indent="0" algn="ctr" defTabSz="914400" rtl="0" eaLnBrk="1" fontAlgn="auto" latinLnBrk="0" hangingPunct="1">
              <a:lnSpc>
                <a:spcPts val="1323"/>
              </a:lnSpc>
              <a:spcBef>
                <a:spcPct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Sausumos, pakrančių ir gėlo vandens ekosistemų atkūrimas</a:t>
            </a:r>
          </a:p>
        </p:txBody>
      </p:sp>
      <p:sp>
        <p:nvSpPr>
          <p:cNvPr id="70" name="TextBox 70"/>
          <p:cNvSpPr txBox="1"/>
          <p:nvPr/>
        </p:nvSpPr>
        <p:spPr>
          <a:xfrm>
            <a:off x="7479299" y="7508347"/>
            <a:ext cx="1914548" cy="490338"/>
          </a:xfrm>
          <a:prstGeom prst="rect">
            <a:avLst/>
          </a:prstGeom>
        </p:spPr>
        <p:txBody>
          <a:bodyPr lIns="0" tIns="0" rIns="0" bIns="0" rtlCol="0" anchor="t">
            <a:spAutoFit/>
          </a:bodyPr>
          <a:lstStyle/>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13 straipsnis</a:t>
            </a:r>
          </a:p>
          <a:p>
            <a:pPr marL="0" marR="0" lvl="0" indent="0" algn="ctr" defTabSz="914400" rtl="0" eaLnBrk="1" fontAlgn="auto" latinLnBrk="0" hangingPunct="1">
              <a:lnSpc>
                <a:spcPts val="1323"/>
              </a:lnSpc>
              <a:spcBef>
                <a:spcPct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Trijų milijardų papildomų medžių pasodinimas</a:t>
            </a:r>
          </a:p>
        </p:txBody>
      </p:sp>
      <p:sp>
        <p:nvSpPr>
          <p:cNvPr id="71" name="TextBox 71"/>
          <p:cNvSpPr txBox="1"/>
          <p:nvPr/>
        </p:nvSpPr>
        <p:spPr>
          <a:xfrm>
            <a:off x="7485501" y="6748396"/>
            <a:ext cx="1914548" cy="325237"/>
          </a:xfrm>
          <a:prstGeom prst="rect">
            <a:avLst/>
          </a:prstGeom>
        </p:spPr>
        <p:txBody>
          <a:bodyPr lIns="0" tIns="0" rIns="0" bIns="0" rtlCol="0" anchor="t">
            <a:spAutoFit/>
          </a:bodyPr>
          <a:lstStyle/>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12 straipsnis</a:t>
            </a:r>
          </a:p>
          <a:p>
            <a:pPr marL="0" marR="0" lvl="0" indent="0" algn="ctr" defTabSz="914400" rtl="0" eaLnBrk="1" fontAlgn="auto" latinLnBrk="0" hangingPunct="1">
              <a:lnSpc>
                <a:spcPts val="1323"/>
              </a:lnSpc>
              <a:spcBef>
                <a:spcPct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Miškų ekosistemų atkūrimas</a:t>
            </a:r>
          </a:p>
        </p:txBody>
      </p:sp>
      <p:sp>
        <p:nvSpPr>
          <p:cNvPr id="72" name="TextBox 72"/>
          <p:cNvSpPr txBox="1"/>
          <p:nvPr/>
        </p:nvSpPr>
        <p:spPr>
          <a:xfrm>
            <a:off x="7482400" y="5914162"/>
            <a:ext cx="1914548" cy="490338"/>
          </a:xfrm>
          <a:prstGeom prst="rect">
            <a:avLst/>
          </a:prstGeom>
        </p:spPr>
        <p:txBody>
          <a:bodyPr lIns="0" tIns="0" rIns="0" bIns="0" rtlCol="0" anchor="t">
            <a:spAutoFit/>
          </a:bodyPr>
          <a:lstStyle/>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11 straipsnis</a:t>
            </a:r>
          </a:p>
          <a:p>
            <a:pPr marL="0" marR="0" lvl="0" indent="0" algn="ctr" defTabSz="914400" rtl="0" eaLnBrk="1" fontAlgn="auto" latinLnBrk="0" hangingPunct="1">
              <a:lnSpc>
                <a:spcPts val="1323"/>
              </a:lnSpc>
              <a:spcBef>
                <a:spcPct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Žemės ūkio ekosistemų atkūrimas</a:t>
            </a:r>
          </a:p>
        </p:txBody>
      </p:sp>
      <p:sp>
        <p:nvSpPr>
          <p:cNvPr id="73" name="TextBox 73"/>
          <p:cNvSpPr txBox="1"/>
          <p:nvPr/>
        </p:nvSpPr>
        <p:spPr>
          <a:xfrm>
            <a:off x="7482400" y="5185717"/>
            <a:ext cx="1914548" cy="490338"/>
          </a:xfrm>
          <a:prstGeom prst="rect">
            <a:avLst/>
          </a:prstGeom>
        </p:spPr>
        <p:txBody>
          <a:bodyPr lIns="0" tIns="0" rIns="0" bIns="0" rtlCol="0" anchor="t">
            <a:spAutoFit/>
          </a:bodyPr>
          <a:lstStyle/>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10 straipsnis</a:t>
            </a:r>
          </a:p>
          <a:p>
            <a:pPr marL="0" marR="0" lvl="0" indent="0" algn="ctr" defTabSz="914400" rtl="0" eaLnBrk="1" fontAlgn="auto" latinLnBrk="0" hangingPunct="1">
              <a:lnSpc>
                <a:spcPts val="1323"/>
              </a:lnSpc>
              <a:spcBef>
                <a:spcPct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Apdulkintojų populiacijų atkūrimas</a:t>
            </a:r>
          </a:p>
        </p:txBody>
      </p:sp>
      <p:sp>
        <p:nvSpPr>
          <p:cNvPr id="74" name="TextBox 74"/>
          <p:cNvSpPr txBox="1"/>
          <p:nvPr/>
        </p:nvSpPr>
        <p:spPr>
          <a:xfrm>
            <a:off x="9574302" y="4356900"/>
            <a:ext cx="1914548" cy="325237"/>
          </a:xfrm>
          <a:prstGeom prst="rect">
            <a:avLst/>
          </a:prstGeom>
        </p:spPr>
        <p:txBody>
          <a:bodyPr lIns="0" tIns="0" rIns="0" bIns="0" rtlCol="0" anchor="t">
            <a:spAutoFit/>
          </a:bodyPr>
          <a:lstStyle/>
          <a:p>
            <a:pPr marL="0" marR="0" lvl="0" indent="0" algn="ctr" defTabSz="914400" rtl="0" eaLnBrk="1" fontAlgn="auto" latinLnBrk="0" hangingPunct="1">
              <a:lnSpc>
                <a:spcPts val="1323"/>
              </a:lnSpc>
              <a:spcBef>
                <a:spcPts val="0"/>
              </a:spcBef>
              <a:spcAft>
                <a:spcPts val="0"/>
              </a:spcAft>
              <a:buClrTx/>
              <a:buSzTx/>
              <a:buFontTx/>
              <a:buNone/>
              <a:tabLst/>
              <a:defRPr/>
            </a:pPr>
            <a:r>
              <a:rPr kumimoji="0" lang="en-US" sz="945" b="1" i="0" u="none" strike="noStrike" kern="1200" cap="none" spc="0" normalizeH="0" baseline="0" noProof="0">
                <a:ln>
                  <a:noFill/>
                </a:ln>
                <a:solidFill>
                  <a:srgbClr val="17320B"/>
                </a:solidFill>
                <a:effectLst/>
                <a:uLnTx/>
                <a:uFillTx/>
                <a:latin typeface="Canva Sans Bold"/>
                <a:ea typeface="Canva Sans Bold"/>
                <a:cs typeface="Canva Sans Bold"/>
                <a:sym typeface="Canva Sans Bold"/>
              </a:rPr>
              <a:t>11 straipsnis 4 dalis</a:t>
            </a:r>
          </a:p>
          <a:p>
            <a:pPr marL="0" marR="0" lvl="0" indent="0" algn="ctr" defTabSz="914400" rtl="0" eaLnBrk="1" fontAlgn="auto" latinLnBrk="0" hangingPunct="1">
              <a:lnSpc>
                <a:spcPts val="1323"/>
              </a:lnSpc>
              <a:spcBef>
                <a:spcPct val="0"/>
              </a:spcBef>
              <a:spcAft>
                <a:spcPts val="0"/>
              </a:spcAft>
              <a:buClrTx/>
              <a:buSzTx/>
              <a:buFontTx/>
              <a:buNone/>
              <a:tabLst/>
              <a:defRPr/>
            </a:pPr>
            <a:r>
              <a:rPr kumimoji="0" lang="en-US" sz="945" b="0" i="0" u="none" strike="noStrike" kern="1200" cap="none" spc="0" normalizeH="0" baseline="0" noProof="0">
                <a:ln>
                  <a:noFill/>
                </a:ln>
                <a:solidFill>
                  <a:srgbClr val="17320B"/>
                </a:solidFill>
                <a:effectLst/>
                <a:uLnTx/>
                <a:uFillTx/>
                <a:latin typeface="Canva Sans"/>
                <a:ea typeface="Canva Sans"/>
                <a:cs typeface="Canva Sans"/>
                <a:sym typeface="Canva Sans"/>
              </a:rPr>
              <a:t>durpynų atkūrimas</a:t>
            </a:r>
          </a:p>
        </p:txBody>
      </p:sp>
      <p:sp>
        <p:nvSpPr>
          <p:cNvPr id="75" name="TextBox 75"/>
          <p:cNvSpPr txBox="1"/>
          <p:nvPr/>
        </p:nvSpPr>
        <p:spPr>
          <a:xfrm>
            <a:off x="11971266" y="4245775"/>
            <a:ext cx="5610415" cy="2279131"/>
          </a:xfrm>
          <a:prstGeom prst="rect">
            <a:avLst/>
          </a:prstGeom>
        </p:spPr>
        <p:txBody>
          <a:bodyPr lIns="0" tIns="0" rIns="0" bIns="0" rtlCol="0" anchor="t">
            <a:spAutoFit/>
          </a:bodyPr>
          <a:lstStyle/>
          <a:p>
            <a:pPr marL="463198" marR="0" lvl="1" indent="-231599" algn="l" defTabSz="914400" rtl="0" eaLnBrk="1" fontAlgn="auto" latinLnBrk="0" hangingPunct="1">
              <a:lnSpc>
                <a:spcPts val="3003"/>
              </a:lnSpc>
              <a:spcBef>
                <a:spcPts val="0"/>
              </a:spcBef>
              <a:spcAft>
                <a:spcPts val="0"/>
              </a:spcAft>
              <a:buClrTx/>
              <a:buSzTx/>
              <a:buFont typeface="Arial"/>
              <a:buChar char="•"/>
              <a:tabLst/>
              <a:defRPr/>
            </a:pPr>
            <a:r>
              <a:rPr kumimoji="0" lang="en-US" sz="2145" b="0" i="0" u="none" strike="noStrike" kern="1200" cap="none" spc="0" normalizeH="0" baseline="0" noProof="0">
                <a:ln>
                  <a:noFill/>
                </a:ln>
                <a:solidFill>
                  <a:srgbClr val="17320B"/>
                </a:solidFill>
                <a:effectLst/>
                <a:uLnTx/>
                <a:uFillTx/>
                <a:latin typeface="Canva Sans"/>
                <a:ea typeface="Canva Sans"/>
                <a:cs typeface="Canva Sans"/>
                <a:sym typeface="Canva Sans"/>
              </a:rPr>
              <a:t>Atkūrimo priemonės atliepia daugiau nei vieną Reglamento tikslą</a:t>
            </a:r>
          </a:p>
          <a:p>
            <a:pPr marL="463198" marR="0" lvl="1" indent="-231599" algn="l" defTabSz="914400" rtl="0" eaLnBrk="1" fontAlgn="auto" latinLnBrk="0" hangingPunct="1">
              <a:lnSpc>
                <a:spcPts val="3003"/>
              </a:lnSpc>
              <a:spcBef>
                <a:spcPts val="0"/>
              </a:spcBef>
              <a:spcAft>
                <a:spcPts val="0"/>
              </a:spcAft>
              <a:buClrTx/>
              <a:buSzTx/>
              <a:buFont typeface="Arial"/>
              <a:buChar char="•"/>
              <a:tabLst/>
              <a:defRPr/>
            </a:pPr>
            <a:r>
              <a:rPr kumimoji="0" lang="en-US" sz="2145" b="0" i="0" u="none" strike="noStrike" kern="1200" cap="none" spc="0" normalizeH="0" baseline="0" noProof="0">
                <a:ln>
                  <a:noFill/>
                </a:ln>
                <a:solidFill>
                  <a:srgbClr val="17320B"/>
                </a:solidFill>
                <a:effectLst/>
                <a:uLnTx/>
                <a:uFillTx/>
                <a:latin typeface="Canva Sans"/>
                <a:ea typeface="Canva Sans"/>
                <a:cs typeface="Canva Sans"/>
                <a:sym typeface="Canva Sans"/>
              </a:rPr>
              <a:t>Kai kurios priemonės atsikartoja keliuose sąrašuose</a:t>
            </a:r>
          </a:p>
          <a:p>
            <a:pPr marL="463198" marR="0" lvl="1" indent="-231599" algn="l" defTabSz="914400" rtl="0" eaLnBrk="1" fontAlgn="auto" latinLnBrk="0" hangingPunct="1">
              <a:lnSpc>
                <a:spcPts val="3003"/>
              </a:lnSpc>
              <a:spcBef>
                <a:spcPts val="0"/>
              </a:spcBef>
              <a:spcAft>
                <a:spcPts val="0"/>
              </a:spcAft>
              <a:buClrTx/>
              <a:buSzTx/>
              <a:buFont typeface="Arial"/>
              <a:buChar char="•"/>
              <a:tabLst/>
              <a:defRPr/>
            </a:pPr>
            <a:r>
              <a:rPr kumimoji="0" lang="en-US" sz="2145" b="0" i="0" u="none" strike="noStrike" kern="1200" cap="none" spc="0" normalizeH="0" baseline="0" noProof="0">
                <a:ln>
                  <a:noFill/>
                </a:ln>
                <a:solidFill>
                  <a:srgbClr val="17320B"/>
                </a:solidFill>
                <a:effectLst/>
                <a:uLnTx/>
                <a:uFillTx/>
                <a:latin typeface="Canva Sans"/>
                <a:ea typeface="Canva Sans"/>
                <a:cs typeface="Canva Sans"/>
                <a:sym typeface="Canva Sans"/>
              </a:rPr>
              <a:t>Atkūrimo prieonės EK pateikiamos viename sąraše</a:t>
            </a:r>
          </a:p>
        </p:txBody>
      </p:sp>
      <p:grpSp>
        <p:nvGrpSpPr>
          <p:cNvPr id="76" name="Group 76"/>
          <p:cNvGrpSpPr>
            <a:grpSpLocks noChangeAspect="1"/>
          </p:cNvGrpSpPr>
          <p:nvPr/>
        </p:nvGrpSpPr>
        <p:grpSpPr>
          <a:xfrm>
            <a:off x="17507612" y="452438"/>
            <a:ext cx="356522" cy="1228726"/>
            <a:chOff x="0" y="0"/>
            <a:chExt cx="475362" cy="1638302"/>
          </a:xfrm>
        </p:grpSpPr>
        <p:sp>
          <p:nvSpPr>
            <p:cNvPr id="77" name="Freeform 77"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2"/>
              <a:stretch>
                <a:fillRect r="-5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623296"/>
            <a:ext cx="16230600" cy="723900"/>
          </a:xfrm>
          <a:prstGeom prst="rect">
            <a:avLst/>
          </a:prstGeom>
        </p:spPr>
        <p:txBody>
          <a:bodyPr lIns="0" tIns="0" rIns="0" bIns="0" rtlCol="0" anchor="t">
            <a:spAutoFit/>
          </a:bodyPr>
          <a:lstStyle/>
          <a:p>
            <a:pPr marL="0" marR="0" lvl="0" indent="0" algn="ctr" defTabSz="914400" rtl="0" eaLnBrk="1" fontAlgn="auto" latinLnBrk="0" hangingPunct="1">
              <a:lnSpc>
                <a:spcPts val="5519"/>
              </a:lnSpc>
              <a:spcBef>
                <a:spcPts val="0"/>
              </a:spcBef>
              <a:spcAft>
                <a:spcPts val="0"/>
              </a:spcAft>
              <a:buClrTx/>
              <a:buSzTx/>
              <a:buFontTx/>
              <a:buNone/>
              <a:tabLst/>
              <a:defRPr/>
            </a:pPr>
            <a:r>
              <a:rPr kumimoji="0" lang="en-US" sz="4599" b="1" i="0" u="none" strike="noStrike" kern="1200" cap="none" spc="0" normalizeH="0" baseline="0" noProof="0">
                <a:ln>
                  <a:noFill/>
                </a:ln>
                <a:solidFill>
                  <a:srgbClr val="004100"/>
                </a:solidFill>
                <a:effectLst/>
                <a:uLnTx/>
                <a:uFillTx/>
                <a:latin typeface="Arial Bold"/>
                <a:ea typeface="Arial Bold"/>
                <a:cs typeface="Arial Bold"/>
                <a:sym typeface="Arial Bold"/>
              </a:rPr>
              <a:t>Miškų ekosistemų atkūrimo priemonės</a:t>
            </a:r>
          </a:p>
        </p:txBody>
      </p:sp>
      <p:grpSp>
        <p:nvGrpSpPr>
          <p:cNvPr id="3" name="Group 3"/>
          <p:cNvGrpSpPr/>
          <p:nvPr/>
        </p:nvGrpSpPr>
        <p:grpSpPr>
          <a:xfrm>
            <a:off x="1028700" y="2080809"/>
            <a:ext cx="485757" cy="485757"/>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410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76200" y="66675"/>
              <a:ext cx="660400" cy="66992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2005870" y="2014117"/>
            <a:ext cx="9347930" cy="361509"/>
          </a:xfrm>
          <a:prstGeom prst="rect">
            <a:avLst/>
          </a:prstGeom>
        </p:spPr>
        <p:txBody>
          <a:bodyPr wrap="square" lIns="0" tIns="0" rIns="0" bIns="0" rtlCol="0" anchor="t">
            <a:spAutoFit/>
          </a:bodyPr>
          <a:lstStyle/>
          <a:p>
            <a:pPr marL="0" marR="0" lvl="0" indent="0" algn="l" defTabSz="914400" rtl="0" eaLnBrk="1" fontAlgn="auto" latinLnBrk="0" hangingPunct="1">
              <a:lnSpc>
                <a:spcPts val="2999"/>
              </a:lnSpc>
              <a:spcBef>
                <a:spcPct val="0"/>
              </a:spcBef>
              <a:spcAft>
                <a:spcPts val="0"/>
              </a:spcAft>
              <a:buClrTx/>
              <a:buSzTx/>
              <a:buFontTx/>
              <a:buNone/>
              <a:tabLst/>
              <a:defRPr/>
            </a:pPr>
            <a:r>
              <a:rPr kumimoji="0" lang="en-US" sz="2499"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Biologinės</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499"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įvairovės</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499"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atkūrimas</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499" b="1" i="0" u="sng" strike="noStrike" kern="1200" cap="none" spc="0" normalizeH="0" baseline="0" noProof="0" dirty="0" err="1">
                <a:ln>
                  <a:noFill/>
                </a:ln>
                <a:solidFill>
                  <a:srgbClr val="004100"/>
                </a:solidFill>
                <a:effectLst/>
                <a:uLnTx/>
                <a:uFillTx/>
                <a:latin typeface="Arial Bold"/>
                <a:ea typeface="Arial Bold"/>
                <a:cs typeface="Arial Bold"/>
                <a:sym typeface="Arial Bold"/>
              </a:rPr>
              <a:t>sausumoje</a:t>
            </a:r>
            <a:r>
              <a:rPr kumimoji="0" lang="en-US" sz="2499" b="1" i="0" u="sng"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(4 str.)</a:t>
            </a:r>
          </a:p>
        </p:txBody>
      </p:sp>
      <p:sp>
        <p:nvSpPr>
          <p:cNvPr id="7" name="TextBox 7"/>
          <p:cNvSpPr txBox="1"/>
          <p:nvPr/>
        </p:nvSpPr>
        <p:spPr>
          <a:xfrm>
            <a:off x="2005870" y="2557042"/>
            <a:ext cx="15201900" cy="952500"/>
          </a:xfrm>
          <a:prstGeom prst="rect">
            <a:avLst/>
          </a:prstGeom>
        </p:spPr>
        <p:txBody>
          <a:bodyPr lIns="0" tIns="0" rIns="0" bIns="0" rtlCol="0" anchor="t">
            <a:spAutoFit/>
          </a:bodyPr>
          <a:lstStyle/>
          <a:p>
            <a:pPr marL="453390" marR="0" lvl="1" indent="-226695" algn="l" defTabSz="914400" rtl="0" eaLnBrk="1" fontAlgn="auto" latinLnBrk="0" hangingPunct="1">
              <a:lnSpc>
                <a:spcPts val="2520"/>
              </a:lnSpc>
              <a:spcBef>
                <a:spcPts val="0"/>
              </a:spcBef>
              <a:spcAft>
                <a:spcPts val="0"/>
              </a:spcAft>
              <a:buClrTx/>
              <a:buSzTx/>
              <a:buFont typeface="Arial"/>
              <a:buChar char="•"/>
              <a:tabLst/>
              <a:defRPr/>
            </a:pP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Atkurit ir įkurti iš naujo </a:t>
            </a:r>
            <a:r>
              <a:rPr kumimoji="0" lang="en-US" sz="2100" b="1" i="0" u="none" strike="noStrike" kern="1200" cap="none" spc="0" normalizeH="0" baseline="0" noProof="0">
                <a:ln>
                  <a:noFill/>
                </a:ln>
                <a:solidFill>
                  <a:srgbClr val="004100"/>
                </a:solidFill>
                <a:effectLst/>
                <a:uLnTx/>
                <a:uFillTx/>
                <a:latin typeface="Arial Bold"/>
                <a:ea typeface="Arial Bold"/>
                <a:cs typeface="Arial Bold"/>
                <a:sym typeface="Arial Bold"/>
              </a:rPr>
              <a:t>EB svarbos buveines</a:t>
            </a: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 (30/60/90 %), </a:t>
            </a:r>
            <a:r>
              <a:rPr kumimoji="0" lang="en-US" sz="2100" b="1" i="0" u="none" strike="noStrike" kern="1200" cap="none" spc="0" normalizeH="0" baseline="0" noProof="0">
                <a:ln>
                  <a:noFill/>
                </a:ln>
                <a:solidFill>
                  <a:srgbClr val="004100"/>
                </a:solidFill>
                <a:effectLst/>
                <a:uLnTx/>
                <a:uFillTx/>
                <a:latin typeface="Arial Bold"/>
                <a:ea typeface="Arial Bold"/>
                <a:cs typeface="Arial Bold"/>
                <a:sym typeface="Arial Bold"/>
              </a:rPr>
              <a:t>rūšių buveines</a:t>
            </a: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 pasiekti jų gerą būklę ir referencinius dydžius užkirsti kelią blogėjimui</a:t>
            </a:r>
          </a:p>
          <a:p>
            <a:pPr marL="453390" marR="0" lvl="1" indent="-226695" algn="l" defTabSz="914400" rtl="0" eaLnBrk="1" fontAlgn="auto" latinLnBrk="0" hangingPunct="1">
              <a:lnSpc>
                <a:spcPts val="2520"/>
              </a:lnSpc>
              <a:spcBef>
                <a:spcPts val="0"/>
              </a:spcBef>
              <a:spcAft>
                <a:spcPts val="0"/>
              </a:spcAft>
              <a:buClrTx/>
              <a:buSzTx/>
              <a:buFont typeface="Arial"/>
              <a:buChar char="•"/>
              <a:tabLst/>
              <a:defRPr/>
            </a:pP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Žinių spragų užpildymas</a:t>
            </a:r>
          </a:p>
        </p:txBody>
      </p:sp>
      <p:sp>
        <p:nvSpPr>
          <p:cNvPr id="8" name="TextBox 8"/>
          <p:cNvSpPr txBox="1"/>
          <p:nvPr/>
        </p:nvSpPr>
        <p:spPr>
          <a:xfrm>
            <a:off x="2005870" y="4390402"/>
            <a:ext cx="12967615" cy="323850"/>
          </a:xfrm>
          <a:prstGeom prst="rect">
            <a:avLst/>
          </a:prstGeom>
        </p:spPr>
        <p:txBody>
          <a:bodyPr lIns="0" tIns="0" rIns="0" bIns="0" rtlCol="0" anchor="t">
            <a:spAutoFit/>
          </a:bodyPr>
          <a:lstStyle/>
          <a:p>
            <a:pPr marL="453390" marR="0" lvl="1" indent="-226695" algn="l" defTabSz="914400" rtl="0" eaLnBrk="1" fontAlgn="auto" latinLnBrk="0" hangingPunct="1">
              <a:lnSpc>
                <a:spcPts val="2520"/>
              </a:lnSpc>
              <a:spcBef>
                <a:spcPts val="0"/>
              </a:spcBef>
              <a:spcAft>
                <a:spcPts val="0"/>
              </a:spcAft>
              <a:buClrTx/>
              <a:buSzTx/>
              <a:buFont typeface="Arial"/>
              <a:buChar char="•"/>
              <a:tabLst/>
              <a:defRPr/>
            </a:pP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Atkurti, atkurti drėgnumą, žemės ūkis, </a:t>
            </a:r>
            <a:r>
              <a:rPr kumimoji="0" lang="en-US" sz="2100" b="1" i="0" u="none" strike="noStrike" kern="1200" cap="none" spc="0" normalizeH="0" baseline="0" noProof="0">
                <a:ln>
                  <a:noFill/>
                </a:ln>
                <a:solidFill>
                  <a:srgbClr val="004100"/>
                </a:solidFill>
                <a:effectLst/>
                <a:uLnTx/>
                <a:uFillTx/>
                <a:latin typeface="Arial Bold"/>
                <a:ea typeface="Arial Bold"/>
                <a:cs typeface="Arial Bold"/>
                <a:sym typeface="Arial Bold"/>
              </a:rPr>
              <a:t>miškai, durpių gavyba</a:t>
            </a:r>
          </a:p>
        </p:txBody>
      </p:sp>
      <p:grpSp>
        <p:nvGrpSpPr>
          <p:cNvPr id="9" name="Group 9"/>
          <p:cNvGrpSpPr/>
          <p:nvPr/>
        </p:nvGrpSpPr>
        <p:grpSpPr>
          <a:xfrm>
            <a:off x="1028700" y="3890542"/>
            <a:ext cx="485757" cy="48575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410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76200" y="66675"/>
              <a:ext cx="660400" cy="66992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p:cNvSpPr txBox="1"/>
          <p:nvPr/>
        </p:nvSpPr>
        <p:spPr>
          <a:xfrm>
            <a:off x="2005720" y="3847477"/>
            <a:ext cx="7595479" cy="361509"/>
          </a:xfrm>
          <a:prstGeom prst="rect">
            <a:avLst/>
          </a:prstGeom>
        </p:spPr>
        <p:txBody>
          <a:bodyPr wrap="square" lIns="0" tIns="0" rIns="0" bIns="0" rtlCol="0" anchor="t">
            <a:spAutoFit/>
          </a:bodyPr>
          <a:lstStyle/>
          <a:p>
            <a:pPr marL="0" marR="0" lvl="0" indent="0" algn="l" defTabSz="914400" rtl="0" eaLnBrk="1" fontAlgn="auto" latinLnBrk="0" hangingPunct="1">
              <a:lnSpc>
                <a:spcPts val="2999"/>
              </a:lnSpc>
              <a:spcBef>
                <a:spcPct val="0"/>
              </a:spcBef>
              <a:spcAft>
                <a:spcPts val="0"/>
              </a:spcAft>
              <a:buClrTx/>
              <a:buSzTx/>
              <a:buFontTx/>
              <a:buNone/>
              <a:tabLst/>
              <a:defRPr/>
            </a:pPr>
            <a:r>
              <a:rPr kumimoji="0" lang="en-US" sz="2499"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Nusausinti</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499" b="1" i="0" u="sng" strike="noStrike" kern="1200" cap="none" spc="0" normalizeH="0" baseline="0" noProof="0" dirty="0" err="1">
                <a:ln>
                  <a:noFill/>
                </a:ln>
                <a:solidFill>
                  <a:srgbClr val="004100"/>
                </a:solidFill>
                <a:effectLst/>
                <a:uLnTx/>
                <a:uFillTx/>
                <a:latin typeface="Arial Bold"/>
                <a:ea typeface="Arial Bold"/>
                <a:cs typeface="Arial Bold"/>
                <a:sym typeface="Arial Bold"/>
              </a:rPr>
              <a:t>durpžemiai</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 (11.4 str.)</a:t>
            </a:r>
          </a:p>
        </p:txBody>
      </p:sp>
      <p:sp>
        <p:nvSpPr>
          <p:cNvPr id="13" name="TextBox 13"/>
          <p:cNvSpPr txBox="1"/>
          <p:nvPr/>
        </p:nvSpPr>
        <p:spPr>
          <a:xfrm>
            <a:off x="2005870" y="5822046"/>
            <a:ext cx="15201900" cy="952500"/>
          </a:xfrm>
          <a:prstGeom prst="rect">
            <a:avLst/>
          </a:prstGeom>
        </p:spPr>
        <p:txBody>
          <a:bodyPr lIns="0" tIns="0" rIns="0" bIns="0" rtlCol="0" anchor="t">
            <a:spAutoFit/>
          </a:bodyPr>
          <a:lstStyle/>
          <a:p>
            <a:pPr marL="453390" marR="0" lvl="1" indent="-226695" algn="l" defTabSz="914400" rtl="0" eaLnBrk="1" fontAlgn="auto" latinLnBrk="0" hangingPunct="1">
              <a:lnSpc>
                <a:spcPts val="2520"/>
              </a:lnSpc>
              <a:spcBef>
                <a:spcPts val="0"/>
              </a:spcBef>
              <a:spcAft>
                <a:spcPts val="0"/>
              </a:spcAft>
              <a:buClrTx/>
              <a:buSzTx/>
              <a:buFont typeface="Arial"/>
              <a:buChar char="•"/>
              <a:tabLst/>
              <a:defRPr/>
            </a:pP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Užtikrinti teigiamą įprastų miško paukščių populiacijų indekso tendenciją</a:t>
            </a:r>
          </a:p>
          <a:p>
            <a:pPr marL="453390" marR="0" lvl="1" indent="-226695" algn="l" defTabSz="914400" rtl="0" eaLnBrk="1" fontAlgn="auto" latinLnBrk="0" hangingPunct="1">
              <a:lnSpc>
                <a:spcPts val="2520"/>
              </a:lnSpc>
              <a:spcBef>
                <a:spcPts val="0"/>
              </a:spcBef>
              <a:spcAft>
                <a:spcPts val="0"/>
              </a:spcAft>
              <a:buClrTx/>
              <a:buSzTx/>
              <a:buFont typeface="Arial"/>
              <a:buChar char="•"/>
              <a:tabLst/>
              <a:defRPr/>
            </a:pP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Pasiekti pakankamą lygį 6/7: stovinti negyva mediena; gulinti negyva mediena; įvairiaamžių miškų dalis; miškų jungtys; organinės anglies sankaupos; miškų, kuriuose dominuoja vietinės medžių rūšys, dalis; medžių rūšių įvairovė.</a:t>
            </a:r>
          </a:p>
        </p:txBody>
      </p:sp>
      <p:grpSp>
        <p:nvGrpSpPr>
          <p:cNvPr id="14" name="Group 14"/>
          <p:cNvGrpSpPr/>
          <p:nvPr/>
        </p:nvGrpSpPr>
        <p:grpSpPr>
          <a:xfrm>
            <a:off x="1028700" y="5301603"/>
            <a:ext cx="485757" cy="485757"/>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410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p:cNvSpPr txBox="1"/>
            <p:nvPr/>
          </p:nvSpPr>
          <p:spPr>
            <a:xfrm>
              <a:off x="76200" y="66675"/>
              <a:ext cx="660400" cy="66992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p:cNvSpPr txBox="1"/>
          <p:nvPr/>
        </p:nvSpPr>
        <p:spPr>
          <a:xfrm>
            <a:off x="2005870" y="5349219"/>
            <a:ext cx="6679257" cy="361509"/>
          </a:xfrm>
          <a:prstGeom prst="rect">
            <a:avLst/>
          </a:prstGeom>
        </p:spPr>
        <p:txBody>
          <a:bodyPr wrap="square" lIns="0" tIns="0" rIns="0" bIns="0" rtlCol="0" anchor="t">
            <a:spAutoFit/>
          </a:bodyPr>
          <a:lstStyle/>
          <a:p>
            <a:pPr marL="0" marR="0" lvl="0" indent="0" algn="l" defTabSz="914400" rtl="0" eaLnBrk="1" fontAlgn="auto" latinLnBrk="0" hangingPunct="1">
              <a:lnSpc>
                <a:spcPts val="2999"/>
              </a:lnSpc>
              <a:spcBef>
                <a:spcPct val="0"/>
              </a:spcBef>
              <a:spcAft>
                <a:spcPts val="0"/>
              </a:spcAft>
              <a:buClrTx/>
              <a:buSzTx/>
              <a:buFontTx/>
              <a:buNone/>
              <a:tabLst/>
              <a:defRPr/>
            </a:pPr>
            <a:r>
              <a:rPr kumimoji="0" lang="en-US" sz="2499" b="1" i="0" u="sng" strike="noStrike" kern="1200" cap="none" spc="0" normalizeH="0" baseline="0" noProof="0" dirty="0" err="1">
                <a:ln>
                  <a:noFill/>
                </a:ln>
                <a:solidFill>
                  <a:srgbClr val="004100"/>
                </a:solidFill>
                <a:effectLst/>
                <a:uLnTx/>
                <a:uFillTx/>
                <a:latin typeface="Arial Bold"/>
                <a:ea typeface="Arial Bold"/>
                <a:cs typeface="Arial Bold"/>
                <a:sym typeface="Arial Bold"/>
              </a:rPr>
              <a:t>Miškų</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499"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ekosistemos</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 (12 str.)</a:t>
            </a:r>
          </a:p>
        </p:txBody>
      </p:sp>
      <p:sp>
        <p:nvSpPr>
          <p:cNvPr id="18" name="TextBox 18"/>
          <p:cNvSpPr txBox="1"/>
          <p:nvPr/>
        </p:nvSpPr>
        <p:spPr>
          <a:xfrm>
            <a:off x="2005870" y="7355571"/>
            <a:ext cx="7900130" cy="361509"/>
          </a:xfrm>
          <a:prstGeom prst="rect">
            <a:avLst/>
          </a:prstGeom>
        </p:spPr>
        <p:txBody>
          <a:bodyPr wrap="square" lIns="0" tIns="0" rIns="0" bIns="0" rtlCol="0" anchor="t">
            <a:spAutoFit/>
          </a:bodyPr>
          <a:lstStyle/>
          <a:p>
            <a:pPr marL="0" marR="0" lvl="0" indent="0" algn="l" defTabSz="914400" rtl="0" eaLnBrk="1" fontAlgn="auto" latinLnBrk="0" hangingPunct="1">
              <a:lnSpc>
                <a:spcPts val="2999"/>
              </a:lnSpc>
              <a:spcBef>
                <a:spcPct val="0"/>
              </a:spcBef>
              <a:spcAft>
                <a:spcPts val="0"/>
              </a:spcAft>
              <a:buClrTx/>
              <a:buSzTx/>
              <a:buFontTx/>
              <a:buNone/>
              <a:tabLst/>
              <a:defRPr/>
            </a:pP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3 </a:t>
            </a:r>
            <a:r>
              <a:rPr kumimoji="0" lang="en-US" sz="2499"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mlrd</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499" b="1" i="0" u="sng" strike="noStrike" kern="1200" cap="none" spc="0" normalizeH="0" baseline="0" noProof="0" dirty="0" err="1">
                <a:ln>
                  <a:noFill/>
                </a:ln>
                <a:solidFill>
                  <a:srgbClr val="004100"/>
                </a:solidFill>
                <a:effectLst/>
                <a:uLnTx/>
                <a:uFillTx/>
                <a:latin typeface="Arial Bold"/>
                <a:ea typeface="Arial Bold"/>
                <a:cs typeface="Arial Bold"/>
                <a:sym typeface="Arial Bold"/>
              </a:rPr>
              <a:t>medžių</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 </a:t>
            </a:r>
            <a:r>
              <a:rPr kumimoji="0" lang="en-US" sz="2499" b="1" i="0" u="none" strike="noStrike" kern="1200" cap="none" spc="0" normalizeH="0" baseline="0" noProof="0" dirty="0" err="1">
                <a:ln>
                  <a:noFill/>
                </a:ln>
                <a:solidFill>
                  <a:srgbClr val="004100"/>
                </a:solidFill>
                <a:effectLst/>
                <a:uLnTx/>
                <a:uFillTx/>
                <a:latin typeface="Arial Bold"/>
                <a:ea typeface="Arial Bold"/>
                <a:cs typeface="Arial Bold"/>
                <a:sym typeface="Arial Bold"/>
              </a:rPr>
              <a:t>įsipareigojimas</a:t>
            </a:r>
            <a:r>
              <a:rPr kumimoji="0" lang="en-US" sz="2499" b="1" i="0" u="none" strike="noStrike" kern="1200" cap="none" spc="0" normalizeH="0" baseline="0" noProof="0" dirty="0">
                <a:ln>
                  <a:noFill/>
                </a:ln>
                <a:solidFill>
                  <a:srgbClr val="004100"/>
                </a:solidFill>
                <a:effectLst/>
                <a:uLnTx/>
                <a:uFillTx/>
                <a:latin typeface="Arial Bold"/>
                <a:ea typeface="Arial Bold"/>
                <a:cs typeface="Arial Bold"/>
                <a:sym typeface="Arial Bold"/>
              </a:rPr>
              <a:t> (13 str.)</a:t>
            </a:r>
          </a:p>
        </p:txBody>
      </p:sp>
      <p:sp>
        <p:nvSpPr>
          <p:cNvPr id="19" name="TextBox 19"/>
          <p:cNvSpPr txBox="1"/>
          <p:nvPr/>
        </p:nvSpPr>
        <p:spPr>
          <a:xfrm>
            <a:off x="2005870" y="7969925"/>
            <a:ext cx="6679257" cy="323850"/>
          </a:xfrm>
          <a:prstGeom prst="rect">
            <a:avLst/>
          </a:prstGeom>
        </p:spPr>
        <p:txBody>
          <a:bodyPr lIns="0" tIns="0" rIns="0" bIns="0" rtlCol="0" anchor="t">
            <a:spAutoFit/>
          </a:bodyPr>
          <a:lstStyle/>
          <a:p>
            <a:pPr marL="453390" marR="0" lvl="1" indent="-226695" algn="l" defTabSz="914400" rtl="0" eaLnBrk="1" fontAlgn="auto" latinLnBrk="0" hangingPunct="1">
              <a:lnSpc>
                <a:spcPts val="2520"/>
              </a:lnSpc>
              <a:spcBef>
                <a:spcPts val="0"/>
              </a:spcBef>
              <a:spcAft>
                <a:spcPts val="0"/>
              </a:spcAft>
              <a:buClrTx/>
              <a:buSzTx/>
              <a:buFont typeface="Arial"/>
              <a:buChar char="•"/>
              <a:tabLst/>
              <a:defRPr/>
            </a:pPr>
            <a:r>
              <a:rPr kumimoji="0" lang="en-US" sz="2100" b="0" i="0" u="none" strike="noStrike" kern="1200" cap="none" spc="0" normalizeH="0" baseline="0" noProof="0">
                <a:ln>
                  <a:noFill/>
                </a:ln>
                <a:solidFill>
                  <a:srgbClr val="004100"/>
                </a:solidFill>
                <a:effectLst/>
                <a:uLnTx/>
                <a:uFillTx/>
                <a:latin typeface="Arial"/>
                <a:ea typeface="Arial"/>
                <a:cs typeface="Arial"/>
                <a:sym typeface="Arial"/>
              </a:rPr>
              <a:t>Prisidėti prie ES tikslo pasodinti papildomus medžius</a:t>
            </a:r>
          </a:p>
        </p:txBody>
      </p:sp>
      <p:grpSp>
        <p:nvGrpSpPr>
          <p:cNvPr id="20" name="Group 20"/>
          <p:cNvGrpSpPr/>
          <p:nvPr/>
        </p:nvGrpSpPr>
        <p:grpSpPr>
          <a:xfrm>
            <a:off x="1028700" y="7493693"/>
            <a:ext cx="485757" cy="485757"/>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410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Box 22"/>
            <p:cNvSpPr txBox="1"/>
            <p:nvPr/>
          </p:nvSpPr>
          <p:spPr>
            <a:xfrm>
              <a:off x="76200" y="66675"/>
              <a:ext cx="660400" cy="66992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 name="Group 23"/>
          <p:cNvGrpSpPr>
            <a:grpSpLocks noChangeAspect="1"/>
          </p:cNvGrpSpPr>
          <p:nvPr/>
        </p:nvGrpSpPr>
        <p:grpSpPr>
          <a:xfrm>
            <a:off x="17507612" y="452438"/>
            <a:ext cx="356522" cy="1228726"/>
            <a:chOff x="0" y="0"/>
            <a:chExt cx="475362" cy="1638302"/>
          </a:xfrm>
        </p:grpSpPr>
        <p:sp>
          <p:nvSpPr>
            <p:cNvPr id="24" name="Freeform 24"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3"/>
              <a:stretch>
                <a:fillRect r="-5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192607" y="4159056"/>
            <a:ext cx="828972" cy="538577"/>
            <a:chOff x="0" y="0"/>
            <a:chExt cx="742631" cy="482482"/>
          </a:xfrm>
        </p:grpSpPr>
        <p:sp>
          <p:nvSpPr>
            <p:cNvPr id="3" name="Freeform 3"/>
            <p:cNvSpPr/>
            <p:nvPr/>
          </p:nvSpPr>
          <p:spPr>
            <a:xfrm>
              <a:off x="0" y="0"/>
              <a:ext cx="742631" cy="482482"/>
            </a:xfrm>
            <a:custGeom>
              <a:avLst/>
              <a:gdLst/>
              <a:ahLst/>
              <a:cxnLst/>
              <a:rect l="l" t="t" r="r" b="b"/>
              <a:pathLst>
                <a:path w="742631" h="482482">
                  <a:moveTo>
                    <a:pt x="742631" y="241241"/>
                  </a:moveTo>
                  <a:lnTo>
                    <a:pt x="336231" y="0"/>
                  </a:lnTo>
                  <a:lnTo>
                    <a:pt x="336231" y="203200"/>
                  </a:lnTo>
                  <a:lnTo>
                    <a:pt x="0" y="203200"/>
                  </a:lnTo>
                  <a:lnTo>
                    <a:pt x="0" y="279282"/>
                  </a:lnTo>
                  <a:lnTo>
                    <a:pt x="336231" y="279282"/>
                  </a:lnTo>
                  <a:lnTo>
                    <a:pt x="336231" y="482482"/>
                  </a:lnTo>
                  <a:lnTo>
                    <a:pt x="742631" y="241241"/>
                  </a:lnTo>
                  <a:close/>
                </a:path>
              </a:pathLst>
            </a:custGeom>
            <a:solidFill>
              <a:srgbClr val="01410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165100"/>
              <a:ext cx="641031" cy="11418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TextBox 5"/>
          <p:cNvSpPr txBox="1"/>
          <p:nvPr/>
        </p:nvSpPr>
        <p:spPr>
          <a:xfrm>
            <a:off x="1028700" y="1038226"/>
            <a:ext cx="14726757" cy="847725"/>
          </a:xfrm>
          <a:prstGeom prst="rect">
            <a:avLst/>
          </a:prstGeom>
        </p:spPr>
        <p:txBody>
          <a:bodyPr lIns="0" tIns="0" rIns="0" bIns="0" rtlCol="0" anchor="t">
            <a:spAutoFit/>
          </a:bodyPr>
          <a:lstStyle/>
          <a:p>
            <a:pPr marL="0" marR="0" lvl="0" indent="0" algn="l" defTabSz="914400" rtl="0" eaLnBrk="1" fontAlgn="auto" latinLnBrk="0" hangingPunct="1">
              <a:lnSpc>
                <a:spcPts val="6480"/>
              </a:lnSpc>
              <a:spcBef>
                <a:spcPts val="0"/>
              </a:spcBef>
              <a:spcAft>
                <a:spcPts val="0"/>
              </a:spcAft>
              <a:buClrTx/>
              <a:buSzTx/>
              <a:buFontTx/>
              <a:buNone/>
              <a:tabLst/>
              <a:defRPr/>
            </a:pPr>
            <a:r>
              <a:rPr kumimoji="0" lang="en-US" sz="5400" b="1" i="0" u="none" strike="noStrike" kern="1200" cap="none" spc="0" normalizeH="0" baseline="0" noProof="0">
                <a:ln>
                  <a:noFill/>
                </a:ln>
                <a:solidFill>
                  <a:srgbClr val="004100"/>
                </a:solidFill>
                <a:effectLst/>
                <a:uLnTx/>
                <a:uFillTx/>
                <a:latin typeface="Arial Bold"/>
                <a:ea typeface="Arial Bold"/>
                <a:cs typeface="Arial Bold"/>
                <a:sym typeface="Arial Bold"/>
              </a:rPr>
              <a:t>Tolimesnis NAP rengimo procesas</a:t>
            </a:r>
          </a:p>
        </p:txBody>
      </p:sp>
      <p:sp>
        <p:nvSpPr>
          <p:cNvPr id="6" name="TextBox 6"/>
          <p:cNvSpPr txBox="1"/>
          <p:nvPr/>
        </p:nvSpPr>
        <p:spPr>
          <a:xfrm>
            <a:off x="8392078" y="2649867"/>
            <a:ext cx="8953596" cy="571500"/>
          </a:xfrm>
          <a:prstGeom prst="rect">
            <a:avLst/>
          </a:prstGeom>
        </p:spPr>
        <p:txBody>
          <a:bodyPr lIns="0" tIns="0" rIns="0" bIns="0" rtlCol="0" anchor="t">
            <a:spAutoFit/>
          </a:bodyPr>
          <a:lstStyle/>
          <a:p>
            <a:pPr marL="0" marR="0" lvl="0" indent="0" algn="l" defTabSz="914400" rtl="0" eaLnBrk="1" fontAlgn="auto" latinLnBrk="0" hangingPunct="1">
              <a:lnSpc>
                <a:spcPts val="4320"/>
              </a:lnSpc>
              <a:spcBef>
                <a:spcPts val="0"/>
              </a:spcBef>
              <a:spcAft>
                <a:spcPts val="0"/>
              </a:spcAft>
              <a:buClrTx/>
              <a:buSzTx/>
              <a:buFontTx/>
              <a:buNone/>
              <a:tabLst/>
              <a:defRPr/>
            </a:pPr>
            <a:r>
              <a:rPr kumimoji="0" lang="en-US" sz="3600" b="0" i="0" u="none" strike="noStrike" kern="1200" cap="none" spc="0" normalizeH="0" baseline="0" noProof="0">
                <a:ln>
                  <a:noFill/>
                </a:ln>
                <a:solidFill>
                  <a:srgbClr val="004100"/>
                </a:solidFill>
                <a:effectLst/>
                <a:uLnTx/>
                <a:uFillTx/>
                <a:latin typeface="Arial"/>
                <a:ea typeface="Arial"/>
                <a:cs typeface="Arial"/>
                <a:sym typeface="Arial"/>
              </a:rPr>
              <a:t>Priemonių paketo viešinimas</a:t>
            </a:r>
          </a:p>
        </p:txBody>
      </p:sp>
      <p:sp>
        <p:nvSpPr>
          <p:cNvPr id="7" name="TextBox 7"/>
          <p:cNvSpPr txBox="1"/>
          <p:nvPr/>
        </p:nvSpPr>
        <p:spPr>
          <a:xfrm>
            <a:off x="8305704" y="4900883"/>
            <a:ext cx="8953596" cy="571500"/>
          </a:xfrm>
          <a:prstGeom prst="rect">
            <a:avLst/>
          </a:prstGeom>
        </p:spPr>
        <p:txBody>
          <a:bodyPr lIns="0" tIns="0" rIns="0" bIns="0" rtlCol="0" anchor="t">
            <a:spAutoFit/>
          </a:bodyPr>
          <a:lstStyle/>
          <a:p>
            <a:pPr marL="0" marR="0" lvl="0" indent="0" algn="l" defTabSz="914400" rtl="0" eaLnBrk="1" fontAlgn="auto" latinLnBrk="0" hangingPunct="1">
              <a:lnSpc>
                <a:spcPts val="4320"/>
              </a:lnSpc>
              <a:spcBef>
                <a:spcPts val="0"/>
              </a:spcBef>
              <a:spcAft>
                <a:spcPts val="0"/>
              </a:spcAft>
              <a:buClrTx/>
              <a:buSzTx/>
              <a:buFontTx/>
              <a:buNone/>
              <a:tabLst/>
              <a:defRPr/>
            </a:pPr>
            <a:r>
              <a:rPr kumimoji="0" lang="en-US" sz="3600" b="0" i="0" u="none" strike="noStrike" kern="1200" cap="none" spc="0" normalizeH="0" baseline="0" noProof="0">
                <a:ln>
                  <a:noFill/>
                </a:ln>
                <a:solidFill>
                  <a:srgbClr val="004100"/>
                </a:solidFill>
                <a:effectLst/>
                <a:uLnTx/>
                <a:uFillTx/>
                <a:latin typeface="Arial"/>
                <a:ea typeface="Arial"/>
                <a:cs typeface="Arial"/>
                <a:sym typeface="Arial"/>
              </a:rPr>
              <a:t>Pasiūlymų ir pastabų integravimas </a:t>
            </a:r>
          </a:p>
        </p:txBody>
      </p:sp>
      <p:sp>
        <p:nvSpPr>
          <p:cNvPr id="8" name="TextBox 8"/>
          <p:cNvSpPr txBox="1"/>
          <p:nvPr/>
        </p:nvSpPr>
        <p:spPr>
          <a:xfrm>
            <a:off x="8235533" y="6445433"/>
            <a:ext cx="8953596" cy="571500"/>
          </a:xfrm>
          <a:prstGeom prst="rect">
            <a:avLst/>
          </a:prstGeom>
        </p:spPr>
        <p:txBody>
          <a:bodyPr lIns="0" tIns="0" rIns="0" bIns="0" rtlCol="0" anchor="t">
            <a:spAutoFit/>
          </a:bodyPr>
          <a:lstStyle/>
          <a:p>
            <a:pPr marL="0" marR="0" lvl="0" indent="0" algn="l" defTabSz="914400" rtl="0" eaLnBrk="1" fontAlgn="auto" latinLnBrk="0" hangingPunct="1">
              <a:lnSpc>
                <a:spcPts val="4320"/>
              </a:lnSpc>
              <a:spcBef>
                <a:spcPts val="0"/>
              </a:spcBef>
              <a:spcAft>
                <a:spcPts val="0"/>
              </a:spcAft>
              <a:buClrTx/>
              <a:buSzTx/>
              <a:buFontTx/>
              <a:buNone/>
              <a:tabLst/>
              <a:defRPr/>
            </a:pPr>
            <a:r>
              <a:rPr kumimoji="0" lang="en-US" sz="3600" b="0" i="0" u="none" strike="noStrike" kern="1200" cap="none" spc="0" normalizeH="0" baseline="0" noProof="0">
                <a:ln>
                  <a:noFill/>
                </a:ln>
                <a:solidFill>
                  <a:srgbClr val="004100"/>
                </a:solidFill>
                <a:effectLst/>
                <a:uLnTx/>
                <a:uFillTx/>
                <a:latin typeface="Arial"/>
                <a:ea typeface="Arial"/>
                <a:cs typeface="Arial"/>
                <a:sym typeface="Arial"/>
              </a:rPr>
              <a:t>NAP teikimas EK</a:t>
            </a:r>
          </a:p>
        </p:txBody>
      </p:sp>
      <p:grpSp>
        <p:nvGrpSpPr>
          <p:cNvPr id="9" name="Group 9"/>
          <p:cNvGrpSpPr/>
          <p:nvPr/>
        </p:nvGrpSpPr>
        <p:grpSpPr>
          <a:xfrm rot="5400000">
            <a:off x="8192607" y="5699228"/>
            <a:ext cx="828972" cy="538577"/>
            <a:chOff x="0" y="0"/>
            <a:chExt cx="742631" cy="482482"/>
          </a:xfrm>
        </p:grpSpPr>
        <p:sp>
          <p:nvSpPr>
            <p:cNvPr id="10" name="Freeform 10"/>
            <p:cNvSpPr/>
            <p:nvPr/>
          </p:nvSpPr>
          <p:spPr>
            <a:xfrm>
              <a:off x="0" y="0"/>
              <a:ext cx="742631" cy="482482"/>
            </a:xfrm>
            <a:custGeom>
              <a:avLst/>
              <a:gdLst/>
              <a:ahLst/>
              <a:cxnLst/>
              <a:rect l="l" t="t" r="r" b="b"/>
              <a:pathLst>
                <a:path w="742631" h="482482">
                  <a:moveTo>
                    <a:pt x="742631" y="241241"/>
                  </a:moveTo>
                  <a:lnTo>
                    <a:pt x="336231" y="0"/>
                  </a:lnTo>
                  <a:lnTo>
                    <a:pt x="336231" y="203200"/>
                  </a:lnTo>
                  <a:lnTo>
                    <a:pt x="0" y="203200"/>
                  </a:lnTo>
                  <a:lnTo>
                    <a:pt x="0" y="279282"/>
                  </a:lnTo>
                  <a:lnTo>
                    <a:pt x="336231" y="279282"/>
                  </a:lnTo>
                  <a:lnTo>
                    <a:pt x="336231" y="482482"/>
                  </a:lnTo>
                  <a:lnTo>
                    <a:pt x="742631" y="241241"/>
                  </a:lnTo>
                  <a:close/>
                </a:path>
              </a:pathLst>
            </a:custGeom>
            <a:solidFill>
              <a:srgbClr val="01410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0" y="165100"/>
              <a:ext cx="641031" cy="11418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rot="5400000">
            <a:off x="8192607" y="7252218"/>
            <a:ext cx="828972" cy="538577"/>
            <a:chOff x="0" y="0"/>
            <a:chExt cx="742631" cy="482482"/>
          </a:xfrm>
        </p:grpSpPr>
        <p:sp>
          <p:nvSpPr>
            <p:cNvPr id="13" name="Freeform 13"/>
            <p:cNvSpPr/>
            <p:nvPr/>
          </p:nvSpPr>
          <p:spPr>
            <a:xfrm>
              <a:off x="0" y="0"/>
              <a:ext cx="742631" cy="482482"/>
            </a:xfrm>
            <a:custGeom>
              <a:avLst/>
              <a:gdLst/>
              <a:ahLst/>
              <a:cxnLst/>
              <a:rect l="l" t="t" r="r" b="b"/>
              <a:pathLst>
                <a:path w="742631" h="482482">
                  <a:moveTo>
                    <a:pt x="742631" y="241241"/>
                  </a:moveTo>
                  <a:lnTo>
                    <a:pt x="336231" y="0"/>
                  </a:lnTo>
                  <a:lnTo>
                    <a:pt x="336231" y="203200"/>
                  </a:lnTo>
                  <a:lnTo>
                    <a:pt x="0" y="203200"/>
                  </a:lnTo>
                  <a:lnTo>
                    <a:pt x="0" y="279282"/>
                  </a:lnTo>
                  <a:lnTo>
                    <a:pt x="336231" y="279282"/>
                  </a:lnTo>
                  <a:lnTo>
                    <a:pt x="336231" y="482482"/>
                  </a:lnTo>
                  <a:lnTo>
                    <a:pt x="742631" y="241241"/>
                  </a:lnTo>
                  <a:close/>
                </a:path>
              </a:pathLst>
            </a:custGeom>
            <a:solidFill>
              <a:srgbClr val="01410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0" y="165100"/>
              <a:ext cx="641031" cy="11418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TextBox 15"/>
          <p:cNvSpPr txBox="1"/>
          <p:nvPr/>
        </p:nvSpPr>
        <p:spPr>
          <a:xfrm>
            <a:off x="8235533" y="8149384"/>
            <a:ext cx="8953596" cy="1114425"/>
          </a:xfrm>
          <a:prstGeom prst="rect">
            <a:avLst/>
          </a:prstGeom>
        </p:spPr>
        <p:txBody>
          <a:bodyPr lIns="0" tIns="0" rIns="0" bIns="0" rtlCol="0" anchor="t">
            <a:spAutoFit/>
          </a:bodyPr>
          <a:lstStyle/>
          <a:p>
            <a:pPr marL="0" marR="0" lvl="0" indent="0" algn="l" defTabSz="914400" rtl="0" eaLnBrk="1" fontAlgn="auto" latinLnBrk="0" hangingPunct="1">
              <a:lnSpc>
                <a:spcPts val="4320"/>
              </a:lnSpc>
              <a:spcBef>
                <a:spcPts val="0"/>
              </a:spcBef>
              <a:spcAft>
                <a:spcPts val="0"/>
              </a:spcAft>
              <a:buClrTx/>
              <a:buSzTx/>
              <a:buFontTx/>
              <a:buNone/>
              <a:tabLst/>
              <a:defRPr/>
            </a:pPr>
            <a:r>
              <a:rPr kumimoji="0" lang="en-US" sz="3600" b="0" i="0" u="none" strike="noStrike" kern="1200" cap="none" spc="0" normalizeH="0" baseline="0" noProof="0">
                <a:ln>
                  <a:noFill/>
                </a:ln>
                <a:solidFill>
                  <a:srgbClr val="004100"/>
                </a:solidFill>
                <a:effectLst/>
                <a:uLnTx/>
                <a:uFillTx/>
                <a:latin typeface="Arial"/>
                <a:ea typeface="Arial"/>
                <a:cs typeface="Arial"/>
                <a:sym typeface="Arial"/>
              </a:rPr>
              <a:t>EK pastabų integravimas (per 12 mėn nuo pateikimo)</a:t>
            </a:r>
          </a:p>
        </p:txBody>
      </p:sp>
      <p:grpSp>
        <p:nvGrpSpPr>
          <p:cNvPr id="16" name="Group 16"/>
          <p:cNvGrpSpPr/>
          <p:nvPr/>
        </p:nvGrpSpPr>
        <p:grpSpPr>
          <a:xfrm rot="5400000">
            <a:off x="5006988" y="5846148"/>
            <a:ext cx="5205386" cy="538577"/>
            <a:chOff x="0" y="0"/>
            <a:chExt cx="4663221" cy="482482"/>
          </a:xfrm>
        </p:grpSpPr>
        <p:sp>
          <p:nvSpPr>
            <p:cNvPr id="17" name="Freeform 17"/>
            <p:cNvSpPr/>
            <p:nvPr/>
          </p:nvSpPr>
          <p:spPr>
            <a:xfrm>
              <a:off x="0" y="0"/>
              <a:ext cx="4663221" cy="482482"/>
            </a:xfrm>
            <a:custGeom>
              <a:avLst/>
              <a:gdLst/>
              <a:ahLst/>
              <a:cxnLst/>
              <a:rect l="l" t="t" r="r" b="b"/>
              <a:pathLst>
                <a:path w="4663221" h="482482">
                  <a:moveTo>
                    <a:pt x="4663221" y="241241"/>
                  </a:moveTo>
                  <a:lnTo>
                    <a:pt x="4256821" y="0"/>
                  </a:lnTo>
                  <a:lnTo>
                    <a:pt x="4256821" y="203200"/>
                  </a:lnTo>
                  <a:lnTo>
                    <a:pt x="0" y="203200"/>
                  </a:lnTo>
                  <a:lnTo>
                    <a:pt x="0" y="279282"/>
                  </a:lnTo>
                  <a:lnTo>
                    <a:pt x="4256821" y="279282"/>
                  </a:lnTo>
                  <a:lnTo>
                    <a:pt x="4256821" y="482482"/>
                  </a:lnTo>
                  <a:lnTo>
                    <a:pt x="4663221" y="241241"/>
                  </a:lnTo>
                  <a:close/>
                </a:path>
              </a:pathLst>
            </a:custGeom>
            <a:solidFill>
              <a:srgbClr val="01410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p:cNvSpPr txBox="1"/>
            <p:nvPr/>
          </p:nvSpPr>
          <p:spPr>
            <a:xfrm>
              <a:off x="0" y="165100"/>
              <a:ext cx="4561621" cy="114182"/>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9" name="TextBox 19"/>
          <p:cNvSpPr txBox="1"/>
          <p:nvPr/>
        </p:nvSpPr>
        <p:spPr>
          <a:xfrm>
            <a:off x="808768" y="4357958"/>
            <a:ext cx="6179200" cy="2200275"/>
          </a:xfrm>
          <a:prstGeom prst="rect">
            <a:avLst/>
          </a:prstGeom>
        </p:spPr>
        <p:txBody>
          <a:bodyPr lIns="0" tIns="0" rIns="0" bIns="0" rtlCol="0" anchor="t">
            <a:spAutoFit/>
          </a:bodyPr>
          <a:lstStyle/>
          <a:p>
            <a:pPr marL="0" marR="0" lvl="0" indent="0" algn="l" defTabSz="914400" rtl="0" eaLnBrk="1" fontAlgn="auto" latinLnBrk="0" hangingPunct="1">
              <a:lnSpc>
                <a:spcPts val="4320"/>
              </a:lnSpc>
              <a:spcBef>
                <a:spcPts val="0"/>
              </a:spcBef>
              <a:spcAft>
                <a:spcPts val="0"/>
              </a:spcAft>
              <a:buClrTx/>
              <a:buSzTx/>
              <a:buFontTx/>
              <a:buNone/>
              <a:tabLst/>
              <a:defRPr/>
            </a:pPr>
            <a:r>
              <a:rPr kumimoji="0" lang="en-US" sz="3600" b="0" i="0" u="none" strike="noStrike" kern="1200" cap="none" spc="0" normalizeH="0" baseline="0" noProof="0">
                <a:ln>
                  <a:noFill/>
                </a:ln>
                <a:solidFill>
                  <a:srgbClr val="004100"/>
                </a:solidFill>
                <a:effectLst/>
                <a:uLnTx/>
                <a:uFillTx/>
                <a:latin typeface="Arial"/>
                <a:ea typeface="Arial"/>
                <a:cs typeface="Arial"/>
                <a:sym typeface="Arial"/>
              </a:rPr>
              <a:t>Priemonių detalizavimas</a:t>
            </a:r>
          </a:p>
          <a:p>
            <a:pPr marL="0" marR="0" lvl="0" indent="0" algn="l" defTabSz="914400" rtl="0" eaLnBrk="1" fontAlgn="auto" latinLnBrk="0" hangingPunct="1">
              <a:lnSpc>
                <a:spcPts val="4320"/>
              </a:lnSpc>
              <a:spcBef>
                <a:spcPts val="0"/>
              </a:spcBef>
              <a:spcAft>
                <a:spcPts val="0"/>
              </a:spcAft>
              <a:buClrTx/>
              <a:buSzTx/>
              <a:buFontTx/>
              <a:buNone/>
              <a:tabLst/>
              <a:defRPr/>
            </a:pPr>
            <a:r>
              <a:rPr kumimoji="0" lang="en-US" sz="3600" b="0" i="0" u="none" strike="noStrike" kern="1200" cap="none" spc="0" normalizeH="0" baseline="0" noProof="0">
                <a:ln>
                  <a:noFill/>
                </a:ln>
                <a:solidFill>
                  <a:srgbClr val="004100"/>
                </a:solidFill>
                <a:effectLst/>
                <a:uLnTx/>
                <a:uFillTx/>
                <a:latin typeface="Arial"/>
                <a:ea typeface="Arial"/>
                <a:cs typeface="Arial"/>
                <a:sym typeface="Arial"/>
              </a:rPr>
              <a:t>Taikymo plotų analizė </a:t>
            </a:r>
          </a:p>
          <a:p>
            <a:pPr marL="0" marR="0" lvl="0" indent="0" algn="l" defTabSz="914400" rtl="0" eaLnBrk="1" fontAlgn="auto" latinLnBrk="0" hangingPunct="1">
              <a:lnSpc>
                <a:spcPts val="4320"/>
              </a:lnSpc>
              <a:spcBef>
                <a:spcPts val="0"/>
              </a:spcBef>
              <a:spcAft>
                <a:spcPts val="0"/>
              </a:spcAft>
              <a:buClrTx/>
              <a:buSzTx/>
              <a:buFontTx/>
              <a:buNone/>
              <a:tabLst/>
              <a:defRPr/>
            </a:pPr>
            <a:r>
              <a:rPr kumimoji="0" lang="en-US" sz="3600" b="0" i="0" u="none" strike="noStrike" kern="1200" cap="none" spc="0" normalizeH="0" baseline="0" noProof="0">
                <a:ln>
                  <a:noFill/>
                </a:ln>
                <a:solidFill>
                  <a:srgbClr val="004100"/>
                </a:solidFill>
                <a:effectLst/>
                <a:uLnTx/>
                <a:uFillTx/>
                <a:latin typeface="Arial"/>
                <a:ea typeface="Arial"/>
                <a:cs typeface="Arial"/>
                <a:sym typeface="Arial"/>
              </a:rPr>
              <a:t>Finansavimo mechanizmų planavimas</a:t>
            </a:r>
          </a:p>
        </p:txBody>
      </p:sp>
      <p:grpSp>
        <p:nvGrpSpPr>
          <p:cNvPr id="20" name="Group 20"/>
          <p:cNvGrpSpPr>
            <a:grpSpLocks noChangeAspect="1"/>
          </p:cNvGrpSpPr>
          <p:nvPr/>
        </p:nvGrpSpPr>
        <p:grpSpPr>
          <a:xfrm>
            <a:off x="17507612" y="452438"/>
            <a:ext cx="356522" cy="1228726"/>
            <a:chOff x="0" y="0"/>
            <a:chExt cx="475362" cy="1638302"/>
          </a:xfrm>
        </p:grpSpPr>
        <p:sp>
          <p:nvSpPr>
            <p:cNvPr id="21" name="Freeform 21"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2"/>
              <a:stretch>
                <a:fillRect r="-5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2"/>
          <p:cNvSpPr txBox="1"/>
          <p:nvPr/>
        </p:nvSpPr>
        <p:spPr>
          <a:xfrm>
            <a:off x="8392078" y="3317575"/>
            <a:ext cx="8953596" cy="571500"/>
          </a:xfrm>
          <a:prstGeom prst="rect">
            <a:avLst/>
          </a:prstGeom>
        </p:spPr>
        <p:txBody>
          <a:bodyPr lIns="0" tIns="0" rIns="0" bIns="0" rtlCol="0" anchor="t">
            <a:spAutoFit/>
          </a:bodyPr>
          <a:lstStyle/>
          <a:p>
            <a:pPr marL="0" marR="0" lvl="0" indent="0" algn="l" defTabSz="914400" rtl="0" eaLnBrk="1" fontAlgn="auto" latinLnBrk="0" hangingPunct="1">
              <a:lnSpc>
                <a:spcPts val="4320"/>
              </a:lnSpc>
              <a:spcBef>
                <a:spcPts val="0"/>
              </a:spcBef>
              <a:spcAft>
                <a:spcPts val="0"/>
              </a:spcAft>
              <a:buClrTx/>
              <a:buSzTx/>
              <a:buFontTx/>
              <a:buNone/>
              <a:tabLst/>
              <a:defRPr/>
            </a:pPr>
            <a:r>
              <a:rPr kumimoji="0" lang="en-US" sz="3600" b="0" i="0" u="sng" strike="noStrike" kern="1200" cap="none" spc="0" normalizeH="0" baseline="0" noProof="0">
                <a:ln>
                  <a:noFill/>
                </a:ln>
                <a:solidFill>
                  <a:srgbClr val="004100"/>
                </a:solidFill>
                <a:effectLst/>
                <a:uLnTx/>
                <a:uFillTx/>
                <a:latin typeface="Arial"/>
                <a:ea typeface="Arial"/>
                <a:cs typeface="Arial"/>
                <a:sym typeface="Arial"/>
                <a:hlinkClick r:id="rId3" tooltip="https://am.lrv.lt/lt/veiklos-sritys-1/gamtos-apsauga/nacionalinis-gamtos-atkurimo-planas/nacionalinio-gamtos-atkurimo-plano-nap-priemoniu-viesinimas/"/>
              </a:rPr>
              <a:t>Pasiūlymų teikimo forma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3" name="Object 3"/>
          <p:cNvGraphicFramePr/>
          <p:nvPr/>
        </p:nvGraphicFramePr>
        <p:xfrm>
          <a:off x="615379" y="4913877"/>
          <a:ext cx="16230600" cy="3807314"/>
        </p:xfrm>
        <a:graphic>
          <a:graphicData uri="http://schemas.openxmlformats.org/presentationml/2006/ole">
            <mc:AlternateContent xmlns:mc="http://schemas.openxmlformats.org/markup-compatibility/2006">
              <mc:Choice xmlns:v="urn:schemas-microsoft-com:vml" Requires="v">
                <p:oleObj name="Worksheet" r:id="rId4" imgW="19469100" imgH="7048500" progId="Excel.Sheet.12">
                  <p:embed/>
                </p:oleObj>
              </mc:Choice>
              <mc:Fallback>
                <p:oleObj name="Worksheet" r:id="rId4" imgW="19469100" imgH="7048500" progId="Excel.Sheet.12">
                  <p:embed/>
                  <p:pic>
                    <p:nvPicPr>
                      <p:cNvPr id="3" name="Object 3"/>
                      <p:cNvPicPr/>
                      <p:nvPr/>
                    </p:nvPicPr>
                    <p:blipFill>
                      <a:blip r:embed="rId5"/>
                      <a:stretch>
                        <a:fillRect/>
                      </a:stretch>
                    </p:blipFill>
                    <p:spPr>
                      <a:xfrm>
                        <a:off x="615379" y="4913877"/>
                        <a:ext cx="16230600" cy="3807314"/>
                      </a:xfrm>
                      <a:prstGeom prst="rect">
                        <a:avLst/>
                      </a:prstGeom>
                    </p:spPr>
                  </p:pic>
                </p:oleObj>
              </mc:Fallback>
            </mc:AlternateContent>
          </a:graphicData>
        </a:graphic>
      </p:graphicFrame>
      <p:graphicFrame>
        <p:nvGraphicFramePr>
          <p:cNvPr id="4" name="Object 4"/>
          <p:cNvGraphicFramePr/>
          <p:nvPr/>
        </p:nvGraphicFramePr>
        <p:xfrm>
          <a:off x="8958263" y="4791075"/>
          <a:ext cx="16230600" cy="5781675"/>
        </p:xfrm>
        <a:graphic>
          <a:graphicData uri="http://schemas.openxmlformats.org/presentationml/2006/ole">
            <mc:AlternateContent xmlns:mc="http://schemas.openxmlformats.org/markup-compatibility/2006">
              <mc:Choice xmlns:v="urn:schemas-microsoft-com:vml" Requires="v">
                <p:oleObj name="Worksheet" r:id="rId6" imgW="19469100" imgH="9029700" progId="Excel.Sheet.12">
                  <p:embed/>
                </p:oleObj>
              </mc:Choice>
              <mc:Fallback>
                <p:oleObj name="Worksheet" r:id="rId6" imgW="19469100" imgH="9029700" progId="Excel.Sheet.12">
                  <p:embed/>
                  <p:pic>
                    <p:nvPicPr>
                      <p:cNvPr id="4" name="Object 4"/>
                      <p:cNvPicPr/>
                      <p:nvPr/>
                    </p:nvPicPr>
                    <p:blipFill>
                      <a:blip r:embed="rId7"/>
                      <a:stretch>
                        <a:fillRect/>
                      </a:stretch>
                    </p:blipFill>
                    <p:spPr>
                      <a:xfrm>
                        <a:off x="8958263" y="4791075"/>
                        <a:ext cx="16230600" cy="5781675"/>
                      </a:xfrm>
                      <a:prstGeom prst="rect">
                        <a:avLst/>
                      </a:prstGeom>
                    </p:spPr>
                  </p:pic>
                </p:oleObj>
              </mc:Fallback>
            </mc:AlternateContent>
          </a:graphicData>
        </a:graphic>
      </p:graphicFrame>
      <p:sp>
        <p:nvSpPr>
          <p:cNvPr id="5" name="TextBox 5"/>
          <p:cNvSpPr txBox="1"/>
          <p:nvPr/>
        </p:nvSpPr>
        <p:spPr>
          <a:xfrm>
            <a:off x="4164383" y="363267"/>
            <a:ext cx="13436528" cy="2060793"/>
          </a:xfrm>
          <a:prstGeom prst="rect">
            <a:avLst/>
          </a:prstGeom>
        </p:spPr>
        <p:txBody>
          <a:bodyPr lIns="0" tIns="0" rIns="0" bIns="0" rtlCol="0" anchor="t">
            <a:spAutoFit/>
          </a:bodyPr>
          <a:lstStyle/>
          <a:p>
            <a:pPr marL="0" marR="0" lvl="0" indent="0" algn="r" defTabSz="914400" rtl="0" eaLnBrk="1" fontAlgn="auto" latinLnBrk="0" hangingPunct="1">
              <a:lnSpc>
                <a:spcPts val="648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4 str.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Sausumos</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pakrančių</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ir</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gėlo</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vandens</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ekosistemų</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atkūrimas</a:t>
            </a:r>
            <a:endPar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endParaRPr>
          </a:p>
          <a:p>
            <a:pPr marL="0" marR="0" lvl="0" indent="0" algn="ctr" defTabSz="914400" rtl="0" eaLnBrk="1" fontAlgn="auto" latinLnBrk="0" hangingPunct="1">
              <a:lnSpc>
                <a:spcPts val="6480"/>
              </a:lnSpc>
              <a:spcBef>
                <a:spcPts val="0"/>
              </a:spcBef>
              <a:spcAft>
                <a:spcPts val="0"/>
              </a:spcAft>
              <a:buClrTx/>
              <a:buSzTx/>
              <a:buFontTx/>
              <a:buNone/>
              <a:tabLst/>
              <a:defRPr/>
            </a:pPr>
            <a:endPar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endParaRPr>
          </a:p>
        </p:txBody>
      </p:sp>
      <p:sp>
        <p:nvSpPr>
          <p:cNvPr id="6" name="TextBox 6"/>
          <p:cNvSpPr txBox="1"/>
          <p:nvPr/>
        </p:nvSpPr>
        <p:spPr>
          <a:xfrm>
            <a:off x="1028700" y="2859652"/>
            <a:ext cx="15593762" cy="1470660"/>
          </a:xfrm>
          <a:prstGeom prst="rect">
            <a:avLst/>
          </a:prstGeom>
        </p:spPr>
        <p:txBody>
          <a:bodyPr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Valstybės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narės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įdiegia</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atkūrimo</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priemones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kurios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yra</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būtinos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I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priede</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išvardytų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tipų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buveinių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kurių</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būklė</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nėra</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gera</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teritorijų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būklei</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pagerinti</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kad</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ji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taptų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gera</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a:t>
            </a: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Iki 2030 m.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pirmenybė</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teikiama</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atkūrimo</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priemonėms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„Natura 2000“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teritorijose</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esančiuose</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plotuose</a:t>
            </a: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
        <p:nvSpPr>
          <p:cNvPr id="7" name="TextBox 7"/>
          <p:cNvSpPr txBox="1"/>
          <p:nvPr/>
        </p:nvSpPr>
        <p:spPr>
          <a:xfrm>
            <a:off x="615379" y="8898664"/>
            <a:ext cx="7710055" cy="1019176"/>
          </a:xfrm>
          <a:prstGeom prst="rect">
            <a:avLst/>
          </a:prstGeom>
        </p:spPr>
        <p:txBody>
          <a:bodyPr lIns="0" tIns="0" rIns="0" bIns="0" rtlCol="0" anchor="t">
            <a:spAutoFit/>
          </a:bodyPr>
          <a:lstStyle/>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Canva Sans"/>
                <a:ea typeface="Canva Sans"/>
                <a:cs typeface="Canva Sans"/>
                <a:sym typeface="Canva Sans"/>
              </a:rPr>
              <a:t>Gera būklė negali blogėti!</a:t>
            </a:r>
          </a:p>
          <a:p>
            <a:pPr marL="0" marR="0" lvl="0" indent="0" algn="l" defTabSz="914400" rtl="0" eaLnBrk="1" fontAlgn="auto" latinLnBrk="0" hangingPunct="1">
              <a:lnSpc>
                <a:spcPts val="4199"/>
              </a:lnSpc>
              <a:spcBef>
                <a:spcPts val="0"/>
              </a:spcBef>
              <a:spcAft>
                <a:spcPts val="0"/>
              </a:spcAft>
              <a:buClrTx/>
              <a:buSzTx/>
              <a:buFontTx/>
              <a:buNone/>
              <a:tabLst/>
              <a:defRPr/>
            </a:pPr>
            <a:endParaRPr kumimoji="0" lang="en-US" sz="2999" b="0" i="0" u="none" strike="noStrike" kern="1200" cap="none" spc="0" normalizeH="0" baseline="0" noProof="0">
              <a:ln>
                <a:noFill/>
              </a:ln>
              <a:solidFill>
                <a:srgbClr val="000000"/>
              </a:solidFill>
              <a:effectLst/>
              <a:uLnTx/>
              <a:uFillTx/>
              <a:latin typeface="Canva Sans"/>
              <a:ea typeface="Canva Sans"/>
              <a:cs typeface="Canva Sans"/>
              <a:sym typeface="Canva Sans"/>
            </a:endParaRPr>
          </a:p>
        </p:txBody>
      </p:sp>
      <p:sp>
        <p:nvSpPr>
          <p:cNvPr id="8" name="Stačiakampis: suapvalinti kampai 7">
            <a:extLst>
              <a:ext uri="{FF2B5EF4-FFF2-40B4-BE49-F238E27FC236}">
                <a16:creationId xmlns:a16="http://schemas.microsoft.com/office/drawing/2014/main" id="{C83FCC82-2802-3B79-E13A-7812D3A31241}"/>
              </a:ext>
            </a:extLst>
          </p:cNvPr>
          <p:cNvSpPr/>
          <p:nvPr/>
        </p:nvSpPr>
        <p:spPr>
          <a:xfrm>
            <a:off x="10210800" y="7886700"/>
            <a:ext cx="7086600" cy="30480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3" name="Object 3"/>
          <p:cNvGraphicFramePr/>
          <p:nvPr/>
        </p:nvGraphicFramePr>
        <p:xfrm>
          <a:off x="401065" y="4928400"/>
          <a:ext cx="16230600" cy="3807314"/>
        </p:xfrm>
        <a:graphic>
          <a:graphicData uri="http://schemas.openxmlformats.org/presentationml/2006/ole">
            <mc:AlternateContent xmlns:mc="http://schemas.openxmlformats.org/markup-compatibility/2006">
              <mc:Choice xmlns:v="urn:schemas-microsoft-com:vml" Requires="v">
                <p:oleObj name="Worksheet" r:id="rId4" imgW="19469100" imgH="7048500" progId="Excel.Sheet.12">
                  <p:embed/>
                </p:oleObj>
              </mc:Choice>
              <mc:Fallback>
                <p:oleObj name="Worksheet" r:id="rId4" imgW="19469100" imgH="7048500" progId="Excel.Sheet.12">
                  <p:embed/>
                  <p:pic>
                    <p:nvPicPr>
                      <p:cNvPr id="3" name="Object 3"/>
                      <p:cNvPicPr/>
                      <p:nvPr/>
                    </p:nvPicPr>
                    <p:blipFill>
                      <a:blip r:embed="rId5"/>
                      <a:stretch>
                        <a:fillRect/>
                      </a:stretch>
                    </p:blipFill>
                    <p:spPr>
                      <a:xfrm>
                        <a:off x="401065" y="4928400"/>
                        <a:ext cx="16230600" cy="3807314"/>
                      </a:xfrm>
                      <a:prstGeom prst="rect">
                        <a:avLst/>
                      </a:prstGeom>
                    </p:spPr>
                  </p:pic>
                </p:oleObj>
              </mc:Fallback>
            </mc:AlternateContent>
          </a:graphicData>
        </a:graphic>
      </p:graphicFrame>
      <p:graphicFrame>
        <p:nvGraphicFramePr>
          <p:cNvPr id="4" name="Object 4"/>
          <p:cNvGraphicFramePr/>
          <p:nvPr>
            <p:extLst>
              <p:ext uri="{D42A27DB-BD31-4B8C-83A1-F6EECF244321}">
                <p14:modId xmlns:p14="http://schemas.microsoft.com/office/powerpoint/2010/main" val="213178726"/>
              </p:ext>
            </p:extLst>
          </p:nvPr>
        </p:nvGraphicFramePr>
        <p:xfrm>
          <a:off x="8287516" y="3954569"/>
          <a:ext cx="16230600" cy="4130894"/>
        </p:xfrm>
        <a:graphic>
          <a:graphicData uri="http://schemas.openxmlformats.org/presentationml/2006/ole">
            <mc:AlternateContent xmlns:mc="http://schemas.openxmlformats.org/markup-compatibility/2006">
              <mc:Choice xmlns:v="urn:schemas-microsoft-com:vml" Requires="v">
                <p:oleObj name="Worksheet" r:id="rId6" imgW="19469100" imgH="7366000" progId="Excel.Sheet.12">
                  <p:embed/>
                </p:oleObj>
              </mc:Choice>
              <mc:Fallback>
                <p:oleObj name="Worksheet" r:id="rId6" imgW="19469100" imgH="7366000" progId="Excel.Sheet.12">
                  <p:embed/>
                  <p:pic>
                    <p:nvPicPr>
                      <p:cNvPr id="4" name="Object 4"/>
                      <p:cNvPicPr/>
                      <p:nvPr/>
                    </p:nvPicPr>
                    <p:blipFill>
                      <a:blip r:embed="rId7"/>
                      <a:stretch>
                        <a:fillRect/>
                      </a:stretch>
                    </p:blipFill>
                    <p:spPr>
                      <a:xfrm>
                        <a:off x="8287516" y="3954569"/>
                        <a:ext cx="16230600" cy="4130894"/>
                      </a:xfrm>
                      <a:prstGeom prst="rect">
                        <a:avLst/>
                      </a:prstGeom>
                    </p:spPr>
                  </p:pic>
                </p:oleObj>
              </mc:Fallback>
            </mc:AlternateContent>
          </a:graphicData>
        </a:graphic>
      </p:graphicFrame>
      <p:sp>
        <p:nvSpPr>
          <p:cNvPr id="5" name="TextBox 5"/>
          <p:cNvSpPr txBox="1"/>
          <p:nvPr/>
        </p:nvSpPr>
        <p:spPr>
          <a:xfrm>
            <a:off x="4164383" y="363267"/>
            <a:ext cx="13436528" cy="2060793"/>
          </a:xfrm>
          <a:prstGeom prst="rect">
            <a:avLst/>
          </a:prstGeom>
        </p:spPr>
        <p:txBody>
          <a:bodyPr lIns="0" tIns="0" rIns="0" bIns="0" rtlCol="0" anchor="t">
            <a:spAutoFit/>
          </a:bodyPr>
          <a:lstStyle/>
          <a:p>
            <a:pPr marL="0" marR="0" lvl="0" indent="0" algn="r" defTabSz="914400" rtl="0" eaLnBrk="1" fontAlgn="auto" latinLnBrk="0" hangingPunct="1">
              <a:lnSpc>
                <a:spcPts val="648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4 str.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Sausumos</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pakrančių</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ir</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gėlo</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vandens</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ekosistemų</a:t>
            </a:r>
            <a:r>
              <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rPr>
              <a:t> </a:t>
            </a:r>
            <a:r>
              <a:rPr kumimoji="0" lang="en-US" sz="5400" b="1" i="0" u="none" strike="noStrike" kern="1200" cap="none" spc="0" normalizeH="0" baseline="0" noProof="0" dirty="0" err="1">
                <a:ln>
                  <a:noFill/>
                </a:ln>
                <a:solidFill>
                  <a:srgbClr val="C0DCBB"/>
                </a:solidFill>
                <a:effectLst/>
                <a:uLnTx/>
                <a:uFillTx/>
                <a:latin typeface="Arial Bold"/>
                <a:ea typeface="Arial Bold"/>
                <a:cs typeface="Arial Bold"/>
                <a:sym typeface="Arial Bold"/>
              </a:rPr>
              <a:t>atkūrimas</a:t>
            </a:r>
            <a:endPar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endParaRPr>
          </a:p>
          <a:p>
            <a:pPr marL="0" marR="0" lvl="0" indent="0" algn="ctr" defTabSz="914400" rtl="0" eaLnBrk="1" fontAlgn="auto" latinLnBrk="0" hangingPunct="1">
              <a:lnSpc>
                <a:spcPts val="6480"/>
              </a:lnSpc>
              <a:spcBef>
                <a:spcPts val="0"/>
              </a:spcBef>
              <a:spcAft>
                <a:spcPts val="0"/>
              </a:spcAft>
              <a:buClrTx/>
              <a:buSzTx/>
              <a:buFontTx/>
              <a:buNone/>
              <a:tabLst/>
              <a:defRPr/>
            </a:pPr>
            <a:endPar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endParaRPr>
          </a:p>
        </p:txBody>
      </p:sp>
      <p:sp>
        <p:nvSpPr>
          <p:cNvPr id="6" name="TextBox 6"/>
          <p:cNvSpPr txBox="1"/>
          <p:nvPr/>
        </p:nvSpPr>
        <p:spPr>
          <a:xfrm>
            <a:off x="401065" y="2696912"/>
            <a:ext cx="17199845" cy="1682750"/>
          </a:xfrm>
          <a:prstGeom prst="rect">
            <a:avLst/>
          </a:prstGeom>
        </p:spPr>
        <p:txBody>
          <a:bodyPr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Valstybės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narės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įdiegia</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atkūrimo</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priemones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kurios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yra</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būtinos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GAR I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priede</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išvardytų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tipų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buveinėms</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iš</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naujo</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įkurti</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teritorijose</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kuriose</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tipų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buveinių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neaptinkama</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kad</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būtų</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pasiektas</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palankus</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šių</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tipų</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buveinių</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referencinis</a:t>
            </a:r>
            <a:r>
              <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rPr>
              <a:t> </a:t>
            </a:r>
            <a:r>
              <a:rPr kumimoji="0" lang="en-US" sz="2100" b="1" i="0" u="none" strike="noStrike" kern="1200" cap="none" spc="0" normalizeH="0" baseline="0" noProof="0" dirty="0" err="1">
                <a:ln>
                  <a:noFill/>
                </a:ln>
                <a:solidFill>
                  <a:srgbClr val="000000"/>
                </a:solidFill>
                <a:effectLst/>
                <a:uLnTx/>
                <a:uFillTx/>
                <a:latin typeface="Canva Sans Bold"/>
                <a:ea typeface="Canva Sans Bold"/>
                <a:cs typeface="Canva Sans Bold"/>
                <a:sym typeface="Canva Sans Bold"/>
              </a:rPr>
              <a:t>plotas</a:t>
            </a:r>
            <a:endParaRPr kumimoji="0" lang="en-US" sz="2100" b="1" i="0" u="none" strike="noStrike" kern="1200" cap="none" spc="0" normalizeH="0" baseline="0" noProof="0" dirty="0">
              <a:ln>
                <a:noFill/>
              </a:ln>
              <a:solidFill>
                <a:srgbClr val="000000"/>
              </a:solidFill>
              <a:effectLst/>
              <a:uLnTx/>
              <a:uFillTx/>
              <a:latin typeface="Canva Sans Bold"/>
              <a:ea typeface="Canva Sans Bold"/>
              <a:cs typeface="Canva Sans Bold"/>
              <a:sym typeface="Canva Sans Bold"/>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Įkūrimo</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iš</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naujo</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reikalavimas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taikomas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buveinių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tipams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kurių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esamas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plotas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bent 2 proc.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mažesnis</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už</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to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tipo</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palankų</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referencinį</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en-US"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plotą</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p>
          <a:p>
            <a:pPr marL="0" marR="0" lvl="0" indent="0" algn="l" defTabSz="914400" rtl="0" eaLnBrk="1" fontAlgn="auto" latinLnBrk="0" hangingPunct="1">
              <a:lnSpc>
                <a:spcPts val="4759"/>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
        <p:nvSpPr>
          <p:cNvPr id="8" name="Stačiakampis: suapvalinti kampai 7">
            <a:extLst>
              <a:ext uri="{FF2B5EF4-FFF2-40B4-BE49-F238E27FC236}">
                <a16:creationId xmlns:a16="http://schemas.microsoft.com/office/drawing/2014/main" id="{2571CDE3-1B00-ED7D-87F8-C9BE35E968A5}"/>
              </a:ext>
            </a:extLst>
          </p:cNvPr>
          <p:cNvSpPr/>
          <p:nvPr/>
        </p:nvSpPr>
        <p:spPr>
          <a:xfrm>
            <a:off x="9525000" y="7200900"/>
            <a:ext cx="7924800" cy="45720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7507612" y="452438"/>
            <a:ext cx="356522" cy="1228726"/>
            <a:chOff x="0" y="0"/>
            <a:chExt cx="475362" cy="1638302"/>
          </a:xfrm>
        </p:grpSpPr>
        <p:sp>
          <p:nvSpPr>
            <p:cNvPr id="3" name="Freeform 3"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2"/>
              <a:stretch>
                <a:fillRect r="-57"/>
              </a:stretch>
            </a:blipFill>
          </p:spPr>
          <p:txBody>
            <a:bodyPr/>
            <a:lstStyle/>
            <a:p>
              <a:endParaRPr lang="en-GB"/>
            </a:p>
          </p:txBody>
        </p:sp>
      </p:grpSp>
      <p:sp>
        <p:nvSpPr>
          <p:cNvPr id="4" name="TextBox 4"/>
          <p:cNvSpPr txBox="1"/>
          <p:nvPr/>
        </p:nvSpPr>
        <p:spPr>
          <a:xfrm>
            <a:off x="3769969" y="1038226"/>
            <a:ext cx="10748063" cy="1666875"/>
          </a:xfrm>
          <a:prstGeom prst="rect">
            <a:avLst/>
          </a:prstGeom>
        </p:spPr>
        <p:txBody>
          <a:bodyPr lIns="0" tIns="0" rIns="0" bIns="0" rtlCol="0" anchor="t">
            <a:spAutoFit/>
          </a:bodyPr>
          <a:lstStyle/>
          <a:p>
            <a:pPr algn="ctr">
              <a:lnSpc>
                <a:spcPts val="6480"/>
              </a:lnSpc>
            </a:pPr>
            <a:r>
              <a:rPr lang="en-US" sz="5400" b="1" dirty="0" err="1">
                <a:solidFill>
                  <a:srgbClr val="004100"/>
                </a:solidFill>
                <a:latin typeface="Arial Bold"/>
                <a:ea typeface="Arial Bold"/>
                <a:cs typeface="Arial Bold"/>
                <a:sym typeface="Arial Bold"/>
              </a:rPr>
              <a:t>Miškų</a:t>
            </a:r>
            <a:r>
              <a:rPr lang="en-US" sz="5400" b="1" dirty="0">
                <a:solidFill>
                  <a:srgbClr val="004100"/>
                </a:solidFill>
                <a:latin typeface="Arial Bold"/>
                <a:ea typeface="Arial Bold"/>
                <a:cs typeface="Arial Bold"/>
                <a:sym typeface="Arial Bold"/>
              </a:rPr>
              <a:t> </a:t>
            </a:r>
            <a:r>
              <a:rPr lang="en-US" sz="5400" b="1" dirty="0" err="1">
                <a:solidFill>
                  <a:srgbClr val="004100"/>
                </a:solidFill>
                <a:latin typeface="Arial Bold"/>
                <a:ea typeface="Arial Bold"/>
                <a:cs typeface="Arial Bold"/>
                <a:sym typeface="Arial Bold"/>
              </a:rPr>
              <a:t>priemonių</a:t>
            </a:r>
            <a:r>
              <a:rPr lang="en-US" sz="5400" b="1" dirty="0">
                <a:solidFill>
                  <a:srgbClr val="004100"/>
                </a:solidFill>
                <a:latin typeface="Arial Bold"/>
                <a:ea typeface="Arial Bold"/>
                <a:cs typeface="Arial Bold"/>
                <a:sym typeface="Arial Bold"/>
              </a:rPr>
              <a:t> </a:t>
            </a:r>
            <a:r>
              <a:rPr lang="en-US" sz="5400" b="1" dirty="0" err="1">
                <a:solidFill>
                  <a:srgbClr val="004100"/>
                </a:solidFill>
                <a:latin typeface="Arial Bold"/>
                <a:ea typeface="Arial Bold"/>
                <a:cs typeface="Arial Bold"/>
                <a:sym typeface="Arial Bold"/>
              </a:rPr>
              <a:t>paketas</a:t>
            </a:r>
            <a:r>
              <a:rPr lang="en-US" sz="5400" b="1" dirty="0">
                <a:solidFill>
                  <a:srgbClr val="004100"/>
                </a:solidFill>
                <a:latin typeface="Arial Bold"/>
                <a:ea typeface="Arial Bold"/>
                <a:cs typeface="Arial Bold"/>
                <a:sym typeface="Arial Bold"/>
              </a:rPr>
              <a:t> — </a:t>
            </a:r>
            <a:r>
              <a:rPr lang="en-US" sz="5400" b="1" dirty="0" err="1">
                <a:solidFill>
                  <a:srgbClr val="004100"/>
                </a:solidFill>
                <a:latin typeface="Arial Bold"/>
                <a:ea typeface="Arial Bold"/>
                <a:cs typeface="Arial Bold"/>
                <a:sym typeface="Arial Bold"/>
              </a:rPr>
              <a:t>apžvalga</a:t>
            </a:r>
            <a:endParaRPr lang="en-US" sz="5400" b="1" dirty="0">
              <a:solidFill>
                <a:srgbClr val="004100"/>
              </a:solidFill>
              <a:latin typeface="Arial Bold"/>
              <a:ea typeface="Arial Bold"/>
              <a:cs typeface="Arial Bold"/>
              <a:sym typeface="Arial Bold"/>
            </a:endParaRPr>
          </a:p>
        </p:txBody>
      </p:sp>
      <p:grpSp>
        <p:nvGrpSpPr>
          <p:cNvPr id="5" name="Group 5"/>
          <p:cNvGrpSpPr/>
          <p:nvPr/>
        </p:nvGrpSpPr>
        <p:grpSpPr>
          <a:xfrm>
            <a:off x="2881912" y="3245367"/>
            <a:ext cx="3796265" cy="379626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4101"/>
            </a:solidFill>
          </p:spPr>
          <p:txBody>
            <a:bodyPr/>
            <a:lstStyle/>
            <a:p>
              <a:endParaRPr lang="en-GB"/>
            </a:p>
          </p:txBody>
        </p:sp>
        <p:sp>
          <p:nvSpPr>
            <p:cNvPr id="7" name="TextBox 7"/>
            <p:cNvSpPr txBox="1"/>
            <p:nvPr/>
          </p:nvSpPr>
          <p:spPr>
            <a:xfrm>
              <a:off x="76200" y="66675"/>
              <a:ext cx="660400" cy="669925"/>
            </a:xfrm>
            <a:prstGeom prst="rect">
              <a:avLst/>
            </a:prstGeom>
          </p:spPr>
          <p:txBody>
            <a:bodyPr lIns="50800" tIns="50800" rIns="50800" bIns="50800" rtlCol="0" anchor="ctr"/>
            <a:lstStyle/>
            <a:p>
              <a:pPr algn="ctr">
                <a:lnSpc>
                  <a:spcPts val="2520"/>
                </a:lnSpc>
              </a:pPr>
              <a:endParaRPr/>
            </a:p>
          </p:txBody>
        </p:sp>
      </p:grpSp>
      <p:sp>
        <p:nvSpPr>
          <p:cNvPr id="8" name="TextBox 8"/>
          <p:cNvSpPr txBox="1"/>
          <p:nvPr/>
        </p:nvSpPr>
        <p:spPr>
          <a:xfrm>
            <a:off x="3267033" y="4532718"/>
            <a:ext cx="3026023" cy="1295400"/>
          </a:xfrm>
          <a:prstGeom prst="rect">
            <a:avLst/>
          </a:prstGeom>
        </p:spPr>
        <p:txBody>
          <a:bodyPr lIns="0" tIns="0" rIns="0" bIns="0" rtlCol="0" anchor="t">
            <a:spAutoFit/>
          </a:bodyPr>
          <a:lstStyle/>
          <a:p>
            <a:pPr algn="ctr">
              <a:lnSpc>
                <a:spcPts val="5040"/>
              </a:lnSpc>
            </a:pPr>
            <a:r>
              <a:rPr lang="en-US" sz="4200">
                <a:solidFill>
                  <a:srgbClr val="FFE99A"/>
                </a:solidFill>
                <a:latin typeface="Arial"/>
                <a:ea typeface="Arial"/>
                <a:cs typeface="Arial"/>
                <a:sym typeface="Arial"/>
              </a:rPr>
              <a:t>~35 </a:t>
            </a:r>
          </a:p>
          <a:p>
            <a:pPr algn="ctr">
              <a:lnSpc>
                <a:spcPts val="5040"/>
              </a:lnSpc>
            </a:pPr>
            <a:r>
              <a:rPr lang="en-US" sz="4200">
                <a:solidFill>
                  <a:srgbClr val="FFE99A"/>
                </a:solidFill>
                <a:latin typeface="Arial"/>
                <a:ea typeface="Arial"/>
                <a:cs typeface="Arial"/>
                <a:sym typeface="Arial"/>
              </a:rPr>
              <a:t>priemonės </a:t>
            </a:r>
          </a:p>
        </p:txBody>
      </p:sp>
      <p:grpSp>
        <p:nvGrpSpPr>
          <p:cNvPr id="9" name="Group 9"/>
          <p:cNvGrpSpPr/>
          <p:nvPr/>
        </p:nvGrpSpPr>
        <p:grpSpPr>
          <a:xfrm>
            <a:off x="7245867" y="3245367"/>
            <a:ext cx="3796265" cy="3796265"/>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3">
                <a:lumMod val="40000"/>
                <a:lumOff val="60000"/>
              </a:schemeClr>
            </a:solidFill>
          </p:spPr>
          <p:txBody>
            <a:bodyPr/>
            <a:lstStyle/>
            <a:p>
              <a:endParaRPr lang="en-GB">
                <a:solidFill>
                  <a:schemeClr val="accent3">
                    <a:lumMod val="40000"/>
                    <a:lumOff val="60000"/>
                  </a:schemeClr>
                </a:solidFill>
              </a:endParaRPr>
            </a:p>
          </p:txBody>
        </p:sp>
        <p:sp>
          <p:nvSpPr>
            <p:cNvPr id="11" name="TextBox 11"/>
            <p:cNvSpPr txBox="1"/>
            <p:nvPr/>
          </p:nvSpPr>
          <p:spPr>
            <a:xfrm>
              <a:off x="76200" y="66675"/>
              <a:ext cx="660400" cy="669925"/>
            </a:xfrm>
            <a:prstGeom prst="rect">
              <a:avLst/>
            </a:prstGeom>
          </p:spPr>
          <p:txBody>
            <a:bodyPr lIns="50800" tIns="50800" rIns="50800" bIns="50800" rtlCol="0" anchor="ctr"/>
            <a:lstStyle/>
            <a:p>
              <a:pPr algn="ctr">
                <a:lnSpc>
                  <a:spcPts val="2520"/>
                </a:lnSpc>
              </a:pPr>
              <a:endParaRPr>
                <a:solidFill>
                  <a:schemeClr val="accent3">
                    <a:lumMod val="40000"/>
                    <a:lumOff val="60000"/>
                  </a:schemeClr>
                </a:solidFill>
              </a:endParaRPr>
            </a:p>
          </p:txBody>
        </p:sp>
      </p:grpSp>
      <p:sp>
        <p:nvSpPr>
          <p:cNvPr id="12" name="TextBox 12"/>
          <p:cNvSpPr txBox="1"/>
          <p:nvPr/>
        </p:nvSpPr>
        <p:spPr>
          <a:xfrm>
            <a:off x="7630988" y="4486275"/>
            <a:ext cx="3026023" cy="1295400"/>
          </a:xfrm>
          <a:prstGeom prst="rect">
            <a:avLst/>
          </a:prstGeom>
        </p:spPr>
        <p:txBody>
          <a:bodyPr lIns="0" tIns="0" rIns="0" bIns="0" rtlCol="0" anchor="t">
            <a:spAutoFit/>
          </a:bodyPr>
          <a:lstStyle/>
          <a:p>
            <a:pPr algn="ctr">
              <a:lnSpc>
                <a:spcPts val="5040"/>
              </a:lnSpc>
            </a:pPr>
            <a:r>
              <a:rPr lang="en-US" sz="4200" dirty="0">
                <a:solidFill>
                  <a:schemeClr val="bg2">
                    <a:lumMod val="25000"/>
                  </a:schemeClr>
                </a:solidFill>
                <a:latin typeface="Arial"/>
                <a:ea typeface="Arial"/>
                <a:cs typeface="Arial"/>
                <a:sym typeface="Arial"/>
              </a:rPr>
              <a:t>28 </a:t>
            </a:r>
          </a:p>
          <a:p>
            <a:pPr algn="ctr">
              <a:lnSpc>
                <a:spcPts val="5040"/>
              </a:lnSpc>
            </a:pPr>
            <a:r>
              <a:rPr lang="en-US" sz="4200" dirty="0" err="1">
                <a:solidFill>
                  <a:schemeClr val="bg2">
                    <a:lumMod val="25000"/>
                  </a:schemeClr>
                </a:solidFill>
                <a:latin typeface="Arial"/>
                <a:ea typeface="Arial"/>
                <a:cs typeface="Arial"/>
                <a:sym typeface="Arial"/>
              </a:rPr>
              <a:t>Esamos</a:t>
            </a:r>
            <a:endParaRPr lang="en-US" sz="4200" dirty="0">
              <a:solidFill>
                <a:schemeClr val="bg2">
                  <a:lumMod val="25000"/>
                </a:schemeClr>
              </a:solidFill>
              <a:latin typeface="Arial"/>
              <a:ea typeface="Arial"/>
              <a:cs typeface="Arial"/>
              <a:sym typeface="Arial"/>
            </a:endParaRPr>
          </a:p>
        </p:txBody>
      </p:sp>
      <p:grpSp>
        <p:nvGrpSpPr>
          <p:cNvPr id="13" name="Group 13"/>
          <p:cNvGrpSpPr/>
          <p:nvPr/>
        </p:nvGrpSpPr>
        <p:grpSpPr>
          <a:xfrm>
            <a:off x="11609823" y="3245367"/>
            <a:ext cx="3796265" cy="3796265"/>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6">
                <a:lumMod val="40000"/>
                <a:lumOff val="60000"/>
              </a:schemeClr>
            </a:solidFill>
          </p:spPr>
          <p:txBody>
            <a:bodyPr/>
            <a:lstStyle/>
            <a:p>
              <a:endParaRPr lang="en-GB" dirty="0"/>
            </a:p>
          </p:txBody>
        </p:sp>
        <p:sp>
          <p:nvSpPr>
            <p:cNvPr id="15" name="TextBox 15"/>
            <p:cNvSpPr txBox="1"/>
            <p:nvPr/>
          </p:nvSpPr>
          <p:spPr>
            <a:xfrm>
              <a:off x="76200" y="66675"/>
              <a:ext cx="660400" cy="669925"/>
            </a:xfrm>
            <a:prstGeom prst="rect">
              <a:avLst/>
            </a:prstGeom>
          </p:spPr>
          <p:txBody>
            <a:bodyPr lIns="50800" tIns="50800" rIns="50800" bIns="50800" rtlCol="0" anchor="ctr"/>
            <a:lstStyle/>
            <a:p>
              <a:pPr algn="ctr">
                <a:lnSpc>
                  <a:spcPts val="2520"/>
                </a:lnSpc>
              </a:pPr>
              <a:endParaRPr/>
            </a:p>
          </p:txBody>
        </p:sp>
      </p:grpSp>
      <p:sp>
        <p:nvSpPr>
          <p:cNvPr id="16" name="TextBox 16"/>
          <p:cNvSpPr txBox="1"/>
          <p:nvPr/>
        </p:nvSpPr>
        <p:spPr>
          <a:xfrm>
            <a:off x="11994944" y="4532718"/>
            <a:ext cx="3026023" cy="1295400"/>
          </a:xfrm>
          <a:prstGeom prst="rect">
            <a:avLst/>
          </a:prstGeom>
        </p:spPr>
        <p:txBody>
          <a:bodyPr lIns="0" tIns="0" rIns="0" bIns="0" rtlCol="0" anchor="t">
            <a:spAutoFit/>
          </a:bodyPr>
          <a:lstStyle/>
          <a:p>
            <a:pPr algn="ctr">
              <a:lnSpc>
                <a:spcPts val="5040"/>
              </a:lnSpc>
            </a:pPr>
            <a:r>
              <a:rPr lang="en-US" sz="4200" dirty="0">
                <a:solidFill>
                  <a:schemeClr val="bg2">
                    <a:lumMod val="25000"/>
                  </a:schemeClr>
                </a:solidFill>
                <a:latin typeface="Arial"/>
                <a:ea typeface="Arial"/>
                <a:cs typeface="Arial"/>
                <a:sym typeface="Arial"/>
              </a:rPr>
              <a:t>7 </a:t>
            </a:r>
          </a:p>
          <a:p>
            <a:pPr algn="ctr">
              <a:lnSpc>
                <a:spcPts val="5040"/>
              </a:lnSpc>
            </a:pPr>
            <a:r>
              <a:rPr lang="en-US" sz="4200" dirty="0" err="1">
                <a:solidFill>
                  <a:schemeClr val="bg2">
                    <a:lumMod val="25000"/>
                  </a:schemeClr>
                </a:solidFill>
                <a:latin typeface="Arial"/>
                <a:ea typeface="Arial"/>
                <a:cs typeface="Arial"/>
                <a:sym typeface="Arial"/>
              </a:rPr>
              <a:t>Naujos</a:t>
            </a:r>
            <a:endParaRPr lang="en-US" sz="4200" dirty="0">
              <a:solidFill>
                <a:schemeClr val="bg2">
                  <a:lumMod val="25000"/>
                </a:schemeClr>
              </a:solidFill>
              <a:latin typeface="Arial"/>
              <a:ea typeface="Arial"/>
              <a:cs typeface="Arial"/>
              <a:sym typeface="Arial"/>
            </a:endParaRPr>
          </a:p>
        </p:txBody>
      </p:sp>
      <p:sp>
        <p:nvSpPr>
          <p:cNvPr id="17" name="TextBox 17"/>
          <p:cNvSpPr txBox="1"/>
          <p:nvPr/>
        </p:nvSpPr>
        <p:spPr>
          <a:xfrm>
            <a:off x="2038380" y="8384658"/>
            <a:ext cx="14211239" cy="704850"/>
          </a:xfrm>
          <a:prstGeom prst="rect">
            <a:avLst/>
          </a:prstGeom>
        </p:spPr>
        <p:txBody>
          <a:bodyPr lIns="0" tIns="0" rIns="0" bIns="0" rtlCol="0" anchor="t">
            <a:spAutoFit/>
          </a:bodyPr>
          <a:lstStyle/>
          <a:p>
            <a:pPr algn="ctr">
              <a:lnSpc>
                <a:spcPts val="2759"/>
              </a:lnSpc>
              <a:spcBef>
                <a:spcPct val="0"/>
              </a:spcBef>
            </a:pPr>
            <a:r>
              <a:rPr lang="en-US" sz="2299">
                <a:solidFill>
                  <a:srgbClr val="000000"/>
                </a:solidFill>
                <a:latin typeface="Arial"/>
                <a:ea typeface="Arial"/>
                <a:cs typeface="Arial"/>
                <a:sym typeface="Arial"/>
              </a:rPr>
              <a:t>Priemones teikia Aplinkos ministerija, Valstybinė miškų urėdija, Valstybinė miškų tarnyba, Valstybinė saugomų teritorijų tarnyba, ŽŪM, mokslininkai ir kitos institucijos. Dalis įgyvendinama per LIFE projektus.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7507612" y="452438"/>
            <a:ext cx="356522" cy="1228726"/>
            <a:chOff x="0" y="0"/>
            <a:chExt cx="475362" cy="1638302"/>
          </a:xfrm>
        </p:grpSpPr>
        <p:sp>
          <p:nvSpPr>
            <p:cNvPr id="3" name="Freeform 3"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2"/>
              <a:stretch>
                <a:fillRect r="-57"/>
              </a:stretch>
            </a:blipFill>
          </p:spPr>
          <p:txBody>
            <a:bodyPr/>
            <a:lstStyle/>
            <a:p>
              <a:endParaRPr lang="en-GB"/>
            </a:p>
          </p:txBody>
        </p:sp>
      </p:grpSp>
      <p:graphicFrame>
        <p:nvGraphicFramePr>
          <p:cNvPr id="4" name="Table 4"/>
          <p:cNvGraphicFramePr>
            <a:graphicFrameLocks noGrp="1"/>
          </p:cNvGraphicFramePr>
          <p:nvPr/>
        </p:nvGraphicFramePr>
        <p:xfrm>
          <a:off x="1028700" y="2095502"/>
          <a:ext cx="15829728" cy="7734297"/>
        </p:xfrm>
        <a:graphic>
          <a:graphicData uri="http://schemas.openxmlformats.org/drawingml/2006/table">
            <a:tbl>
              <a:tblPr/>
              <a:tblGrid>
                <a:gridCol w="326028">
                  <a:extLst>
                    <a:ext uri="{9D8B030D-6E8A-4147-A177-3AD203B41FA5}">
                      <a16:colId xmlns:a16="http://schemas.microsoft.com/office/drawing/2014/main" val="20000"/>
                    </a:ext>
                  </a:extLst>
                </a:gridCol>
                <a:gridCol w="11785945">
                  <a:extLst>
                    <a:ext uri="{9D8B030D-6E8A-4147-A177-3AD203B41FA5}">
                      <a16:colId xmlns:a16="http://schemas.microsoft.com/office/drawing/2014/main" val="20001"/>
                    </a:ext>
                  </a:extLst>
                </a:gridCol>
                <a:gridCol w="3717755">
                  <a:extLst>
                    <a:ext uri="{9D8B030D-6E8A-4147-A177-3AD203B41FA5}">
                      <a16:colId xmlns:a16="http://schemas.microsoft.com/office/drawing/2014/main" val="20002"/>
                    </a:ext>
                  </a:extLst>
                </a:gridCol>
              </a:tblGrid>
              <a:tr h="448780">
                <a:tc>
                  <a:txBody>
                    <a:bodyPr/>
                    <a:lstStyle/>
                    <a:p>
                      <a:pPr algn="l">
                        <a:lnSpc>
                          <a:spcPts val="2659"/>
                        </a:lnSpc>
                        <a:defRPr/>
                      </a:pPr>
                      <a:r>
                        <a:rPr lang="en-US" sz="1899" b="1">
                          <a:solidFill>
                            <a:srgbClr val="000000"/>
                          </a:solidFill>
                          <a:latin typeface="Arial Bold"/>
                          <a:ea typeface="Arial Bold"/>
                          <a:cs typeface="Arial Bold"/>
                          <a:sym typeface="Arial Bold"/>
                        </a:rPr>
                        <a:t>1</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Miško pievų buveinių geros būklės atkūrimas ir palaikymas </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VMU</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0"/>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2</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al Bold"/>
                          <a:ea typeface="Arial Bold"/>
                          <a:cs typeface="Arial Bold"/>
                          <a:sym typeface="Arial Bold"/>
                        </a:rPr>
                        <a:t>Miškų buveinių atkūrimas, geros apsaugos būklės palaikymas </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mo"/>
                          <a:ea typeface="Arimo"/>
                          <a:cs typeface="Arimo"/>
                          <a:sym typeface="Arimo"/>
                        </a:rPr>
                        <a:t>VMU</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1"/>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3</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al Bold"/>
                          <a:ea typeface="Arial Bold"/>
                          <a:cs typeface="Arial Bold"/>
                          <a:sym typeface="Arial Bold"/>
                        </a:rPr>
                        <a:t>Europos Bendrijos svarbos miško buveinių atkūrimas (9060, 9190, 91F0 )</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VMU, VSTT, STD (SNaP)</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2"/>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4</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Pelkių buveinių geros būklės atkūrimas ir palaikymas</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VMU, VSTT</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3"/>
                  </a:ext>
                </a:extLst>
              </a:tr>
              <a:tr h="782979">
                <a:tc>
                  <a:txBody>
                    <a:bodyPr/>
                    <a:lstStyle/>
                    <a:p>
                      <a:pPr algn="l">
                        <a:lnSpc>
                          <a:spcPts val="2659"/>
                        </a:lnSpc>
                        <a:defRPr/>
                      </a:pPr>
                      <a:r>
                        <a:rPr lang="en-US" sz="1899" b="1">
                          <a:solidFill>
                            <a:srgbClr val="000000"/>
                          </a:solidFill>
                          <a:latin typeface="Arial Bold"/>
                          <a:ea typeface="Arial Bold"/>
                          <a:cs typeface="Arial Bold"/>
                          <a:sym typeface="Arial Bold"/>
                        </a:rPr>
                        <a:t>5</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err="1">
                          <a:solidFill>
                            <a:srgbClr val="000000"/>
                          </a:solidFill>
                          <a:latin typeface="Arimo Bold"/>
                          <a:ea typeface="Arimo Bold"/>
                          <a:cs typeface="Arimo Bold"/>
                          <a:sym typeface="Arimo Bold"/>
                        </a:rPr>
                        <a:t>Miškų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ūkinės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veiklos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apribojimai</a:t>
                      </a:r>
                      <a:r>
                        <a:rPr lang="en-US" sz="1899" b="1" dirty="0">
                          <a:solidFill>
                            <a:srgbClr val="000000"/>
                          </a:solidFill>
                          <a:latin typeface="Arimo Bold"/>
                          <a:ea typeface="Arimo Bold"/>
                          <a:cs typeface="Arimo Bold"/>
                          <a:sym typeface="Arimo Bold"/>
                        </a:rPr>
                        <a:t> NATURA2000 </a:t>
                      </a:r>
                      <a:r>
                        <a:rPr lang="en-US" sz="1899" b="1" dirty="0" err="1">
                          <a:solidFill>
                            <a:srgbClr val="000000"/>
                          </a:solidFill>
                          <a:latin typeface="Arimo Bold"/>
                          <a:ea typeface="Arimo Bold"/>
                          <a:cs typeface="Arimo Bold"/>
                          <a:sym typeface="Arimo Bold"/>
                        </a:rPr>
                        <a:t>teritorijose</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siekiant</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išsaugoti</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ir</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atkurti</a:t>
                      </a:r>
                      <a:r>
                        <a:rPr lang="en-US" sz="1899" b="1" dirty="0">
                          <a:solidFill>
                            <a:srgbClr val="000000"/>
                          </a:solidFill>
                          <a:latin typeface="Arimo Bold"/>
                          <a:ea typeface="Arimo Bold"/>
                          <a:cs typeface="Arimo Bold"/>
                          <a:sym typeface="Arimo Bold"/>
                        </a:rPr>
                        <a:t> EB </a:t>
                      </a:r>
                      <a:r>
                        <a:rPr lang="en-US" sz="1899" b="1" dirty="0" err="1">
                          <a:solidFill>
                            <a:srgbClr val="000000"/>
                          </a:solidFill>
                          <a:latin typeface="Arimo Bold"/>
                          <a:ea typeface="Arimo Bold"/>
                          <a:cs typeface="Arimo Bold"/>
                          <a:sym typeface="Arimo Bold"/>
                        </a:rPr>
                        <a:t>svarbos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natūralias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miškų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buveines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ir</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su</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miškai</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susijusias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rūšis</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AM, VMT, VMU, VSTT, STD</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4"/>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6</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err="1">
                          <a:solidFill>
                            <a:srgbClr val="000000"/>
                          </a:solidFill>
                          <a:latin typeface="Arimo Bold"/>
                          <a:ea typeface="Arimo Bold"/>
                          <a:cs typeface="Arimo Bold"/>
                          <a:sym typeface="Arimo Bold"/>
                        </a:rPr>
                        <a:t>Strateginio</a:t>
                      </a:r>
                      <a:r>
                        <a:rPr lang="en-US" sz="1899" b="1" dirty="0">
                          <a:solidFill>
                            <a:srgbClr val="000000"/>
                          </a:solidFill>
                          <a:latin typeface="Arimo Bold"/>
                          <a:ea typeface="Arimo Bold"/>
                          <a:cs typeface="Arimo Bold"/>
                          <a:sym typeface="Arimo Bold"/>
                        </a:rPr>
                        <a:t> plano II </a:t>
                      </a:r>
                      <a:r>
                        <a:rPr lang="en-US" sz="1899" b="1" dirty="0" err="1">
                          <a:solidFill>
                            <a:srgbClr val="000000"/>
                          </a:solidFill>
                          <a:latin typeface="Arimo Bold"/>
                          <a:ea typeface="Arimo Bold"/>
                          <a:cs typeface="Arimo Bold"/>
                          <a:sym typeface="Arimo Bold"/>
                        </a:rPr>
                        <a:t>ramsčio</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priemonė</a:t>
                      </a:r>
                      <a:r>
                        <a:rPr lang="en-US" sz="1899" b="1" dirty="0">
                          <a:solidFill>
                            <a:srgbClr val="000000"/>
                          </a:solidFill>
                          <a:latin typeface="Arimo Bold"/>
                          <a:ea typeface="Arimo Bold"/>
                          <a:cs typeface="Arimo Bold"/>
                          <a:sym typeface="Arimo Bold"/>
                        </a:rPr>
                        <a:t> „Natura 2000“ </a:t>
                      </a:r>
                      <a:r>
                        <a:rPr lang="en-US" sz="1899" b="1" dirty="0" err="1">
                          <a:solidFill>
                            <a:srgbClr val="000000"/>
                          </a:solidFill>
                          <a:latin typeface="Arimo Bold"/>
                          <a:ea typeface="Arimo Bold"/>
                          <a:cs typeface="Arimo Bold"/>
                          <a:sym typeface="Arimo Bold"/>
                        </a:rPr>
                        <a:t>miškuose</a:t>
                      </a:r>
                      <a:r>
                        <a:rPr lang="en-US" sz="1899" b="1" dirty="0">
                          <a:solidFill>
                            <a:srgbClr val="000000"/>
                          </a:solidFill>
                          <a:latin typeface="Arimo Bold"/>
                          <a:ea typeface="Arimo Bold"/>
                          <a:cs typeface="Arimo Bold"/>
                          <a:sym typeface="Arimo Bold"/>
                        </a:rPr>
                        <a:t>“</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ŽŪM</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5"/>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7</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Žinių spragų šalinimas ir Europos Bendrijos svarbos rūšių ir buveinių inventorizacija</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VSTT, VDU, GTC (SNaP)</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6"/>
                  </a:ext>
                </a:extLst>
              </a:tr>
              <a:tr h="782979">
                <a:tc>
                  <a:txBody>
                    <a:bodyPr/>
                    <a:lstStyle/>
                    <a:p>
                      <a:pPr algn="l">
                        <a:lnSpc>
                          <a:spcPts val="2659"/>
                        </a:lnSpc>
                        <a:defRPr/>
                      </a:pPr>
                      <a:r>
                        <a:rPr lang="en-US" sz="1899" b="1">
                          <a:solidFill>
                            <a:srgbClr val="000000"/>
                          </a:solidFill>
                          <a:latin typeface="Arial Bold"/>
                          <a:ea typeface="Arial Bold"/>
                          <a:cs typeface="Arial Bold"/>
                          <a:sym typeface="Arial Bold"/>
                        </a:rPr>
                        <a:t>8</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Nacionalinės biologinės įvairovės monitoringo sistemos peržiūra, atnaujinimas ir diegimas</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mo"/>
                          <a:ea typeface="Arimo"/>
                          <a:cs typeface="Arimo"/>
                          <a:sym typeface="Arimo"/>
                        </a:rPr>
                        <a:t> VSTT, AM, VMT, GTC, VDU (SNaP)</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7"/>
                  </a:ext>
                </a:extLst>
              </a:tr>
              <a:tr h="782979">
                <a:tc>
                  <a:txBody>
                    <a:bodyPr/>
                    <a:lstStyle/>
                    <a:p>
                      <a:pPr algn="l">
                        <a:lnSpc>
                          <a:spcPts val="2659"/>
                        </a:lnSpc>
                        <a:defRPr/>
                      </a:pPr>
                      <a:r>
                        <a:rPr lang="en-US" sz="1899" b="1">
                          <a:solidFill>
                            <a:srgbClr val="000000"/>
                          </a:solidFill>
                          <a:latin typeface="Arial Bold"/>
                          <a:ea typeface="Arial Bold"/>
                          <a:cs typeface="Arial Bold"/>
                          <a:sym typeface="Arial Bold"/>
                        </a:rPr>
                        <a:t>9</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err="1">
                          <a:solidFill>
                            <a:srgbClr val="000000"/>
                          </a:solidFill>
                          <a:latin typeface="Arimo Bold"/>
                          <a:ea typeface="Arimo Bold"/>
                          <a:cs typeface="Arimo Bold"/>
                          <a:sym typeface="Arimo Bold"/>
                        </a:rPr>
                        <a:t>Biologinės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įvairovės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rodiklių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pakankamų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lygių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nustatymas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Nacionalinio</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gamtos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atkūrimo</a:t>
                      </a:r>
                      <a:r>
                        <a:rPr lang="en-US" sz="1899" b="1" dirty="0">
                          <a:solidFill>
                            <a:srgbClr val="000000"/>
                          </a:solidFill>
                          <a:latin typeface="Arimo Bold"/>
                          <a:ea typeface="Arimo Bold"/>
                          <a:cs typeface="Arimo Bold"/>
                          <a:sym typeface="Arimo Bold"/>
                        </a:rPr>
                        <a:t> plano </a:t>
                      </a:r>
                      <a:r>
                        <a:rPr lang="en-US" sz="1899" b="1" dirty="0" err="1">
                          <a:solidFill>
                            <a:srgbClr val="000000"/>
                          </a:solidFill>
                          <a:latin typeface="Arimo Bold"/>
                          <a:ea typeface="Arimo Bold"/>
                          <a:cs typeface="Arimo Bold"/>
                          <a:sym typeface="Arimo Bold"/>
                        </a:rPr>
                        <a:t>įgyvendinimui</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AM, VMT, VMU, VSTT, STD, BEF (SNaP)</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8"/>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10</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Sengirių (senųjų miškų) inventorizacija ir ilgalaikės apsaugos užtikrinimas</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AM, VSTT, STD, (SNaP)</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9"/>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11</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Naujų saugomų teritorijų steigimas ir esamų plėtimas</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VSTT</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10"/>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12</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Vertingų miškų išpirkimas (Natura 2000 ir už jos ribų)</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VSTT</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11"/>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13</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Gamtotvarkos darbai miško buveinių atkūrimui </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VSTT</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12"/>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14</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Priemonės tikslinių miško rūšių atkūrimui</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VSTT</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13"/>
                  </a:ext>
                </a:extLst>
              </a:tr>
              <a:tr h="448780">
                <a:tc>
                  <a:txBody>
                    <a:bodyPr/>
                    <a:lstStyle/>
                    <a:p>
                      <a:pPr algn="l">
                        <a:lnSpc>
                          <a:spcPts val="2659"/>
                        </a:lnSpc>
                        <a:defRPr/>
                      </a:pPr>
                      <a:r>
                        <a:rPr lang="en-US" sz="1899" b="1">
                          <a:solidFill>
                            <a:srgbClr val="000000"/>
                          </a:solidFill>
                          <a:latin typeface="Arial Bold"/>
                          <a:ea typeface="Arial Bold"/>
                          <a:cs typeface="Arial Bold"/>
                          <a:sym typeface="Arial Bold"/>
                        </a:rPr>
                        <a:t>15</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Privačių saugomų vietovių steigimas (apsaugos sutartys)</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dirty="0">
                          <a:solidFill>
                            <a:srgbClr val="000000"/>
                          </a:solidFill>
                          <a:latin typeface="Arial"/>
                          <a:ea typeface="Arial"/>
                          <a:cs typeface="Arial"/>
                          <a:sym typeface="Arial"/>
                        </a:rPr>
                        <a:t>VSTT</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sp>
        <p:nvSpPr>
          <p:cNvPr id="5" name="TextBox 5"/>
          <p:cNvSpPr txBox="1"/>
          <p:nvPr/>
        </p:nvSpPr>
        <p:spPr>
          <a:xfrm>
            <a:off x="1028700" y="423863"/>
            <a:ext cx="15957755" cy="561975"/>
          </a:xfrm>
          <a:prstGeom prst="rect">
            <a:avLst/>
          </a:prstGeom>
        </p:spPr>
        <p:txBody>
          <a:bodyPr lIns="0" tIns="0" rIns="0" bIns="0" rtlCol="0" anchor="t">
            <a:spAutoFit/>
          </a:bodyPr>
          <a:lstStyle/>
          <a:p>
            <a:pPr algn="l">
              <a:lnSpc>
                <a:spcPts val="4200"/>
              </a:lnSpc>
            </a:pPr>
            <a:r>
              <a:rPr lang="en-US" sz="3500" b="1">
                <a:solidFill>
                  <a:srgbClr val="004100"/>
                </a:solidFill>
                <a:latin typeface="Arial Bold"/>
                <a:ea typeface="Arial Bold"/>
                <a:cs typeface="Arial Bold"/>
                <a:sym typeface="Arial Bold"/>
              </a:rPr>
              <a:t>Miškų ekosistemų atkūrimas - Esamos (suplanuotos arba įgyvendinamos)</a:t>
            </a:r>
          </a:p>
        </p:txBody>
      </p:sp>
      <p:sp>
        <p:nvSpPr>
          <p:cNvPr id="6" name="TextBox 6"/>
          <p:cNvSpPr txBox="1"/>
          <p:nvPr/>
        </p:nvSpPr>
        <p:spPr>
          <a:xfrm>
            <a:off x="1028700" y="1514477"/>
            <a:ext cx="12966501" cy="323850"/>
          </a:xfrm>
          <a:prstGeom prst="rect">
            <a:avLst/>
          </a:prstGeom>
        </p:spPr>
        <p:txBody>
          <a:bodyPr lIns="0" tIns="0" rIns="0" bIns="0" rtlCol="0" anchor="t">
            <a:spAutoFit/>
          </a:bodyPr>
          <a:lstStyle/>
          <a:p>
            <a:pPr algn="l">
              <a:lnSpc>
                <a:spcPts val="2520"/>
              </a:lnSpc>
              <a:spcBef>
                <a:spcPct val="0"/>
              </a:spcBef>
            </a:pPr>
            <a:r>
              <a:rPr lang="en-US" sz="2100" b="1" u="sng">
                <a:solidFill>
                  <a:srgbClr val="004100"/>
                </a:solidFill>
                <a:latin typeface="Arial Bold"/>
                <a:ea typeface="Arial Bold"/>
                <a:cs typeface="Arial Bold"/>
                <a:sym typeface="Arial Bold"/>
              </a:rPr>
              <a:t>Biologinės įvairovės didinimas, buveinių, rūšių atkūrimas, rodiklių didinimas - planuojame tęstinumą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028700" y="2219180"/>
          <a:ext cx="15981742" cy="6505578"/>
        </p:xfrm>
        <a:graphic>
          <a:graphicData uri="http://schemas.openxmlformats.org/drawingml/2006/table">
            <a:tbl>
              <a:tblPr/>
              <a:tblGrid>
                <a:gridCol w="326025">
                  <a:extLst>
                    <a:ext uri="{9D8B030D-6E8A-4147-A177-3AD203B41FA5}">
                      <a16:colId xmlns:a16="http://schemas.microsoft.com/office/drawing/2014/main" val="20000"/>
                    </a:ext>
                  </a:extLst>
                </a:gridCol>
                <a:gridCol w="12692808">
                  <a:extLst>
                    <a:ext uri="{9D8B030D-6E8A-4147-A177-3AD203B41FA5}">
                      <a16:colId xmlns:a16="http://schemas.microsoft.com/office/drawing/2014/main" val="20001"/>
                    </a:ext>
                  </a:extLst>
                </a:gridCol>
                <a:gridCol w="2962909">
                  <a:extLst>
                    <a:ext uri="{9D8B030D-6E8A-4147-A177-3AD203B41FA5}">
                      <a16:colId xmlns:a16="http://schemas.microsoft.com/office/drawing/2014/main" val="20002"/>
                    </a:ext>
                  </a:extLst>
                </a:gridCol>
              </a:tblGrid>
              <a:tr h="448990">
                <a:tc>
                  <a:txBody>
                    <a:bodyPr/>
                    <a:lstStyle/>
                    <a:p>
                      <a:pPr algn="l">
                        <a:lnSpc>
                          <a:spcPts val="2659"/>
                        </a:lnSpc>
                        <a:defRPr/>
                      </a:pPr>
                      <a:r>
                        <a:rPr lang="en-US" sz="1899" b="1">
                          <a:solidFill>
                            <a:srgbClr val="000000"/>
                          </a:solidFill>
                          <a:latin typeface="Arial Bold"/>
                          <a:ea typeface="Arial Bold"/>
                          <a:cs typeface="Arial Bold"/>
                          <a:sym typeface="Arial Bold"/>
                        </a:rPr>
                        <a:t>16</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Invazinių augalų rūšių naikinimas miškuose</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VMU</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0"/>
                  </a:ext>
                </a:extLst>
              </a:tr>
              <a:tr h="448990">
                <a:tc>
                  <a:txBody>
                    <a:bodyPr/>
                    <a:lstStyle/>
                    <a:p>
                      <a:pPr algn="l">
                        <a:lnSpc>
                          <a:spcPts val="2659"/>
                        </a:lnSpc>
                        <a:defRPr/>
                      </a:pPr>
                      <a:r>
                        <a:rPr lang="en-US" sz="1899" b="1">
                          <a:solidFill>
                            <a:srgbClr val="000000"/>
                          </a:solidFill>
                          <a:latin typeface="Arial Bold"/>
                          <a:ea typeface="Arial Bold"/>
                          <a:cs typeface="Arial Bold"/>
                          <a:sym typeface="Arial Bold"/>
                        </a:rPr>
                        <a:t>17</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al Bold"/>
                          <a:ea typeface="Arial Bold"/>
                          <a:cs typeface="Arial Bold"/>
                          <a:sym typeface="Arial Bold"/>
                        </a:rPr>
                        <a:t>Hidrologinio režimo atkūrimas pažeistose pelkių ekosistemose</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mo"/>
                          <a:ea typeface="Arimo"/>
                          <a:cs typeface="Arimo"/>
                          <a:sym typeface="Arimo"/>
                        </a:rPr>
                        <a:t>VMU</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1"/>
                  </a:ext>
                </a:extLst>
              </a:tr>
              <a:tr h="448990">
                <a:tc>
                  <a:txBody>
                    <a:bodyPr/>
                    <a:lstStyle/>
                    <a:p>
                      <a:pPr algn="l">
                        <a:lnSpc>
                          <a:spcPts val="2659"/>
                        </a:lnSpc>
                        <a:defRPr/>
                      </a:pPr>
                      <a:r>
                        <a:rPr lang="en-US" sz="1899" b="1">
                          <a:solidFill>
                            <a:srgbClr val="000000"/>
                          </a:solidFill>
                          <a:latin typeface="Arial Bold"/>
                          <a:ea typeface="Arial Bold"/>
                          <a:cs typeface="Arial Bold"/>
                          <a:sym typeface="Arial Bold"/>
                        </a:rPr>
                        <a:t>18</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Įprastų miško paukščių indekso stebėjimas</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VMT</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2"/>
                  </a:ext>
                </a:extLst>
              </a:tr>
              <a:tr h="448990">
                <a:tc>
                  <a:txBody>
                    <a:bodyPr/>
                    <a:lstStyle/>
                    <a:p>
                      <a:pPr algn="l">
                        <a:lnSpc>
                          <a:spcPts val="2659"/>
                        </a:lnSpc>
                        <a:defRPr/>
                      </a:pPr>
                      <a:r>
                        <a:rPr lang="en-US" sz="1899" b="1">
                          <a:solidFill>
                            <a:srgbClr val="000000"/>
                          </a:solidFill>
                          <a:latin typeface="Arial Bold"/>
                          <a:ea typeface="Arial Bold"/>
                          <a:cs typeface="Arial Bold"/>
                          <a:sym typeface="Arial Bold"/>
                        </a:rPr>
                        <a:t>19</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Miškų ekosistemų rodiklių apskaita ir pakankamų lygių nustatymas</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VMT</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3"/>
                  </a:ext>
                </a:extLst>
              </a:tr>
              <a:tr h="448990">
                <a:tc>
                  <a:txBody>
                    <a:bodyPr/>
                    <a:lstStyle/>
                    <a:p>
                      <a:pPr algn="l">
                        <a:lnSpc>
                          <a:spcPts val="2659"/>
                        </a:lnSpc>
                        <a:defRPr/>
                      </a:pPr>
                      <a:r>
                        <a:rPr lang="en-US" sz="1899" b="1">
                          <a:solidFill>
                            <a:srgbClr val="000000"/>
                          </a:solidFill>
                          <a:latin typeface="Arial Bold"/>
                          <a:ea typeface="Arial Bold"/>
                          <a:cs typeface="Arial Bold"/>
                          <a:sym typeface="Arial Bold"/>
                        </a:rPr>
                        <a:t>20</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Retų ir įprastų paukščių rūšių veisimosi sąlygų gerinimas įrengiant inkilus ir dirbtines lizdavietes</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VMU</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4"/>
                  </a:ext>
                </a:extLst>
              </a:tr>
              <a:tr h="448990">
                <a:tc>
                  <a:txBody>
                    <a:bodyPr/>
                    <a:lstStyle/>
                    <a:p>
                      <a:pPr algn="l">
                        <a:lnSpc>
                          <a:spcPts val="2659"/>
                        </a:lnSpc>
                        <a:defRPr/>
                      </a:pPr>
                      <a:r>
                        <a:rPr lang="en-US" sz="1899" b="1">
                          <a:solidFill>
                            <a:srgbClr val="000000"/>
                          </a:solidFill>
                          <a:latin typeface="Arial Bold"/>
                          <a:ea typeface="Arial Bold"/>
                          <a:cs typeface="Arial Bold"/>
                          <a:sym typeface="Arial Bold"/>
                        </a:rPr>
                        <a:t>21</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err="1">
                          <a:solidFill>
                            <a:srgbClr val="000000"/>
                          </a:solidFill>
                          <a:latin typeface="Arimo Bold"/>
                          <a:ea typeface="Arimo Bold"/>
                          <a:cs typeface="Arimo Bold"/>
                          <a:sym typeface="Arimo Bold"/>
                        </a:rPr>
                        <a:t>Medžių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savaiminukais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apaugusių</a:t>
                      </a:r>
                      <a:r>
                        <a:rPr lang="en-US" sz="1899" b="1" dirty="0">
                          <a:solidFill>
                            <a:srgbClr val="000000"/>
                          </a:solidFill>
                          <a:latin typeface="Arimo Bold"/>
                          <a:ea typeface="Arimo Bold"/>
                          <a:cs typeface="Arimo Bold"/>
                          <a:sym typeface="Arimo Bold"/>
                        </a:rPr>
                        <a:t> ne </a:t>
                      </a:r>
                      <a:r>
                        <a:rPr lang="en-US" sz="1899" b="1" dirty="0" err="1">
                          <a:solidFill>
                            <a:srgbClr val="000000"/>
                          </a:solidFill>
                          <a:latin typeface="Arimo Bold"/>
                          <a:ea typeface="Arimo Bold"/>
                          <a:cs typeface="Arimo Bold"/>
                          <a:sym typeface="Arimo Bold"/>
                        </a:rPr>
                        <a:t>miško</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žemės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plotų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išsaugojimas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ir</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įtraukimas</a:t>
                      </a:r>
                      <a:r>
                        <a:rPr lang="en-US" sz="1899" b="1" dirty="0">
                          <a:solidFill>
                            <a:srgbClr val="000000"/>
                          </a:solidFill>
                          <a:latin typeface="Arimo Bold"/>
                          <a:ea typeface="Arimo Bold"/>
                          <a:cs typeface="Arimo Bold"/>
                          <a:sym typeface="Arimo Bold"/>
                        </a:rPr>
                        <a:t> į </a:t>
                      </a:r>
                      <a:r>
                        <a:rPr lang="en-US" sz="1899" b="1" dirty="0" err="1">
                          <a:solidFill>
                            <a:srgbClr val="000000"/>
                          </a:solidFill>
                          <a:latin typeface="Arimo Bold"/>
                          <a:ea typeface="Arimo Bold"/>
                          <a:cs typeface="Arimo Bold"/>
                          <a:sym typeface="Arimo Bold"/>
                        </a:rPr>
                        <a:t>miško</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apskaitą</a:t>
                      </a:r>
                      <a:r>
                        <a:rPr lang="en-US" sz="1899" b="1" dirty="0">
                          <a:solidFill>
                            <a:srgbClr val="000000"/>
                          </a:solidFill>
                          <a:latin typeface="Arimo Bold"/>
                          <a:ea typeface="Arimo Bold"/>
                          <a:cs typeface="Arimo Bold"/>
                          <a:sym typeface="Arimo Bold"/>
                        </a:rPr>
                        <a:t> </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VMT, APVA</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5"/>
                  </a:ext>
                </a:extLst>
              </a:tr>
              <a:tr h="783344">
                <a:tc>
                  <a:txBody>
                    <a:bodyPr/>
                    <a:lstStyle/>
                    <a:p>
                      <a:pPr algn="l">
                        <a:lnSpc>
                          <a:spcPts val="2659"/>
                        </a:lnSpc>
                        <a:defRPr/>
                      </a:pPr>
                      <a:r>
                        <a:rPr lang="en-US" sz="1899" b="1">
                          <a:solidFill>
                            <a:srgbClr val="000000"/>
                          </a:solidFill>
                          <a:latin typeface="Arial Bold"/>
                          <a:ea typeface="Arial Bold"/>
                          <a:cs typeface="Arial Bold"/>
                          <a:sym typeface="Arial Bold"/>
                        </a:rPr>
                        <a:t>22</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a:solidFill>
                            <a:srgbClr val="000000"/>
                          </a:solidFill>
                          <a:latin typeface="Arimo Bold"/>
                          <a:ea typeface="Arimo Bold"/>
                          <a:cs typeface="Arimo Bold"/>
                          <a:sym typeface="Arimo Bold"/>
                        </a:rPr>
                        <a:t>Gamtiškosios (</a:t>
                      </a:r>
                      <a:r>
                        <a:rPr lang="en-US" sz="1899" b="1" dirty="0" err="1">
                          <a:solidFill>
                            <a:srgbClr val="000000"/>
                          </a:solidFill>
                          <a:latin typeface="Arimo Bold"/>
                          <a:ea typeface="Arimo Bold"/>
                          <a:cs typeface="Arimo Bold"/>
                          <a:sym typeface="Arimo Bold"/>
                        </a:rPr>
                        <a:t>gamtai</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artimos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miškininkystės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koncepcijos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sukūrimas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ir</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demonstracinių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objektų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įkūrimas</a:t>
                      </a:r>
                      <a:r>
                        <a:rPr lang="en-US" sz="1899" b="1" dirty="0">
                          <a:solidFill>
                            <a:srgbClr val="000000"/>
                          </a:solidFill>
                          <a:latin typeface="Arimo Bold"/>
                          <a:ea typeface="Arimo Bold"/>
                          <a:cs typeface="Arimo Bold"/>
                          <a:sym typeface="Arimo Bold"/>
                        </a:rPr>
                        <a:t> VMU </a:t>
                      </a:r>
                      <a:r>
                        <a:rPr lang="en-US" sz="1899" b="1" dirty="0" err="1">
                          <a:solidFill>
                            <a:srgbClr val="000000"/>
                          </a:solidFill>
                          <a:latin typeface="Arimo Bold"/>
                          <a:ea typeface="Arimo Bold"/>
                          <a:cs typeface="Arimo Bold"/>
                          <a:sym typeface="Arimo Bold"/>
                        </a:rPr>
                        <a:t>valdomuose</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miškuose</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VMU</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6"/>
                  </a:ext>
                </a:extLst>
              </a:tr>
              <a:tr h="448990">
                <a:tc>
                  <a:txBody>
                    <a:bodyPr/>
                    <a:lstStyle/>
                    <a:p>
                      <a:pPr algn="l">
                        <a:lnSpc>
                          <a:spcPts val="2659"/>
                        </a:lnSpc>
                        <a:defRPr/>
                      </a:pPr>
                      <a:r>
                        <a:rPr lang="en-US" sz="1899" b="1">
                          <a:solidFill>
                            <a:srgbClr val="000000"/>
                          </a:solidFill>
                          <a:latin typeface="Arial Bold"/>
                          <a:ea typeface="Arial Bold"/>
                          <a:cs typeface="Arial Bold"/>
                          <a:sym typeface="Arial Bold"/>
                        </a:rPr>
                        <a:t>23</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Požeminių kabelinių elektros linijų miškingose teritorijose įrengimas vietoje oro linijų </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mo"/>
                          <a:ea typeface="Arimo"/>
                          <a:cs typeface="Arimo"/>
                          <a:sym typeface="Arimo"/>
                        </a:rPr>
                        <a:t>ESO (AM, VMT)</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7"/>
                  </a:ext>
                </a:extLst>
              </a:tr>
              <a:tr h="448990">
                <a:tc>
                  <a:txBody>
                    <a:bodyPr/>
                    <a:lstStyle/>
                    <a:p>
                      <a:pPr algn="l">
                        <a:lnSpc>
                          <a:spcPts val="2659"/>
                        </a:lnSpc>
                        <a:defRPr/>
                      </a:pPr>
                      <a:r>
                        <a:rPr lang="en-US" sz="1899" b="1">
                          <a:solidFill>
                            <a:srgbClr val="000000"/>
                          </a:solidFill>
                          <a:latin typeface="Arial Bold"/>
                          <a:ea typeface="Arial Bold"/>
                          <a:cs typeface="Arial Bold"/>
                          <a:sym typeface="Arial Bold"/>
                        </a:rPr>
                        <a:t>24</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err="1">
                          <a:solidFill>
                            <a:srgbClr val="000000"/>
                          </a:solidFill>
                          <a:latin typeface="Arimo Bold"/>
                          <a:ea typeface="Arimo Bold"/>
                          <a:cs typeface="Arimo Bold"/>
                          <a:sym typeface="Arimo Bold"/>
                        </a:rPr>
                        <a:t>Strateginio</a:t>
                      </a:r>
                      <a:r>
                        <a:rPr lang="en-US" sz="1899" b="1" dirty="0">
                          <a:solidFill>
                            <a:srgbClr val="000000"/>
                          </a:solidFill>
                          <a:latin typeface="Arimo Bold"/>
                          <a:ea typeface="Arimo Bold"/>
                          <a:cs typeface="Arimo Bold"/>
                          <a:sym typeface="Arimo Bold"/>
                        </a:rPr>
                        <a:t> plano II </a:t>
                      </a:r>
                      <a:r>
                        <a:rPr lang="en-US" sz="1899" b="1" dirty="0" err="1">
                          <a:solidFill>
                            <a:srgbClr val="000000"/>
                          </a:solidFill>
                          <a:latin typeface="Arimo Bold"/>
                          <a:ea typeface="Arimo Bold"/>
                          <a:cs typeface="Arimo Bold"/>
                          <a:sym typeface="Arimo Bold"/>
                        </a:rPr>
                        <a:t>ramsčio</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priemonė</a:t>
                      </a:r>
                      <a:r>
                        <a:rPr lang="en-US" sz="1899" b="1" dirty="0">
                          <a:solidFill>
                            <a:srgbClr val="000000"/>
                          </a:solidFill>
                          <a:latin typeface="Arimo Bold"/>
                          <a:ea typeface="Arimo Bold"/>
                          <a:cs typeface="Arimo Bold"/>
                          <a:sym typeface="Arimo Bold"/>
                        </a:rPr>
                        <a:t> „Miško </a:t>
                      </a:r>
                      <a:r>
                        <a:rPr lang="en-US" sz="1899" b="1" dirty="0" err="1">
                          <a:solidFill>
                            <a:srgbClr val="000000"/>
                          </a:solidFill>
                          <a:latin typeface="Arimo Bold"/>
                          <a:ea typeface="Arimo Bold"/>
                          <a:cs typeface="Arimo Bold"/>
                          <a:sym typeface="Arimo Bold"/>
                        </a:rPr>
                        <a:t>priežiūra</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ir</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apsauga</a:t>
                      </a:r>
                      <a:r>
                        <a:rPr lang="en-US" sz="1899" b="1" dirty="0">
                          <a:solidFill>
                            <a:srgbClr val="000000"/>
                          </a:solidFill>
                          <a:latin typeface="Arimo Bold"/>
                          <a:ea typeface="Arimo Bold"/>
                          <a:cs typeface="Arimo Bold"/>
                          <a:sym typeface="Arimo Bold"/>
                        </a:rPr>
                        <a:t>“</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ŽŪM</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8"/>
                  </a:ext>
                </a:extLst>
              </a:tr>
              <a:tr h="448990">
                <a:tc>
                  <a:txBody>
                    <a:bodyPr/>
                    <a:lstStyle/>
                    <a:p>
                      <a:pPr algn="l">
                        <a:lnSpc>
                          <a:spcPts val="2659"/>
                        </a:lnSpc>
                        <a:defRPr/>
                      </a:pPr>
                      <a:r>
                        <a:rPr lang="en-US" sz="1899" b="1">
                          <a:solidFill>
                            <a:srgbClr val="000000"/>
                          </a:solidFill>
                          <a:latin typeface="Arial Bold"/>
                          <a:ea typeface="Arial Bold"/>
                          <a:cs typeface="Arial Bold"/>
                          <a:sym typeface="Arial Bold"/>
                        </a:rPr>
                        <a:t>25</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err="1">
                          <a:solidFill>
                            <a:srgbClr val="000000"/>
                          </a:solidFill>
                          <a:latin typeface="Arimo Bold"/>
                          <a:ea typeface="Arimo Bold"/>
                          <a:cs typeface="Arimo Bold"/>
                          <a:sym typeface="Arimo Bold"/>
                        </a:rPr>
                        <a:t>Strateginio</a:t>
                      </a:r>
                      <a:r>
                        <a:rPr lang="en-US" sz="1899" b="1" dirty="0">
                          <a:solidFill>
                            <a:srgbClr val="000000"/>
                          </a:solidFill>
                          <a:latin typeface="Arimo Bold"/>
                          <a:ea typeface="Arimo Bold"/>
                          <a:cs typeface="Arimo Bold"/>
                          <a:sym typeface="Arimo Bold"/>
                        </a:rPr>
                        <a:t> plano II </a:t>
                      </a:r>
                      <a:r>
                        <a:rPr lang="en-US" sz="1899" b="1" dirty="0" err="1">
                          <a:solidFill>
                            <a:srgbClr val="000000"/>
                          </a:solidFill>
                          <a:latin typeface="Arimo Bold"/>
                          <a:ea typeface="Arimo Bold"/>
                          <a:cs typeface="Arimo Bold"/>
                          <a:sym typeface="Arimo Bold"/>
                        </a:rPr>
                        <a:t>ramsčio</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priemonė</a:t>
                      </a:r>
                      <a:r>
                        <a:rPr lang="en-US" sz="1899" b="1" dirty="0">
                          <a:solidFill>
                            <a:srgbClr val="000000"/>
                          </a:solidFill>
                          <a:latin typeface="Arimo Bold"/>
                          <a:ea typeface="Arimo Bold"/>
                          <a:cs typeface="Arimo Bold"/>
                          <a:sym typeface="Arimo Bold"/>
                        </a:rPr>
                        <a:t> „Miško </a:t>
                      </a:r>
                      <a:r>
                        <a:rPr lang="en-US" sz="1899" b="1" dirty="0" err="1">
                          <a:solidFill>
                            <a:srgbClr val="000000"/>
                          </a:solidFill>
                          <a:latin typeface="Arimo Bold"/>
                          <a:ea typeface="Arimo Bold"/>
                          <a:cs typeface="Arimo Bold"/>
                          <a:sym typeface="Arimo Bold"/>
                        </a:rPr>
                        <a:t>veisimas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ir</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atkūrimas</a:t>
                      </a:r>
                      <a:r>
                        <a:rPr lang="en-US" sz="1899" b="1" dirty="0">
                          <a:solidFill>
                            <a:srgbClr val="000000"/>
                          </a:solidFill>
                          <a:latin typeface="Arimo Bold"/>
                          <a:ea typeface="Arimo Bold"/>
                          <a:cs typeface="Arimo Bold"/>
                          <a:sym typeface="Arimo Bold"/>
                        </a:rPr>
                        <a:t>“</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ŽŪM</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9"/>
                  </a:ext>
                </a:extLst>
              </a:tr>
              <a:tr h="448990">
                <a:tc>
                  <a:txBody>
                    <a:bodyPr/>
                    <a:lstStyle/>
                    <a:p>
                      <a:pPr algn="l">
                        <a:lnSpc>
                          <a:spcPts val="2659"/>
                        </a:lnSpc>
                        <a:defRPr/>
                      </a:pPr>
                      <a:r>
                        <a:rPr lang="en-US" sz="1899" b="1">
                          <a:solidFill>
                            <a:srgbClr val="000000"/>
                          </a:solidFill>
                          <a:latin typeface="Arial Bold"/>
                          <a:ea typeface="Arial Bold"/>
                          <a:cs typeface="Arial Bold"/>
                          <a:sym typeface="Arial Bold"/>
                        </a:rPr>
                        <a:t>26</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err="1">
                          <a:solidFill>
                            <a:srgbClr val="000000"/>
                          </a:solidFill>
                          <a:latin typeface="Arimo Bold"/>
                          <a:ea typeface="Arimo Bold"/>
                          <a:cs typeface="Arimo Bold"/>
                          <a:sym typeface="Arimo Bold"/>
                        </a:rPr>
                        <a:t>Strateginio</a:t>
                      </a:r>
                      <a:r>
                        <a:rPr lang="en-US" sz="1899" b="1" dirty="0">
                          <a:solidFill>
                            <a:srgbClr val="000000"/>
                          </a:solidFill>
                          <a:latin typeface="Arimo Bold"/>
                          <a:ea typeface="Arimo Bold"/>
                          <a:cs typeface="Arimo Bold"/>
                          <a:sym typeface="Arimo Bold"/>
                        </a:rPr>
                        <a:t> plano II </a:t>
                      </a:r>
                      <a:r>
                        <a:rPr lang="en-US" sz="1899" b="1" dirty="0" err="1">
                          <a:solidFill>
                            <a:srgbClr val="000000"/>
                          </a:solidFill>
                          <a:latin typeface="Arimo Bold"/>
                          <a:ea typeface="Arimo Bold"/>
                          <a:cs typeface="Arimo Bold"/>
                          <a:sym typeface="Arimo Bold"/>
                        </a:rPr>
                        <a:t>ramsčio</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priemonė</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Jaunuolynų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ugdymas</a:t>
                      </a:r>
                      <a:r>
                        <a:rPr lang="en-US" sz="1899" b="1" dirty="0">
                          <a:solidFill>
                            <a:srgbClr val="000000"/>
                          </a:solidFill>
                          <a:latin typeface="Arimo Bold"/>
                          <a:ea typeface="Arimo Bold"/>
                          <a:cs typeface="Arimo Bold"/>
                          <a:sym typeface="Arimo Bold"/>
                        </a:rPr>
                        <a:t>“</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ŽŪM</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10"/>
                  </a:ext>
                </a:extLst>
              </a:tr>
              <a:tr h="783344">
                <a:tc>
                  <a:txBody>
                    <a:bodyPr/>
                    <a:lstStyle/>
                    <a:p>
                      <a:pPr algn="l">
                        <a:lnSpc>
                          <a:spcPts val="2659"/>
                        </a:lnSpc>
                        <a:defRPr/>
                      </a:pPr>
                      <a:r>
                        <a:rPr lang="en-US" sz="1899" b="1">
                          <a:solidFill>
                            <a:srgbClr val="000000"/>
                          </a:solidFill>
                          <a:latin typeface="Arial Bold"/>
                          <a:ea typeface="Arial Bold"/>
                          <a:cs typeface="Arial Bold"/>
                          <a:sym typeface="Arial Bold"/>
                        </a:rPr>
                        <a:t>27</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Miškų įstatymo ir poįstatyminių teisės aktų  pakeitimai, stiprinantys miškų ekosistemų atkūrimą ir biologinę įvairovę</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AM (MPG)</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11"/>
                  </a:ext>
                </a:extLst>
              </a:tr>
              <a:tr h="448990">
                <a:tc>
                  <a:txBody>
                    <a:bodyPr/>
                    <a:lstStyle/>
                    <a:p>
                      <a:pPr algn="l">
                        <a:lnSpc>
                          <a:spcPts val="2659"/>
                        </a:lnSpc>
                        <a:defRPr/>
                      </a:pPr>
                      <a:r>
                        <a:rPr lang="en-US" sz="1899" b="1">
                          <a:solidFill>
                            <a:srgbClr val="000000"/>
                          </a:solidFill>
                          <a:latin typeface="Arial Bold"/>
                          <a:ea typeface="Arial Bold"/>
                          <a:cs typeface="Arial Bold"/>
                          <a:sym typeface="Arial Bold"/>
                        </a:rPr>
                        <a:t>28</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Horizontalios atkūrimo ir apsaugos priemonės (ST įstatymas, rūšių, SŽNSĮ įstatymų pakeitimai)</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a:solidFill>
                            <a:srgbClr val="000000"/>
                          </a:solidFill>
                          <a:latin typeface="Arial"/>
                          <a:ea typeface="Arial"/>
                          <a:cs typeface="Arial"/>
                          <a:sym typeface="Arial"/>
                        </a:rPr>
                        <a:t>AM (GAPG)</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3" name="TextBox 3"/>
          <p:cNvSpPr txBox="1"/>
          <p:nvPr/>
        </p:nvSpPr>
        <p:spPr>
          <a:xfrm>
            <a:off x="1028700" y="1514477"/>
            <a:ext cx="12966501" cy="323850"/>
          </a:xfrm>
          <a:prstGeom prst="rect">
            <a:avLst/>
          </a:prstGeom>
        </p:spPr>
        <p:txBody>
          <a:bodyPr lIns="0" tIns="0" rIns="0" bIns="0" rtlCol="0" anchor="t">
            <a:spAutoFit/>
          </a:bodyPr>
          <a:lstStyle/>
          <a:p>
            <a:pPr algn="l">
              <a:lnSpc>
                <a:spcPts val="2520"/>
              </a:lnSpc>
              <a:spcBef>
                <a:spcPct val="0"/>
              </a:spcBef>
            </a:pPr>
            <a:r>
              <a:rPr lang="en-US" sz="2100" b="1" u="sng">
                <a:solidFill>
                  <a:srgbClr val="004100"/>
                </a:solidFill>
                <a:latin typeface="Arial Bold"/>
                <a:ea typeface="Arial Bold"/>
                <a:cs typeface="Arial Bold"/>
                <a:sym typeface="Arial Bold"/>
              </a:rPr>
              <a:t>Biologinės įvairovės didinimas, buveinių, rūšių atkūrimas, rodiklių didinimas - planuojame tęstinumą</a:t>
            </a:r>
          </a:p>
        </p:txBody>
      </p:sp>
      <p:grpSp>
        <p:nvGrpSpPr>
          <p:cNvPr id="4" name="Group 4"/>
          <p:cNvGrpSpPr>
            <a:grpSpLocks noChangeAspect="1"/>
          </p:cNvGrpSpPr>
          <p:nvPr/>
        </p:nvGrpSpPr>
        <p:grpSpPr>
          <a:xfrm>
            <a:off x="17507612" y="452438"/>
            <a:ext cx="356522" cy="1228726"/>
            <a:chOff x="0" y="0"/>
            <a:chExt cx="475362" cy="1638302"/>
          </a:xfrm>
        </p:grpSpPr>
        <p:sp>
          <p:nvSpPr>
            <p:cNvPr id="5" name="Freeform 5"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2"/>
              <a:stretch>
                <a:fillRect r="-57"/>
              </a:stretch>
            </a:blipFill>
          </p:spPr>
          <p:txBody>
            <a:bodyPr/>
            <a:lstStyle/>
            <a:p>
              <a:endParaRPr lang="en-GB"/>
            </a:p>
          </p:txBody>
        </p:sp>
      </p:grpSp>
      <p:sp>
        <p:nvSpPr>
          <p:cNvPr id="6" name="TextBox 6"/>
          <p:cNvSpPr txBox="1"/>
          <p:nvPr/>
        </p:nvSpPr>
        <p:spPr>
          <a:xfrm>
            <a:off x="1028700" y="423863"/>
            <a:ext cx="15957755" cy="561975"/>
          </a:xfrm>
          <a:prstGeom prst="rect">
            <a:avLst/>
          </a:prstGeom>
        </p:spPr>
        <p:txBody>
          <a:bodyPr lIns="0" tIns="0" rIns="0" bIns="0" rtlCol="0" anchor="t">
            <a:spAutoFit/>
          </a:bodyPr>
          <a:lstStyle/>
          <a:p>
            <a:pPr algn="l">
              <a:lnSpc>
                <a:spcPts val="4200"/>
              </a:lnSpc>
            </a:pPr>
            <a:r>
              <a:rPr lang="en-US" sz="3500" b="1">
                <a:solidFill>
                  <a:srgbClr val="004100"/>
                </a:solidFill>
                <a:latin typeface="Arial Bold"/>
                <a:ea typeface="Arial Bold"/>
                <a:cs typeface="Arial Bold"/>
                <a:sym typeface="Arial Bold"/>
              </a:rPr>
              <a:t>Miškų ekosistemų atkūrimas - Esamos (suplanuotos arba įgyvendinamos)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7507612" y="452438"/>
            <a:ext cx="356522" cy="1228726"/>
            <a:chOff x="0" y="0"/>
            <a:chExt cx="475362" cy="1638302"/>
          </a:xfrm>
        </p:grpSpPr>
        <p:sp>
          <p:nvSpPr>
            <p:cNvPr id="3" name="Freeform 3" descr="A picture containing black, darkness  Description automatically generated"/>
            <p:cNvSpPr/>
            <p:nvPr/>
          </p:nvSpPr>
          <p:spPr>
            <a:xfrm>
              <a:off x="0" y="0"/>
              <a:ext cx="475361" cy="1638300"/>
            </a:xfrm>
            <a:custGeom>
              <a:avLst/>
              <a:gdLst/>
              <a:ahLst/>
              <a:cxnLst/>
              <a:rect l="l" t="t" r="r" b="b"/>
              <a:pathLst>
                <a:path w="475361" h="1638300">
                  <a:moveTo>
                    <a:pt x="0" y="0"/>
                  </a:moveTo>
                  <a:lnTo>
                    <a:pt x="475361" y="0"/>
                  </a:lnTo>
                  <a:lnTo>
                    <a:pt x="475361" y="1638300"/>
                  </a:lnTo>
                  <a:lnTo>
                    <a:pt x="0" y="1638300"/>
                  </a:lnTo>
                  <a:lnTo>
                    <a:pt x="0" y="0"/>
                  </a:lnTo>
                  <a:close/>
                </a:path>
              </a:pathLst>
            </a:custGeom>
            <a:blipFill>
              <a:blip r:embed="rId2"/>
              <a:stretch>
                <a:fillRect r="-57"/>
              </a:stretch>
            </a:blipFill>
          </p:spPr>
          <p:txBody>
            <a:bodyPr/>
            <a:lstStyle/>
            <a:p>
              <a:endParaRPr lang="en-GB"/>
            </a:p>
          </p:txBody>
        </p:sp>
      </p:grpSp>
      <p:graphicFrame>
        <p:nvGraphicFramePr>
          <p:cNvPr id="4" name="Table 4"/>
          <p:cNvGraphicFramePr>
            <a:graphicFrameLocks noGrp="1"/>
          </p:cNvGraphicFramePr>
          <p:nvPr>
            <p:extLst>
              <p:ext uri="{D42A27DB-BD31-4B8C-83A1-F6EECF244321}">
                <p14:modId xmlns:p14="http://schemas.microsoft.com/office/powerpoint/2010/main" val="2570848217"/>
              </p:ext>
            </p:extLst>
          </p:nvPr>
        </p:nvGraphicFramePr>
        <p:xfrm>
          <a:off x="1028700" y="2422833"/>
          <a:ext cx="15957755" cy="4139787"/>
        </p:xfrm>
        <a:graphic>
          <a:graphicData uri="http://schemas.openxmlformats.org/drawingml/2006/table">
            <a:tbl>
              <a:tblPr/>
              <a:tblGrid>
                <a:gridCol w="454205">
                  <a:extLst>
                    <a:ext uri="{9D8B030D-6E8A-4147-A177-3AD203B41FA5}">
                      <a16:colId xmlns:a16="http://schemas.microsoft.com/office/drawing/2014/main" val="20000"/>
                    </a:ext>
                  </a:extLst>
                </a:gridCol>
                <a:gridCol w="13573408">
                  <a:extLst>
                    <a:ext uri="{9D8B030D-6E8A-4147-A177-3AD203B41FA5}">
                      <a16:colId xmlns:a16="http://schemas.microsoft.com/office/drawing/2014/main" val="20001"/>
                    </a:ext>
                  </a:extLst>
                </a:gridCol>
                <a:gridCol w="1930142">
                  <a:extLst>
                    <a:ext uri="{9D8B030D-6E8A-4147-A177-3AD203B41FA5}">
                      <a16:colId xmlns:a16="http://schemas.microsoft.com/office/drawing/2014/main" val="20002"/>
                    </a:ext>
                  </a:extLst>
                </a:gridCol>
              </a:tblGrid>
              <a:tr h="449745">
                <a:tc>
                  <a:txBody>
                    <a:bodyPr/>
                    <a:lstStyle/>
                    <a:p>
                      <a:pPr algn="l">
                        <a:lnSpc>
                          <a:spcPts val="2659"/>
                        </a:lnSpc>
                        <a:defRPr/>
                      </a:pPr>
                      <a:r>
                        <a:rPr lang="en-US" sz="1899" b="1">
                          <a:solidFill>
                            <a:srgbClr val="000000"/>
                          </a:solidFill>
                          <a:latin typeface="Arial Bold"/>
                          <a:ea typeface="Arial Bold"/>
                          <a:cs typeface="Arial Bold"/>
                          <a:sym typeface="Arial Bold"/>
                        </a:rPr>
                        <a:t>1</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a:solidFill>
                            <a:srgbClr val="000000"/>
                          </a:solidFill>
                          <a:latin typeface="Arimo Bold"/>
                          <a:ea typeface="Arimo Bold"/>
                          <a:cs typeface="Arimo Bold"/>
                          <a:sym typeface="Arimo Bold"/>
                        </a:rPr>
                        <a:t>Hidrologinio režimo atkūrimas pažeistose aliuvinių, paupių ir pelkinių miškų ekosistemose</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0"/>
                  </a:ext>
                </a:extLst>
              </a:tr>
              <a:tr h="784661">
                <a:tc>
                  <a:txBody>
                    <a:bodyPr/>
                    <a:lstStyle/>
                    <a:p>
                      <a:pPr algn="l">
                        <a:lnSpc>
                          <a:spcPts val="2659"/>
                        </a:lnSpc>
                        <a:defRPr/>
                      </a:pPr>
                      <a:r>
                        <a:rPr lang="en-US" sz="1899" b="1">
                          <a:solidFill>
                            <a:srgbClr val="000000"/>
                          </a:solidFill>
                          <a:latin typeface="Arial Bold"/>
                          <a:ea typeface="Arial Bold"/>
                          <a:cs typeface="Arial Bold"/>
                          <a:sym typeface="Arial Bold"/>
                        </a:rPr>
                        <a:t>2</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a:solidFill>
                            <a:srgbClr val="000000"/>
                          </a:solidFill>
                          <a:latin typeface="Arial Bold"/>
                          <a:ea typeface="Arial Bold"/>
                          <a:cs typeface="Arial Bold"/>
                          <a:sym typeface="Arial Bold"/>
                        </a:rPr>
                        <a:t>Gamtiškosios (</a:t>
                      </a:r>
                      <a:r>
                        <a:rPr lang="en-US" sz="1899" b="1" dirty="0" err="1">
                          <a:solidFill>
                            <a:srgbClr val="000000"/>
                          </a:solidFill>
                          <a:latin typeface="Arial Bold"/>
                          <a:ea typeface="Arial Bold"/>
                          <a:cs typeface="Arial Bold"/>
                          <a:sym typeface="Arial Bold"/>
                        </a:rPr>
                        <a:t>artimesnės</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gamtai</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miškininkystės</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principų</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taikymas</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praktikoje</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saugomose</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teritorijose</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pertvarkant</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miškų</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masyvus</a:t>
                      </a:r>
                      <a:r>
                        <a:rPr lang="en-US" sz="1899" b="1" dirty="0">
                          <a:solidFill>
                            <a:srgbClr val="000000"/>
                          </a:solidFill>
                          <a:latin typeface="Arial Bold"/>
                          <a:ea typeface="Arial Bold"/>
                          <a:cs typeface="Arial Bold"/>
                          <a:sym typeface="Arial Bold"/>
                        </a:rPr>
                        <a:t> į </a:t>
                      </a:r>
                      <a:r>
                        <a:rPr lang="en-US" sz="1899" b="1" dirty="0" err="1">
                          <a:solidFill>
                            <a:srgbClr val="000000"/>
                          </a:solidFill>
                          <a:latin typeface="Arial Bold"/>
                          <a:ea typeface="Arial Bold"/>
                          <a:cs typeface="Arial Bold"/>
                          <a:sym typeface="Arial Bold"/>
                        </a:rPr>
                        <a:t>artimesnius</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natūraliems</a:t>
                      </a:r>
                      <a:r>
                        <a:rPr lang="en-US" sz="1899" b="1" dirty="0">
                          <a:solidFill>
                            <a:srgbClr val="000000"/>
                          </a:solidFill>
                          <a:latin typeface="Arial Bold"/>
                          <a:ea typeface="Arial Bold"/>
                          <a:cs typeface="Arial Bold"/>
                          <a:sym typeface="Arial Bold"/>
                        </a:rPr>
                        <a:t> </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1"/>
                  </a:ext>
                </a:extLst>
              </a:tr>
              <a:tr h="449745">
                <a:tc>
                  <a:txBody>
                    <a:bodyPr/>
                    <a:lstStyle/>
                    <a:p>
                      <a:pPr algn="l">
                        <a:lnSpc>
                          <a:spcPts val="2659"/>
                        </a:lnSpc>
                        <a:defRPr/>
                      </a:pPr>
                      <a:r>
                        <a:rPr lang="en-US" sz="1899" b="1">
                          <a:solidFill>
                            <a:srgbClr val="000000"/>
                          </a:solidFill>
                          <a:latin typeface="Arial Bold"/>
                          <a:ea typeface="Arial Bold"/>
                          <a:cs typeface="Arial Bold"/>
                          <a:sym typeface="Arial Bold"/>
                        </a:rPr>
                        <a:t>3</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a:solidFill>
                            <a:srgbClr val="000000"/>
                          </a:solidFill>
                          <a:latin typeface="Arial Bold"/>
                          <a:ea typeface="Arial Bold"/>
                          <a:cs typeface="Arial Bold"/>
                          <a:sym typeface="Arial Bold"/>
                        </a:rPr>
                        <a:t>Kanopinių </a:t>
                      </a:r>
                      <a:r>
                        <a:rPr lang="en-US" sz="1899" b="1" dirty="0" err="1">
                          <a:solidFill>
                            <a:srgbClr val="000000"/>
                          </a:solidFill>
                          <a:latin typeface="Arial Bold"/>
                          <a:ea typeface="Arial Bold"/>
                          <a:cs typeface="Arial Bold"/>
                          <a:sym typeface="Arial Bold"/>
                        </a:rPr>
                        <a:t>žvėrių</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populiacijų</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reguliavimas</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optimaliam</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natūraliam</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miškų</a:t>
                      </a:r>
                      <a:r>
                        <a:rPr lang="en-US" sz="1899" b="1" dirty="0">
                          <a:solidFill>
                            <a:srgbClr val="000000"/>
                          </a:solidFill>
                          <a:latin typeface="Arial Bold"/>
                          <a:ea typeface="Arial Bold"/>
                          <a:cs typeface="Arial Bold"/>
                          <a:sym typeface="Arial Bold"/>
                        </a:rPr>
                        <a:t> </a:t>
                      </a:r>
                      <a:r>
                        <a:rPr lang="en-US" sz="1899" b="1" dirty="0" err="1">
                          <a:solidFill>
                            <a:srgbClr val="000000"/>
                          </a:solidFill>
                          <a:latin typeface="Arial Bold"/>
                          <a:ea typeface="Arial Bold"/>
                          <a:cs typeface="Arial Bold"/>
                          <a:sym typeface="Arial Bold"/>
                        </a:rPr>
                        <a:t>atsikūrimui</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2"/>
                  </a:ext>
                </a:extLst>
              </a:tr>
              <a:tr h="449745">
                <a:tc>
                  <a:txBody>
                    <a:bodyPr/>
                    <a:lstStyle/>
                    <a:p>
                      <a:pPr algn="l">
                        <a:lnSpc>
                          <a:spcPts val="2659"/>
                        </a:lnSpc>
                        <a:defRPr/>
                      </a:pPr>
                      <a:r>
                        <a:rPr lang="en-US" sz="1899" b="1">
                          <a:solidFill>
                            <a:srgbClr val="000000"/>
                          </a:solidFill>
                          <a:latin typeface="Arial Bold"/>
                          <a:ea typeface="Arial Bold"/>
                          <a:cs typeface="Arial Bold"/>
                          <a:sym typeface="Arial Bold"/>
                        </a:rPr>
                        <a:t>4</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a:solidFill>
                            <a:srgbClr val="000000"/>
                          </a:solidFill>
                          <a:latin typeface="Arimo Bold"/>
                          <a:ea typeface="Arimo Bold"/>
                          <a:cs typeface="Arimo Bold"/>
                          <a:sym typeface="Arimo Bold"/>
                        </a:rPr>
                        <a:t>Miško </a:t>
                      </a:r>
                      <a:r>
                        <a:rPr lang="en-US" sz="1899" b="1" dirty="0" err="1">
                          <a:solidFill>
                            <a:srgbClr val="000000"/>
                          </a:solidFill>
                          <a:latin typeface="Arimo Bold"/>
                          <a:ea typeface="Arimo Bold"/>
                          <a:cs typeface="Arimo Bold"/>
                          <a:sym typeface="Arimo Bold"/>
                        </a:rPr>
                        <a:t>struktūrinių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elementų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gyvų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medžių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su</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mikrobuveinėmis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gausos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užtikrinimas</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3"/>
                  </a:ext>
                </a:extLst>
              </a:tr>
              <a:tr h="778073">
                <a:tc>
                  <a:txBody>
                    <a:bodyPr/>
                    <a:lstStyle/>
                    <a:p>
                      <a:pPr algn="l">
                        <a:lnSpc>
                          <a:spcPts val="2659"/>
                        </a:lnSpc>
                        <a:defRPr/>
                      </a:pPr>
                      <a:r>
                        <a:rPr lang="en-US" sz="1899" b="1">
                          <a:solidFill>
                            <a:srgbClr val="000000"/>
                          </a:solidFill>
                          <a:latin typeface="Arial Bold"/>
                          <a:ea typeface="Arial Bold"/>
                          <a:cs typeface="Arial Bold"/>
                          <a:sym typeface="Arial Bold"/>
                        </a:rPr>
                        <a:t>5</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a:solidFill>
                            <a:srgbClr val="000000"/>
                          </a:solidFill>
                          <a:latin typeface="Arimo Bold"/>
                          <a:ea typeface="Arimo Bold"/>
                          <a:cs typeface="Arimo Bold"/>
                          <a:sym typeface="Arimo Bold"/>
                        </a:rPr>
                        <a:t>Svetimų </a:t>
                      </a:r>
                      <a:r>
                        <a:rPr lang="en-US" sz="1899" b="1" dirty="0" err="1">
                          <a:solidFill>
                            <a:srgbClr val="000000"/>
                          </a:solidFill>
                          <a:latin typeface="Arimo Bold"/>
                          <a:ea typeface="Arimo Bold"/>
                          <a:cs typeface="Arimo Bold"/>
                          <a:sym typeface="Arimo Bold"/>
                        </a:rPr>
                        <a:t>sumedėjusių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augalų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rūšių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gausos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mažinimas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miškuose</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4"/>
                  </a:ext>
                </a:extLst>
              </a:tr>
              <a:tr h="449745">
                <a:tc>
                  <a:txBody>
                    <a:bodyPr/>
                    <a:lstStyle/>
                    <a:p>
                      <a:pPr algn="l">
                        <a:lnSpc>
                          <a:spcPts val="2659"/>
                        </a:lnSpc>
                        <a:defRPr/>
                      </a:pPr>
                      <a:r>
                        <a:rPr lang="en-US" sz="1899" b="1">
                          <a:solidFill>
                            <a:srgbClr val="000000"/>
                          </a:solidFill>
                          <a:latin typeface="Arial Bold"/>
                          <a:ea typeface="Arial Bold"/>
                          <a:cs typeface="Arial Bold"/>
                          <a:sym typeface="Arial Bold"/>
                        </a:rPr>
                        <a:t>6</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a:solidFill>
                            <a:srgbClr val="000000"/>
                          </a:solidFill>
                          <a:latin typeface="Arimo Bold"/>
                          <a:ea typeface="Arimo Bold"/>
                          <a:cs typeface="Arimo Bold"/>
                          <a:sym typeface="Arimo Bold"/>
                        </a:rPr>
                        <a:t>Žemės </a:t>
                      </a:r>
                      <a:r>
                        <a:rPr lang="en-US" sz="1899" b="1" dirty="0" err="1">
                          <a:solidFill>
                            <a:srgbClr val="000000"/>
                          </a:solidFill>
                          <a:latin typeface="Arimo Bold"/>
                          <a:ea typeface="Arimo Bold"/>
                          <a:cs typeface="Arimo Bold"/>
                          <a:sym typeface="Arimo Bold"/>
                        </a:rPr>
                        <a:t>valdytojų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skatinimas</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įsitraukti</a:t>
                      </a:r>
                      <a:r>
                        <a:rPr lang="en-US" sz="1899" b="1" dirty="0">
                          <a:solidFill>
                            <a:srgbClr val="000000"/>
                          </a:solidFill>
                          <a:latin typeface="Arimo Bold"/>
                          <a:ea typeface="Arimo Bold"/>
                          <a:cs typeface="Arimo Bold"/>
                          <a:sym typeface="Arimo Bold"/>
                        </a:rPr>
                        <a:t> į </a:t>
                      </a:r>
                      <a:r>
                        <a:rPr lang="en-US" sz="1899" b="1" dirty="0" err="1">
                          <a:solidFill>
                            <a:srgbClr val="000000"/>
                          </a:solidFill>
                          <a:latin typeface="Arimo Bold"/>
                          <a:ea typeface="Arimo Bold"/>
                          <a:cs typeface="Arimo Bold"/>
                          <a:sym typeface="Arimo Bold"/>
                        </a:rPr>
                        <a:t>saugomų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teritorijų</a:t>
                      </a:r>
                      <a:r>
                        <a:rPr lang="en-US" sz="1899" b="1" dirty="0">
                          <a:solidFill>
                            <a:srgbClr val="000000"/>
                          </a:solidFill>
                          <a:latin typeface="Arimo Bold"/>
                          <a:ea typeface="Arimo Bold"/>
                          <a:cs typeface="Arimo Bold"/>
                          <a:sym typeface="Arimo Bold"/>
                        </a:rPr>
                        <a:t> gamtotvarkos </a:t>
                      </a:r>
                      <a:r>
                        <a:rPr lang="en-US" sz="1899" b="1" dirty="0" err="1">
                          <a:solidFill>
                            <a:srgbClr val="000000"/>
                          </a:solidFill>
                          <a:latin typeface="Arimo Bold"/>
                          <a:ea typeface="Arimo Bold"/>
                          <a:cs typeface="Arimo Bold"/>
                          <a:sym typeface="Arimo Bold"/>
                        </a:rPr>
                        <a:t>veiklą</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5"/>
                  </a:ext>
                </a:extLst>
              </a:tr>
              <a:tr h="778073">
                <a:tc>
                  <a:txBody>
                    <a:bodyPr/>
                    <a:lstStyle/>
                    <a:p>
                      <a:pPr algn="l">
                        <a:lnSpc>
                          <a:spcPts val="2659"/>
                        </a:lnSpc>
                        <a:defRPr/>
                      </a:pPr>
                      <a:r>
                        <a:rPr lang="en-US" sz="1899" b="1">
                          <a:solidFill>
                            <a:srgbClr val="000000"/>
                          </a:solidFill>
                          <a:latin typeface="Arial Bold"/>
                          <a:ea typeface="Arial Bold"/>
                          <a:cs typeface="Arial Bold"/>
                          <a:sym typeface="Arial Bold"/>
                        </a:rPr>
                        <a:t>7</a:t>
                      </a:r>
                      <a:endParaRPr lang="en-US" sz="110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r>
                        <a:rPr lang="en-US" sz="1899" b="1" dirty="0">
                          <a:solidFill>
                            <a:srgbClr val="000000"/>
                          </a:solidFill>
                          <a:latin typeface="Arimo Bold"/>
                          <a:ea typeface="Arimo Bold"/>
                          <a:cs typeface="Arimo Bold"/>
                          <a:sym typeface="Arimo Bold"/>
                        </a:rPr>
                        <a:t>Privalomųjų </a:t>
                      </a:r>
                      <a:r>
                        <a:rPr lang="en-US" sz="1899" b="1" dirty="0" err="1">
                          <a:solidFill>
                            <a:srgbClr val="000000"/>
                          </a:solidFill>
                          <a:latin typeface="Arimo Bold"/>
                          <a:ea typeface="Arimo Bold"/>
                          <a:cs typeface="Arimo Bold"/>
                          <a:sym typeface="Arimo Bold"/>
                        </a:rPr>
                        <a:t>atskaitymų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mechanizmo</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pertvarka</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mažinanti</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plynųjų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kirtimų</a:t>
                      </a:r>
                      <a:r>
                        <a:rPr lang="en-US" sz="1899" b="1" dirty="0">
                          <a:solidFill>
                            <a:srgbClr val="000000"/>
                          </a:solidFill>
                          <a:latin typeface="Arimo Bold"/>
                          <a:ea typeface="Arimo Bold"/>
                          <a:cs typeface="Arimo Bold"/>
                          <a:sym typeface="Arimo Bold"/>
                        </a:rPr>
                        <a:t> </a:t>
                      </a:r>
                      <a:r>
                        <a:rPr lang="en-US" sz="1899" b="1" dirty="0" err="1">
                          <a:solidFill>
                            <a:srgbClr val="000000"/>
                          </a:solidFill>
                          <a:latin typeface="Arimo Bold"/>
                          <a:ea typeface="Arimo Bold"/>
                          <a:cs typeface="Arimo Bold"/>
                          <a:sym typeface="Arimo Bold"/>
                        </a:rPr>
                        <a:t>apimtis</a:t>
                      </a: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tc>
                  <a:txBody>
                    <a:bodyPr/>
                    <a:lstStyle/>
                    <a:p>
                      <a:pPr algn="l">
                        <a:lnSpc>
                          <a:spcPts val="2659"/>
                        </a:lnSpc>
                        <a:defRPr/>
                      </a:pPr>
                      <a:endParaRPr lang="en-US" sz="1100" dirty="0"/>
                    </a:p>
                  </a:txBody>
                  <a:tcPr marL="19050" marR="19050" marT="19050" marB="19050" anchor="ctr">
                    <a:lnL w="19050" cap="flat" cmpd="sng" algn="ctr">
                      <a:solidFill>
                        <a:srgbClr val="6B6725"/>
                      </a:solidFill>
                      <a:prstDash val="solid"/>
                      <a:round/>
                      <a:headEnd type="none" w="med" len="med"/>
                      <a:tailEnd type="none" w="med" len="med"/>
                    </a:lnL>
                    <a:lnR w="19050" cap="flat" cmpd="sng" algn="ctr">
                      <a:solidFill>
                        <a:srgbClr val="6B6725"/>
                      </a:solidFill>
                      <a:prstDash val="solid"/>
                      <a:round/>
                      <a:headEnd type="none" w="med" len="med"/>
                      <a:tailEnd type="none" w="med" len="med"/>
                    </a:lnR>
                    <a:lnT w="19050" cap="flat" cmpd="sng" algn="ctr">
                      <a:solidFill>
                        <a:srgbClr val="6B6725"/>
                      </a:solidFill>
                      <a:prstDash val="solid"/>
                      <a:round/>
                      <a:headEnd type="none" w="med" len="med"/>
                      <a:tailEnd type="none" w="med" len="med"/>
                    </a:lnT>
                    <a:lnB w="19050" cap="flat" cmpd="sng" algn="ctr">
                      <a:solidFill>
                        <a:srgbClr val="6B672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TextBox 5"/>
          <p:cNvSpPr txBox="1"/>
          <p:nvPr/>
        </p:nvSpPr>
        <p:spPr>
          <a:xfrm>
            <a:off x="1028700" y="423863"/>
            <a:ext cx="14726757" cy="847725"/>
          </a:xfrm>
          <a:prstGeom prst="rect">
            <a:avLst/>
          </a:prstGeom>
        </p:spPr>
        <p:txBody>
          <a:bodyPr lIns="0" tIns="0" rIns="0" bIns="0" rtlCol="0" anchor="t">
            <a:spAutoFit/>
          </a:bodyPr>
          <a:lstStyle/>
          <a:p>
            <a:pPr algn="l">
              <a:lnSpc>
                <a:spcPts val="6480"/>
              </a:lnSpc>
            </a:pPr>
            <a:r>
              <a:rPr lang="en-US" sz="5400" b="1">
                <a:solidFill>
                  <a:srgbClr val="004100"/>
                </a:solidFill>
                <a:latin typeface="Arial Bold"/>
                <a:ea typeface="Arial Bold"/>
                <a:cs typeface="Arial Bold"/>
                <a:sym typeface="Arial Bold"/>
              </a:rPr>
              <a:t>Miškų ekosistemų atkūrimas - </a:t>
            </a:r>
            <a:r>
              <a:rPr lang="en-US" sz="5400" b="1">
                <a:solidFill>
                  <a:srgbClr val="A86103"/>
                </a:solidFill>
                <a:latin typeface="Arial Bold"/>
                <a:ea typeface="Arial Bold"/>
                <a:cs typeface="Arial Bold"/>
                <a:sym typeface="Arial Bold"/>
              </a:rPr>
              <a:t>NAUJOS!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96643-802F-3823-3935-F924C5B65C2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4281D6D-6454-B978-8BB0-79C8B7861B0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8792C733-6373-55C5-6EC6-402303554FAA}"/>
              </a:ext>
            </a:extLst>
          </p:cNvPr>
          <p:cNvSpPr txBox="1"/>
          <p:nvPr/>
        </p:nvSpPr>
        <p:spPr>
          <a:xfrm>
            <a:off x="4191000" y="419100"/>
            <a:ext cx="19658311" cy="1563826"/>
          </a:xfrm>
          <a:prstGeom prst="rect">
            <a:avLst/>
          </a:prstGeom>
        </p:spPr>
        <p:txBody>
          <a:bodyPr wrap="square" lIns="0" tIns="0" rIns="0" bIns="0" rtlCol="0" anchor="t">
            <a:spAutoFit/>
          </a:bodyPr>
          <a:lstStyle/>
          <a:p>
            <a:pPr marL="0" marR="0" lvl="0" indent="0" defTabSz="914400" rtl="0" eaLnBrk="1" fontAlgn="auto" latinLnBrk="0" hangingPunct="1">
              <a:lnSpc>
                <a:spcPts val="6480"/>
              </a:lnSpc>
              <a:spcBef>
                <a:spcPts val="0"/>
              </a:spcBef>
              <a:spcAft>
                <a:spcPts val="0"/>
              </a:spcAft>
              <a:buClrTx/>
              <a:buSzTx/>
              <a:buFontTx/>
              <a:buNone/>
              <a:tabLst/>
              <a:defRPr/>
            </a:pPr>
            <a:r>
              <a:rPr kumimoji="0" lang="lt-LT"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rPr>
              <a:t>Hidrologinio režimo atkūrimas pažeistose aliuvinių, paupių ir </a:t>
            </a:r>
          </a:p>
          <a:p>
            <a:pPr marL="0" marR="0" lvl="0" indent="0" defTabSz="914400" rtl="0" eaLnBrk="1" fontAlgn="auto" latinLnBrk="0" hangingPunct="1">
              <a:lnSpc>
                <a:spcPts val="6480"/>
              </a:lnSpc>
              <a:spcBef>
                <a:spcPts val="0"/>
              </a:spcBef>
              <a:spcAft>
                <a:spcPts val="0"/>
              </a:spcAft>
              <a:buClrTx/>
              <a:buSzTx/>
              <a:buFontTx/>
              <a:buNone/>
              <a:tabLst/>
              <a:defRPr/>
            </a:pPr>
            <a:r>
              <a:rPr kumimoji="0" lang="lt-LT"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rPr>
              <a:t>pelkinių miškų ekosistemose</a:t>
            </a:r>
            <a:endParaRPr kumimoji="0" lang="en-US"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endParaRPr>
          </a:p>
        </p:txBody>
      </p:sp>
      <p:sp>
        <p:nvSpPr>
          <p:cNvPr id="6" name="TextBox 6">
            <a:extLst>
              <a:ext uri="{FF2B5EF4-FFF2-40B4-BE49-F238E27FC236}">
                <a16:creationId xmlns:a16="http://schemas.microsoft.com/office/drawing/2014/main" id="{9AB0E452-EA8A-899A-495C-C588783B28E6}"/>
              </a:ext>
            </a:extLst>
          </p:cNvPr>
          <p:cNvSpPr txBox="1"/>
          <p:nvPr/>
        </p:nvSpPr>
        <p:spPr>
          <a:xfrm>
            <a:off x="381000" y="3009900"/>
            <a:ext cx="17199845" cy="2018758"/>
          </a:xfrm>
          <a:prstGeom prst="rect">
            <a:avLst/>
          </a:prstGeom>
        </p:spPr>
        <p:txBody>
          <a:bodyPr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4759"/>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
        <p:nvSpPr>
          <p:cNvPr id="8" name="TextBox 6">
            <a:extLst>
              <a:ext uri="{FF2B5EF4-FFF2-40B4-BE49-F238E27FC236}">
                <a16:creationId xmlns:a16="http://schemas.microsoft.com/office/drawing/2014/main" id="{EBD3F401-DA20-CBC2-4555-66702FE8620D}"/>
              </a:ext>
            </a:extLst>
          </p:cNvPr>
          <p:cNvSpPr txBox="1"/>
          <p:nvPr/>
        </p:nvSpPr>
        <p:spPr>
          <a:xfrm>
            <a:off x="609601" y="3009900"/>
            <a:ext cx="17678399" cy="7042569"/>
          </a:xfrm>
          <a:prstGeom prst="rect">
            <a:avLst/>
          </a:prstGeom>
        </p:spPr>
        <p:txBody>
          <a:bodyPr wrap="square"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Priemone siekiama atkurti hidrologinį režimą pažeistose pelkinių, aliuvinių ir paupių miškų ekosistemose, kurių nusausinimas pablogino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buveinių būklę, sumažino biologinę įvairovę ir miškų atsparumą sausroms bei padidino šiltnamio efektą sukeliančių dujų emisijas.</a:t>
            </a: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 apims pelkinius dirvožemis (miškuose bei pelkėse), apimant gretimas bei įsiterpusias teritorijas su mineraliniu dirvožemiu. Prioritetas skiriamas , tinklui „</a:t>
            </a:r>
            <a:r>
              <a:rPr kumimoji="0" lang="lt-LT"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Natura</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2000", pasienio teritorijos, valstybinių miškų teritorijoms.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Priemone taip pat prisidedama prie platesnės krašto gynybos architektūros — pasienio teritorijose.</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Priemonės įgyvendinimas etapais:</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Pirma — tikslinių teritorijų identifikavimas ir finansavimo modelių analizė.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Antra  — hidrologinio režimo atkūrimo projektavimas ir poveikio vertinimas.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Trečia — hidrologinio režimo atkūrimo sprendinių įgyvendinimas siekiant didžiausios ekologinės naudos.</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Priemonės įgyvendinimui keliami tarpiniai tikslai: iki 2030 m. - 25 k</a:t>
            </a:r>
            <a:r>
              <a:rPr lang="lt-LT" sz="2400" dirty="0">
                <a:effectLst/>
                <a:latin typeface="Calibri" panose="020F0502020204030204" pitchFamily="34" charset="0"/>
                <a:ea typeface="Calibri" panose="020F0502020204030204" pitchFamily="34" charset="0"/>
                <a:cs typeface="Times New Roman" panose="02020603050405020304" pitchFamily="18" charset="0"/>
              </a:rPr>
              <a:t>m</a:t>
            </a:r>
            <a:r>
              <a:rPr lang="lt-LT" sz="2400" baseline="30000" dirty="0">
                <a:effectLst/>
                <a:latin typeface="Calibri" panose="020F0502020204030204" pitchFamily="34" charset="0"/>
                <a:ea typeface="Calibri" panose="020F0502020204030204" pitchFamily="34" charset="0"/>
                <a:cs typeface="Times New Roman" panose="02020603050405020304" pitchFamily="18" charset="0"/>
              </a:rPr>
              <a:t>2</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iki 2040 m. - 75 k</a:t>
            </a:r>
            <a:r>
              <a:rPr lang="lt-LT" sz="2400" dirty="0">
                <a:effectLst/>
                <a:latin typeface="Calibri" panose="020F0502020204030204" pitchFamily="34" charset="0"/>
                <a:ea typeface="Calibri" panose="020F0502020204030204" pitchFamily="34" charset="0"/>
                <a:cs typeface="Times New Roman" panose="02020603050405020304" pitchFamily="18" charset="0"/>
              </a:rPr>
              <a:t>m</a:t>
            </a:r>
            <a:r>
              <a:rPr lang="lt-LT" sz="2400" baseline="30000" dirty="0">
                <a:effectLst/>
                <a:latin typeface="Calibri" panose="020F0502020204030204" pitchFamily="34" charset="0"/>
                <a:ea typeface="Calibri" panose="020F0502020204030204" pitchFamily="34" charset="0"/>
                <a:cs typeface="Times New Roman" panose="02020603050405020304" pitchFamily="18" charset="0"/>
              </a:rPr>
              <a:t>2</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iki 2050 m. - 125 k</a:t>
            </a:r>
            <a:r>
              <a:rPr lang="lt-LT" sz="2400" dirty="0">
                <a:effectLst/>
                <a:latin typeface="Calibri" panose="020F0502020204030204" pitchFamily="34" charset="0"/>
                <a:ea typeface="Calibri" panose="020F0502020204030204" pitchFamily="34" charset="0"/>
                <a:cs typeface="Times New Roman" panose="02020603050405020304" pitchFamily="18" charset="0"/>
              </a:rPr>
              <a:t>m</a:t>
            </a:r>
            <a:r>
              <a:rPr lang="lt-LT" sz="2400" baseline="30000" dirty="0">
                <a:effectLst/>
                <a:latin typeface="Calibri" panose="020F0502020204030204" pitchFamily="34" charset="0"/>
                <a:ea typeface="Calibri" panose="020F0502020204030204" pitchFamily="34" charset="0"/>
                <a:cs typeface="Times New Roman" panose="02020603050405020304" pitchFamily="18" charset="0"/>
              </a:rPr>
              <a:t>2</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Ekologinė nauda: atkurtas pelkinių, aliuvinių ir paupių miškų ekosistemų hidrologinis režimas, pagerinta buveinių būklė ir biologinė įvairovė, sudaromos galimybės buveinėms įkurti iš naujo, padidintas anglies kaupimas ir miškų atsparumas sausroms, sustiprintas ekologinis junglumas. </a:t>
            </a: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a:t>
            </a:r>
            <a:r>
              <a:rPr lang="lt-LT" sz="2100" dirty="0">
                <a:solidFill>
                  <a:srgbClr val="000000"/>
                </a:solidFill>
                <a:latin typeface="Canva Sans"/>
                <a:ea typeface="Canva Sans"/>
                <a:cs typeface="Canva Sans"/>
                <a:sym typeface="Canva Sans"/>
              </a:rPr>
              <a:t>ės įgyvendinimo laikotarpis iki 2050 m. </a:t>
            </a: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Tree>
    <p:extLst>
      <p:ext uri="{BB962C8B-B14F-4D97-AF65-F5344CB8AC3E}">
        <p14:creationId xmlns:p14="http://schemas.microsoft.com/office/powerpoint/2010/main" val="2911098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5772-4813-A213-ADF4-DBA885557A6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2B91D3-14E3-D3CC-CC65-47A6E036D82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F5EA8888-2622-A851-907A-A14454E68A82}"/>
              </a:ext>
            </a:extLst>
          </p:cNvPr>
          <p:cNvSpPr txBox="1"/>
          <p:nvPr/>
        </p:nvSpPr>
        <p:spPr>
          <a:xfrm>
            <a:off x="4267200" y="0"/>
            <a:ext cx="14020800" cy="2397388"/>
          </a:xfrm>
          <a:prstGeom prst="rect">
            <a:avLst/>
          </a:prstGeom>
        </p:spPr>
        <p:txBody>
          <a:bodyPr wrap="square" lIns="0" tIns="0" rIns="0" bIns="0" rtlCol="0" anchor="t">
            <a:spAutoFit/>
          </a:bodyPr>
          <a:lstStyle/>
          <a:p>
            <a:pPr marL="0" marR="0" lvl="0" indent="0" defTabSz="914400" rtl="0" eaLnBrk="1" fontAlgn="auto" latinLnBrk="0" hangingPunct="1">
              <a:lnSpc>
                <a:spcPts val="6480"/>
              </a:lnSpc>
              <a:spcBef>
                <a:spcPts val="0"/>
              </a:spcBef>
              <a:spcAft>
                <a:spcPts val="0"/>
              </a:spcAft>
              <a:buClrTx/>
              <a:buSzTx/>
              <a:buFontTx/>
              <a:buNone/>
              <a:tabLst/>
              <a:defRPr/>
            </a:pPr>
            <a:r>
              <a:rPr kumimoji="0" lang="lt-LT"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rPr>
              <a:t>Gamtiškosios (artimesnės gamtai) miškininkystės principų taikymas praktikoje, saugomose teritorijose pertvarkant miškų masyvus į artimesnius natūraliems </a:t>
            </a:r>
          </a:p>
        </p:txBody>
      </p:sp>
      <p:sp>
        <p:nvSpPr>
          <p:cNvPr id="6" name="TextBox 6">
            <a:extLst>
              <a:ext uri="{FF2B5EF4-FFF2-40B4-BE49-F238E27FC236}">
                <a16:creationId xmlns:a16="http://schemas.microsoft.com/office/drawing/2014/main" id="{CF5FF075-F6E5-0054-372B-C329D3A5A902}"/>
              </a:ext>
            </a:extLst>
          </p:cNvPr>
          <p:cNvSpPr txBox="1"/>
          <p:nvPr/>
        </p:nvSpPr>
        <p:spPr>
          <a:xfrm>
            <a:off x="381000" y="3009900"/>
            <a:ext cx="17199845" cy="2018758"/>
          </a:xfrm>
          <a:prstGeom prst="rect">
            <a:avLst/>
          </a:prstGeom>
        </p:spPr>
        <p:txBody>
          <a:bodyPr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4759"/>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
        <p:nvSpPr>
          <p:cNvPr id="8" name="TextBox 6">
            <a:extLst>
              <a:ext uri="{FF2B5EF4-FFF2-40B4-BE49-F238E27FC236}">
                <a16:creationId xmlns:a16="http://schemas.microsoft.com/office/drawing/2014/main" id="{52A41DC6-73C4-4981-4784-8EDB46423F54}"/>
              </a:ext>
            </a:extLst>
          </p:cNvPr>
          <p:cNvSpPr txBox="1"/>
          <p:nvPr/>
        </p:nvSpPr>
        <p:spPr>
          <a:xfrm>
            <a:off x="370114" y="3009900"/>
            <a:ext cx="17678399" cy="7042569"/>
          </a:xfrm>
          <a:prstGeom prst="rect">
            <a:avLst/>
          </a:prstGeom>
        </p:spPr>
        <p:txBody>
          <a:bodyPr wrap="square"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Priemone siekiama plėtoti gamtiškosios miškininkystės taikymą, struktūriškai monotoniškus, grynus </a:t>
            </a:r>
            <a:r>
              <a:rPr kumimoji="0" lang="lt-LT"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vienaamžius</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bei vienarūšius medynus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priartinti prie natūralių miško buveinių struktūros ir funkcijų, taikant gamtiškosios miškininkystės principus. Prioritetas teikiamas saugomų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teritorijų, įskaitant </a:t>
            </a:r>
            <a:r>
              <a:rPr kumimoji="0" lang="lt-LT"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Natura</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2000, ir valstybinimas miškams. </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I etape atliekamas teritorijų </a:t>
            </a:r>
            <a:r>
              <a:rPr kumimoji="0" lang="lt-LT"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prioritetizavimas</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II etape taikomi praktiniai gamtiškosios miškininkystės principai.</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 apima skirtingo intensyvumo ugdymo kirtimus, taip pat atrankinius kirtimus, kurių metu saugoma medžių rūšių įvairovė,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formuojama medynų struktūra, taikomos valdymo priemonės skirtos miško rūšinei, amžinei įvairovei didinti. Priemonės įgyvendinimui keliami tarpiniai tikslai:</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iki 2030 m. – 186</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k</a:t>
            </a:r>
            <a:r>
              <a:rPr kumimoji="0" lang="lt-LT"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t>
            </a:r>
            <a:r>
              <a:rPr kumimoji="0" lang="lt-LT" sz="2400" b="0" i="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a:t>
            </a: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iki 2040 m. - 557 k</a:t>
            </a:r>
            <a:r>
              <a:rPr kumimoji="0" lang="lt-LT"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t>
            </a:r>
            <a:r>
              <a:rPr kumimoji="0" lang="lt-LT" sz="2400" b="0" i="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a:t>
            </a: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iki 2050 m. - 928 k</a:t>
            </a:r>
            <a:r>
              <a:rPr kumimoji="0" lang="lt-LT"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t>
            </a:r>
            <a:r>
              <a:rPr kumimoji="0" lang="lt-LT" sz="2400" b="0" i="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a:t>
            </a: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Ekologinė nauda: padidinta medynų struktūrinė ir rūšinė įvairovė, suformuota natūralesnė medyno sudėtis, padidinta vietinių ir retųjų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medžių rūšių dalis, sustiprintas miško ekosistemų atsparumas ir sudarytos sąlygos medynams artėti prie natūralios buveinės struktūros.</a:t>
            </a: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Priemonės įgyvendinimo laikotarpis iki 2050 m. </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Tree>
    <p:extLst>
      <p:ext uri="{BB962C8B-B14F-4D97-AF65-F5344CB8AC3E}">
        <p14:creationId xmlns:p14="http://schemas.microsoft.com/office/powerpoint/2010/main" val="3468004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80690-4960-3471-6256-AAB163CBDBA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3C880BF-DEA6-CE80-DCDA-22FA2875F278}"/>
              </a:ext>
            </a:extLst>
          </p:cNvPr>
          <p:cNvSpPr/>
          <p:nvPr/>
        </p:nvSpPr>
        <p:spPr>
          <a:xfrm>
            <a:off x="-27215" y="-3265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4544E14A-8178-8506-3E4B-2CD6950027F1}"/>
              </a:ext>
            </a:extLst>
          </p:cNvPr>
          <p:cNvSpPr txBox="1"/>
          <p:nvPr/>
        </p:nvSpPr>
        <p:spPr>
          <a:xfrm>
            <a:off x="4256314" y="342900"/>
            <a:ext cx="14020800" cy="1563826"/>
          </a:xfrm>
          <a:prstGeom prst="rect">
            <a:avLst/>
          </a:prstGeom>
        </p:spPr>
        <p:txBody>
          <a:bodyPr wrap="square" lIns="0" tIns="0" rIns="0" bIns="0" rtlCol="0" anchor="t">
            <a:spAutoFit/>
          </a:bodyPr>
          <a:lstStyle/>
          <a:p>
            <a:pPr marL="0" marR="0" lvl="0" indent="0" defTabSz="914400" rtl="0" eaLnBrk="1" fontAlgn="auto" latinLnBrk="0" hangingPunct="1">
              <a:lnSpc>
                <a:spcPts val="6480"/>
              </a:lnSpc>
              <a:spcBef>
                <a:spcPts val="0"/>
              </a:spcBef>
              <a:spcAft>
                <a:spcPts val="0"/>
              </a:spcAft>
              <a:buClrTx/>
              <a:buSzTx/>
              <a:buFontTx/>
              <a:buNone/>
              <a:tabLst/>
              <a:defRPr/>
            </a:pPr>
            <a:r>
              <a:rPr kumimoji="0" lang="lt-LT"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rPr>
              <a:t>Kanopinių žvėrių populiacijų reguliavimas optimaliam natūraliam miškų atsikūrimui</a:t>
            </a:r>
          </a:p>
        </p:txBody>
      </p:sp>
      <p:sp>
        <p:nvSpPr>
          <p:cNvPr id="6" name="TextBox 6">
            <a:extLst>
              <a:ext uri="{FF2B5EF4-FFF2-40B4-BE49-F238E27FC236}">
                <a16:creationId xmlns:a16="http://schemas.microsoft.com/office/drawing/2014/main" id="{7D960C76-E0FE-46F6-F46D-98D1413AB1BB}"/>
              </a:ext>
            </a:extLst>
          </p:cNvPr>
          <p:cNvSpPr txBox="1"/>
          <p:nvPr/>
        </p:nvSpPr>
        <p:spPr>
          <a:xfrm>
            <a:off x="381000" y="3009900"/>
            <a:ext cx="17199845" cy="2018758"/>
          </a:xfrm>
          <a:prstGeom prst="rect">
            <a:avLst/>
          </a:prstGeom>
        </p:spPr>
        <p:txBody>
          <a:bodyPr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4759"/>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
        <p:nvSpPr>
          <p:cNvPr id="8" name="TextBox 6">
            <a:extLst>
              <a:ext uri="{FF2B5EF4-FFF2-40B4-BE49-F238E27FC236}">
                <a16:creationId xmlns:a16="http://schemas.microsoft.com/office/drawing/2014/main" id="{9F270E22-0068-1288-36BF-3355E1C354F4}"/>
              </a:ext>
            </a:extLst>
          </p:cNvPr>
          <p:cNvSpPr txBox="1"/>
          <p:nvPr/>
        </p:nvSpPr>
        <p:spPr>
          <a:xfrm>
            <a:off x="381000" y="2781300"/>
            <a:ext cx="17678399" cy="8158259"/>
          </a:xfrm>
          <a:prstGeom prst="rect">
            <a:avLst/>
          </a:prstGeom>
        </p:spPr>
        <p:txBody>
          <a:bodyPr wrap="square"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Priemone</a:t>
            </a:r>
            <a:r>
              <a:rPr lang="en-US" sz="2100" dirty="0">
                <a:solidFill>
                  <a:srgbClr val="000000"/>
                </a:solidFill>
                <a:latin typeface="Canva Sans"/>
                <a:ea typeface="Canva Sans"/>
                <a:cs typeface="Canva Sans"/>
                <a:sym typeface="Canva Sans"/>
              </a:rPr>
              <a:t> </a:t>
            </a:r>
            <a:r>
              <a:rPr lang="lt-LT" sz="2100" dirty="0">
                <a:solidFill>
                  <a:srgbClr val="000000"/>
                </a:solidFill>
                <a:latin typeface="Canva Sans"/>
                <a:ea typeface="Canva Sans"/>
                <a:cs typeface="Canva Sans"/>
                <a:sym typeface="Canva Sans"/>
              </a:rPr>
              <a:t>siekiama reguliuoti kanopinių žvėrių populiacijas siekiant sudaryti galimybes natūraliam miškų atsikūrimui. </a:t>
            </a: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Tikslas — sumažinti žvėrių daromą žalą miško savaiminiam atsikūrimui iki lygio, užtikrinančio sėkmingą savaiminį miško atžėlimą, vertingų ir retųjų medžių rūšių išlikimą bei medynų rūšinės ir struktūrinės įvairovės didėjimą.</a:t>
            </a: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Priemonė apima žvėrių daromos žalos vertinimą, reguliavimo poreikio nustatymą pagal miškų atsikūrimo rodiklius bei reguliavimo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priemonių derinimą su miškų atkūrimo tikslais. Priemonės efektyvumas ir kuriamas pokytis vertinamas pagal žalos pokytį, siekiama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mažėjimo. </a:t>
            </a: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Kanopiniai žvėrys selektyviai pažeidžia atželiančius medelius, ypač vertingas lapuočių medžių rūšis, todėl natūralus miško atsikūrimas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tampa skurdesnis rūšine sudėtimi arba visai nevyksta. Tokiose situacijose ūkiniuose miškuose neišvengiamai planuojami plynieji kirtimai,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miško želdinimas ir želdinius saugančių tvorų tvėrimas. Veiksmingas populiacijų reguliavimas yra būtina sąlyga natūralesnių miškų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atsikūrimo ir biologinės įvairovės tikslams pasiekti.</a:t>
            </a: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Ekologinė nauda: užtikrintas natūralus miškų atsikūrimas, padidinta atželiančių medynų rūšinė ir struktūrinė įvairovė, apsaugotos vertingos ir retosios medžių rūšys, sustiprintas miško ekosistemų atsparumas ir prisidedama prie palankios miško buveinių būklės palaikymo.</a:t>
            </a: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Priemonės įgyvendinimo laikotarpis iki 20</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3</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0 m. </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Tree>
    <p:extLst>
      <p:ext uri="{BB962C8B-B14F-4D97-AF65-F5344CB8AC3E}">
        <p14:creationId xmlns:p14="http://schemas.microsoft.com/office/powerpoint/2010/main" val="2297584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8D85A-8A66-3BB8-9420-A69C930DE4F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36E078A-425E-28E9-8877-D84F1E0E07D9}"/>
              </a:ext>
            </a:extLst>
          </p:cNvPr>
          <p:cNvSpPr/>
          <p:nvPr/>
        </p:nvSpPr>
        <p:spPr>
          <a:xfrm>
            <a:off x="-32657"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8ECDF530-0B84-1E78-19C1-64E428EAA448}"/>
              </a:ext>
            </a:extLst>
          </p:cNvPr>
          <p:cNvSpPr txBox="1"/>
          <p:nvPr/>
        </p:nvSpPr>
        <p:spPr>
          <a:xfrm>
            <a:off x="4256314" y="342900"/>
            <a:ext cx="14020800" cy="1563826"/>
          </a:xfrm>
          <a:prstGeom prst="rect">
            <a:avLst/>
          </a:prstGeom>
        </p:spPr>
        <p:txBody>
          <a:bodyPr wrap="square" lIns="0" tIns="0" rIns="0" bIns="0" rtlCol="0" anchor="t">
            <a:spAutoFit/>
          </a:bodyPr>
          <a:lstStyle/>
          <a:p>
            <a:pPr marL="0" marR="0" lvl="0" indent="0" defTabSz="914400" rtl="0" eaLnBrk="1" fontAlgn="auto" latinLnBrk="0" hangingPunct="1">
              <a:lnSpc>
                <a:spcPts val="6480"/>
              </a:lnSpc>
              <a:spcBef>
                <a:spcPts val="0"/>
              </a:spcBef>
              <a:spcAft>
                <a:spcPts val="0"/>
              </a:spcAft>
              <a:buClrTx/>
              <a:buSzTx/>
              <a:buFontTx/>
              <a:buNone/>
              <a:tabLst/>
              <a:defRPr/>
            </a:pPr>
            <a:r>
              <a:rPr kumimoji="0" lang="lt-LT"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rPr>
              <a:t>Miško struktūrinių elementų (gyvų medžių su </a:t>
            </a:r>
            <a:r>
              <a:rPr kumimoji="0" lang="lt-LT" sz="3600" b="1" i="0" u="none" strike="noStrike" kern="1200" cap="none" spc="0" normalizeH="0" baseline="0" noProof="0" dirty="0" err="1">
                <a:ln>
                  <a:noFill/>
                </a:ln>
                <a:solidFill>
                  <a:schemeClr val="accent6">
                    <a:lumMod val="40000"/>
                    <a:lumOff val="60000"/>
                  </a:schemeClr>
                </a:solidFill>
                <a:effectLst/>
                <a:uLnTx/>
                <a:uFillTx/>
                <a:latin typeface="Arial Bold"/>
                <a:ea typeface="Arial Bold"/>
                <a:cs typeface="Arial Bold"/>
                <a:sym typeface="Arial Bold"/>
              </a:rPr>
              <a:t>mikrobuveinėmis</a:t>
            </a:r>
            <a:r>
              <a:rPr kumimoji="0" lang="lt-LT"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rPr>
              <a:t>) gausos užtikrinimas</a:t>
            </a:r>
          </a:p>
        </p:txBody>
      </p:sp>
      <p:sp>
        <p:nvSpPr>
          <p:cNvPr id="6" name="TextBox 6">
            <a:extLst>
              <a:ext uri="{FF2B5EF4-FFF2-40B4-BE49-F238E27FC236}">
                <a16:creationId xmlns:a16="http://schemas.microsoft.com/office/drawing/2014/main" id="{813ABBB4-5652-865E-A10E-7B7D2D482686}"/>
              </a:ext>
            </a:extLst>
          </p:cNvPr>
          <p:cNvSpPr txBox="1"/>
          <p:nvPr/>
        </p:nvSpPr>
        <p:spPr>
          <a:xfrm>
            <a:off x="381000" y="3009900"/>
            <a:ext cx="17199845" cy="2018758"/>
          </a:xfrm>
          <a:prstGeom prst="rect">
            <a:avLst/>
          </a:prstGeom>
        </p:spPr>
        <p:txBody>
          <a:bodyPr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4759"/>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
        <p:nvSpPr>
          <p:cNvPr id="8" name="TextBox 6">
            <a:extLst>
              <a:ext uri="{FF2B5EF4-FFF2-40B4-BE49-F238E27FC236}">
                <a16:creationId xmlns:a16="http://schemas.microsoft.com/office/drawing/2014/main" id="{C7314B4F-C114-164A-3A84-6EE03E634FDD}"/>
              </a:ext>
            </a:extLst>
          </p:cNvPr>
          <p:cNvSpPr txBox="1"/>
          <p:nvPr/>
        </p:nvSpPr>
        <p:spPr>
          <a:xfrm>
            <a:off x="353786" y="2901531"/>
            <a:ext cx="17678399" cy="7786362"/>
          </a:xfrm>
          <a:prstGeom prst="rect">
            <a:avLst/>
          </a:prstGeom>
        </p:spPr>
        <p:txBody>
          <a:bodyPr wrap="square"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Priemone</a:t>
            </a:r>
            <a:r>
              <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r>
              <a:rPr lang="lt-LT" sz="2100" dirty="0">
                <a:solidFill>
                  <a:srgbClr val="000000"/>
                </a:solidFill>
                <a:latin typeface="Canva Sans"/>
                <a:ea typeface="Canva Sans"/>
                <a:cs typeface="Canva Sans"/>
                <a:sym typeface="Canva Sans"/>
              </a:rPr>
              <a:t>siekiama užtikrinti miško struktūrinių elementų —  gyvų medžių su </a:t>
            </a:r>
            <a:r>
              <a:rPr lang="lt-LT" sz="2100" dirty="0" err="1">
                <a:solidFill>
                  <a:srgbClr val="000000"/>
                </a:solidFill>
                <a:latin typeface="Canva Sans"/>
                <a:ea typeface="Canva Sans"/>
                <a:cs typeface="Canva Sans"/>
                <a:sym typeface="Canva Sans"/>
              </a:rPr>
              <a:t>mikrobuveinėmis</a:t>
            </a:r>
            <a:r>
              <a:rPr lang="lt-LT" sz="2100" dirty="0">
                <a:solidFill>
                  <a:srgbClr val="000000"/>
                </a:solidFill>
                <a:latin typeface="Canva Sans"/>
                <a:ea typeface="Canva Sans"/>
                <a:cs typeface="Canva Sans"/>
                <a:sym typeface="Canva Sans"/>
              </a:rPr>
              <a:t> — gausą, svarbią įprastų miško paukščių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populiacijų indekso didėjimo tendencijai pasiekti. Siekiama, kad vidutinis bendras gyvų medžių su </a:t>
            </a:r>
            <a:r>
              <a:rPr lang="lt-LT" sz="2100" dirty="0" err="1">
                <a:solidFill>
                  <a:srgbClr val="000000"/>
                </a:solidFill>
                <a:latin typeface="Canva Sans"/>
                <a:ea typeface="Canva Sans"/>
                <a:cs typeface="Canva Sans"/>
                <a:sym typeface="Canva Sans"/>
              </a:rPr>
              <a:t>mikrobuveinėmis</a:t>
            </a:r>
            <a:r>
              <a:rPr lang="lt-LT" sz="2100" dirty="0">
                <a:solidFill>
                  <a:srgbClr val="000000"/>
                </a:solidFill>
                <a:latin typeface="Canva Sans"/>
                <a:ea typeface="Canva Sans"/>
                <a:cs typeface="Canva Sans"/>
                <a:sym typeface="Canva Sans"/>
              </a:rPr>
              <a:t> skaičius būtų ne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mažesnis kaip 25 vnt./ha saugomose teritorijose ir 12 vnt./ha kituose miškuose, ir kad šis rodiklis nemažėtų.</a:t>
            </a: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Medžiai su </a:t>
            </a:r>
            <a:r>
              <a:rPr lang="lt-LT" sz="2100" dirty="0" err="1">
                <a:solidFill>
                  <a:srgbClr val="000000"/>
                </a:solidFill>
                <a:latin typeface="Canva Sans"/>
                <a:ea typeface="Canva Sans"/>
                <a:cs typeface="Canva Sans"/>
                <a:sym typeface="Canva Sans"/>
              </a:rPr>
              <a:t>mikrobuveinėmis</a:t>
            </a:r>
            <a:r>
              <a:rPr lang="lt-LT" sz="2100" dirty="0">
                <a:solidFill>
                  <a:srgbClr val="000000"/>
                </a:solidFill>
                <a:latin typeface="Canva Sans"/>
                <a:ea typeface="Canva Sans"/>
                <a:cs typeface="Canva Sans"/>
                <a:sym typeface="Canva Sans"/>
              </a:rPr>
              <a:t> — tai medžiai, turintys biologinei įvairovei svarbių elementų: drevių, uoksų, sausų šakų, vabzdžių galerijų,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išpuvusių šakų ertmių, vėžinių gumbų, daugiamečių grybų (kempinių), kamieno pažeidimų ir žaizdų, kurie sudaro sąlygas vabzdžiams,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paukščiams ir kitoms rūšims įsikurti. </a:t>
            </a: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Priemonė įgyvendinama etapais:</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Pirmas etapas – Atliekamas metodinis analitinis darbas, vertinamas esamas medžių su </a:t>
            </a:r>
            <a:r>
              <a:rPr lang="lt-LT" sz="2100" dirty="0" err="1">
                <a:solidFill>
                  <a:srgbClr val="000000"/>
                </a:solidFill>
                <a:latin typeface="Canva Sans"/>
                <a:ea typeface="Canva Sans"/>
                <a:cs typeface="Canva Sans"/>
                <a:sym typeface="Canva Sans"/>
              </a:rPr>
              <a:t>mikrobuveinėmis</a:t>
            </a:r>
            <a:r>
              <a:rPr lang="lt-LT" sz="2100" dirty="0">
                <a:solidFill>
                  <a:srgbClr val="000000"/>
                </a:solidFill>
                <a:latin typeface="Canva Sans"/>
                <a:ea typeface="Canva Sans"/>
                <a:cs typeface="Canva Sans"/>
                <a:sym typeface="Canva Sans"/>
              </a:rPr>
              <a:t> kiekis, poreikis. Rengiant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miškotvarkos projektus numatomas reikalingas medžių su </a:t>
            </a:r>
            <a:r>
              <a:rPr lang="lt-LT" sz="2100" dirty="0" err="1">
                <a:solidFill>
                  <a:srgbClr val="000000"/>
                </a:solidFill>
                <a:latin typeface="Canva Sans"/>
                <a:ea typeface="Canva Sans"/>
                <a:cs typeface="Canva Sans"/>
                <a:sym typeface="Canva Sans"/>
              </a:rPr>
              <a:t>mikrobuveinėmis</a:t>
            </a:r>
            <a:r>
              <a:rPr lang="lt-LT" sz="2100" dirty="0">
                <a:solidFill>
                  <a:srgbClr val="000000"/>
                </a:solidFill>
                <a:latin typeface="Canva Sans"/>
                <a:ea typeface="Canva Sans"/>
                <a:cs typeface="Canva Sans"/>
                <a:sym typeface="Canva Sans"/>
              </a:rPr>
              <a:t> kiekis, kuris turi būti išsaugotas.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Antrasis etapas – įgyvendinant miškotvarkos projektą, medžiai su </a:t>
            </a:r>
            <a:r>
              <a:rPr lang="lt-LT" sz="2100" dirty="0" err="1">
                <a:solidFill>
                  <a:srgbClr val="000000"/>
                </a:solidFill>
                <a:latin typeface="Canva Sans"/>
                <a:ea typeface="Canva Sans"/>
                <a:cs typeface="Canva Sans"/>
                <a:sym typeface="Canva Sans"/>
              </a:rPr>
              <a:t>mikrobuveinėmis</a:t>
            </a:r>
            <a:r>
              <a:rPr lang="lt-LT" sz="2100" dirty="0">
                <a:solidFill>
                  <a:srgbClr val="000000"/>
                </a:solidFill>
                <a:latin typeface="Canva Sans"/>
                <a:ea typeface="Canva Sans"/>
                <a:cs typeface="Canva Sans"/>
                <a:sym typeface="Canva Sans"/>
              </a:rPr>
              <a:t> pažymimi ir išsaugomi.</a:t>
            </a: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Ekologinė nauda: užtikrinta miško struktūrinių elementų gausa, padidintas su miškais susijusių rūšių gyvenamosios aplinkos prieinamumas,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palaikoma įprastų miško paukščių populiacijų indekso didėjimo tendencija ir prisidedama prie biologinės įvairovės didinimo miško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ekosistemose, gerinama vabzdžių ir apdulkintojų ekologinė būklė.</a:t>
            </a: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Priemonės įgyvendinimo laikotarpis iki 2040 m. </a:t>
            </a:r>
          </a:p>
          <a:p>
            <a:pPr marL="0" marR="0" lvl="0" indent="0" algn="l" defTabSz="914400" rtl="0" eaLnBrk="1" fontAlgn="auto" latinLnBrk="0" hangingPunct="1">
              <a:lnSpc>
                <a:spcPts val="2940"/>
              </a:lnSpc>
              <a:spcBef>
                <a:spcPts val="0"/>
              </a:spcBef>
              <a:spcAft>
                <a:spcPts val="0"/>
              </a:spcAft>
              <a:buClrTx/>
              <a:buSzTx/>
              <a:buFontTx/>
              <a:buNone/>
              <a:tabLst/>
              <a:defRPr/>
            </a:pP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en-US"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Tree>
    <p:extLst>
      <p:ext uri="{BB962C8B-B14F-4D97-AF65-F5344CB8AC3E}">
        <p14:creationId xmlns:p14="http://schemas.microsoft.com/office/powerpoint/2010/main" val="3093249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7FE13-6962-E572-D392-391223ECC4D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B6B9892-23FD-C647-FA28-BC5E57C8C8FC}"/>
              </a:ext>
            </a:extLst>
          </p:cNvPr>
          <p:cNvSpPr/>
          <p:nvPr/>
        </p:nvSpPr>
        <p:spPr>
          <a:xfrm>
            <a:off x="-10886"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75007ABB-8B49-1B4E-2BC9-B0D6FB89AEB3}"/>
              </a:ext>
            </a:extLst>
          </p:cNvPr>
          <p:cNvSpPr txBox="1"/>
          <p:nvPr/>
        </p:nvSpPr>
        <p:spPr>
          <a:xfrm>
            <a:off x="4256314" y="342900"/>
            <a:ext cx="14020800" cy="1563826"/>
          </a:xfrm>
          <a:prstGeom prst="rect">
            <a:avLst/>
          </a:prstGeom>
        </p:spPr>
        <p:txBody>
          <a:bodyPr wrap="square" lIns="0" tIns="0" rIns="0" bIns="0" rtlCol="0" anchor="t">
            <a:spAutoFit/>
          </a:bodyPr>
          <a:lstStyle/>
          <a:p>
            <a:pPr marL="0" marR="0" lvl="0" indent="0" defTabSz="914400" rtl="0" eaLnBrk="1" fontAlgn="auto" latinLnBrk="0" hangingPunct="1">
              <a:lnSpc>
                <a:spcPts val="6480"/>
              </a:lnSpc>
              <a:spcBef>
                <a:spcPts val="0"/>
              </a:spcBef>
              <a:spcAft>
                <a:spcPts val="0"/>
              </a:spcAft>
              <a:buClrTx/>
              <a:buSzTx/>
              <a:buFontTx/>
              <a:buNone/>
              <a:tabLst/>
              <a:defRPr/>
            </a:pPr>
            <a:r>
              <a:rPr kumimoji="0" lang="lt-LT"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rPr>
              <a:t>Svetimų sumedėjusių augalų rūšių gausos </a:t>
            </a:r>
          </a:p>
          <a:p>
            <a:pPr marL="0" marR="0" lvl="0" indent="0" defTabSz="914400" rtl="0" eaLnBrk="1" fontAlgn="auto" latinLnBrk="0" hangingPunct="1">
              <a:lnSpc>
                <a:spcPts val="6480"/>
              </a:lnSpc>
              <a:spcBef>
                <a:spcPts val="0"/>
              </a:spcBef>
              <a:spcAft>
                <a:spcPts val="0"/>
              </a:spcAft>
              <a:buClrTx/>
              <a:buSzTx/>
              <a:buFontTx/>
              <a:buNone/>
              <a:tabLst/>
              <a:defRPr/>
            </a:pPr>
            <a:r>
              <a:rPr kumimoji="0" lang="lt-LT"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rPr>
              <a:t>mažinimas miškuose</a:t>
            </a:r>
          </a:p>
        </p:txBody>
      </p:sp>
      <p:sp>
        <p:nvSpPr>
          <p:cNvPr id="6" name="TextBox 6">
            <a:extLst>
              <a:ext uri="{FF2B5EF4-FFF2-40B4-BE49-F238E27FC236}">
                <a16:creationId xmlns:a16="http://schemas.microsoft.com/office/drawing/2014/main" id="{49AA6169-6A69-9385-5621-8D279C0BB81C}"/>
              </a:ext>
            </a:extLst>
          </p:cNvPr>
          <p:cNvSpPr txBox="1"/>
          <p:nvPr/>
        </p:nvSpPr>
        <p:spPr>
          <a:xfrm>
            <a:off x="381000" y="3009900"/>
            <a:ext cx="17199845" cy="2018758"/>
          </a:xfrm>
          <a:prstGeom prst="rect">
            <a:avLst/>
          </a:prstGeom>
        </p:spPr>
        <p:txBody>
          <a:bodyPr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4759"/>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
        <p:nvSpPr>
          <p:cNvPr id="8" name="TextBox 6">
            <a:extLst>
              <a:ext uri="{FF2B5EF4-FFF2-40B4-BE49-F238E27FC236}">
                <a16:creationId xmlns:a16="http://schemas.microsoft.com/office/drawing/2014/main" id="{62FD292B-9184-E8B4-FB6C-5764C2C425D3}"/>
              </a:ext>
            </a:extLst>
          </p:cNvPr>
          <p:cNvSpPr txBox="1"/>
          <p:nvPr/>
        </p:nvSpPr>
        <p:spPr>
          <a:xfrm>
            <a:off x="353786" y="2901531"/>
            <a:ext cx="17678399" cy="8902052"/>
          </a:xfrm>
          <a:prstGeom prst="rect">
            <a:avLst/>
          </a:prstGeom>
        </p:spPr>
        <p:txBody>
          <a:bodyPr wrap="square"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Priemone siekiama mažinti svetimų Europos žemynui sumedėjusių augalų rūšių gausą miškuose, taip mažinant jų neigiamą poveikį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vietinėms miško ekosistemoms ir biologinei įvairovei. Siekiama kontroliuoti Europos žemynui svetimų medžių rūšių plitimą.</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 įgyvendinama etapais:</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Pirmasis etapas - sudaromas svetimų sumedėjusių augalų rūšių bei jų plitimą ribojančių priemonių sąrašas.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Antrasis etapas – identifikuojamos teritorijos, kuriose turi būti taikoma priemonė, atsižvelgiant į rūšių biologines savybes ir paplitimą,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taikomos plitimą ribojančios priemonės bei tolesnė stebėsena.</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Trečiasis etapas – esant poreikiui įgyvendinamos papildomos priemonės siekiant geresnio riziką keliančių rūšių valdymo. </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Svetimos ir invazinės sumedėjusių augalų rūšys konkuruoja su vietinėmis rūšimis dėl išteklių, keičia buveinių struktūrą ir ekologines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funkcijas bei mažina vietinės floros ir faunos įvairovę. Jų gausos mažinimas atkuria natūralesnę miško sudėtį ir sudaro sąlygas vietinėms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bendrijoms atsikurti, ypač biologinės įvairovės požiūriu vertingose saugomose teritorijose.</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Ekologinė nauda: sumažinta svetimų sumedėjusių augalų rūšių gausa, apsaugotos vietinės medžių rūšys ir miško buveinės, atkurta </a:t>
            </a: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natūralesnė miškų sudėtis ir prisidedama prie biologinės įvairovės didinimo miško ekosistemose.</a:t>
            </a: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Priemonės įgyvendinimo laikotarpis iki 2050 m. </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Tree>
    <p:extLst>
      <p:ext uri="{BB962C8B-B14F-4D97-AF65-F5344CB8AC3E}">
        <p14:creationId xmlns:p14="http://schemas.microsoft.com/office/powerpoint/2010/main" val="3581103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57E0D-46C7-C958-3E04-D87C3964B06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9EEBC32-E2FA-C799-F036-A458A1B23661}"/>
              </a:ext>
            </a:extLst>
          </p:cNvPr>
          <p:cNvSpPr/>
          <p:nvPr/>
        </p:nvSpPr>
        <p:spPr>
          <a:xfrm>
            <a:off x="-32657"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FFB3E25-7596-365A-CFE5-1E9C870B6512}"/>
              </a:ext>
            </a:extLst>
          </p:cNvPr>
          <p:cNvSpPr txBox="1"/>
          <p:nvPr/>
        </p:nvSpPr>
        <p:spPr>
          <a:xfrm>
            <a:off x="4256314" y="342900"/>
            <a:ext cx="14020800" cy="1563826"/>
          </a:xfrm>
          <a:prstGeom prst="rect">
            <a:avLst/>
          </a:prstGeom>
        </p:spPr>
        <p:txBody>
          <a:bodyPr wrap="square" lIns="0" tIns="0" rIns="0" bIns="0" rtlCol="0" anchor="t">
            <a:spAutoFit/>
          </a:bodyPr>
          <a:lstStyle/>
          <a:p>
            <a:pPr marL="0" marR="0" lvl="0" indent="0" defTabSz="914400" rtl="0" eaLnBrk="1" fontAlgn="auto" latinLnBrk="0" hangingPunct="1">
              <a:lnSpc>
                <a:spcPts val="6480"/>
              </a:lnSpc>
              <a:spcBef>
                <a:spcPts val="0"/>
              </a:spcBef>
              <a:spcAft>
                <a:spcPts val="0"/>
              </a:spcAft>
              <a:buClrTx/>
              <a:buSzTx/>
              <a:buFontTx/>
              <a:buNone/>
              <a:tabLst/>
              <a:defRPr/>
            </a:pPr>
            <a:r>
              <a:rPr kumimoji="0" lang="lt-LT"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rPr>
              <a:t>Žemės valdytojų skatinimas įsitraukti į saugomų teritorijų gamtotvarkos veiklą</a:t>
            </a:r>
          </a:p>
        </p:txBody>
      </p:sp>
      <p:sp>
        <p:nvSpPr>
          <p:cNvPr id="6" name="TextBox 6">
            <a:extLst>
              <a:ext uri="{FF2B5EF4-FFF2-40B4-BE49-F238E27FC236}">
                <a16:creationId xmlns:a16="http://schemas.microsoft.com/office/drawing/2014/main" id="{023831CC-0E30-32EC-6834-961551121444}"/>
              </a:ext>
            </a:extLst>
          </p:cNvPr>
          <p:cNvSpPr txBox="1"/>
          <p:nvPr/>
        </p:nvSpPr>
        <p:spPr>
          <a:xfrm>
            <a:off x="381000" y="3009900"/>
            <a:ext cx="17199845" cy="2018758"/>
          </a:xfrm>
          <a:prstGeom prst="rect">
            <a:avLst/>
          </a:prstGeom>
        </p:spPr>
        <p:txBody>
          <a:bodyPr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4759"/>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
        <p:nvSpPr>
          <p:cNvPr id="8" name="TextBox 6">
            <a:extLst>
              <a:ext uri="{FF2B5EF4-FFF2-40B4-BE49-F238E27FC236}">
                <a16:creationId xmlns:a16="http://schemas.microsoft.com/office/drawing/2014/main" id="{CF7D1F08-E35F-CB16-7AF4-051124546BE3}"/>
              </a:ext>
            </a:extLst>
          </p:cNvPr>
          <p:cNvSpPr txBox="1"/>
          <p:nvPr/>
        </p:nvSpPr>
        <p:spPr>
          <a:xfrm>
            <a:off x="348343" y="2857500"/>
            <a:ext cx="17678399" cy="7786362"/>
          </a:xfrm>
          <a:prstGeom prst="rect">
            <a:avLst/>
          </a:prstGeom>
        </p:spPr>
        <p:txBody>
          <a:bodyPr wrap="square"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Priemone siekiama skatinti žemės savininkus ir valdytojus aktyviai įsitraukti į saugomų teritorijų gamtotvarkos ir atkūrimo veiklą, taip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užtikrinant saugomų rūšių ir buveinių apsaugos bei atkūrimo tikslų įgyvendinimą įvairiose ekosistemose — pievų, šlapynių, miškų, upių,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ežerų ir kitose.</a:t>
            </a: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Saugomose teritorijose rengiami gamtotvarkos planai, kuriuose nustatomi saugomų rūšių ir buveinių apsaugos bei atkūrimo tikslai,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konkrečios priemonės ir jų taikymo vietos. Dalis gamtotvarkos priemonių įgyvendinama privačioje ar valdytojų naudojamoje žemėje, priemonės sėkmė priklauso nuo žemės savininkų ir valdytojų įsitraukimo.</a:t>
            </a: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Priemone sukuriamas ir taikomas skatinimo mechanizmas žemės savininkams ir valdytojams, įgyvendinantiems gamtotvarkos planuose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numatytas priemones. Priemonė taikoma tęstinai, palaipsniui didinant savanoriškai į gamtotvarkos veiklą įsitraukiančių žemės valdytojų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skaičių.</a:t>
            </a: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Aiškus ir patrauklus skatinimo mechanizmas mažina žemės valdytojų nenorą taikyti gamtotvarkos priemones ir užtikrina ilgalaikį jų </a:t>
            </a:r>
          </a:p>
          <a:p>
            <a:pPr marL="0" marR="0" lvl="0" indent="0" algn="l" defTabSz="914400" rtl="0" eaLnBrk="1" fontAlgn="auto" latinLnBrk="0" hangingPunct="1">
              <a:lnSpc>
                <a:spcPts val="2940"/>
              </a:lnSpc>
              <a:spcBef>
                <a:spcPts val="0"/>
              </a:spcBef>
              <a:spcAft>
                <a:spcPts val="0"/>
              </a:spcAft>
              <a:buClrTx/>
              <a:buSzTx/>
              <a:buFontTx/>
              <a:buNone/>
              <a:tabLst/>
              <a:defRPr/>
            </a:pPr>
            <a:r>
              <a:rPr lang="lt-LT" sz="2100" dirty="0">
                <a:solidFill>
                  <a:srgbClr val="000000"/>
                </a:solidFill>
                <a:latin typeface="Canva Sans"/>
                <a:ea typeface="Canva Sans"/>
                <a:cs typeface="Canva Sans"/>
                <a:sym typeface="Canva Sans"/>
              </a:rPr>
              <a:t>įsipareigojimą.</a:t>
            </a: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Priemonės įgyvendinimo laikotarpis iki 2050 m. </a:t>
            </a: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Tree>
    <p:extLst>
      <p:ext uri="{BB962C8B-B14F-4D97-AF65-F5344CB8AC3E}">
        <p14:creationId xmlns:p14="http://schemas.microsoft.com/office/powerpoint/2010/main" val="7777053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0B1D4-FCF2-9FC6-141C-A8D1FC9E2C9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6E664BA-60CC-95AA-FDE2-B89C0D70A6C7}"/>
              </a:ext>
            </a:extLst>
          </p:cNvPr>
          <p:cNvSpPr/>
          <p:nvPr/>
        </p:nvSpPr>
        <p:spPr>
          <a:xfrm>
            <a:off x="-32657"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DADB9AE5-A536-38B4-58CB-51B3F1FB9133}"/>
              </a:ext>
            </a:extLst>
          </p:cNvPr>
          <p:cNvSpPr txBox="1"/>
          <p:nvPr/>
        </p:nvSpPr>
        <p:spPr>
          <a:xfrm>
            <a:off x="4256314" y="342900"/>
            <a:ext cx="14020800" cy="1563826"/>
          </a:xfrm>
          <a:prstGeom prst="rect">
            <a:avLst/>
          </a:prstGeom>
        </p:spPr>
        <p:txBody>
          <a:bodyPr wrap="square" lIns="0" tIns="0" rIns="0" bIns="0" rtlCol="0" anchor="t">
            <a:spAutoFit/>
          </a:bodyPr>
          <a:lstStyle/>
          <a:p>
            <a:pPr marL="0" marR="0" lvl="0" indent="0" defTabSz="914400" rtl="0" eaLnBrk="1" fontAlgn="auto" latinLnBrk="0" hangingPunct="1">
              <a:lnSpc>
                <a:spcPts val="6480"/>
              </a:lnSpc>
              <a:spcBef>
                <a:spcPts val="0"/>
              </a:spcBef>
              <a:spcAft>
                <a:spcPts val="0"/>
              </a:spcAft>
              <a:buClrTx/>
              <a:buSzTx/>
              <a:buFontTx/>
              <a:buNone/>
              <a:tabLst/>
              <a:defRPr/>
            </a:pPr>
            <a:r>
              <a:rPr kumimoji="0" lang="lt-LT" sz="3600" b="1" i="0" u="none" strike="noStrike" kern="1200" cap="none" spc="0" normalizeH="0" baseline="0" noProof="0" dirty="0">
                <a:ln>
                  <a:noFill/>
                </a:ln>
                <a:solidFill>
                  <a:schemeClr val="accent6">
                    <a:lumMod val="40000"/>
                    <a:lumOff val="60000"/>
                  </a:schemeClr>
                </a:solidFill>
                <a:effectLst/>
                <a:uLnTx/>
                <a:uFillTx/>
                <a:latin typeface="Arial Bold"/>
                <a:ea typeface="Arial Bold"/>
                <a:cs typeface="Arial Bold"/>
                <a:sym typeface="Arial Bold"/>
              </a:rPr>
              <a:t>Privalomųjų atskaitymų mechanizmo pertvarka, mažinanti plynųjų kirtimų apimtis</a:t>
            </a:r>
          </a:p>
        </p:txBody>
      </p:sp>
      <p:sp>
        <p:nvSpPr>
          <p:cNvPr id="6" name="TextBox 6">
            <a:extLst>
              <a:ext uri="{FF2B5EF4-FFF2-40B4-BE49-F238E27FC236}">
                <a16:creationId xmlns:a16="http://schemas.microsoft.com/office/drawing/2014/main" id="{E1590C44-779F-F765-C435-3284EFF4DF1F}"/>
              </a:ext>
            </a:extLst>
          </p:cNvPr>
          <p:cNvSpPr txBox="1"/>
          <p:nvPr/>
        </p:nvSpPr>
        <p:spPr>
          <a:xfrm>
            <a:off x="381000" y="3009900"/>
            <a:ext cx="17199845" cy="2018758"/>
          </a:xfrm>
          <a:prstGeom prst="rect">
            <a:avLst/>
          </a:prstGeom>
        </p:spPr>
        <p:txBody>
          <a:bodyPr lIns="0" tIns="0" rIns="0" bIns="0" rtlCol="0" anchor="t">
            <a:spAutoFit/>
          </a:bodyPr>
          <a:lstStyle/>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lang="lt-LT" sz="2100" dirty="0">
              <a:solidFill>
                <a:srgbClr val="000000"/>
              </a:solidFill>
              <a:latin typeface="Canva Sans"/>
              <a:ea typeface="Canva Sans"/>
              <a:cs typeface="Canva Sans"/>
              <a:sym typeface="Canva Sans"/>
            </a:endParaRP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4759"/>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
        <p:nvSpPr>
          <p:cNvPr id="8" name="TextBox 6">
            <a:extLst>
              <a:ext uri="{FF2B5EF4-FFF2-40B4-BE49-F238E27FC236}">
                <a16:creationId xmlns:a16="http://schemas.microsoft.com/office/drawing/2014/main" id="{25139EBE-979E-460A-D9BB-2909CD95ADC8}"/>
              </a:ext>
            </a:extLst>
          </p:cNvPr>
          <p:cNvSpPr txBox="1"/>
          <p:nvPr/>
        </p:nvSpPr>
        <p:spPr>
          <a:xfrm>
            <a:off x="272143" y="3009900"/>
            <a:ext cx="17678399" cy="6298776"/>
          </a:xfrm>
          <a:prstGeom prst="rect">
            <a:avLst/>
          </a:prstGeom>
        </p:spPr>
        <p:txBody>
          <a:bodyPr wrap="square" lIns="0" tIns="0" rIns="0" bIns="0" rtlCol="0" anchor="t">
            <a:spAutoFit/>
          </a:bodyPr>
          <a:lstStyle/>
          <a:p>
            <a:pPr marL="0" marR="0" lvl="0" indent="0" algn="just"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Šuo metu valstybinių ir privačių miškų valdytojams taikoma 5 procentų privalomųjų atskaitymų nuo pajamų už parduotą žaliavinę medieną </a:t>
            </a:r>
          </a:p>
          <a:p>
            <a:pPr marL="0" marR="0" lvl="0" indent="0" algn="just"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dalis keičiama į diversifikuotą atskaitymų mechanizmą, susietą su plynųjų kirtimų m</a:t>
            </a:r>
            <a:r>
              <a:rPr lang="lt-LT" sz="2100" dirty="0">
                <a:solidFill>
                  <a:srgbClr val="000000"/>
                </a:solidFill>
                <a:latin typeface="Canva Sans"/>
                <a:ea typeface="Canva Sans"/>
                <a:cs typeface="Canva Sans"/>
                <a:sym typeface="Canva Sans"/>
              </a:rPr>
              <a:t>a</a:t>
            </a:r>
            <a:r>
              <a:rPr kumimoji="0" lang="lt-LT" sz="2100" b="0" i="0" u="none" strike="noStrike" kern="1200" cap="none" spc="0" normalizeH="0" baseline="0" noProof="0" dirty="0" err="1">
                <a:ln>
                  <a:noFill/>
                </a:ln>
                <a:solidFill>
                  <a:srgbClr val="000000"/>
                </a:solidFill>
                <a:effectLst/>
                <a:uLnTx/>
                <a:uFillTx/>
                <a:latin typeface="Canva Sans"/>
                <a:ea typeface="Canva Sans"/>
                <a:cs typeface="Canva Sans"/>
                <a:sym typeface="Canva Sans"/>
              </a:rPr>
              <a:t>stu</a:t>
            </a: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 </a:t>
            </a:r>
          </a:p>
          <a:p>
            <a:pPr marL="0" marR="0" lvl="0" indent="0" algn="just"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just"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Diferencijuojant atskaitymus siekiama skatinti miškų savininkus ir valdytojus mažinti plynųjų kirtimų apimtis. Valstybinių miškų valdytojams diferencijavimas būtų taikomas tik 5 procentų atskaitymų daliai iš galiojančių 15 procentų, o likusi 10 procentinių punktų dalis išliktų nepakitusi. </a:t>
            </a:r>
          </a:p>
          <a:p>
            <a:pPr marL="0" marR="0" lvl="0" indent="0" algn="just"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Privačių miškų valdytojams diferencijavimas būtų taikomas visai galiojančiai 5 procentų atskaitymų daliai.</a:t>
            </a:r>
          </a:p>
          <a:p>
            <a:pPr marL="0" marR="0" lvl="0" indent="0" algn="just"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Šio pakeitimo tikslas yra ekonominėmis paskatomis mažinti plynųjų kirtimų apimtis ir skatinti nuolatinę miško dangą išlaikančius miškininkystės metodus, taip prisidedant prie miško ekosistemų struktūros, biologinės įvairovės ir junglumo išsaugojimo. Iš atskaitymų surinktos lėšos ir toliau būtų skiriamos bendrosioms miškų reikmėms. </a:t>
            </a:r>
            <a:b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b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just"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Ekologinė nauda: sumažintos plynųjų kirtimų apimtys, išlaikoma miško struktūra ir dangos vientisumas, sustiprinta miško ekosistemų </a:t>
            </a:r>
          </a:p>
          <a:p>
            <a:pPr marL="0" marR="0" lvl="0" indent="0" algn="just"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biologinė įvairovė ir junglumas, sukurtas tvarus gamtos atkūrimo priemonių finansavimo šaltinis.</a:t>
            </a:r>
          </a:p>
          <a:p>
            <a:pPr marL="0" marR="0" lvl="0" indent="0" algn="just"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just" defTabSz="914400" rtl="0" eaLnBrk="1" fontAlgn="auto" latinLnBrk="0" hangingPunct="1">
              <a:lnSpc>
                <a:spcPts val="2940"/>
              </a:lnSpc>
              <a:spcBef>
                <a:spcPts val="0"/>
              </a:spcBef>
              <a:spcAft>
                <a:spcPts val="0"/>
              </a:spcAft>
              <a:buClrTx/>
              <a:buSzTx/>
              <a:buFontTx/>
              <a:buNone/>
              <a:tabLst/>
              <a:defRPr/>
            </a:pPr>
            <a:r>
              <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rPr>
              <a:t>Priemonės įgyvendinimo laikotarpis iki 2030 m. </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Tree>
    <p:extLst>
      <p:ext uri="{BB962C8B-B14F-4D97-AF65-F5344CB8AC3E}">
        <p14:creationId xmlns:p14="http://schemas.microsoft.com/office/powerpoint/2010/main" val="1635245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603C5-E580-0163-E866-095B684A61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37D7D9D-0F32-DA57-4098-FE7BD74B8C67}"/>
              </a:ext>
            </a:extLst>
          </p:cNvPr>
          <p:cNvSpPr/>
          <p:nvPr/>
        </p:nvSpPr>
        <p:spPr>
          <a:xfrm>
            <a:off x="0" y="48986"/>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30A650B6-9E5C-6D7B-3C74-544A3937A241}"/>
              </a:ext>
            </a:extLst>
          </p:cNvPr>
          <p:cNvSpPr txBox="1"/>
          <p:nvPr/>
        </p:nvSpPr>
        <p:spPr>
          <a:xfrm>
            <a:off x="4164383" y="363267"/>
            <a:ext cx="13436528" cy="2449966"/>
          </a:xfrm>
          <a:prstGeom prst="rect">
            <a:avLst/>
          </a:prstGeom>
        </p:spPr>
        <p:txBody>
          <a:bodyPr lIns="0" tIns="0" rIns="0" bIns="0" rtlCol="0" anchor="t">
            <a:spAutoFit/>
          </a:bodyPr>
          <a:lstStyle/>
          <a:p>
            <a:pPr marL="0" marR="0" lvl="0" indent="0" algn="ctr" defTabSz="914400" rtl="0" eaLnBrk="1" fontAlgn="auto" latinLnBrk="0" hangingPunct="1">
              <a:lnSpc>
                <a:spcPts val="6480"/>
              </a:lnSpc>
              <a:spcBef>
                <a:spcPts val="0"/>
              </a:spcBef>
              <a:spcAft>
                <a:spcPts val="0"/>
              </a:spcAft>
              <a:buClrTx/>
              <a:buSzTx/>
              <a:buFontTx/>
              <a:buNone/>
              <a:tabLst/>
              <a:defRPr/>
            </a:pPr>
            <a:r>
              <a:rPr lang="lt-LT" sz="5400" b="1" dirty="0">
                <a:solidFill>
                  <a:srgbClr val="C0DCBB"/>
                </a:solidFill>
                <a:latin typeface="Arial Bold"/>
                <a:ea typeface="Arial Bold"/>
                <a:cs typeface="Arial Bold"/>
                <a:sym typeface="Arial Bold"/>
              </a:rPr>
              <a:t>NAP Miškų atkūrimo priemonių pristatymas</a:t>
            </a:r>
            <a:endPar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endParaRPr>
          </a:p>
          <a:p>
            <a:pPr marL="0" marR="0" lvl="0" indent="0" algn="ctr" defTabSz="914400" rtl="0" eaLnBrk="1" fontAlgn="auto" latinLnBrk="0" hangingPunct="1">
              <a:lnSpc>
                <a:spcPts val="6480"/>
              </a:lnSpc>
              <a:spcBef>
                <a:spcPts val="0"/>
              </a:spcBef>
              <a:spcAft>
                <a:spcPts val="0"/>
              </a:spcAft>
              <a:buClrTx/>
              <a:buSzTx/>
              <a:buFontTx/>
              <a:buNone/>
              <a:tabLst/>
              <a:defRPr/>
            </a:pPr>
            <a:endParaRPr kumimoji="0" lang="en-US" sz="5400" b="1" i="0" u="none" strike="noStrike" kern="1200" cap="none" spc="0" normalizeH="0" baseline="0" noProof="0" dirty="0">
              <a:ln>
                <a:noFill/>
              </a:ln>
              <a:solidFill>
                <a:srgbClr val="C0DCBB"/>
              </a:solidFill>
              <a:effectLst/>
              <a:uLnTx/>
              <a:uFillTx/>
              <a:latin typeface="Arial Bold"/>
              <a:ea typeface="Arial Bold"/>
              <a:cs typeface="Arial Bold"/>
              <a:sym typeface="Arial Bold"/>
            </a:endParaRPr>
          </a:p>
        </p:txBody>
      </p:sp>
      <p:sp>
        <p:nvSpPr>
          <p:cNvPr id="6" name="TextBox 6">
            <a:extLst>
              <a:ext uri="{FF2B5EF4-FFF2-40B4-BE49-F238E27FC236}">
                <a16:creationId xmlns:a16="http://schemas.microsoft.com/office/drawing/2014/main" id="{C007CE6F-1721-C068-18F2-E53ACB372320}"/>
              </a:ext>
            </a:extLst>
          </p:cNvPr>
          <p:cNvSpPr txBox="1"/>
          <p:nvPr/>
        </p:nvSpPr>
        <p:spPr>
          <a:xfrm>
            <a:off x="685800" y="4457700"/>
            <a:ext cx="17199845" cy="2390654"/>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ts val="0"/>
              </a:spcBef>
              <a:spcAft>
                <a:spcPts val="0"/>
              </a:spcAft>
              <a:buClrTx/>
              <a:buSzTx/>
              <a:buFontTx/>
              <a:buNone/>
              <a:tabLst/>
              <a:defRPr/>
            </a:pPr>
            <a:r>
              <a:rPr kumimoji="0" lang="lt-LT" sz="4000" b="0" i="0" u="none" strike="noStrike" kern="1200" cap="none" spc="0" normalizeH="0" baseline="0" noProof="0" dirty="0">
                <a:ln>
                  <a:noFill/>
                </a:ln>
                <a:solidFill>
                  <a:srgbClr val="000000"/>
                </a:solidFill>
                <a:effectLst/>
                <a:uLnTx/>
                <a:uFillTx/>
                <a:latin typeface="Canva Sans"/>
                <a:ea typeface="Canva Sans"/>
                <a:cs typeface="Canva Sans"/>
                <a:sym typeface="Canva Sans"/>
              </a:rPr>
              <a:t>Pasisakymai</a:t>
            </a:r>
          </a:p>
          <a:p>
            <a:pPr marL="0" marR="0" lvl="0" indent="0" algn="ctr" defTabSz="914400" rtl="0" eaLnBrk="1" fontAlgn="auto" latinLnBrk="0" hangingPunct="1">
              <a:lnSpc>
                <a:spcPts val="2940"/>
              </a:lnSpc>
              <a:spcBef>
                <a:spcPts val="0"/>
              </a:spcBef>
              <a:spcAft>
                <a:spcPts val="0"/>
              </a:spcAft>
              <a:buClrTx/>
              <a:buSzTx/>
              <a:buFontTx/>
              <a:buNone/>
              <a:tabLst/>
              <a:defRPr/>
            </a:pPr>
            <a:endParaRPr lang="lt-LT" sz="4000" dirty="0">
              <a:solidFill>
                <a:srgbClr val="000000"/>
              </a:solidFill>
              <a:latin typeface="Canva Sans"/>
              <a:ea typeface="Canva Sans"/>
              <a:cs typeface="Canva Sans"/>
              <a:sym typeface="Canva Sans"/>
            </a:endParaRPr>
          </a:p>
          <a:p>
            <a:pPr marL="0" marR="0" lvl="0" indent="0" algn="ctr" defTabSz="914400" rtl="0" eaLnBrk="1" fontAlgn="auto" latinLnBrk="0" hangingPunct="1">
              <a:lnSpc>
                <a:spcPts val="2940"/>
              </a:lnSpc>
              <a:spcBef>
                <a:spcPts val="0"/>
              </a:spcBef>
              <a:spcAft>
                <a:spcPts val="0"/>
              </a:spcAft>
              <a:buClrTx/>
              <a:buSzTx/>
              <a:buFontTx/>
              <a:buNone/>
              <a:tabLst/>
              <a:defRPr/>
            </a:pPr>
            <a:endParaRPr kumimoji="0" lang="lt-LT" sz="40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ctr" defTabSz="914400" rtl="0" eaLnBrk="1" fontAlgn="auto" latinLnBrk="0" hangingPunct="1">
              <a:lnSpc>
                <a:spcPts val="2940"/>
              </a:lnSpc>
              <a:spcBef>
                <a:spcPts val="0"/>
              </a:spcBef>
              <a:spcAft>
                <a:spcPts val="0"/>
              </a:spcAft>
              <a:buClrTx/>
              <a:buSzTx/>
              <a:buFontTx/>
              <a:buNone/>
              <a:tabLst/>
              <a:defRPr/>
            </a:pPr>
            <a:r>
              <a:rPr lang="lt-LT" sz="4000" dirty="0">
                <a:solidFill>
                  <a:srgbClr val="000000"/>
                </a:solidFill>
                <a:latin typeface="Canva Sans"/>
                <a:ea typeface="Canva Sans"/>
                <a:cs typeface="Canva Sans"/>
                <a:sym typeface="Canva Sans"/>
              </a:rPr>
              <a:t>Klausimai-atsakymai</a:t>
            </a:r>
          </a:p>
          <a:p>
            <a:pPr marL="0" marR="0" lvl="0" indent="0" algn="l" defTabSz="914400" rtl="0" eaLnBrk="1" fontAlgn="auto" latinLnBrk="0" hangingPunct="1">
              <a:lnSpc>
                <a:spcPts val="2940"/>
              </a:lnSpc>
              <a:spcBef>
                <a:spcPts val="0"/>
              </a:spcBef>
              <a:spcAft>
                <a:spcPts val="0"/>
              </a:spcAft>
              <a:buClrTx/>
              <a:buSzTx/>
              <a:buFontTx/>
              <a:buNone/>
              <a:tabLst/>
              <a:defRPr/>
            </a:pPr>
            <a:endParaRPr kumimoji="0" lang="lt-LT"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a:p>
            <a:pPr marL="0" marR="0" lvl="0" indent="0" algn="l" defTabSz="914400" rtl="0" eaLnBrk="1" fontAlgn="auto" latinLnBrk="0" hangingPunct="1">
              <a:lnSpc>
                <a:spcPts val="4759"/>
              </a:lnSpc>
              <a:spcBef>
                <a:spcPts val="0"/>
              </a:spcBef>
              <a:spcAft>
                <a:spcPts val="0"/>
              </a:spcAft>
              <a:buClrTx/>
              <a:buSzTx/>
              <a:buFontTx/>
              <a:buNone/>
              <a:tabLst/>
              <a:defRPr/>
            </a:pPr>
            <a:endParaRPr kumimoji="0" lang="en-US" sz="2100" b="0" i="0" u="none" strike="noStrike" kern="1200" cap="none" spc="0" normalizeH="0" baseline="0" noProof="0" dirty="0">
              <a:ln>
                <a:noFill/>
              </a:ln>
              <a:solidFill>
                <a:srgbClr val="000000"/>
              </a:solidFill>
              <a:effectLst/>
              <a:uLnTx/>
              <a:uFillTx/>
              <a:latin typeface="Canva Sans"/>
              <a:ea typeface="Canva Sans"/>
              <a:cs typeface="Canva Sans"/>
              <a:sym typeface="Canva Sans"/>
            </a:endParaRPr>
          </a:p>
        </p:txBody>
      </p:sp>
    </p:spTree>
    <p:extLst>
      <p:ext uri="{BB962C8B-B14F-4D97-AF65-F5344CB8AC3E}">
        <p14:creationId xmlns:p14="http://schemas.microsoft.com/office/powerpoint/2010/main" val="4189196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TotalTime>
  <Words>2778</Words>
  <Application>Microsoft Office PowerPoint</Application>
  <PresentationFormat>Custom</PresentationFormat>
  <Paragraphs>432</Paragraphs>
  <Slides>24</Slides>
  <Notes>13</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7" baseType="lpstr">
      <vt:lpstr>Calibri</vt:lpstr>
      <vt:lpstr>Arimo Bold</vt:lpstr>
      <vt:lpstr>Arial Bold Italics</vt:lpstr>
      <vt:lpstr>Canva Sans Bold</vt:lpstr>
      <vt:lpstr>Times New Roman</vt:lpstr>
      <vt:lpstr>Times New Roman Bold</vt:lpstr>
      <vt:lpstr>Arial</vt:lpstr>
      <vt:lpstr>Arial Italics</vt:lpstr>
      <vt:lpstr>Arial Bold</vt:lpstr>
      <vt:lpstr>Canva Sans</vt:lpstr>
      <vt:lpstr>Arimo</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AM_VICE_12 str. 4 str. miškai</dc:title>
  <cp:lastModifiedBy>Algirdas Klimavičius</cp:lastModifiedBy>
  <cp:revision>15</cp:revision>
  <dcterms:created xsi:type="dcterms:W3CDTF">2006-08-16T00:00:00Z</dcterms:created>
  <dcterms:modified xsi:type="dcterms:W3CDTF">2026-09-08T07:04:13Z</dcterms:modified>
  <dc:identifier>DAHPVU3HlF0</dc:identifier>
</cp:coreProperties>
</file>