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9"/>
  </p:handoutMasterIdLst>
  <p:sldIdLst>
    <p:sldId id="256" r:id="rId2"/>
    <p:sldId id="257" r:id="rId3"/>
    <p:sldId id="258" r:id="rId4"/>
    <p:sldId id="259" r:id="rId5"/>
    <p:sldId id="260" r:id="rId6"/>
    <p:sldId id="261" r:id="rId7"/>
    <p:sldId id="262" r:id="rId8"/>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462" y="-11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1" Type="http://schemas.openxmlformats.org/officeDocument/2006/relationships/oleObject" Target="file:///\\fs0\AM\users_data\a.urbonaviciute\Desktop\New%20Microsoft%20Office%20Excel%20Worksheet.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lt-LT"/>
  <c:roundedCorners val="0"/>
  <mc:AlternateContent xmlns:mc="http://schemas.openxmlformats.org/markup-compatibility/2006">
    <mc:Choice xmlns:c14="http://schemas.microsoft.com/office/drawing/2007/8/2/chart" Requires="c14">
      <c14:style val="121"/>
    </mc:Choice>
    <mc:Fallback>
      <c:style val="21"/>
    </mc:Fallback>
  </mc:AlternateContent>
  <c:chart>
    <c:title>
      <c:tx>
        <c:rich>
          <a:bodyPr/>
          <a:lstStyle/>
          <a:p>
            <a:pPr>
              <a:defRPr/>
            </a:pPr>
            <a:r>
              <a:rPr lang="lt-LT" sz="1200"/>
              <a:t>Panaudotų (perdirbtų) komunalinių atliekų dalis nuo susidariusio komunalinių atliekų kiekio (proc.) per 2010-2014 metus</a:t>
            </a:r>
          </a:p>
        </c:rich>
      </c:tx>
      <c:layout/>
      <c:overlay val="0"/>
    </c:title>
    <c:autoTitleDeleted val="0"/>
    <c:plotArea>
      <c:layout/>
      <c:lineChart>
        <c:grouping val="standard"/>
        <c:varyColors val="0"/>
        <c:ser>
          <c:idx val="1"/>
          <c:order val="0"/>
          <c:cat>
            <c:strRef>
              <c:f>Sheet1!$A$4:$A$8</c:f>
              <c:strCache>
                <c:ptCount val="5"/>
                <c:pt idx="0">
                  <c:v>2010 m.</c:v>
                </c:pt>
                <c:pt idx="1">
                  <c:v>2011 m.</c:v>
                </c:pt>
                <c:pt idx="2">
                  <c:v>2012 m.</c:v>
                </c:pt>
                <c:pt idx="3">
                  <c:v>2013 m.</c:v>
                </c:pt>
                <c:pt idx="4">
                  <c:v>2014 m.</c:v>
                </c:pt>
              </c:strCache>
            </c:strRef>
          </c:cat>
          <c:val>
            <c:numRef>
              <c:f>Sheet1!$B$4:$B$8</c:f>
              <c:numCache>
                <c:formatCode>0.00%</c:formatCode>
                <c:ptCount val="5"/>
                <c:pt idx="0">
                  <c:v>0.12759999999999999</c:v>
                </c:pt>
                <c:pt idx="1">
                  <c:v>0.20400000000000001</c:v>
                </c:pt>
                <c:pt idx="2">
                  <c:v>0.23500000000000001</c:v>
                </c:pt>
                <c:pt idx="3">
                  <c:v>0.3495000000000002</c:v>
                </c:pt>
                <c:pt idx="4" formatCode="0%">
                  <c:v>0.35000000000000009</c:v>
                </c:pt>
              </c:numCache>
            </c:numRef>
          </c:val>
          <c:smooth val="0"/>
        </c:ser>
        <c:dLbls>
          <c:showLegendKey val="0"/>
          <c:showVal val="0"/>
          <c:showCatName val="0"/>
          <c:showSerName val="0"/>
          <c:showPercent val="0"/>
          <c:showBubbleSize val="0"/>
        </c:dLbls>
        <c:marker val="1"/>
        <c:smooth val="0"/>
        <c:axId val="244524928"/>
        <c:axId val="244526464"/>
      </c:lineChart>
      <c:catAx>
        <c:axId val="244524928"/>
        <c:scaling>
          <c:orientation val="minMax"/>
        </c:scaling>
        <c:delete val="0"/>
        <c:axPos val="b"/>
        <c:numFmt formatCode="@" sourceLinked="0"/>
        <c:majorTickMark val="none"/>
        <c:minorTickMark val="none"/>
        <c:tickLblPos val="nextTo"/>
        <c:crossAx val="244526464"/>
        <c:crosses val="autoZero"/>
        <c:auto val="0"/>
        <c:lblAlgn val="ctr"/>
        <c:lblOffset val="100"/>
        <c:noMultiLvlLbl val="0"/>
      </c:catAx>
      <c:valAx>
        <c:axId val="244526464"/>
        <c:scaling>
          <c:orientation val="minMax"/>
        </c:scaling>
        <c:delete val="0"/>
        <c:axPos val="l"/>
        <c:majorGridlines/>
        <c:numFmt formatCode="0%" sourceLinked="0"/>
        <c:majorTickMark val="none"/>
        <c:minorTickMark val="none"/>
        <c:tickLblPos val="nextTo"/>
        <c:crossAx val="244524928"/>
        <c:crosses val="autoZero"/>
        <c:crossBetween val="between"/>
      </c:valAx>
    </c:plotArea>
    <c:plotVisOnly val="1"/>
    <c:dispBlanksAs val="gap"/>
    <c:showDLblsOverMax val="0"/>
  </c:chart>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lt-LT"/>
          </a:p>
        </p:txBody>
      </p:sp>
      <p:sp>
        <p:nvSpPr>
          <p:cNvPr id="3" name="Date Placeholder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6C0414BE-9825-4975-9FE3-3EA3DFCFEF1C}" type="datetimeFigureOut">
              <a:rPr lang="lt-LT" smtClean="0"/>
              <a:pPr/>
              <a:t>2018.11.15</a:t>
            </a:fld>
            <a:endParaRPr lang="lt-LT"/>
          </a:p>
        </p:txBody>
      </p:sp>
      <p:sp>
        <p:nvSpPr>
          <p:cNvPr id="4" name="Footer Placeholder 3"/>
          <p:cNvSpPr>
            <a:spLocks noGrp="1"/>
          </p:cNvSpPr>
          <p:nvPr>
            <p:ph type="ftr" sz="quarter" idx="2"/>
          </p:nvPr>
        </p:nvSpPr>
        <p:spPr>
          <a:xfrm>
            <a:off x="0" y="9428163"/>
            <a:ext cx="2946400" cy="496887"/>
          </a:xfrm>
          <a:prstGeom prst="rect">
            <a:avLst/>
          </a:prstGeom>
        </p:spPr>
        <p:txBody>
          <a:bodyPr vert="horz" lIns="91440" tIns="45720" rIns="91440" bIns="45720" rtlCol="0" anchor="b"/>
          <a:lstStyle>
            <a:lvl1pPr algn="l">
              <a:defRPr sz="1200"/>
            </a:lvl1pPr>
          </a:lstStyle>
          <a:p>
            <a:endParaRPr lang="lt-LT"/>
          </a:p>
        </p:txBody>
      </p:sp>
      <p:sp>
        <p:nvSpPr>
          <p:cNvPr id="5" name="Slide Number Placeholder 4"/>
          <p:cNvSpPr>
            <a:spLocks noGrp="1"/>
          </p:cNvSpPr>
          <p:nvPr>
            <p:ph type="sldNum" sz="quarter" idx="3"/>
          </p:nvPr>
        </p:nvSpPr>
        <p:spPr>
          <a:xfrm>
            <a:off x="3849688" y="9428163"/>
            <a:ext cx="2946400" cy="496887"/>
          </a:xfrm>
          <a:prstGeom prst="rect">
            <a:avLst/>
          </a:prstGeom>
        </p:spPr>
        <p:txBody>
          <a:bodyPr vert="horz" lIns="91440" tIns="45720" rIns="91440" bIns="45720" rtlCol="0" anchor="b"/>
          <a:lstStyle>
            <a:lvl1pPr algn="r">
              <a:defRPr sz="1200"/>
            </a:lvl1pPr>
          </a:lstStyle>
          <a:p>
            <a:fld id="{DC99A6F6-8C18-4E84-9E86-AFB39338D277}" type="slidenum">
              <a:rPr lang="lt-LT" smtClean="0"/>
              <a:pPr/>
              <a:t>‹#›</a:t>
            </a:fld>
            <a:endParaRPr lang="lt-LT"/>
          </a:p>
        </p:txBody>
      </p:sp>
    </p:spTree>
    <p:extLst>
      <p:ext uri="{BB962C8B-B14F-4D97-AF65-F5344CB8AC3E}">
        <p14:creationId xmlns:p14="http://schemas.microsoft.com/office/powerpoint/2010/main" val="1227629736"/>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11/15/2018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11/15/2018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11/15/2018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11/15/2018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11/15/2018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png"/><Relationship Id="rId4" Type="http://schemas.openxmlformats.org/officeDocument/2006/relationships/image" Target="../media/image3.jpeg"/><Relationship Id="rId9" Type="http://schemas.openxmlformats.org/officeDocument/2006/relationships/image" Target="../media/image8.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2819400"/>
            <a:ext cx="7772400" cy="990599"/>
          </a:xfrm>
        </p:spPr>
        <p:txBody>
          <a:bodyPr>
            <a:normAutofit/>
          </a:bodyPr>
          <a:lstStyle/>
          <a:p>
            <a:r>
              <a:rPr lang="lt-LT" sz="2400" b="1" dirty="0" smtClean="0">
                <a:latin typeface="Times New Roman" pitchFamily="18" charset="0"/>
                <a:cs typeface="Times New Roman" pitchFamily="18" charset="0"/>
              </a:rPr>
              <a:t>Gaminių ar pakuotės atliekų tvarkymo programos lėšų naudojimo 2014 metais ataskaita</a:t>
            </a:r>
            <a:endParaRPr lang="lt-LT" sz="2400" b="1" dirty="0">
              <a:latin typeface="Times New Roman" pitchFamily="18" charset="0"/>
              <a:cs typeface="Times New Roman" pitchFamily="18" charset="0"/>
            </a:endParaRPr>
          </a:p>
        </p:txBody>
      </p:sp>
      <p:sp>
        <p:nvSpPr>
          <p:cNvPr id="3" name="Subtitle 2"/>
          <p:cNvSpPr>
            <a:spLocks noGrp="1"/>
          </p:cNvSpPr>
          <p:nvPr>
            <p:ph type="subTitle" idx="1"/>
          </p:nvPr>
        </p:nvSpPr>
        <p:spPr>
          <a:xfrm>
            <a:off x="1295400" y="6019800"/>
            <a:ext cx="6400800" cy="304800"/>
          </a:xfrm>
        </p:spPr>
        <p:txBody>
          <a:bodyPr>
            <a:normAutofit fontScale="92500" lnSpcReduction="10000"/>
          </a:bodyPr>
          <a:lstStyle/>
          <a:p>
            <a:r>
              <a:rPr lang="lt-LT" sz="1600" dirty="0" smtClean="0"/>
              <a:t>ATLIEKŲ DEPARTAMENTAS</a:t>
            </a:r>
            <a:endParaRPr lang="lt-LT" sz="1600" dirty="0"/>
          </a:p>
        </p:txBody>
      </p:sp>
      <p:sp>
        <p:nvSpPr>
          <p:cNvPr id="4" name="Subtitle 2"/>
          <p:cNvSpPr txBox="1">
            <a:spLocks/>
          </p:cNvSpPr>
          <p:nvPr/>
        </p:nvSpPr>
        <p:spPr>
          <a:xfrm>
            <a:off x="3124200" y="6324600"/>
            <a:ext cx="2743200" cy="304800"/>
          </a:xfrm>
          <a:prstGeom prst="rect">
            <a:avLst/>
          </a:prstGeom>
        </p:spPr>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lt-LT" sz="1200" b="0" i="0" u="none" strike="noStrike" kern="1200" cap="none" spc="0" normalizeH="0" baseline="0" noProof="0" dirty="0" smtClean="0">
                <a:ln>
                  <a:noFill/>
                </a:ln>
                <a:solidFill>
                  <a:schemeClr val="tx1">
                    <a:tint val="75000"/>
                  </a:schemeClr>
                </a:solidFill>
                <a:effectLst/>
                <a:uLnTx/>
                <a:uFillTx/>
                <a:latin typeface="+mn-lt"/>
                <a:ea typeface="+mn-ea"/>
                <a:cs typeface="+mn-cs"/>
              </a:rPr>
              <a:t>2015 metai</a:t>
            </a:r>
            <a:endParaRPr kumimoji="0" lang="lt-LT" sz="1200" b="0" i="0" u="none" strike="noStrike" kern="1200" cap="none" spc="0" normalizeH="0" baseline="0" noProof="0" dirty="0">
              <a:ln>
                <a:noFill/>
              </a:ln>
              <a:solidFill>
                <a:schemeClr val="tx1">
                  <a:tint val="75000"/>
                </a:schemeClr>
              </a:solidFill>
              <a:effectLst/>
              <a:uLnTx/>
              <a:uFillTx/>
              <a:latin typeface="+mn-lt"/>
              <a:ea typeface="+mn-ea"/>
              <a:cs typeface="+mn-cs"/>
            </a:endParaRPr>
          </a:p>
        </p:txBody>
      </p:sp>
      <p:pic>
        <p:nvPicPr>
          <p:cNvPr id="1026" name="Picture 2" descr="\\fs0\AM\users_data\a.urbonaviciute\Desktop\untitled.png"/>
          <p:cNvPicPr>
            <a:picLocks noChangeAspect="1" noChangeArrowheads="1"/>
          </p:cNvPicPr>
          <p:nvPr/>
        </p:nvPicPr>
        <p:blipFill>
          <a:blip r:embed="rId2" cstate="print"/>
          <a:srcRect/>
          <a:stretch>
            <a:fillRect/>
          </a:stretch>
        </p:blipFill>
        <p:spPr bwMode="auto">
          <a:xfrm>
            <a:off x="0" y="0"/>
            <a:ext cx="2667000" cy="1905000"/>
          </a:xfrm>
          <a:prstGeom prst="rect">
            <a:avLst/>
          </a:prstGeom>
          <a:noFill/>
        </p:spPr>
      </p:pic>
      <p:pic>
        <p:nvPicPr>
          <p:cNvPr id="1028" name="Picture 4" descr="\\fs0\AM\users_data\a.urbonaviciute\Desktop\images2.jpg"/>
          <p:cNvPicPr>
            <a:picLocks noChangeAspect="1" noChangeArrowheads="1"/>
          </p:cNvPicPr>
          <p:nvPr/>
        </p:nvPicPr>
        <p:blipFill>
          <a:blip r:embed="rId3" cstate="print"/>
          <a:srcRect/>
          <a:stretch>
            <a:fillRect/>
          </a:stretch>
        </p:blipFill>
        <p:spPr bwMode="auto">
          <a:xfrm>
            <a:off x="1828800" y="762000"/>
            <a:ext cx="2971800" cy="1988404"/>
          </a:xfrm>
          <a:prstGeom prst="rect">
            <a:avLst/>
          </a:prstGeom>
          <a:noFill/>
        </p:spPr>
      </p:pic>
      <p:pic>
        <p:nvPicPr>
          <p:cNvPr id="1029" name="Picture 5" descr="\\fs0\AM\users_data\a.urbonaviciute\Desktop\images.jpg"/>
          <p:cNvPicPr>
            <a:picLocks noChangeAspect="1" noChangeArrowheads="1"/>
          </p:cNvPicPr>
          <p:nvPr/>
        </p:nvPicPr>
        <p:blipFill>
          <a:blip r:embed="rId4" cstate="print"/>
          <a:srcRect/>
          <a:stretch>
            <a:fillRect/>
          </a:stretch>
        </p:blipFill>
        <p:spPr bwMode="auto">
          <a:xfrm>
            <a:off x="4267200" y="0"/>
            <a:ext cx="2587978" cy="2079625"/>
          </a:xfrm>
          <a:prstGeom prst="rect">
            <a:avLst/>
          </a:prstGeom>
          <a:noFill/>
        </p:spPr>
      </p:pic>
      <p:pic>
        <p:nvPicPr>
          <p:cNvPr id="1030" name="Picture 6" descr="\\fs0\AM\users_data\a.urbonaviciute\Desktop\untitled3.png"/>
          <p:cNvPicPr>
            <a:picLocks noChangeAspect="1" noChangeArrowheads="1"/>
          </p:cNvPicPr>
          <p:nvPr/>
        </p:nvPicPr>
        <p:blipFill>
          <a:blip r:embed="rId5" cstate="print"/>
          <a:srcRect/>
          <a:stretch>
            <a:fillRect/>
          </a:stretch>
        </p:blipFill>
        <p:spPr bwMode="auto">
          <a:xfrm>
            <a:off x="6858000" y="3806074"/>
            <a:ext cx="2286001" cy="3051928"/>
          </a:xfrm>
          <a:prstGeom prst="rect">
            <a:avLst/>
          </a:prstGeom>
          <a:noFill/>
        </p:spPr>
      </p:pic>
      <p:pic>
        <p:nvPicPr>
          <p:cNvPr id="1033" name="Picture 9" descr="\\fs0\AM\users_data\a.urbonaviciute\Desktop\imagesN7AUJ35P.jpg"/>
          <p:cNvPicPr>
            <a:picLocks noChangeAspect="1" noChangeArrowheads="1"/>
          </p:cNvPicPr>
          <p:nvPr/>
        </p:nvPicPr>
        <p:blipFill>
          <a:blip r:embed="rId6" cstate="print"/>
          <a:srcRect/>
          <a:stretch>
            <a:fillRect/>
          </a:stretch>
        </p:blipFill>
        <p:spPr bwMode="auto">
          <a:xfrm>
            <a:off x="4724400" y="4114800"/>
            <a:ext cx="2466975" cy="1847850"/>
          </a:xfrm>
          <a:prstGeom prst="rect">
            <a:avLst/>
          </a:prstGeom>
          <a:noFill/>
        </p:spPr>
      </p:pic>
      <p:pic>
        <p:nvPicPr>
          <p:cNvPr id="1034" name="Picture 10" descr="\\fs0\AM\users_data\a.urbonaviciute\Desktop\imagesRHDFLD14.jpg"/>
          <p:cNvPicPr>
            <a:picLocks noChangeAspect="1" noChangeArrowheads="1"/>
          </p:cNvPicPr>
          <p:nvPr/>
        </p:nvPicPr>
        <p:blipFill>
          <a:blip r:embed="rId7" cstate="print"/>
          <a:srcRect/>
          <a:stretch>
            <a:fillRect/>
          </a:stretch>
        </p:blipFill>
        <p:spPr bwMode="auto">
          <a:xfrm>
            <a:off x="6524625" y="1066800"/>
            <a:ext cx="2619375" cy="1743075"/>
          </a:xfrm>
          <a:prstGeom prst="rect">
            <a:avLst/>
          </a:prstGeom>
          <a:noFill/>
        </p:spPr>
      </p:pic>
      <p:pic>
        <p:nvPicPr>
          <p:cNvPr id="1035" name="Picture 11" descr="\\fs0\AM\users_data\a.urbonaviciute\Desktop\file59465961_438b4a9e.jpg"/>
          <p:cNvPicPr>
            <a:picLocks noChangeAspect="1" noChangeArrowheads="1"/>
          </p:cNvPicPr>
          <p:nvPr/>
        </p:nvPicPr>
        <p:blipFill>
          <a:blip r:embed="rId8" cstate="print"/>
          <a:srcRect/>
          <a:stretch>
            <a:fillRect/>
          </a:stretch>
        </p:blipFill>
        <p:spPr bwMode="auto">
          <a:xfrm>
            <a:off x="1600200" y="3733800"/>
            <a:ext cx="3516019" cy="1825625"/>
          </a:xfrm>
          <a:prstGeom prst="rect">
            <a:avLst/>
          </a:prstGeom>
          <a:noFill/>
        </p:spPr>
      </p:pic>
      <p:pic>
        <p:nvPicPr>
          <p:cNvPr id="1036" name="Picture 12" descr="\\fs0\AM\users_data\a.urbonaviciute\Desktop\imagesADU1AGTC.jpg"/>
          <p:cNvPicPr>
            <a:picLocks noChangeAspect="1" noChangeArrowheads="1"/>
          </p:cNvPicPr>
          <p:nvPr/>
        </p:nvPicPr>
        <p:blipFill>
          <a:blip r:embed="rId9" cstate="print"/>
          <a:srcRect/>
          <a:stretch>
            <a:fillRect/>
          </a:stretch>
        </p:blipFill>
        <p:spPr bwMode="auto">
          <a:xfrm>
            <a:off x="0" y="3726685"/>
            <a:ext cx="2057400" cy="3131316"/>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04800"/>
            <a:ext cx="7848600" cy="2620962"/>
          </a:xfrm>
        </p:spPr>
        <p:txBody>
          <a:bodyPr>
            <a:normAutofit/>
          </a:bodyPr>
          <a:lstStyle/>
          <a:p>
            <a:pPr algn="l"/>
            <a:r>
              <a:rPr lang="lt-LT" sz="2200" dirty="0" smtClean="0">
                <a:latin typeface="Times New Roman" pitchFamily="18" charset="0"/>
                <a:cs typeface="Times New Roman" pitchFamily="18" charset="0"/>
              </a:rPr>
              <a:t>Aplinkos ministerijos 2014-2016 m. strateginio plano tikslas – užtikrinti tinkamą aplinkos kokybę Lietuvos gyventojams, išsaugoti biologinę įvairovę ir kraštovaizdžio savitumą.</a:t>
            </a:r>
            <a:r>
              <a:rPr lang="lt-LT" sz="1800" dirty="0" smtClean="0"/>
              <a:t/>
            </a:r>
            <a:br>
              <a:rPr lang="lt-LT" sz="1800" dirty="0" smtClean="0"/>
            </a:br>
            <a:r>
              <a:rPr lang="lt-LT" sz="2200" dirty="0" smtClean="0">
                <a:latin typeface="Times New Roman" pitchFamily="18" charset="0"/>
                <a:cs typeface="Times New Roman" pitchFamily="18" charset="0"/>
              </a:rPr>
              <a:t/>
            </a:r>
            <a:br>
              <a:rPr lang="lt-LT" sz="2200" dirty="0" smtClean="0">
                <a:latin typeface="Times New Roman" pitchFamily="18" charset="0"/>
                <a:cs typeface="Times New Roman" pitchFamily="18" charset="0"/>
              </a:rPr>
            </a:br>
            <a:r>
              <a:rPr lang="lt-LT" sz="2200" dirty="0" smtClean="0">
                <a:latin typeface="Times New Roman" pitchFamily="18" charset="0"/>
                <a:cs typeface="Times New Roman" pitchFamily="18" charset="0"/>
              </a:rPr>
              <a:t>Strateginį tikslą įgyvendina programa  “Aplinkos taršos mažinimas ir prevencija”.</a:t>
            </a:r>
            <a:r>
              <a:rPr lang="lt-LT" sz="2000" dirty="0" smtClean="0">
                <a:latin typeface="Times New Roman" pitchFamily="18" charset="0"/>
                <a:cs typeface="Times New Roman" pitchFamily="18" charset="0"/>
              </a:rPr>
              <a:t/>
            </a:r>
            <a:br>
              <a:rPr lang="lt-LT" sz="2000" dirty="0" smtClean="0">
                <a:latin typeface="Times New Roman" pitchFamily="18" charset="0"/>
                <a:cs typeface="Times New Roman" pitchFamily="18" charset="0"/>
              </a:rPr>
            </a:br>
            <a:endParaRPr lang="lt-LT" sz="20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2590800"/>
            <a:ext cx="8229600" cy="3810000"/>
          </a:xfrm>
        </p:spPr>
        <p:txBody>
          <a:bodyPr>
            <a:normAutofit/>
          </a:bodyPr>
          <a:lstStyle/>
          <a:p>
            <a:pPr>
              <a:buNone/>
            </a:pPr>
            <a:r>
              <a:rPr lang="lt-LT" sz="1800" dirty="0" smtClean="0"/>
              <a:t>	</a:t>
            </a:r>
            <a:r>
              <a:rPr lang="lt-LT" sz="2000" b="1" u="sng" dirty="0" smtClean="0">
                <a:latin typeface="Times New Roman" pitchFamily="18" charset="0"/>
                <a:cs typeface="Times New Roman" pitchFamily="18" charset="0"/>
              </a:rPr>
              <a:t>Programos tikslas </a:t>
            </a:r>
            <a:r>
              <a:rPr lang="lt-LT" sz="2000" b="1" dirty="0" smtClean="0">
                <a:latin typeface="Times New Roman" pitchFamily="18" charset="0"/>
                <a:cs typeface="Times New Roman" pitchFamily="18" charset="0"/>
              </a:rPr>
              <a:t>- Sumažinti aplinkos teršimą elektroninės įrangos, apmokestinamųjų gaminių ir pakuotės atliekomis.</a:t>
            </a:r>
          </a:p>
          <a:p>
            <a:pPr>
              <a:buNone/>
            </a:pPr>
            <a:endParaRPr lang="lt-LT" sz="2000" dirty="0" smtClean="0">
              <a:latin typeface="Times New Roman" pitchFamily="18" charset="0"/>
              <a:cs typeface="Times New Roman" pitchFamily="18" charset="0"/>
            </a:endParaRPr>
          </a:p>
          <a:p>
            <a:pPr>
              <a:buNone/>
            </a:pPr>
            <a:endParaRPr lang="lt-LT" sz="2000" dirty="0" smtClean="0">
              <a:latin typeface="Times New Roman" pitchFamily="18" charset="0"/>
              <a:cs typeface="Times New Roman" pitchFamily="18" charset="0"/>
            </a:endParaRPr>
          </a:p>
          <a:p>
            <a:pPr>
              <a:buNone/>
            </a:pPr>
            <a:r>
              <a:rPr lang="lt-LT" sz="2000" b="1" i="1" dirty="0" smtClean="0">
                <a:latin typeface="Times New Roman" pitchFamily="18" charset="0"/>
                <a:cs typeface="Times New Roman" pitchFamily="18" charset="0"/>
              </a:rPr>
              <a:t>	Įgyvendinant programos tikslą, buvo:</a:t>
            </a:r>
          </a:p>
          <a:p>
            <a:r>
              <a:rPr lang="lt-LT" sz="2000" dirty="0" smtClean="0">
                <a:latin typeface="Times New Roman" pitchFamily="18" charset="0"/>
                <a:cs typeface="Times New Roman" pitchFamily="18" charset="0"/>
              </a:rPr>
              <a:t>plėstos elektros ir elektroninės įrangos, apmokestinamųjų gaminių ir pakuotės atliekų surinkimo sistemos;</a:t>
            </a:r>
          </a:p>
          <a:p>
            <a:r>
              <a:rPr lang="lt-LT" sz="2000" dirty="0" smtClean="0">
                <a:latin typeface="Times New Roman" pitchFamily="18" charset="0"/>
                <a:cs typeface="Times New Roman" pitchFamily="18" charset="0"/>
              </a:rPr>
              <a:t>surinkti ir perdirbti didesni atliekų kiekiai;</a:t>
            </a:r>
          </a:p>
          <a:p>
            <a:r>
              <a:rPr lang="lt-LT" sz="2000" dirty="0" smtClean="0">
                <a:latin typeface="Times New Roman" pitchFamily="18" charset="0"/>
                <a:cs typeface="Times New Roman" pitchFamily="18" charset="0"/>
              </a:rPr>
              <a:t>informuota visuomenė elektros ir elektroninės įrangos, apmokestinamųjų gaminių ir pakuotės atliekų tvarkymo klausimais.</a:t>
            </a:r>
            <a:endParaRPr lang="lt-LT" sz="2000"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6172200"/>
            <a:ext cx="8229600" cy="685800"/>
          </a:xfrm>
        </p:spPr>
        <p:txBody>
          <a:bodyPr>
            <a:noAutofit/>
          </a:bodyPr>
          <a:lstStyle/>
          <a:p>
            <a:r>
              <a:rPr lang="lt-LT" sz="1200" dirty="0" smtClean="0">
                <a:latin typeface="Times New Roman" pitchFamily="18" charset="0"/>
                <a:cs typeface="Times New Roman" pitchFamily="18" charset="0"/>
              </a:rPr>
              <a:t/>
            </a:r>
            <a:br>
              <a:rPr lang="lt-LT" sz="1200" dirty="0" smtClean="0">
                <a:latin typeface="Times New Roman" pitchFamily="18" charset="0"/>
                <a:cs typeface="Times New Roman" pitchFamily="18" charset="0"/>
              </a:rPr>
            </a:br>
            <a:r>
              <a:rPr lang="lt-LT" sz="1200" dirty="0" smtClean="0">
                <a:latin typeface="Times New Roman" pitchFamily="18" charset="0"/>
                <a:cs typeface="Times New Roman" pitchFamily="18" charset="0"/>
              </a:rPr>
              <a:t/>
            </a:r>
            <a:br>
              <a:rPr lang="lt-LT" sz="1200" dirty="0" smtClean="0">
                <a:latin typeface="Times New Roman" pitchFamily="18" charset="0"/>
                <a:cs typeface="Times New Roman" pitchFamily="18" charset="0"/>
              </a:rPr>
            </a:br>
            <a:r>
              <a:rPr lang="lt-LT" sz="1200" dirty="0" smtClean="0">
                <a:latin typeface="Times New Roman" pitchFamily="18" charset="0"/>
                <a:cs typeface="Times New Roman" pitchFamily="18" charset="0"/>
              </a:rPr>
              <a:t/>
            </a:r>
            <a:br>
              <a:rPr lang="lt-LT" sz="1200" dirty="0" smtClean="0">
                <a:latin typeface="Times New Roman" pitchFamily="18" charset="0"/>
                <a:cs typeface="Times New Roman" pitchFamily="18" charset="0"/>
              </a:rPr>
            </a:br>
            <a:r>
              <a:rPr lang="lt-LT" sz="1200" dirty="0" smtClean="0">
                <a:latin typeface="Times New Roman" pitchFamily="18" charset="0"/>
                <a:cs typeface="Times New Roman" pitchFamily="18" charset="0"/>
              </a:rPr>
              <a:t>*2014 m. planuota – 35 proc. Nėra 2014 m. atliekų apskaitos duomenų, tačiau jau 2013 m. pasiekta reikšmė buvo artima 2014 m. plano reikšmei.</a:t>
            </a:r>
            <a:r>
              <a:rPr lang="lt-LT" sz="2000" dirty="0" smtClean="0"/>
              <a:t/>
            </a:r>
            <a:br>
              <a:rPr lang="lt-LT" sz="2000" dirty="0" smtClean="0"/>
            </a:br>
            <a:r>
              <a:rPr lang="lt-LT" sz="2000" dirty="0" smtClean="0"/>
              <a:t/>
            </a:r>
            <a:br>
              <a:rPr lang="lt-LT" sz="2000" dirty="0" smtClean="0"/>
            </a:br>
            <a:endParaRPr lang="lt-LT" sz="2000" dirty="0"/>
          </a:p>
        </p:txBody>
      </p:sp>
      <p:sp>
        <p:nvSpPr>
          <p:cNvPr id="6" name="Title 1"/>
          <p:cNvSpPr txBox="1">
            <a:spLocks/>
          </p:cNvSpPr>
          <p:nvPr/>
        </p:nvSpPr>
        <p:spPr>
          <a:xfrm>
            <a:off x="685800" y="228600"/>
            <a:ext cx="8001000" cy="1219200"/>
          </a:xfrm>
          <a:prstGeom prst="rect">
            <a:avLst/>
          </a:prstGeom>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lt-LT" sz="2000" b="1" i="0" u="none" strike="noStrike" kern="1200" cap="none" spc="0" normalizeH="0" baseline="0" noProof="0" dirty="0" smtClean="0">
              <a:ln>
                <a:noFill/>
              </a:ln>
              <a:solidFill>
                <a:schemeClr val="tx1"/>
              </a:solidFill>
              <a:effectLst/>
              <a:uLnTx/>
              <a:uFillTx/>
              <a:latin typeface="+mj-lt"/>
              <a:ea typeface="+mj-ea"/>
              <a:cs typeface="+mj-cs"/>
            </a:endParaRP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lt-LT" sz="2000" b="1" i="0" u="none" strike="noStrike" kern="1200" cap="none" spc="0" normalizeH="0" baseline="0" noProof="0" dirty="0" smtClean="0">
                <a:ln>
                  <a:noFill/>
                </a:ln>
                <a:solidFill>
                  <a:schemeClr val="tx1"/>
                </a:solidFill>
                <a:effectLst/>
                <a:uLnTx/>
                <a:uFillTx/>
                <a:latin typeface="Times New Roman" pitchFamily="18" charset="0"/>
                <a:ea typeface="+mj-ea"/>
                <a:cs typeface="Times New Roman" pitchFamily="18" charset="0"/>
              </a:rPr>
              <a:t>Tikslo įgyvendinimą parodantis </a:t>
            </a:r>
            <a:r>
              <a:rPr kumimoji="0" lang="lt-LT" sz="2000" b="1" i="0" u="sng" strike="noStrike" kern="1200" cap="none" spc="0" normalizeH="0" baseline="0" noProof="0" dirty="0" smtClean="0">
                <a:ln>
                  <a:noFill/>
                </a:ln>
                <a:solidFill>
                  <a:schemeClr val="tx1"/>
                </a:solidFill>
                <a:effectLst/>
                <a:uLnTx/>
                <a:uFillTx/>
                <a:latin typeface="Times New Roman" pitchFamily="18" charset="0"/>
                <a:ea typeface="+mj-ea"/>
                <a:cs typeface="Times New Roman" pitchFamily="18" charset="0"/>
              </a:rPr>
              <a:t>efekto kriterijus </a:t>
            </a:r>
            <a:r>
              <a:rPr kumimoji="0" lang="lt-LT" sz="2000" b="1" i="0" u="none" strike="noStrike" kern="1200" cap="none" spc="0" normalizeH="0" baseline="0" noProof="0" dirty="0" smtClean="0">
                <a:ln>
                  <a:noFill/>
                </a:ln>
                <a:solidFill>
                  <a:schemeClr val="tx1"/>
                </a:solidFill>
                <a:effectLst/>
                <a:uLnTx/>
                <a:uFillTx/>
                <a:latin typeface="Times New Roman" pitchFamily="18" charset="0"/>
                <a:ea typeface="+mj-ea"/>
                <a:cs typeface="Times New Roman" pitchFamily="18" charset="0"/>
              </a:rPr>
              <a:t>- Panaudotų (perdirbtų) komunalinių atliekų dalis nuo susidariusio komunalinių atliekų kiekio</a:t>
            </a:r>
            <a:r>
              <a:rPr kumimoji="0" lang="lt-LT" sz="2000" b="0" i="0" u="none" strike="noStrike" kern="1200" cap="none" spc="0" normalizeH="0" baseline="0" noProof="0" dirty="0" smtClean="0">
                <a:ln>
                  <a:noFill/>
                </a:ln>
                <a:solidFill>
                  <a:schemeClr val="tx1"/>
                </a:solidFill>
                <a:effectLst/>
                <a:uLnTx/>
                <a:uFillTx/>
                <a:latin typeface="+mj-lt"/>
                <a:ea typeface="+mj-ea"/>
                <a:cs typeface="+mj-cs"/>
              </a:rPr>
              <a:t/>
            </a:r>
            <a:br>
              <a:rPr kumimoji="0" lang="lt-LT" sz="2000" b="0" i="0" u="none" strike="noStrike" kern="1200" cap="none" spc="0" normalizeH="0" baseline="0" noProof="0" dirty="0" smtClean="0">
                <a:ln>
                  <a:noFill/>
                </a:ln>
                <a:solidFill>
                  <a:schemeClr val="tx1"/>
                </a:solidFill>
                <a:effectLst/>
                <a:uLnTx/>
                <a:uFillTx/>
                <a:latin typeface="+mj-lt"/>
                <a:ea typeface="+mj-ea"/>
                <a:cs typeface="+mj-cs"/>
              </a:rPr>
            </a:br>
            <a:endParaRPr kumimoji="0" lang="lt-LT" sz="2000" b="0" i="0" u="none" strike="noStrike" kern="1200" cap="none" spc="0" normalizeH="0" baseline="0" noProof="0" dirty="0">
              <a:ln>
                <a:noFill/>
              </a:ln>
              <a:solidFill>
                <a:schemeClr val="tx1"/>
              </a:solidFill>
              <a:effectLst/>
              <a:uLnTx/>
              <a:uFillTx/>
              <a:latin typeface="+mj-lt"/>
              <a:ea typeface="+mj-ea"/>
              <a:cs typeface="+mj-cs"/>
            </a:endParaRPr>
          </a:p>
        </p:txBody>
      </p:sp>
      <p:graphicFrame>
        <p:nvGraphicFramePr>
          <p:cNvPr id="7" name="Chart 6"/>
          <p:cNvGraphicFramePr/>
          <p:nvPr/>
        </p:nvGraphicFramePr>
        <p:xfrm>
          <a:off x="685800" y="1600200"/>
          <a:ext cx="8001000" cy="44958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lt-LT" sz="2000" b="1" dirty="0" smtClean="0">
                <a:latin typeface="Times New Roman" pitchFamily="18" charset="0"/>
                <a:cs typeface="Times New Roman" pitchFamily="18" charset="0"/>
              </a:rPr>
              <a:t>Programos tikslui įgyvendinti naudotos Gaminių ar pakuotės atliekų tvarkymo programos lėšos (2014 m.):</a:t>
            </a:r>
            <a:br>
              <a:rPr lang="lt-LT" sz="2000" b="1" dirty="0" smtClean="0">
                <a:latin typeface="Times New Roman" pitchFamily="18" charset="0"/>
                <a:cs typeface="Times New Roman" pitchFamily="18" charset="0"/>
              </a:rPr>
            </a:br>
            <a:endParaRPr lang="lt-LT" sz="2000" b="1" dirty="0">
              <a:latin typeface="Times New Roman" pitchFamily="18" charset="0"/>
              <a:cs typeface="Times New Roman" pitchFamily="18" charset="0"/>
            </a:endParaRPr>
          </a:p>
        </p:txBody>
      </p:sp>
      <p:sp>
        <p:nvSpPr>
          <p:cNvPr id="3" name="Content Placeholder 2"/>
          <p:cNvSpPr>
            <a:spLocks noGrp="1"/>
          </p:cNvSpPr>
          <p:nvPr>
            <p:ph idx="1"/>
          </p:nvPr>
        </p:nvSpPr>
        <p:spPr>
          <a:xfrm>
            <a:off x="457200" y="1295400"/>
            <a:ext cx="8229600" cy="4830763"/>
          </a:xfrm>
        </p:spPr>
        <p:txBody>
          <a:bodyPr>
            <a:normAutofit lnSpcReduction="10000"/>
          </a:bodyPr>
          <a:lstStyle/>
          <a:p>
            <a:r>
              <a:rPr lang="lt-LT" sz="2200" dirty="0" smtClean="0">
                <a:latin typeface="Times New Roman" pitchFamily="18" charset="0"/>
                <a:cs typeface="Times New Roman" pitchFamily="18" charset="0"/>
              </a:rPr>
              <a:t>Skirtos dotacijos 25 savivaldybėms 126 217 vnt. pakuočių atliekų surinkimo iš gyvenamųjų namų kvartalų priemonių (konteinerių) įsigijimui (9,25 mln. Lt);</a:t>
            </a:r>
          </a:p>
          <a:p>
            <a:endParaRPr lang="lt-LT" sz="2200" dirty="0" smtClean="0">
              <a:latin typeface="Times New Roman" pitchFamily="18" charset="0"/>
              <a:cs typeface="Times New Roman" pitchFamily="18" charset="0"/>
            </a:endParaRPr>
          </a:p>
          <a:p>
            <a:r>
              <a:rPr lang="lt-LT" sz="2200" dirty="0" smtClean="0">
                <a:latin typeface="Times New Roman" pitchFamily="18" charset="0"/>
                <a:cs typeface="Times New Roman" pitchFamily="18" charset="0"/>
              </a:rPr>
              <a:t>Skirtos dotacijos 10 savivaldybių 2 400 tonų padangų atliekų tvarkymui (padangų atliekų transportavimui iki atliekų naudotojo) (171 tūkst. Lt);</a:t>
            </a:r>
          </a:p>
          <a:p>
            <a:endParaRPr lang="lt-LT" sz="2200" dirty="0" smtClean="0">
              <a:latin typeface="Times New Roman" pitchFamily="18" charset="0"/>
              <a:cs typeface="Times New Roman" pitchFamily="18" charset="0"/>
            </a:endParaRPr>
          </a:p>
          <a:p>
            <a:r>
              <a:rPr lang="lt-LT" sz="2200" dirty="0" smtClean="0">
                <a:latin typeface="Times New Roman" pitchFamily="18" charset="0"/>
                <a:cs typeface="Times New Roman" pitchFamily="18" charset="0"/>
              </a:rPr>
              <a:t>Baigti įgyvendinti 32 savivaldybių projektai, kurių metu buvo įsigyta daugiau kaip 58 tūkst. pakuočių atliekų surinkimo iš gyvenamųjų namų kvartalų priemonių (konteinerių) (5,66 mln. Lt), įsigyta 483 pakuočių atliekų surinkimo dėžių, skirtų švietimo įstaigoms (217 tūkst. Lt) ir sutvarkyta daugiau kaip 1 000 tonų padangų atliekų (106 tūkst. Lt); </a:t>
            </a:r>
            <a:endParaRPr lang="lt-LT" sz="2200"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lt-LT" sz="2000" b="1" dirty="0" smtClean="0">
                <a:latin typeface="Times New Roman" pitchFamily="18" charset="0"/>
                <a:cs typeface="Times New Roman" pitchFamily="18" charset="0"/>
              </a:rPr>
              <a:t>Programos tikslui įgyvendinti naudotos Gaminių ar pakuotės atliekų tvarkymo programos lėšos (2014 m.):</a:t>
            </a:r>
            <a:endParaRPr lang="lt-LT" sz="2000" dirty="0"/>
          </a:p>
        </p:txBody>
      </p:sp>
      <p:sp>
        <p:nvSpPr>
          <p:cNvPr id="3" name="Content Placeholder 2"/>
          <p:cNvSpPr>
            <a:spLocks noGrp="1"/>
          </p:cNvSpPr>
          <p:nvPr>
            <p:ph idx="1"/>
          </p:nvPr>
        </p:nvSpPr>
        <p:spPr>
          <a:xfrm>
            <a:off x="457200" y="1295400"/>
            <a:ext cx="8229600" cy="4830763"/>
          </a:xfrm>
        </p:spPr>
        <p:txBody>
          <a:bodyPr>
            <a:normAutofit/>
          </a:bodyPr>
          <a:lstStyle/>
          <a:p>
            <a:r>
              <a:rPr lang="lt-LT" sz="2200" dirty="0" smtClean="0">
                <a:latin typeface="Times New Roman" pitchFamily="18" charset="0"/>
                <a:cs typeface="Times New Roman" pitchFamily="18" charset="0"/>
              </a:rPr>
              <a:t>Baigtas įgyvendinti UAB „Jašiūnų keramika“ projektas „Plastikinių gaminių iš </a:t>
            </a:r>
            <a:r>
              <a:rPr lang="lt-LT" sz="2200" dirty="0" err="1" smtClean="0">
                <a:latin typeface="Times New Roman" pitchFamily="18" charset="0"/>
                <a:cs typeface="Times New Roman" pitchFamily="18" charset="0"/>
              </a:rPr>
              <a:t>granuliato</a:t>
            </a:r>
            <a:r>
              <a:rPr lang="lt-LT" sz="2200" dirty="0" smtClean="0">
                <a:latin typeface="Times New Roman" pitchFamily="18" charset="0"/>
                <a:cs typeface="Times New Roman" pitchFamily="18" charset="0"/>
              </a:rPr>
              <a:t>, </a:t>
            </a:r>
            <a:r>
              <a:rPr lang="lt-LT" sz="2200" dirty="0" err="1" smtClean="0">
                <a:latin typeface="Times New Roman" pitchFamily="18" charset="0"/>
                <a:cs typeface="Times New Roman" pitchFamily="18" charset="0"/>
              </a:rPr>
              <a:t>regranuliato</a:t>
            </a:r>
            <a:r>
              <a:rPr lang="lt-LT" sz="2200" dirty="0" smtClean="0">
                <a:latin typeface="Times New Roman" pitchFamily="18" charset="0"/>
                <a:cs typeface="Times New Roman" pitchFamily="18" charset="0"/>
              </a:rPr>
              <a:t> ir plastiko atliekų gamyba“ (ūkio subjektui buvo skirta 690 tūkst. Lt subsidija);</a:t>
            </a:r>
          </a:p>
          <a:p>
            <a:endParaRPr lang="lt-LT" sz="2200" dirty="0" smtClean="0">
              <a:latin typeface="Times New Roman" pitchFamily="18" charset="0"/>
              <a:cs typeface="Times New Roman" pitchFamily="18" charset="0"/>
            </a:endParaRPr>
          </a:p>
          <a:p>
            <a:r>
              <a:rPr lang="lt-LT" sz="2200" dirty="0" smtClean="0">
                <a:latin typeface="Times New Roman" pitchFamily="18" charset="0"/>
                <a:cs typeface="Times New Roman" pitchFamily="18" charset="0"/>
              </a:rPr>
              <a:t>Baigtas įgyvendinti UAB „EMP </a:t>
            </a:r>
            <a:r>
              <a:rPr lang="lt-LT" sz="2200" dirty="0" err="1" smtClean="0">
                <a:latin typeface="Times New Roman" pitchFamily="18" charset="0"/>
                <a:cs typeface="Times New Roman" pitchFamily="18" charset="0"/>
              </a:rPr>
              <a:t>recycling</a:t>
            </a:r>
            <a:r>
              <a:rPr lang="lt-LT" sz="2200" dirty="0" smtClean="0">
                <a:latin typeface="Times New Roman" pitchFamily="18" charset="0"/>
                <a:cs typeface="Times New Roman" pitchFamily="18" charset="0"/>
              </a:rPr>
              <a:t>“ elektros ir elektroninės įrangos atliekų tvarkymo projektas, kurio metu 10-tyje LR komunalinių atliekų tvarkymo regionų viešose vietose pastatyta 1000 vnt. konteinerių, skirtų elektros ir elektroninės įrangos atliekoms surinkti. Surinkta daugiau negu 2 200 tonų smulkiųjų elektros ir elektroninės įrangos atliekų (bendra projekto vertė 1,9 mln. Lt);</a:t>
            </a:r>
          </a:p>
          <a:p>
            <a:pPr>
              <a:buNone/>
            </a:pPr>
            <a:endParaRPr lang="lt-LT" sz="2200" dirty="0" smtClean="0">
              <a:latin typeface="Times New Roman" pitchFamily="18" charset="0"/>
              <a:cs typeface="Times New Roman" pitchFamily="18" charset="0"/>
            </a:endParaRPr>
          </a:p>
          <a:p>
            <a:r>
              <a:rPr lang="lt-LT" sz="2200" dirty="0" smtClean="0">
                <a:latin typeface="Times New Roman" pitchFamily="18" charset="0"/>
                <a:cs typeface="Times New Roman" pitchFamily="18" charset="0"/>
              </a:rPr>
              <a:t>Sukurtas atliekų tvarkytojų valstybės registras;</a:t>
            </a:r>
          </a:p>
          <a:p>
            <a:pPr>
              <a:buNone/>
            </a:pPr>
            <a:endParaRPr lang="lt-LT" sz="2200" dirty="0" smtClean="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lt-LT" sz="2000" b="1" dirty="0" smtClean="0">
                <a:latin typeface="Times New Roman" pitchFamily="18" charset="0"/>
                <a:cs typeface="Times New Roman" pitchFamily="18" charset="0"/>
              </a:rPr>
              <a:t>Programos tikslui įgyvendinti naudotos Gaminių ar pakuotės atliekų tvarkymo programos lėšos (2014 m.):</a:t>
            </a:r>
            <a:endParaRPr lang="lt-LT" sz="2000" dirty="0"/>
          </a:p>
        </p:txBody>
      </p:sp>
      <p:sp>
        <p:nvSpPr>
          <p:cNvPr id="3" name="Content Placeholder 2"/>
          <p:cNvSpPr>
            <a:spLocks noGrp="1"/>
          </p:cNvSpPr>
          <p:nvPr>
            <p:ph idx="1"/>
          </p:nvPr>
        </p:nvSpPr>
        <p:spPr/>
        <p:txBody>
          <a:bodyPr>
            <a:normAutofit/>
          </a:bodyPr>
          <a:lstStyle/>
          <a:p>
            <a:r>
              <a:rPr lang="lt-LT" sz="2200" dirty="0" smtClean="0">
                <a:latin typeface="Times New Roman" pitchFamily="18" charset="0"/>
                <a:cs typeface="Times New Roman" pitchFamily="18" charset="0"/>
              </a:rPr>
              <a:t>Prisidedant prie akcijos „Darom“ įgyvendinimo, nupirkta 80 000 vnt. maišų, skirtų surinkti pakuočių atliekas (24 tūkst. Lt);</a:t>
            </a:r>
          </a:p>
          <a:p>
            <a:pPr>
              <a:buNone/>
            </a:pPr>
            <a:endParaRPr lang="lt-LT" sz="2200" dirty="0" smtClean="0">
              <a:latin typeface="Times New Roman" pitchFamily="18" charset="0"/>
              <a:cs typeface="Times New Roman" pitchFamily="18" charset="0"/>
            </a:endParaRPr>
          </a:p>
          <a:p>
            <a:r>
              <a:rPr lang="lt-LT" sz="2200" dirty="0" smtClean="0">
                <a:latin typeface="Times New Roman" pitchFamily="18" charset="0"/>
                <a:cs typeface="Times New Roman" pitchFamily="18" charset="0"/>
              </a:rPr>
              <a:t>Vykdyti atsakingo vartojimo kultūrą ir ekologišką elgesį skatinantys 8 seminarai sodininkų bendrijų pirmininkams ir nariams švietimo, mokymo ir informavimo apie apmokestinamųjų gaminių ar pakuotės atliekų tvarkymą (9,9 tūkst. Lt);</a:t>
            </a:r>
          </a:p>
          <a:p>
            <a:endParaRPr lang="lt-LT" sz="2200" dirty="0" smtClean="0">
              <a:latin typeface="Times New Roman" pitchFamily="18" charset="0"/>
              <a:cs typeface="Times New Roman" pitchFamily="18" charset="0"/>
            </a:endParaRPr>
          </a:p>
          <a:p>
            <a:r>
              <a:rPr lang="lt-LT" sz="2200" dirty="0" smtClean="0">
                <a:latin typeface="Times New Roman" pitchFamily="18" charset="0"/>
                <a:cs typeface="Times New Roman" pitchFamily="18" charset="0"/>
              </a:rPr>
              <a:t>10-yje Lietuvos regionų centrų vykdyti seminarai, skatinantys visuomenės atsakingo vartojimo kultūrą ir ekologišką elgesį bei supažindinantys su atliekų tvarkymo sistema ir atliekų prevencijos principais;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lt-LT" sz="2000" b="1" dirty="0" smtClean="0">
                <a:latin typeface="Times New Roman" pitchFamily="18" charset="0"/>
                <a:cs typeface="Times New Roman" pitchFamily="18" charset="0"/>
              </a:rPr>
              <a:t>Programos tikslui įgyvendinti naudotos Gaminių ar pakuotės atliekų tvarkymo programos lėšos (2014 m.):</a:t>
            </a:r>
            <a:endParaRPr lang="lt-LT" sz="2000" dirty="0"/>
          </a:p>
        </p:txBody>
      </p:sp>
      <p:sp>
        <p:nvSpPr>
          <p:cNvPr id="3" name="Content Placeholder 2"/>
          <p:cNvSpPr>
            <a:spLocks noGrp="1"/>
          </p:cNvSpPr>
          <p:nvPr>
            <p:ph idx="1"/>
          </p:nvPr>
        </p:nvSpPr>
        <p:spPr/>
        <p:txBody>
          <a:bodyPr>
            <a:normAutofit/>
          </a:bodyPr>
          <a:lstStyle/>
          <a:p>
            <a:r>
              <a:rPr lang="lt-LT" sz="2200" dirty="0" smtClean="0">
                <a:latin typeface="Times New Roman" pitchFamily="18" charset="0"/>
                <a:cs typeface="Times New Roman" pitchFamily="18" charset="0"/>
              </a:rPr>
              <a:t>Publikuota 15 straipsnių (maždaug 1 psl. apimties) dienraštyje „Lietuvos žinios“ atliekų tvarkymo tematika.</a:t>
            </a:r>
          </a:p>
          <a:p>
            <a:endParaRPr lang="lt-LT" sz="2200" dirty="0" smtClean="0">
              <a:latin typeface="Times New Roman" pitchFamily="18" charset="0"/>
              <a:cs typeface="Times New Roman" pitchFamily="18" charset="0"/>
            </a:endParaRPr>
          </a:p>
          <a:p>
            <a:pPr lvl="0"/>
            <a:r>
              <a:rPr lang="lt-LT" sz="2200" dirty="0" smtClean="0">
                <a:latin typeface="Times New Roman" pitchFamily="18" charset="0"/>
                <a:cs typeface="Times New Roman" pitchFamily="18" charset="0"/>
              </a:rPr>
              <a:t>Publikuota 8 straipsniai (maždaug 1 psl. apimties) savaitraštyje „Ūkininko patarėjas“ atliekų tvarkymo tematika.</a:t>
            </a:r>
          </a:p>
          <a:p>
            <a:endParaRPr lang="lt-LT" sz="2200" dirty="0" smtClean="0">
              <a:latin typeface="Times New Roman" pitchFamily="18" charset="0"/>
              <a:cs typeface="Times New Roman" pitchFamily="18" charset="0"/>
            </a:endParaRPr>
          </a:p>
          <a:p>
            <a:pPr lvl="0"/>
            <a:r>
              <a:rPr lang="lt-LT" sz="2200" dirty="0" smtClean="0">
                <a:latin typeface="Times New Roman" pitchFamily="18" charset="0"/>
                <a:cs typeface="Times New Roman" pitchFamily="18" charset="0"/>
              </a:rPr>
              <a:t>Suorganizuotas ir pravestas 1 seminaras apie atliekų rūšiavimą buityje ir lyčių lygybę.</a:t>
            </a:r>
          </a:p>
          <a:p>
            <a:pPr lvl="0"/>
            <a:endParaRPr lang="lt-LT" sz="2200" dirty="0" smtClean="0">
              <a:latin typeface="Times New Roman" pitchFamily="18" charset="0"/>
              <a:cs typeface="Times New Roman" pitchFamily="18" charset="0"/>
            </a:endParaRPr>
          </a:p>
          <a:p>
            <a:r>
              <a:rPr lang="lt-LT" sz="2200" dirty="0" smtClean="0">
                <a:latin typeface="Times New Roman" pitchFamily="18" charset="0"/>
                <a:cs typeface="Times New Roman" pitchFamily="18" charset="0"/>
              </a:rPr>
              <a:t>Suorganizuoti 9 susitikimai su gyventojais, skatinantys rūšiuoti atliekas elektroninės įrangos, apmokestinamųjų gaminių ir pakuotės bei jų atliekų tvarkymo srityje.</a:t>
            </a:r>
          </a:p>
          <a:p>
            <a:pPr lvl="0"/>
            <a:endParaRPr lang="lt-LT" sz="2200" dirty="0" smtClean="0">
              <a:latin typeface="Times New Roman" pitchFamily="18" charset="0"/>
              <a:cs typeface="Times New Roman" pitchFamily="18" charset="0"/>
            </a:endParaRPr>
          </a:p>
          <a:p>
            <a:pPr lvl="0"/>
            <a:endParaRPr lang="lt-LT" sz="2200" dirty="0" smtClean="0">
              <a:latin typeface="Times New Roman" pitchFamily="18" charset="0"/>
              <a:cs typeface="Times New Roman" pitchFamily="18" charset="0"/>
            </a:endParaRPr>
          </a:p>
          <a:p>
            <a:pPr lvl="0"/>
            <a:endParaRPr lang="lt-LT" sz="2200" dirty="0" smtClean="0">
              <a:latin typeface="Times New Roman" pitchFamily="18" charset="0"/>
              <a:cs typeface="Times New Roman" pitchFamily="18" charset="0"/>
            </a:endParaRPr>
          </a:p>
          <a:p>
            <a:endParaRPr lang="lt-LT" sz="2200" dirty="0">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1220</TotalTime>
  <Words>501</Words>
  <Application>Microsoft Office PowerPoint</Application>
  <PresentationFormat>On-screen Show (4:3)</PresentationFormat>
  <Paragraphs>43</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Gaminių ar pakuotės atliekų tvarkymo programos lėšų naudojimo 2014 metais ataskaita</vt:lpstr>
      <vt:lpstr>Aplinkos ministerijos 2014-2016 m. strateginio plano tikslas – užtikrinti tinkamą aplinkos kokybę Lietuvos gyventojams, išsaugoti biologinę įvairovę ir kraštovaizdžio savitumą.  Strateginį tikslą įgyvendina programa  “Aplinkos taršos mažinimas ir prevencija”. </vt:lpstr>
      <vt:lpstr>   *2014 m. planuota – 35 proc. Nėra 2014 m. atliekų apskaitos duomenų, tačiau jau 2013 m. pasiekta reikšmė buvo artima 2014 m. plano reikšmei.  </vt:lpstr>
      <vt:lpstr>Programos tikslui įgyvendinti naudotos Gaminių ar pakuotės atliekų tvarkymo programos lėšos (2014 m.): </vt:lpstr>
      <vt:lpstr>Programos tikslui įgyvendinti naudotos Gaminių ar pakuotės atliekų tvarkymo programos lėšos (2014 m.):</vt:lpstr>
      <vt:lpstr>Programos tikslui įgyvendinti naudotos Gaminių ar pakuotės atliekų tvarkymo programos lėšos (2014 m.):</vt:lpstr>
      <vt:lpstr>Programos tikslui įgyvendinti naudotos Gaminių ar pakuotės atliekų tvarkymo programos lėšos (2014 m.):</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Aurelija Urbonaviciute</dc:creator>
  <cp:lastModifiedBy>a.urbonaviciute</cp:lastModifiedBy>
  <cp:revision>78</cp:revision>
  <dcterms:created xsi:type="dcterms:W3CDTF">2006-08-16T00:00:00Z</dcterms:created>
  <dcterms:modified xsi:type="dcterms:W3CDTF">2018-11-15T12:54:32Z</dcterms:modified>
</cp:coreProperties>
</file>