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handoutMasterIdLst>
    <p:handoutMasterId r:id="rId14"/>
  </p:handoutMasterIdLst>
  <p:sldIdLst>
    <p:sldId id="256" r:id="rId2"/>
    <p:sldId id="257" r:id="rId3"/>
    <p:sldId id="263" r:id="rId4"/>
    <p:sldId id="258" r:id="rId5"/>
    <p:sldId id="266" r:id="rId6"/>
    <p:sldId id="259" r:id="rId7"/>
    <p:sldId id="260" r:id="rId8"/>
    <p:sldId id="265" r:id="rId9"/>
    <p:sldId id="264" r:id="rId10"/>
    <p:sldId id="267" r:id="rId11"/>
    <p:sldId id="268" r:id="rId12"/>
    <p:sldId id="262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1DB2-5123-4581-AA17-EFEB15AFB279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A4A27-3DCB-42E2-9A58-3BDBC4BFED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803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3429000"/>
          </a:xfrm>
        </p:spPr>
        <p:txBody>
          <a:bodyPr>
            <a:normAutofit/>
          </a:bodyPr>
          <a:lstStyle/>
          <a:p>
            <a:r>
              <a:rPr lang="lt-LT" dirty="0" smtClean="0"/>
              <a:t>Atliekų tvarkymo programos lėšų naudojimo 2017 metais ataskaita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6400800" cy="630702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/>
              <a:t>Atliekų departamentas</a:t>
            </a:r>
          </a:p>
          <a:p>
            <a:r>
              <a:rPr lang="lt-LT" dirty="0" smtClean="0"/>
              <a:t>2018 m.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054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(2017 m.):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lt-LT" sz="2000" dirty="0"/>
              <a:t>Nebaigti projektai:</a:t>
            </a:r>
          </a:p>
          <a:p>
            <a:pPr marL="137160" indent="0" algn="just">
              <a:buNone/>
            </a:pPr>
            <a:endParaRPr lang="lt-LT" sz="1900" dirty="0" smtClean="0">
              <a:solidFill>
                <a:schemeClr val="bg1"/>
              </a:solidFill>
            </a:endParaRPr>
          </a:p>
          <a:p>
            <a:pPr algn="just"/>
            <a:r>
              <a:rPr lang="lt-LT" sz="1900" dirty="0" smtClean="0"/>
              <a:t>esamos </a:t>
            </a:r>
            <a:r>
              <a:rPr lang="lt-LT" sz="1900" dirty="0"/>
              <a:t>atliekų tvarkymo sistemos analizės, siekiant parengti Valstybinį atliekų prevencijos ir tvarkymo 2021‒2027 metų plano projektą, </a:t>
            </a:r>
            <a:r>
              <a:rPr lang="lt-LT" sz="1900" dirty="0" smtClean="0"/>
              <a:t>atlikimas (50.000,00 </a:t>
            </a:r>
            <a:r>
              <a:rPr lang="lt-LT" sz="1900" dirty="0" err="1"/>
              <a:t>E</a:t>
            </a:r>
            <a:r>
              <a:rPr lang="lt-LT" sz="1900" dirty="0" err="1" smtClean="0"/>
              <a:t>ur</a:t>
            </a:r>
            <a:r>
              <a:rPr lang="lt-LT" sz="1900" dirty="0" smtClean="0"/>
              <a:t>) – priemonė vykdoma, 2017-12-29 paskelbtas pirkimas;</a:t>
            </a:r>
          </a:p>
          <a:p>
            <a:pPr algn="just"/>
            <a:endParaRPr lang="lt-LT" sz="1900" dirty="0"/>
          </a:p>
          <a:p>
            <a:pPr algn="just"/>
            <a:r>
              <a:rPr lang="lt-LT" sz="1900" dirty="0"/>
              <a:t>Valstybinio atliekų prevencijos ir tvarkymo 2021‒2027 metų plano projekto strateginio pasekmių aplinkai vertinimo </a:t>
            </a:r>
            <a:r>
              <a:rPr lang="lt-LT" sz="1900" dirty="0" smtClean="0"/>
              <a:t>atlikimas (30.000,00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 – priemonė bus įgyvendinama 2018 m.;</a:t>
            </a:r>
          </a:p>
          <a:p>
            <a:pPr algn="just"/>
            <a:endParaRPr lang="lt-LT" sz="1900" dirty="0"/>
          </a:p>
          <a:p>
            <a:pPr algn="just"/>
            <a:r>
              <a:rPr lang="lt-LT" sz="1900" dirty="0"/>
              <a:t>maisto atliekų ekonominės analizės </a:t>
            </a:r>
            <a:r>
              <a:rPr lang="lt-LT" sz="1900" dirty="0" smtClean="0"/>
              <a:t>atlikimas (30.000,00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 – priemonė vykdoma, paskelbtas pirkimas ir gauti pasiūlymai, vyksta pasiūlymų vertinimas, priemonė bus įgyvendinta 2018 m.;</a:t>
            </a:r>
          </a:p>
          <a:p>
            <a:pPr algn="just"/>
            <a:endParaRPr lang="lt-LT" sz="1900" dirty="0"/>
          </a:p>
          <a:p>
            <a:pPr algn="just"/>
            <a:r>
              <a:rPr lang="lt-LT" sz="1900" dirty="0"/>
              <a:t>vidaus patalpoms skirtų pakuočių atliekų rūšiavimo priemonių (dėžių) įrengimas mokyklose. Projekto vykdytojas ‒ Lietuvos aplinkos apsaugos investicijų </a:t>
            </a:r>
            <a:r>
              <a:rPr lang="lt-LT" sz="1900" dirty="0" smtClean="0"/>
              <a:t>fondas (90.000,00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);</a:t>
            </a:r>
            <a:endParaRPr lang="lt-LT" sz="1900" dirty="0"/>
          </a:p>
        </p:txBody>
      </p:sp>
    </p:spTree>
    <p:extLst>
      <p:ext uri="{BB962C8B-B14F-4D97-AF65-F5344CB8AC3E}">
        <p14:creationId xmlns:p14="http://schemas.microsoft.com/office/powerpoint/2010/main" val="25549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(2017 m.):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lt-LT" sz="2100" dirty="0"/>
              <a:t>Nebaigti projektai:</a:t>
            </a:r>
          </a:p>
          <a:p>
            <a:pPr marL="137160" indent="0" algn="just">
              <a:buNone/>
            </a:pPr>
            <a:endParaRPr lang="lt-LT" sz="1800" dirty="0" smtClean="0">
              <a:solidFill>
                <a:schemeClr val="bg1"/>
              </a:solidFill>
            </a:endParaRPr>
          </a:p>
          <a:p>
            <a:pPr algn="just"/>
            <a:r>
              <a:rPr lang="lt-LT" sz="1900" dirty="0" smtClean="0"/>
              <a:t>ALIS </a:t>
            </a:r>
            <a:r>
              <a:rPr lang="lt-LT" sz="1900" dirty="0"/>
              <a:t>atliekų sektoriaus procesų vykdymui reikalingos įrangos </a:t>
            </a:r>
            <a:r>
              <a:rPr lang="lt-LT" sz="1900" dirty="0" smtClean="0"/>
              <a:t>atnaujinimas (40.000,00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 </a:t>
            </a:r>
            <a:r>
              <a:rPr lang="lt-LT" sz="1900" dirty="0"/>
              <a:t>–</a:t>
            </a:r>
            <a:r>
              <a:rPr lang="lt-LT" sz="1900" dirty="0" smtClean="0"/>
              <a:t> </a:t>
            </a:r>
            <a:r>
              <a:rPr lang="lt-LT" sz="1900" dirty="0"/>
              <a:t>Aplinkosaugos leidimų informacinės sistemos (ALIS) atliekų sektoriaus procesų vykdymui reikalingos įrangos atnaujinimo paslaugų </a:t>
            </a:r>
            <a:r>
              <a:rPr lang="lt-LT" sz="1900" dirty="0" smtClean="0"/>
              <a:t>pirkimo sutartis pasirašyta </a:t>
            </a:r>
            <a:r>
              <a:rPr lang="lt-LT" sz="1900" dirty="0"/>
              <a:t>2017 m. lapkričio 8 d</a:t>
            </a:r>
            <a:r>
              <a:rPr lang="lt-LT" sz="1900" dirty="0" smtClean="0"/>
              <a:t>., priemonė bus vykdoma 2018 m.;</a:t>
            </a:r>
          </a:p>
          <a:p>
            <a:pPr algn="just"/>
            <a:endParaRPr lang="lt-LT" sz="1900" dirty="0"/>
          </a:p>
          <a:p>
            <a:pPr algn="just"/>
            <a:r>
              <a:rPr lang="lt-LT" sz="1900" dirty="0"/>
              <a:t>GPAIS techninės ir programinės įrangos </a:t>
            </a:r>
            <a:r>
              <a:rPr lang="lt-LT" sz="1900" dirty="0" smtClean="0"/>
              <a:t>palaikymas (59.677,20 </a:t>
            </a:r>
            <a:r>
              <a:rPr lang="lt-LT" sz="1900" dirty="0" err="1" smtClean="0"/>
              <a:t>Eur</a:t>
            </a:r>
            <a:r>
              <a:rPr lang="lt-LT" sz="1900" dirty="0" smtClean="0"/>
              <a:t>) - </a:t>
            </a:r>
            <a:r>
              <a:rPr lang="lt-LT" sz="1900" dirty="0"/>
              <a:t>Vieningos gaminių, pakuočių ir atliekų apskaitos informacinės sistemos programinės ir techninės įrangos priežiūros ir palaikymo </a:t>
            </a:r>
            <a:r>
              <a:rPr lang="lt-LT" sz="1900" dirty="0" smtClean="0"/>
              <a:t>paslaugų </a:t>
            </a:r>
            <a:r>
              <a:rPr lang="lt-LT" sz="1900" dirty="0"/>
              <a:t>pirkimo s</a:t>
            </a:r>
            <a:r>
              <a:rPr lang="lt-LT" sz="1900" dirty="0" smtClean="0"/>
              <a:t>utarties </a:t>
            </a:r>
            <a:r>
              <a:rPr lang="lt-LT" sz="1900" dirty="0"/>
              <a:t>galiojimas 12 m. nuo jos </a:t>
            </a:r>
            <a:r>
              <a:rPr lang="lt-LT" sz="1900" dirty="0" smtClean="0"/>
              <a:t>sudarymo, </a:t>
            </a:r>
            <a:r>
              <a:rPr lang="lt-LT" sz="1900" dirty="0" err="1" smtClean="0"/>
              <a:t>vukdoma</a:t>
            </a:r>
            <a:r>
              <a:rPr lang="lt-LT" sz="1900" dirty="0" smtClean="0"/>
              <a:t> 2018 m. </a:t>
            </a:r>
          </a:p>
          <a:p>
            <a:pPr marL="137160" indent="0" algn="just">
              <a:buNone/>
            </a:pPr>
            <a:endParaRPr lang="lt-LT" sz="1900" dirty="0" smtClean="0"/>
          </a:p>
          <a:p>
            <a:pPr marL="137160" indent="0" algn="just">
              <a:buNone/>
            </a:pPr>
            <a:r>
              <a:rPr lang="lt-LT" sz="1900" dirty="0" smtClean="0"/>
              <a:t>Lėšų </a:t>
            </a:r>
            <a:r>
              <a:rPr lang="lt-LT" sz="1900" dirty="0"/>
              <a:t>gavėjas ‒ Vilniaus </a:t>
            </a:r>
            <a:r>
              <a:rPr lang="lt-LT" sz="1900" dirty="0" smtClean="0"/>
              <a:t>RAAD:</a:t>
            </a:r>
            <a:endParaRPr lang="lt-LT" sz="1900" dirty="0"/>
          </a:p>
          <a:p>
            <a:pPr algn="just"/>
            <a:r>
              <a:rPr lang="lt-LT" sz="1900" dirty="0" err="1"/>
              <a:t>kineskopinio</a:t>
            </a:r>
            <a:r>
              <a:rPr lang="lt-LT" sz="1900" dirty="0"/>
              <a:t> stiklo cheminės sudėties </a:t>
            </a:r>
            <a:r>
              <a:rPr lang="lt-LT" sz="1900" dirty="0" smtClean="0"/>
              <a:t>tyrimas (150,00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);</a:t>
            </a:r>
          </a:p>
          <a:p>
            <a:pPr algn="just"/>
            <a:r>
              <a:rPr lang="lt-LT" sz="1900" dirty="0"/>
              <a:t>stiklo kaupų matavimai, laboratoriniai tyrimai </a:t>
            </a:r>
            <a:r>
              <a:rPr lang="lt-LT" sz="1900" dirty="0" smtClean="0"/>
              <a:t>(10.000,00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);</a:t>
            </a:r>
          </a:p>
          <a:p>
            <a:pPr algn="just"/>
            <a:r>
              <a:rPr lang="lt-LT" sz="1900" dirty="0"/>
              <a:t>Gamintojų ir importuotojų informavimo dėl nustatytų pareigų vykdymo išlaidos </a:t>
            </a:r>
            <a:r>
              <a:rPr lang="lt-LT" sz="1900" dirty="0" smtClean="0"/>
              <a:t>(3.000,00 </a:t>
            </a:r>
            <a:r>
              <a:rPr lang="lt-LT" sz="1900" dirty="0" err="1"/>
              <a:t>E</a:t>
            </a:r>
            <a:r>
              <a:rPr lang="lt-LT" sz="1900" dirty="0" err="1" smtClean="0"/>
              <a:t>ur</a:t>
            </a:r>
            <a:r>
              <a:rPr lang="lt-LT" sz="1900" dirty="0" smtClean="0"/>
              <a:t>).</a:t>
            </a:r>
            <a:endParaRPr lang="lt-LT" sz="1900" dirty="0"/>
          </a:p>
        </p:txBody>
      </p:sp>
    </p:spTree>
    <p:extLst>
      <p:ext uri="{BB962C8B-B14F-4D97-AF65-F5344CB8AC3E}">
        <p14:creationId xmlns:p14="http://schemas.microsoft.com/office/powerpoint/2010/main" val="31533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419100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Ačiū už dėmesį! </a:t>
            </a:r>
            <a:r>
              <a:rPr lang="lt-LT" sz="3600" dirty="0" smtClean="0">
                <a:sym typeface="Wingdings" panose="05000000000000000000" pitchFamily="2" charset="2"/>
              </a:rPr>
              <a:t></a:t>
            </a:r>
            <a:r>
              <a:rPr lang="lt-LT" sz="2800" dirty="0" smtClean="0">
                <a:sym typeface="Wingdings" panose="05000000000000000000" pitchFamily="2" charset="2"/>
              </a:rPr>
              <a:t/>
            </a:r>
            <a:br>
              <a:rPr lang="lt-LT" sz="2800" dirty="0" smtClean="0">
                <a:sym typeface="Wingdings" panose="05000000000000000000" pitchFamily="2" charset="2"/>
              </a:rPr>
            </a:br>
            <a:r>
              <a:rPr lang="lt-LT" sz="2800" dirty="0">
                <a:sym typeface="Wingdings" panose="05000000000000000000" pitchFamily="2" charset="2"/>
              </a:rPr>
              <a:t/>
            </a:r>
            <a:br>
              <a:rPr lang="lt-LT" sz="2800" dirty="0">
                <a:sym typeface="Wingdings" panose="05000000000000000000" pitchFamily="2" charset="2"/>
              </a:rPr>
            </a:br>
            <a:r>
              <a:rPr lang="lt-LT" sz="2800" dirty="0" smtClean="0">
                <a:sym typeface="Wingdings" panose="05000000000000000000" pitchFamily="2" charset="2"/>
              </a:rPr>
              <a:t/>
            </a:r>
            <a:br>
              <a:rPr lang="lt-LT" sz="2800" dirty="0" smtClean="0">
                <a:sym typeface="Wingdings" panose="05000000000000000000" pitchFamily="2" charset="2"/>
              </a:rPr>
            </a:br>
            <a:r>
              <a:rPr lang="lt-LT" sz="2800" dirty="0">
                <a:sym typeface="Wingdings" panose="05000000000000000000" pitchFamily="2" charset="2"/>
              </a:rPr>
              <a:t/>
            </a:r>
            <a:br>
              <a:rPr lang="lt-LT" sz="2800" dirty="0">
                <a:sym typeface="Wingdings" panose="05000000000000000000" pitchFamily="2" charset="2"/>
              </a:rPr>
            </a:br>
            <a:r>
              <a:rPr lang="lt-LT" sz="2800" dirty="0" smtClean="0">
                <a:sym typeface="Wingdings" panose="05000000000000000000" pitchFamily="2" charset="2"/>
              </a:rPr>
              <a:t/>
            </a:r>
            <a:br>
              <a:rPr lang="lt-LT" sz="2800" dirty="0" smtClean="0">
                <a:sym typeface="Wingdings" panose="05000000000000000000" pitchFamily="2" charset="2"/>
              </a:rPr>
            </a:br>
            <a:r>
              <a:rPr lang="lt-LT" sz="2800" dirty="0" smtClean="0">
                <a:sym typeface="Wingdings" panose="05000000000000000000" pitchFamily="2" charset="2"/>
              </a:rPr>
              <a:t>Klausimai?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79724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m.):</a:t>
            </a:r>
            <a:endParaRPr lang="lt-LT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143000"/>
            <a:ext cx="8229600" cy="2209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endParaRPr lang="lt-LT" dirty="0" smtClean="0"/>
          </a:p>
          <a:p>
            <a:pPr algn="just"/>
            <a:r>
              <a:rPr lang="lt-LT" dirty="0" smtClean="0"/>
              <a:t>Išmokėtos (21.170,58 </a:t>
            </a:r>
            <a:r>
              <a:rPr lang="lt-LT" dirty="0" err="1" smtClean="0"/>
              <a:t>Eur</a:t>
            </a:r>
            <a:r>
              <a:rPr lang="lt-LT" dirty="0" smtClean="0"/>
              <a:t>) dotacijos savivaldybėms padangų atliekų </a:t>
            </a:r>
            <a:r>
              <a:rPr lang="lt-LT" dirty="0"/>
              <a:t>(1 </a:t>
            </a:r>
            <a:r>
              <a:rPr lang="lt-LT" dirty="0" smtClean="0"/>
              <a:t>287,01 t) transportavimui iki atliekų naudotojo (2015</a:t>
            </a:r>
            <a:r>
              <a:rPr lang="lt-LT" dirty="0" smtClean="0">
                <a:latin typeface="Times New Roman"/>
                <a:cs typeface="Times New Roman"/>
              </a:rPr>
              <a:t>−</a:t>
            </a:r>
            <a:r>
              <a:rPr lang="lt-LT" dirty="0" smtClean="0"/>
              <a:t>2016 m. projekai).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2050" name="Picture 2" descr="Vaizdo rezultatas pagal užklausą „padangų atliekų tvarkyma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60" y="3657599"/>
            <a:ext cx="4261040" cy="31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izdo rezultatas pagal užklausą „padangų atliekų tvarkymas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598"/>
            <a:ext cx="4796852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9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78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m.):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2286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lt-LT" dirty="0" smtClean="0"/>
              <a:t>Išmokėtos (įskaitant avansus) </a:t>
            </a:r>
            <a:r>
              <a:rPr lang="lt-LT" dirty="0"/>
              <a:t>dotacijos </a:t>
            </a:r>
            <a:r>
              <a:rPr lang="lt-LT" dirty="0" smtClean="0"/>
              <a:t>(477.148,63 </a:t>
            </a:r>
            <a:r>
              <a:rPr lang="lt-LT" dirty="0" err="1" smtClean="0"/>
              <a:t>Eur</a:t>
            </a:r>
            <a:r>
              <a:rPr lang="lt-LT" dirty="0" smtClean="0"/>
              <a:t>) </a:t>
            </a:r>
            <a:r>
              <a:rPr lang="lt-LT" dirty="0"/>
              <a:t>savivaldybėms pakuočių atliekų surinkimo priemonių (konteinerių) įsigijimui </a:t>
            </a:r>
            <a:r>
              <a:rPr lang="lt-LT" dirty="0" smtClean="0"/>
              <a:t>(24 726 vnt.) individualioms </a:t>
            </a:r>
            <a:r>
              <a:rPr lang="lt-LT" dirty="0"/>
              <a:t>namų valdoms (</a:t>
            </a:r>
            <a:r>
              <a:rPr lang="lt-LT" dirty="0" smtClean="0"/>
              <a:t>2014</a:t>
            </a:r>
            <a:r>
              <a:rPr lang="lt-LT" dirty="0" smtClean="0">
                <a:latin typeface="Times New Roman"/>
                <a:cs typeface="Times New Roman"/>
              </a:rPr>
              <a:t>−</a:t>
            </a:r>
            <a:r>
              <a:rPr lang="lt-LT" dirty="0" smtClean="0"/>
              <a:t>2016 </a:t>
            </a:r>
            <a:r>
              <a:rPr lang="lt-LT" dirty="0"/>
              <a:t>m. </a:t>
            </a:r>
            <a:r>
              <a:rPr lang="lt-LT" dirty="0" err="1"/>
              <a:t>projekai</a:t>
            </a:r>
            <a:r>
              <a:rPr lang="lt-LT" dirty="0" smtClean="0"/>
              <a:t>).</a:t>
            </a:r>
            <a:endParaRPr lang="lt-L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4495800"/>
            <a:ext cx="4723678" cy="214465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3400" dirty="0" smtClean="0"/>
              <a:t>2017 m. skirtos </a:t>
            </a:r>
            <a:r>
              <a:rPr lang="lt-LT" sz="3400" dirty="0"/>
              <a:t>dotacijos (768.721,06 </a:t>
            </a:r>
            <a:r>
              <a:rPr lang="lt-LT" sz="3400" dirty="0" err="1"/>
              <a:t>Eur</a:t>
            </a:r>
            <a:r>
              <a:rPr lang="lt-LT" sz="3400" dirty="0"/>
              <a:t>) </a:t>
            </a:r>
            <a:r>
              <a:rPr lang="lt-LT" sz="3400" dirty="0" smtClean="0"/>
              <a:t>savivaldybėms pakuočių atliekų surinkimo priemonių (konteinerių) įsigijimui (</a:t>
            </a:r>
            <a:r>
              <a:rPr lang="lt-LT" sz="3400" dirty="0"/>
              <a:t>120 l – </a:t>
            </a:r>
            <a:r>
              <a:rPr lang="lt-LT" sz="3400" dirty="0" smtClean="0"/>
              <a:t>8952 vnt. ir </a:t>
            </a:r>
            <a:r>
              <a:rPr lang="lt-LT" sz="3400" dirty="0"/>
              <a:t>240 l – 24601</a:t>
            </a:r>
            <a:r>
              <a:rPr lang="lt-LT" sz="3400" dirty="0" smtClean="0"/>
              <a:t>) individualioms namų valdoms. 1 savivaldybei jau išmokėtas 5.297,00 </a:t>
            </a:r>
            <a:r>
              <a:rPr lang="lt-LT" sz="3400" dirty="0" err="1" smtClean="0"/>
              <a:t>Eur</a:t>
            </a:r>
            <a:r>
              <a:rPr lang="lt-LT" sz="3400" dirty="0" smtClean="0"/>
              <a:t> avansas.</a:t>
            </a:r>
          </a:p>
          <a:p>
            <a:endParaRPr lang="lt-LT" dirty="0"/>
          </a:p>
        </p:txBody>
      </p:sp>
      <p:pic>
        <p:nvPicPr>
          <p:cNvPr id="3074" name="Picture 2" descr="Vaizdo rezultatas pagal užklausą „pakuočių atliekų surinkimo konteineriai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13327" b="7058"/>
          <a:stretch/>
        </p:blipFill>
        <p:spPr bwMode="auto">
          <a:xfrm>
            <a:off x="5934142" y="1600200"/>
            <a:ext cx="3082136" cy="20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izdo rezultatas pagal užklausą „pakuočių atliekų surinkimo konteineriai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197"/>
            <a:ext cx="3962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4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m.):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9" y="2439871"/>
            <a:ext cx="3733800" cy="350372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lt-LT" dirty="0" smtClean="0"/>
              <a:t>Skirtos dotacijos (684.329,66 </a:t>
            </a:r>
            <a:r>
              <a:rPr lang="lt-LT" dirty="0" err="1" smtClean="0"/>
              <a:t>Eur</a:t>
            </a:r>
            <a:r>
              <a:rPr lang="lt-LT" dirty="0" smtClean="0"/>
              <a:t>) 27 savivaldybėms asbesto turinčių gaminių atliekų surinkimui apvažiavimo būdu, transportavimui ir saugiam šalinimui (</a:t>
            </a:r>
            <a:r>
              <a:rPr lang="lt-LT" b="1" dirty="0" smtClean="0"/>
              <a:t>5274,80 t</a:t>
            </a:r>
            <a:r>
              <a:rPr lang="lt-LT" dirty="0" smtClean="0"/>
              <a:t>).  </a:t>
            </a:r>
            <a:endParaRPr lang="lt-LT" dirty="0"/>
          </a:p>
        </p:txBody>
      </p:sp>
      <p:pic>
        <p:nvPicPr>
          <p:cNvPr id="4100" name="Picture 4" descr="Vaizdo rezultatas pagal užklausą „asbestas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4"/>
          <a:stretch/>
        </p:blipFill>
        <p:spPr bwMode="auto">
          <a:xfrm>
            <a:off x="3780950" y="1656456"/>
            <a:ext cx="533534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sijęs vaizd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9"/>
          <a:stretch/>
        </p:blipFill>
        <p:spPr bwMode="auto">
          <a:xfrm>
            <a:off x="7951357" y="4550585"/>
            <a:ext cx="1143000" cy="11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2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(2017 m.):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 smtClean="0"/>
              <a:t>Išmokėtos subsidijos ūkio subjektams (133.735,81 </a:t>
            </a:r>
            <a:r>
              <a:rPr lang="lt-LT" dirty="0" err="1" smtClean="0"/>
              <a:t>Eur</a:t>
            </a:r>
            <a:r>
              <a:rPr lang="lt-LT" dirty="0" smtClean="0"/>
              <a:t>), vienam ūkio subjektui (UAB „</a:t>
            </a:r>
            <a:r>
              <a:rPr lang="lt-LT" dirty="0" err="1" smtClean="0"/>
              <a:t>Somlita</a:t>
            </a:r>
            <a:r>
              <a:rPr lang="lt-LT" dirty="0" smtClean="0"/>
              <a:t>“) dar neišmokėta II-oji subsidijos dalis.</a:t>
            </a:r>
          </a:p>
          <a:p>
            <a:pPr marL="137160" indent="0">
              <a:buNone/>
            </a:pPr>
            <a:endParaRPr lang="lt-LT" dirty="0"/>
          </a:p>
          <a:p>
            <a:pPr algn="just"/>
            <a:r>
              <a:rPr lang="lt-LT" dirty="0" smtClean="0"/>
              <a:t>Skirta </a:t>
            </a:r>
            <a:r>
              <a:rPr lang="lt-LT" smtClean="0"/>
              <a:t>lėšų (99.385,10 </a:t>
            </a:r>
            <a:r>
              <a:rPr lang="lt-LT" dirty="0" err="1" smtClean="0"/>
              <a:t>Eur</a:t>
            </a:r>
            <a:r>
              <a:rPr lang="lt-LT" dirty="0" smtClean="0"/>
              <a:t>) dotacijoms savivaldybėms tekstilės atliekų surinkimo priemonių (konteinerių) įsigijimui.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509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34" y="152400"/>
            <a:ext cx="8686800" cy="838200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m.):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t-LT" sz="3000" dirty="0">
                <a:cs typeface="Times New Roman" pitchFamily="18" charset="0"/>
              </a:rPr>
              <a:t>Prisidedant prie akcijos „Darom“ įgyvendinimo, nupirkta </a:t>
            </a:r>
            <a:r>
              <a:rPr lang="lt-LT" sz="3000" dirty="0" smtClean="0">
                <a:cs typeface="Times New Roman" pitchFamily="18" charset="0"/>
              </a:rPr>
              <a:t>70 647 </a:t>
            </a:r>
            <a:r>
              <a:rPr lang="lt-LT" sz="3000" dirty="0">
                <a:cs typeface="Times New Roman" pitchFamily="18" charset="0"/>
              </a:rPr>
              <a:t>vnt. maišų, skirtų surinkti pakuočių atliekas iš viešųjų teritorijų (5 </a:t>
            </a:r>
            <a:r>
              <a:rPr lang="lt-LT" sz="3000" dirty="0" smtClean="0">
                <a:cs typeface="Times New Roman" pitchFamily="18" charset="0"/>
              </a:rPr>
              <a:t>299,93 </a:t>
            </a:r>
            <a:r>
              <a:rPr lang="lt-LT" sz="3000" dirty="0">
                <a:cs typeface="Times New Roman" pitchFamily="18" charset="0"/>
              </a:rPr>
              <a:t>Eur</a:t>
            </a:r>
            <a:r>
              <a:rPr lang="lt-LT" sz="3000" dirty="0" smtClean="0">
                <a:cs typeface="Times New Roman" pitchFamily="18" charset="0"/>
              </a:rPr>
              <a:t>);</a:t>
            </a:r>
          </a:p>
          <a:p>
            <a:endParaRPr lang="lt-LT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endParaRPr lang="lt-LT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endParaRPr lang="lt-LT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endParaRPr lang="lt-LT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lt-LT" dirty="0">
                <a:cs typeface="Times New Roman" pitchFamily="18" charset="0"/>
              </a:rPr>
              <a:t>Skirtos lėšos pakuotės atliekomis užterštų teritorijų indentifikavimo ir aplinkos tvarkymo (pakuotės atliekų surinkimo iš viešų teritorijų) akcijos koordinavimui AM RAAD teritorijose (</a:t>
            </a:r>
            <a:r>
              <a:rPr lang="lt-LT" dirty="0" smtClean="0">
                <a:cs typeface="Times New Roman" pitchFamily="18" charset="0"/>
              </a:rPr>
              <a:t>4 700,00 </a:t>
            </a:r>
            <a:r>
              <a:rPr lang="lt-LT" dirty="0">
                <a:cs typeface="Times New Roman" pitchFamily="18" charset="0"/>
              </a:rPr>
              <a:t>Eur);</a:t>
            </a:r>
          </a:p>
          <a:p>
            <a:endParaRPr lang="lt-LT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endParaRPr lang="lt-LT" dirty="0"/>
          </a:p>
        </p:txBody>
      </p:sp>
      <p:pic>
        <p:nvPicPr>
          <p:cNvPr id="1026" name="Picture 2" descr="Aplinkos ministerija nuotrauk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4" y="2632500"/>
            <a:ext cx="297645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linkos ministerija nuotrauk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20946"/>
            <a:ext cx="3002984" cy="20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1800"/>
            <a:ext cx="3061934" cy="1841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0"/>
            <a:ext cx="3061934" cy="18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m.):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lt-LT" sz="1900" dirty="0" smtClean="0"/>
              <a:t>Nupirktos v</a:t>
            </a:r>
            <a:r>
              <a:rPr lang="en-US" sz="1900" dirty="0" err="1" smtClean="0"/>
              <a:t>isuomenės</a:t>
            </a:r>
            <a:r>
              <a:rPr lang="en-US" sz="1900" dirty="0" smtClean="0"/>
              <a:t> </a:t>
            </a:r>
            <a:r>
              <a:rPr lang="en-US" sz="1900" dirty="0"/>
              <a:t>ir savivaldybių </a:t>
            </a:r>
            <a:r>
              <a:rPr lang="en-US" sz="1900" dirty="0" err="1"/>
              <a:t>darbuotojų</a:t>
            </a:r>
            <a:r>
              <a:rPr lang="en-US" sz="1900" dirty="0"/>
              <a:t> </a:t>
            </a:r>
            <a:r>
              <a:rPr lang="en-US" sz="1900" dirty="0" err="1"/>
              <a:t>mokymo</a:t>
            </a:r>
            <a:r>
              <a:rPr lang="en-US" sz="1900" dirty="0"/>
              <a:t>, </a:t>
            </a:r>
            <a:r>
              <a:rPr lang="en-US" sz="1900" dirty="0" err="1"/>
              <a:t>švietimo</a:t>
            </a:r>
            <a:r>
              <a:rPr lang="en-US" sz="1900" dirty="0"/>
              <a:t> ir </a:t>
            </a:r>
            <a:r>
              <a:rPr lang="en-US" sz="1900" dirty="0" err="1"/>
              <a:t>informavimo</a:t>
            </a:r>
            <a:r>
              <a:rPr lang="en-US" sz="1900" dirty="0"/>
              <a:t> </a:t>
            </a:r>
            <a:r>
              <a:rPr lang="en-US" sz="1900" dirty="0" err="1"/>
              <a:t>elektros</a:t>
            </a:r>
            <a:r>
              <a:rPr lang="en-US" sz="1900" dirty="0"/>
              <a:t> ir </a:t>
            </a:r>
            <a:r>
              <a:rPr lang="en-US" sz="1900" dirty="0" err="1"/>
              <a:t>elektroninės</a:t>
            </a:r>
            <a:r>
              <a:rPr lang="en-US" sz="1900" dirty="0"/>
              <a:t> </a:t>
            </a:r>
            <a:r>
              <a:rPr lang="en-US" sz="1900" dirty="0" err="1"/>
              <a:t>įrangos</a:t>
            </a:r>
            <a:r>
              <a:rPr lang="en-US" sz="1900" dirty="0"/>
              <a:t>, </a:t>
            </a:r>
            <a:r>
              <a:rPr lang="en-US" sz="1900" dirty="0" err="1"/>
              <a:t>apmokestinamųjų</a:t>
            </a:r>
            <a:r>
              <a:rPr lang="en-US" sz="1900" dirty="0"/>
              <a:t> </a:t>
            </a:r>
            <a:r>
              <a:rPr lang="en-US" sz="1900" dirty="0" err="1"/>
              <a:t>gaminių</a:t>
            </a:r>
            <a:r>
              <a:rPr lang="en-US" sz="1900" dirty="0"/>
              <a:t> ir </a:t>
            </a:r>
            <a:r>
              <a:rPr lang="en-US" sz="1900" dirty="0" err="1"/>
              <a:t>pakuotės</a:t>
            </a:r>
            <a:r>
              <a:rPr lang="en-US" sz="1900" dirty="0"/>
              <a:t> </a:t>
            </a:r>
            <a:r>
              <a:rPr lang="en-US" sz="1900" dirty="0" err="1"/>
              <a:t>bei</a:t>
            </a:r>
            <a:r>
              <a:rPr lang="en-US" sz="1900" dirty="0"/>
              <a:t> </a:t>
            </a:r>
            <a:r>
              <a:rPr lang="en-US" sz="1900" dirty="0" err="1"/>
              <a:t>jų</a:t>
            </a:r>
            <a:r>
              <a:rPr lang="en-US" sz="1900" dirty="0"/>
              <a:t> </a:t>
            </a:r>
            <a:r>
              <a:rPr lang="en-US" sz="1900" dirty="0" err="1"/>
              <a:t>atliekų</a:t>
            </a:r>
            <a:r>
              <a:rPr lang="en-US" sz="1900" dirty="0"/>
              <a:t> </a:t>
            </a:r>
            <a:r>
              <a:rPr lang="en-US" sz="1900" dirty="0" err="1"/>
              <a:t>tvarkymo</a:t>
            </a:r>
            <a:r>
              <a:rPr lang="en-US" sz="1900" dirty="0"/>
              <a:t> </a:t>
            </a:r>
            <a:r>
              <a:rPr lang="en-US" sz="1900" dirty="0" err="1"/>
              <a:t>klausimais</a:t>
            </a:r>
            <a:r>
              <a:rPr lang="en-US" sz="1900" dirty="0"/>
              <a:t> </a:t>
            </a:r>
            <a:r>
              <a:rPr lang="en-US" sz="1900" dirty="0" err="1"/>
              <a:t>priemonės</a:t>
            </a:r>
            <a:r>
              <a:rPr lang="en-US" sz="1900" dirty="0"/>
              <a:t> – TV </a:t>
            </a:r>
            <a:r>
              <a:rPr lang="en-US" sz="1900" dirty="0" err="1"/>
              <a:t>laidų</a:t>
            </a:r>
            <a:r>
              <a:rPr lang="en-US" sz="1900" dirty="0"/>
              <a:t> </a:t>
            </a:r>
            <a:r>
              <a:rPr lang="en-US" sz="1900" dirty="0" err="1"/>
              <a:t>sukūrimo</a:t>
            </a:r>
            <a:r>
              <a:rPr lang="en-US" sz="1900" dirty="0"/>
              <a:t> ir </a:t>
            </a:r>
            <a:r>
              <a:rPr lang="en-US" sz="1900" dirty="0" err="1"/>
              <a:t>transliavimo</a:t>
            </a:r>
            <a:r>
              <a:rPr lang="en-US" sz="1900" dirty="0"/>
              <a:t> </a:t>
            </a:r>
            <a:r>
              <a:rPr lang="en-US" sz="1900" dirty="0" err="1" smtClean="0"/>
              <a:t>paslaug</a:t>
            </a:r>
            <a:r>
              <a:rPr lang="lt-LT" sz="1900" dirty="0" err="1" smtClean="0"/>
              <a:t>os</a:t>
            </a:r>
            <a:r>
              <a:rPr lang="lt-LT" sz="1900" dirty="0" smtClean="0"/>
              <a:t> (89</a:t>
            </a:r>
            <a:r>
              <a:rPr lang="en-US" sz="1900" dirty="0"/>
              <a:t>.</a:t>
            </a:r>
            <a:r>
              <a:rPr lang="lt-LT" sz="1900" dirty="0"/>
              <a:t>222</a:t>
            </a:r>
            <a:r>
              <a:rPr lang="en-US" sz="1900" dirty="0"/>
              <a:t>,</a:t>
            </a:r>
            <a:r>
              <a:rPr lang="lt-LT" sz="1900" dirty="0"/>
              <a:t>1</a:t>
            </a:r>
            <a:r>
              <a:rPr lang="en-US" sz="1900" dirty="0"/>
              <a:t>0</a:t>
            </a:r>
            <a:r>
              <a:rPr lang="lt-LT" sz="1900" dirty="0"/>
              <a:t> </a:t>
            </a:r>
            <a:r>
              <a:rPr lang="lt-LT" sz="1900" dirty="0" err="1"/>
              <a:t>Eur</a:t>
            </a:r>
            <a:r>
              <a:rPr lang="lt-LT" sz="1900" dirty="0" smtClean="0"/>
              <a:t>) - </a:t>
            </a:r>
            <a:r>
              <a:rPr lang="en-US" sz="1900" dirty="0" err="1" smtClean="0"/>
              <a:t>Sukurt</a:t>
            </a:r>
            <a:r>
              <a:rPr lang="lt-LT" sz="1900" dirty="0" err="1" smtClean="0"/>
              <a:t>os</a:t>
            </a:r>
            <a:r>
              <a:rPr lang="en-US" sz="1900" dirty="0" smtClean="0"/>
              <a:t> </a:t>
            </a:r>
            <a:r>
              <a:rPr lang="en-US" sz="1900" dirty="0"/>
              <a:t>ir </a:t>
            </a:r>
            <a:r>
              <a:rPr lang="en-US" sz="1900" dirty="0" err="1" smtClean="0"/>
              <a:t>ištransliuot</a:t>
            </a:r>
            <a:r>
              <a:rPr lang="lt-LT" sz="1900" dirty="0" err="1" smtClean="0"/>
              <a:t>os</a:t>
            </a:r>
            <a:r>
              <a:rPr lang="en-US" sz="1900" dirty="0" smtClean="0"/>
              <a:t> </a:t>
            </a:r>
            <a:r>
              <a:rPr lang="en-US" sz="1900" dirty="0"/>
              <a:t>42 TV </a:t>
            </a:r>
            <a:r>
              <a:rPr lang="en-US" sz="1900" dirty="0" err="1"/>
              <a:t>laidos</a:t>
            </a:r>
            <a:r>
              <a:rPr lang="en-US" sz="1900" dirty="0"/>
              <a:t> „</a:t>
            </a:r>
            <a:r>
              <a:rPr lang="en-US" sz="1900" dirty="0" err="1"/>
              <a:t>Ekovizija</a:t>
            </a:r>
            <a:r>
              <a:rPr lang="en-US" sz="1900" dirty="0"/>
              <a:t>“ per “Lietuvos </a:t>
            </a:r>
            <a:r>
              <a:rPr lang="en-US" sz="1900" dirty="0" err="1"/>
              <a:t>ryto</a:t>
            </a:r>
            <a:r>
              <a:rPr lang="en-US" sz="1900" dirty="0"/>
              <a:t> </a:t>
            </a:r>
            <a:r>
              <a:rPr lang="en-US" sz="1900" dirty="0" err="1"/>
              <a:t>televiziją</a:t>
            </a:r>
            <a:r>
              <a:rPr lang="en-US" sz="1900" dirty="0"/>
              <a:t>” (</a:t>
            </a:r>
            <a:r>
              <a:rPr lang="en-US" sz="1900" dirty="0" err="1"/>
              <a:t>kiekvieną</a:t>
            </a:r>
            <a:r>
              <a:rPr lang="en-US" sz="1900" dirty="0"/>
              <a:t> </a:t>
            </a:r>
            <a:r>
              <a:rPr lang="en-US" sz="1900" dirty="0" err="1"/>
              <a:t>sekmadienį</a:t>
            </a:r>
            <a:r>
              <a:rPr lang="en-US" sz="1900" dirty="0"/>
              <a:t>, 10.30 val</a:t>
            </a:r>
            <a:r>
              <a:rPr lang="en-US" sz="1900" dirty="0" smtClean="0"/>
              <a:t>.)</a:t>
            </a:r>
            <a:r>
              <a:rPr lang="lt-LT" sz="1900" dirty="0" smtClean="0"/>
              <a:t>. </a:t>
            </a:r>
          </a:p>
          <a:p>
            <a:pPr marL="137160" lvl="0" indent="0" algn="just">
              <a:buNone/>
            </a:pPr>
            <a:endParaRPr lang="lt-LT" sz="1900" dirty="0" smtClean="0"/>
          </a:p>
          <a:p>
            <a:pPr algn="just"/>
            <a:r>
              <a:rPr lang="lt-LT" sz="1900" dirty="0"/>
              <a:t>Nupirktas visuomenės pasitikėjimo atliekų tvarkymo sistema tyrimas (423,50 </a:t>
            </a:r>
            <a:r>
              <a:rPr lang="lt-LT" sz="1900" dirty="0" err="1"/>
              <a:t>Eur</a:t>
            </a:r>
            <a:r>
              <a:rPr lang="lt-LT" sz="1900" dirty="0"/>
              <a:t>), priemonė įgyvendinta 2017 m.</a:t>
            </a:r>
          </a:p>
          <a:p>
            <a:pPr marL="137160" indent="0" algn="just">
              <a:buNone/>
            </a:pPr>
            <a:endParaRPr lang="lt-LT" sz="1900" dirty="0"/>
          </a:p>
          <a:p>
            <a:pPr algn="just"/>
            <a:r>
              <a:rPr lang="lt-LT" sz="1900" dirty="0"/>
              <a:t>Atlikta studija mokesčių už atliekų tvarkymą mechaninio-biologinio apdorojimo ir atliekų deginimo įrenginiuose reikalingumui įvertinti ir šio mokesčio dydžio nustatymui (</a:t>
            </a:r>
            <a:r>
              <a:rPr lang="en-US" sz="1900" dirty="0"/>
              <a:t>22.420,94</a:t>
            </a:r>
            <a:r>
              <a:rPr lang="lt-LT" sz="1900" dirty="0"/>
              <a:t> </a:t>
            </a:r>
            <a:r>
              <a:rPr lang="lt-LT" sz="1900" dirty="0" err="1"/>
              <a:t>Eur</a:t>
            </a:r>
            <a:r>
              <a:rPr lang="lt-LT" sz="1900" dirty="0" smtClean="0"/>
              <a:t>).</a:t>
            </a:r>
          </a:p>
          <a:p>
            <a:pPr algn="just"/>
            <a:endParaRPr lang="lt-LT" sz="1900" dirty="0"/>
          </a:p>
          <a:p>
            <a:pPr algn="just"/>
            <a:r>
              <a:rPr lang="lt-LT" sz="1900" dirty="0"/>
              <a:t>Nupirktos pavojingųjų atliekų technologinių srautų analizės paslaugos (</a:t>
            </a:r>
            <a:r>
              <a:rPr lang="en-US" sz="1900" dirty="0"/>
              <a:t>22.960,00</a:t>
            </a:r>
            <a:r>
              <a:rPr lang="lt-LT" sz="1900" dirty="0"/>
              <a:t> </a:t>
            </a:r>
            <a:r>
              <a:rPr lang="lt-LT" sz="1900" dirty="0" err="1"/>
              <a:t>Eur</a:t>
            </a:r>
            <a:r>
              <a:rPr lang="lt-LT" sz="1900" dirty="0"/>
              <a:t>.).</a:t>
            </a:r>
          </a:p>
          <a:p>
            <a:endParaRPr lang="lt-LT" sz="1900" dirty="0"/>
          </a:p>
          <a:p>
            <a:pPr lvl="0"/>
            <a:endParaRPr lang="lt-LT" dirty="0"/>
          </a:p>
          <a:p>
            <a:pPr marL="137160" lv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6384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(2017 m.):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1800" dirty="0"/>
              <a:t>Nupirkta ir parengta komunalinių nuotekų valymo metu susidariusio ir saugojimo aikštelėse sukaupto senojo dumblo sutvarkymo galimybių studija (išanalizuoti galimi dumblo sutvarkymo būdai ir finansavimo šaltiniai) (</a:t>
            </a:r>
            <a:r>
              <a:rPr lang="en-US" sz="1800" dirty="0"/>
              <a:t>16.635,08</a:t>
            </a:r>
            <a:r>
              <a:rPr lang="lt-LT" sz="1800" dirty="0"/>
              <a:t> </a:t>
            </a:r>
            <a:r>
              <a:rPr lang="lt-LT" sz="1800" dirty="0" err="1"/>
              <a:t>Eur</a:t>
            </a:r>
            <a:r>
              <a:rPr lang="lt-LT" sz="1800" dirty="0"/>
              <a:t>).</a:t>
            </a:r>
          </a:p>
          <a:p>
            <a:pPr marL="137160" indent="0" algn="just">
              <a:buNone/>
            </a:pPr>
            <a:endParaRPr lang="lt-LT" sz="1800" dirty="0" smtClean="0"/>
          </a:p>
          <a:p>
            <a:pPr algn="just"/>
            <a:r>
              <a:rPr lang="lt-LT" sz="1800" dirty="0" smtClean="0"/>
              <a:t>Skirta </a:t>
            </a:r>
            <a:r>
              <a:rPr lang="lt-LT" sz="1800" dirty="0"/>
              <a:t>lėšų Atliekų tvarkytojų valstybės registro palaikymui ir modernizavimui (22.300,00 </a:t>
            </a:r>
            <a:r>
              <a:rPr lang="lt-LT" sz="1800" dirty="0" err="1"/>
              <a:t>Eur</a:t>
            </a:r>
            <a:r>
              <a:rPr lang="lt-LT" sz="1800" dirty="0" smtClean="0"/>
              <a:t>).</a:t>
            </a:r>
          </a:p>
          <a:p>
            <a:pPr algn="just"/>
            <a:endParaRPr lang="lt-LT" sz="1800" dirty="0"/>
          </a:p>
          <a:p>
            <a:pPr algn="just"/>
            <a:r>
              <a:rPr lang="lt-LT" sz="1800" dirty="0" smtClean="0"/>
              <a:t>Įsigyta darbo </a:t>
            </a:r>
            <a:r>
              <a:rPr lang="lt-LT" sz="1800" dirty="0"/>
              <a:t>priemonių (nešiojamų kompiuterių/ planšečių RAAD pareigūnams), skirtų atliekų tvarkymo kontrolei stiprinti naudojantis </a:t>
            </a:r>
            <a:r>
              <a:rPr lang="lt-LT" sz="1800" dirty="0" smtClean="0"/>
              <a:t>GPAIS</a:t>
            </a:r>
            <a:r>
              <a:rPr lang="lt-LT" sz="1800" dirty="0"/>
              <a:t> </a:t>
            </a:r>
            <a:r>
              <a:rPr lang="lt-LT" sz="1800" dirty="0" smtClean="0"/>
              <a:t>(69.215,63 </a:t>
            </a:r>
            <a:r>
              <a:rPr lang="lt-LT" sz="1800" dirty="0" err="1" smtClean="0"/>
              <a:t>Eur</a:t>
            </a:r>
            <a:r>
              <a:rPr lang="lt-LT" sz="1800" dirty="0" smtClean="0"/>
              <a:t>) - įsigyti </a:t>
            </a:r>
            <a:r>
              <a:rPr lang="lt-LT" sz="1800" dirty="0"/>
              <a:t>79 nešiojami </a:t>
            </a:r>
            <a:r>
              <a:rPr lang="lt-LT" sz="1800" dirty="0" smtClean="0"/>
              <a:t>kompiuteriai.</a:t>
            </a:r>
          </a:p>
          <a:p>
            <a:pPr marL="137160" indent="0" algn="just">
              <a:buNone/>
            </a:pPr>
            <a:endParaRPr lang="lt-LT" sz="1800" dirty="0"/>
          </a:p>
          <a:p>
            <a:pPr algn="just"/>
            <a:r>
              <a:rPr lang="lt-LT" sz="1800" dirty="0" smtClean="0"/>
              <a:t>Atliktas Danijos praktikos, </a:t>
            </a:r>
            <a:r>
              <a:rPr lang="lt-LT" sz="1800" dirty="0"/>
              <a:t>taikant užstato už vienkartines </a:t>
            </a:r>
            <a:r>
              <a:rPr lang="lt-LT" sz="1800" dirty="0" smtClean="0"/>
              <a:t>pakuotes, </a:t>
            </a:r>
            <a:r>
              <a:rPr lang="lt-LT" sz="1800" dirty="0"/>
              <a:t>sistemos </a:t>
            </a:r>
            <a:r>
              <a:rPr lang="lt-LT" sz="1800" dirty="0" smtClean="0"/>
              <a:t>įvertinimas (1.382,31 </a:t>
            </a:r>
            <a:r>
              <a:rPr lang="lt-LT" sz="1800" dirty="0" err="1" smtClean="0"/>
              <a:t>Eur</a:t>
            </a:r>
            <a:r>
              <a:rPr lang="lt-LT" sz="1800" dirty="0" smtClean="0"/>
              <a:t>).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412173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Programos tikslui įgyvendinti naudotos Atliekų tvarkymo programos lėšos (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m.):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lt-LT" sz="2100" dirty="0" smtClean="0"/>
              <a:t>Nebaigti projektai:</a:t>
            </a:r>
          </a:p>
          <a:p>
            <a:pPr marL="137160" indent="0" algn="just">
              <a:buNone/>
            </a:pPr>
            <a:endParaRPr lang="lt-LT" sz="1800" dirty="0" smtClean="0"/>
          </a:p>
          <a:p>
            <a:pPr algn="just"/>
            <a:r>
              <a:rPr lang="lt-LT" sz="1900" dirty="0"/>
              <a:t>įvertinti alyvos atliekų tvarkymo užduočių alyvų gamintojams ir importuotojams nustatymo ir (ar) mokestinės prievolės alyvų gamintojams ir importuotojams, kuri skatintų finansuoti alyvos atliekų surinkimą ir tolimesnį sutvarkymą, įvedimą </a:t>
            </a:r>
            <a:r>
              <a:rPr lang="lt-LT" sz="1900" dirty="0" smtClean="0"/>
              <a:t>(30.500,00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 – priemonė pradėta vykdyti, paskelbtas pirkimas ir gauti pasiūlymai, priemonė bus įgyvendinama 2018 m.;</a:t>
            </a:r>
          </a:p>
          <a:p>
            <a:pPr marL="137160" indent="0" algn="just">
              <a:buNone/>
            </a:pPr>
            <a:endParaRPr lang="lt-LT" sz="1900" dirty="0" smtClean="0"/>
          </a:p>
          <a:p>
            <a:pPr algn="just"/>
            <a:r>
              <a:rPr lang="lt-LT" sz="1900" dirty="0"/>
              <a:t>užstato už vienkartines pakuotes sistemos plėtros sąnaudų ‒ naudos analizės atlikimo pirkimas </a:t>
            </a:r>
            <a:r>
              <a:rPr lang="lt-LT" sz="1900" dirty="0" smtClean="0"/>
              <a:t>(30.000,00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 – priemonė pradėta vykdyti, paskelbtas pirkimas ir gauti pasiūlymai, priemonės įgyvendinimas vyks 2018 m.;</a:t>
            </a:r>
          </a:p>
          <a:p>
            <a:pPr marL="137160" indent="0" algn="just">
              <a:buNone/>
            </a:pPr>
            <a:endParaRPr lang="lt-LT" sz="1900" dirty="0" smtClean="0"/>
          </a:p>
          <a:p>
            <a:pPr algn="just"/>
            <a:r>
              <a:rPr lang="lt-LT" sz="1900" dirty="0"/>
              <a:t>bandomasis projektas, taikant rinkliavos ar kitos įmokos už komunalinių atliekų surinkimą iš atliekų turėtojų ir atliekų tvarkymą taisykles, įtraukiant momentinį atliekų svėrimą vietoje </a:t>
            </a:r>
            <a:r>
              <a:rPr lang="lt-LT" sz="1900" dirty="0" smtClean="0"/>
              <a:t>(70.000,00 </a:t>
            </a:r>
            <a:r>
              <a:rPr lang="lt-LT" sz="1900" dirty="0" err="1" smtClean="0"/>
              <a:t>Eur</a:t>
            </a:r>
            <a:r>
              <a:rPr lang="lt-LT" sz="1900" dirty="0" smtClean="0"/>
              <a:t>) – priemonė vykdoma, parengta techninė specifikacija;</a:t>
            </a:r>
          </a:p>
        </p:txBody>
      </p:sp>
    </p:spTree>
    <p:extLst>
      <p:ext uri="{BB962C8B-B14F-4D97-AF65-F5344CB8AC3E}">
        <p14:creationId xmlns:p14="http://schemas.microsoft.com/office/powerpoint/2010/main" val="2749683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2924</TotalTime>
  <Words>933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Atliekų tvarkymo programos lėšų naudojimo 2017 metais ataskaita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Programos tikslui įgyvendinti naudotos Atliekų tvarkymo programos lėšos (2017 m.):</vt:lpstr>
      <vt:lpstr>Ačiū už dėmesį!      Klausimai?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Atliekų tvarkymo programos lėšų naudojimo 2016 metais ataskaita</dc:title>
  <dc:creator>Aurelija Urbonaviciute</dc:creator>
  <cp:lastModifiedBy>a.urbonaviciute</cp:lastModifiedBy>
  <cp:revision>55</cp:revision>
  <cp:lastPrinted>2017-01-17T13:46:26Z</cp:lastPrinted>
  <dcterms:created xsi:type="dcterms:W3CDTF">2006-08-16T00:00:00Z</dcterms:created>
  <dcterms:modified xsi:type="dcterms:W3CDTF">2018-11-15T12:18:45Z</dcterms:modified>
</cp:coreProperties>
</file>