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05" r:id="rId3"/>
    <p:sldId id="336" r:id="rId4"/>
    <p:sldId id="333" r:id="rId5"/>
    <p:sldId id="321" r:id="rId6"/>
    <p:sldId id="337" r:id="rId7"/>
    <p:sldId id="338" r:id="rId8"/>
    <p:sldId id="349" r:id="rId9"/>
    <p:sldId id="352" r:id="rId10"/>
    <p:sldId id="341" r:id="rId11"/>
    <p:sldId id="351" r:id="rId12"/>
    <p:sldId id="331" r:id="rId13"/>
    <p:sldId id="354" r:id="rId14"/>
    <p:sldId id="353" r:id="rId15"/>
    <p:sldId id="355" r:id="rId16"/>
    <p:sldId id="356" r:id="rId17"/>
    <p:sldId id="357" r:id="rId18"/>
    <p:sldId id="348" r:id="rId19"/>
    <p:sldId id="380" r:id="rId20"/>
    <p:sldId id="381" r:id="rId21"/>
    <p:sldId id="382" r:id="rId22"/>
    <p:sldId id="358" r:id="rId23"/>
    <p:sldId id="343" r:id="rId24"/>
    <p:sldId id="359" r:id="rId25"/>
    <p:sldId id="360" r:id="rId26"/>
    <p:sldId id="376" r:id="rId27"/>
    <p:sldId id="377" r:id="rId28"/>
    <p:sldId id="363" r:id="rId29"/>
    <p:sldId id="378" r:id="rId30"/>
    <p:sldId id="379" r:id="rId31"/>
    <p:sldId id="366" r:id="rId32"/>
    <p:sldId id="367" r:id="rId33"/>
    <p:sldId id="368" r:id="rId34"/>
    <p:sldId id="261" r:id="rId35"/>
    <p:sldId id="262" r:id="rId36"/>
    <p:sldId id="369" r:id="rId37"/>
    <p:sldId id="375" r:id="rId3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7" autoAdjust="0"/>
    <p:restoredTop sz="96433" autoAdjust="0"/>
  </p:normalViewPr>
  <p:slideViewPr>
    <p:cSldViewPr snapToGrid="0">
      <p:cViewPr varScale="1">
        <p:scale>
          <a:sx n="67" d="100"/>
          <a:sy n="67" d="100"/>
        </p:scale>
        <p:origin x="4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04D4F-AE5E-41F6-9736-0CE5BD8E8132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C404DF50-6DD2-4427-AF53-3F70701A21FF}">
      <dgm:prSet custT="1"/>
      <dgm:spPr/>
      <dgm:t>
        <a:bodyPr/>
        <a:lstStyle/>
        <a:p>
          <a:r>
            <a:rPr lang="lt-LT" sz="1600" b="1" dirty="0">
              <a:solidFill>
                <a:srgbClr val="003399"/>
              </a:solidFill>
            </a:rPr>
            <a:t>1</a:t>
          </a:r>
          <a:r>
            <a:rPr lang="en-GB" sz="1600" b="1" dirty="0" err="1">
              <a:solidFill>
                <a:srgbClr val="003399"/>
              </a:solidFill>
            </a:rPr>
            <a:t>st</a:t>
          </a:r>
          <a:r>
            <a:rPr lang="lt-LT" sz="1600" b="1" dirty="0">
              <a:solidFill>
                <a:srgbClr val="003399"/>
              </a:solidFill>
            </a:rPr>
            <a:t> </a:t>
          </a:r>
          <a:r>
            <a:rPr lang="lt-LT" sz="1600" b="1" dirty="0" err="1">
              <a:solidFill>
                <a:srgbClr val="003399"/>
              </a:solidFill>
            </a:rPr>
            <a:t>objective</a:t>
          </a:r>
          <a:r>
            <a:rPr lang="lt-LT" sz="1600" dirty="0">
              <a:solidFill>
                <a:srgbClr val="003399"/>
              </a:solidFill>
            </a:rPr>
            <a:t>: </a:t>
          </a:r>
          <a:r>
            <a:rPr lang="lt-LT" sz="1600" dirty="0"/>
            <a:t>to </a:t>
          </a:r>
          <a:r>
            <a:rPr lang="en-GB" sz="1600" dirty="0"/>
            <a:t>asses the impact and </a:t>
          </a:r>
          <a:r>
            <a:rPr lang="lt-LT" sz="1600" dirty="0" err="1"/>
            <a:t>sustainability</a:t>
          </a:r>
          <a:r>
            <a:rPr lang="en-GB" sz="1600" dirty="0"/>
            <a:t> of  environmental measures funded  in the period of </a:t>
          </a:r>
          <a:r>
            <a:rPr lang="lt-LT" sz="1600" dirty="0"/>
            <a:t>2007-2013</a:t>
          </a:r>
        </a:p>
      </dgm:t>
    </dgm:pt>
    <dgm:pt modelId="{02127209-A330-4C26-B13D-9E52CF1EF1FC}" type="parTrans" cxnId="{936167D2-4E46-4D89-9F67-14EF29CE9C86}">
      <dgm:prSet/>
      <dgm:spPr/>
      <dgm:t>
        <a:bodyPr/>
        <a:lstStyle/>
        <a:p>
          <a:endParaRPr lang="lt-LT"/>
        </a:p>
      </dgm:t>
    </dgm:pt>
    <dgm:pt modelId="{20FFDD8F-2C97-4762-B379-332F3F8671A8}" type="sibTrans" cxnId="{936167D2-4E46-4D89-9F67-14EF29CE9C86}">
      <dgm:prSet/>
      <dgm:spPr/>
      <dgm:t>
        <a:bodyPr/>
        <a:lstStyle/>
        <a:p>
          <a:endParaRPr lang="lt-LT"/>
        </a:p>
      </dgm:t>
    </dgm:pt>
    <dgm:pt modelId="{39325AD6-69B5-4923-9F53-CA46B3ED63D9}">
      <dgm:prSet custT="1"/>
      <dgm:spPr/>
      <dgm:t>
        <a:bodyPr/>
        <a:lstStyle/>
        <a:p>
          <a:r>
            <a:rPr lang="lt-LT" sz="1600" b="1" dirty="0">
              <a:solidFill>
                <a:srgbClr val="003399"/>
              </a:solidFill>
            </a:rPr>
            <a:t>2</a:t>
          </a:r>
          <a:r>
            <a:rPr lang="en-GB" sz="1600" b="1" dirty="0" err="1">
              <a:solidFill>
                <a:srgbClr val="003399"/>
              </a:solidFill>
            </a:rPr>
            <a:t>nd</a:t>
          </a:r>
          <a:r>
            <a:rPr lang="lt-LT" sz="1600" b="1" dirty="0">
              <a:solidFill>
                <a:srgbClr val="003399"/>
              </a:solidFill>
            </a:rPr>
            <a:t> </a:t>
          </a:r>
          <a:r>
            <a:rPr lang="lt-LT" sz="1600" b="1" dirty="0" err="1">
              <a:solidFill>
                <a:srgbClr val="003399"/>
              </a:solidFill>
            </a:rPr>
            <a:t>objective</a:t>
          </a:r>
          <a:r>
            <a:rPr lang="lt-LT" sz="1400" dirty="0">
              <a:solidFill>
                <a:srgbClr val="003399"/>
              </a:solidFill>
            </a:rPr>
            <a:t>: </a:t>
          </a:r>
          <a:r>
            <a:rPr lang="lt-LT" sz="1600" dirty="0"/>
            <a:t>to </a:t>
          </a:r>
          <a:r>
            <a:rPr lang="en-GB" sz="1600" dirty="0"/>
            <a:t>asses the </a:t>
          </a:r>
          <a:r>
            <a:rPr lang="en-US" sz="1600" dirty="0"/>
            <a:t>relevance, effectiveness, efficiency, impact and sustainability</a:t>
          </a:r>
          <a:r>
            <a:rPr lang="en-GB" sz="1600" dirty="0"/>
            <a:t> of environmental measures funded from the OP for the 2014-2020</a:t>
          </a:r>
          <a:endParaRPr lang="lt-LT" sz="1600" dirty="0"/>
        </a:p>
      </dgm:t>
    </dgm:pt>
    <dgm:pt modelId="{309FCE88-E54A-42E4-A4EC-DB06EA93D465}" type="parTrans" cxnId="{517E379A-EBD9-43B5-B125-643696D28CC0}">
      <dgm:prSet/>
      <dgm:spPr/>
      <dgm:t>
        <a:bodyPr/>
        <a:lstStyle/>
        <a:p>
          <a:endParaRPr lang="lt-LT"/>
        </a:p>
      </dgm:t>
    </dgm:pt>
    <dgm:pt modelId="{E896DD74-B093-4B30-8220-1F8E38A15086}" type="sibTrans" cxnId="{517E379A-EBD9-43B5-B125-643696D28CC0}">
      <dgm:prSet/>
      <dgm:spPr/>
      <dgm:t>
        <a:bodyPr/>
        <a:lstStyle/>
        <a:p>
          <a:endParaRPr lang="lt-LT"/>
        </a:p>
      </dgm:t>
    </dgm:pt>
    <dgm:pt modelId="{8938CE1E-3C71-44C6-9EBC-30D5FA9EC21B}">
      <dgm:prSet custT="1"/>
      <dgm:spPr/>
      <dgm:t>
        <a:bodyPr/>
        <a:lstStyle/>
        <a:p>
          <a:r>
            <a:rPr lang="lt-LT" sz="1600" b="1" dirty="0" err="1">
              <a:solidFill>
                <a:srgbClr val="003399"/>
              </a:solidFill>
            </a:rPr>
            <a:t>Results</a:t>
          </a:r>
          <a:r>
            <a:rPr lang="lt-LT" sz="1600" b="1" dirty="0">
              <a:solidFill>
                <a:srgbClr val="003399"/>
              </a:solidFill>
            </a:rPr>
            <a:t>: </a:t>
          </a:r>
          <a:r>
            <a:rPr lang="en-US" sz="1600" dirty="0"/>
            <a:t>Recommendations regarding the EU Structural Funds Investments for environmental protection in this programming period and after </a:t>
          </a:r>
          <a:r>
            <a:rPr lang="lt-LT" sz="1600" dirty="0"/>
            <a:t>2020.</a:t>
          </a:r>
        </a:p>
      </dgm:t>
    </dgm:pt>
    <dgm:pt modelId="{C846365E-949E-441A-BA83-70B5240CB2C0}" type="parTrans" cxnId="{56F6090F-B119-483C-A4BF-840CF87C7816}">
      <dgm:prSet/>
      <dgm:spPr/>
      <dgm:t>
        <a:bodyPr/>
        <a:lstStyle/>
        <a:p>
          <a:endParaRPr lang="lt-LT"/>
        </a:p>
      </dgm:t>
    </dgm:pt>
    <dgm:pt modelId="{81A3D38A-E3CE-491D-8D78-B1DDE46F927C}" type="sibTrans" cxnId="{56F6090F-B119-483C-A4BF-840CF87C7816}">
      <dgm:prSet/>
      <dgm:spPr/>
      <dgm:t>
        <a:bodyPr/>
        <a:lstStyle/>
        <a:p>
          <a:endParaRPr lang="lt-LT"/>
        </a:p>
      </dgm:t>
    </dgm:pt>
    <dgm:pt modelId="{AE4AA6B3-A53C-4B08-9792-5D374ED4DAAA}" type="pres">
      <dgm:prSet presAssocID="{78504D4F-AE5E-41F6-9736-0CE5BD8E8132}" presName="compositeShape" presStyleCnt="0">
        <dgm:presLayoutVars>
          <dgm:dir/>
          <dgm:resizeHandles/>
        </dgm:presLayoutVars>
      </dgm:prSet>
      <dgm:spPr/>
    </dgm:pt>
    <dgm:pt modelId="{72574970-50D1-466B-86CC-8A4D244CC8F5}" type="pres">
      <dgm:prSet presAssocID="{78504D4F-AE5E-41F6-9736-0CE5BD8E8132}" presName="pyramid" presStyleLbl="node1" presStyleIdx="0" presStyleCnt="1" custLinFactNeighborX="-996" custLinFactNeighborY="22516"/>
      <dgm:spPr/>
    </dgm:pt>
    <dgm:pt modelId="{788D5AD1-AEE7-4D26-B37E-1B525979B10B}" type="pres">
      <dgm:prSet presAssocID="{78504D4F-AE5E-41F6-9736-0CE5BD8E8132}" presName="theList" presStyleCnt="0"/>
      <dgm:spPr/>
    </dgm:pt>
    <dgm:pt modelId="{250E4079-D831-442C-8846-B6332E26CC14}" type="pres">
      <dgm:prSet presAssocID="{8938CE1E-3C71-44C6-9EBC-30D5FA9EC21B}" presName="aNode" presStyleLbl="fgAcc1" presStyleIdx="0" presStyleCnt="3">
        <dgm:presLayoutVars>
          <dgm:bulletEnabled val="1"/>
        </dgm:presLayoutVars>
      </dgm:prSet>
      <dgm:spPr/>
    </dgm:pt>
    <dgm:pt modelId="{6ED9AEEE-93FB-4061-B331-CA2473345564}" type="pres">
      <dgm:prSet presAssocID="{8938CE1E-3C71-44C6-9EBC-30D5FA9EC21B}" presName="aSpace" presStyleCnt="0"/>
      <dgm:spPr/>
    </dgm:pt>
    <dgm:pt modelId="{439DD6F9-C3DF-47EF-893E-EF8CD1580893}" type="pres">
      <dgm:prSet presAssocID="{39325AD6-69B5-4923-9F53-CA46B3ED63D9}" presName="aNode" presStyleLbl="fgAcc1" presStyleIdx="1" presStyleCnt="3">
        <dgm:presLayoutVars>
          <dgm:bulletEnabled val="1"/>
        </dgm:presLayoutVars>
      </dgm:prSet>
      <dgm:spPr/>
    </dgm:pt>
    <dgm:pt modelId="{A25AB237-6A21-45B6-BD71-FBA3A4299D56}" type="pres">
      <dgm:prSet presAssocID="{39325AD6-69B5-4923-9F53-CA46B3ED63D9}" presName="aSpace" presStyleCnt="0"/>
      <dgm:spPr/>
    </dgm:pt>
    <dgm:pt modelId="{65C78505-E3D9-4049-8CED-DE4906C31E0D}" type="pres">
      <dgm:prSet presAssocID="{C404DF50-6DD2-4427-AF53-3F70701A21FF}" presName="aNode" presStyleLbl="fgAcc1" presStyleIdx="2" presStyleCnt="3">
        <dgm:presLayoutVars>
          <dgm:bulletEnabled val="1"/>
        </dgm:presLayoutVars>
      </dgm:prSet>
      <dgm:spPr/>
    </dgm:pt>
    <dgm:pt modelId="{8954A28E-1071-497D-B0C9-DE568923AA52}" type="pres">
      <dgm:prSet presAssocID="{C404DF50-6DD2-4427-AF53-3F70701A21FF}" presName="aSpace" presStyleCnt="0"/>
      <dgm:spPr/>
    </dgm:pt>
  </dgm:ptLst>
  <dgm:cxnLst>
    <dgm:cxn modelId="{56F6090F-B119-483C-A4BF-840CF87C7816}" srcId="{78504D4F-AE5E-41F6-9736-0CE5BD8E8132}" destId="{8938CE1E-3C71-44C6-9EBC-30D5FA9EC21B}" srcOrd="0" destOrd="0" parTransId="{C846365E-949E-441A-BA83-70B5240CB2C0}" sibTransId="{81A3D38A-E3CE-491D-8D78-B1DDE46F927C}"/>
    <dgm:cxn modelId="{53B0ED69-30B6-49C7-BCF4-8D2015B4C242}" type="presOf" srcId="{C404DF50-6DD2-4427-AF53-3F70701A21FF}" destId="{65C78505-E3D9-4049-8CED-DE4906C31E0D}" srcOrd="0" destOrd="0" presId="urn:microsoft.com/office/officeart/2005/8/layout/pyramid2"/>
    <dgm:cxn modelId="{9DD8E978-5650-4E91-B650-0C8080AFF982}" type="presOf" srcId="{8938CE1E-3C71-44C6-9EBC-30D5FA9EC21B}" destId="{250E4079-D831-442C-8846-B6332E26CC14}" srcOrd="0" destOrd="0" presId="urn:microsoft.com/office/officeart/2005/8/layout/pyramid2"/>
    <dgm:cxn modelId="{517E379A-EBD9-43B5-B125-643696D28CC0}" srcId="{78504D4F-AE5E-41F6-9736-0CE5BD8E8132}" destId="{39325AD6-69B5-4923-9F53-CA46B3ED63D9}" srcOrd="1" destOrd="0" parTransId="{309FCE88-E54A-42E4-A4EC-DB06EA93D465}" sibTransId="{E896DD74-B093-4B30-8220-1F8E38A15086}"/>
    <dgm:cxn modelId="{936167D2-4E46-4D89-9F67-14EF29CE9C86}" srcId="{78504D4F-AE5E-41F6-9736-0CE5BD8E8132}" destId="{C404DF50-6DD2-4427-AF53-3F70701A21FF}" srcOrd="2" destOrd="0" parTransId="{02127209-A330-4C26-B13D-9E52CF1EF1FC}" sibTransId="{20FFDD8F-2C97-4762-B379-332F3F8671A8}"/>
    <dgm:cxn modelId="{F38C2BDF-3C20-4A6B-848B-E70BD18219BD}" type="presOf" srcId="{78504D4F-AE5E-41F6-9736-0CE5BD8E8132}" destId="{AE4AA6B3-A53C-4B08-9792-5D374ED4DAAA}" srcOrd="0" destOrd="0" presId="urn:microsoft.com/office/officeart/2005/8/layout/pyramid2"/>
    <dgm:cxn modelId="{409606F2-5442-4DB7-914D-AC4A4E6EE326}" type="presOf" srcId="{39325AD6-69B5-4923-9F53-CA46B3ED63D9}" destId="{439DD6F9-C3DF-47EF-893E-EF8CD1580893}" srcOrd="0" destOrd="0" presId="urn:microsoft.com/office/officeart/2005/8/layout/pyramid2"/>
    <dgm:cxn modelId="{71D0F62A-9256-46A3-8BFA-86A18B7287EA}" type="presParOf" srcId="{AE4AA6B3-A53C-4B08-9792-5D374ED4DAAA}" destId="{72574970-50D1-466B-86CC-8A4D244CC8F5}" srcOrd="0" destOrd="0" presId="urn:microsoft.com/office/officeart/2005/8/layout/pyramid2"/>
    <dgm:cxn modelId="{DEE98120-9879-4134-B768-0AC6E3F1FBF5}" type="presParOf" srcId="{AE4AA6B3-A53C-4B08-9792-5D374ED4DAAA}" destId="{788D5AD1-AEE7-4D26-B37E-1B525979B10B}" srcOrd="1" destOrd="0" presId="urn:microsoft.com/office/officeart/2005/8/layout/pyramid2"/>
    <dgm:cxn modelId="{9EF57685-A54D-4653-A321-3D098F4747C7}" type="presParOf" srcId="{788D5AD1-AEE7-4D26-B37E-1B525979B10B}" destId="{250E4079-D831-442C-8846-B6332E26CC14}" srcOrd="0" destOrd="0" presId="urn:microsoft.com/office/officeart/2005/8/layout/pyramid2"/>
    <dgm:cxn modelId="{DABF14B9-98F9-4538-95A9-F0A68DE244AB}" type="presParOf" srcId="{788D5AD1-AEE7-4D26-B37E-1B525979B10B}" destId="{6ED9AEEE-93FB-4061-B331-CA2473345564}" srcOrd="1" destOrd="0" presId="urn:microsoft.com/office/officeart/2005/8/layout/pyramid2"/>
    <dgm:cxn modelId="{0569EB74-12E0-4C03-A14D-550015C3023E}" type="presParOf" srcId="{788D5AD1-AEE7-4D26-B37E-1B525979B10B}" destId="{439DD6F9-C3DF-47EF-893E-EF8CD1580893}" srcOrd="2" destOrd="0" presId="urn:microsoft.com/office/officeart/2005/8/layout/pyramid2"/>
    <dgm:cxn modelId="{CC1811ED-B5FA-465B-B5CB-6D2C094B7128}" type="presParOf" srcId="{788D5AD1-AEE7-4D26-B37E-1B525979B10B}" destId="{A25AB237-6A21-45B6-BD71-FBA3A4299D56}" srcOrd="3" destOrd="0" presId="urn:microsoft.com/office/officeart/2005/8/layout/pyramid2"/>
    <dgm:cxn modelId="{63168D23-DD24-4174-8D56-665F0E57226B}" type="presParOf" srcId="{788D5AD1-AEE7-4D26-B37E-1B525979B10B}" destId="{65C78505-E3D9-4049-8CED-DE4906C31E0D}" srcOrd="4" destOrd="0" presId="urn:microsoft.com/office/officeart/2005/8/layout/pyramid2"/>
    <dgm:cxn modelId="{5E339A20-E555-425B-9C5A-A7B2DD89C93E}" type="presParOf" srcId="{788D5AD1-AEE7-4D26-B37E-1B525979B10B}" destId="{8954A28E-1071-497D-B0C9-DE568923AA5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74970-50D1-466B-86CC-8A4D244CC8F5}">
      <dsp:nvSpPr>
        <dsp:cNvPr id="0" name=""/>
        <dsp:cNvSpPr/>
      </dsp:nvSpPr>
      <dsp:spPr>
        <a:xfrm>
          <a:off x="2085846" y="0"/>
          <a:ext cx="5155780" cy="515578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E4079-D831-442C-8846-B6332E26CC14}">
      <dsp:nvSpPr>
        <dsp:cNvPr id="0" name=""/>
        <dsp:cNvSpPr/>
      </dsp:nvSpPr>
      <dsp:spPr>
        <a:xfrm>
          <a:off x="4715088" y="518347"/>
          <a:ext cx="3351257" cy="12204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 err="1">
              <a:solidFill>
                <a:srgbClr val="003399"/>
              </a:solidFill>
            </a:rPr>
            <a:t>Results</a:t>
          </a:r>
          <a:r>
            <a:rPr lang="lt-LT" sz="1600" b="1" kern="1200" dirty="0">
              <a:solidFill>
                <a:srgbClr val="003399"/>
              </a:solidFill>
            </a:rPr>
            <a:t>: </a:t>
          </a:r>
          <a:r>
            <a:rPr lang="en-US" sz="1600" kern="1200" dirty="0"/>
            <a:t>Recommendations regarding the EU Structural Funds Investments for environmental protection in this programming period and after </a:t>
          </a:r>
          <a:r>
            <a:rPr lang="lt-LT" sz="1600" kern="1200" dirty="0"/>
            <a:t>2020.</a:t>
          </a:r>
        </a:p>
      </dsp:txBody>
      <dsp:txXfrm>
        <a:off x="4774666" y="577925"/>
        <a:ext cx="3232101" cy="1101314"/>
      </dsp:txXfrm>
    </dsp:sp>
    <dsp:sp modelId="{439DD6F9-C3DF-47EF-893E-EF8CD1580893}">
      <dsp:nvSpPr>
        <dsp:cNvPr id="0" name=""/>
        <dsp:cNvSpPr/>
      </dsp:nvSpPr>
      <dsp:spPr>
        <a:xfrm>
          <a:off x="4715088" y="1891376"/>
          <a:ext cx="3351257" cy="12204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solidFill>
                <a:srgbClr val="003399"/>
              </a:solidFill>
            </a:rPr>
            <a:t>2</a:t>
          </a:r>
          <a:r>
            <a:rPr lang="en-GB" sz="1600" b="1" kern="1200" dirty="0" err="1">
              <a:solidFill>
                <a:srgbClr val="003399"/>
              </a:solidFill>
            </a:rPr>
            <a:t>nd</a:t>
          </a:r>
          <a:r>
            <a:rPr lang="lt-LT" sz="1600" b="1" kern="1200" dirty="0">
              <a:solidFill>
                <a:srgbClr val="003399"/>
              </a:solidFill>
            </a:rPr>
            <a:t> </a:t>
          </a:r>
          <a:r>
            <a:rPr lang="lt-LT" sz="1600" b="1" kern="1200" dirty="0" err="1">
              <a:solidFill>
                <a:srgbClr val="003399"/>
              </a:solidFill>
            </a:rPr>
            <a:t>objective</a:t>
          </a:r>
          <a:r>
            <a:rPr lang="lt-LT" sz="1400" kern="1200" dirty="0">
              <a:solidFill>
                <a:srgbClr val="003399"/>
              </a:solidFill>
            </a:rPr>
            <a:t>: </a:t>
          </a:r>
          <a:r>
            <a:rPr lang="lt-LT" sz="1600" kern="1200" dirty="0"/>
            <a:t>to </a:t>
          </a:r>
          <a:r>
            <a:rPr lang="en-GB" sz="1600" kern="1200" dirty="0"/>
            <a:t>asses the </a:t>
          </a:r>
          <a:r>
            <a:rPr lang="en-US" sz="1600" kern="1200" dirty="0"/>
            <a:t>relevance, effectiveness, efficiency, impact and sustainability</a:t>
          </a:r>
          <a:r>
            <a:rPr lang="en-GB" sz="1600" kern="1200" dirty="0"/>
            <a:t> of environmental measures funded from the OP for the 2014-2020</a:t>
          </a:r>
          <a:endParaRPr lang="lt-LT" sz="1600" kern="1200" dirty="0"/>
        </a:p>
      </dsp:txBody>
      <dsp:txXfrm>
        <a:off x="4774666" y="1950954"/>
        <a:ext cx="3232101" cy="1101314"/>
      </dsp:txXfrm>
    </dsp:sp>
    <dsp:sp modelId="{65C78505-E3D9-4049-8CED-DE4906C31E0D}">
      <dsp:nvSpPr>
        <dsp:cNvPr id="0" name=""/>
        <dsp:cNvSpPr/>
      </dsp:nvSpPr>
      <dsp:spPr>
        <a:xfrm>
          <a:off x="4715088" y="3264404"/>
          <a:ext cx="3351257" cy="12204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solidFill>
                <a:srgbClr val="003399"/>
              </a:solidFill>
            </a:rPr>
            <a:t>1</a:t>
          </a:r>
          <a:r>
            <a:rPr lang="en-GB" sz="1600" b="1" kern="1200" dirty="0" err="1">
              <a:solidFill>
                <a:srgbClr val="003399"/>
              </a:solidFill>
            </a:rPr>
            <a:t>st</a:t>
          </a:r>
          <a:r>
            <a:rPr lang="lt-LT" sz="1600" b="1" kern="1200" dirty="0">
              <a:solidFill>
                <a:srgbClr val="003399"/>
              </a:solidFill>
            </a:rPr>
            <a:t> </a:t>
          </a:r>
          <a:r>
            <a:rPr lang="lt-LT" sz="1600" b="1" kern="1200" dirty="0" err="1">
              <a:solidFill>
                <a:srgbClr val="003399"/>
              </a:solidFill>
            </a:rPr>
            <a:t>objective</a:t>
          </a:r>
          <a:r>
            <a:rPr lang="lt-LT" sz="1600" kern="1200" dirty="0">
              <a:solidFill>
                <a:srgbClr val="003399"/>
              </a:solidFill>
            </a:rPr>
            <a:t>: </a:t>
          </a:r>
          <a:r>
            <a:rPr lang="lt-LT" sz="1600" kern="1200" dirty="0"/>
            <a:t>to </a:t>
          </a:r>
          <a:r>
            <a:rPr lang="en-GB" sz="1600" kern="1200" dirty="0"/>
            <a:t>asses the impact and </a:t>
          </a:r>
          <a:r>
            <a:rPr lang="lt-LT" sz="1600" kern="1200" dirty="0" err="1"/>
            <a:t>sustainability</a:t>
          </a:r>
          <a:r>
            <a:rPr lang="en-GB" sz="1600" kern="1200" dirty="0"/>
            <a:t> of  environmental measures funded  in the period of </a:t>
          </a:r>
          <a:r>
            <a:rPr lang="lt-LT" sz="1600" kern="1200" dirty="0"/>
            <a:t>2007-2013</a:t>
          </a:r>
        </a:p>
      </dsp:txBody>
      <dsp:txXfrm>
        <a:off x="4774666" y="3323982"/>
        <a:ext cx="3232101" cy="1101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2314F-992A-486D-A0E3-C0FED8957D62}" type="datetimeFigureOut">
              <a:rPr lang="lt-LT" smtClean="0"/>
              <a:t>2019-06-05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CBD5C-9B6B-4202-8DE7-CD293017B9B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9135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BD5C-9B6B-4202-8DE7-CD293017B9B5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034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BD5C-9B6B-4202-8DE7-CD293017B9B5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4098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BD5C-9B6B-4202-8DE7-CD293017B9B5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705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BD5C-9B6B-4202-8DE7-CD293017B9B5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4710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68804"/>
            <a:ext cx="9144000" cy="2387600"/>
          </a:xfrm>
        </p:spPr>
        <p:txBody>
          <a:bodyPr anchor="b"/>
          <a:lstStyle>
            <a:lvl1pPr algn="ctr">
              <a:defRPr sz="6000" b="1"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84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t>2019-06-05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7" name="Picture 6" descr="Estep logo titulinis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9573" cy="27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t>2019-06-05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7" name="Picture 6" descr="Estep 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  <p:pic>
        <p:nvPicPr>
          <p:cNvPr id="8" name="Picture 7" descr="Kamp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6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t>2019-06-05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7" name="Picture 6" descr="Estep 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  <p:pic>
        <p:nvPicPr>
          <p:cNvPr id="8" name="Picture 7" descr="Kamp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baseline="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t>2019-06-05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 dirty="0"/>
          </a:p>
        </p:txBody>
      </p:sp>
      <p:pic>
        <p:nvPicPr>
          <p:cNvPr id="7" name="Picture 6" descr="Kampas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  <p:pic>
        <p:nvPicPr>
          <p:cNvPr id="8" name="Picture 7" descr="Estep logo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9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baseline="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t>2019-06-05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7" name="Picture 6" descr="Estep 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  <p:pic>
        <p:nvPicPr>
          <p:cNvPr id="8" name="Picture 7" descr="Kamp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3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t>2019-06-05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8" name="Picture 7" descr="Estep 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  <p:pic>
        <p:nvPicPr>
          <p:cNvPr id="9" name="Picture 8" descr="Kamp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8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3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3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t>2019-06-05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10" name="Picture 9" descr="Estep 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  <p:pic>
        <p:nvPicPr>
          <p:cNvPr id="11" name="Picture 10" descr="Kamp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0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t>2019-06-05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6" name="Picture 5" descr="Estep 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  <p:pic>
        <p:nvPicPr>
          <p:cNvPr id="7" name="Picture 6" descr="Kamp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6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t>2019-06-05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5" name="Picture 4" descr="Estep 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  <p:pic>
        <p:nvPicPr>
          <p:cNvPr id="6" name="Picture 5" descr="Kamp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9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t>2019-06-05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8" name="Picture 7" descr="Estep 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  <p:pic>
        <p:nvPicPr>
          <p:cNvPr id="9" name="Picture 8" descr="Kamp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5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t>2019-06-05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8" name="Picture 7" descr="Estep 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  <p:pic>
        <p:nvPicPr>
          <p:cNvPr id="9" name="Picture 8" descr="Kamp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8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1203-5072-4B9A-836F-E02D574B4342}" type="datetimeFigureOut">
              <a:rPr lang="lt-LT" smtClean="0"/>
              <a:t>2019-06-05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ADF0F-9FCB-4EBC-91B9-CBB3F3DBAE0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445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8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2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0.sv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2.sv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8.sv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878" y="1513894"/>
            <a:ext cx="10332720" cy="3830212"/>
          </a:xfrm>
        </p:spPr>
        <p:txBody>
          <a:bodyPr>
            <a:normAutofit fontScale="90000"/>
          </a:bodyPr>
          <a:lstStyle/>
          <a:p>
            <a:br>
              <a:rPr lang="lt-LT" sz="4400" cap="all" dirty="0"/>
            </a:br>
            <a:br>
              <a:rPr lang="lt-LT" sz="4400" cap="all" dirty="0"/>
            </a:br>
            <a:br>
              <a:rPr lang="lt-LT" sz="4400" cap="all" dirty="0"/>
            </a:br>
            <a:r>
              <a:rPr lang="lt-LT" sz="4800" dirty="0"/>
              <a:t>EVALUATION OF THE IMPLEMENTATION OF </a:t>
            </a:r>
            <a:r>
              <a:rPr lang="en-US" sz="4800" dirty="0"/>
              <a:t>2014-2020 </a:t>
            </a:r>
            <a:r>
              <a:rPr lang="lt-LT" sz="4800" dirty="0"/>
              <a:t>ENVIRONMENTAL PROTECTION MEASURES</a:t>
            </a:r>
            <a:br>
              <a:rPr lang="lt-LT" sz="4000" cap="all" dirty="0"/>
            </a:br>
            <a:br>
              <a:rPr lang="lt-LT" sz="4000" cap="all" dirty="0"/>
            </a:br>
            <a:endParaRPr lang="lt-LT" sz="4400" b="0" cap="al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522" y="425060"/>
            <a:ext cx="2433716" cy="867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00FF08-B720-46BF-91C4-0B3D3A50B56B}"/>
              </a:ext>
            </a:extLst>
          </p:cNvPr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187795" y="306190"/>
            <a:ext cx="1268443" cy="124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35195F-E55B-4D3A-A19D-F0A77D5F855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25" y="239079"/>
            <a:ext cx="2576104" cy="13155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366BD0-8EB2-4C9D-901A-7C3112CE2D63}"/>
              </a:ext>
            </a:extLst>
          </p:cNvPr>
          <p:cNvSpPr/>
          <p:nvPr/>
        </p:nvSpPr>
        <p:spPr>
          <a:xfrm>
            <a:off x="2972338" y="5197593"/>
            <a:ext cx="5821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cap="all" dirty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4019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tcampaigns.files.wordpress.com/2012/11/tree-service-station.jpg">
            <a:extLst>
              <a:ext uri="{FF2B5EF4-FFF2-40B4-BE49-F238E27FC236}">
                <a16:creationId xmlns:a16="http://schemas.microsoft.com/office/drawing/2014/main" id="{EDA8B768-4CFE-4D69-80F4-73822CDD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46" y="3554663"/>
            <a:ext cx="43815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B3CD57B-94DF-49D5-B66D-6DEEAAAB077D}"/>
              </a:ext>
            </a:extLst>
          </p:cNvPr>
          <p:cNvSpPr txBox="1"/>
          <p:nvPr/>
        </p:nvSpPr>
        <p:spPr>
          <a:xfrm rot="5400000">
            <a:off x="5444020" y="86293"/>
            <a:ext cx="492443" cy="30137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2014-2020 </a:t>
            </a:r>
            <a:endParaRPr lang="lt-L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D03977-E56A-4D3A-B266-970F55CF312D}"/>
              </a:ext>
            </a:extLst>
          </p:cNvPr>
          <p:cNvGrpSpPr/>
          <p:nvPr/>
        </p:nvGrpSpPr>
        <p:grpSpPr>
          <a:xfrm>
            <a:off x="563880" y="1906289"/>
            <a:ext cx="4461497" cy="1607938"/>
            <a:chOff x="5612082" y="3464465"/>
            <a:chExt cx="4163439" cy="122118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134A8A7-3312-44A6-A019-655BEB4499B6}"/>
                </a:ext>
              </a:extLst>
            </p:cNvPr>
            <p:cNvSpPr/>
            <p:nvPr/>
          </p:nvSpPr>
          <p:spPr>
            <a:xfrm>
              <a:off x="5612083" y="3464466"/>
              <a:ext cx="3980162" cy="12211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sz="2400" dirty="0"/>
            </a:p>
          </p:txBody>
        </p:sp>
        <p:sp>
          <p:nvSpPr>
            <p:cNvPr id="34" name="Flowchart: Data 33">
              <a:extLst>
                <a:ext uri="{FF2B5EF4-FFF2-40B4-BE49-F238E27FC236}">
                  <a16:creationId xmlns:a16="http://schemas.microsoft.com/office/drawing/2014/main" id="{567ED729-4CBB-4482-BCE3-E815FDE8AE7C}"/>
                </a:ext>
              </a:extLst>
            </p:cNvPr>
            <p:cNvSpPr/>
            <p:nvPr/>
          </p:nvSpPr>
          <p:spPr>
            <a:xfrm rot="5400000">
              <a:off x="5286988" y="3789559"/>
              <a:ext cx="1060319" cy="410132"/>
            </a:xfrm>
            <a:prstGeom prst="flowChartInputOutput">
              <a:avLst/>
            </a:prstGeom>
            <a:gradFill flip="none" rotWithShape="1">
              <a:gsLst>
                <a:gs pos="100000">
                  <a:schemeClr val="tx1">
                    <a:alpha val="40000"/>
                  </a:schemeClr>
                </a:gs>
                <a:gs pos="54000">
                  <a:schemeClr val="tx1">
                    <a:alpha val="2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sz="24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B88ADC9-A62C-46C2-8790-0A6CCC885281}"/>
                </a:ext>
              </a:extLst>
            </p:cNvPr>
            <p:cNvSpPr txBox="1"/>
            <p:nvPr/>
          </p:nvSpPr>
          <p:spPr>
            <a:xfrm>
              <a:off x="6575759" y="3538789"/>
              <a:ext cx="2586151" cy="350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2400" b="1" dirty="0" err="1">
                  <a:solidFill>
                    <a:schemeClr val="bg1"/>
                  </a:solidFill>
                </a:rPr>
                <a:t>Six</a:t>
              </a:r>
              <a:r>
                <a:rPr lang="lt-LT" sz="2400" b="1" dirty="0">
                  <a:solidFill>
                    <a:schemeClr val="bg1"/>
                  </a:solidFill>
                </a:rPr>
                <a:t> </a:t>
              </a:r>
              <a:r>
                <a:rPr lang="lt-LT" sz="2400" b="1" dirty="0" err="1">
                  <a:solidFill>
                    <a:schemeClr val="bg1"/>
                  </a:solidFill>
                </a:rPr>
                <a:t>thematic</a:t>
              </a:r>
              <a:r>
                <a:rPr lang="lt-LT" sz="2400" b="1" dirty="0">
                  <a:solidFill>
                    <a:schemeClr val="bg1"/>
                  </a:solidFill>
                </a:rPr>
                <a:t> </a:t>
              </a:r>
              <a:r>
                <a:rPr lang="lt-LT" sz="2400" b="1" dirty="0" err="1">
                  <a:solidFill>
                    <a:schemeClr val="bg1"/>
                  </a:solidFill>
                </a:rPr>
                <a:t>areas</a:t>
              </a:r>
              <a:endParaRPr lang="lt-LT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A6C33B-FED7-45F9-9A62-E69B22A79A6C}"/>
                </a:ext>
              </a:extLst>
            </p:cNvPr>
            <p:cNvSpPr txBox="1"/>
            <p:nvPr/>
          </p:nvSpPr>
          <p:spPr>
            <a:xfrm>
              <a:off x="5643955" y="3899671"/>
              <a:ext cx="3517954" cy="631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lt-LT" sz="2400" dirty="0">
                  <a:solidFill>
                    <a:schemeClr val="bg1"/>
                  </a:solidFill>
                </a:rPr>
                <a:t>12 </a:t>
              </a:r>
              <a:r>
                <a:rPr lang="lt-LT" sz="2400" dirty="0" err="1">
                  <a:solidFill>
                    <a:schemeClr val="bg1"/>
                  </a:solidFill>
                </a:rPr>
                <a:t>measures</a:t>
              </a:r>
              <a:endParaRPr lang="lt-LT" sz="2400" dirty="0">
                <a:solidFill>
                  <a:schemeClr val="bg1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lt-LT" sz="2400" dirty="0" err="1">
                  <a:solidFill>
                    <a:schemeClr val="bg1"/>
                  </a:solidFill>
                </a:rPr>
                <a:t>Almost</a:t>
              </a:r>
              <a:r>
                <a:rPr lang="lt-LT" sz="2400" dirty="0">
                  <a:solidFill>
                    <a:schemeClr val="bg1"/>
                  </a:solidFill>
                </a:rPr>
                <a:t> 200 </a:t>
              </a:r>
              <a:r>
                <a:rPr lang="lt-LT" sz="2400" dirty="0" err="1">
                  <a:solidFill>
                    <a:schemeClr val="bg1"/>
                  </a:solidFill>
                </a:rPr>
                <a:t>projects</a:t>
              </a:r>
              <a:endParaRPr lang="lt-LT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BB2403C-BBFE-4E52-BEC4-C256C4F99D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7377" y="3843786"/>
              <a:ext cx="4028144" cy="119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8B20F7ED-5B78-4F0F-932C-38FA271CEE55}"/>
              </a:ext>
            </a:extLst>
          </p:cNvPr>
          <p:cNvSpPr txBox="1">
            <a:spLocks/>
          </p:cNvSpPr>
          <p:nvPr/>
        </p:nvSpPr>
        <p:spPr>
          <a:xfrm>
            <a:off x="838200" y="334177"/>
            <a:ext cx="10515600" cy="133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800" b="1" baseline="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0" dirty="0" err="1"/>
              <a:t>Measures</a:t>
            </a:r>
            <a:r>
              <a:rPr lang="lt-LT" b="0" dirty="0"/>
              <a:t> </a:t>
            </a:r>
            <a:r>
              <a:rPr lang="lt-LT" b="0" dirty="0" err="1"/>
              <a:t>assessed</a:t>
            </a:r>
            <a:endParaRPr lang="lt-LT" b="0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338C9F7-584F-4090-8A1E-A3E941F69A93}"/>
              </a:ext>
            </a:extLst>
          </p:cNvPr>
          <p:cNvCxnSpPr>
            <a:cxnSpLocks/>
          </p:cNvCxnSpPr>
          <p:nvPr/>
        </p:nvCxnSpPr>
        <p:spPr>
          <a:xfrm>
            <a:off x="838200" y="1864949"/>
            <a:ext cx="103590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90D9A41-93FB-4531-8C72-44AF33F9F284}"/>
              </a:ext>
            </a:extLst>
          </p:cNvPr>
          <p:cNvSpPr/>
          <p:nvPr/>
        </p:nvSpPr>
        <p:spPr>
          <a:xfrm>
            <a:off x="6398292" y="2004151"/>
            <a:ext cx="5396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t-LT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Cost-benefit</a:t>
            </a:r>
            <a:r>
              <a:rPr lang="lt-LT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lt-LT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lt-LT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lt-LT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simplified</a:t>
            </a:r>
            <a:endParaRPr lang="lt-LT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t-LT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lt-LT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cost-benefit</a:t>
            </a:r>
            <a:r>
              <a:rPr lang="lt-LT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lt-LT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a </a:t>
            </a:r>
            <a:r>
              <a:rPr lang="lt-LT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lt-LT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lt-LT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lt-LT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lt-LT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5E8B61F4-30CF-4B9B-95D2-F2A5CADEEC7F}"/>
              </a:ext>
            </a:extLst>
          </p:cNvPr>
          <p:cNvSpPr/>
          <p:nvPr/>
        </p:nvSpPr>
        <p:spPr>
          <a:xfrm>
            <a:off x="5937149" y="3700466"/>
            <a:ext cx="6150076" cy="302894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Annualised</a:t>
            </a:r>
            <a:r>
              <a:rPr lang="lt-L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lt-L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lt-L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lt-LT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assessed</a:t>
            </a:r>
            <a:r>
              <a:rPr lang="lt-L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lt-L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lt-L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lt-L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lt-L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lt-L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lt-L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lt-LT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lt-L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just </a:t>
            </a:r>
            <a:r>
              <a:rPr lang="lt-LT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lt-L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lt-L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endParaRPr lang="en-US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6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895" y="226422"/>
            <a:ext cx="10515600" cy="867401"/>
          </a:xfrm>
        </p:spPr>
        <p:txBody>
          <a:bodyPr>
            <a:normAutofit/>
          </a:bodyPr>
          <a:lstStyle/>
          <a:p>
            <a:pPr algn="ctr"/>
            <a:r>
              <a:rPr lang="lt-LT" sz="4000" dirty="0" err="1"/>
              <a:t>Simplified</a:t>
            </a:r>
            <a:r>
              <a:rPr lang="lt-LT" sz="4000" dirty="0"/>
              <a:t> </a:t>
            </a:r>
            <a:r>
              <a:rPr lang="lt-LT" sz="4000" dirty="0" err="1"/>
              <a:t>analysis</a:t>
            </a:r>
            <a:r>
              <a:rPr lang="lt-LT" sz="4000" dirty="0"/>
              <a:t> </a:t>
            </a:r>
            <a:r>
              <a:rPr lang="lt-LT" sz="4000" dirty="0" err="1"/>
              <a:t>for</a:t>
            </a:r>
            <a:r>
              <a:rPr lang="lt-LT" sz="4000" dirty="0"/>
              <a:t> </a:t>
            </a:r>
            <a:r>
              <a:rPr lang="lt-LT" sz="4000" dirty="0" err="1"/>
              <a:t>the</a:t>
            </a:r>
            <a:r>
              <a:rPr lang="lt-LT" sz="4000" dirty="0"/>
              <a:t> </a:t>
            </a:r>
            <a:r>
              <a:rPr lang="lt-LT" sz="4000" dirty="0" err="1"/>
              <a:t>thematic</a:t>
            </a:r>
            <a:r>
              <a:rPr lang="lt-LT" sz="4000" dirty="0"/>
              <a:t> </a:t>
            </a:r>
            <a:r>
              <a:rPr lang="lt-LT" sz="4000" dirty="0" err="1"/>
              <a:t>area</a:t>
            </a:r>
            <a:r>
              <a:rPr lang="lt-LT" sz="4000" dirty="0"/>
              <a:t> / </a:t>
            </a:r>
            <a:r>
              <a:rPr lang="lt-LT" sz="4000" dirty="0" err="1"/>
              <a:t>measure</a:t>
            </a:r>
            <a:endParaRPr lang="lt-LT" sz="3800" dirty="0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24FFEF2-561C-4DFB-9B21-F1C78D4F902D}"/>
              </a:ext>
            </a:extLst>
          </p:cNvPr>
          <p:cNvGrpSpPr/>
          <p:nvPr/>
        </p:nvGrpSpPr>
        <p:grpSpPr>
          <a:xfrm>
            <a:off x="838200" y="1129777"/>
            <a:ext cx="10783113" cy="5501801"/>
            <a:chOff x="815195" y="773530"/>
            <a:chExt cx="10783113" cy="5501801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E603A83B-C990-40F6-AD91-303500AC82FD}"/>
                </a:ext>
              </a:extLst>
            </p:cNvPr>
            <p:cNvSpPr/>
            <p:nvPr/>
          </p:nvSpPr>
          <p:spPr>
            <a:xfrm>
              <a:off x="815196" y="773530"/>
              <a:ext cx="2751589" cy="6929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1.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What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kind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of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costs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and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benefits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is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relevant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for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the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measure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4" name="Diamond 173">
              <a:extLst>
                <a:ext uri="{FF2B5EF4-FFF2-40B4-BE49-F238E27FC236}">
                  <a16:creationId xmlns:a16="http://schemas.microsoft.com/office/drawing/2014/main" id="{27FEA7BF-C191-4ADD-8187-4EA047E46F73}"/>
                </a:ext>
              </a:extLst>
            </p:cNvPr>
            <p:cNvSpPr/>
            <p:nvPr/>
          </p:nvSpPr>
          <p:spPr>
            <a:xfrm>
              <a:off x="906423" y="1804892"/>
              <a:ext cx="2569129" cy="1263045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Was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cost-benefit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analysis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carried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out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EE2BDF0-3EEA-454C-8A93-D2A9EAF06C8D}"/>
                </a:ext>
              </a:extLst>
            </p:cNvPr>
            <p:cNvSpPr/>
            <p:nvPr/>
          </p:nvSpPr>
          <p:spPr>
            <a:xfrm>
              <a:off x="4668711" y="2117285"/>
              <a:ext cx="2751589" cy="638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2.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Analysis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of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costs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and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search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for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benefit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valuation</a:t>
              </a:r>
              <a:endParaRPr lang="lt-LT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6" name="Diamond 175">
              <a:extLst>
                <a:ext uri="{FF2B5EF4-FFF2-40B4-BE49-F238E27FC236}">
                  <a16:creationId xmlns:a16="http://schemas.microsoft.com/office/drawing/2014/main" id="{69D9986F-4718-463C-91D2-7A48EEEA6AE7}"/>
                </a:ext>
              </a:extLst>
            </p:cNvPr>
            <p:cNvSpPr/>
            <p:nvPr/>
          </p:nvSpPr>
          <p:spPr>
            <a:xfrm>
              <a:off x="4644153" y="3093554"/>
              <a:ext cx="2693394" cy="1263045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Are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there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examples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about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economic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benefit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in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Lithuania?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7" name="Diamond 176">
              <a:extLst>
                <a:ext uri="{FF2B5EF4-FFF2-40B4-BE49-F238E27FC236}">
                  <a16:creationId xmlns:a16="http://schemas.microsoft.com/office/drawing/2014/main" id="{CE54E416-8FE6-4189-AD6F-C6D28C6C9264}"/>
                </a:ext>
              </a:extLst>
            </p:cNvPr>
            <p:cNvSpPr/>
            <p:nvPr/>
          </p:nvSpPr>
          <p:spPr>
            <a:xfrm>
              <a:off x="7905931" y="3103518"/>
              <a:ext cx="2668171" cy="1263045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Are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there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examples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about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economic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benefit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in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the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world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99D6C4C-E619-46A4-837D-55438E92F6CC}"/>
                </a:ext>
              </a:extLst>
            </p:cNvPr>
            <p:cNvSpPr/>
            <p:nvPr/>
          </p:nvSpPr>
          <p:spPr>
            <a:xfrm>
              <a:off x="815195" y="3376040"/>
              <a:ext cx="2751589" cy="638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2.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Summary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of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the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analysis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carried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out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9" name="Diamond 178">
              <a:extLst>
                <a:ext uri="{FF2B5EF4-FFF2-40B4-BE49-F238E27FC236}">
                  <a16:creationId xmlns:a16="http://schemas.microsoft.com/office/drawing/2014/main" id="{364CF81D-B750-438F-963B-39A043D6EAFD}"/>
                </a:ext>
              </a:extLst>
            </p:cNvPr>
            <p:cNvSpPr/>
            <p:nvPr/>
          </p:nvSpPr>
          <p:spPr>
            <a:xfrm>
              <a:off x="828739" y="4372296"/>
              <a:ext cx="2738045" cy="1263045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Were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economic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benefit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/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ecosystem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services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dirty="0" err="1">
                  <a:solidFill>
                    <a:schemeClr val="accent1">
                      <a:lumMod val="75000"/>
                    </a:schemeClr>
                  </a:solidFill>
                </a:rPr>
                <a:t>valued</a:t>
              </a:r>
              <a:r>
                <a:rPr lang="lt-LT" sz="14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C84DC310-A074-4323-87D4-D98F091A64D3}"/>
                </a:ext>
              </a:extLst>
            </p:cNvPr>
            <p:cNvSpPr/>
            <p:nvPr/>
          </p:nvSpPr>
          <p:spPr>
            <a:xfrm>
              <a:off x="4757529" y="4861055"/>
              <a:ext cx="2751589" cy="638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3.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Adaptation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of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values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for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the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thematic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area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/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measure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1" name="Arrow: Down 180">
              <a:extLst>
                <a:ext uri="{FF2B5EF4-FFF2-40B4-BE49-F238E27FC236}">
                  <a16:creationId xmlns:a16="http://schemas.microsoft.com/office/drawing/2014/main" id="{B223D61C-5C1E-456F-BD49-3E198C972453}"/>
                </a:ext>
              </a:extLst>
            </p:cNvPr>
            <p:cNvSpPr/>
            <p:nvPr/>
          </p:nvSpPr>
          <p:spPr>
            <a:xfrm>
              <a:off x="2126932" y="1531735"/>
              <a:ext cx="138422" cy="20793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Arrow: Down 181">
              <a:extLst>
                <a:ext uri="{FF2B5EF4-FFF2-40B4-BE49-F238E27FC236}">
                  <a16:creationId xmlns:a16="http://schemas.microsoft.com/office/drawing/2014/main" id="{30095197-7D59-4220-A857-2771209D641E}"/>
                </a:ext>
              </a:extLst>
            </p:cNvPr>
            <p:cNvSpPr/>
            <p:nvPr/>
          </p:nvSpPr>
          <p:spPr>
            <a:xfrm>
              <a:off x="2121777" y="3118395"/>
              <a:ext cx="138422" cy="20793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Arrow: Down 182">
              <a:extLst>
                <a:ext uri="{FF2B5EF4-FFF2-40B4-BE49-F238E27FC236}">
                  <a16:creationId xmlns:a16="http://schemas.microsoft.com/office/drawing/2014/main" id="{E8DFE842-AD9D-470C-8C83-EDA19B483E52}"/>
                </a:ext>
              </a:extLst>
            </p:cNvPr>
            <p:cNvSpPr/>
            <p:nvPr/>
          </p:nvSpPr>
          <p:spPr>
            <a:xfrm>
              <a:off x="2121777" y="4095981"/>
              <a:ext cx="138422" cy="20793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Arrow: Down 183">
              <a:extLst>
                <a:ext uri="{FF2B5EF4-FFF2-40B4-BE49-F238E27FC236}">
                  <a16:creationId xmlns:a16="http://schemas.microsoft.com/office/drawing/2014/main" id="{DF76585D-CF61-4106-AA5D-CC3871D4EC1F}"/>
                </a:ext>
              </a:extLst>
            </p:cNvPr>
            <p:cNvSpPr/>
            <p:nvPr/>
          </p:nvSpPr>
          <p:spPr>
            <a:xfrm>
              <a:off x="5944123" y="4437898"/>
              <a:ext cx="121845" cy="3649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Arrow: Right 184">
              <a:extLst>
                <a:ext uri="{FF2B5EF4-FFF2-40B4-BE49-F238E27FC236}">
                  <a16:creationId xmlns:a16="http://schemas.microsoft.com/office/drawing/2014/main" id="{401441E5-8BA9-4B41-8760-17D22A29A808}"/>
                </a:ext>
              </a:extLst>
            </p:cNvPr>
            <p:cNvSpPr/>
            <p:nvPr/>
          </p:nvSpPr>
          <p:spPr>
            <a:xfrm>
              <a:off x="3580328" y="2361872"/>
              <a:ext cx="926024" cy="149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Arrow: Right 185">
              <a:extLst>
                <a:ext uri="{FF2B5EF4-FFF2-40B4-BE49-F238E27FC236}">
                  <a16:creationId xmlns:a16="http://schemas.microsoft.com/office/drawing/2014/main" id="{01950696-9C21-41D2-89C4-B6D55BBBD7ED}"/>
                </a:ext>
              </a:extLst>
            </p:cNvPr>
            <p:cNvSpPr/>
            <p:nvPr/>
          </p:nvSpPr>
          <p:spPr>
            <a:xfrm>
              <a:off x="7362514" y="3662072"/>
              <a:ext cx="463012" cy="1584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Arrow: Left 186">
              <a:extLst>
                <a:ext uri="{FF2B5EF4-FFF2-40B4-BE49-F238E27FC236}">
                  <a16:creationId xmlns:a16="http://schemas.microsoft.com/office/drawing/2014/main" id="{3CFC31E6-36C8-4BF4-A062-FC75A4500921}"/>
                </a:ext>
              </a:extLst>
            </p:cNvPr>
            <p:cNvSpPr/>
            <p:nvPr/>
          </p:nvSpPr>
          <p:spPr>
            <a:xfrm>
              <a:off x="7697158" y="5075859"/>
              <a:ext cx="1580538" cy="15849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E47060A-1FB6-42EB-A87A-29F92966CFD4}"/>
                </a:ext>
              </a:extLst>
            </p:cNvPr>
            <p:cNvSpPr/>
            <p:nvPr/>
          </p:nvSpPr>
          <p:spPr>
            <a:xfrm>
              <a:off x="9601055" y="4835978"/>
              <a:ext cx="1997253" cy="638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3.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Qualitative</a:t>
              </a:r>
              <a:r>
                <a:rPr lang="lt-LT" sz="14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400" b="1" dirty="0" err="1">
                  <a:solidFill>
                    <a:schemeClr val="accent1">
                      <a:lumMod val="75000"/>
                    </a:schemeClr>
                  </a:solidFill>
                </a:rPr>
                <a:t>valuation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9" name="Arrow: Down 188">
              <a:extLst>
                <a:ext uri="{FF2B5EF4-FFF2-40B4-BE49-F238E27FC236}">
                  <a16:creationId xmlns:a16="http://schemas.microsoft.com/office/drawing/2014/main" id="{D62CA6C5-AF48-4861-A75B-CFAF18581BB8}"/>
                </a:ext>
              </a:extLst>
            </p:cNvPr>
            <p:cNvSpPr/>
            <p:nvPr/>
          </p:nvSpPr>
          <p:spPr>
            <a:xfrm>
              <a:off x="11097045" y="3752071"/>
              <a:ext cx="119973" cy="10027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Minus Sign 189">
              <a:extLst>
                <a:ext uri="{FF2B5EF4-FFF2-40B4-BE49-F238E27FC236}">
                  <a16:creationId xmlns:a16="http://schemas.microsoft.com/office/drawing/2014/main" id="{8F2E78F8-0928-4CAB-A534-85731F9776D3}"/>
                </a:ext>
              </a:extLst>
            </p:cNvPr>
            <p:cNvSpPr/>
            <p:nvPr/>
          </p:nvSpPr>
          <p:spPr>
            <a:xfrm>
              <a:off x="10624865" y="3598922"/>
              <a:ext cx="649940" cy="284794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Minus Sign 190">
              <a:extLst>
                <a:ext uri="{FF2B5EF4-FFF2-40B4-BE49-F238E27FC236}">
                  <a16:creationId xmlns:a16="http://schemas.microsoft.com/office/drawing/2014/main" id="{07F920B2-B77E-4D82-ADF6-23F43C3E2F62}"/>
                </a:ext>
              </a:extLst>
            </p:cNvPr>
            <p:cNvSpPr/>
            <p:nvPr/>
          </p:nvSpPr>
          <p:spPr>
            <a:xfrm rot="5400000">
              <a:off x="8804951" y="4686421"/>
              <a:ext cx="889434" cy="288228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Minus Sign 191">
              <a:extLst>
                <a:ext uri="{FF2B5EF4-FFF2-40B4-BE49-F238E27FC236}">
                  <a16:creationId xmlns:a16="http://schemas.microsoft.com/office/drawing/2014/main" id="{587066C5-03EE-4B86-B545-EA028E6F2D38}"/>
                </a:ext>
              </a:extLst>
            </p:cNvPr>
            <p:cNvSpPr/>
            <p:nvPr/>
          </p:nvSpPr>
          <p:spPr>
            <a:xfrm rot="5400000">
              <a:off x="3291250" y="4259304"/>
              <a:ext cx="1743667" cy="288228"/>
            </a:xfrm>
            <a:prstGeom prst="mathMinus">
              <a:avLst>
                <a:gd name="adj1" fmla="val 235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Minus Sign 192">
              <a:extLst>
                <a:ext uri="{FF2B5EF4-FFF2-40B4-BE49-F238E27FC236}">
                  <a16:creationId xmlns:a16="http://schemas.microsoft.com/office/drawing/2014/main" id="{4B906F04-96B7-4465-A9D0-E58BE9DE0381}"/>
                </a:ext>
              </a:extLst>
            </p:cNvPr>
            <p:cNvSpPr/>
            <p:nvPr/>
          </p:nvSpPr>
          <p:spPr>
            <a:xfrm>
              <a:off x="3501972" y="4871469"/>
              <a:ext cx="803372" cy="293685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Arrow: Right 193">
              <a:extLst>
                <a:ext uri="{FF2B5EF4-FFF2-40B4-BE49-F238E27FC236}">
                  <a16:creationId xmlns:a16="http://schemas.microsoft.com/office/drawing/2014/main" id="{F8E21A7B-77C7-43DF-A003-20E79D1D29FD}"/>
                </a:ext>
              </a:extLst>
            </p:cNvPr>
            <p:cNvSpPr/>
            <p:nvPr/>
          </p:nvSpPr>
          <p:spPr>
            <a:xfrm>
              <a:off x="4130379" y="3655793"/>
              <a:ext cx="463012" cy="1584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Minus Sign 194">
              <a:extLst>
                <a:ext uri="{FF2B5EF4-FFF2-40B4-BE49-F238E27FC236}">
                  <a16:creationId xmlns:a16="http://schemas.microsoft.com/office/drawing/2014/main" id="{5D506EF9-3A16-460A-8280-91F9A6101980}"/>
                </a:ext>
              </a:extLst>
            </p:cNvPr>
            <p:cNvSpPr/>
            <p:nvPr/>
          </p:nvSpPr>
          <p:spPr>
            <a:xfrm rot="5400000">
              <a:off x="1925677" y="5809412"/>
              <a:ext cx="558988" cy="288228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Minus Sign 195">
              <a:extLst>
                <a:ext uri="{FF2B5EF4-FFF2-40B4-BE49-F238E27FC236}">
                  <a16:creationId xmlns:a16="http://schemas.microsoft.com/office/drawing/2014/main" id="{6F5887F4-5400-49C1-B63D-ED1DBA4DB37E}"/>
                </a:ext>
              </a:extLst>
            </p:cNvPr>
            <p:cNvSpPr/>
            <p:nvPr/>
          </p:nvSpPr>
          <p:spPr>
            <a:xfrm>
              <a:off x="1638299" y="5978105"/>
              <a:ext cx="4409624" cy="29722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Arrow: Up 196">
              <a:extLst>
                <a:ext uri="{FF2B5EF4-FFF2-40B4-BE49-F238E27FC236}">
                  <a16:creationId xmlns:a16="http://schemas.microsoft.com/office/drawing/2014/main" id="{854B44CA-1816-4D06-B187-03629E696640}"/>
                </a:ext>
              </a:extLst>
            </p:cNvPr>
            <p:cNvSpPr/>
            <p:nvPr/>
          </p:nvSpPr>
          <p:spPr>
            <a:xfrm>
              <a:off x="5347050" y="5567879"/>
              <a:ext cx="151002" cy="55898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D4DE7B64-8920-451E-ADEA-A35F9C0092E8}"/>
              </a:ext>
            </a:extLst>
          </p:cNvPr>
          <p:cNvSpPr txBox="1"/>
          <p:nvPr/>
        </p:nvSpPr>
        <p:spPr>
          <a:xfrm>
            <a:off x="1468647" y="3349157"/>
            <a:ext cx="62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accent5">
                    <a:lumMod val="75000"/>
                  </a:schemeClr>
                </a:solidFill>
              </a:rPr>
              <a:t>YES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ABC10C2E-6EF6-49A0-8B28-C0C5324DAB0F}"/>
              </a:ext>
            </a:extLst>
          </p:cNvPr>
          <p:cNvSpPr txBox="1"/>
          <p:nvPr/>
        </p:nvSpPr>
        <p:spPr>
          <a:xfrm>
            <a:off x="2334540" y="6027541"/>
            <a:ext cx="62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accent5">
                    <a:lumMod val="75000"/>
                  </a:schemeClr>
                </a:solidFill>
              </a:rPr>
              <a:t>YES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24B8BAE5-9F6C-4EBF-BF43-AFE87895AA3A}"/>
              </a:ext>
            </a:extLst>
          </p:cNvPr>
          <p:cNvSpPr txBox="1"/>
          <p:nvPr/>
        </p:nvSpPr>
        <p:spPr>
          <a:xfrm>
            <a:off x="6104009" y="4782608"/>
            <a:ext cx="62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accent5">
                    <a:lumMod val="75000"/>
                  </a:schemeClr>
                </a:solidFill>
              </a:rPr>
              <a:t>YES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2992A553-2B07-4C6A-A397-8B442A890153}"/>
              </a:ext>
            </a:extLst>
          </p:cNvPr>
          <p:cNvSpPr txBox="1"/>
          <p:nvPr/>
        </p:nvSpPr>
        <p:spPr>
          <a:xfrm>
            <a:off x="8617875" y="4756877"/>
            <a:ext cx="62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accent5">
                    <a:lumMod val="75000"/>
                  </a:schemeClr>
                </a:solidFill>
              </a:rPr>
              <a:t>YES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AAD01BDC-2D57-4DF0-B539-D011B1C00274}"/>
              </a:ext>
            </a:extLst>
          </p:cNvPr>
          <p:cNvSpPr txBox="1"/>
          <p:nvPr/>
        </p:nvSpPr>
        <p:spPr>
          <a:xfrm>
            <a:off x="3518417" y="2412590"/>
            <a:ext cx="54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accent5">
                    <a:lumMod val="75000"/>
                  </a:schemeClr>
                </a:solidFill>
              </a:rPr>
              <a:t>NO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5D19DC7A-7311-46C9-83D4-55E2D35BBAF9}"/>
              </a:ext>
            </a:extLst>
          </p:cNvPr>
          <p:cNvSpPr txBox="1"/>
          <p:nvPr/>
        </p:nvSpPr>
        <p:spPr>
          <a:xfrm>
            <a:off x="3557056" y="4951408"/>
            <a:ext cx="54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accent5">
                    <a:lumMod val="75000"/>
                  </a:schemeClr>
                </a:solidFill>
              </a:rPr>
              <a:t>NO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494DA4F5-ADDA-415F-A87F-EF9DDF6AB827}"/>
              </a:ext>
            </a:extLst>
          </p:cNvPr>
          <p:cNvSpPr txBox="1"/>
          <p:nvPr/>
        </p:nvSpPr>
        <p:spPr>
          <a:xfrm>
            <a:off x="7334756" y="3716391"/>
            <a:ext cx="54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accent5">
                    <a:lumMod val="75000"/>
                  </a:schemeClr>
                </a:solidFill>
              </a:rPr>
              <a:t>NO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1626ACDA-EAA1-4708-BF6D-7C26110E827B}"/>
              </a:ext>
            </a:extLst>
          </p:cNvPr>
          <p:cNvSpPr txBox="1"/>
          <p:nvPr/>
        </p:nvSpPr>
        <p:spPr>
          <a:xfrm>
            <a:off x="10709096" y="3691145"/>
            <a:ext cx="54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accent5">
                    <a:lumMod val="75000"/>
                  </a:schemeClr>
                </a:solidFill>
              </a:rPr>
              <a:t>NO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C79324EE-4934-4D58-A771-80841C4DEF3E}"/>
              </a:ext>
            </a:extLst>
          </p:cNvPr>
          <p:cNvSpPr/>
          <p:nvPr/>
        </p:nvSpPr>
        <p:spPr>
          <a:xfrm>
            <a:off x="5967128" y="3170013"/>
            <a:ext cx="121845" cy="238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6986" y="3913132"/>
            <a:ext cx="3400403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lt-LT"/>
            </a:defPPr>
            <a:lvl1pPr algn="just">
              <a:defRPr>
                <a:solidFill>
                  <a:srgbClr val="333399"/>
                </a:solidFill>
              </a:defRPr>
            </a:lvl1pPr>
          </a:lstStyle>
          <a:p>
            <a:r>
              <a:rPr lang="lt-LT" sz="2000" dirty="0"/>
              <a:t>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err="1"/>
              <a:t>Cultural</a:t>
            </a:r>
            <a:r>
              <a:rPr lang="lt-LT" sz="2000" dirty="0"/>
              <a:t> </a:t>
            </a:r>
            <a:r>
              <a:rPr lang="lt-LT" sz="2000" dirty="0" err="1"/>
              <a:t>heritage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err="1"/>
              <a:t>Recreation</a:t>
            </a:r>
            <a:r>
              <a:rPr lang="lt-LT" sz="2000" dirty="0"/>
              <a:t> </a:t>
            </a:r>
            <a:r>
              <a:rPr lang="lt-LT" sz="2000" dirty="0" err="1"/>
              <a:t>and</a:t>
            </a:r>
            <a:r>
              <a:rPr lang="lt-LT" sz="2000" dirty="0"/>
              <a:t> </a:t>
            </a:r>
            <a:r>
              <a:rPr lang="lt-LT" sz="2000" dirty="0" err="1"/>
              <a:t>tourism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err="1"/>
              <a:t>Esthetic</a:t>
            </a:r>
            <a:r>
              <a:rPr lang="lt-LT" sz="2000" dirty="0"/>
              <a:t> </a:t>
            </a:r>
            <a:r>
              <a:rPr lang="lt-LT" sz="2000" dirty="0" err="1"/>
              <a:t>value</a:t>
            </a: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err="1"/>
              <a:t>Biodiversity</a:t>
            </a: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err="1"/>
              <a:t>Prevention</a:t>
            </a:r>
            <a:r>
              <a:rPr lang="lt-LT" sz="2000" dirty="0"/>
              <a:t> </a:t>
            </a:r>
            <a:r>
              <a:rPr lang="lt-LT" sz="2000" dirty="0" err="1"/>
              <a:t>of</a:t>
            </a:r>
            <a:r>
              <a:rPr lang="lt-LT" sz="2000" dirty="0"/>
              <a:t> </a:t>
            </a:r>
            <a:r>
              <a:rPr lang="lt-LT" sz="2000" dirty="0" err="1"/>
              <a:t>climate</a:t>
            </a:r>
            <a:r>
              <a:rPr lang="lt-LT" sz="2000" dirty="0"/>
              <a:t> </a:t>
            </a:r>
            <a:r>
              <a:rPr lang="lt-LT" sz="2000" dirty="0" err="1"/>
              <a:t>change</a:t>
            </a:r>
            <a:endParaRPr lang="lt-LT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08732" y="19655"/>
            <a:ext cx="10269510" cy="1377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Biodiversity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landscape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protection</a:t>
            </a:r>
            <a:endParaRPr lang="lt-LT" sz="3800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2" descr="Vaizdo rezultatas pagal uÅ¾klausÄ âmeldine nendrinukeâ">
            <a:extLst>
              <a:ext uri="{FF2B5EF4-FFF2-40B4-BE49-F238E27FC236}">
                <a16:creationId xmlns:a16="http://schemas.microsoft.com/office/drawing/2014/main" id="{321F76CD-AFD4-41C4-917B-1AA7E6EA6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700" y="1587461"/>
            <a:ext cx="2304542" cy="2097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AA2003-FDF3-4C09-8123-2789FED32B23}"/>
              </a:ext>
            </a:extLst>
          </p:cNvPr>
          <p:cNvSpPr txBox="1"/>
          <p:nvPr/>
        </p:nvSpPr>
        <p:spPr>
          <a:xfrm>
            <a:off x="2311810" y="2989802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i="1" dirty="0"/>
              <a:t>- </a:t>
            </a:r>
            <a:r>
              <a:rPr lang="lt-LT" i="1" dirty="0" err="1"/>
              <a:t>many</a:t>
            </a:r>
            <a:r>
              <a:rPr lang="lt-LT" i="1" dirty="0"/>
              <a:t> </a:t>
            </a:r>
            <a:r>
              <a:rPr lang="lt-LT" i="1" dirty="0" err="1"/>
              <a:t>valuations</a:t>
            </a:r>
            <a:r>
              <a:rPr lang="lt-LT" i="1" dirty="0"/>
              <a:t> </a:t>
            </a:r>
            <a:r>
              <a:rPr lang="lt-LT" i="1" dirty="0" err="1"/>
              <a:t>carried</a:t>
            </a:r>
            <a:r>
              <a:rPr lang="lt-LT" i="1" dirty="0"/>
              <a:t> </a:t>
            </a:r>
            <a:r>
              <a:rPr lang="lt-LT" i="1" dirty="0" err="1"/>
              <a:t>out</a:t>
            </a:r>
            <a:r>
              <a:rPr lang="lt-LT" i="1" dirty="0"/>
              <a:t> </a:t>
            </a:r>
            <a:r>
              <a:rPr lang="lt-LT" i="1" dirty="0" err="1"/>
              <a:t>in</a:t>
            </a:r>
            <a:r>
              <a:rPr lang="lt-LT" i="1" dirty="0"/>
              <a:t> </a:t>
            </a:r>
            <a:r>
              <a:rPr lang="lt-LT" i="1" dirty="0" err="1"/>
              <a:t>the</a:t>
            </a:r>
            <a:r>
              <a:rPr lang="lt-LT" i="1" dirty="0"/>
              <a:t> EU (</a:t>
            </a:r>
            <a:r>
              <a:rPr lang="lt-LT" i="1" dirty="0" err="1"/>
              <a:t>Natura</a:t>
            </a:r>
            <a:r>
              <a:rPr lang="lt-LT" i="1" dirty="0"/>
              <a:t> 2000)</a:t>
            </a:r>
            <a:endParaRPr lang="en-US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- </a:t>
            </a:r>
            <a:r>
              <a:rPr lang="lt-LT" i="1" dirty="0" err="1"/>
              <a:t>taking</a:t>
            </a:r>
            <a:r>
              <a:rPr lang="lt-LT" i="1" dirty="0"/>
              <a:t> </a:t>
            </a:r>
            <a:r>
              <a:rPr lang="lt-LT" i="1" dirty="0" err="1"/>
              <a:t>ecosystem</a:t>
            </a:r>
            <a:r>
              <a:rPr lang="lt-LT" i="1" dirty="0"/>
              <a:t> </a:t>
            </a:r>
            <a:r>
              <a:rPr lang="lt-LT" i="1" dirty="0" err="1"/>
              <a:t>services</a:t>
            </a:r>
            <a:r>
              <a:rPr lang="lt-LT" i="1" dirty="0"/>
              <a:t> </a:t>
            </a:r>
            <a:r>
              <a:rPr lang="lt-LT" i="1" dirty="0" err="1"/>
              <a:t>into</a:t>
            </a:r>
            <a:r>
              <a:rPr lang="lt-LT" i="1" dirty="0"/>
              <a:t> </a:t>
            </a:r>
            <a:r>
              <a:rPr lang="lt-LT" i="1" dirty="0" err="1"/>
              <a:t>consideration</a:t>
            </a:r>
            <a:r>
              <a:rPr lang="lt-LT" i="1" dirty="0"/>
              <a:t> </a:t>
            </a:r>
            <a:r>
              <a:rPr lang="lt-LT" i="1" dirty="0" err="1"/>
              <a:t>may</a:t>
            </a:r>
            <a:r>
              <a:rPr lang="lt-LT" i="1" dirty="0"/>
              <a:t> </a:t>
            </a:r>
            <a:r>
              <a:rPr lang="lt-LT" i="1" dirty="0" err="1"/>
              <a:t>change</a:t>
            </a:r>
            <a:r>
              <a:rPr lang="lt-LT" i="1" dirty="0"/>
              <a:t> a </a:t>
            </a:r>
            <a:r>
              <a:rPr lang="lt-LT" i="1" dirty="0" err="1"/>
              <a:t>selected</a:t>
            </a:r>
            <a:r>
              <a:rPr lang="lt-LT" i="1" dirty="0"/>
              <a:t> </a:t>
            </a:r>
            <a:r>
              <a:rPr lang="lt-LT" i="1" dirty="0" err="1"/>
              <a:t>alternative</a:t>
            </a:r>
            <a:r>
              <a:rPr lang="en-US" i="1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B80F1-D011-4F30-8BDC-6D5A377FD23C}"/>
              </a:ext>
            </a:extLst>
          </p:cNvPr>
          <p:cNvSpPr/>
          <p:nvPr/>
        </p:nvSpPr>
        <p:spPr>
          <a:xfrm>
            <a:off x="939389" y="132037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adapting</a:t>
            </a:r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visiting</a:t>
            </a:r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parks</a:t>
            </a:r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lt-LT" sz="2000" dirty="0">
                <a:cs typeface="Times New Roman" panose="02020603050405020304" pitchFamily="18" charset="0"/>
              </a:rPr>
              <a:t>„</a:t>
            </a:r>
            <a:r>
              <a:rPr lang="lt-LT" sz="2000" dirty="0" err="1">
                <a:cs typeface="Times New Roman" panose="02020603050405020304" pitchFamily="18" charset="0"/>
              </a:rPr>
              <a:t>Protection</a:t>
            </a:r>
            <a:r>
              <a:rPr lang="lt-LT" sz="2000" dirty="0"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cs typeface="Times New Roman" panose="02020603050405020304" pitchFamily="18" charset="0"/>
              </a:rPr>
              <a:t>of</a:t>
            </a:r>
            <a:r>
              <a:rPr lang="lt-LT" sz="2000" dirty="0"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cs typeface="Times New Roman" panose="02020603050405020304" pitchFamily="18" charset="0"/>
              </a:rPr>
              <a:t>biodiversity</a:t>
            </a:r>
            <a:r>
              <a:rPr lang="lt-LT" sz="2000" dirty="0">
                <a:cs typeface="Times New Roman" panose="02020603050405020304" pitchFamily="18" charset="0"/>
              </a:rPr>
              <a:t>“</a:t>
            </a:r>
          </a:p>
          <a:p>
            <a:r>
              <a:rPr lang="lt-LT" sz="2000" dirty="0"/>
              <a:t>„</a:t>
            </a:r>
            <a:r>
              <a:rPr lang="lt-LT" sz="2000" dirty="0" err="1"/>
              <a:t>Landscape</a:t>
            </a:r>
            <a:r>
              <a:rPr lang="lt-LT" sz="2000" dirty="0"/>
              <a:t> </a:t>
            </a:r>
            <a:r>
              <a:rPr lang="lt-LT" sz="2000" dirty="0" err="1"/>
              <a:t>protection</a:t>
            </a:r>
            <a:r>
              <a:rPr lang="lt-LT" sz="2000" dirty="0"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8AD2F336-77BB-47E3-A47A-7B48BA759D96}"/>
              </a:ext>
            </a:extLst>
          </p:cNvPr>
          <p:cNvSpPr/>
          <p:nvPr/>
        </p:nvSpPr>
        <p:spPr>
          <a:xfrm>
            <a:off x="5385935" y="4065890"/>
            <a:ext cx="5000625" cy="240929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lt-LT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TEEB (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Economics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Ecosystems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Biodiversity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database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1300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valuation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recreational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esthetic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cognition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1 ha -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1 to 7000 EUR. </a:t>
            </a:r>
            <a:endParaRPr lang="en-US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EU-27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1 ha 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lt-LT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Natura</a:t>
            </a:r>
            <a:r>
              <a:rPr lang="lt-LT" i="1" dirty="0">
                <a:ea typeface="Calibri" panose="020F0502020204030204" pitchFamily="34" charset="0"/>
                <a:cs typeface="Times New Roman" panose="02020603050405020304" pitchFamily="18" charset="0"/>
              </a:rPr>
              <a:t> 2000“ – 3440 EUR/ha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08732" y="347616"/>
            <a:ext cx="10269510" cy="658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Improvement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of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status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of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water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resources</a:t>
            </a:r>
            <a:endParaRPr lang="lt-LT" sz="3800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6" descr="Vaizdo rezultatas pagal uÅ¾klausÄ âvandens iÅ¡tekliÅ³ bÅ«klÄs gerinimasâ">
            <a:extLst>
              <a:ext uri="{FF2B5EF4-FFF2-40B4-BE49-F238E27FC236}">
                <a16:creationId xmlns:a16="http://schemas.microsoft.com/office/drawing/2014/main" id="{EA6F198C-E138-43B2-8E24-2296053A2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r="14799"/>
          <a:stretch/>
        </p:blipFill>
        <p:spPr bwMode="auto">
          <a:xfrm>
            <a:off x="9611320" y="1214267"/>
            <a:ext cx="2214239" cy="2019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36B719-BBC1-4EBD-9187-C38CE41A876F}"/>
              </a:ext>
            </a:extLst>
          </p:cNvPr>
          <p:cNvSpPr/>
          <p:nvPr/>
        </p:nvSpPr>
        <p:spPr>
          <a:xfrm>
            <a:off x="939389" y="132037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lt-LT" sz="2000" dirty="0">
                <a:cs typeface="Times New Roman" panose="02020603050405020304" pitchFamily="18" charset="0"/>
              </a:rPr>
              <a:t>”</a:t>
            </a:r>
          </a:p>
          <a:p>
            <a:r>
              <a:rPr lang="lt-LT" sz="2000" dirty="0">
                <a:cs typeface="Times New Roman" panose="02020603050405020304" pitchFamily="18" charset="0"/>
              </a:rPr>
              <a:t>„</a:t>
            </a:r>
            <a:r>
              <a:rPr lang="lt-LT" sz="2000" dirty="0" err="1">
                <a:cs typeface="Times New Roman" panose="02020603050405020304" pitchFamily="18" charset="0"/>
              </a:rPr>
              <a:t>Improvement</a:t>
            </a:r>
            <a:r>
              <a:rPr lang="lt-LT" sz="2000" dirty="0"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cs typeface="Times New Roman" panose="02020603050405020304" pitchFamily="18" charset="0"/>
              </a:rPr>
              <a:t>of</a:t>
            </a:r>
            <a:r>
              <a:rPr lang="lt-LT" sz="2000" dirty="0">
                <a:cs typeface="Times New Roman" panose="02020603050405020304" pitchFamily="18" charset="0"/>
              </a:rPr>
              <a:t> status </a:t>
            </a:r>
            <a:r>
              <a:rPr lang="lt-LT" sz="2000" dirty="0" err="1">
                <a:cs typeface="Times New Roman" panose="02020603050405020304" pitchFamily="18" charset="0"/>
              </a:rPr>
              <a:t>of</a:t>
            </a:r>
            <a:r>
              <a:rPr lang="lt-LT" sz="2000" dirty="0"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cs typeface="Times New Roman" panose="02020603050405020304" pitchFamily="18" charset="0"/>
              </a:rPr>
              <a:t>water</a:t>
            </a:r>
            <a:r>
              <a:rPr lang="lt-LT" sz="2000" dirty="0"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cs typeface="Times New Roman" panose="02020603050405020304" pitchFamily="18" charset="0"/>
              </a:rPr>
              <a:t>bodies</a:t>
            </a:r>
            <a:r>
              <a:rPr lang="lt-LT" sz="2000" dirty="0"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43427F-E0D0-4873-A3CD-35A96882AE5D}"/>
              </a:ext>
            </a:extLst>
          </p:cNvPr>
          <p:cNvSpPr txBox="1">
            <a:spLocks/>
          </p:cNvSpPr>
          <p:nvPr/>
        </p:nvSpPr>
        <p:spPr>
          <a:xfrm>
            <a:off x="430869" y="3429000"/>
            <a:ext cx="4520272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lt-LT"/>
            </a:defPPr>
            <a:lvl1pPr algn="just">
              <a:defRPr>
                <a:solidFill>
                  <a:srgbClr val="333399"/>
                </a:solidFill>
              </a:defRPr>
            </a:lvl1pPr>
          </a:lstStyle>
          <a:p>
            <a:r>
              <a:rPr lang="lt-LT" sz="2000" dirty="0"/>
              <a:t>BENEFIT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 err="1"/>
              <a:t>Bio-remediation</a:t>
            </a:r>
            <a:r>
              <a:rPr lang="lt-LT" sz="2000" dirty="0"/>
              <a:t> </a:t>
            </a:r>
            <a:r>
              <a:rPr lang="lt-LT" sz="2000" dirty="0" err="1"/>
              <a:t>of</a:t>
            </a:r>
            <a:r>
              <a:rPr lang="lt-LT" sz="2000" dirty="0"/>
              <a:t> </a:t>
            </a:r>
            <a:r>
              <a:rPr lang="lt-LT" sz="2000" dirty="0" err="1"/>
              <a:t>waste</a:t>
            </a:r>
            <a:r>
              <a:rPr lang="lt-LT" sz="2000" dirty="0"/>
              <a:t>, </a:t>
            </a:r>
            <a:r>
              <a:rPr lang="lt-LT" sz="2000" dirty="0" err="1"/>
              <a:t>toxics</a:t>
            </a:r>
            <a:r>
              <a:rPr lang="lt-LT" sz="2000" dirty="0"/>
              <a:t> </a:t>
            </a:r>
            <a:r>
              <a:rPr lang="lt-LT" sz="2000" dirty="0" err="1"/>
              <a:t>and</a:t>
            </a:r>
            <a:r>
              <a:rPr lang="lt-LT" sz="2000" dirty="0"/>
              <a:t> </a:t>
            </a:r>
            <a:r>
              <a:rPr lang="lt-LT" sz="2000" dirty="0" err="1"/>
              <a:t>other</a:t>
            </a:r>
            <a:r>
              <a:rPr lang="lt-LT" sz="2000" dirty="0"/>
              <a:t> </a:t>
            </a:r>
            <a:r>
              <a:rPr lang="lt-LT" sz="2000" dirty="0" err="1"/>
              <a:t>nuisances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 err="1"/>
              <a:t>Hydrological</a:t>
            </a:r>
            <a:r>
              <a:rPr lang="lt-LT" sz="2000" dirty="0"/>
              <a:t> </a:t>
            </a:r>
            <a:r>
              <a:rPr lang="lt-LT" sz="2000" dirty="0" err="1"/>
              <a:t>cycle</a:t>
            </a:r>
            <a:r>
              <a:rPr lang="lt-LT" sz="2000" dirty="0"/>
              <a:t> </a:t>
            </a:r>
            <a:r>
              <a:rPr lang="lt-LT" sz="2000" dirty="0" err="1"/>
              <a:t>and</a:t>
            </a:r>
            <a:r>
              <a:rPr lang="lt-LT" sz="2000" dirty="0"/>
              <a:t> </a:t>
            </a:r>
            <a:r>
              <a:rPr lang="lt-LT" sz="2000" dirty="0" err="1"/>
              <a:t>water</a:t>
            </a:r>
            <a:r>
              <a:rPr lang="lt-LT" sz="2000" dirty="0"/>
              <a:t> </a:t>
            </a:r>
            <a:r>
              <a:rPr lang="lt-LT" sz="2000" dirty="0" err="1"/>
              <a:t>flow</a:t>
            </a:r>
            <a:r>
              <a:rPr lang="lt-LT" sz="2000" dirty="0"/>
              <a:t> </a:t>
            </a:r>
            <a:r>
              <a:rPr lang="lt-LT" sz="2000" dirty="0" err="1"/>
              <a:t>regulation</a:t>
            </a: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err="1"/>
              <a:t>Cultural</a:t>
            </a:r>
            <a:r>
              <a:rPr lang="lt-LT" sz="2000" dirty="0"/>
              <a:t> </a:t>
            </a:r>
            <a:r>
              <a:rPr lang="lt-LT" sz="2000" dirty="0" err="1"/>
              <a:t>heritage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err="1"/>
              <a:t>Recreation</a:t>
            </a:r>
            <a:r>
              <a:rPr lang="lt-LT" sz="2000" dirty="0"/>
              <a:t> </a:t>
            </a:r>
            <a:r>
              <a:rPr lang="lt-LT" sz="2000" dirty="0" err="1"/>
              <a:t>and</a:t>
            </a:r>
            <a:r>
              <a:rPr lang="lt-LT" sz="2000" dirty="0"/>
              <a:t> </a:t>
            </a:r>
            <a:r>
              <a:rPr lang="lt-LT" sz="2000" dirty="0" err="1"/>
              <a:t>tourism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err="1"/>
              <a:t>Esthetic</a:t>
            </a:r>
            <a:r>
              <a:rPr lang="lt-LT" sz="2000" dirty="0"/>
              <a:t> </a:t>
            </a:r>
            <a:r>
              <a:rPr lang="lt-LT" sz="2000" dirty="0" err="1"/>
              <a:t>value</a:t>
            </a: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err="1"/>
              <a:t>Biodiversity</a:t>
            </a:r>
            <a:endParaRPr lang="lt-L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sz="2000" dirty="0"/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4106B9C7-A854-464F-B985-944E96F39B2A}"/>
              </a:ext>
            </a:extLst>
          </p:cNvPr>
          <p:cNvSpPr/>
          <p:nvPr/>
        </p:nvSpPr>
        <p:spPr>
          <a:xfrm>
            <a:off x="5940838" y="4043741"/>
            <a:ext cx="5000625" cy="175035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lt-LT" i="1" dirty="0"/>
          </a:p>
          <a:p>
            <a:pPr>
              <a:spcAft>
                <a:spcPts val="0"/>
              </a:spcAft>
            </a:pPr>
            <a:r>
              <a:rPr lang="lt-LT" i="1" dirty="0" err="1"/>
              <a:t>E.g</a:t>
            </a:r>
            <a:r>
              <a:rPr lang="lt-LT" i="1" dirty="0"/>
              <a:t>.,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t-LT" i="1" dirty="0"/>
              <a:t>One </a:t>
            </a:r>
            <a:r>
              <a:rPr lang="lt-LT" i="1" dirty="0" err="1"/>
              <a:t>person</a:t>
            </a:r>
            <a:r>
              <a:rPr lang="lt-LT" i="1" dirty="0"/>
              <a:t> </a:t>
            </a:r>
            <a:r>
              <a:rPr lang="lt-LT" i="1" dirty="0" err="1"/>
              <a:t>is</a:t>
            </a:r>
            <a:r>
              <a:rPr lang="lt-LT" i="1" dirty="0"/>
              <a:t> </a:t>
            </a:r>
            <a:r>
              <a:rPr lang="lt-LT" i="1" dirty="0" err="1"/>
              <a:t>willing</a:t>
            </a:r>
            <a:r>
              <a:rPr lang="lt-LT" i="1" dirty="0"/>
              <a:t> to </a:t>
            </a:r>
            <a:r>
              <a:rPr lang="lt-LT" i="1" dirty="0" err="1"/>
              <a:t>pay</a:t>
            </a:r>
            <a:r>
              <a:rPr lang="lt-LT" i="1" dirty="0"/>
              <a:t> 7 Eur per </a:t>
            </a:r>
            <a:r>
              <a:rPr lang="lt-LT" i="1" dirty="0" err="1"/>
              <a:t>year</a:t>
            </a:r>
            <a:r>
              <a:rPr lang="lt-LT" i="1" dirty="0"/>
              <a:t> </a:t>
            </a:r>
            <a:r>
              <a:rPr lang="lt-LT" i="1" dirty="0" err="1"/>
              <a:t>for</a:t>
            </a:r>
            <a:r>
              <a:rPr lang="lt-LT" i="1" dirty="0"/>
              <a:t> a </a:t>
            </a:r>
            <a:r>
              <a:rPr lang="lt-LT" i="1" dirty="0" err="1"/>
              <a:t>good</a:t>
            </a:r>
            <a:r>
              <a:rPr lang="lt-LT" i="1" dirty="0"/>
              <a:t> status </a:t>
            </a:r>
            <a:r>
              <a:rPr lang="lt-LT" i="1" dirty="0" err="1"/>
              <a:t>of</a:t>
            </a:r>
            <a:r>
              <a:rPr lang="lt-LT" i="1" dirty="0"/>
              <a:t> </a:t>
            </a:r>
            <a:r>
              <a:rPr lang="lt-LT" i="1" dirty="0" err="1"/>
              <a:t>water</a:t>
            </a:r>
            <a:r>
              <a:rPr lang="lt-LT" i="1" dirty="0"/>
              <a:t> </a:t>
            </a:r>
            <a:r>
              <a:rPr lang="lt-LT" i="1" dirty="0" err="1"/>
              <a:t>bodies</a:t>
            </a:r>
            <a:endParaRPr lang="lt-LT" i="1" dirty="0"/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t-LT" i="1" dirty="0" err="1"/>
              <a:t>Annual</a:t>
            </a:r>
            <a:r>
              <a:rPr lang="lt-LT" i="1" dirty="0"/>
              <a:t> </a:t>
            </a:r>
            <a:r>
              <a:rPr lang="lt-LT" i="1" dirty="0" err="1"/>
              <a:t>benefit</a:t>
            </a:r>
            <a:r>
              <a:rPr lang="lt-LT" i="1" dirty="0"/>
              <a:t> - 16,6 – 74,4 </a:t>
            </a:r>
            <a:r>
              <a:rPr lang="lt-LT" i="1" dirty="0" err="1"/>
              <a:t>million</a:t>
            </a:r>
            <a:r>
              <a:rPr lang="lt-LT" i="1" dirty="0"/>
              <a:t> EUR/</a:t>
            </a:r>
            <a:r>
              <a:rPr lang="lt-LT" i="1" dirty="0" err="1"/>
              <a:t>year</a:t>
            </a:r>
            <a:endParaRPr lang="en-US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4C5396-E91F-4028-8F52-F94C06971E91}"/>
              </a:ext>
            </a:extLst>
          </p:cNvPr>
          <p:cNvSpPr/>
          <p:nvPr/>
        </p:nvSpPr>
        <p:spPr>
          <a:xfrm>
            <a:off x="2238633" y="2541157"/>
            <a:ext cx="6646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48 per </a:t>
            </a:r>
            <a:r>
              <a:rPr lang="lt-LT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cent</a:t>
            </a:r>
            <a:r>
              <a:rPr lang="lt-LT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lt-LT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bodies</a:t>
            </a:r>
            <a:r>
              <a:rPr lang="lt-LT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Lithuania </a:t>
            </a:r>
            <a:r>
              <a:rPr lang="lt-LT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lt-LT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lt-LT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lt-LT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lt-LT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lt-LT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lt-LT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status (</a:t>
            </a:r>
            <a:r>
              <a:rPr lang="lt-LT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lt-LT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bodies</a:t>
            </a:r>
            <a:r>
              <a:rPr lang="lt-LT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at risk)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9740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08732" y="347616"/>
            <a:ext cx="10269510" cy="600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Climate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change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adaptation</a:t>
            </a:r>
            <a:endParaRPr lang="lt-LT" sz="3800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34E502-4D20-4728-A804-7B6DE4574D1A}"/>
              </a:ext>
            </a:extLst>
          </p:cNvPr>
          <p:cNvSpPr/>
          <p:nvPr/>
        </p:nvSpPr>
        <p:spPr>
          <a:xfrm>
            <a:off x="950541" y="1099259"/>
            <a:ext cx="63884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Four measures</a:t>
            </a:r>
            <a:r>
              <a:rPr lang="lt-LT" sz="2000" dirty="0">
                <a:cs typeface="Times New Roman" panose="02020603050405020304" pitchFamily="18" charset="0"/>
              </a:rPr>
              <a:t>: </a:t>
            </a:r>
          </a:p>
          <a:p>
            <a:r>
              <a:rPr lang="lt-LT" sz="2000" dirty="0">
                <a:cs typeface="Times New Roman" panose="02020603050405020304" pitchFamily="18" charset="0"/>
              </a:rPr>
              <a:t>„</a:t>
            </a:r>
            <a:r>
              <a:rPr lang="en-US" sz="2000" dirty="0">
                <a:cs typeface="Times New Roman" panose="02020603050405020304" pitchFamily="18" charset="0"/>
              </a:rPr>
              <a:t>Strengthening of environmental monitoring and control</a:t>
            </a:r>
            <a:r>
              <a:rPr lang="lt-LT" sz="2000" dirty="0">
                <a:cs typeface="Times New Roman" panose="02020603050405020304" pitchFamily="18" charset="0"/>
              </a:rPr>
              <a:t>”</a:t>
            </a:r>
          </a:p>
          <a:p>
            <a:r>
              <a:rPr lang="lt-LT" sz="2000" dirty="0">
                <a:cs typeface="Times New Roman" panose="02020603050405020304" pitchFamily="18" charset="0"/>
              </a:rPr>
              <a:t>„</a:t>
            </a:r>
            <a:r>
              <a:rPr lang="en-US" sz="2000" dirty="0">
                <a:cs typeface="Times New Roman" panose="02020603050405020304" pitchFamily="18" charset="0"/>
              </a:rPr>
              <a:t>Management of the coastal strip</a:t>
            </a:r>
            <a:r>
              <a:rPr lang="lt-LT" sz="2000" dirty="0">
                <a:cs typeface="Times New Roman" panose="02020603050405020304" pitchFamily="18" charset="0"/>
              </a:rPr>
              <a:t>“</a:t>
            </a:r>
          </a:p>
          <a:p>
            <a:r>
              <a:rPr lang="lt-LT" sz="2000" dirty="0">
                <a:cs typeface="Times New Roman" panose="02020603050405020304" pitchFamily="18" charset="0"/>
              </a:rPr>
              <a:t>„</a:t>
            </a:r>
            <a:r>
              <a:rPr lang="en-US" sz="2000" dirty="0">
                <a:cs typeface="Times New Roman" panose="02020603050405020304" pitchFamily="18" charset="0"/>
              </a:rPr>
              <a:t>Flood risk management</a:t>
            </a:r>
            <a:r>
              <a:rPr lang="lt-LT" sz="2000" dirty="0">
                <a:cs typeface="Times New Roman" panose="02020603050405020304" pitchFamily="18" charset="0"/>
              </a:rPr>
              <a:t>“</a:t>
            </a:r>
            <a:endParaRPr lang="en-US" sz="2000" dirty="0">
              <a:cs typeface="Times New Roman" panose="02020603050405020304" pitchFamily="18" charset="0"/>
            </a:endParaRPr>
          </a:p>
          <a:p>
            <a:r>
              <a:rPr lang="lt-LT" sz="2000" dirty="0">
                <a:cs typeface="Times New Roman" panose="02020603050405020304" pitchFamily="18" charset="0"/>
              </a:rPr>
              <a:t>„</a:t>
            </a:r>
            <a:r>
              <a:rPr lang="en-US" sz="2000" dirty="0">
                <a:cs typeface="Times New Roman" panose="02020603050405020304" pitchFamily="18" charset="0"/>
              </a:rPr>
              <a:t>Management of stormwater sewers”</a:t>
            </a:r>
            <a:endParaRPr lang="lt-LT" sz="2000" dirty="0"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EA4BDC7-6992-4C48-8D3F-3A2D50739B73}"/>
              </a:ext>
            </a:extLst>
          </p:cNvPr>
          <p:cNvSpPr txBox="1">
            <a:spLocks/>
          </p:cNvSpPr>
          <p:nvPr/>
        </p:nvSpPr>
        <p:spPr>
          <a:xfrm>
            <a:off x="598137" y="3906407"/>
            <a:ext cx="4475668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lt-LT"/>
            </a:defPPr>
            <a:lvl1pPr algn="just">
              <a:defRPr>
                <a:solidFill>
                  <a:srgbClr val="333399"/>
                </a:solidFill>
              </a:defRPr>
            </a:lvl1pPr>
          </a:lstStyle>
          <a:p>
            <a:r>
              <a:rPr lang="lt-LT" sz="2000" dirty="0"/>
              <a:t>NAUDA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 err="1"/>
              <a:t>Bio-remediation</a:t>
            </a:r>
            <a:r>
              <a:rPr lang="lt-LT" sz="2000" dirty="0"/>
              <a:t> </a:t>
            </a:r>
            <a:r>
              <a:rPr lang="lt-LT" sz="2000" dirty="0" err="1"/>
              <a:t>of</a:t>
            </a:r>
            <a:r>
              <a:rPr lang="lt-LT" sz="2000" dirty="0"/>
              <a:t> </a:t>
            </a:r>
            <a:r>
              <a:rPr lang="lt-LT" sz="2000" dirty="0" err="1"/>
              <a:t>waste</a:t>
            </a:r>
            <a:r>
              <a:rPr lang="lt-LT" sz="2000" dirty="0"/>
              <a:t>, </a:t>
            </a:r>
            <a:r>
              <a:rPr lang="lt-LT" sz="2000" dirty="0" err="1"/>
              <a:t>toxics</a:t>
            </a:r>
            <a:r>
              <a:rPr lang="lt-LT" sz="2000" dirty="0"/>
              <a:t> </a:t>
            </a:r>
            <a:r>
              <a:rPr lang="lt-LT" sz="2000" dirty="0" err="1"/>
              <a:t>and</a:t>
            </a:r>
            <a:r>
              <a:rPr lang="lt-LT" sz="2000" dirty="0"/>
              <a:t> </a:t>
            </a:r>
            <a:r>
              <a:rPr lang="lt-LT" sz="2000" dirty="0" err="1"/>
              <a:t>other</a:t>
            </a:r>
            <a:r>
              <a:rPr lang="lt-LT" sz="2000" dirty="0"/>
              <a:t> </a:t>
            </a:r>
            <a:r>
              <a:rPr lang="lt-LT" sz="2000" dirty="0" err="1"/>
              <a:t>nuisances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err="1"/>
              <a:t>Hydrological</a:t>
            </a:r>
            <a:r>
              <a:rPr lang="lt-LT" sz="2000" dirty="0"/>
              <a:t> </a:t>
            </a:r>
            <a:r>
              <a:rPr lang="lt-LT" sz="2000" dirty="0" err="1"/>
              <a:t>cycle</a:t>
            </a:r>
            <a:r>
              <a:rPr lang="lt-LT" sz="2000" dirty="0"/>
              <a:t> </a:t>
            </a:r>
            <a:r>
              <a:rPr lang="lt-LT" sz="2000" dirty="0" err="1"/>
              <a:t>and</a:t>
            </a:r>
            <a:r>
              <a:rPr lang="lt-LT" sz="2000" dirty="0"/>
              <a:t> </a:t>
            </a:r>
            <a:r>
              <a:rPr lang="lt-LT" sz="2000" dirty="0" err="1"/>
              <a:t>water</a:t>
            </a:r>
            <a:r>
              <a:rPr lang="lt-LT" sz="2000" dirty="0"/>
              <a:t> </a:t>
            </a:r>
            <a:r>
              <a:rPr lang="lt-LT" sz="2000" dirty="0" err="1"/>
              <a:t>flow</a:t>
            </a:r>
            <a:r>
              <a:rPr lang="lt-LT" sz="2000" dirty="0"/>
              <a:t> </a:t>
            </a:r>
            <a:r>
              <a:rPr lang="lt-LT" sz="2000" dirty="0" err="1"/>
              <a:t>regulation</a:t>
            </a:r>
            <a:r>
              <a:rPr lang="en-US" sz="2000" dirty="0"/>
              <a:t>, flood risk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 err="1"/>
              <a:t>Re</a:t>
            </a:r>
            <a:r>
              <a:rPr lang="en-US" sz="2000" dirty="0"/>
              <a:t>creation and tourism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Bio</a:t>
            </a:r>
            <a:r>
              <a:rPr lang="lt-LT" sz="2000" dirty="0" err="1"/>
              <a:t>diversity</a:t>
            </a: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/>
              <a:t>Gyventojų turtas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327130-33EC-46A2-8FD7-4243749A147F}"/>
              </a:ext>
            </a:extLst>
          </p:cNvPr>
          <p:cNvSpPr/>
          <p:nvPr/>
        </p:nvSpPr>
        <p:spPr>
          <a:xfrm>
            <a:off x="2412225" y="2730475"/>
            <a:ext cx="6388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i="1" dirty="0" err="1"/>
              <a:t>While</a:t>
            </a:r>
            <a:r>
              <a:rPr lang="lt-LT" i="1" dirty="0"/>
              <a:t> </a:t>
            </a:r>
            <a:r>
              <a:rPr lang="lt-LT" i="1" dirty="0" err="1"/>
              <a:t>valuing</a:t>
            </a:r>
            <a:r>
              <a:rPr lang="lt-LT" i="1" dirty="0"/>
              <a:t> </a:t>
            </a:r>
            <a:r>
              <a:rPr lang="lt-LT" i="1" dirty="0" err="1"/>
              <a:t>benefits</a:t>
            </a:r>
            <a:r>
              <a:rPr lang="lt-LT" i="1" dirty="0"/>
              <a:t> </a:t>
            </a:r>
            <a:r>
              <a:rPr lang="lt-LT" i="1" dirty="0" err="1"/>
              <a:t>of</a:t>
            </a:r>
            <a:r>
              <a:rPr lang="lt-LT" i="1" dirty="0"/>
              <a:t> </a:t>
            </a:r>
            <a:r>
              <a:rPr lang="lt-LT" i="1" dirty="0" err="1"/>
              <a:t>management</a:t>
            </a:r>
            <a:r>
              <a:rPr lang="lt-LT" i="1" dirty="0"/>
              <a:t> </a:t>
            </a:r>
            <a:r>
              <a:rPr lang="lt-LT" i="1" dirty="0" err="1"/>
              <a:t>of</a:t>
            </a:r>
            <a:r>
              <a:rPr lang="lt-LT" i="1" dirty="0"/>
              <a:t> </a:t>
            </a:r>
            <a:r>
              <a:rPr lang="lt-LT" i="1" dirty="0" err="1"/>
              <a:t>stormwater</a:t>
            </a:r>
            <a:r>
              <a:rPr lang="lt-LT" i="1" dirty="0"/>
              <a:t> „</a:t>
            </a:r>
            <a:r>
              <a:rPr lang="lt-LT" i="1" dirty="0" err="1"/>
              <a:t>green</a:t>
            </a:r>
            <a:r>
              <a:rPr lang="lt-LT" i="1" dirty="0"/>
              <a:t>“ </a:t>
            </a:r>
            <a:r>
              <a:rPr lang="lt-LT" i="1" dirty="0" err="1"/>
              <a:t>measures</a:t>
            </a:r>
            <a:r>
              <a:rPr lang="lt-LT" i="1" dirty="0"/>
              <a:t> are </a:t>
            </a:r>
            <a:r>
              <a:rPr lang="lt-LT" i="1" dirty="0" err="1"/>
              <a:t>taken</a:t>
            </a:r>
            <a:r>
              <a:rPr lang="lt-LT" i="1" dirty="0"/>
              <a:t> </a:t>
            </a:r>
            <a:r>
              <a:rPr lang="lt-LT" i="1" dirty="0" err="1"/>
              <a:t>into</a:t>
            </a:r>
            <a:r>
              <a:rPr lang="lt-LT" i="1" dirty="0"/>
              <a:t> </a:t>
            </a:r>
            <a:r>
              <a:rPr lang="lt-LT" i="1" dirty="0" err="1"/>
              <a:t>consideration</a:t>
            </a:r>
            <a:endParaRPr lang="lt-LT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i="1" dirty="0" err="1"/>
              <a:t>Damage</a:t>
            </a:r>
            <a:r>
              <a:rPr lang="lt-LT" i="1" dirty="0"/>
              <a:t> to </a:t>
            </a:r>
            <a:r>
              <a:rPr lang="lt-LT" i="1" dirty="0" err="1"/>
              <a:t>ecosystem</a:t>
            </a:r>
            <a:r>
              <a:rPr lang="lt-LT" i="1" dirty="0"/>
              <a:t> </a:t>
            </a:r>
            <a:r>
              <a:rPr lang="lt-LT" i="1" dirty="0" err="1"/>
              <a:t>services</a:t>
            </a:r>
            <a:r>
              <a:rPr lang="lt-LT" i="1" dirty="0"/>
              <a:t> </a:t>
            </a:r>
            <a:r>
              <a:rPr lang="lt-LT" i="1" dirty="0" err="1"/>
              <a:t>because</a:t>
            </a:r>
            <a:r>
              <a:rPr lang="lt-LT" i="1" dirty="0"/>
              <a:t> </a:t>
            </a:r>
            <a:r>
              <a:rPr lang="lt-LT" i="1" dirty="0" err="1"/>
              <a:t>of</a:t>
            </a:r>
            <a:r>
              <a:rPr lang="lt-LT" i="1" dirty="0"/>
              <a:t> „</a:t>
            </a:r>
            <a:r>
              <a:rPr lang="lt-LT" i="1" dirty="0" err="1"/>
              <a:t>grey</a:t>
            </a:r>
            <a:r>
              <a:rPr lang="lt-LT" i="1" dirty="0"/>
              <a:t>“ </a:t>
            </a:r>
            <a:r>
              <a:rPr lang="lt-LT" i="1" dirty="0" err="1"/>
              <a:t>infrastructure</a:t>
            </a:r>
            <a:endParaRPr lang="en-US" i="1" dirty="0"/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F87D2583-2120-49B0-A98A-807E1BFA8368}"/>
              </a:ext>
            </a:extLst>
          </p:cNvPr>
          <p:cNvSpPr/>
          <p:nvPr/>
        </p:nvSpPr>
        <p:spPr>
          <a:xfrm>
            <a:off x="5909265" y="4021439"/>
            <a:ext cx="5000625" cy="240929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i="1" dirty="0"/>
              <a:t>Pvz.,</a:t>
            </a:r>
          </a:p>
          <a:p>
            <a:r>
              <a:rPr lang="lt-LT" i="1" dirty="0" err="1"/>
              <a:t>For</a:t>
            </a:r>
            <a:r>
              <a:rPr lang="lt-LT" i="1" dirty="0"/>
              <a:t> </a:t>
            </a:r>
            <a:r>
              <a:rPr lang="lt-LT" i="1" dirty="0" err="1"/>
              <a:t>example</a:t>
            </a:r>
            <a:r>
              <a:rPr lang="lt-LT" i="1" dirty="0"/>
              <a:t>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t-LT" i="1" dirty="0" err="1"/>
              <a:t>In</a:t>
            </a:r>
            <a:r>
              <a:rPr lang="lt-LT" i="1" dirty="0"/>
              <a:t> Lithuania, </a:t>
            </a:r>
            <a:r>
              <a:rPr lang="lt-LT" i="1" dirty="0" err="1"/>
              <a:t>recreational</a:t>
            </a:r>
            <a:r>
              <a:rPr lang="lt-LT" i="1" dirty="0"/>
              <a:t> </a:t>
            </a:r>
            <a:r>
              <a:rPr lang="lt-LT" i="1" dirty="0" err="1"/>
              <a:t>value</a:t>
            </a:r>
            <a:r>
              <a:rPr lang="lt-LT" i="1" dirty="0"/>
              <a:t> </a:t>
            </a:r>
            <a:r>
              <a:rPr lang="lt-LT" i="1" dirty="0" err="1"/>
              <a:t>of</a:t>
            </a:r>
            <a:r>
              <a:rPr lang="lt-LT" i="1" dirty="0"/>
              <a:t> </a:t>
            </a:r>
            <a:r>
              <a:rPr lang="lt-LT" i="1" dirty="0" err="1"/>
              <a:t>the</a:t>
            </a:r>
            <a:r>
              <a:rPr lang="lt-LT" i="1" dirty="0"/>
              <a:t> Baltic </a:t>
            </a:r>
            <a:r>
              <a:rPr lang="lt-LT" i="1" dirty="0" err="1"/>
              <a:t>sea</a:t>
            </a:r>
            <a:r>
              <a:rPr lang="lt-LT" i="1" dirty="0"/>
              <a:t> </a:t>
            </a:r>
            <a:r>
              <a:rPr lang="lt-LT" i="1" dirty="0" err="1"/>
              <a:t>equals</a:t>
            </a:r>
            <a:r>
              <a:rPr lang="lt-LT" i="1" dirty="0"/>
              <a:t> </a:t>
            </a:r>
            <a:r>
              <a:rPr lang="lt-LT" i="1" dirty="0" err="1"/>
              <a:t>approx</a:t>
            </a:r>
            <a:r>
              <a:rPr lang="lt-LT" i="1" dirty="0"/>
              <a:t>. 200 </a:t>
            </a:r>
            <a:r>
              <a:rPr lang="lt-LT" i="1" dirty="0" err="1"/>
              <a:t>million</a:t>
            </a:r>
            <a:r>
              <a:rPr lang="lt-LT" i="1" dirty="0"/>
              <a:t> EUR/ </a:t>
            </a:r>
            <a:r>
              <a:rPr lang="lt-LT" i="1" dirty="0" err="1"/>
              <a:t>year</a:t>
            </a:r>
            <a:endParaRPr lang="lt-LT" i="1" dirty="0"/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t-LT" i="1" dirty="0" err="1"/>
              <a:t>Likely</a:t>
            </a:r>
            <a:r>
              <a:rPr lang="lt-LT" i="1" dirty="0"/>
              <a:t> </a:t>
            </a:r>
            <a:r>
              <a:rPr lang="lt-LT" i="1" dirty="0" err="1"/>
              <a:t>annual</a:t>
            </a:r>
            <a:r>
              <a:rPr lang="lt-LT" i="1" dirty="0"/>
              <a:t> </a:t>
            </a:r>
            <a:r>
              <a:rPr lang="lt-LT" i="1" dirty="0" err="1"/>
              <a:t>losses</a:t>
            </a:r>
            <a:r>
              <a:rPr lang="lt-LT" i="1" dirty="0"/>
              <a:t> (</a:t>
            </a:r>
            <a:r>
              <a:rPr lang="lt-LT" i="1" dirty="0" err="1"/>
              <a:t>damage</a:t>
            </a:r>
            <a:r>
              <a:rPr lang="lt-LT" i="1" dirty="0"/>
              <a:t>) </a:t>
            </a:r>
            <a:r>
              <a:rPr lang="lt-LT" i="1" dirty="0" err="1"/>
              <a:t>in</a:t>
            </a:r>
            <a:r>
              <a:rPr lang="lt-LT" i="1" dirty="0"/>
              <a:t> </a:t>
            </a:r>
            <a:r>
              <a:rPr lang="lt-LT" i="1" dirty="0" err="1"/>
              <a:t>the</a:t>
            </a:r>
            <a:r>
              <a:rPr lang="lt-LT" i="1" dirty="0"/>
              <a:t> </a:t>
            </a:r>
            <a:r>
              <a:rPr lang="lt-LT" i="1" dirty="0" err="1"/>
              <a:t>future</a:t>
            </a:r>
            <a:r>
              <a:rPr lang="lt-LT" i="1" dirty="0"/>
              <a:t>, </a:t>
            </a:r>
            <a:r>
              <a:rPr lang="lt-LT" i="1" dirty="0" err="1"/>
              <a:t>if</a:t>
            </a:r>
            <a:r>
              <a:rPr lang="lt-LT" i="1" dirty="0"/>
              <a:t> </a:t>
            </a:r>
            <a:r>
              <a:rPr lang="lt-LT" i="1" dirty="0" err="1"/>
              <a:t>floods</a:t>
            </a:r>
            <a:r>
              <a:rPr lang="lt-LT" i="1" dirty="0"/>
              <a:t> </a:t>
            </a:r>
            <a:r>
              <a:rPr lang="lt-LT" i="1" dirty="0" err="1"/>
              <a:t>happen</a:t>
            </a:r>
            <a:r>
              <a:rPr lang="lt-LT" i="1" dirty="0"/>
              <a:t> </a:t>
            </a:r>
            <a:r>
              <a:rPr lang="lt-LT" i="1" dirty="0" err="1"/>
              <a:t>in</a:t>
            </a:r>
            <a:r>
              <a:rPr lang="lt-LT" i="1" dirty="0"/>
              <a:t> </a:t>
            </a:r>
            <a:r>
              <a:rPr lang="lt-LT" i="1" dirty="0" err="1"/>
              <a:t>areas</a:t>
            </a:r>
            <a:r>
              <a:rPr lang="lt-LT" i="1" dirty="0"/>
              <a:t> </a:t>
            </a:r>
            <a:r>
              <a:rPr lang="lt-LT" i="1" dirty="0" err="1"/>
              <a:t>where</a:t>
            </a:r>
            <a:r>
              <a:rPr lang="lt-LT" i="1" dirty="0"/>
              <a:t> </a:t>
            </a:r>
            <a:r>
              <a:rPr lang="lt-LT" i="1" dirty="0" err="1"/>
              <a:t>projects</a:t>
            </a:r>
            <a:r>
              <a:rPr lang="lt-LT" i="1" dirty="0"/>
              <a:t> are </a:t>
            </a:r>
            <a:r>
              <a:rPr lang="lt-LT" i="1" dirty="0" err="1"/>
              <a:t>implemented</a:t>
            </a:r>
            <a:r>
              <a:rPr lang="lt-LT" i="1" dirty="0"/>
              <a:t>, </a:t>
            </a:r>
            <a:r>
              <a:rPr lang="lt-LT" i="1" dirty="0" err="1"/>
              <a:t>approx</a:t>
            </a:r>
            <a:r>
              <a:rPr lang="lt-LT" i="1" dirty="0"/>
              <a:t>. 5 </a:t>
            </a:r>
            <a:r>
              <a:rPr lang="lt-LT" i="1" dirty="0" err="1"/>
              <a:t>million</a:t>
            </a:r>
            <a:r>
              <a:rPr lang="lt-LT" i="1" dirty="0"/>
              <a:t> EUR/</a:t>
            </a:r>
            <a:r>
              <a:rPr lang="lt-LT" i="1" dirty="0" err="1"/>
              <a:t>year</a:t>
            </a:r>
            <a:endParaRPr lang="lt-LT" i="1" dirty="0"/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t-LT" i="1" dirty="0" err="1"/>
              <a:t>Annual</a:t>
            </a:r>
            <a:r>
              <a:rPr lang="lt-LT" i="1" dirty="0"/>
              <a:t> </a:t>
            </a:r>
            <a:r>
              <a:rPr lang="lt-LT" i="1" dirty="0" err="1"/>
              <a:t>benefits</a:t>
            </a:r>
            <a:r>
              <a:rPr lang="lt-LT" i="1" dirty="0"/>
              <a:t> </a:t>
            </a:r>
            <a:r>
              <a:rPr lang="lt-LT" i="1" dirty="0" err="1"/>
              <a:t>of</a:t>
            </a:r>
            <a:r>
              <a:rPr lang="lt-LT" i="1" dirty="0"/>
              <a:t> </a:t>
            </a:r>
            <a:r>
              <a:rPr lang="lt-LT" i="1" dirty="0" err="1"/>
              <a:t>the</a:t>
            </a:r>
            <a:r>
              <a:rPr lang="lt-LT" i="1" dirty="0"/>
              <a:t> </a:t>
            </a:r>
            <a:r>
              <a:rPr lang="lt-LT" i="1" dirty="0" err="1"/>
              <a:t>good</a:t>
            </a:r>
            <a:r>
              <a:rPr lang="lt-LT" i="1" dirty="0"/>
              <a:t> </a:t>
            </a:r>
            <a:r>
              <a:rPr lang="lt-LT" i="1" dirty="0" err="1"/>
              <a:t>water</a:t>
            </a:r>
            <a:r>
              <a:rPr lang="lt-LT" i="1" dirty="0"/>
              <a:t> status </a:t>
            </a:r>
            <a:r>
              <a:rPr lang="lt-LT" i="1" dirty="0" err="1"/>
              <a:t>equal</a:t>
            </a:r>
            <a:r>
              <a:rPr lang="lt-LT" i="1" dirty="0"/>
              <a:t>  16.6 – 74.4 </a:t>
            </a:r>
            <a:r>
              <a:rPr lang="lt-LT" i="1" dirty="0" err="1"/>
              <a:t>million</a:t>
            </a:r>
            <a:r>
              <a:rPr lang="lt-LT" i="1" dirty="0"/>
              <a:t> EUR/</a:t>
            </a:r>
            <a:r>
              <a:rPr lang="lt-LT" i="1" dirty="0" err="1"/>
              <a:t>year</a:t>
            </a:r>
            <a:endParaRPr lang="en-US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FFD193-1081-4F2E-BA1D-B83FAB5F0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59" y="1310743"/>
            <a:ext cx="1967056" cy="1759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255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08732" y="347616"/>
            <a:ext cx="7791987" cy="889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Reducing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of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air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pollution</a:t>
            </a:r>
            <a:endParaRPr lang="lt-LT" sz="3800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Image result for pm 10">
            <a:extLst>
              <a:ext uri="{FF2B5EF4-FFF2-40B4-BE49-F238E27FC236}">
                <a16:creationId xmlns:a16="http://schemas.microsoft.com/office/drawing/2014/main" id="{992F7270-F4A6-43C0-9CD7-E93D13709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54" y="427263"/>
            <a:ext cx="3175290" cy="303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D233F4-E0E1-4CCD-8C31-2A20A1F8AF83}"/>
              </a:ext>
            </a:extLst>
          </p:cNvPr>
          <p:cNvSpPr/>
          <p:nvPr/>
        </p:nvSpPr>
        <p:spPr>
          <a:xfrm>
            <a:off x="888274" y="145239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000" dirty="0">
                <a:cs typeface="Times New Roman" panose="02020603050405020304" pitchFamily="18" charset="0"/>
              </a:rPr>
              <a:t>One </a:t>
            </a:r>
            <a:r>
              <a:rPr lang="lt-LT" sz="2000" dirty="0" err="1">
                <a:cs typeface="Times New Roman" panose="02020603050405020304" pitchFamily="18" charset="0"/>
              </a:rPr>
              <a:t>measure</a:t>
            </a:r>
            <a:r>
              <a:rPr lang="lt-LT" sz="2000" dirty="0">
                <a:cs typeface="Times New Roman" panose="02020603050405020304" pitchFamily="18" charset="0"/>
              </a:rPr>
              <a:t>: </a:t>
            </a:r>
          </a:p>
          <a:p>
            <a:r>
              <a:rPr lang="lt-LT" sz="2000" dirty="0">
                <a:cs typeface="Times New Roman" panose="02020603050405020304" pitchFamily="18" charset="0"/>
              </a:rPr>
              <a:t>„ </a:t>
            </a:r>
            <a:r>
              <a:rPr lang="lt-LT" sz="2000" dirty="0" err="1">
                <a:cs typeface="Times New Roman" panose="02020603050405020304" pitchFamily="18" charset="0"/>
              </a:rPr>
              <a:t>Improvement</a:t>
            </a:r>
            <a:r>
              <a:rPr lang="lt-LT" sz="2000" dirty="0"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cs typeface="Times New Roman" panose="02020603050405020304" pitchFamily="18" charset="0"/>
              </a:rPr>
              <a:t>of</a:t>
            </a:r>
            <a:r>
              <a:rPr lang="lt-LT" sz="2000" dirty="0"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cs typeface="Times New Roman" panose="02020603050405020304" pitchFamily="18" charset="0"/>
              </a:rPr>
              <a:t>air</a:t>
            </a:r>
            <a:r>
              <a:rPr lang="lt-LT" sz="2000" dirty="0"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cs typeface="Times New Roman" panose="02020603050405020304" pitchFamily="18" charset="0"/>
              </a:rPr>
              <a:t>quality</a:t>
            </a:r>
            <a:r>
              <a:rPr lang="lt-LT" sz="2000" dirty="0"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BD9C88-21B3-4BC7-B946-EBFFD955DA0D}"/>
              </a:ext>
            </a:extLst>
          </p:cNvPr>
          <p:cNvSpPr txBox="1">
            <a:spLocks/>
          </p:cNvSpPr>
          <p:nvPr/>
        </p:nvSpPr>
        <p:spPr>
          <a:xfrm>
            <a:off x="598138" y="3906407"/>
            <a:ext cx="322492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lt-LT"/>
            </a:defPPr>
            <a:lvl1pPr algn="just">
              <a:defRPr>
                <a:solidFill>
                  <a:srgbClr val="333399"/>
                </a:solidFill>
              </a:defRPr>
            </a:lvl1pPr>
          </a:lstStyle>
          <a:p>
            <a:r>
              <a:rPr lang="lt-LT" sz="2000" dirty="0"/>
              <a:t>BENEFIT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 err="1"/>
              <a:t>Air</a:t>
            </a:r>
            <a:r>
              <a:rPr lang="lt-LT" sz="2000" dirty="0"/>
              <a:t> </a:t>
            </a:r>
            <a:r>
              <a:rPr lang="lt-LT" sz="2000" dirty="0" err="1"/>
              <a:t>quality</a:t>
            </a:r>
            <a:r>
              <a:rPr lang="lt-LT" sz="2000" dirty="0"/>
              <a:t> </a:t>
            </a:r>
            <a:r>
              <a:rPr lang="lt-LT" sz="2000" dirty="0" err="1"/>
              <a:t>regulation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 err="1"/>
              <a:t>Human</a:t>
            </a:r>
            <a:r>
              <a:rPr lang="lt-LT" sz="2000" dirty="0"/>
              <a:t> </a:t>
            </a:r>
            <a:r>
              <a:rPr lang="lt-LT" sz="2000" dirty="0" err="1"/>
              <a:t>health</a:t>
            </a:r>
            <a:r>
              <a:rPr lang="lt-LT" sz="2000" dirty="0"/>
              <a:t> </a:t>
            </a:r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5B3C3D37-6CB8-4AEC-9624-51D76B3F09A5}"/>
              </a:ext>
            </a:extLst>
          </p:cNvPr>
          <p:cNvSpPr/>
          <p:nvPr/>
        </p:nvSpPr>
        <p:spPr>
          <a:xfrm>
            <a:off x="4354286" y="3614058"/>
            <a:ext cx="6555605" cy="281668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i="1" dirty="0"/>
              <a:t>,</a:t>
            </a:r>
            <a:endParaRPr lang="en-US" i="1" dirty="0"/>
          </a:p>
          <a:p>
            <a:endParaRPr lang="lt-LT" i="1" dirty="0"/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t-LT" i="1" dirty="0"/>
              <a:t>V</a:t>
            </a:r>
            <a:r>
              <a:rPr lang="en-US" i="1" dirty="0" err="1"/>
              <a:t>alue</a:t>
            </a:r>
            <a:r>
              <a:rPr lang="lt-LT" i="1" dirty="0"/>
              <a:t>, </a:t>
            </a:r>
            <a:r>
              <a:rPr lang="en-US" i="1" dirty="0"/>
              <a:t>related to avoidance of premature deaths due to respiratory and cardiovascular diseases and medical costs</a:t>
            </a:r>
            <a:endParaRPr lang="lt-LT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Willingness to pay for avoiding health risks associated with air pollution by motor vehicles in five European countries –</a:t>
            </a:r>
            <a:r>
              <a:rPr lang="lt-LT" i="1" dirty="0"/>
              <a:t> </a:t>
            </a:r>
            <a:r>
              <a:rPr lang="en-US" i="1" dirty="0"/>
              <a:t>from </a:t>
            </a:r>
            <a:r>
              <a:rPr lang="lt-LT" i="1" dirty="0"/>
              <a:t>100</a:t>
            </a:r>
            <a:r>
              <a:rPr lang="en-US" i="1" dirty="0"/>
              <a:t> to </a:t>
            </a:r>
            <a:r>
              <a:rPr lang="lt-LT" i="1" dirty="0"/>
              <a:t>155 E</a:t>
            </a:r>
            <a:r>
              <a:rPr lang="en-US" i="1" dirty="0"/>
              <a:t>UR</a:t>
            </a:r>
            <a:r>
              <a:rPr lang="lt-LT" i="1" dirty="0"/>
              <a:t>/</a:t>
            </a:r>
            <a:r>
              <a:rPr lang="en-US" i="1" dirty="0"/>
              <a:t>person/year</a:t>
            </a:r>
            <a:endParaRPr lang="lt-LT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Annual benefits associated with reduction of the PM in Lithuania equal </a:t>
            </a:r>
            <a:r>
              <a:rPr lang="lt-LT" i="1" dirty="0"/>
              <a:t>60 – 100 m</a:t>
            </a:r>
            <a:r>
              <a:rPr lang="en-US" i="1" dirty="0" err="1"/>
              <a:t>illion</a:t>
            </a:r>
            <a:r>
              <a:rPr lang="en-US" i="1" dirty="0"/>
              <a:t> EUR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i="1" dirty="0"/>
              <a:t>Benefits of episodic monitoring during preparation of the air pollution reduction plans in municipalities, results of which could be added to the continuous state monitoring</a:t>
            </a:r>
            <a:endParaRPr lang="lt-LT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E997D7-913A-4921-A6EA-71A36AB0B0C7}"/>
              </a:ext>
            </a:extLst>
          </p:cNvPr>
          <p:cNvSpPr/>
          <p:nvPr/>
        </p:nvSpPr>
        <p:spPr>
          <a:xfrm>
            <a:off x="1524000" y="2564006"/>
            <a:ext cx="7480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i="1" dirty="0"/>
              <a:t>Non-exhaust emissions from road vehicles</a:t>
            </a:r>
            <a:r>
              <a:rPr lang="lt-LT" i="1" dirty="0"/>
              <a:t> </a:t>
            </a:r>
            <a:r>
              <a:rPr lang="lt-LT" i="1" dirty="0" err="1"/>
              <a:t>make</a:t>
            </a:r>
            <a:r>
              <a:rPr lang="lt-LT" i="1" dirty="0"/>
              <a:t> </a:t>
            </a:r>
            <a:r>
              <a:rPr lang="lt-LT" i="1" dirty="0" err="1"/>
              <a:t>approx</a:t>
            </a:r>
            <a:r>
              <a:rPr lang="lt-LT" i="1" dirty="0"/>
              <a:t>. </a:t>
            </a:r>
            <a:r>
              <a:rPr lang="lt-LT" i="1" dirty="0" err="1"/>
              <a:t>half</a:t>
            </a:r>
            <a:r>
              <a:rPr lang="lt-LT" i="1" dirty="0"/>
              <a:t> </a:t>
            </a:r>
            <a:r>
              <a:rPr lang="lt-LT" i="1" dirty="0" err="1"/>
              <a:t>of</a:t>
            </a:r>
            <a:r>
              <a:rPr lang="lt-LT" i="1" dirty="0"/>
              <a:t> </a:t>
            </a:r>
            <a:r>
              <a:rPr lang="lt-LT" i="1" dirty="0" err="1"/>
              <a:t>all</a:t>
            </a:r>
            <a:r>
              <a:rPr lang="lt-LT" i="1" dirty="0"/>
              <a:t> </a:t>
            </a:r>
            <a:r>
              <a:rPr lang="lt-LT" i="1" dirty="0" err="1"/>
              <a:t>pollution</a:t>
            </a:r>
            <a:r>
              <a:rPr lang="lt-LT" i="1" dirty="0"/>
              <a:t> </a:t>
            </a:r>
            <a:r>
              <a:rPr lang="lt-LT" i="1" dirty="0" err="1"/>
              <a:t>by</a:t>
            </a:r>
            <a:r>
              <a:rPr lang="lt-LT" i="1" dirty="0"/>
              <a:t> </a:t>
            </a:r>
            <a:r>
              <a:rPr lang="lt-LT" i="1" dirty="0" err="1"/>
              <a:t>particulate</a:t>
            </a:r>
            <a:r>
              <a:rPr lang="lt-LT" i="1" dirty="0"/>
              <a:t> </a:t>
            </a:r>
            <a:r>
              <a:rPr lang="lt-LT" i="1" dirty="0" err="1"/>
              <a:t>matters</a:t>
            </a:r>
            <a:r>
              <a:rPr lang="lt-LT" i="1" dirty="0"/>
              <a:t> </a:t>
            </a:r>
            <a:r>
              <a:rPr lang="lt-LT" i="1" dirty="0" err="1"/>
              <a:t>by</a:t>
            </a:r>
            <a:r>
              <a:rPr lang="lt-LT" i="1" dirty="0"/>
              <a:t> </a:t>
            </a:r>
            <a:r>
              <a:rPr lang="lt-LT" i="1" dirty="0" err="1"/>
              <a:t>transport</a:t>
            </a:r>
            <a:endParaRPr lang="lt-LT" i="1" dirty="0"/>
          </a:p>
        </p:txBody>
      </p:sp>
    </p:spTree>
    <p:extLst>
      <p:ext uri="{BB962C8B-B14F-4D97-AF65-F5344CB8AC3E}">
        <p14:creationId xmlns:p14="http://schemas.microsoft.com/office/powerpoint/2010/main" val="916168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91818" y="304493"/>
            <a:ext cx="10245728" cy="952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Remediation of contaminated sites</a:t>
            </a:r>
            <a:endParaRPr lang="lt-LT" sz="3800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BCCD3F-87E7-4F2B-9EAE-8CA3C9C63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90" r="3860"/>
          <a:stretch/>
        </p:blipFill>
        <p:spPr>
          <a:xfrm>
            <a:off x="9405666" y="1093198"/>
            <a:ext cx="2331652" cy="2119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621757-B0F3-4438-AC4D-57B2CAC02548}"/>
              </a:ext>
            </a:extLst>
          </p:cNvPr>
          <p:cNvSpPr txBox="1">
            <a:spLocks/>
          </p:cNvSpPr>
          <p:nvPr/>
        </p:nvSpPr>
        <p:spPr>
          <a:xfrm>
            <a:off x="533117" y="3467230"/>
            <a:ext cx="4853429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lt-LT"/>
            </a:defPPr>
            <a:lvl1pPr algn="just">
              <a:defRPr>
                <a:solidFill>
                  <a:srgbClr val="333399"/>
                </a:solidFill>
              </a:defRPr>
            </a:lvl1pPr>
          </a:lstStyle>
          <a:p>
            <a:r>
              <a:rPr lang="en-US" sz="2000" dirty="0"/>
              <a:t>BENEFIT</a:t>
            </a: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Food</a:t>
            </a:r>
            <a:r>
              <a:rPr lang="lt-LT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 err="1"/>
              <a:t>Bio-remediation</a:t>
            </a:r>
            <a:r>
              <a:rPr lang="lt-LT" sz="2000" dirty="0"/>
              <a:t> </a:t>
            </a:r>
            <a:r>
              <a:rPr lang="lt-LT" sz="2000" dirty="0" err="1"/>
              <a:t>of</a:t>
            </a:r>
            <a:r>
              <a:rPr lang="lt-LT" sz="2000" dirty="0"/>
              <a:t> </a:t>
            </a:r>
            <a:r>
              <a:rPr lang="lt-LT" sz="2000" dirty="0" err="1"/>
              <a:t>waste</a:t>
            </a:r>
            <a:r>
              <a:rPr lang="lt-LT" sz="2000" dirty="0"/>
              <a:t>, </a:t>
            </a:r>
            <a:r>
              <a:rPr lang="lt-LT" sz="2000" dirty="0" err="1"/>
              <a:t>toxics</a:t>
            </a:r>
            <a:r>
              <a:rPr lang="lt-LT" sz="2000" dirty="0"/>
              <a:t> </a:t>
            </a:r>
            <a:r>
              <a:rPr lang="lt-LT" sz="2000" dirty="0" err="1"/>
              <a:t>and</a:t>
            </a:r>
            <a:r>
              <a:rPr lang="lt-LT" sz="2000" dirty="0"/>
              <a:t> </a:t>
            </a:r>
            <a:r>
              <a:rPr lang="lt-LT" sz="2000" dirty="0" err="1"/>
              <a:t>other</a:t>
            </a:r>
            <a:r>
              <a:rPr lang="lt-LT" sz="2000" dirty="0"/>
              <a:t> </a:t>
            </a:r>
            <a:r>
              <a:rPr lang="lt-LT" sz="2000" dirty="0" err="1"/>
              <a:t>nuisances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Regulation of water flows</a:t>
            </a: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Regulation of erosion</a:t>
            </a: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Secures life cycle</a:t>
            </a: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Pest control</a:t>
            </a: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Climate regulation</a:t>
            </a:r>
            <a:endParaRPr lang="lt-LT" sz="2000" dirty="0"/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77738654-08C6-477B-A605-603DEDEAC0BE}"/>
              </a:ext>
            </a:extLst>
          </p:cNvPr>
          <p:cNvSpPr/>
          <p:nvPr/>
        </p:nvSpPr>
        <p:spPr>
          <a:xfrm>
            <a:off x="6075829" y="4088733"/>
            <a:ext cx="5105977" cy="224081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t-LT" i="1" dirty="0"/>
          </a:p>
          <a:p>
            <a:r>
              <a:rPr lang="en-US" i="1" dirty="0"/>
              <a:t>For example,</a:t>
            </a:r>
            <a:endParaRPr lang="lt-LT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Annual benefit of ecosystem services provided by clean soil in Europe is assessed at </a:t>
            </a:r>
            <a:r>
              <a:rPr lang="lt-LT" i="1" dirty="0"/>
              <a:t>14 - 700 E</a:t>
            </a:r>
            <a:r>
              <a:rPr lang="en-US" i="1" dirty="0"/>
              <a:t>UR/person</a:t>
            </a:r>
            <a:endParaRPr lang="lt-LT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Various ecosystem services by soil are valued</a:t>
            </a:r>
            <a:r>
              <a:rPr lang="lt-LT" i="1" dirty="0"/>
              <a:t> 12 - 20 000 E</a:t>
            </a:r>
            <a:r>
              <a:rPr lang="en-US" i="1" dirty="0"/>
              <a:t>UR</a:t>
            </a:r>
            <a:r>
              <a:rPr lang="lt-LT" i="1" dirty="0"/>
              <a:t>/ha/</a:t>
            </a:r>
            <a:r>
              <a:rPr lang="en-US" i="1" dirty="0"/>
              <a:t>year</a:t>
            </a:r>
            <a:endParaRPr lang="lt-LT" i="1" dirty="0"/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i="1" dirty="0"/>
              <a:t>Benefit of cleaning of </a:t>
            </a:r>
            <a:r>
              <a:rPr lang="lt-LT" i="1" dirty="0"/>
              <a:t>20 ha </a:t>
            </a:r>
            <a:r>
              <a:rPr lang="en-US" i="1" dirty="0"/>
              <a:t>would equal</a:t>
            </a:r>
            <a:r>
              <a:rPr lang="lt-LT" i="1" dirty="0"/>
              <a:t> 40 </a:t>
            </a:r>
            <a:r>
              <a:rPr lang="en-US" i="1" dirty="0"/>
              <a:t>-  </a:t>
            </a:r>
            <a:r>
              <a:rPr lang="lt-LT" i="1" dirty="0"/>
              <a:t>400 000 E</a:t>
            </a:r>
            <a:r>
              <a:rPr lang="en-US" i="1" dirty="0"/>
              <a:t>UR/year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F8775-4A95-4B5B-A1E8-46227F80B01B}"/>
              </a:ext>
            </a:extLst>
          </p:cNvPr>
          <p:cNvSpPr/>
          <p:nvPr/>
        </p:nvSpPr>
        <p:spPr>
          <a:xfrm>
            <a:off x="891818" y="127828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One measure</a:t>
            </a:r>
            <a:r>
              <a:rPr lang="lt-LT" sz="2000" dirty="0">
                <a:cs typeface="Times New Roman" panose="02020603050405020304" pitchFamily="18" charset="0"/>
              </a:rPr>
              <a:t>: </a:t>
            </a:r>
          </a:p>
          <a:p>
            <a:r>
              <a:rPr lang="lt-LT" sz="2000" dirty="0">
                <a:cs typeface="Times New Roman" panose="02020603050405020304" pitchFamily="18" charset="0"/>
              </a:rPr>
              <a:t>„</a:t>
            </a:r>
            <a:r>
              <a:rPr lang="en-US" sz="2000" dirty="0">
                <a:cs typeface="Times New Roman" panose="02020603050405020304" pitchFamily="18" charset="0"/>
              </a:rPr>
              <a:t>Management of contaminated sites</a:t>
            </a:r>
            <a:r>
              <a:rPr lang="lt-LT" sz="2000" dirty="0"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AD214E-BEF3-4A11-9F99-B825EC70B28C}"/>
              </a:ext>
            </a:extLst>
          </p:cNvPr>
          <p:cNvSpPr/>
          <p:nvPr/>
        </p:nvSpPr>
        <p:spPr>
          <a:xfrm>
            <a:off x="2126808" y="2235622"/>
            <a:ext cx="63311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Ecosystem services provided by soil play a crucial role in ecosystem functioning</a:t>
            </a:r>
            <a:r>
              <a:rPr lang="lt-LT" i="1" dirty="0"/>
              <a:t> </a:t>
            </a:r>
            <a:endParaRPr lang="en-US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Average investment costs of one “site” in </a:t>
            </a:r>
            <a:r>
              <a:rPr lang="lt-LT" i="1" dirty="0" err="1"/>
              <a:t>Li</a:t>
            </a:r>
            <a:r>
              <a:rPr lang="en-US" i="1" dirty="0" err="1"/>
              <a:t>thuania</a:t>
            </a:r>
            <a:r>
              <a:rPr lang="lt-LT" i="1" dirty="0"/>
              <a:t> - 412 000 EUR</a:t>
            </a:r>
            <a:r>
              <a:rPr lang="en-US" i="1" dirty="0"/>
              <a:t>,</a:t>
            </a:r>
            <a:r>
              <a:rPr lang="lt-LT" i="1" dirty="0"/>
              <a:t> </a:t>
            </a:r>
            <a:r>
              <a:rPr lang="en-US" i="1" dirty="0"/>
              <a:t>in Europe</a:t>
            </a:r>
            <a:r>
              <a:rPr lang="lt-LT" i="1" dirty="0"/>
              <a:t> - 124 000 EUR</a:t>
            </a:r>
            <a:endParaRPr lang="en-US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t-LT" i="1" dirty="0"/>
          </a:p>
        </p:txBody>
      </p:sp>
    </p:spTree>
    <p:extLst>
      <p:ext uri="{BB962C8B-B14F-4D97-AF65-F5344CB8AC3E}">
        <p14:creationId xmlns:p14="http://schemas.microsoft.com/office/powerpoint/2010/main" val="303458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61245" y="347616"/>
            <a:ext cx="10269510" cy="1080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Public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information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improvement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of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environmental-recreational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infrastructure</a:t>
            </a:r>
            <a:endParaRPr lang="lt-LT" sz="3800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2" descr="Vaizdo rezultatas pagal uÅ¾klausÄ âlietuvos zoologijos sodasâ">
            <a:extLst>
              <a:ext uri="{FF2B5EF4-FFF2-40B4-BE49-F238E27FC236}">
                <a16:creationId xmlns:a16="http://schemas.microsoft.com/office/drawing/2014/main" id="{24416473-8CCE-4E87-8108-4E2F225A6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0" t="56" r="11159" b="-56"/>
          <a:stretch/>
        </p:blipFill>
        <p:spPr bwMode="auto">
          <a:xfrm>
            <a:off x="9469908" y="1305816"/>
            <a:ext cx="2467502" cy="2352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62CEC3-45FE-40DA-801C-6F1E9DF0F283}"/>
              </a:ext>
            </a:extLst>
          </p:cNvPr>
          <p:cNvSpPr/>
          <p:nvPr/>
        </p:nvSpPr>
        <p:spPr>
          <a:xfrm>
            <a:off x="615555" y="165175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000" dirty="0">
                <a:cs typeface="Times New Roman" panose="02020603050405020304" pitchFamily="18" charset="0"/>
              </a:rPr>
              <a:t>1 priemonė: </a:t>
            </a:r>
          </a:p>
          <a:p>
            <a:r>
              <a:rPr lang="lt-LT" sz="2000" dirty="0">
                <a:cs typeface="Times New Roman" panose="02020603050405020304" pitchFamily="18" charset="0"/>
              </a:rPr>
              <a:t>„ </a:t>
            </a:r>
            <a:r>
              <a:rPr lang="lt-LT" sz="2000" dirty="0" err="1">
                <a:cs typeface="Times New Roman" panose="02020603050405020304" pitchFamily="18" charset="0"/>
              </a:rPr>
              <a:t>Environmental</a:t>
            </a:r>
            <a:r>
              <a:rPr lang="en-GB" dirty="0"/>
              <a:t> information and </a:t>
            </a:r>
            <a:r>
              <a:rPr lang="lt-LT" dirty="0" err="1"/>
              <a:t>management</a:t>
            </a:r>
            <a:r>
              <a:rPr lang="en-GB" dirty="0"/>
              <a:t> of e</a:t>
            </a:r>
            <a:r>
              <a:rPr lang="en-US" dirty="0" err="1"/>
              <a:t>nvironmental</a:t>
            </a:r>
            <a:r>
              <a:rPr lang="en-US" dirty="0"/>
              <a:t>-recreational objects</a:t>
            </a:r>
            <a:r>
              <a:rPr lang="lt-LT" sz="2000" dirty="0"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49B714-21F3-4D5B-B488-F10A8E289423}"/>
              </a:ext>
            </a:extLst>
          </p:cNvPr>
          <p:cNvSpPr txBox="1">
            <a:spLocks/>
          </p:cNvSpPr>
          <p:nvPr/>
        </p:nvSpPr>
        <p:spPr>
          <a:xfrm>
            <a:off x="615555" y="3702352"/>
            <a:ext cx="325105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lt-LT"/>
            </a:defPPr>
            <a:lvl1pPr algn="just">
              <a:defRPr>
                <a:solidFill>
                  <a:srgbClr val="333399"/>
                </a:solidFill>
              </a:defRPr>
            </a:lvl1pPr>
          </a:lstStyle>
          <a:p>
            <a:r>
              <a:rPr lang="lt-LT" sz="2000" dirty="0"/>
              <a:t>BENEFIT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 err="1"/>
              <a:t>Cultural</a:t>
            </a:r>
            <a:r>
              <a:rPr lang="lt-LT" sz="2000" dirty="0"/>
              <a:t> </a:t>
            </a:r>
            <a:r>
              <a:rPr lang="lt-LT" sz="2000" dirty="0" err="1"/>
              <a:t>heritage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 err="1"/>
              <a:t>Recreation</a:t>
            </a:r>
            <a:r>
              <a:rPr lang="lt-LT" sz="2000" dirty="0"/>
              <a:t> </a:t>
            </a:r>
            <a:r>
              <a:rPr lang="lt-LT" sz="2000" dirty="0" err="1"/>
              <a:t>and</a:t>
            </a:r>
            <a:r>
              <a:rPr lang="lt-LT" sz="2000" dirty="0"/>
              <a:t> </a:t>
            </a:r>
            <a:r>
              <a:rPr lang="lt-LT" sz="2000" dirty="0" err="1"/>
              <a:t>tourism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 err="1"/>
              <a:t>Esthetic</a:t>
            </a:r>
            <a:r>
              <a:rPr lang="lt-LT" sz="2000" dirty="0"/>
              <a:t>  </a:t>
            </a:r>
            <a:r>
              <a:rPr lang="lt-LT" sz="2000" dirty="0" err="1"/>
              <a:t>value</a:t>
            </a:r>
            <a:endParaRPr lang="lt-LT" sz="2000" dirty="0"/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097C0DDE-4782-4E18-BDDF-E3E0A9845FBF}"/>
              </a:ext>
            </a:extLst>
          </p:cNvPr>
          <p:cNvSpPr/>
          <p:nvPr/>
        </p:nvSpPr>
        <p:spPr>
          <a:xfrm>
            <a:off x="4138583" y="2482139"/>
            <a:ext cx="5131252" cy="427571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i="1" dirty="0"/>
              <a:t>Pvz.,</a:t>
            </a:r>
          </a:p>
          <a:p>
            <a:r>
              <a:rPr lang="lt-LT" i="1" dirty="0"/>
              <a:t>Pvz.,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t-LT" i="1" dirty="0" err="1"/>
              <a:t>Recreational</a:t>
            </a:r>
            <a:r>
              <a:rPr lang="lt-LT" i="1" dirty="0"/>
              <a:t> </a:t>
            </a:r>
            <a:r>
              <a:rPr lang="lt-LT" i="1" dirty="0" err="1"/>
              <a:t>value</a:t>
            </a:r>
            <a:r>
              <a:rPr lang="lt-LT" i="1" dirty="0"/>
              <a:t> </a:t>
            </a:r>
            <a:r>
              <a:rPr lang="lt-LT" i="1" dirty="0" err="1"/>
              <a:t>of</a:t>
            </a:r>
            <a:r>
              <a:rPr lang="lt-LT" i="1" dirty="0"/>
              <a:t> </a:t>
            </a:r>
            <a:r>
              <a:rPr lang="lt-LT" i="1" dirty="0" err="1"/>
              <a:t>one</a:t>
            </a:r>
            <a:r>
              <a:rPr lang="lt-LT" i="1" dirty="0"/>
              <a:t> </a:t>
            </a:r>
            <a:r>
              <a:rPr lang="lt-LT" i="1" dirty="0" err="1"/>
              <a:t>trip</a:t>
            </a:r>
            <a:r>
              <a:rPr lang="lt-LT" i="1" dirty="0"/>
              <a:t> </a:t>
            </a:r>
            <a:r>
              <a:rPr lang="lt-LT" i="1" dirty="0" err="1"/>
              <a:t>in</a:t>
            </a:r>
            <a:r>
              <a:rPr lang="lt-LT" i="1" dirty="0"/>
              <a:t> Lithuania </a:t>
            </a:r>
            <a:r>
              <a:rPr lang="lt-LT" i="1" dirty="0" err="1"/>
              <a:t>equaled</a:t>
            </a:r>
            <a:r>
              <a:rPr lang="lt-LT" i="1" dirty="0"/>
              <a:t> 53 EUR </a:t>
            </a:r>
            <a:r>
              <a:rPr lang="lt-LT" i="1" dirty="0" err="1"/>
              <a:t>in</a:t>
            </a:r>
            <a:r>
              <a:rPr lang="lt-LT" i="1" dirty="0"/>
              <a:t> 2015. </a:t>
            </a:r>
            <a:r>
              <a:rPr lang="lt-LT" i="1" dirty="0" err="1"/>
              <a:t>According</a:t>
            </a:r>
            <a:r>
              <a:rPr lang="lt-LT" i="1" dirty="0"/>
              <a:t> to </a:t>
            </a:r>
            <a:r>
              <a:rPr lang="lt-LT" i="1" dirty="0" err="1"/>
              <a:t>the</a:t>
            </a:r>
            <a:r>
              <a:rPr lang="lt-LT" i="1" dirty="0"/>
              <a:t> </a:t>
            </a:r>
            <a:r>
              <a:rPr lang="lt-LT" i="1" dirty="0" err="1"/>
              <a:t>planned</a:t>
            </a:r>
            <a:r>
              <a:rPr lang="lt-LT" i="1" dirty="0"/>
              <a:t> </a:t>
            </a:r>
            <a:r>
              <a:rPr lang="lt-LT" i="1" dirty="0" err="1"/>
              <a:t>trips</a:t>
            </a:r>
            <a:r>
              <a:rPr lang="lt-LT" i="1" dirty="0"/>
              <a:t> </a:t>
            </a:r>
            <a:r>
              <a:rPr lang="lt-LT" i="1" dirty="0" err="1"/>
              <a:t>annual</a:t>
            </a:r>
            <a:r>
              <a:rPr lang="lt-LT" i="1" dirty="0"/>
              <a:t> </a:t>
            </a:r>
            <a:r>
              <a:rPr lang="lt-LT" i="1" dirty="0" err="1"/>
              <a:t>benefit</a:t>
            </a:r>
            <a:r>
              <a:rPr lang="lt-LT" i="1" dirty="0"/>
              <a:t> </a:t>
            </a:r>
            <a:r>
              <a:rPr lang="lt-LT" i="1" dirty="0" err="1"/>
              <a:t>would</a:t>
            </a:r>
            <a:r>
              <a:rPr lang="lt-LT" i="1" dirty="0"/>
              <a:t> </a:t>
            </a:r>
            <a:r>
              <a:rPr lang="lt-LT" i="1" dirty="0" err="1"/>
              <a:t>amount</a:t>
            </a:r>
            <a:r>
              <a:rPr lang="lt-LT" i="1" dirty="0"/>
              <a:t> to  4.6 </a:t>
            </a:r>
            <a:r>
              <a:rPr lang="lt-LT" i="1" dirty="0" err="1"/>
              <a:t>million</a:t>
            </a:r>
            <a:r>
              <a:rPr lang="lt-LT" i="1" dirty="0"/>
              <a:t> EUR/</a:t>
            </a:r>
            <a:r>
              <a:rPr lang="lt-LT" i="1" dirty="0" err="1"/>
              <a:t>year</a:t>
            </a:r>
            <a:r>
              <a:rPr lang="lt-LT" i="1" dirty="0"/>
              <a:t>.</a:t>
            </a:r>
          </a:p>
          <a:p>
            <a:r>
              <a:rPr lang="lt-LT" i="1" dirty="0" err="1"/>
              <a:t>Environmental</a:t>
            </a:r>
            <a:r>
              <a:rPr lang="lt-LT" i="1" dirty="0"/>
              <a:t> </a:t>
            </a:r>
            <a:r>
              <a:rPr lang="lt-LT" i="1" dirty="0" err="1"/>
              <a:t>education</a:t>
            </a:r>
            <a:r>
              <a:rPr lang="lt-LT" i="1" dirty="0"/>
              <a:t> </a:t>
            </a:r>
            <a:r>
              <a:rPr lang="lt-LT" i="1" dirty="0" err="1"/>
              <a:t>projects</a:t>
            </a:r>
            <a:r>
              <a:rPr lang="lt-LT" i="1" dirty="0"/>
              <a:t> </a:t>
            </a:r>
            <a:r>
              <a:rPr lang="lt-LT" i="1" dirty="0" err="1"/>
              <a:t>provide</a:t>
            </a:r>
            <a:r>
              <a:rPr lang="lt-LT" i="1" dirty="0"/>
              <a:t> </a:t>
            </a:r>
            <a:r>
              <a:rPr lang="lt-LT" i="1" dirty="0" err="1"/>
              <a:t>non-monetary</a:t>
            </a:r>
            <a:r>
              <a:rPr lang="lt-LT" i="1" dirty="0"/>
              <a:t>, </a:t>
            </a:r>
            <a:r>
              <a:rPr lang="lt-LT" i="1" dirty="0" err="1"/>
              <a:t>very</a:t>
            </a:r>
            <a:r>
              <a:rPr lang="lt-LT" i="1" dirty="0"/>
              <a:t> </a:t>
            </a:r>
            <a:r>
              <a:rPr lang="lt-LT" i="1" dirty="0" err="1"/>
              <a:t>important</a:t>
            </a:r>
            <a:r>
              <a:rPr lang="lt-LT" i="1" dirty="0"/>
              <a:t> </a:t>
            </a:r>
            <a:r>
              <a:rPr lang="lt-LT" i="1" dirty="0" err="1"/>
              <a:t>other</a:t>
            </a:r>
            <a:r>
              <a:rPr lang="lt-LT" i="1" dirty="0"/>
              <a:t> </a:t>
            </a:r>
            <a:r>
              <a:rPr lang="lt-LT" i="1" dirty="0" err="1"/>
              <a:t>benefits</a:t>
            </a:r>
            <a:r>
              <a:rPr lang="lt-LT" i="1" dirty="0"/>
              <a:t>: </a:t>
            </a:r>
            <a:endParaRPr lang="en-US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i="1" dirty="0" err="1"/>
              <a:t>Stimulate</a:t>
            </a:r>
            <a:r>
              <a:rPr lang="lt-LT" i="1" dirty="0"/>
              <a:t> </a:t>
            </a:r>
            <a:r>
              <a:rPr lang="lt-LT" i="1" dirty="0" err="1"/>
              <a:t>critical</a:t>
            </a:r>
            <a:r>
              <a:rPr lang="lt-LT" i="1" dirty="0"/>
              <a:t> </a:t>
            </a:r>
            <a:r>
              <a:rPr lang="lt-LT" i="1" dirty="0" err="1"/>
              <a:t>thinking</a:t>
            </a:r>
            <a:r>
              <a:rPr lang="lt-LT" i="1" dirty="0"/>
              <a:t> </a:t>
            </a:r>
            <a:r>
              <a:rPr lang="lt-LT" i="1" dirty="0" err="1"/>
              <a:t>about</a:t>
            </a:r>
            <a:r>
              <a:rPr lang="lt-LT" i="1" dirty="0"/>
              <a:t> </a:t>
            </a:r>
            <a:r>
              <a:rPr lang="lt-LT" i="1" dirty="0" err="1"/>
              <a:t>processes</a:t>
            </a:r>
            <a:r>
              <a:rPr lang="lt-LT" i="1" dirty="0"/>
              <a:t> </a:t>
            </a:r>
            <a:r>
              <a:rPr lang="lt-LT" i="1" dirty="0" err="1"/>
              <a:t>in</a:t>
            </a:r>
            <a:r>
              <a:rPr lang="lt-LT" i="1" dirty="0"/>
              <a:t> </a:t>
            </a:r>
            <a:r>
              <a:rPr lang="lt-LT" i="1" dirty="0" err="1"/>
              <a:t>the</a:t>
            </a:r>
            <a:r>
              <a:rPr lang="lt-LT" i="1" dirty="0"/>
              <a:t> nature;</a:t>
            </a:r>
            <a:endParaRPr lang="en-US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i="1" dirty="0" err="1"/>
              <a:t>Increase</a:t>
            </a:r>
            <a:r>
              <a:rPr lang="lt-LT" i="1" dirty="0"/>
              <a:t> </a:t>
            </a:r>
            <a:r>
              <a:rPr lang="lt-LT" i="1" dirty="0" err="1"/>
              <a:t>understanding</a:t>
            </a:r>
            <a:r>
              <a:rPr lang="lt-LT" i="1" dirty="0"/>
              <a:t> </a:t>
            </a:r>
            <a:r>
              <a:rPr lang="lt-LT" i="1" dirty="0" err="1"/>
              <a:t>how</a:t>
            </a:r>
            <a:r>
              <a:rPr lang="lt-LT" i="1" dirty="0"/>
              <a:t> </a:t>
            </a:r>
            <a:r>
              <a:rPr lang="lt-LT" i="1" dirty="0" err="1"/>
              <a:t>various</a:t>
            </a:r>
            <a:r>
              <a:rPr lang="lt-LT" i="1" dirty="0"/>
              <a:t> </a:t>
            </a:r>
            <a:r>
              <a:rPr lang="lt-LT" i="1" dirty="0" err="1"/>
              <a:t>decisions</a:t>
            </a:r>
            <a:r>
              <a:rPr lang="lt-LT" i="1" dirty="0"/>
              <a:t> </a:t>
            </a:r>
            <a:r>
              <a:rPr lang="lt-LT" i="1" dirty="0" err="1"/>
              <a:t>and</a:t>
            </a:r>
            <a:r>
              <a:rPr lang="lt-LT" i="1" dirty="0"/>
              <a:t> </a:t>
            </a:r>
            <a:r>
              <a:rPr lang="lt-LT" i="1" dirty="0" err="1"/>
              <a:t>actions</a:t>
            </a:r>
            <a:r>
              <a:rPr lang="lt-LT" i="1" dirty="0"/>
              <a:t> </a:t>
            </a:r>
            <a:r>
              <a:rPr lang="lt-LT" i="1" dirty="0" err="1"/>
              <a:t>impact</a:t>
            </a:r>
            <a:r>
              <a:rPr lang="lt-LT" i="1" dirty="0"/>
              <a:t> </a:t>
            </a:r>
            <a:r>
              <a:rPr lang="lt-LT" i="1" dirty="0" err="1"/>
              <a:t>environment</a:t>
            </a:r>
            <a:r>
              <a:rPr lang="lt-LT" i="1" dirty="0"/>
              <a:t>;</a:t>
            </a:r>
            <a:endParaRPr lang="en-US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i="1" dirty="0" err="1"/>
              <a:t>Increase</a:t>
            </a:r>
            <a:r>
              <a:rPr lang="lt-LT" i="1" dirty="0"/>
              <a:t> </a:t>
            </a:r>
            <a:r>
              <a:rPr lang="lt-LT" i="1" dirty="0" err="1"/>
              <a:t>tolerance</a:t>
            </a:r>
            <a:r>
              <a:rPr lang="lt-LT" i="1" dirty="0"/>
              <a:t>, </a:t>
            </a:r>
            <a:r>
              <a:rPr lang="lt-LT" i="1" dirty="0" err="1"/>
              <a:t>sensitiveness</a:t>
            </a:r>
            <a:r>
              <a:rPr lang="lt-LT" i="1" dirty="0"/>
              <a:t>, </a:t>
            </a:r>
            <a:r>
              <a:rPr lang="lt-LT" i="1" dirty="0" err="1"/>
              <a:t>respect</a:t>
            </a:r>
            <a:r>
              <a:rPr lang="lt-LT" i="1" dirty="0"/>
              <a:t> </a:t>
            </a:r>
            <a:r>
              <a:rPr lang="lt-LT" i="1" dirty="0" err="1"/>
              <a:t>for</a:t>
            </a:r>
            <a:r>
              <a:rPr lang="lt-LT" i="1" dirty="0"/>
              <a:t> </a:t>
            </a:r>
            <a:r>
              <a:rPr lang="lt-LT" i="1" dirty="0" err="1"/>
              <a:t>environment</a:t>
            </a:r>
            <a:r>
              <a:rPr lang="lt-LT" i="1" dirty="0"/>
              <a:t>;</a:t>
            </a:r>
            <a:endParaRPr lang="en-US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i="1" dirty="0" err="1"/>
              <a:t>Increase</a:t>
            </a:r>
            <a:r>
              <a:rPr lang="lt-LT" i="1" dirty="0"/>
              <a:t> </a:t>
            </a:r>
            <a:r>
              <a:rPr lang="lt-LT" i="1" dirty="0" err="1"/>
              <a:t>collaboration</a:t>
            </a:r>
            <a:r>
              <a:rPr lang="lt-LT" i="1" dirty="0"/>
              <a:t> </a:t>
            </a:r>
            <a:r>
              <a:rPr lang="lt-LT" i="1" dirty="0" err="1"/>
              <a:t>among</a:t>
            </a:r>
            <a:r>
              <a:rPr lang="lt-LT" i="1" dirty="0"/>
              <a:t> </a:t>
            </a:r>
            <a:r>
              <a:rPr lang="lt-LT" i="1" dirty="0" err="1"/>
              <a:t>various</a:t>
            </a:r>
            <a:r>
              <a:rPr lang="lt-LT" i="1" dirty="0"/>
              <a:t> </a:t>
            </a:r>
            <a:r>
              <a:rPr lang="lt-LT" i="1" dirty="0" err="1"/>
              <a:t>disciplines</a:t>
            </a:r>
            <a:r>
              <a:rPr lang="lt-LT" i="1" dirty="0"/>
              <a:t>;</a:t>
            </a:r>
            <a:endParaRPr lang="en-US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i="1" dirty="0" err="1"/>
              <a:t>Encourage</a:t>
            </a:r>
            <a:r>
              <a:rPr lang="lt-LT" i="1" dirty="0"/>
              <a:t> </a:t>
            </a:r>
            <a:r>
              <a:rPr lang="lt-LT" i="1" dirty="0" err="1"/>
              <a:t>healthy</a:t>
            </a:r>
            <a:r>
              <a:rPr lang="lt-LT" i="1" dirty="0"/>
              <a:t> </a:t>
            </a:r>
            <a:r>
              <a:rPr lang="lt-LT" i="1" dirty="0" err="1"/>
              <a:t>lifestyle</a:t>
            </a:r>
            <a:r>
              <a:rPr lang="lt-LT" i="1" dirty="0"/>
              <a:t>;</a:t>
            </a:r>
            <a:endParaRPr lang="en-US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i="1" dirty="0" err="1"/>
              <a:t>Strenghten</a:t>
            </a:r>
            <a:r>
              <a:rPr lang="lt-LT" i="1" dirty="0"/>
              <a:t> </a:t>
            </a:r>
            <a:r>
              <a:rPr lang="lt-LT" i="1" dirty="0" err="1"/>
              <a:t>communities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51077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D481-3CC3-4E6F-8CFD-FDB8BC43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939" y="376511"/>
            <a:ext cx="6389914" cy="657953"/>
          </a:xfrm>
        </p:spPr>
        <p:txBody>
          <a:bodyPr>
            <a:normAutofit/>
          </a:bodyPr>
          <a:lstStyle/>
          <a:p>
            <a:r>
              <a:rPr lang="lt-LT" sz="3800" b="1" dirty="0" err="1"/>
              <a:t>Recommendations</a:t>
            </a:r>
            <a:endParaRPr lang="lt-LT" sz="38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05C26F-9E20-43BC-918C-B3A2815E370A}"/>
              </a:ext>
            </a:extLst>
          </p:cNvPr>
          <p:cNvGrpSpPr/>
          <p:nvPr/>
        </p:nvGrpSpPr>
        <p:grpSpPr>
          <a:xfrm>
            <a:off x="1003478" y="1202601"/>
            <a:ext cx="8409512" cy="1959214"/>
            <a:chOff x="1303455" y="1789888"/>
            <a:chExt cx="8241740" cy="1819073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033FD188-B2CB-4279-BB13-61B0B95FDDAD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051885-13F9-4F22-B7F4-73DCAE27059E}"/>
                </a:ext>
              </a:extLst>
            </p:cNvPr>
            <p:cNvSpPr/>
            <p:nvPr/>
          </p:nvSpPr>
          <p:spPr>
            <a:xfrm>
              <a:off x="2603769" y="1789888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24AA20-BFDE-4F04-9B7A-D5B05B162D28}"/>
              </a:ext>
            </a:extLst>
          </p:cNvPr>
          <p:cNvGrpSpPr/>
          <p:nvPr/>
        </p:nvGrpSpPr>
        <p:grpSpPr>
          <a:xfrm flipH="1">
            <a:off x="2347283" y="2642401"/>
            <a:ext cx="8426472" cy="1771066"/>
            <a:chOff x="1303455" y="1789888"/>
            <a:chExt cx="8241740" cy="1819073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2D3918BB-B38F-401C-AF5B-8F641D4710EE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9CE5B257-02C7-4A24-A5FF-CD839779E926}"/>
                </a:ext>
              </a:extLst>
            </p:cNvPr>
            <p:cNvSpPr/>
            <p:nvPr/>
          </p:nvSpPr>
          <p:spPr>
            <a:xfrm>
              <a:off x="2603769" y="1789888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81EA12-6743-44ED-9878-63B271B215A5}"/>
              </a:ext>
            </a:extLst>
          </p:cNvPr>
          <p:cNvGrpSpPr/>
          <p:nvPr/>
        </p:nvGrpSpPr>
        <p:grpSpPr>
          <a:xfrm>
            <a:off x="1015947" y="3879683"/>
            <a:ext cx="8409511" cy="2183673"/>
            <a:chOff x="1303455" y="1789888"/>
            <a:chExt cx="8241740" cy="1819073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1BE6E82-79A3-41D4-BA60-E46ADAA59A2E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2" name="Rectangle 3">
              <a:extLst>
                <a:ext uri="{FF2B5EF4-FFF2-40B4-BE49-F238E27FC236}">
                  <a16:creationId xmlns:a16="http://schemas.microsoft.com/office/drawing/2014/main" id="{21B5E77D-887E-4896-A353-E5094DD4E3AB}"/>
                </a:ext>
              </a:extLst>
            </p:cNvPr>
            <p:cNvSpPr/>
            <p:nvPr/>
          </p:nvSpPr>
          <p:spPr>
            <a:xfrm>
              <a:off x="2603769" y="1789888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AD132A6-6F85-46A4-BF1E-CC41360CD036}"/>
              </a:ext>
            </a:extLst>
          </p:cNvPr>
          <p:cNvSpPr txBox="1"/>
          <p:nvPr/>
        </p:nvSpPr>
        <p:spPr>
          <a:xfrm>
            <a:off x="4275868" y="1723662"/>
            <a:ext cx="492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cap="all" dirty="0" err="1">
                <a:solidFill>
                  <a:schemeClr val="bg1"/>
                </a:solidFill>
              </a:rPr>
              <a:t>Carry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out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valuation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of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ecosystem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services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8DCF7E-A53E-46B3-8957-0CD2A9A9641F}"/>
              </a:ext>
            </a:extLst>
          </p:cNvPr>
          <p:cNvSpPr txBox="1"/>
          <p:nvPr/>
        </p:nvSpPr>
        <p:spPr>
          <a:xfrm>
            <a:off x="2601388" y="2978317"/>
            <a:ext cx="517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cap="all" dirty="0" err="1">
                <a:solidFill>
                  <a:schemeClr val="bg1"/>
                </a:solidFill>
              </a:rPr>
              <a:t>apply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cost-benefit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analysis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for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assessment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of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investment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projects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more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extensively</a:t>
            </a:r>
            <a:endParaRPr lang="lt-LT" cap="all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DD4594-620C-45CF-82CC-0C2AEB5B0F16}"/>
              </a:ext>
            </a:extLst>
          </p:cNvPr>
          <p:cNvSpPr txBox="1"/>
          <p:nvPr/>
        </p:nvSpPr>
        <p:spPr>
          <a:xfrm>
            <a:off x="3839429" y="4102918"/>
            <a:ext cx="5573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cap="all" dirty="0" err="1">
                <a:solidFill>
                  <a:schemeClr val="bg1"/>
                </a:solidFill>
              </a:rPr>
              <a:t>Improve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i="1" cap="all" dirty="0" err="1">
                <a:solidFill>
                  <a:schemeClr val="bg1"/>
                </a:solidFill>
              </a:rPr>
              <a:t>The</a:t>
            </a:r>
            <a:r>
              <a:rPr lang="lt-LT" i="1" cap="all" dirty="0">
                <a:solidFill>
                  <a:schemeClr val="bg1"/>
                </a:solidFill>
              </a:rPr>
              <a:t> </a:t>
            </a:r>
            <a:r>
              <a:rPr lang="lt-LT" i="1" cap="all" dirty="0" err="1">
                <a:solidFill>
                  <a:schemeClr val="bg1"/>
                </a:solidFill>
              </a:rPr>
              <a:t>Methodology</a:t>
            </a:r>
            <a:r>
              <a:rPr lang="lt-LT" i="1" cap="all" dirty="0">
                <a:solidFill>
                  <a:schemeClr val="bg1"/>
                </a:solidFill>
              </a:rPr>
              <a:t> </a:t>
            </a:r>
            <a:r>
              <a:rPr lang="lt-LT" i="1" cap="all" dirty="0" err="1">
                <a:solidFill>
                  <a:schemeClr val="bg1"/>
                </a:solidFill>
              </a:rPr>
              <a:t>for</a:t>
            </a:r>
            <a:r>
              <a:rPr lang="lt-LT" i="1" cap="all" dirty="0">
                <a:solidFill>
                  <a:schemeClr val="bg1"/>
                </a:solidFill>
              </a:rPr>
              <a:t> </a:t>
            </a:r>
            <a:r>
              <a:rPr lang="lt-LT" i="1" cap="all" dirty="0" err="1">
                <a:solidFill>
                  <a:schemeClr val="bg1"/>
                </a:solidFill>
              </a:rPr>
              <a:t>development</a:t>
            </a:r>
            <a:r>
              <a:rPr lang="lt-LT" i="1" cap="all" dirty="0">
                <a:solidFill>
                  <a:schemeClr val="bg1"/>
                </a:solidFill>
              </a:rPr>
              <a:t> </a:t>
            </a:r>
            <a:r>
              <a:rPr lang="lt-LT" i="1" cap="all" dirty="0" err="1">
                <a:solidFill>
                  <a:schemeClr val="bg1"/>
                </a:solidFill>
              </a:rPr>
              <a:t>of</a:t>
            </a:r>
            <a:r>
              <a:rPr lang="lt-LT" i="1" cap="all" dirty="0">
                <a:solidFill>
                  <a:schemeClr val="bg1"/>
                </a:solidFill>
              </a:rPr>
              <a:t> </a:t>
            </a:r>
            <a:r>
              <a:rPr lang="lt-LT" i="1" cap="all" dirty="0" err="1">
                <a:solidFill>
                  <a:schemeClr val="bg1"/>
                </a:solidFill>
              </a:rPr>
              <a:t>investment</a:t>
            </a:r>
            <a:r>
              <a:rPr lang="lt-LT" i="1" cap="all" dirty="0">
                <a:solidFill>
                  <a:schemeClr val="bg1"/>
                </a:solidFill>
              </a:rPr>
              <a:t> </a:t>
            </a:r>
            <a:r>
              <a:rPr lang="lt-LT" i="1" cap="all" dirty="0" err="1">
                <a:solidFill>
                  <a:schemeClr val="bg1"/>
                </a:solidFill>
              </a:rPr>
              <a:t>projects</a:t>
            </a:r>
            <a:r>
              <a:rPr lang="lt-LT" i="1" cap="all" dirty="0">
                <a:solidFill>
                  <a:schemeClr val="bg1"/>
                </a:solidFill>
              </a:rPr>
              <a:t>, to be </a:t>
            </a:r>
            <a:r>
              <a:rPr lang="lt-LT" i="1" cap="all" dirty="0" err="1">
                <a:solidFill>
                  <a:schemeClr val="bg1"/>
                </a:solidFill>
              </a:rPr>
              <a:t>funded</a:t>
            </a:r>
            <a:r>
              <a:rPr lang="lt-LT" i="1" cap="all" dirty="0">
                <a:solidFill>
                  <a:schemeClr val="bg1"/>
                </a:solidFill>
              </a:rPr>
              <a:t> </a:t>
            </a:r>
            <a:r>
              <a:rPr lang="lt-LT" i="1" cap="all" dirty="0" err="1">
                <a:solidFill>
                  <a:schemeClr val="bg1"/>
                </a:solidFill>
              </a:rPr>
              <a:t>by</a:t>
            </a:r>
            <a:r>
              <a:rPr lang="lt-LT" i="1" cap="all" dirty="0">
                <a:solidFill>
                  <a:schemeClr val="bg1"/>
                </a:solidFill>
              </a:rPr>
              <a:t> </a:t>
            </a:r>
            <a:r>
              <a:rPr lang="lt-LT" i="1" cap="all" dirty="0" err="1">
                <a:solidFill>
                  <a:schemeClr val="bg1"/>
                </a:solidFill>
              </a:rPr>
              <a:t>the</a:t>
            </a:r>
            <a:r>
              <a:rPr lang="lt-LT" i="1" cap="all" dirty="0">
                <a:solidFill>
                  <a:schemeClr val="bg1"/>
                </a:solidFill>
              </a:rPr>
              <a:t> EU </a:t>
            </a:r>
            <a:r>
              <a:rPr lang="lt-LT" i="1" cap="all" dirty="0" err="1">
                <a:solidFill>
                  <a:schemeClr val="bg1"/>
                </a:solidFill>
              </a:rPr>
              <a:t>structural</a:t>
            </a:r>
            <a:r>
              <a:rPr lang="lt-LT" i="1" cap="all" dirty="0">
                <a:solidFill>
                  <a:schemeClr val="bg1"/>
                </a:solidFill>
              </a:rPr>
              <a:t> </a:t>
            </a:r>
            <a:r>
              <a:rPr lang="lt-LT" i="1" cap="all" dirty="0" err="1">
                <a:solidFill>
                  <a:schemeClr val="bg1"/>
                </a:solidFill>
              </a:rPr>
              <a:t>funds</a:t>
            </a:r>
            <a:r>
              <a:rPr lang="lt-LT" i="1" cap="all" dirty="0">
                <a:solidFill>
                  <a:schemeClr val="bg1"/>
                </a:solidFill>
              </a:rPr>
              <a:t> </a:t>
            </a:r>
            <a:r>
              <a:rPr lang="lt-LT" i="1" cap="all" dirty="0" err="1">
                <a:solidFill>
                  <a:schemeClr val="bg1"/>
                </a:solidFill>
              </a:rPr>
              <a:t>and</a:t>
            </a:r>
            <a:r>
              <a:rPr lang="lt-LT" i="1" cap="all" dirty="0">
                <a:solidFill>
                  <a:schemeClr val="bg1"/>
                </a:solidFill>
              </a:rPr>
              <a:t>/</a:t>
            </a:r>
            <a:r>
              <a:rPr lang="lt-LT" i="1" cap="all" dirty="0" err="1">
                <a:solidFill>
                  <a:schemeClr val="bg1"/>
                </a:solidFill>
              </a:rPr>
              <a:t>or</a:t>
            </a:r>
            <a:r>
              <a:rPr lang="lt-LT" i="1" cap="all" dirty="0">
                <a:solidFill>
                  <a:schemeClr val="bg1"/>
                </a:solidFill>
              </a:rPr>
              <a:t> </a:t>
            </a:r>
            <a:r>
              <a:rPr lang="lt-LT" i="1" cap="all" dirty="0" err="1">
                <a:solidFill>
                  <a:schemeClr val="bg1"/>
                </a:solidFill>
              </a:rPr>
              <a:t>state</a:t>
            </a:r>
            <a:r>
              <a:rPr lang="lt-LT" i="1" cap="all" dirty="0">
                <a:solidFill>
                  <a:schemeClr val="bg1"/>
                </a:solidFill>
              </a:rPr>
              <a:t> </a:t>
            </a:r>
            <a:r>
              <a:rPr lang="lt-LT" i="1" cap="all" dirty="0" err="1">
                <a:solidFill>
                  <a:schemeClr val="bg1"/>
                </a:solidFill>
              </a:rPr>
              <a:t>budget</a:t>
            </a:r>
            <a:r>
              <a:rPr lang="lt-LT" i="1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and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related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excel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model</a:t>
            </a:r>
            <a:endParaRPr lang="lt-LT" cap="all" dirty="0">
              <a:solidFill>
                <a:schemeClr val="bg1"/>
              </a:solidFill>
            </a:endParaRPr>
          </a:p>
        </p:txBody>
      </p:sp>
      <p:pic>
        <p:nvPicPr>
          <p:cNvPr id="31" name="Graphic 30" descr="Bullseye">
            <a:extLst>
              <a:ext uri="{FF2B5EF4-FFF2-40B4-BE49-F238E27FC236}">
                <a16:creationId xmlns:a16="http://schemas.microsoft.com/office/drawing/2014/main" id="{10D42D3A-9809-446A-8A11-686EFDE33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3976" y="1522880"/>
            <a:ext cx="914400" cy="914400"/>
          </a:xfrm>
          <a:prstGeom prst="rect">
            <a:avLst/>
          </a:prstGeom>
        </p:spPr>
      </p:pic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ECC4FDD5-896C-4E36-90F2-950729257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5685" y="2844282"/>
            <a:ext cx="914400" cy="914400"/>
          </a:xfrm>
          <a:prstGeom prst="rect">
            <a:avLst/>
          </a:prstGeom>
        </p:spPr>
      </p:pic>
      <p:pic>
        <p:nvPicPr>
          <p:cNvPr id="37" name="Graphic 36" descr="Upward trend">
            <a:extLst>
              <a:ext uri="{FF2B5EF4-FFF2-40B4-BE49-F238E27FC236}">
                <a16:creationId xmlns:a16="http://schemas.microsoft.com/office/drawing/2014/main" id="{3575B1FC-5A6C-42F3-828B-76CDF91E2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17260" y="4240788"/>
            <a:ext cx="914400" cy="9144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14FE938-DBB4-4CB1-91E0-8D5F0D605B41}"/>
              </a:ext>
            </a:extLst>
          </p:cNvPr>
          <p:cNvGrpSpPr/>
          <p:nvPr/>
        </p:nvGrpSpPr>
        <p:grpSpPr>
          <a:xfrm flipH="1">
            <a:off x="2347284" y="5445406"/>
            <a:ext cx="8426472" cy="1635285"/>
            <a:chOff x="1303455" y="1789888"/>
            <a:chExt cx="8241740" cy="1819073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8433F9B-2E9B-4E6D-8CE1-3F9FA8B67C75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376A992A-4D20-4504-A841-332A5AF1676A}"/>
                </a:ext>
              </a:extLst>
            </p:cNvPr>
            <p:cNvSpPr/>
            <p:nvPr/>
          </p:nvSpPr>
          <p:spPr>
            <a:xfrm>
              <a:off x="2603769" y="1789888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6E27251-AEA1-49F7-B2F3-3CB2E7500EAE}"/>
              </a:ext>
            </a:extLst>
          </p:cNvPr>
          <p:cNvSpPr txBox="1"/>
          <p:nvPr/>
        </p:nvSpPr>
        <p:spPr>
          <a:xfrm>
            <a:off x="2601388" y="5795657"/>
            <a:ext cx="517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cap="all" dirty="0" err="1">
                <a:solidFill>
                  <a:schemeClr val="bg1"/>
                </a:solidFill>
              </a:rPr>
              <a:t>Stimulate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correct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usage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of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terms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i="1" cap="all" dirty="0" err="1">
                <a:solidFill>
                  <a:schemeClr val="bg1"/>
                </a:solidFill>
              </a:rPr>
              <a:t>efficiency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and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i="1" cap="all" dirty="0" err="1">
                <a:solidFill>
                  <a:schemeClr val="bg1"/>
                </a:solidFill>
              </a:rPr>
              <a:t>effectiveness</a:t>
            </a:r>
            <a:endParaRPr lang="lt-LT" i="1" cap="all" dirty="0">
              <a:solidFill>
                <a:schemeClr val="bg1"/>
              </a:solidFill>
            </a:endParaRPr>
          </a:p>
        </p:txBody>
      </p:sp>
      <p:pic>
        <p:nvPicPr>
          <p:cNvPr id="25" name="Graphic 24" descr="Bullseye">
            <a:extLst>
              <a:ext uri="{FF2B5EF4-FFF2-40B4-BE49-F238E27FC236}">
                <a16:creationId xmlns:a16="http://schemas.microsoft.com/office/drawing/2014/main" id="{BD19F9B2-C371-49BA-A1E9-21E5989D6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4334" y="56396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8A64-CEF4-4176-A3B4-FBEE2EA0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663" y="22715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i="1" dirty="0">
                <a:solidFill>
                  <a:schemeClr val="accent4"/>
                </a:solidFill>
              </a:rPr>
              <a:t>Biodiversity and landscape protection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7064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847" y="228631"/>
            <a:ext cx="10515600" cy="1181678"/>
          </a:xfrm>
        </p:spPr>
        <p:txBody>
          <a:bodyPr/>
          <a:lstStyle/>
          <a:p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object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ev</a:t>
            </a:r>
            <a:r>
              <a:rPr lang="en-US" dirty="0" err="1"/>
              <a:t>aluation</a:t>
            </a:r>
            <a:r>
              <a:rPr lang="lt-LT" dirty="0"/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036AE7-5B72-48F1-9947-7BE1425CA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954" y="1787758"/>
            <a:ext cx="4665784" cy="4093501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>
                <a:latin typeface="+mj-lt"/>
              </a:rPr>
              <a:t>The evaluation focuses on specific </a:t>
            </a:r>
            <a:r>
              <a:rPr lang="en-GB" dirty="0">
                <a:latin typeface="+mj-lt"/>
              </a:rPr>
              <a:t>environmental measures financed from the EU Structural Funds in the programming periods of 2007-2013 and 2014-2020</a:t>
            </a:r>
          </a:p>
          <a:p>
            <a:pPr marL="0" lvl="0" indent="0" algn="just">
              <a:buNone/>
            </a:pPr>
            <a:endParaRPr lang="en-GB" dirty="0">
              <a:latin typeface="+mj-lt"/>
            </a:endParaRPr>
          </a:p>
          <a:p>
            <a:pPr marL="0" lvl="0" indent="0" algn="just">
              <a:buNone/>
            </a:pPr>
            <a:r>
              <a:rPr lang="en-GB" dirty="0">
                <a:latin typeface="+mj-lt"/>
              </a:rPr>
              <a:t>Over </a:t>
            </a:r>
            <a:r>
              <a:rPr lang="lt-LT" dirty="0" err="1">
                <a:latin typeface="+mj-lt"/>
              </a:rPr>
              <a:t>the</a:t>
            </a:r>
            <a:r>
              <a:rPr lang="lt-LT" dirty="0">
                <a:latin typeface="+mj-lt"/>
              </a:rPr>
              <a:t> </a:t>
            </a:r>
            <a:r>
              <a:rPr lang="en-GB" dirty="0">
                <a:latin typeface="+mj-lt"/>
              </a:rPr>
              <a:t>two programming periods m</a:t>
            </a:r>
            <a:r>
              <a:rPr lang="lt-LT" dirty="0">
                <a:latin typeface="+mj-lt"/>
              </a:rPr>
              <a:t>ore </a:t>
            </a:r>
            <a:r>
              <a:rPr lang="lt-LT" dirty="0" err="1">
                <a:latin typeface="+mj-lt"/>
              </a:rPr>
              <a:t>tha</a:t>
            </a:r>
            <a:r>
              <a:rPr lang="en-GB" dirty="0">
                <a:latin typeface="+mj-lt"/>
              </a:rPr>
              <a:t>n EUR </a:t>
            </a:r>
            <a:r>
              <a:rPr lang="lt-LT" dirty="0">
                <a:latin typeface="+mj-lt"/>
              </a:rPr>
              <a:t>550 m</a:t>
            </a:r>
            <a:r>
              <a:rPr lang="en-GB" dirty="0" err="1">
                <a:latin typeface="+mj-lt"/>
              </a:rPr>
              <a:t>illion</a:t>
            </a:r>
            <a:r>
              <a:rPr lang="lt-LT" dirty="0">
                <a:latin typeface="+mj-lt"/>
              </a:rPr>
              <a:t> </a:t>
            </a:r>
            <a:r>
              <a:rPr lang="lt-LT" dirty="0" err="1">
                <a:latin typeface="+mj-lt"/>
              </a:rPr>
              <a:t>was</a:t>
            </a:r>
            <a:r>
              <a:rPr lang="lt-LT" dirty="0">
                <a:latin typeface="+mj-lt"/>
              </a:rPr>
              <a:t> </a:t>
            </a:r>
            <a:r>
              <a:rPr lang="en-GB" dirty="0">
                <a:latin typeface="+mj-lt"/>
              </a:rPr>
              <a:t>allocated </a:t>
            </a:r>
            <a:r>
              <a:rPr lang="lt-LT" dirty="0">
                <a:latin typeface="+mj-lt"/>
              </a:rPr>
              <a:t>f</a:t>
            </a:r>
            <a:r>
              <a:rPr lang="en-US" dirty="0">
                <a:latin typeface="+mj-lt"/>
              </a:rPr>
              <a:t>or the investments and communication measures implemented in the field of environmental protection </a:t>
            </a:r>
            <a:r>
              <a:rPr lang="en-GB" dirty="0">
                <a:latin typeface="+mj-lt"/>
              </a:rPr>
              <a:t>in Lithuania </a:t>
            </a:r>
            <a:endParaRPr lang="lt-LT" dirty="0">
              <a:latin typeface="+mj-lt"/>
            </a:endParaRPr>
          </a:p>
          <a:p>
            <a:pPr marL="0" indent="0" algn="just">
              <a:buNone/>
            </a:pPr>
            <a:endParaRPr lang="lt-LT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318A4-4114-4546-AC33-11E70086D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70" y="1590674"/>
            <a:ext cx="5542577" cy="4290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FA4F5F-1D00-4484-AE10-F3AA8F97C9DC}"/>
              </a:ext>
            </a:extLst>
          </p:cNvPr>
          <p:cNvSpPr/>
          <p:nvPr/>
        </p:nvSpPr>
        <p:spPr>
          <a:xfrm rot="5400000">
            <a:off x="611921" y="1904059"/>
            <a:ext cx="131575" cy="793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38FC4C-6857-4FAC-B0F7-AE532EE28EDD}"/>
              </a:ext>
            </a:extLst>
          </p:cNvPr>
          <p:cNvSpPr/>
          <p:nvPr/>
        </p:nvSpPr>
        <p:spPr>
          <a:xfrm rot="5400000">
            <a:off x="549129" y="3630491"/>
            <a:ext cx="131575" cy="793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2623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800" b="1" dirty="0"/>
              <a:t>Main recommendations and strategic proposals (1)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CD68C-A04A-4ABC-ABD8-9B03BC9007D3}"/>
              </a:ext>
            </a:extLst>
          </p:cNvPr>
          <p:cNvSpPr/>
          <p:nvPr/>
        </p:nvSpPr>
        <p:spPr>
          <a:xfrm>
            <a:off x="971550" y="1780818"/>
            <a:ext cx="98869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Biodiversity </a:t>
            </a:r>
            <a:r>
              <a:rPr lang="lt-LT" sz="2200" dirty="0"/>
              <a:t>c</a:t>
            </a:r>
            <a:r>
              <a:rPr lang="en-GB" sz="2200" dirty="0" err="1"/>
              <a:t>onservation</a:t>
            </a:r>
            <a:r>
              <a:rPr lang="en-GB" sz="2200" dirty="0"/>
              <a:t> measures are properly selected, however</a:t>
            </a:r>
            <a:r>
              <a:rPr lang="lt-LT" sz="2200" dirty="0"/>
              <a:t>,</a:t>
            </a:r>
            <a:r>
              <a:rPr lang="en-GB" sz="2200" dirty="0"/>
              <a:t> in order to achieve </a:t>
            </a:r>
            <a:r>
              <a:rPr lang="lt-LT" sz="2200" dirty="0" err="1"/>
              <a:t>the</a:t>
            </a:r>
            <a:r>
              <a:rPr lang="lt-LT" sz="2200" dirty="0"/>
              <a:t> </a:t>
            </a:r>
            <a:r>
              <a:rPr lang="en-GB" sz="2200" dirty="0"/>
              <a:t>targets </a:t>
            </a:r>
            <a:r>
              <a:rPr lang="lt-LT" sz="2200" dirty="0" err="1"/>
              <a:t>set</a:t>
            </a:r>
            <a:r>
              <a:rPr lang="lt-LT" sz="2200" dirty="0"/>
              <a:t>, </a:t>
            </a:r>
            <a:r>
              <a:rPr lang="lt-LT" sz="2200" dirty="0" err="1"/>
              <a:t>more</a:t>
            </a:r>
            <a:r>
              <a:rPr lang="lt-LT" sz="2200" dirty="0"/>
              <a:t> </a:t>
            </a:r>
            <a:r>
              <a:rPr lang="lt-LT" sz="2200" dirty="0" err="1"/>
              <a:t>extensive</a:t>
            </a:r>
            <a:r>
              <a:rPr lang="lt-LT" sz="2200" dirty="0"/>
              <a:t> </a:t>
            </a:r>
            <a:r>
              <a:rPr lang="en-GB" sz="2200" dirty="0"/>
              <a:t>scale of application</a:t>
            </a:r>
            <a:r>
              <a:rPr lang="lt-LT" sz="2200" dirty="0"/>
              <a:t> </a:t>
            </a:r>
            <a:r>
              <a:rPr lang="lt-LT" sz="2200" dirty="0" err="1"/>
              <a:t>is</a:t>
            </a:r>
            <a:r>
              <a:rPr lang="lt-LT" sz="2200" dirty="0"/>
              <a:t> </a:t>
            </a:r>
            <a:r>
              <a:rPr lang="lt-LT" sz="2200" dirty="0" err="1"/>
              <a:t>needed</a:t>
            </a:r>
            <a:r>
              <a:rPr lang="en-US" sz="2200" dirty="0"/>
              <a:t>.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It is advised to include objectives of </a:t>
            </a:r>
            <a:r>
              <a:rPr lang="lt-LT" sz="2200" dirty="0" err="1"/>
              <a:t>the</a:t>
            </a:r>
            <a:r>
              <a:rPr lang="lt-LT" sz="2200" dirty="0"/>
              <a:t> </a:t>
            </a:r>
            <a:r>
              <a:rPr lang="en-GB" sz="2200" dirty="0"/>
              <a:t>EU </a:t>
            </a:r>
            <a:r>
              <a:rPr lang="lt-LT" sz="2200" dirty="0"/>
              <a:t>B</a:t>
            </a:r>
            <a:r>
              <a:rPr lang="en-GB" sz="2200" dirty="0" err="1"/>
              <a:t>iodiversity</a:t>
            </a:r>
            <a:r>
              <a:rPr lang="en-GB" sz="2200" dirty="0"/>
              <a:t> strategy target 3  (increase the contribution of agriculture and forestry to biodiversity) in the </a:t>
            </a:r>
            <a:r>
              <a:rPr lang="lt-LT" sz="2200" dirty="0"/>
              <a:t>N</a:t>
            </a:r>
            <a:r>
              <a:rPr lang="en-GB" sz="2200" dirty="0" err="1"/>
              <a:t>ational</a:t>
            </a:r>
            <a:r>
              <a:rPr lang="en-GB" sz="2200" dirty="0"/>
              <a:t> </a:t>
            </a:r>
            <a:r>
              <a:rPr lang="lt-LT" sz="2200" dirty="0"/>
              <a:t>B</a:t>
            </a:r>
            <a:r>
              <a:rPr lang="en-GB" sz="2200" dirty="0" err="1"/>
              <a:t>iodiversity</a:t>
            </a:r>
            <a:r>
              <a:rPr lang="en-GB" sz="2200" dirty="0"/>
              <a:t> </a:t>
            </a:r>
            <a:r>
              <a:rPr lang="lt-LT" sz="2200" dirty="0"/>
              <a:t>C</a:t>
            </a:r>
            <a:r>
              <a:rPr lang="en-GB" sz="2200" dirty="0" err="1"/>
              <a:t>onservation</a:t>
            </a:r>
            <a:r>
              <a:rPr lang="en-GB" sz="2200" dirty="0"/>
              <a:t> and </a:t>
            </a:r>
            <a:r>
              <a:rPr lang="lt-LT" sz="2200" dirty="0"/>
              <a:t>L</a:t>
            </a:r>
            <a:r>
              <a:rPr lang="en-GB" sz="2200" dirty="0" err="1"/>
              <a:t>andscape</a:t>
            </a:r>
            <a:r>
              <a:rPr lang="en-GB" sz="2200" dirty="0"/>
              <a:t> </a:t>
            </a:r>
            <a:r>
              <a:rPr lang="lt-LT" sz="2200" dirty="0"/>
              <a:t>P</a:t>
            </a:r>
            <a:r>
              <a:rPr lang="en-GB" sz="2200" dirty="0" err="1"/>
              <a:t>rotection</a:t>
            </a:r>
            <a:r>
              <a:rPr lang="en-GB" sz="2200" dirty="0"/>
              <a:t> </a:t>
            </a:r>
            <a:r>
              <a:rPr lang="lt-LT" sz="2200" dirty="0"/>
              <a:t>A</a:t>
            </a:r>
            <a:r>
              <a:rPr lang="en-GB" sz="2200" dirty="0" err="1"/>
              <a:t>ction</a:t>
            </a:r>
            <a:r>
              <a:rPr lang="en-GB" sz="2200" dirty="0"/>
              <a:t> </a:t>
            </a:r>
            <a:r>
              <a:rPr lang="lt-LT" sz="2200" dirty="0"/>
              <a:t>P</a:t>
            </a:r>
            <a:r>
              <a:rPr lang="en-GB" sz="2200" dirty="0" err="1"/>
              <a:t>lan</a:t>
            </a:r>
            <a:r>
              <a:rPr lang="en-GB" sz="2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Set more focused priorities for structural fund investments within the </a:t>
            </a:r>
            <a:r>
              <a:rPr lang="lt-LT" sz="2200" dirty="0"/>
              <a:t>N</a:t>
            </a:r>
            <a:r>
              <a:rPr lang="en-GB" sz="2200" dirty="0" err="1"/>
              <a:t>ational</a:t>
            </a:r>
            <a:r>
              <a:rPr lang="en-GB" sz="2200" dirty="0"/>
              <a:t> </a:t>
            </a:r>
            <a:r>
              <a:rPr lang="lt-LT" sz="2200" dirty="0"/>
              <a:t>B</a:t>
            </a:r>
            <a:r>
              <a:rPr lang="en-GB" sz="2200" dirty="0" err="1"/>
              <a:t>iodiversity</a:t>
            </a:r>
            <a:r>
              <a:rPr lang="en-GB" sz="2200" dirty="0"/>
              <a:t> </a:t>
            </a:r>
            <a:r>
              <a:rPr lang="lt-LT" sz="2200" dirty="0"/>
              <a:t>C</a:t>
            </a:r>
            <a:r>
              <a:rPr lang="en-GB" sz="2200" dirty="0" err="1"/>
              <a:t>onservation</a:t>
            </a:r>
            <a:r>
              <a:rPr lang="en-GB" sz="2200" dirty="0"/>
              <a:t> and </a:t>
            </a:r>
            <a:r>
              <a:rPr lang="lt-LT" sz="2200" dirty="0"/>
              <a:t>L</a:t>
            </a:r>
            <a:r>
              <a:rPr lang="en-GB" sz="2200" dirty="0" err="1"/>
              <a:t>andscape</a:t>
            </a:r>
            <a:r>
              <a:rPr lang="en-GB" sz="2200" dirty="0"/>
              <a:t> </a:t>
            </a:r>
            <a:r>
              <a:rPr lang="lt-LT" sz="2200" dirty="0"/>
              <a:t>P</a:t>
            </a:r>
            <a:r>
              <a:rPr lang="en-GB" sz="2200" dirty="0" err="1"/>
              <a:t>rotection</a:t>
            </a:r>
            <a:r>
              <a:rPr lang="en-GB" sz="2200" dirty="0"/>
              <a:t> </a:t>
            </a:r>
            <a:r>
              <a:rPr lang="lt-LT" sz="2200" dirty="0"/>
              <a:t>A</a:t>
            </a:r>
            <a:r>
              <a:rPr lang="en-GB" sz="2200" dirty="0" err="1"/>
              <a:t>ction</a:t>
            </a:r>
            <a:r>
              <a:rPr lang="en-GB" sz="2200" dirty="0"/>
              <a:t> </a:t>
            </a:r>
            <a:r>
              <a:rPr lang="lt-LT" sz="2200" dirty="0"/>
              <a:t>P</a:t>
            </a:r>
            <a:r>
              <a:rPr lang="en-GB" sz="2200" dirty="0" err="1"/>
              <a:t>lan</a:t>
            </a:r>
            <a:r>
              <a:rPr lang="en-GB" sz="2200" dirty="0"/>
              <a:t>. </a:t>
            </a:r>
            <a:r>
              <a:rPr lang="lt-LT" sz="2200" dirty="0" err="1"/>
              <a:t>For</a:t>
            </a:r>
            <a:r>
              <a:rPr lang="lt-LT" sz="2200" dirty="0"/>
              <a:t> </a:t>
            </a:r>
            <a:r>
              <a:rPr lang="en-GB" sz="2200" dirty="0"/>
              <a:t> </a:t>
            </a:r>
            <a:r>
              <a:rPr lang="lt-LT" sz="2200" dirty="0" err="1"/>
              <a:t>the</a:t>
            </a:r>
            <a:r>
              <a:rPr lang="en-GB" sz="2200" dirty="0"/>
              <a:t> achievement of other priorities </a:t>
            </a:r>
            <a:r>
              <a:rPr lang="lt-LT" sz="2200" dirty="0" err="1"/>
              <a:t>of</a:t>
            </a:r>
            <a:r>
              <a:rPr lang="en-GB" sz="2200" dirty="0"/>
              <a:t> the Plan better target other financial mechanisms (e.g.</a:t>
            </a:r>
            <a:r>
              <a:rPr lang="lt-LT" sz="2200" dirty="0"/>
              <a:t>,</a:t>
            </a:r>
            <a:r>
              <a:rPr lang="en-GB" sz="2200" dirty="0"/>
              <a:t> LIFE or Norwegian financial mechanism).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Strengthen synergy with other financial mechanisms, such as European Agriculture </a:t>
            </a:r>
            <a:r>
              <a:rPr lang="lt-LT" sz="2200" dirty="0"/>
              <a:t>F</a:t>
            </a:r>
            <a:r>
              <a:rPr lang="en-GB" sz="2200" dirty="0"/>
              <a:t>und for Rural Development by investing in better targeting and achieving pump priming effect.</a:t>
            </a:r>
          </a:p>
        </p:txBody>
      </p:sp>
    </p:spTree>
    <p:extLst>
      <p:ext uri="{BB962C8B-B14F-4D97-AF65-F5344CB8AC3E}">
        <p14:creationId xmlns:p14="http://schemas.microsoft.com/office/powerpoint/2010/main" val="725832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AA4AC2-FB89-4F99-991C-E905E98F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488950"/>
            <a:ext cx="10515600" cy="9620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800" b="1" dirty="0"/>
              <a:t>Main recommendations and strategic proposals (2)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270A0A-8116-437B-B2A2-7E755E1E00D0}"/>
              </a:ext>
            </a:extLst>
          </p:cNvPr>
          <p:cNvSpPr/>
          <p:nvPr/>
        </p:nvSpPr>
        <p:spPr>
          <a:xfrm>
            <a:off x="923925" y="1670120"/>
            <a:ext cx="1051559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Strengthen sustainability and planning continuity in nature management projects (e.g., ensure preconditions for participation of managed plots under </a:t>
            </a:r>
            <a:r>
              <a:rPr lang="en-GB" sz="2200" dirty="0" err="1"/>
              <a:t>agri</a:t>
            </a:r>
            <a:r>
              <a:rPr lang="en-GB" sz="2200" dirty="0"/>
              <a:t>-environmental schemes).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For nature management projects it is important to seek systemic solutions on how to use late-cut biomass harvested from the managed plots, as it is causing waste and nutrient pollution problems.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To ensure sustainability of investments for visitor infrastructure in the projected areas, it is advised to run continuous marketing campaigns stimulating visitor flow, develop financially self-sustaining system of infrastructure maintenance, encourage multi-functional use of the infrastructure.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Improve methodology of result indicator enabling definition of the net-impact of targeted investments; perform thematic assessments, which allow more detailed look at the implementation aspects of concrete projects and assess its effectiveness. </a:t>
            </a:r>
          </a:p>
        </p:txBody>
      </p:sp>
    </p:spTree>
    <p:extLst>
      <p:ext uri="{BB962C8B-B14F-4D97-AF65-F5344CB8AC3E}">
        <p14:creationId xmlns:p14="http://schemas.microsoft.com/office/powerpoint/2010/main" val="416496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8A64-CEF4-4176-A3B4-FBEE2EA0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663" y="22715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i="1" dirty="0">
                <a:solidFill>
                  <a:schemeClr val="accent4"/>
                </a:solidFill>
              </a:rPr>
              <a:t>Improvement of ground and surface water status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90830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D481-3CC3-4E6F-8CFD-FDB8BC43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177"/>
            <a:ext cx="10515600" cy="657953"/>
          </a:xfrm>
        </p:spPr>
        <p:txBody>
          <a:bodyPr>
            <a:normAutofit/>
          </a:bodyPr>
          <a:lstStyle/>
          <a:p>
            <a:r>
              <a:rPr lang="en-GB" sz="3800" b="1" dirty="0"/>
              <a:t>Main recommendations and strategic proposals</a:t>
            </a:r>
            <a:endParaRPr lang="lt-LT" sz="38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05C26F-9E20-43BC-918C-B3A2815E370A}"/>
              </a:ext>
            </a:extLst>
          </p:cNvPr>
          <p:cNvGrpSpPr/>
          <p:nvPr/>
        </p:nvGrpSpPr>
        <p:grpSpPr>
          <a:xfrm>
            <a:off x="1122521" y="1325158"/>
            <a:ext cx="8241740" cy="1819073"/>
            <a:chOff x="1303455" y="1789888"/>
            <a:chExt cx="8241740" cy="1819073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033FD188-B2CB-4279-BB13-61B0B95FDDAD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051885-13F9-4F22-B7F4-73DCAE27059E}"/>
                </a:ext>
              </a:extLst>
            </p:cNvPr>
            <p:cNvSpPr/>
            <p:nvPr/>
          </p:nvSpPr>
          <p:spPr>
            <a:xfrm>
              <a:off x="2603769" y="1789888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24AA20-BFDE-4F04-9B7A-D5B05B162D28}"/>
              </a:ext>
            </a:extLst>
          </p:cNvPr>
          <p:cNvGrpSpPr/>
          <p:nvPr/>
        </p:nvGrpSpPr>
        <p:grpSpPr>
          <a:xfrm flipH="1">
            <a:off x="2422835" y="2623015"/>
            <a:ext cx="8241740" cy="1819073"/>
            <a:chOff x="1303455" y="1789888"/>
            <a:chExt cx="8241740" cy="1819073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2D3918BB-B38F-401C-AF5B-8F641D4710EE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9CE5B257-02C7-4A24-A5FF-CD839779E926}"/>
                </a:ext>
              </a:extLst>
            </p:cNvPr>
            <p:cNvSpPr/>
            <p:nvPr/>
          </p:nvSpPr>
          <p:spPr>
            <a:xfrm>
              <a:off x="2603769" y="1789888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81EA12-6743-44ED-9878-63B271B215A5}"/>
              </a:ext>
            </a:extLst>
          </p:cNvPr>
          <p:cNvGrpSpPr/>
          <p:nvPr/>
        </p:nvGrpSpPr>
        <p:grpSpPr>
          <a:xfrm>
            <a:off x="1102857" y="3911042"/>
            <a:ext cx="8241740" cy="1819073"/>
            <a:chOff x="1303455" y="1789888"/>
            <a:chExt cx="8241740" cy="1819073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1BE6E82-79A3-41D4-BA60-E46ADAA59A2E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2" name="Rectangle 3">
              <a:extLst>
                <a:ext uri="{FF2B5EF4-FFF2-40B4-BE49-F238E27FC236}">
                  <a16:creationId xmlns:a16="http://schemas.microsoft.com/office/drawing/2014/main" id="{21B5E77D-887E-4896-A353-E5094DD4E3AB}"/>
                </a:ext>
              </a:extLst>
            </p:cNvPr>
            <p:cNvSpPr/>
            <p:nvPr/>
          </p:nvSpPr>
          <p:spPr>
            <a:xfrm>
              <a:off x="2603769" y="1789888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F69B08-3243-492C-B220-5681A401C705}"/>
              </a:ext>
            </a:extLst>
          </p:cNvPr>
          <p:cNvGrpSpPr/>
          <p:nvPr/>
        </p:nvGrpSpPr>
        <p:grpSpPr>
          <a:xfrm flipH="1">
            <a:off x="2403171" y="5208899"/>
            <a:ext cx="8241740" cy="1819073"/>
            <a:chOff x="1303455" y="1789888"/>
            <a:chExt cx="8241740" cy="1819073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4756ED41-FC87-48F6-B87D-773D0B9D27AA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id="{AC747A68-6DE2-4639-BAE4-E3A633D353ED}"/>
                </a:ext>
              </a:extLst>
            </p:cNvPr>
            <p:cNvSpPr/>
            <p:nvPr/>
          </p:nvSpPr>
          <p:spPr>
            <a:xfrm>
              <a:off x="2603769" y="1789888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AD132A6-6F85-46A4-BF1E-CC41360CD036}"/>
              </a:ext>
            </a:extLst>
          </p:cNvPr>
          <p:cNvSpPr txBox="1"/>
          <p:nvPr/>
        </p:nvSpPr>
        <p:spPr>
          <a:xfrm>
            <a:off x="5060221" y="1444427"/>
            <a:ext cx="43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 SUPPORT ONLY THOSE MEASURES AND ACTIVITIES WHICH DIRECTLY CONTRIBUTE TO </a:t>
            </a:r>
            <a:r>
              <a:rPr lang="lt-LT" dirty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ACHIEVEMENT OF ENVIRONMENTAL OBJECTIVES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8DCF7E-A53E-46B3-8957-0CD2A9A9641F}"/>
              </a:ext>
            </a:extLst>
          </p:cNvPr>
          <p:cNvSpPr txBox="1"/>
          <p:nvPr/>
        </p:nvSpPr>
        <p:spPr>
          <a:xfrm>
            <a:off x="2636491" y="2769172"/>
            <a:ext cx="43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 REVISE STRATEGIC DOCUMENTS CONSIDERING RESULTS AND FINDINGS OF THE PREPARED MANAGEMENT DOCUMENTS AND STUDIES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DD4594-620C-45CF-82CC-0C2AEB5B0F16}"/>
              </a:ext>
            </a:extLst>
          </p:cNvPr>
          <p:cNvSpPr txBox="1"/>
          <p:nvPr/>
        </p:nvSpPr>
        <p:spPr>
          <a:xfrm>
            <a:off x="5008572" y="4001430"/>
            <a:ext cx="43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 CONTINUE SUPPORT FOR THE MEASURES TARGETED AT IMPROVEMENT OF THE WATER RESOURCES STATUS AND APPLY THE SAME SUPPORT MECHANISM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A9B654-29D6-4E46-BF85-5801FB320322}"/>
              </a:ext>
            </a:extLst>
          </p:cNvPr>
          <p:cNvSpPr txBox="1"/>
          <p:nvPr/>
        </p:nvSpPr>
        <p:spPr>
          <a:xfrm>
            <a:off x="2616827" y="5347591"/>
            <a:ext cx="43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 ENSURE COORDINATED IMPLEMENTATION OF ALL MEASURES NECESSARY FOR THE IMPROVEMENT OF </a:t>
            </a:r>
            <a:r>
              <a:rPr lang="lt-LT" dirty="0">
                <a:solidFill>
                  <a:schemeClr val="bg1"/>
                </a:solidFill>
              </a:rPr>
              <a:t>STATUS OF </a:t>
            </a:r>
            <a:r>
              <a:rPr lang="en-GB" dirty="0">
                <a:solidFill>
                  <a:schemeClr val="bg1"/>
                </a:solidFill>
              </a:rPr>
              <a:t>WATER RESOURCES </a:t>
            </a:r>
          </a:p>
        </p:txBody>
      </p:sp>
      <p:pic>
        <p:nvPicPr>
          <p:cNvPr id="31" name="Graphic 30" descr="Bullseye">
            <a:extLst>
              <a:ext uri="{FF2B5EF4-FFF2-40B4-BE49-F238E27FC236}">
                <a16:creationId xmlns:a16="http://schemas.microsoft.com/office/drawing/2014/main" id="{10D42D3A-9809-446A-8A11-686EFDE33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7117" y="1539784"/>
            <a:ext cx="914400" cy="914400"/>
          </a:xfrm>
          <a:prstGeom prst="rect">
            <a:avLst/>
          </a:prstGeom>
        </p:spPr>
      </p:pic>
      <p:pic>
        <p:nvPicPr>
          <p:cNvPr id="33" name="Graphic 32" descr="Venn diagram">
            <a:extLst>
              <a:ext uri="{FF2B5EF4-FFF2-40B4-BE49-F238E27FC236}">
                <a16:creationId xmlns:a16="http://schemas.microsoft.com/office/drawing/2014/main" id="{1CB50DB4-4616-4151-9E58-CD5807451D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2064" y="5415672"/>
            <a:ext cx="914400" cy="914400"/>
          </a:xfrm>
          <a:prstGeom prst="rect">
            <a:avLst/>
          </a:prstGeom>
        </p:spPr>
      </p:pic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ECC4FDD5-896C-4E36-90F2-9507292572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1728" y="2841831"/>
            <a:ext cx="914400" cy="914400"/>
          </a:xfrm>
          <a:prstGeom prst="rect">
            <a:avLst/>
          </a:prstGeom>
        </p:spPr>
      </p:pic>
      <p:pic>
        <p:nvPicPr>
          <p:cNvPr id="37" name="Graphic 36" descr="Upward trend">
            <a:extLst>
              <a:ext uri="{FF2B5EF4-FFF2-40B4-BE49-F238E27FC236}">
                <a16:creationId xmlns:a16="http://schemas.microsoft.com/office/drawing/2014/main" id="{3575B1FC-5A6C-42F3-828B-76CDF91E25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67117" y="41246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45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8A64-CEF4-4176-A3B4-FBEE2EA0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912" y="2271562"/>
            <a:ext cx="9446004" cy="1998434"/>
          </a:xfrm>
        </p:spPr>
        <p:txBody>
          <a:bodyPr>
            <a:normAutofit/>
          </a:bodyPr>
          <a:lstStyle/>
          <a:p>
            <a:pPr algn="ctr"/>
            <a:r>
              <a:rPr lang="lt-LT" i="1" dirty="0">
                <a:solidFill>
                  <a:schemeClr val="accent4"/>
                </a:solidFill>
              </a:rPr>
              <a:t>C</a:t>
            </a:r>
            <a:r>
              <a:rPr lang="en-GB" i="1" dirty="0" err="1">
                <a:solidFill>
                  <a:schemeClr val="accent4"/>
                </a:solidFill>
              </a:rPr>
              <a:t>limate</a:t>
            </a:r>
            <a:r>
              <a:rPr lang="en-GB" i="1" dirty="0">
                <a:solidFill>
                  <a:schemeClr val="accent4"/>
                </a:solidFill>
              </a:rPr>
              <a:t> change</a:t>
            </a:r>
            <a:r>
              <a:rPr lang="lt-LT" i="1" dirty="0">
                <a:solidFill>
                  <a:schemeClr val="accent4"/>
                </a:solidFill>
              </a:rPr>
              <a:t> </a:t>
            </a:r>
            <a:r>
              <a:rPr lang="lt-LT" i="1" dirty="0" err="1">
                <a:solidFill>
                  <a:schemeClr val="accent4"/>
                </a:solidFill>
              </a:rPr>
              <a:t>adaptation</a:t>
            </a:r>
            <a:r>
              <a:rPr lang="lt-LT" i="1" dirty="0">
                <a:solidFill>
                  <a:schemeClr val="accent4"/>
                </a:solidFill>
              </a:rPr>
              <a:t>: </a:t>
            </a:r>
            <a:br>
              <a:rPr lang="lt-LT" i="1" dirty="0">
                <a:solidFill>
                  <a:schemeClr val="accent4"/>
                </a:solidFill>
              </a:rPr>
            </a:br>
            <a:r>
              <a:rPr lang="en-GB" i="1" dirty="0">
                <a:solidFill>
                  <a:schemeClr val="accent4"/>
                </a:solidFill>
              </a:rPr>
              <a:t>flood risk management</a:t>
            </a:r>
            <a:r>
              <a:rPr lang="lt-LT" i="1" dirty="0">
                <a:solidFill>
                  <a:schemeClr val="accent4"/>
                </a:solidFill>
              </a:rPr>
              <a:t>, </a:t>
            </a:r>
            <a:r>
              <a:rPr lang="en-GB" i="1" dirty="0">
                <a:solidFill>
                  <a:schemeClr val="accent4"/>
                </a:solidFill>
              </a:rPr>
              <a:t>management of storm</a:t>
            </a:r>
            <a:r>
              <a:rPr lang="lt-LT" i="1" dirty="0" err="1">
                <a:solidFill>
                  <a:schemeClr val="accent4"/>
                </a:solidFill>
              </a:rPr>
              <a:t>wa</a:t>
            </a:r>
            <a:r>
              <a:rPr lang="en-GB" i="1" dirty="0" err="1">
                <a:solidFill>
                  <a:schemeClr val="accent4"/>
                </a:solidFill>
              </a:rPr>
              <a:t>ter</a:t>
            </a:r>
            <a:r>
              <a:rPr lang="en-GB" i="1" dirty="0">
                <a:solidFill>
                  <a:schemeClr val="accent4"/>
                </a:solidFill>
              </a:rPr>
              <a:t> sewers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6668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D481-3CC3-4E6F-8CFD-FDB8BC43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177"/>
            <a:ext cx="10515600" cy="657953"/>
          </a:xfrm>
        </p:spPr>
        <p:txBody>
          <a:bodyPr>
            <a:normAutofit/>
          </a:bodyPr>
          <a:lstStyle/>
          <a:p>
            <a:r>
              <a:rPr lang="en-GB" sz="3800" b="1" dirty="0"/>
              <a:t>Main recommendations and strategic proposals</a:t>
            </a:r>
            <a:endParaRPr lang="lt-LT" sz="38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05C26F-9E20-43BC-918C-B3A2815E370A}"/>
              </a:ext>
            </a:extLst>
          </p:cNvPr>
          <p:cNvGrpSpPr/>
          <p:nvPr/>
        </p:nvGrpSpPr>
        <p:grpSpPr>
          <a:xfrm>
            <a:off x="1122521" y="1325158"/>
            <a:ext cx="8241740" cy="1819073"/>
            <a:chOff x="1303455" y="1789888"/>
            <a:chExt cx="8241740" cy="1819073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033FD188-B2CB-4279-BB13-61B0B95FDDAD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051885-13F9-4F22-B7F4-73DCAE27059E}"/>
                </a:ext>
              </a:extLst>
            </p:cNvPr>
            <p:cNvSpPr/>
            <p:nvPr/>
          </p:nvSpPr>
          <p:spPr>
            <a:xfrm>
              <a:off x="2603769" y="1789888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24AA20-BFDE-4F04-9B7A-D5B05B162D28}"/>
              </a:ext>
            </a:extLst>
          </p:cNvPr>
          <p:cNvGrpSpPr/>
          <p:nvPr/>
        </p:nvGrpSpPr>
        <p:grpSpPr>
          <a:xfrm flipH="1">
            <a:off x="2422835" y="2623015"/>
            <a:ext cx="8241740" cy="1819073"/>
            <a:chOff x="1303455" y="1789888"/>
            <a:chExt cx="8241740" cy="1819073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2D3918BB-B38F-401C-AF5B-8F641D4710EE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/>
            </a:p>
          </p:txBody>
        </p:sp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9CE5B257-02C7-4A24-A5FF-CD839779E926}"/>
                </a:ext>
              </a:extLst>
            </p:cNvPr>
            <p:cNvSpPr/>
            <p:nvPr/>
          </p:nvSpPr>
          <p:spPr>
            <a:xfrm>
              <a:off x="2603769" y="1789888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81EA12-6743-44ED-9878-63B271B215A5}"/>
              </a:ext>
            </a:extLst>
          </p:cNvPr>
          <p:cNvGrpSpPr/>
          <p:nvPr/>
        </p:nvGrpSpPr>
        <p:grpSpPr>
          <a:xfrm>
            <a:off x="1102857" y="3911042"/>
            <a:ext cx="8241740" cy="1819073"/>
            <a:chOff x="1303455" y="1789888"/>
            <a:chExt cx="8241740" cy="1819073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1BE6E82-79A3-41D4-BA60-E46ADAA59A2E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/>
            </a:p>
          </p:txBody>
        </p:sp>
        <p:sp>
          <p:nvSpPr>
            <p:cNvPr id="22" name="Rectangle 3">
              <a:extLst>
                <a:ext uri="{FF2B5EF4-FFF2-40B4-BE49-F238E27FC236}">
                  <a16:creationId xmlns:a16="http://schemas.microsoft.com/office/drawing/2014/main" id="{21B5E77D-887E-4896-A353-E5094DD4E3AB}"/>
                </a:ext>
              </a:extLst>
            </p:cNvPr>
            <p:cNvSpPr/>
            <p:nvPr/>
          </p:nvSpPr>
          <p:spPr>
            <a:xfrm>
              <a:off x="2603769" y="1789888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F69B08-3243-492C-B220-5681A401C705}"/>
              </a:ext>
            </a:extLst>
          </p:cNvPr>
          <p:cNvGrpSpPr/>
          <p:nvPr/>
        </p:nvGrpSpPr>
        <p:grpSpPr>
          <a:xfrm flipH="1">
            <a:off x="2403171" y="5208899"/>
            <a:ext cx="8241740" cy="1819073"/>
            <a:chOff x="1303455" y="1789888"/>
            <a:chExt cx="8241740" cy="1819073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4756ED41-FC87-48F6-B87D-773D0B9D27AA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/>
            </a:p>
          </p:txBody>
        </p:sp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id="{AC747A68-6DE2-4639-BAE4-E3A633D353ED}"/>
                </a:ext>
              </a:extLst>
            </p:cNvPr>
            <p:cNvSpPr/>
            <p:nvPr/>
          </p:nvSpPr>
          <p:spPr>
            <a:xfrm>
              <a:off x="2603769" y="1789888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AD132A6-6F85-46A4-BF1E-CC41360CD036}"/>
              </a:ext>
            </a:extLst>
          </p:cNvPr>
          <p:cNvSpPr txBox="1"/>
          <p:nvPr/>
        </p:nvSpPr>
        <p:spPr>
          <a:xfrm>
            <a:off x="4858327" y="1426645"/>
            <a:ext cx="4497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 IMPROVE THE LEGISLATIVE BASIS AND PREVENT URBAN DEVELOPMENT IN THE FLOOD RISK TERRITORIES; TO DEFINE SPECIFIC REQUIREMENTS FOR CONSTRUCTION 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8DCF7E-A53E-46B3-8957-0CD2A9A9641F}"/>
              </a:ext>
            </a:extLst>
          </p:cNvPr>
          <p:cNvSpPr txBox="1"/>
          <p:nvPr/>
        </p:nvSpPr>
        <p:spPr>
          <a:xfrm>
            <a:off x="2514553" y="2675787"/>
            <a:ext cx="494392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chemeClr val="bg1"/>
                </a:solidFill>
              </a:rPr>
              <a:t>TO PERFORM ASSESSMENT OF POTENTIAL RISKS AND HAZARDS ARISING FROM RECURRENT  FLOODING OF CITIES WITH STORMWATER OVERFLOWS; TO REVISE NATIONAL CLIMATE CHANGE MANAGEMENT STRATEGY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DD4594-620C-45CF-82CC-0C2AEB5B0F16}"/>
              </a:ext>
            </a:extLst>
          </p:cNvPr>
          <p:cNvSpPr txBox="1"/>
          <p:nvPr/>
        </p:nvSpPr>
        <p:spPr>
          <a:xfrm>
            <a:off x="4988858" y="4122586"/>
            <a:ext cx="4336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 CONTINUE SUPPORT FOR IMPROVEMENT OF STORMAWATER SEWERS IN THE NEXT FINANCING PERSPECTIVE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A9B654-29D6-4E46-BF85-5801FB320322}"/>
              </a:ext>
            </a:extLst>
          </p:cNvPr>
          <p:cNvSpPr txBox="1"/>
          <p:nvPr/>
        </p:nvSpPr>
        <p:spPr>
          <a:xfrm>
            <a:off x="2581404" y="5339411"/>
            <a:ext cx="469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 FOSTER IMPLEMENTATION OF GREEN INFRASTUCTURE MEASURES FOR BETTER AD</a:t>
            </a:r>
            <a:r>
              <a:rPr lang="lt-LT" dirty="0">
                <a:solidFill>
                  <a:schemeClr val="bg1"/>
                </a:solidFill>
              </a:rPr>
              <a:t>APTATION</a:t>
            </a:r>
            <a:r>
              <a:rPr lang="en-GB" dirty="0">
                <a:solidFill>
                  <a:schemeClr val="bg1"/>
                </a:solidFill>
              </a:rPr>
              <a:t> TO CLIMATE CHANGE; TO REVIEW AND BETTER UTILISE FISCAL MEASURES</a:t>
            </a:r>
          </a:p>
        </p:txBody>
      </p:sp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ECC4FDD5-896C-4E36-90F2-9507292572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1728" y="2841831"/>
            <a:ext cx="914400" cy="914400"/>
          </a:xfrm>
          <a:prstGeom prst="rect">
            <a:avLst/>
          </a:prstGeom>
        </p:spPr>
      </p:pic>
      <p:pic>
        <p:nvPicPr>
          <p:cNvPr id="37" name="Graphic 36" descr="Upward trend">
            <a:extLst>
              <a:ext uri="{FF2B5EF4-FFF2-40B4-BE49-F238E27FC236}">
                <a16:creationId xmlns:a16="http://schemas.microsoft.com/office/drawing/2014/main" id="{3575B1FC-5A6C-42F3-828B-76CDF91E25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7117" y="4124661"/>
            <a:ext cx="914400" cy="914400"/>
          </a:xfrm>
          <a:prstGeom prst="rect">
            <a:avLst/>
          </a:prstGeom>
        </p:spPr>
      </p:pic>
      <p:pic>
        <p:nvPicPr>
          <p:cNvPr id="6" name="Graphic 5" descr="Money">
            <a:extLst>
              <a:ext uri="{FF2B5EF4-FFF2-40B4-BE49-F238E27FC236}">
                <a16:creationId xmlns:a16="http://schemas.microsoft.com/office/drawing/2014/main" id="{8E5534CE-0426-4611-82BD-86CA175BE1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7101" y="1504903"/>
            <a:ext cx="914400" cy="914400"/>
          </a:xfrm>
          <a:prstGeom prst="rect">
            <a:avLst/>
          </a:prstGeom>
        </p:spPr>
      </p:pic>
      <p:pic>
        <p:nvPicPr>
          <p:cNvPr id="8" name="Graphic 7" descr="Rainy scene">
            <a:extLst>
              <a:ext uri="{FF2B5EF4-FFF2-40B4-BE49-F238E27FC236}">
                <a16:creationId xmlns:a16="http://schemas.microsoft.com/office/drawing/2014/main" id="{31F444A4-AD98-421B-8CD1-60F9B2591A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90108" y="54004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83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8A64-CEF4-4176-A3B4-FBEE2EA0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663" y="22715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i="1" dirty="0">
                <a:solidFill>
                  <a:schemeClr val="accent4"/>
                </a:solidFill>
              </a:rPr>
              <a:t>C</a:t>
            </a:r>
            <a:r>
              <a:rPr lang="en-US" i="1" dirty="0" err="1">
                <a:solidFill>
                  <a:schemeClr val="accent4"/>
                </a:solidFill>
              </a:rPr>
              <a:t>limate</a:t>
            </a:r>
            <a:r>
              <a:rPr lang="en-US" i="1" dirty="0">
                <a:solidFill>
                  <a:schemeClr val="accent4"/>
                </a:solidFill>
              </a:rPr>
              <a:t> change</a:t>
            </a:r>
            <a:r>
              <a:rPr lang="lt-LT" i="1" dirty="0">
                <a:solidFill>
                  <a:schemeClr val="accent4"/>
                </a:solidFill>
              </a:rPr>
              <a:t> </a:t>
            </a:r>
            <a:r>
              <a:rPr lang="lt-LT" i="1" dirty="0" err="1">
                <a:solidFill>
                  <a:schemeClr val="accent4"/>
                </a:solidFill>
              </a:rPr>
              <a:t>adaptation</a:t>
            </a:r>
            <a:r>
              <a:rPr lang="lt-LT" i="1" dirty="0">
                <a:solidFill>
                  <a:schemeClr val="accent4"/>
                </a:solidFill>
              </a:rPr>
              <a:t>: m</a:t>
            </a:r>
            <a:r>
              <a:rPr lang="en-US" i="1" dirty="0" err="1">
                <a:solidFill>
                  <a:schemeClr val="accent4"/>
                </a:solidFill>
              </a:rPr>
              <a:t>anagement</a:t>
            </a:r>
            <a:r>
              <a:rPr lang="en-US" i="1" dirty="0">
                <a:solidFill>
                  <a:schemeClr val="accent4"/>
                </a:solidFill>
              </a:rPr>
              <a:t> of the </a:t>
            </a:r>
            <a:r>
              <a:rPr lang="lt-LT" i="1" dirty="0">
                <a:solidFill>
                  <a:schemeClr val="accent4"/>
                </a:solidFill>
              </a:rPr>
              <a:t>c</a:t>
            </a:r>
            <a:r>
              <a:rPr lang="en-US" i="1" dirty="0" err="1">
                <a:solidFill>
                  <a:schemeClr val="accent4"/>
                </a:solidFill>
              </a:rPr>
              <a:t>oastal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lt-LT" i="1" dirty="0">
                <a:solidFill>
                  <a:schemeClr val="accent4"/>
                </a:solidFill>
              </a:rPr>
              <a:t>s</a:t>
            </a:r>
            <a:r>
              <a:rPr lang="en-US" i="1" dirty="0">
                <a:solidFill>
                  <a:schemeClr val="accent4"/>
                </a:solidFill>
              </a:rPr>
              <a:t>trip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68026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D481-3CC3-4E6F-8CFD-FDB8BC43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177"/>
            <a:ext cx="10515600" cy="657953"/>
          </a:xfrm>
        </p:spPr>
        <p:txBody>
          <a:bodyPr>
            <a:normAutofit/>
          </a:bodyPr>
          <a:lstStyle/>
          <a:p>
            <a:r>
              <a:rPr lang="en-US" sz="3800" b="1" dirty="0"/>
              <a:t>Recommendations and strategic proposals</a:t>
            </a:r>
            <a:endParaRPr lang="lt-LT" sz="38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05C26F-9E20-43BC-918C-B3A2815E370A}"/>
              </a:ext>
            </a:extLst>
          </p:cNvPr>
          <p:cNvGrpSpPr/>
          <p:nvPr/>
        </p:nvGrpSpPr>
        <p:grpSpPr>
          <a:xfrm>
            <a:off x="1122521" y="1325158"/>
            <a:ext cx="8241740" cy="1819073"/>
            <a:chOff x="1303455" y="1789888"/>
            <a:chExt cx="8241740" cy="1819073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033FD188-B2CB-4279-BB13-61B0B95FDDAD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051885-13F9-4F22-B7F4-73DCAE27059E}"/>
                </a:ext>
              </a:extLst>
            </p:cNvPr>
            <p:cNvSpPr/>
            <p:nvPr/>
          </p:nvSpPr>
          <p:spPr>
            <a:xfrm>
              <a:off x="2603769" y="1789888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24AA20-BFDE-4F04-9B7A-D5B05B162D28}"/>
              </a:ext>
            </a:extLst>
          </p:cNvPr>
          <p:cNvGrpSpPr/>
          <p:nvPr/>
        </p:nvGrpSpPr>
        <p:grpSpPr>
          <a:xfrm flipH="1">
            <a:off x="2422835" y="2623015"/>
            <a:ext cx="8241740" cy="1819073"/>
            <a:chOff x="1303455" y="1789888"/>
            <a:chExt cx="8241740" cy="1819073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2D3918BB-B38F-401C-AF5B-8F641D4710EE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9CE5B257-02C7-4A24-A5FF-CD839779E926}"/>
                </a:ext>
              </a:extLst>
            </p:cNvPr>
            <p:cNvSpPr/>
            <p:nvPr/>
          </p:nvSpPr>
          <p:spPr>
            <a:xfrm>
              <a:off x="2603769" y="1789888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81EA12-6743-44ED-9878-63B271B215A5}"/>
              </a:ext>
            </a:extLst>
          </p:cNvPr>
          <p:cNvGrpSpPr/>
          <p:nvPr/>
        </p:nvGrpSpPr>
        <p:grpSpPr>
          <a:xfrm>
            <a:off x="1102857" y="3911042"/>
            <a:ext cx="8241740" cy="1819073"/>
            <a:chOff x="1303455" y="1789888"/>
            <a:chExt cx="8241740" cy="1819073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1BE6E82-79A3-41D4-BA60-E46ADAA59A2E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2" name="Rectangle 3">
              <a:extLst>
                <a:ext uri="{FF2B5EF4-FFF2-40B4-BE49-F238E27FC236}">
                  <a16:creationId xmlns:a16="http://schemas.microsoft.com/office/drawing/2014/main" id="{21B5E77D-887E-4896-A353-E5094DD4E3AB}"/>
                </a:ext>
              </a:extLst>
            </p:cNvPr>
            <p:cNvSpPr/>
            <p:nvPr/>
          </p:nvSpPr>
          <p:spPr>
            <a:xfrm>
              <a:off x="2603769" y="1789888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F69B08-3243-492C-B220-5681A401C705}"/>
              </a:ext>
            </a:extLst>
          </p:cNvPr>
          <p:cNvGrpSpPr/>
          <p:nvPr/>
        </p:nvGrpSpPr>
        <p:grpSpPr>
          <a:xfrm flipH="1">
            <a:off x="2403171" y="5208899"/>
            <a:ext cx="8241740" cy="1819073"/>
            <a:chOff x="1303455" y="1789888"/>
            <a:chExt cx="8241740" cy="1819073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4756ED41-FC87-48F6-B87D-773D0B9D27AA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id="{AC747A68-6DE2-4639-BAE4-E3A633D353ED}"/>
                </a:ext>
              </a:extLst>
            </p:cNvPr>
            <p:cNvSpPr/>
            <p:nvPr/>
          </p:nvSpPr>
          <p:spPr>
            <a:xfrm>
              <a:off x="2603769" y="1789888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AD132A6-6F85-46A4-BF1E-CC41360CD036}"/>
              </a:ext>
            </a:extLst>
          </p:cNvPr>
          <p:cNvSpPr txBox="1"/>
          <p:nvPr/>
        </p:nvSpPr>
        <p:spPr>
          <a:xfrm>
            <a:off x="4082144" y="1545396"/>
            <a:ext cx="5242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COASTAL MEASURES IDENTIFIED IN THE COASTAL STRIP MANAGEMENT PROGRAMME HA</a:t>
            </a:r>
            <a:r>
              <a:rPr lang="lt-LT" dirty="0">
                <a:solidFill>
                  <a:schemeClr val="bg1"/>
                </a:solidFill>
              </a:rPr>
              <a:t>VE</a:t>
            </a:r>
            <a:r>
              <a:rPr lang="en-GB" dirty="0">
                <a:solidFill>
                  <a:schemeClr val="bg1"/>
                </a:solidFill>
              </a:rPr>
              <a:t> TO BE EQUALY APPLICABLE FOR FUNDING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8DCF7E-A53E-46B3-8957-0CD2A9A9641F}"/>
              </a:ext>
            </a:extLst>
          </p:cNvPr>
          <p:cNvSpPr txBox="1"/>
          <p:nvPr/>
        </p:nvSpPr>
        <p:spPr>
          <a:xfrm>
            <a:off x="2638782" y="2778267"/>
            <a:ext cx="5172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COASTAL STRIP MANAGEMENT PROGRAMME AND PRIORITISED MEASURES HAVE TO BE UPDATED AN</a:t>
            </a:r>
            <a:r>
              <a:rPr lang="lt-LT" dirty="0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UALY ALLOWING BETTER FLEXIBILITY AND EFFICIENCY  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DD4594-620C-45CF-82CC-0C2AEB5B0F16}"/>
              </a:ext>
            </a:extLst>
          </p:cNvPr>
          <p:cNvSpPr txBox="1"/>
          <p:nvPr/>
        </p:nvSpPr>
        <p:spPr>
          <a:xfrm>
            <a:off x="3863933" y="4030311"/>
            <a:ext cx="562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 FUNDING OF THE COASTAL STRIP MANAGEMENT MEASURES HAS TO BE FURTHER SECURED, CONTINUOUS NATIONAL FUNDING HAS TO BE INTRODUCED TO ALLOW MONITORING OF THE STATE OF THE COAST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A9B654-29D6-4E46-BF85-5801FB320322}"/>
              </a:ext>
            </a:extLst>
          </p:cNvPr>
          <p:cNvSpPr txBox="1"/>
          <p:nvPr/>
        </p:nvSpPr>
        <p:spPr>
          <a:xfrm>
            <a:off x="2422836" y="5328196"/>
            <a:ext cx="5789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MUNICIPALITIES AND NATIONAL PARKS</a:t>
            </a:r>
            <a:r>
              <a:rPr lang="lt-LT" dirty="0">
                <a:solidFill>
                  <a:schemeClr val="bg1"/>
                </a:solidFill>
              </a:rPr>
              <a:t>‘</a:t>
            </a:r>
            <a:r>
              <a:rPr lang="en-US" dirty="0">
                <a:solidFill>
                  <a:schemeClr val="bg1"/>
                </a:solidFill>
              </a:rPr>
              <a:t> ADMINISTRATIONS RESPONSIBLE FOR THE IMPLEMENTATION OF MEASURES HAVE TO BE MORE ACTIVELY INVOLVED WHILE SELECTING NATIONAL PROJECTS FOR AP</a:t>
            </a:r>
            <a:r>
              <a:rPr lang="lt-LT">
                <a:solidFill>
                  <a:schemeClr val="bg1"/>
                </a:solidFill>
              </a:rPr>
              <a:t>P</a:t>
            </a:r>
            <a:r>
              <a:rPr lang="en-US">
                <a:solidFill>
                  <a:schemeClr val="bg1"/>
                </a:solidFill>
              </a:rPr>
              <a:t>ROVAL</a:t>
            </a:r>
            <a:endParaRPr lang="lt-LT" dirty="0">
              <a:solidFill>
                <a:schemeClr val="bg1"/>
              </a:solidFill>
            </a:endParaRPr>
          </a:p>
        </p:txBody>
      </p:sp>
      <p:pic>
        <p:nvPicPr>
          <p:cNvPr id="31" name="Graphic 30" descr="Bullseye">
            <a:extLst>
              <a:ext uri="{FF2B5EF4-FFF2-40B4-BE49-F238E27FC236}">
                <a16:creationId xmlns:a16="http://schemas.microsoft.com/office/drawing/2014/main" id="{10D42D3A-9809-446A-8A11-686EFDE33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7117" y="1539784"/>
            <a:ext cx="914400" cy="914400"/>
          </a:xfrm>
          <a:prstGeom prst="rect">
            <a:avLst/>
          </a:prstGeom>
        </p:spPr>
      </p:pic>
      <p:pic>
        <p:nvPicPr>
          <p:cNvPr id="33" name="Graphic 32" descr="Venn diagram">
            <a:extLst>
              <a:ext uri="{FF2B5EF4-FFF2-40B4-BE49-F238E27FC236}">
                <a16:creationId xmlns:a16="http://schemas.microsoft.com/office/drawing/2014/main" id="{1CB50DB4-4616-4151-9E58-CD5807451D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2064" y="5415672"/>
            <a:ext cx="914400" cy="914400"/>
          </a:xfrm>
          <a:prstGeom prst="rect">
            <a:avLst/>
          </a:prstGeom>
        </p:spPr>
      </p:pic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ECC4FDD5-896C-4E36-90F2-9507292572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1728" y="2841831"/>
            <a:ext cx="914400" cy="914400"/>
          </a:xfrm>
          <a:prstGeom prst="rect">
            <a:avLst/>
          </a:prstGeom>
        </p:spPr>
      </p:pic>
      <p:pic>
        <p:nvPicPr>
          <p:cNvPr id="37" name="Graphic 36" descr="Upward trend">
            <a:extLst>
              <a:ext uri="{FF2B5EF4-FFF2-40B4-BE49-F238E27FC236}">
                <a16:creationId xmlns:a16="http://schemas.microsoft.com/office/drawing/2014/main" id="{3575B1FC-5A6C-42F3-828B-76CDF91E25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67117" y="41246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07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8A64-CEF4-4176-A3B4-FBEE2EA0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663" y="22715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lt-LT" i="1" dirty="0" err="1">
                <a:solidFill>
                  <a:schemeClr val="accent4"/>
                </a:solidFill>
              </a:rPr>
              <a:t>Climate</a:t>
            </a:r>
            <a:r>
              <a:rPr lang="lt-LT" i="1" dirty="0">
                <a:solidFill>
                  <a:schemeClr val="accent4"/>
                </a:solidFill>
              </a:rPr>
              <a:t> </a:t>
            </a:r>
            <a:r>
              <a:rPr lang="lt-LT" i="1" dirty="0" err="1">
                <a:solidFill>
                  <a:schemeClr val="accent4"/>
                </a:solidFill>
              </a:rPr>
              <a:t>change</a:t>
            </a:r>
            <a:r>
              <a:rPr lang="lt-LT" i="1" dirty="0">
                <a:solidFill>
                  <a:schemeClr val="accent4"/>
                </a:solidFill>
              </a:rPr>
              <a:t> </a:t>
            </a:r>
            <a:r>
              <a:rPr lang="lt-LT" i="1" dirty="0" err="1">
                <a:solidFill>
                  <a:schemeClr val="accent4"/>
                </a:solidFill>
              </a:rPr>
              <a:t>adaptation</a:t>
            </a:r>
            <a:r>
              <a:rPr lang="lt-LT" i="1" dirty="0">
                <a:solidFill>
                  <a:schemeClr val="accent4"/>
                </a:solidFill>
              </a:rPr>
              <a:t>: </a:t>
            </a:r>
            <a:r>
              <a:rPr lang="lt-LT" i="1" dirty="0" err="1">
                <a:solidFill>
                  <a:schemeClr val="accent4"/>
                </a:solidFill>
              </a:rPr>
              <a:t>strenghtening</a:t>
            </a:r>
            <a:r>
              <a:rPr lang="lt-LT" i="1" dirty="0">
                <a:solidFill>
                  <a:schemeClr val="accent4"/>
                </a:solidFill>
              </a:rPr>
              <a:t> </a:t>
            </a:r>
            <a:r>
              <a:rPr lang="lt-LT" i="1" dirty="0" err="1">
                <a:solidFill>
                  <a:schemeClr val="accent4"/>
                </a:solidFill>
              </a:rPr>
              <a:t>of</a:t>
            </a:r>
            <a:r>
              <a:rPr lang="lt-LT" i="1" dirty="0">
                <a:solidFill>
                  <a:schemeClr val="accent4"/>
                </a:solidFill>
              </a:rPr>
              <a:t> </a:t>
            </a:r>
            <a:r>
              <a:rPr lang="lt-LT" i="1" dirty="0" err="1">
                <a:solidFill>
                  <a:schemeClr val="accent4"/>
                </a:solidFill>
              </a:rPr>
              <a:t>environmental</a:t>
            </a:r>
            <a:r>
              <a:rPr lang="lt-LT" i="1" dirty="0">
                <a:solidFill>
                  <a:schemeClr val="accent4"/>
                </a:solidFill>
              </a:rPr>
              <a:t> </a:t>
            </a:r>
            <a:r>
              <a:rPr lang="lt-LT" i="1" dirty="0" err="1">
                <a:solidFill>
                  <a:schemeClr val="accent4"/>
                </a:solidFill>
              </a:rPr>
              <a:t>monitoring</a:t>
            </a:r>
            <a:r>
              <a:rPr lang="lt-LT" i="1" dirty="0">
                <a:solidFill>
                  <a:schemeClr val="accent4"/>
                </a:solidFill>
              </a:rPr>
              <a:t>, </a:t>
            </a:r>
            <a:r>
              <a:rPr lang="lt-LT" i="1" dirty="0" err="1">
                <a:solidFill>
                  <a:schemeClr val="accent4"/>
                </a:solidFill>
              </a:rPr>
              <a:t>control</a:t>
            </a:r>
            <a:r>
              <a:rPr lang="lt-LT" i="1" dirty="0">
                <a:solidFill>
                  <a:schemeClr val="accent4"/>
                </a:solidFill>
              </a:rPr>
              <a:t> </a:t>
            </a:r>
            <a:r>
              <a:rPr lang="lt-LT" i="1" dirty="0" err="1">
                <a:solidFill>
                  <a:schemeClr val="accent4"/>
                </a:solidFill>
              </a:rPr>
              <a:t>and</a:t>
            </a:r>
            <a:r>
              <a:rPr lang="lt-LT" i="1" dirty="0">
                <a:solidFill>
                  <a:schemeClr val="accent4"/>
                </a:solidFill>
              </a:rPr>
              <a:t> </a:t>
            </a:r>
            <a:r>
              <a:rPr lang="lt-LT" i="1" dirty="0" err="1">
                <a:solidFill>
                  <a:schemeClr val="accent4"/>
                </a:solidFill>
              </a:rPr>
              <a:t>prevention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28876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Main recommendations and strategic proposals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FUNDING ALLOCATED FOR ENVIRONMENTAL MONITORING, CONTROLL AND PREVENTION SHOULD BE USED TO FINANCE MEASURES AND ACTIVITIES THAT ARE DIRECTLY RELATED.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dk1"/>
                </a:solidFill>
              </a:rPr>
              <a:t>Funding allocated for environment should not be used to finance need</a:t>
            </a:r>
            <a:r>
              <a:rPr lang="lt-LT" sz="2400" dirty="0">
                <a:solidFill>
                  <a:schemeClr val="dk1"/>
                </a:solidFill>
              </a:rPr>
              <a:t>s</a:t>
            </a:r>
            <a:r>
              <a:rPr lang="en-US" sz="2400" dirty="0">
                <a:solidFill>
                  <a:schemeClr val="dk1"/>
                </a:solidFill>
              </a:rPr>
              <a:t> of the Ministry of Defense</a:t>
            </a:r>
            <a:r>
              <a:rPr lang="lt-LT" sz="2400" dirty="0">
                <a:solidFill>
                  <a:schemeClr val="dk1"/>
                </a:solidFill>
              </a:rPr>
              <a:t>.</a:t>
            </a:r>
            <a:r>
              <a:rPr lang="en-US" sz="2400" dirty="0">
                <a:solidFill>
                  <a:schemeClr val="dk1"/>
                </a:solidFill>
              </a:rPr>
              <a:t>  </a:t>
            </a:r>
          </a:p>
          <a:p>
            <a:pPr marL="0" indent="0">
              <a:buNone/>
            </a:pPr>
            <a:endParaRPr lang="lt-LT" sz="2400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TO CONTINUE SUPPORT FOR THE ENVIRONMENTAL MONITORING, CONTROL AND PREVENTION </a:t>
            </a:r>
          </a:p>
          <a:p>
            <a:pPr marL="0" indent="0">
              <a:buNone/>
            </a:pPr>
            <a:r>
              <a:rPr lang="en-US" sz="2400" dirty="0"/>
              <a:t>More emphasis should be given to climate change ad</a:t>
            </a:r>
            <a:r>
              <a:rPr lang="lt-LT" sz="2400" dirty="0" err="1"/>
              <a:t>aptation</a:t>
            </a:r>
            <a:r>
              <a:rPr lang="en-US" sz="2400" dirty="0"/>
              <a:t> monitoring, landscape and biodiversity monitoring. </a:t>
            </a:r>
          </a:p>
        </p:txBody>
      </p:sp>
    </p:spTree>
    <p:extLst>
      <p:ext uri="{BB962C8B-B14F-4D97-AF65-F5344CB8AC3E}">
        <p14:creationId xmlns:p14="http://schemas.microsoft.com/office/powerpoint/2010/main" val="37096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29" y="261998"/>
            <a:ext cx="11634651" cy="763536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environmental protection areas </a:t>
            </a:r>
            <a:r>
              <a:rPr lang="lt-LT" dirty="0" err="1"/>
              <a:t>were</a:t>
            </a:r>
            <a:r>
              <a:rPr lang="en-US" dirty="0"/>
              <a:t> funded by the EU Structural Funds Investments?</a:t>
            </a:r>
            <a:r>
              <a:rPr lang="en-GB" dirty="0"/>
              <a:t>*</a:t>
            </a:r>
            <a:endParaRPr lang="lt-L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CB0068-0B03-46C6-A9F7-8B9AE8E0E485}"/>
              </a:ext>
            </a:extLst>
          </p:cNvPr>
          <p:cNvSpPr/>
          <p:nvPr/>
        </p:nvSpPr>
        <p:spPr>
          <a:xfrm>
            <a:off x="1462031" y="2945999"/>
            <a:ext cx="1984248" cy="1230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lt-LT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3E343B-6ED9-4015-92DA-9333FDC90AD3}"/>
              </a:ext>
            </a:extLst>
          </p:cNvPr>
          <p:cNvSpPr txBox="1"/>
          <p:nvPr/>
        </p:nvSpPr>
        <p:spPr>
          <a:xfrm>
            <a:off x="4166856" y="3477415"/>
            <a:ext cx="34230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1400" b="1" cap="all" spc="20" dirty="0" err="1">
                <a:solidFill>
                  <a:srgbClr val="003399"/>
                </a:solidFill>
              </a:rPr>
              <a:t>Biodiversity</a:t>
            </a:r>
            <a:r>
              <a:rPr lang="lt-LT" sz="1400" b="1" cap="all" spc="20" dirty="0">
                <a:solidFill>
                  <a:srgbClr val="003399"/>
                </a:solidFill>
              </a:rPr>
              <a:t> </a:t>
            </a:r>
            <a:r>
              <a:rPr lang="lt-LT" sz="1400" b="1" cap="all" spc="20" dirty="0" err="1">
                <a:solidFill>
                  <a:srgbClr val="003399"/>
                </a:solidFill>
              </a:rPr>
              <a:t>and</a:t>
            </a:r>
            <a:r>
              <a:rPr lang="lt-LT" sz="1400" b="1" cap="all" spc="20" dirty="0">
                <a:solidFill>
                  <a:srgbClr val="003399"/>
                </a:solidFill>
              </a:rPr>
              <a:t> </a:t>
            </a:r>
            <a:r>
              <a:rPr lang="lt-LT" sz="1400" b="1" cap="all" spc="20" dirty="0" err="1">
                <a:solidFill>
                  <a:srgbClr val="003399"/>
                </a:solidFill>
              </a:rPr>
              <a:t>landscape</a:t>
            </a:r>
            <a:r>
              <a:rPr lang="lt-LT" sz="1400" b="1" cap="all" spc="20" dirty="0">
                <a:solidFill>
                  <a:srgbClr val="003399"/>
                </a:solidFill>
              </a:rPr>
              <a:t> </a:t>
            </a:r>
            <a:r>
              <a:rPr lang="lt-LT" sz="1400" b="1" cap="all" spc="20" dirty="0" err="1">
                <a:solidFill>
                  <a:srgbClr val="003399"/>
                </a:solidFill>
              </a:rPr>
              <a:t>protection</a:t>
            </a:r>
            <a:r>
              <a:rPr lang="lt-LT" sz="1400" b="1" cap="all" spc="20" dirty="0">
                <a:solidFill>
                  <a:srgbClr val="003399"/>
                </a:solidFill>
              </a:rPr>
              <a:t>: </a:t>
            </a:r>
            <a:r>
              <a:rPr lang="en-US" sz="1400" b="1" cap="all" spc="20" dirty="0">
                <a:solidFill>
                  <a:srgbClr val="003399"/>
                </a:solidFill>
              </a:rPr>
              <a:t>€</a:t>
            </a:r>
            <a:r>
              <a:rPr lang="lt-LT" sz="1400" b="1" cap="all" spc="20" dirty="0">
                <a:solidFill>
                  <a:srgbClr val="003399"/>
                </a:solidFill>
              </a:rPr>
              <a:t>177,4 M</a:t>
            </a:r>
            <a:endParaRPr lang="en-US" sz="1400" b="1" cap="all" spc="20" dirty="0">
              <a:solidFill>
                <a:srgbClr val="003399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BDE373-09E5-495E-B83A-A91FB34069DF}"/>
              </a:ext>
            </a:extLst>
          </p:cNvPr>
          <p:cNvSpPr txBox="1"/>
          <p:nvPr/>
        </p:nvSpPr>
        <p:spPr>
          <a:xfrm>
            <a:off x="673022" y="3495850"/>
            <a:ext cx="27471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1400" b="1" cap="all" spc="20" dirty="0" err="1">
                <a:solidFill>
                  <a:srgbClr val="003399"/>
                </a:solidFill>
              </a:rPr>
              <a:t>adaptation</a:t>
            </a:r>
            <a:r>
              <a:rPr lang="lt-LT" sz="1400" b="1" cap="all" spc="20" dirty="0">
                <a:solidFill>
                  <a:srgbClr val="003399"/>
                </a:solidFill>
              </a:rPr>
              <a:t> to </a:t>
            </a:r>
            <a:r>
              <a:rPr lang="lt-LT" sz="1400" b="1" cap="all" spc="20" dirty="0" err="1">
                <a:solidFill>
                  <a:srgbClr val="003399"/>
                </a:solidFill>
              </a:rPr>
              <a:t>climate</a:t>
            </a:r>
            <a:r>
              <a:rPr lang="lt-LT" sz="1400" b="1" cap="all" spc="20" dirty="0">
                <a:solidFill>
                  <a:srgbClr val="003399"/>
                </a:solidFill>
              </a:rPr>
              <a:t> </a:t>
            </a:r>
            <a:r>
              <a:rPr lang="lt-LT" sz="1400" b="1" cap="all" spc="20" dirty="0" err="1">
                <a:solidFill>
                  <a:srgbClr val="003399"/>
                </a:solidFill>
              </a:rPr>
              <a:t>change</a:t>
            </a:r>
            <a:r>
              <a:rPr lang="lt-LT" sz="1400" b="1" cap="all" spc="20" dirty="0">
                <a:solidFill>
                  <a:srgbClr val="003399"/>
                </a:solidFill>
              </a:rPr>
              <a:t>: </a:t>
            </a:r>
            <a:r>
              <a:rPr lang="en-US" sz="1400" b="1" cap="all" spc="20" dirty="0">
                <a:solidFill>
                  <a:srgbClr val="003399"/>
                </a:solidFill>
              </a:rPr>
              <a:t>€</a:t>
            </a:r>
            <a:r>
              <a:rPr lang="lt-LT" sz="1400" b="1" cap="all" spc="20" dirty="0">
                <a:solidFill>
                  <a:srgbClr val="003399"/>
                </a:solidFill>
              </a:rPr>
              <a:t>186,6 M</a:t>
            </a:r>
            <a:endParaRPr lang="en-US" sz="1400" b="1" cap="all" spc="20" dirty="0">
              <a:solidFill>
                <a:srgbClr val="003399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5342B8-3659-485F-80CE-7EDD27E9FBC7}"/>
              </a:ext>
            </a:extLst>
          </p:cNvPr>
          <p:cNvSpPr txBox="1"/>
          <p:nvPr/>
        </p:nvSpPr>
        <p:spPr>
          <a:xfrm>
            <a:off x="7753486" y="3484386"/>
            <a:ext cx="348721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cap="all" spc="20" dirty="0">
                <a:solidFill>
                  <a:srgbClr val="003399"/>
                </a:solidFill>
              </a:rPr>
              <a:t>improvement of ground and surface water resources</a:t>
            </a:r>
            <a:r>
              <a:rPr lang="lt-LT" sz="1400" b="1" cap="all" spc="20" dirty="0">
                <a:solidFill>
                  <a:srgbClr val="003399"/>
                </a:solidFill>
              </a:rPr>
              <a:t>: </a:t>
            </a:r>
            <a:r>
              <a:rPr lang="en-US" sz="1400" b="1" cap="all" spc="20" dirty="0">
                <a:solidFill>
                  <a:srgbClr val="003399"/>
                </a:solidFill>
              </a:rPr>
              <a:t>€</a:t>
            </a:r>
            <a:r>
              <a:rPr lang="lt-LT" sz="1400" b="1" cap="all" spc="20" dirty="0">
                <a:solidFill>
                  <a:srgbClr val="003399"/>
                </a:solidFill>
              </a:rPr>
              <a:t>103,6 M</a:t>
            </a:r>
            <a:endParaRPr lang="en-US" sz="1400" b="1" cap="all" spc="20" dirty="0">
              <a:solidFill>
                <a:srgbClr val="003399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B314E8-DB6F-40A9-91D7-FA1315DC1FFE}"/>
              </a:ext>
            </a:extLst>
          </p:cNvPr>
          <p:cNvSpPr txBox="1"/>
          <p:nvPr/>
        </p:nvSpPr>
        <p:spPr>
          <a:xfrm>
            <a:off x="4400468" y="6209500"/>
            <a:ext cx="29533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cap="all" spc="20" dirty="0">
                <a:solidFill>
                  <a:srgbClr val="003399"/>
                </a:solidFill>
              </a:rPr>
              <a:t>Management of contaminated sites</a:t>
            </a:r>
            <a:r>
              <a:rPr lang="lt-LT" sz="1400" b="1" cap="all" spc="20" dirty="0">
                <a:solidFill>
                  <a:srgbClr val="003399"/>
                </a:solidFill>
              </a:rPr>
              <a:t>: </a:t>
            </a:r>
            <a:r>
              <a:rPr lang="en-US" sz="1400" b="1" cap="all" spc="20" dirty="0">
                <a:solidFill>
                  <a:srgbClr val="003399"/>
                </a:solidFill>
              </a:rPr>
              <a:t>€</a:t>
            </a:r>
            <a:r>
              <a:rPr lang="lt-LT" sz="1400" b="1" cap="all" spc="20" dirty="0">
                <a:solidFill>
                  <a:srgbClr val="003399"/>
                </a:solidFill>
              </a:rPr>
              <a:t>34 M</a:t>
            </a:r>
            <a:endParaRPr lang="en-US" sz="1400" b="1" cap="all" spc="20" dirty="0">
              <a:solidFill>
                <a:srgbClr val="003399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7DEAF8-B525-48A2-A1BF-C44C96792B1A}"/>
              </a:ext>
            </a:extLst>
          </p:cNvPr>
          <p:cNvSpPr txBox="1"/>
          <p:nvPr/>
        </p:nvSpPr>
        <p:spPr>
          <a:xfrm>
            <a:off x="133165" y="6201453"/>
            <a:ext cx="403369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cap="all" spc="20" dirty="0" err="1">
                <a:solidFill>
                  <a:srgbClr val="003399"/>
                </a:solidFill>
              </a:rPr>
              <a:t>ENVIRONmental</a:t>
            </a:r>
            <a:r>
              <a:rPr lang="en-GB" sz="1400" b="1" cap="all" spc="20" dirty="0">
                <a:solidFill>
                  <a:srgbClr val="003399"/>
                </a:solidFill>
              </a:rPr>
              <a:t> information and improvement of e</a:t>
            </a:r>
            <a:r>
              <a:rPr lang="en-US" sz="1400" b="1" cap="all" spc="20" dirty="0" err="1">
                <a:solidFill>
                  <a:srgbClr val="003399"/>
                </a:solidFill>
              </a:rPr>
              <a:t>nvironmental</a:t>
            </a:r>
            <a:r>
              <a:rPr lang="en-US" sz="1400" b="1" cap="all" spc="20" dirty="0">
                <a:solidFill>
                  <a:srgbClr val="003399"/>
                </a:solidFill>
              </a:rPr>
              <a:t>-recreational objects</a:t>
            </a:r>
            <a:r>
              <a:rPr lang="lt-LT" sz="1400" b="1" cap="all" spc="20" dirty="0">
                <a:solidFill>
                  <a:srgbClr val="003399"/>
                </a:solidFill>
              </a:rPr>
              <a:t>: </a:t>
            </a:r>
            <a:r>
              <a:rPr lang="en-US" sz="1400" b="1" cap="all" spc="20" dirty="0">
                <a:solidFill>
                  <a:srgbClr val="003399"/>
                </a:solidFill>
              </a:rPr>
              <a:t>€</a:t>
            </a:r>
            <a:r>
              <a:rPr lang="lt-LT" sz="1400" b="1" cap="all" spc="20" dirty="0">
                <a:solidFill>
                  <a:srgbClr val="003399"/>
                </a:solidFill>
              </a:rPr>
              <a:t>42,4 M</a:t>
            </a:r>
            <a:endParaRPr lang="en-US" sz="1400" b="1" cap="all" spc="20" dirty="0">
              <a:solidFill>
                <a:srgbClr val="003399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F998FD-6E04-47C5-9E01-C1D6D2A8F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57" y="1592866"/>
            <a:ext cx="1967056" cy="1759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Vaizdo rezultatas pagal uÅ¾klausÄ âvandens iÅ¡tekliÅ³ bÅ«klÄs gerinimasâ">
            <a:extLst>
              <a:ext uri="{FF2B5EF4-FFF2-40B4-BE49-F238E27FC236}">
                <a16:creationId xmlns:a16="http://schemas.microsoft.com/office/drawing/2014/main" id="{B14E5605-5B3D-4204-B2B4-C4C3A6FBF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r="14799"/>
          <a:stretch/>
        </p:blipFill>
        <p:spPr bwMode="auto">
          <a:xfrm>
            <a:off x="8513568" y="1546895"/>
            <a:ext cx="1967056" cy="1794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aizdo rezultatas pagal uÅ¾klausÄ âmeldine nendrinukeâ">
            <a:extLst>
              <a:ext uri="{FF2B5EF4-FFF2-40B4-BE49-F238E27FC236}">
                <a16:creationId xmlns:a16="http://schemas.microsoft.com/office/drawing/2014/main" id="{CCA674C5-B6B2-46BA-B599-EA7CF6A63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06" y="1560549"/>
            <a:ext cx="1967056" cy="1790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aizdo rezultatas pagal uÅ¾klausÄ âco2â">
            <a:extLst>
              <a:ext uri="{FF2B5EF4-FFF2-40B4-BE49-F238E27FC236}">
                <a16:creationId xmlns:a16="http://schemas.microsoft.com/office/drawing/2014/main" id="{771E5DDA-0F9E-4B82-9CF4-3F5295AC8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4"/>
          <a:stretch/>
        </p:blipFill>
        <p:spPr bwMode="auto">
          <a:xfrm>
            <a:off x="8623307" y="4276245"/>
            <a:ext cx="1973849" cy="1754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Vaizdo rezultatas pagal uÅ¾klausÄ âlietuvos zoologijos sodasâ">
            <a:extLst>
              <a:ext uri="{FF2B5EF4-FFF2-40B4-BE49-F238E27FC236}">
                <a16:creationId xmlns:a16="http://schemas.microsoft.com/office/drawing/2014/main" id="{A0AFB5BA-985D-4435-BEEF-DD2A5E8C0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0" t="56" r="11159" b="-56"/>
          <a:stretch/>
        </p:blipFill>
        <p:spPr bwMode="auto">
          <a:xfrm>
            <a:off x="1037384" y="4151183"/>
            <a:ext cx="1967057" cy="1875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6025D06-F717-43FF-98E8-9ECC015F17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990" r="3860"/>
          <a:stretch/>
        </p:blipFill>
        <p:spPr>
          <a:xfrm>
            <a:off x="4830346" y="4238540"/>
            <a:ext cx="1967056" cy="1788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C49539C2-BC2C-4F1F-A4C0-F5CD7FAB6C72}"/>
              </a:ext>
            </a:extLst>
          </p:cNvPr>
          <p:cNvSpPr/>
          <p:nvPr/>
        </p:nvSpPr>
        <p:spPr>
          <a:xfrm>
            <a:off x="10243096" y="6201453"/>
            <a:ext cx="1426390" cy="578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E78A3AA-B8AC-4DD5-924F-686DB81145C5}"/>
              </a:ext>
            </a:extLst>
          </p:cNvPr>
          <p:cNvSpPr/>
          <p:nvPr/>
        </p:nvSpPr>
        <p:spPr>
          <a:xfrm>
            <a:off x="9674964" y="6455721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t-LT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lt-LT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lt-LT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funds</a:t>
            </a:r>
            <a:r>
              <a:rPr lang="lt-LT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t-LT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lt-LT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t-LT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both</a:t>
            </a:r>
            <a:r>
              <a:rPr lang="lt-LT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t-LT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programming</a:t>
            </a:r>
            <a:r>
              <a:rPr lang="lt-LT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t-LT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peropds</a:t>
            </a:r>
            <a:r>
              <a:rPr lang="lt-LT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24DD69F-5DC8-4FB3-B6F0-96F1A2E0714A}"/>
              </a:ext>
            </a:extLst>
          </p:cNvPr>
          <p:cNvSpPr txBox="1"/>
          <p:nvPr/>
        </p:nvSpPr>
        <p:spPr>
          <a:xfrm>
            <a:off x="8342557" y="6173716"/>
            <a:ext cx="24365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1400" b="1" cap="all" spc="20" dirty="0" err="1">
                <a:solidFill>
                  <a:srgbClr val="003399"/>
                </a:solidFill>
              </a:rPr>
              <a:t>reducing</a:t>
            </a:r>
            <a:r>
              <a:rPr lang="lt-LT" sz="1400" b="1" cap="all" spc="20" dirty="0">
                <a:solidFill>
                  <a:srgbClr val="003399"/>
                </a:solidFill>
              </a:rPr>
              <a:t> </a:t>
            </a:r>
            <a:r>
              <a:rPr lang="lt-LT" sz="1400" b="1" cap="all" spc="20" dirty="0" err="1">
                <a:solidFill>
                  <a:srgbClr val="003399"/>
                </a:solidFill>
              </a:rPr>
              <a:t>of</a:t>
            </a:r>
            <a:r>
              <a:rPr lang="lt-LT" sz="1400" b="1" cap="all" spc="20" dirty="0">
                <a:solidFill>
                  <a:srgbClr val="003399"/>
                </a:solidFill>
              </a:rPr>
              <a:t> </a:t>
            </a:r>
            <a:r>
              <a:rPr lang="lt-LT" sz="1400" b="1" cap="all" spc="20" dirty="0" err="1">
                <a:solidFill>
                  <a:srgbClr val="003399"/>
                </a:solidFill>
              </a:rPr>
              <a:t>air</a:t>
            </a:r>
            <a:r>
              <a:rPr lang="lt-LT" sz="1400" b="1" cap="all" spc="20" dirty="0">
                <a:solidFill>
                  <a:srgbClr val="003399"/>
                </a:solidFill>
              </a:rPr>
              <a:t> </a:t>
            </a:r>
            <a:r>
              <a:rPr lang="lt-LT" sz="1400" b="1" cap="all" spc="20" dirty="0" err="1">
                <a:solidFill>
                  <a:srgbClr val="003399"/>
                </a:solidFill>
              </a:rPr>
              <a:t>pollution</a:t>
            </a:r>
            <a:r>
              <a:rPr lang="lt-LT" sz="1400" b="1" cap="all" spc="20" dirty="0">
                <a:solidFill>
                  <a:srgbClr val="003399"/>
                </a:solidFill>
              </a:rPr>
              <a:t>: </a:t>
            </a:r>
          </a:p>
          <a:p>
            <a:pPr algn="ctr"/>
            <a:r>
              <a:rPr lang="en-US" sz="1400" b="1" cap="all" spc="20" dirty="0">
                <a:solidFill>
                  <a:srgbClr val="003399"/>
                </a:solidFill>
              </a:rPr>
              <a:t>€</a:t>
            </a:r>
            <a:r>
              <a:rPr lang="lt-LT" sz="1400" b="1" cap="all" spc="20" dirty="0">
                <a:solidFill>
                  <a:srgbClr val="003399"/>
                </a:solidFill>
              </a:rPr>
              <a:t>7,3 M</a:t>
            </a:r>
            <a:endParaRPr lang="en-US" sz="1400" b="1" cap="all" spc="2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91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344" y="622292"/>
            <a:ext cx="10251347" cy="53506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TO ENSURE LONG TERM AND STABLE FINANCING OF ENVIRONMENTAL MONITORING</a:t>
            </a:r>
          </a:p>
          <a:p>
            <a:pPr marL="0" indent="0">
              <a:buNone/>
            </a:pPr>
            <a:r>
              <a:rPr lang="en-US" sz="2400" dirty="0"/>
              <a:t>Purchase of expensive analytical equipment and modelling systems is not sustainable if institutions responsible for monitoring do not have resources for qualified personnel and operational expenses (</a:t>
            </a:r>
            <a:r>
              <a:rPr lang="lt-LT" sz="2400" dirty="0" err="1"/>
              <a:t>such</a:t>
            </a:r>
            <a:r>
              <a:rPr lang="lt-LT" sz="2400" dirty="0"/>
              <a:t> </a:t>
            </a:r>
            <a:r>
              <a:rPr lang="lt-LT" sz="2400" dirty="0" err="1"/>
              <a:t>as</a:t>
            </a:r>
            <a:r>
              <a:rPr lang="en-US" sz="2400" dirty="0"/>
              <a:t> calibration, chemicals, spare parts). </a:t>
            </a:r>
          </a:p>
          <a:p>
            <a:pPr marL="0" indent="0">
              <a:buNone/>
            </a:pPr>
            <a:endParaRPr lang="lt-LT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TO FINANCE MEASURES THAT DECREASE EMISSIONS OF GREENHOUSE GASES</a:t>
            </a:r>
          </a:p>
          <a:p>
            <a:pPr marL="0" indent="0">
              <a:buNone/>
            </a:pPr>
            <a:r>
              <a:rPr lang="en-US" sz="2400" dirty="0"/>
              <a:t>During </a:t>
            </a:r>
            <a:r>
              <a:rPr lang="lt-LT" sz="2400" dirty="0"/>
              <a:t>2021-2027</a:t>
            </a:r>
            <a:r>
              <a:rPr lang="en-US" sz="2400" dirty="0"/>
              <a:t> period it is recommended to invest in rewetting of drained peat soils. Peat soils comprise approximately 10% of Lithuania’s territory (</a:t>
            </a:r>
            <a:r>
              <a:rPr lang="lt-LT" sz="2400" dirty="0"/>
              <a:t>653.9 </a:t>
            </a:r>
            <a:r>
              <a:rPr lang="en-US" sz="2400" dirty="0"/>
              <a:t>thou</a:t>
            </a:r>
            <a:r>
              <a:rPr lang="lt-LT" sz="2400" dirty="0"/>
              <a:t> ha</a:t>
            </a:r>
            <a:r>
              <a:rPr lang="en-US" sz="2400" dirty="0"/>
              <a:t>), 67% are drained (around 440 thou ha). Annual greenhouse gas emissions from drained peat soils is approximately </a:t>
            </a:r>
            <a:r>
              <a:rPr lang="lt-LT" sz="2400" dirty="0"/>
              <a:t>10 800 kt. CO</a:t>
            </a:r>
            <a:r>
              <a:rPr lang="lt-LT" sz="2400" baseline="-25000" dirty="0"/>
              <a:t>2</a:t>
            </a:r>
            <a:r>
              <a:rPr lang="lt-LT" sz="2400" dirty="0"/>
              <a:t> </a:t>
            </a:r>
            <a:r>
              <a:rPr lang="en-US" sz="2400" dirty="0"/>
              <a:t>equivalent. </a:t>
            </a:r>
          </a:p>
        </p:txBody>
      </p:sp>
    </p:spTree>
    <p:extLst>
      <p:ext uri="{BB962C8B-B14F-4D97-AF65-F5344CB8AC3E}">
        <p14:creationId xmlns:p14="http://schemas.microsoft.com/office/powerpoint/2010/main" val="2453978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8A64-CEF4-4176-A3B4-FBEE2EA0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663" y="22715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i="1" dirty="0" err="1">
                <a:solidFill>
                  <a:schemeClr val="accent4"/>
                </a:solidFill>
              </a:rPr>
              <a:t>Improvement</a:t>
            </a:r>
            <a:r>
              <a:rPr lang="lt-LT" i="1" dirty="0">
                <a:solidFill>
                  <a:schemeClr val="accent4"/>
                </a:solidFill>
              </a:rPr>
              <a:t> </a:t>
            </a:r>
            <a:r>
              <a:rPr lang="lt-LT" i="1" dirty="0" err="1">
                <a:solidFill>
                  <a:schemeClr val="accent4"/>
                </a:solidFill>
              </a:rPr>
              <a:t>of</a:t>
            </a:r>
            <a:r>
              <a:rPr lang="lt-LT" i="1" dirty="0">
                <a:solidFill>
                  <a:schemeClr val="accent4"/>
                </a:solidFill>
              </a:rPr>
              <a:t> </a:t>
            </a:r>
            <a:r>
              <a:rPr lang="lt-LT" i="1" dirty="0" err="1">
                <a:solidFill>
                  <a:schemeClr val="accent4"/>
                </a:solidFill>
              </a:rPr>
              <a:t>air</a:t>
            </a:r>
            <a:r>
              <a:rPr lang="lt-LT" i="1" dirty="0">
                <a:solidFill>
                  <a:schemeClr val="accent4"/>
                </a:solidFill>
              </a:rPr>
              <a:t> </a:t>
            </a:r>
            <a:r>
              <a:rPr lang="lt-LT" i="1" dirty="0" err="1">
                <a:solidFill>
                  <a:schemeClr val="accent4"/>
                </a:solidFill>
              </a:rPr>
              <a:t>quality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37556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D481-3CC3-4E6F-8CFD-FDB8BC43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939" y="376511"/>
            <a:ext cx="6389914" cy="657953"/>
          </a:xfrm>
        </p:spPr>
        <p:txBody>
          <a:bodyPr>
            <a:normAutofit/>
          </a:bodyPr>
          <a:lstStyle/>
          <a:p>
            <a:r>
              <a:rPr lang="lt-LT" sz="3800" b="1" dirty="0" err="1"/>
              <a:t>Main</a:t>
            </a:r>
            <a:r>
              <a:rPr lang="lt-LT" sz="3800" b="1" dirty="0"/>
              <a:t> </a:t>
            </a:r>
            <a:r>
              <a:rPr lang="lt-LT" sz="3800" b="1" dirty="0" err="1"/>
              <a:t>recommendations</a:t>
            </a:r>
            <a:endParaRPr lang="lt-LT" sz="38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05C26F-9E20-43BC-918C-B3A2815E370A}"/>
              </a:ext>
            </a:extLst>
          </p:cNvPr>
          <p:cNvGrpSpPr/>
          <p:nvPr/>
        </p:nvGrpSpPr>
        <p:grpSpPr>
          <a:xfrm>
            <a:off x="1020499" y="1445923"/>
            <a:ext cx="8409512" cy="1959214"/>
            <a:chOff x="1303455" y="1789888"/>
            <a:chExt cx="8241740" cy="1819073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033FD188-B2CB-4279-BB13-61B0B95FDDAD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051885-13F9-4F22-B7F4-73DCAE27059E}"/>
                </a:ext>
              </a:extLst>
            </p:cNvPr>
            <p:cNvSpPr/>
            <p:nvPr/>
          </p:nvSpPr>
          <p:spPr>
            <a:xfrm>
              <a:off x="2603769" y="1789888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24AA20-BFDE-4F04-9B7A-D5B05B162D28}"/>
              </a:ext>
            </a:extLst>
          </p:cNvPr>
          <p:cNvGrpSpPr/>
          <p:nvPr/>
        </p:nvGrpSpPr>
        <p:grpSpPr>
          <a:xfrm flipH="1">
            <a:off x="2332939" y="2859484"/>
            <a:ext cx="8426472" cy="2044779"/>
            <a:chOff x="1303455" y="1789888"/>
            <a:chExt cx="8241740" cy="1819073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2D3918BB-B38F-401C-AF5B-8F641D4710EE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9CE5B257-02C7-4A24-A5FF-CD839779E926}"/>
                </a:ext>
              </a:extLst>
            </p:cNvPr>
            <p:cNvSpPr/>
            <p:nvPr/>
          </p:nvSpPr>
          <p:spPr>
            <a:xfrm>
              <a:off x="2603769" y="1789888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81EA12-6743-44ED-9878-63B271B215A5}"/>
              </a:ext>
            </a:extLst>
          </p:cNvPr>
          <p:cNvGrpSpPr/>
          <p:nvPr/>
        </p:nvGrpSpPr>
        <p:grpSpPr>
          <a:xfrm>
            <a:off x="1020499" y="4339215"/>
            <a:ext cx="8409511" cy="2183673"/>
            <a:chOff x="1303455" y="1789888"/>
            <a:chExt cx="8241740" cy="1819073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1BE6E82-79A3-41D4-BA60-E46ADAA59A2E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2" name="Rectangle 3">
              <a:extLst>
                <a:ext uri="{FF2B5EF4-FFF2-40B4-BE49-F238E27FC236}">
                  <a16:creationId xmlns:a16="http://schemas.microsoft.com/office/drawing/2014/main" id="{21B5E77D-887E-4896-A353-E5094DD4E3AB}"/>
                </a:ext>
              </a:extLst>
            </p:cNvPr>
            <p:cNvSpPr/>
            <p:nvPr/>
          </p:nvSpPr>
          <p:spPr>
            <a:xfrm>
              <a:off x="2603769" y="1789888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AD132A6-6F85-46A4-BF1E-CC41360CD036}"/>
              </a:ext>
            </a:extLst>
          </p:cNvPr>
          <p:cNvSpPr txBox="1"/>
          <p:nvPr/>
        </p:nvSpPr>
        <p:spPr>
          <a:xfrm>
            <a:off x="4148069" y="1983872"/>
            <a:ext cx="492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cap="all" dirty="0" err="1">
                <a:solidFill>
                  <a:schemeClr val="bg1"/>
                </a:solidFill>
              </a:rPr>
              <a:t>Continue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public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information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campaigns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8DCF7E-A53E-46B3-8957-0CD2A9A9641F}"/>
              </a:ext>
            </a:extLst>
          </p:cNvPr>
          <p:cNvSpPr txBox="1"/>
          <p:nvPr/>
        </p:nvSpPr>
        <p:spPr>
          <a:xfrm>
            <a:off x="2638782" y="3025470"/>
            <a:ext cx="5172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cap="all" dirty="0" err="1">
                <a:solidFill>
                  <a:schemeClr val="bg1"/>
                </a:solidFill>
              </a:rPr>
              <a:t>Ensure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implementation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of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the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state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and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municipal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measures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foreseen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in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the</a:t>
            </a:r>
            <a:r>
              <a:rPr lang="lt-LT" cap="all" dirty="0">
                <a:solidFill>
                  <a:schemeClr val="bg1"/>
                </a:solidFill>
              </a:rPr>
              <a:t> national </a:t>
            </a:r>
            <a:r>
              <a:rPr lang="lt-LT" cap="all" dirty="0" err="1">
                <a:solidFill>
                  <a:schemeClr val="bg1"/>
                </a:solidFill>
              </a:rPr>
              <a:t>air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pollution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plan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and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secure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funding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thereof</a:t>
            </a:r>
            <a:endParaRPr lang="lt-LT" cap="all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DD4594-620C-45CF-82CC-0C2AEB5B0F16}"/>
              </a:ext>
            </a:extLst>
          </p:cNvPr>
          <p:cNvSpPr txBox="1"/>
          <p:nvPr/>
        </p:nvSpPr>
        <p:spPr>
          <a:xfrm>
            <a:off x="3885905" y="4547513"/>
            <a:ext cx="5451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cap="all" dirty="0" err="1">
                <a:solidFill>
                  <a:schemeClr val="bg1"/>
                </a:solidFill>
              </a:rPr>
              <a:t>Carry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out</a:t>
            </a:r>
            <a:r>
              <a:rPr lang="lt-LT" cap="all" dirty="0">
                <a:solidFill>
                  <a:schemeClr val="bg1"/>
                </a:solidFill>
              </a:rPr>
              <a:t> a </a:t>
            </a:r>
            <a:r>
              <a:rPr lang="lt-LT" cap="all" dirty="0" err="1">
                <a:solidFill>
                  <a:schemeClr val="bg1"/>
                </a:solidFill>
              </a:rPr>
              <a:t>study</a:t>
            </a:r>
            <a:r>
              <a:rPr lang="lt-LT" cap="all" dirty="0">
                <a:solidFill>
                  <a:schemeClr val="bg1"/>
                </a:solidFill>
              </a:rPr>
              <a:t> to </a:t>
            </a:r>
            <a:r>
              <a:rPr lang="lt-LT" cap="all" dirty="0" err="1">
                <a:solidFill>
                  <a:schemeClr val="bg1"/>
                </a:solidFill>
              </a:rPr>
              <a:t>define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other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cities</a:t>
            </a:r>
            <a:r>
              <a:rPr lang="lt-LT" cap="all" dirty="0">
                <a:solidFill>
                  <a:schemeClr val="bg1"/>
                </a:solidFill>
              </a:rPr>
              <a:t>/</a:t>
            </a:r>
            <a:r>
              <a:rPr lang="lt-LT" cap="all" dirty="0" err="1">
                <a:solidFill>
                  <a:schemeClr val="bg1"/>
                </a:solidFill>
              </a:rPr>
              <a:t>settlements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where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relevant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street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cleaning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equipment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is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needed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and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include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this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activity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in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the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nex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programming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  <a:r>
              <a:rPr lang="lt-LT" cap="all" dirty="0" err="1">
                <a:solidFill>
                  <a:schemeClr val="bg1"/>
                </a:solidFill>
              </a:rPr>
              <a:t>period</a:t>
            </a:r>
            <a:endParaRPr lang="lt-LT" cap="all" dirty="0">
              <a:solidFill>
                <a:schemeClr val="bg1"/>
              </a:solidFill>
            </a:endParaRPr>
          </a:p>
        </p:txBody>
      </p:sp>
      <p:pic>
        <p:nvPicPr>
          <p:cNvPr id="31" name="Graphic 30" descr="Bullseye">
            <a:extLst>
              <a:ext uri="{FF2B5EF4-FFF2-40B4-BE49-F238E27FC236}">
                <a16:creationId xmlns:a16="http://schemas.microsoft.com/office/drawing/2014/main" id="{10D42D3A-9809-446A-8A11-686EFDE33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8865" y="1718188"/>
            <a:ext cx="914400" cy="914400"/>
          </a:xfrm>
          <a:prstGeom prst="rect">
            <a:avLst/>
          </a:prstGeom>
        </p:spPr>
      </p:pic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ECC4FDD5-896C-4E36-90F2-950729257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8382" y="3128904"/>
            <a:ext cx="914400" cy="914400"/>
          </a:xfrm>
          <a:prstGeom prst="rect">
            <a:avLst/>
          </a:prstGeom>
        </p:spPr>
      </p:pic>
      <p:pic>
        <p:nvPicPr>
          <p:cNvPr id="37" name="Graphic 36" descr="Upward trend">
            <a:extLst>
              <a:ext uri="{FF2B5EF4-FFF2-40B4-BE49-F238E27FC236}">
                <a16:creationId xmlns:a16="http://schemas.microsoft.com/office/drawing/2014/main" id="{3575B1FC-5A6C-42F3-828B-76CDF91E2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32534" y="46305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8A64-CEF4-4176-A3B4-FBEE2EA0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663" y="22715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chemeClr val="accent4"/>
                </a:solidFill>
              </a:rPr>
              <a:t>Management of contaminated sites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30240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D481-3CC3-4E6F-8CFD-FDB8BC43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215" y="116633"/>
            <a:ext cx="4833025" cy="7925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/>
              <a:t>Main recommendations 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51885-13F9-4F22-B7F4-73DCAE27059E}"/>
              </a:ext>
            </a:extLst>
          </p:cNvPr>
          <p:cNvSpPr/>
          <p:nvPr/>
        </p:nvSpPr>
        <p:spPr>
          <a:xfrm>
            <a:off x="2886075" y="879369"/>
            <a:ext cx="5905499" cy="1160739"/>
          </a:xfrm>
          <a:custGeom>
            <a:avLst/>
            <a:gdLst>
              <a:gd name="connsiteX0" fmla="*/ 0 w 4601183"/>
              <a:gd name="connsiteY0" fmla="*/ 0 h 953311"/>
              <a:gd name="connsiteX1" fmla="*/ 4601183 w 4601183"/>
              <a:gd name="connsiteY1" fmla="*/ 0 h 953311"/>
              <a:gd name="connsiteX2" fmla="*/ 4601183 w 4601183"/>
              <a:gd name="connsiteY2" fmla="*/ 953311 h 953311"/>
              <a:gd name="connsiteX3" fmla="*/ 0 w 4601183"/>
              <a:gd name="connsiteY3" fmla="*/ 953311 h 953311"/>
              <a:gd name="connsiteX4" fmla="*/ 0 w 4601183"/>
              <a:gd name="connsiteY4" fmla="*/ 0 h 953311"/>
              <a:gd name="connsiteX0" fmla="*/ 0 w 4630366"/>
              <a:gd name="connsiteY0" fmla="*/ 0 h 1254869"/>
              <a:gd name="connsiteX1" fmla="*/ 4601183 w 4630366"/>
              <a:gd name="connsiteY1" fmla="*/ 0 h 1254869"/>
              <a:gd name="connsiteX2" fmla="*/ 4630366 w 4630366"/>
              <a:gd name="connsiteY2" fmla="*/ 1254869 h 1254869"/>
              <a:gd name="connsiteX3" fmla="*/ 0 w 4630366"/>
              <a:gd name="connsiteY3" fmla="*/ 953311 h 1254869"/>
              <a:gd name="connsiteX4" fmla="*/ 0 w 4630366"/>
              <a:gd name="connsiteY4" fmla="*/ 0 h 1254869"/>
              <a:gd name="connsiteX0" fmla="*/ 0 w 4630366"/>
              <a:gd name="connsiteY0" fmla="*/ 204281 h 1459150"/>
              <a:gd name="connsiteX1" fmla="*/ 4601183 w 4630366"/>
              <a:gd name="connsiteY1" fmla="*/ 0 h 1459150"/>
              <a:gd name="connsiteX2" fmla="*/ 4630366 w 4630366"/>
              <a:gd name="connsiteY2" fmla="*/ 1459150 h 1459150"/>
              <a:gd name="connsiteX3" fmla="*/ 0 w 4630366"/>
              <a:gd name="connsiteY3" fmla="*/ 1157592 h 1459150"/>
              <a:gd name="connsiteX4" fmla="*/ 0 w 4630366"/>
              <a:gd name="connsiteY4" fmla="*/ 204281 h 1459150"/>
              <a:gd name="connsiteX0" fmla="*/ 0 w 4610811"/>
              <a:gd name="connsiteY0" fmla="*/ 204281 h 1400156"/>
              <a:gd name="connsiteX1" fmla="*/ 4601183 w 4610811"/>
              <a:gd name="connsiteY1" fmla="*/ 0 h 1400156"/>
              <a:gd name="connsiteX2" fmla="*/ 4610811 w 4610811"/>
              <a:gd name="connsiteY2" fmla="*/ 1400156 h 1400156"/>
              <a:gd name="connsiteX3" fmla="*/ 0 w 4610811"/>
              <a:gd name="connsiteY3" fmla="*/ 1157592 h 1400156"/>
              <a:gd name="connsiteX4" fmla="*/ 0 w 4610811"/>
              <a:gd name="connsiteY4" fmla="*/ 204281 h 1400156"/>
              <a:gd name="connsiteX0" fmla="*/ 0 w 4601836"/>
              <a:gd name="connsiteY0" fmla="*/ 204281 h 1400156"/>
              <a:gd name="connsiteX1" fmla="*/ 4601183 w 4601836"/>
              <a:gd name="connsiteY1" fmla="*/ 0 h 1400156"/>
              <a:gd name="connsiteX2" fmla="*/ 4597775 w 4601836"/>
              <a:gd name="connsiteY2" fmla="*/ 1400156 h 1400156"/>
              <a:gd name="connsiteX3" fmla="*/ 0 w 4601836"/>
              <a:gd name="connsiteY3" fmla="*/ 1157592 h 1400156"/>
              <a:gd name="connsiteX4" fmla="*/ 0 w 4601836"/>
              <a:gd name="connsiteY4" fmla="*/ 204281 h 1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1836" h="1400156">
                <a:moveTo>
                  <a:pt x="0" y="204281"/>
                </a:moveTo>
                <a:lnTo>
                  <a:pt x="4601183" y="0"/>
                </a:lnTo>
                <a:cubicBezTo>
                  <a:pt x="4604392" y="466719"/>
                  <a:pt x="4594566" y="933437"/>
                  <a:pt x="4597775" y="1400156"/>
                </a:cubicBezTo>
                <a:lnTo>
                  <a:pt x="0" y="1157592"/>
                </a:lnTo>
                <a:lnTo>
                  <a:pt x="0" y="2042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CE5B257-02C7-4A24-A5FF-CD839779E926}"/>
              </a:ext>
            </a:extLst>
          </p:cNvPr>
          <p:cNvSpPr/>
          <p:nvPr/>
        </p:nvSpPr>
        <p:spPr>
          <a:xfrm flipH="1">
            <a:off x="2886074" y="1943981"/>
            <a:ext cx="5905500" cy="1351125"/>
          </a:xfrm>
          <a:custGeom>
            <a:avLst/>
            <a:gdLst>
              <a:gd name="connsiteX0" fmla="*/ 0 w 4601183"/>
              <a:gd name="connsiteY0" fmla="*/ 0 h 953311"/>
              <a:gd name="connsiteX1" fmla="*/ 4601183 w 4601183"/>
              <a:gd name="connsiteY1" fmla="*/ 0 h 953311"/>
              <a:gd name="connsiteX2" fmla="*/ 4601183 w 4601183"/>
              <a:gd name="connsiteY2" fmla="*/ 953311 h 953311"/>
              <a:gd name="connsiteX3" fmla="*/ 0 w 4601183"/>
              <a:gd name="connsiteY3" fmla="*/ 953311 h 953311"/>
              <a:gd name="connsiteX4" fmla="*/ 0 w 4601183"/>
              <a:gd name="connsiteY4" fmla="*/ 0 h 953311"/>
              <a:gd name="connsiteX0" fmla="*/ 0 w 4630366"/>
              <a:gd name="connsiteY0" fmla="*/ 0 h 1254869"/>
              <a:gd name="connsiteX1" fmla="*/ 4601183 w 4630366"/>
              <a:gd name="connsiteY1" fmla="*/ 0 h 1254869"/>
              <a:gd name="connsiteX2" fmla="*/ 4630366 w 4630366"/>
              <a:gd name="connsiteY2" fmla="*/ 1254869 h 1254869"/>
              <a:gd name="connsiteX3" fmla="*/ 0 w 4630366"/>
              <a:gd name="connsiteY3" fmla="*/ 953311 h 1254869"/>
              <a:gd name="connsiteX4" fmla="*/ 0 w 4630366"/>
              <a:gd name="connsiteY4" fmla="*/ 0 h 1254869"/>
              <a:gd name="connsiteX0" fmla="*/ 0 w 4630366"/>
              <a:gd name="connsiteY0" fmla="*/ 204281 h 1459150"/>
              <a:gd name="connsiteX1" fmla="*/ 4601183 w 4630366"/>
              <a:gd name="connsiteY1" fmla="*/ 0 h 1459150"/>
              <a:gd name="connsiteX2" fmla="*/ 4630366 w 4630366"/>
              <a:gd name="connsiteY2" fmla="*/ 1459150 h 1459150"/>
              <a:gd name="connsiteX3" fmla="*/ 0 w 4630366"/>
              <a:gd name="connsiteY3" fmla="*/ 1157592 h 1459150"/>
              <a:gd name="connsiteX4" fmla="*/ 0 w 4630366"/>
              <a:gd name="connsiteY4" fmla="*/ 204281 h 1459150"/>
              <a:gd name="connsiteX0" fmla="*/ 0 w 4610811"/>
              <a:gd name="connsiteY0" fmla="*/ 204281 h 1400156"/>
              <a:gd name="connsiteX1" fmla="*/ 4601183 w 4610811"/>
              <a:gd name="connsiteY1" fmla="*/ 0 h 1400156"/>
              <a:gd name="connsiteX2" fmla="*/ 4610811 w 4610811"/>
              <a:gd name="connsiteY2" fmla="*/ 1400156 h 1400156"/>
              <a:gd name="connsiteX3" fmla="*/ 0 w 4610811"/>
              <a:gd name="connsiteY3" fmla="*/ 1157592 h 1400156"/>
              <a:gd name="connsiteX4" fmla="*/ 0 w 4610811"/>
              <a:gd name="connsiteY4" fmla="*/ 204281 h 1400156"/>
              <a:gd name="connsiteX0" fmla="*/ 0 w 4601836"/>
              <a:gd name="connsiteY0" fmla="*/ 204281 h 1400156"/>
              <a:gd name="connsiteX1" fmla="*/ 4601183 w 4601836"/>
              <a:gd name="connsiteY1" fmla="*/ 0 h 1400156"/>
              <a:gd name="connsiteX2" fmla="*/ 4597775 w 4601836"/>
              <a:gd name="connsiteY2" fmla="*/ 1400156 h 1400156"/>
              <a:gd name="connsiteX3" fmla="*/ 0 w 4601836"/>
              <a:gd name="connsiteY3" fmla="*/ 1157592 h 1400156"/>
              <a:gd name="connsiteX4" fmla="*/ 0 w 4601836"/>
              <a:gd name="connsiteY4" fmla="*/ 204281 h 1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1836" h="1400156">
                <a:moveTo>
                  <a:pt x="0" y="204281"/>
                </a:moveTo>
                <a:lnTo>
                  <a:pt x="4601183" y="0"/>
                </a:lnTo>
                <a:cubicBezTo>
                  <a:pt x="4604392" y="466719"/>
                  <a:pt x="4594566" y="933437"/>
                  <a:pt x="4597775" y="1400156"/>
                </a:cubicBezTo>
                <a:lnTo>
                  <a:pt x="0" y="1157592"/>
                </a:lnTo>
                <a:lnTo>
                  <a:pt x="0" y="2042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D132A6-6F85-46A4-BF1E-CC41360CD036}"/>
              </a:ext>
            </a:extLst>
          </p:cNvPr>
          <p:cNvSpPr txBox="1"/>
          <p:nvPr/>
        </p:nvSpPr>
        <p:spPr>
          <a:xfrm>
            <a:off x="4054973" y="1065458"/>
            <a:ext cx="4674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en-US" cap="all" dirty="0">
                <a:solidFill>
                  <a:schemeClr val="bg1"/>
                </a:solidFill>
              </a:rPr>
              <a:t>ensure the EU financing continuity for the  management of contaminated sites in 2021-2027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8DCF7E-A53E-46B3-8957-0CD2A9A9641F}"/>
              </a:ext>
            </a:extLst>
          </p:cNvPr>
          <p:cNvSpPr txBox="1"/>
          <p:nvPr/>
        </p:nvSpPr>
        <p:spPr>
          <a:xfrm>
            <a:off x="3103752" y="2100207"/>
            <a:ext cx="4630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en-US" cap="all" dirty="0">
                <a:solidFill>
                  <a:schemeClr val="bg1"/>
                </a:solidFill>
              </a:rPr>
              <a:t>expand variety of methods for  remediation of contaminated sites, promote the use of new methods</a:t>
            </a:r>
          </a:p>
        </p:txBody>
      </p:sp>
      <p:pic>
        <p:nvPicPr>
          <p:cNvPr id="31" name="Graphic 30" descr="Bullseye">
            <a:extLst>
              <a:ext uri="{FF2B5EF4-FFF2-40B4-BE49-F238E27FC236}">
                <a16:creationId xmlns:a16="http://schemas.microsoft.com/office/drawing/2014/main" id="{10D42D3A-9809-446A-8A11-686EFDE33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752" y="1168547"/>
            <a:ext cx="638926" cy="634864"/>
          </a:xfrm>
          <a:prstGeom prst="rect">
            <a:avLst/>
          </a:prstGeom>
        </p:spPr>
      </p:pic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ECC4FDD5-896C-4E36-90F2-950729257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9963" y="2246396"/>
            <a:ext cx="504000" cy="672000"/>
          </a:xfrm>
          <a:prstGeom prst="rect">
            <a:avLst/>
          </a:prstGeom>
        </p:spPr>
      </p:pic>
      <p:grpSp>
        <p:nvGrpSpPr>
          <p:cNvPr id="3" name="Group 28">
            <a:extLst>
              <a:ext uri="{FF2B5EF4-FFF2-40B4-BE49-F238E27FC236}">
                <a16:creationId xmlns:a16="http://schemas.microsoft.com/office/drawing/2014/main" id="{4505C26F-9E20-43BC-918C-B3A2815E370A}"/>
              </a:ext>
            </a:extLst>
          </p:cNvPr>
          <p:cNvGrpSpPr/>
          <p:nvPr/>
        </p:nvGrpSpPr>
        <p:grpSpPr>
          <a:xfrm>
            <a:off x="1762126" y="3149527"/>
            <a:ext cx="7029450" cy="1351125"/>
            <a:chOff x="1303455" y="2275122"/>
            <a:chExt cx="8294531" cy="1400156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33FD188-B2CB-4279-BB13-61B0B95FDDAD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2" name="Rectangle 3">
              <a:extLst>
                <a:ext uri="{FF2B5EF4-FFF2-40B4-BE49-F238E27FC236}">
                  <a16:creationId xmlns:a16="http://schemas.microsoft.com/office/drawing/2014/main" id="{19051885-13F9-4F22-B7F4-73DCAE27059E}"/>
                </a:ext>
              </a:extLst>
            </p:cNvPr>
            <p:cNvSpPr/>
            <p:nvPr/>
          </p:nvSpPr>
          <p:spPr>
            <a:xfrm>
              <a:off x="2656560" y="2275122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37" name="Graphic 36" descr="Upward trend">
            <a:extLst>
              <a:ext uri="{FF2B5EF4-FFF2-40B4-BE49-F238E27FC236}">
                <a16:creationId xmlns:a16="http://schemas.microsoft.com/office/drawing/2014/main" id="{3575B1FC-5A6C-42F3-828B-76CDF91E2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03752" y="3413572"/>
            <a:ext cx="579929" cy="77323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5DD4594-620C-45CF-82CC-0C2AEB5B0F16}"/>
              </a:ext>
            </a:extLst>
          </p:cNvPr>
          <p:cNvSpPr txBox="1"/>
          <p:nvPr/>
        </p:nvSpPr>
        <p:spPr>
          <a:xfrm>
            <a:off x="3878577" y="3222122"/>
            <a:ext cx="4645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en-US" cap="all" dirty="0">
                <a:solidFill>
                  <a:schemeClr val="bg1"/>
                </a:solidFill>
              </a:rPr>
              <a:t>raise practical and methodological qualification of potential managers of contaminated sites and ecologists of municipalities 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9CE5B257-02C7-4A24-A5FF-CD839779E926}"/>
              </a:ext>
            </a:extLst>
          </p:cNvPr>
          <p:cNvSpPr/>
          <p:nvPr/>
        </p:nvSpPr>
        <p:spPr>
          <a:xfrm flipH="1">
            <a:off x="2908856" y="4402964"/>
            <a:ext cx="5875967" cy="1030533"/>
          </a:xfrm>
          <a:custGeom>
            <a:avLst/>
            <a:gdLst>
              <a:gd name="connsiteX0" fmla="*/ 0 w 4601183"/>
              <a:gd name="connsiteY0" fmla="*/ 0 h 953311"/>
              <a:gd name="connsiteX1" fmla="*/ 4601183 w 4601183"/>
              <a:gd name="connsiteY1" fmla="*/ 0 h 953311"/>
              <a:gd name="connsiteX2" fmla="*/ 4601183 w 4601183"/>
              <a:gd name="connsiteY2" fmla="*/ 953311 h 953311"/>
              <a:gd name="connsiteX3" fmla="*/ 0 w 4601183"/>
              <a:gd name="connsiteY3" fmla="*/ 953311 h 953311"/>
              <a:gd name="connsiteX4" fmla="*/ 0 w 4601183"/>
              <a:gd name="connsiteY4" fmla="*/ 0 h 953311"/>
              <a:gd name="connsiteX0" fmla="*/ 0 w 4630366"/>
              <a:gd name="connsiteY0" fmla="*/ 0 h 1254869"/>
              <a:gd name="connsiteX1" fmla="*/ 4601183 w 4630366"/>
              <a:gd name="connsiteY1" fmla="*/ 0 h 1254869"/>
              <a:gd name="connsiteX2" fmla="*/ 4630366 w 4630366"/>
              <a:gd name="connsiteY2" fmla="*/ 1254869 h 1254869"/>
              <a:gd name="connsiteX3" fmla="*/ 0 w 4630366"/>
              <a:gd name="connsiteY3" fmla="*/ 953311 h 1254869"/>
              <a:gd name="connsiteX4" fmla="*/ 0 w 4630366"/>
              <a:gd name="connsiteY4" fmla="*/ 0 h 1254869"/>
              <a:gd name="connsiteX0" fmla="*/ 0 w 4630366"/>
              <a:gd name="connsiteY0" fmla="*/ 204281 h 1459150"/>
              <a:gd name="connsiteX1" fmla="*/ 4601183 w 4630366"/>
              <a:gd name="connsiteY1" fmla="*/ 0 h 1459150"/>
              <a:gd name="connsiteX2" fmla="*/ 4630366 w 4630366"/>
              <a:gd name="connsiteY2" fmla="*/ 1459150 h 1459150"/>
              <a:gd name="connsiteX3" fmla="*/ 0 w 4630366"/>
              <a:gd name="connsiteY3" fmla="*/ 1157592 h 1459150"/>
              <a:gd name="connsiteX4" fmla="*/ 0 w 4630366"/>
              <a:gd name="connsiteY4" fmla="*/ 204281 h 1459150"/>
              <a:gd name="connsiteX0" fmla="*/ 0 w 4610811"/>
              <a:gd name="connsiteY0" fmla="*/ 204281 h 1400156"/>
              <a:gd name="connsiteX1" fmla="*/ 4601183 w 4610811"/>
              <a:gd name="connsiteY1" fmla="*/ 0 h 1400156"/>
              <a:gd name="connsiteX2" fmla="*/ 4610811 w 4610811"/>
              <a:gd name="connsiteY2" fmla="*/ 1400156 h 1400156"/>
              <a:gd name="connsiteX3" fmla="*/ 0 w 4610811"/>
              <a:gd name="connsiteY3" fmla="*/ 1157592 h 1400156"/>
              <a:gd name="connsiteX4" fmla="*/ 0 w 4610811"/>
              <a:gd name="connsiteY4" fmla="*/ 204281 h 1400156"/>
              <a:gd name="connsiteX0" fmla="*/ 0 w 4601836"/>
              <a:gd name="connsiteY0" fmla="*/ 204281 h 1400156"/>
              <a:gd name="connsiteX1" fmla="*/ 4601183 w 4601836"/>
              <a:gd name="connsiteY1" fmla="*/ 0 h 1400156"/>
              <a:gd name="connsiteX2" fmla="*/ 4597775 w 4601836"/>
              <a:gd name="connsiteY2" fmla="*/ 1400156 h 1400156"/>
              <a:gd name="connsiteX3" fmla="*/ 0 w 4601836"/>
              <a:gd name="connsiteY3" fmla="*/ 1157592 h 1400156"/>
              <a:gd name="connsiteX4" fmla="*/ 0 w 4601836"/>
              <a:gd name="connsiteY4" fmla="*/ 204281 h 1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1836" h="1400156">
                <a:moveTo>
                  <a:pt x="0" y="204281"/>
                </a:moveTo>
                <a:lnTo>
                  <a:pt x="4601183" y="0"/>
                </a:lnTo>
                <a:cubicBezTo>
                  <a:pt x="4604392" y="466719"/>
                  <a:pt x="4594566" y="933437"/>
                  <a:pt x="4597775" y="1400156"/>
                </a:cubicBezTo>
                <a:lnTo>
                  <a:pt x="0" y="1157592"/>
                </a:lnTo>
                <a:lnTo>
                  <a:pt x="0" y="2042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5" name="Graphic 24" descr="Bullseye">
            <a:extLst>
              <a:ext uri="{FF2B5EF4-FFF2-40B4-BE49-F238E27FC236}">
                <a16:creationId xmlns:a16="http://schemas.microsoft.com/office/drawing/2014/main" id="{BD19F9B2-C371-49BA-A1E9-21E5989D66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7287" y="4540892"/>
            <a:ext cx="676772" cy="6322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E27251-AEA1-49F7-B2F3-3CB2E7500EAE}"/>
              </a:ext>
            </a:extLst>
          </p:cNvPr>
          <p:cNvSpPr txBox="1"/>
          <p:nvPr/>
        </p:nvSpPr>
        <p:spPr>
          <a:xfrm>
            <a:off x="3181350" y="4448691"/>
            <a:ext cx="4542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en-US" cap="all" dirty="0">
                <a:solidFill>
                  <a:schemeClr val="bg1"/>
                </a:solidFill>
              </a:rPr>
              <a:t>Assess the regulatory framework for clarity and integrity of legal requirements</a:t>
            </a:r>
            <a:r>
              <a:rPr lang="lt-LT" cap="all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5" name="Group 37">
            <a:extLst>
              <a:ext uri="{FF2B5EF4-FFF2-40B4-BE49-F238E27FC236}">
                <a16:creationId xmlns:a16="http://schemas.microsoft.com/office/drawing/2014/main" id="{4505C26F-9E20-43BC-918C-B3A2815E370A}"/>
              </a:ext>
            </a:extLst>
          </p:cNvPr>
          <p:cNvGrpSpPr/>
          <p:nvPr/>
        </p:nvGrpSpPr>
        <p:grpSpPr>
          <a:xfrm>
            <a:off x="1762127" y="5424518"/>
            <a:ext cx="7029448" cy="1160739"/>
            <a:chOff x="1303455" y="2275122"/>
            <a:chExt cx="8294531" cy="1400156"/>
          </a:xfrm>
        </p:grpSpPr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033FD188-B2CB-4279-BB13-61B0B95FDDAD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19051885-13F9-4F22-B7F4-73DCAE27059E}"/>
                </a:ext>
              </a:extLst>
            </p:cNvPr>
            <p:cNvSpPr/>
            <p:nvPr/>
          </p:nvSpPr>
          <p:spPr>
            <a:xfrm>
              <a:off x="2656560" y="2275122"/>
              <a:ext cx="6941426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6E27251-AEA1-49F7-B2F3-3CB2E7500EAE}"/>
              </a:ext>
            </a:extLst>
          </p:cNvPr>
          <p:cNvSpPr txBox="1"/>
          <p:nvPr/>
        </p:nvSpPr>
        <p:spPr>
          <a:xfrm>
            <a:off x="3257551" y="5517233"/>
            <a:ext cx="5042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en-US" cap="all" dirty="0">
                <a:solidFill>
                  <a:schemeClr val="bg1"/>
                </a:solidFill>
              </a:rPr>
              <a:t>indicator R.S.335 should measure „Number of extremely high risk historical (in the past) contaminated sites“ (units).</a:t>
            </a:r>
          </a:p>
        </p:txBody>
      </p:sp>
    </p:spTree>
    <p:extLst>
      <p:ext uri="{BB962C8B-B14F-4D97-AF65-F5344CB8AC3E}">
        <p14:creationId xmlns:p14="http://schemas.microsoft.com/office/powerpoint/2010/main" val="10651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D481-3CC3-4E6F-8CFD-FDB8BC43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039" y="485662"/>
            <a:ext cx="5202235" cy="6579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/>
              <a:t>Main recommendations (2)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51885-13F9-4F22-B7F4-73DCAE27059E}"/>
              </a:ext>
            </a:extLst>
          </p:cNvPr>
          <p:cNvSpPr/>
          <p:nvPr/>
        </p:nvSpPr>
        <p:spPr>
          <a:xfrm>
            <a:off x="2324094" y="1119309"/>
            <a:ext cx="6866722" cy="1386690"/>
          </a:xfrm>
          <a:custGeom>
            <a:avLst/>
            <a:gdLst>
              <a:gd name="connsiteX0" fmla="*/ 0 w 4601183"/>
              <a:gd name="connsiteY0" fmla="*/ 0 h 953311"/>
              <a:gd name="connsiteX1" fmla="*/ 4601183 w 4601183"/>
              <a:gd name="connsiteY1" fmla="*/ 0 h 953311"/>
              <a:gd name="connsiteX2" fmla="*/ 4601183 w 4601183"/>
              <a:gd name="connsiteY2" fmla="*/ 953311 h 953311"/>
              <a:gd name="connsiteX3" fmla="*/ 0 w 4601183"/>
              <a:gd name="connsiteY3" fmla="*/ 953311 h 953311"/>
              <a:gd name="connsiteX4" fmla="*/ 0 w 4601183"/>
              <a:gd name="connsiteY4" fmla="*/ 0 h 953311"/>
              <a:gd name="connsiteX0" fmla="*/ 0 w 4630366"/>
              <a:gd name="connsiteY0" fmla="*/ 0 h 1254869"/>
              <a:gd name="connsiteX1" fmla="*/ 4601183 w 4630366"/>
              <a:gd name="connsiteY1" fmla="*/ 0 h 1254869"/>
              <a:gd name="connsiteX2" fmla="*/ 4630366 w 4630366"/>
              <a:gd name="connsiteY2" fmla="*/ 1254869 h 1254869"/>
              <a:gd name="connsiteX3" fmla="*/ 0 w 4630366"/>
              <a:gd name="connsiteY3" fmla="*/ 953311 h 1254869"/>
              <a:gd name="connsiteX4" fmla="*/ 0 w 4630366"/>
              <a:gd name="connsiteY4" fmla="*/ 0 h 1254869"/>
              <a:gd name="connsiteX0" fmla="*/ 0 w 4630366"/>
              <a:gd name="connsiteY0" fmla="*/ 204281 h 1459150"/>
              <a:gd name="connsiteX1" fmla="*/ 4601183 w 4630366"/>
              <a:gd name="connsiteY1" fmla="*/ 0 h 1459150"/>
              <a:gd name="connsiteX2" fmla="*/ 4630366 w 4630366"/>
              <a:gd name="connsiteY2" fmla="*/ 1459150 h 1459150"/>
              <a:gd name="connsiteX3" fmla="*/ 0 w 4630366"/>
              <a:gd name="connsiteY3" fmla="*/ 1157592 h 1459150"/>
              <a:gd name="connsiteX4" fmla="*/ 0 w 4630366"/>
              <a:gd name="connsiteY4" fmla="*/ 204281 h 1459150"/>
              <a:gd name="connsiteX0" fmla="*/ 0 w 4610811"/>
              <a:gd name="connsiteY0" fmla="*/ 204281 h 1400156"/>
              <a:gd name="connsiteX1" fmla="*/ 4601183 w 4610811"/>
              <a:gd name="connsiteY1" fmla="*/ 0 h 1400156"/>
              <a:gd name="connsiteX2" fmla="*/ 4610811 w 4610811"/>
              <a:gd name="connsiteY2" fmla="*/ 1400156 h 1400156"/>
              <a:gd name="connsiteX3" fmla="*/ 0 w 4610811"/>
              <a:gd name="connsiteY3" fmla="*/ 1157592 h 1400156"/>
              <a:gd name="connsiteX4" fmla="*/ 0 w 4610811"/>
              <a:gd name="connsiteY4" fmla="*/ 204281 h 1400156"/>
              <a:gd name="connsiteX0" fmla="*/ 0 w 4601836"/>
              <a:gd name="connsiteY0" fmla="*/ 204281 h 1400156"/>
              <a:gd name="connsiteX1" fmla="*/ 4601183 w 4601836"/>
              <a:gd name="connsiteY1" fmla="*/ 0 h 1400156"/>
              <a:gd name="connsiteX2" fmla="*/ 4597775 w 4601836"/>
              <a:gd name="connsiteY2" fmla="*/ 1400156 h 1400156"/>
              <a:gd name="connsiteX3" fmla="*/ 0 w 4601836"/>
              <a:gd name="connsiteY3" fmla="*/ 1157592 h 1400156"/>
              <a:gd name="connsiteX4" fmla="*/ 0 w 4601836"/>
              <a:gd name="connsiteY4" fmla="*/ 204281 h 1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1836" h="1400156">
                <a:moveTo>
                  <a:pt x="0" y="204281"/>
                </a:moveTo>
                <a:lnTo>
                  <a:pt x="4601183" y="0"/>
                </a:lnTo>
                <a:cubicBezTo>
                  <a:pt x="4604392" y="466719"/>
                  <a:pt x="4594566" y="933437"/>
                  <a:pt x="4597775" y="1400156"/>
                </a:cubicBezTo>
                <a:lnTo>
                  <a:pt x="0" y="1157592"/>
                </a:lnTo>
                <a:lnTo>
                  <a:pt x="0" y="2042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CE5B257-02C7-4A24-A5FF-CD839779E926}"/>
              </a:ext>
            </a:extLst>
          </p:cNvPr>
          <p:cNvSpPr/>
          <p:nvPr/>
        </p:nvSpPr>
        <p:spPr>
          <a:xfrm flipH="1">
            <a:off x="2324093" y="2404174"/>
            <a:ext cx="6866723" cy="1786910"/>
          </a:xfrm>
          <a:custGeom>
            <a:avLst/>
            <a:gdLst>
              <a:gd name="connsiteX0" fmla="*/ 0 w 4601183"/>
              <a:gd name="connsiteY0" fmla="*/ 0 h 953311"/>
              <a:gd name="connsiteX1" fmla="*/ 4601183 w 4601183"/>
              <a:gd name="connsiteY1" fmla="*/ 0 h 953311"/>
              <a:gd name="connsiteX2" fmla="*/ 4601183 w 4601183"/>
              <a:gd name="connsiteY2" fmla="*/ 953311 h 953311"/>
              <a:gd name="connsiteX3" fmla="*/ 0 w 4601183"/>
              <a:gd name="connsiteY3" fmla="*/ 953311 h 953311"/>
              <a:gd name="connsiteX4" fmla="*/ 0 w 4601183"/>
              <a:gd name="connsiteY4" fmla="*/ 0 h 953311"/>
              <a:gd name="connsiteX0" fmla="*/ 0 w 4630366"/>
              <a:gd name="connsiteY0" fmla="*/ 0 h 1254869"/>
              <a:gd name="connsiteX1" fmla="*/ 4601183 w 4630366"/>
              <a:gd name="connsiteY1" fmla="*/ 0 h 1254869"/>
              <a:gd name="connsiteX2" fmla="*/ 4630366 w 4630366"/>
              <a:gd name="connsiteY2" fmla="*/ 1254869 h 1254869"/>
              <a:gd name="connsiteX3" fmla="*/ 0 w 4630366"/>
              <a:gd name="connsiteY3" fmla="*/ 953311 h 1254869"/>
              <a:gd name="connsiteX4" fmla="*/ 0 w 4630366"/>
              <a:gd name="connsiteY4" fmla="*/ 0 h 1254869"/>
              <a:gd name="connsiteX0" fmla="*/ 0 w 4630366"/>
              <a:gd name="connsiteY0" fmla="*/ 204281 h 1459150"/>
              <a:gd name="connsiteX1" fmla="*/ 4601183 w 4630366"/>
              <a:gd name="connsiteY1" fmla="*/ 0 h 1459150"/>
              <a:gd name="connsiteX2" fmla="*/ 4630366 w 4630366"/>
              <a:gd name="connsiteY2" fmla="*/ 1459150 h 1459150"/>
              <a:gd name="connsiteX3" fmla="*/ 0 w 4630366"/>
              <a:gd name="connsiteY3" fmla="*/ 1157592 h 1459150"/>
              <a:gd name="connsiteX4" fmla="*/ 0 w 4630366"/>
              <a:gd name="connsiteY4" fmla="*/ 204281 h 1459150"/>
              <a:gd name="connsiteX0" fmla="*/ 0 w 4610811"/>
              <a:gd name="connsiteY0" fmla="*/ 204281 h 1400156"/>
              <a:gd name="connsiteX1" fmla="*/ 4601183 w 4610811"/>
              <a:gd name="connsiteY1" fmla="*/ 0 h 1400156"/>
              <a:gd name="connsiteX2" fmla="*/ 4610811 w 4610811"/>
              <a:gd name="connsiteY2" fmla="*/ 1400156 h 1400156"/>
              <a:gd name="connsiteX3" fmla="*/ 0 w 4610811"/>
              <a:gd name="connsiteY3" fmla="*/ 1157592 h 1400156"/>
              <a:gd name="connsiteX4" fmla="*/ 0 w 4610811"/>
              <a:gd name="connsiteY4" fmla="*/ 204281 h 1400156"/>
              <a:gd name="connsiteX0" fmla="*/ 0 w 4601836"/>
              <a:gd name="connsiteY0" fmla="*/ 204281 h 1400156"/>
              <a:gd name="connsiteX1" fmla="*/ 4601183 w 4601836"/>
              <a:gd name="connsiteY1" fmla="*/ 0 h 1400156"/>
              <a:gd name="connsiteX2" fmla="*/ 4597775 w 4601836"/>
              <a:gd name="connsiteY2" fmla="*/ 1400156 h 1400156"/>
              <a:gd name="connsiteX3" fmla="*/ 0 w 4601836"/>
              <a:gd name="connsiteY3" fmla="*/ 1157592 h 1400156"/>
              <a:gd name="connsiteX4" fmla="*/ 0 w 4601836"/>
              <a:gd name="connsiteY4" fmla="*/ 204281 h 1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1836" h="1400156">
                <a:moveTo>
                  <a:pt x="0" y="204281"/>
                </a:moveTo>
                <a:lnTo>
                  <a:pt x="4601183" y="0"/>
                </a:lnTo>
                <a:cubicBezTo>
                  <a:pt x="4604392" y="466719"/>
                  <a:pt x="4594566" y="933437"/>
                  <a:pt x="4597775" y="1400156"/>
                </a:cubicBezTo>
                <a:lnTo>
                  <a:pt x="0" y="1157592"/>
                </a:lnTo>
                <a:lnTo>
                  <a:pt x="0" y="2042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D132A6-6F85-46A4-BF1E-CC41360CD036}"/>
              </a:ext>
            </a:extLst>
          </p:cNvPr>
          <p:cNvSpPr txBox="1"/>
          <p:nvPr/>
        </p:nvSpPr>
        <p:spPr>
          <a:xfrm>
            <a:off x="3426393" y="1203845"/>
            <a:ext cx="537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t-LT"/>
            </a:defPPr>
            <a:lvl1pPr algn="just">
              <a:buClr>
                <a:srgbClr val="FFC000"/>
              </a:buClr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Goals in the new period: investigation of potential contaminated sites,  preparation of remediation plans (if needed), remediation of contaminated sites</a:t>
            </a:r>
            <a:endParaRPr lang="lt-LT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8DCF7E-A53E-46B3-8957-0CD2A9A9641F}"/>
              </a:ext>
            </a:extLst>
          </p:cNvPr>
          <p:cNvSpPr txBox="1"/>
          <p:nvPr/>
        </p:nvSpPr>
        <p:spPr>
          <a:xfrm>
            <a:off x="2379245" y="2488085"/>
            <a:ext cx="6037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en-US" cap="all" dirty="0">
                <a:solidFill>
                  <a:schemeClr val="bg1"/>
                </a:solidFill>
              </a:rPr>
              <a:t>Measures for the next period: </a:t>
            </a:r>
          </a:p>
          <a:p>
            <a:pPr marL="285750" indent="-285750" algn="just">
              <a:buClr>
                <a:srgbClr val="FFC000"/>
              </a:buClr>
              <a:buFontTx/>
              <a:buChar char="-"/>
            </a:pPr>
            <a:r>
              <a:rPr lang="en-US" cap="all" dirty="0">
                <a:solidFill>
                  <a:schemeClr val="bg1"/>
                </a:solidFill>
              </a:rPr>
              <a:t>Investigation of 180-200 extremely high and high risk potential</a:t>
            </a:r>
            <a:r>
              <a:rPr lang="lt-LT" cap="all" dirty="0">
                <a:solidFill>
                  <a:schemeClr val="bg1"/>
                </a:solidFill>
              </a:rPr>
              <a:t>l</a:t>
            </a:r>
            <a:r>
              <a:rPr lang="en-US" cap="all" dirty="0">
                <a:solidFill>
                  <a:schemeClr val="bg1"/>
                </a:solidFill>
              </a:rPr>
              <a:t>y contaminated areas;</a:t>
            </a:r>
          </a:p>
          <a:p>
            <a:pPr marL="285750" indent="-285750" algn="just">
              <a:buClr>
                <a:srgbClr val="FFC000"/>
              </a:buClr>
              <a:buFontTx/>
              <a:buChar char="-"/>
            </a:pPr>
            <a:r>
              <a:rPr lang="en-US" cap="all" dirty="0">
                <a:solidFill>
                  <a:schemeClr val="bg1"/>
                </a:solidFill>
              </a:rPr>
              <a:t>Remediation plans for 100-120 contaminated sites ;</a:t>
            </a:r>
          </a:p>
          <a:p>
            <a:pPr marL="285750" indent="-285750" algn="just">
              <a:buClr>
                <a:srgbClr val="FFC000"/>
              </a:buClr>
              <a:buFontTx/>
              <a:buChar char="-"/>
            </a:pPr>
            <a:r>
              <a:rPr lang="en-US" cap="all" dirty="0">
                <a:solidFill>
                  <a:schemeClr val="bg1"/>
                </a:solidFill>
              </a:rPr>
              <a:t>Remediation of 100-120  contaminated sites.</a:t>
            </a:r>
          </a:p>
        </p:txBody>
      </p:sp>
      <p:pic>
        <p:nvPicPr>
          <p:cNvPr id="31" name="Graphic 30" descr="Bullseye">
            <a:extLst>
              <a:ext uri="{FF2B5EF4-FFF2-40B4-BE49-F238E27FC236}">
                <a16:creationId xmlns:a16="http://schemas.microsoft.com/office/drawing/2014/main" id="{10D42D3A-9809-446A-8A11-686EFDE33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9515" y="1618954"/>
            <a:ext cx="606908" cy="634864"/>
          </a:xfrm>
          <a:prstGeom prst="rect">
            <a:avLst/>
          </a:prstGeom>
        </p:spPr>
      </p:pic>
      <p:grpSp>
        <p:nvGrpSpPr>
          <p:cNvPr id="3" name="Group 28">
            <a:extLst>
              <a:ext uri="{FF2B5EF4-FFF2-40B4-BE49-F238E27FC236}">
                <a16:creationId xmlns:a16="http://schemas.microsoft.com/office/drawing/2014/main" id="{4505C26F-9E20-43BC-918C-B3A2815E370A}"/>
              </a:ext>
            </a:extLst>
          </p:cNvPr>
          <p:cNvGrpSpPr/>
          <p:nvPr/>
        </p:nvGrpSpPr>
        <p:grpSpPr>
          <a:xfrm>
            <a:off x="1343023" y="3969526"/>
            <a:ext cx="7847794" cy="1940326"/>
            <a:chOff x="1303455" y="2275122"/>
            <a:chExt cx="8294531" cy="1400156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33FD188-B2CB-4279-BB13-61B0B95FDDAD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2" name="Rectangle 3">
              <a:extLst>
                <a:ext uri="{FF2B5EF4-FFF2-40B4-BE49-F238E27FC236}">
                  <a16:creationId xmlns:a16="http://schemas.microsoft.com/office/drawing/2014/main" id="{19051885-13F9-4F22-B7F4-73DCAE27059E}"/>
                </a:ext>
              </a:extLst>
            </p:cNvPr>
            <p:cNvSpPr/>
            <p:nvPr/>
          </p:nvSpPr>
          <p:spPr>
            <a:xfrm>
              <a:off x="2349587" y="2275122"/>
              <a:ext cx="7248399" cy="1400156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37" name="Graphic 36" descr="Upward trend">
            <a:extLst>
              <a:ext uri="{FF2B5EF4-FFF2-40B4-BE49-F238E27FC236}">
                <a16:creationId xmlns:a16="http://schemas.microsoft.com/office/drawing/2014/main" id="{3575B1FC-5A6C-42F3-828B-76CDF91E25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5572" y="3205093"/>
            <a:ext cx="485843" cy="6477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5DD4594-620C-45CF-82CC-0C2AEB5B0F16}"/>
              </a:ext>
            </a:extLst>
          </p:cNvPr>
          <p:cNvSpPr txBox="1"/>
          <p:nvPr/>
        </p:nvSpPr>
        <p:spPr>
          <a:xfrm>
            <a:off x="2909176" y="4165840"/>
            <a:ext cx="62816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en-US" cap="all" dirty="0">
                <a:solidFill>
                  <a:schemeClr val="bg1"/>
                </a:solidFill>
              </a:rPr>
              <a:t>Implementation indicators: </a:t>
            </a:r>
          </a:p>
          <a:p>
            <a:pPr marL="285750" indent="-285750" algn="just">
              <a:buClr>
                <a:srgbClr val="FFC000"/>
              </a:buClr>
              <a:buFontTx/>
              <a:buChar char="-"/>
            </a:pPr>
            <a:r>
              <a:rPr lang="en-US" cap="all" dirty="0">
                <a:solidFill>
                  <a:schemeClr val="bg1"/>
                </a:solidFill>
              </a:rPr>
              <a:t>Result indicator “Number of extremely high risk historical (past) contaminated sites“ (units).</a:t>
            </a:r>
          </a:p>
          <a:p>
            <a:pPr marL="285750" indent="-285750" algn="just">
              <a:buClr>
                <a:srgbClr val="FFC000"/>
              </a:buClr>
              <a:buFontTx/>
              <a:buChar char="-"/>
            </a:pPr>
            <a:r>
              <a:rPr lang="en-US" cap="all" dirty="0">
                <a:solidFill>
                  <a:schemeClr val="bg1"/>
                </a:solidFill>
              </a:rPr>
              <a:t>Product indicator – “Area of remediated historical sites, hectares”.</a:t>
            </a:r>
          </a:p>
        </p:txBody>
      </p:sp>
      <p:pic>
        <p:nvPicPr>
          <p:cNvPr id="25" name="Graphic 24" descr="Bullseye">
            <a:extLst>
              <a:ext uri="{FF2B5EF4-FFF2-40B4-BE49-F238E27FC236}">
                <a16:creationId xmlns:a16="http://schemas.microsoft.com/office/drawing/2014/main" id="{BD19F9B2-C371-49BA-A1E9-21E5989D66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3454" y="4917534"/>
            <a:ext cx="679029" cy="632235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A38DD625-6A0B-4E8B-8D82-260FB8AF2997}"/>
              </a:ext>
            </a:extLst>
          </p:cNvPr>
          <p:cNvSpPr/>
          <p:nvPr/>
        </p:nvSpPr>
        <p:spPr>
          <a:xfrm flipH="1">
            <a:off x="2324093" y="5839482"/>
            <a:ext cx="6866720" cy="892280"/>
          </a:xfrm>
          <a:custGeom>
            <a:avLst/>
            <a:gdLst>
              <a:gd name="connsiteX0" fmla="*/ 0 w 4601183"/>
              <a:gd name="connsiteY0" fmla="*/ 0 h 953311"/>
              <a:gd name="connsiteX1" fmla="*/ 4601183 w 4601183"/>
              <a:gd name="connsiteY1" fmla="*/ 0 h 953311"/>
              <a:gd name="connsiteX2" fmla="*/ 4601183 w 4601183"/>
              <a:gd name="connsiteY2" fmla="*/ 953311 h 953311"/>
              <a:gd name="connsiteX3" fmla="*/ 0 w 4601183"/>
              <a:gd name="connsiteY3" fmla="*/ 953311 h 953311"/>
              <a:gd name="connsiteX4" fmla="*/ 0 w 4601183"/>
              <a:gd name="connsiteY4" fmla="*/ 0 h 953311"/>
              <a:gd name="connsiteX0" fmla="*/ 0 w 4630366"/>
              <a:gd name="connsiteY0" fmla="*/ 0 h 1254869"/>
              <a:gd name="connsiteX1" fmla="*/ 4601183 w 4630366"/>
              <a:gd name="connsiteY1" fmla="*/ 0 h 1254869"/>
              <a:gd name="connsiteX2" fmla="*/ 4630366 w 4630366"/>
              <a:gd name="connsiteY2" fmla="*/ 1254869 h 1254869"/>
              <a:gd name="connsiteX3" fmla="*/ 0 w 4630366"/>
              <a:gd name="connsiteY3" fmla="*/ 953311 h 1254869"/>
              <a:gd name="connsiteX4" fmla="*/ 0 w 4630366"/>
              <a:gd name="connsiteY4" fmla="*/ 0 h 1254869"/>
              <a:gd name="connsiteX0" fmla="*/ 0 w 4630366"/>
              <a:gd name="connsiteY0" fmla="*/ 204281 h 1459150"/>
              <a:gd name="connsiteX1" fmla="*/ 4601183 w 4630366"/>
              <a:gd name="connsiteY1" fmla="*/ 0 h 1459150"/>
              <a:gd name="connsiteX2" fmla="*/ 4630366 w 4630366"/>
              <a:gd name="connsiteY2" fmla="*/ 1459150 h 1459150"/>
              <a:gd name="connsiteX3" fmla="*/ 0 w 4630366"/>
              <a:gd name="connsiteY3" fmla="*/ 1157592 h 1459150"/>
              <a:gd name="connsiteX4" fmla="*/ 0 w 4630366"/>
              <a:gd name="connsiteY4" fmla="*/ 204281 h 1459150"/>
              <a:gd name="connsiteX0" fmla="*/ 0 w 4610811"/>
              <a:gd name="connsiteY0" fmla="*/ 204281 h 1400156"/>
              <a:gd name="connsiteX1" fmla="*/ 4601183 w 4610811"/>
              <a:gd name="connsiteY1" fmla="*/ 0 h 1400156"/>
              <a:gd name="connsiteX2" fmla="*/ 4610811 w 4610811"/>
              <a:gd name="connsiteY2" fmla="*/ 1400156 h 1400156"/>
              <a:gd name="connsiteX3" fmla="*/ 0 w 4610811"/>
              <a:gd name="connsiteY3" fmla="*/ 1157592 h 1400156"/>
              <a:gd name="connsiteX4" fmla="*/ 0 w 4610811"/>
              <a:gd name="connsiteY4" fmla="*/ 204281 h 1400156"/>
              <a:gd name="connsiteX0" fmla="*/ 0 w 4601836"/>
              <a:gd name="connsiteY0" fmla="*/ 204281 h 1400156"/>
              <a:gd name="connsiteX1" fmla="*/ 4601183 w 4601836"/>
              <a:gd name="connsiteY1" fmla="*/ 0 h 1400156"/>
              <a:gd name="connsiteX2" fmla="*/ 4597775 w 4601836"/>
              <a:gd name="connsiteY2" fmla="*/ 1400156 h 1400156"/>
              <a:gd name="connsiteX3" fmla="*/ 0 w 4601836"/>
              <a:gd name="connsiteY3" fmla="*/ 1157592 h 1400156"/>
              <a:gd name="connsiteX4" fmla="*/ 0 w 4601836"/>
              <a:gd name="connsiteY4" fmla="*/ 204281 h 1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1836" h="1400156">
                <a:moveTo>
                  <a:pt x="0" y="204281"/>
                </a:moveTo>
                <a:lnTo>
                  <a:pt x="4601183" y="0"/>
                </a:lnTo>
                <a:cubicBezTo>
                  <a:pt x="4604392" y="466719"/>
                  <a:pt x="4594566" y="933437"/>
                  <a:pt x="4597775" y="1400156"/>
                </a:cubicBezTo>
                <a:lnTo>
                  <a:pt x="0" y="1157592"/>
                </a:lnTo>
                <a:lnTo>
                  <a:pt x="0" y="2042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5" name="Graphic 14" descr="Bullseye">
            <a:extLst>
              <a:ext uri="{FF2B5EF4-FFF2-40B4-BE49-F238E27FC236}">
                <a16:creationId xmlns:a16="http://schemas.microsoft.com/office/drawing/2014/main" id="{141D6D57-E475-4315-900A-DB9A486565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1156" y="5971127"/>
            <a:ext cx="632235" cy="6322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86B3F5-C23F-4DA3-BD2B-19AAF04B6A74}"/>
              </a:ext>
            </a:extLst>
          </p:cNvPr>
          <p:cNvSpPr txBox="1"/>
          <p:nvPr/>
        </p:nvSpPr>
        <p:spPr>
          <a:xfrm>
            <a:off x="2605183" y="6083275"/>
            <a:ext cx="517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en-US" cap="all" dirty="0">
                <a:solidFill>
                  <a:schemeClr val="bg1"/>
                </a:solidFill>
              </a:rPr>
              <a:t>Estimated costs of the implementation</a:t>
            </a:r>
            <a:r>
              <a:rPr lang="lt-LT" sz="1600" dirty="0">
                <a:solidFill>
                  <a:schemeClr val="bg1"/>
                </a:solidFill>
              </a:rPr>
              <a:t>: </a:t>
            </a:r>
            <a:r>
              <a:rPr lang="lt-LT" cap="all" dirty="0">
                <a:solidFill>
                  <a:schemeClr val="bg1"/>
                </a:solidFill>
              </a:rPr>
              <a:t>58-70</a:t>
            </a:r>
            <a:r>
              <a:rPr lang="en-US" cap="all" dirty="0">
                <a:solidFill>
                  <a:schemeClr val="bg1"/>
                </a:solidFill>
              </a:rPr>
              <a:t> million EUR</a:t>
            </a:r>
            <a:endParaRPr lang="lt-LT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5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8A64-CEF4-4176-A3B4-FBEE2EA0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663" y="22715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i="1" dirty="0">
                <a:solidFill>
                  <a:schemeClr val="accent4"/>
                </a:solidFill>
              </a:rPr>
              <a:t>Environmental information and education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0000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051885-13F9-4F22-B7F4-73DCAE27059E}"/>
              </a:ext>
            </a:extLst>
          </p:cNvPr>
          <p:cNvSpPr/>
          <p:nvPr/>
        </p:nvSpPr>
        <p:spPr>
          <a:xfrm>
            <a:off x="2360767" y="1184814"/>
            <a:ext cx="7071277" cy="1602654"/>
          </a:xfrm>
          <a:custGeom>
            <a:avLst/>
            <a:gdLst>
              <a:gd name="connsiteX0" fmla="*/ 0 w 4601183"/>
              <a:gd name="connsiteY0" fmla="*/ 0 h 953311"/>
              <a:gd name="connsiteX1" fmla="*/ 4601183 w 4601183"/>
              <a:gd name="connsiteY1" fmla="*/ 0 h 953311"/>
              <a:gd name="connsiteX2" fmla="*/ 4601183 w 4601183"/>
              <a:gd name="connsiteY2" fmla="*/ 953311 h 953311"/>
              <a:gd name="connsiteX3" fmla="*/ 0 w 4601183"/>
              <a:gd name="connsiteY3" fmla="*/ 953311 h 953311"/>
              <a:gd name="connsiteX4" fmla="*/ 0 w 4601183"/>
              <a:gd name="connsiteY4" fmla="*/ 0 h 953311"/>
              <a:gd name="connsiteX0" fmla="*/ 0 w 4630366"/>
              <a:gd name="connsiteY0" fmla="*/ 0 h 1254869"/>
              <a:gd name="connsiteX1" fmla="*/ 4601183 w 4630366"/>
              <a:gd name="connsiteY1" fmla="*/ 0 h 1254869"/>
              <a:gd name="connsiteX2" fmla="*/ 4630366 w 4630366"/>
              <a:gd name="connsiteY2" fmla="*/ 1254869 h 1254869"/>
              <a:gd name="connsiteX3" fmla="*/ 0 w 4630366"/>
              <a:gd name="connsiteY3" fmla="*/ 953311 h 1254869"/>
              <a:gd name="connsiteX4" fmla="*/ 0 w 4630366"/>
              <a:gd name="connsiteY4" fmla="*/ 0 h 1254869"/>
              <a:gd name="connsiteX0" fmla="*/ 0 w 4630366"/>
              <a:gd name="connsiteY0" fmla="*/ 204281 h 1459150"/>
              <a:gd name="connsiteX1" fmla="*/ 4601183 w 4630366"/>
              <a:gd name="connsiteY1" fmla="*/ 0 h 1459150"/>
              <a:gd name="connsiteX2" fmla="*/ 4630366 w 4630366"/>
              <a:gd name="connsiteY2" fmla="*/ 1459150 h 1459150"/>
              <a:gd name="connsiteX3" fmla="*/ 0 w 4630366"/>
              <a:gd name="connsiteY3" fmla="*/ 1157592 h 1459150"/>
              <a:gd name="connsiteX4" fmla="*/ 0 w 4630366"/>
              <a:gd name="connsiteY4" fmla="*/ 204281 h 1459150"/>
              <a:gd name="connsiteX0" fmla="*/ 0 w 4610811"/>
              <a:gd name="connsiteY0" fmla="*/ 204281 h 1400156"/>
              <a:gd name="connsiteX1" fmla="*/ 4601183 w 4610811"/>
              <a:gd name="connsiteY1" fmla="*/ 0 h 1400156"/>
              <a:gd name="connsiteX2" fmla="*/ 4610811 w 4610811"/>
              <a:gd name="connsiteY2" fmla="*/ 1400156 h 1400156"/>
              <a:gd name="connsiteX3" fmla="*/ 0 w 4610811"/>
              <a:gd name="connsiteY3" fmla="*/ 1157592 h 1400156"/>
              <a:gd name="connsiteX4" fmla="*/ 0 w 4610811"/>
              <a:gd name="connsiteY4" fmla="*/ 204281 h 1400156"/>
              <a:gd name="connsiteX0" fmla="*/ 0 w 4601836"/>
              <a:gd name="connsiteY0" fmla="*/ 204281 h 1400156"/>
              <a:gd name="connsiteX1" fmla="*/ 4601183 w 4601836"/>
              <a:gd name="connsiteY1" fmla="*/ 0 h 1400156"/>
              <a:gd name="connsiteX2" fmla="*/ 4597775 w 4601836"/>
              <a:gd name="connsiteY2" fmla="*/ 1400156 h 1400156"/>
              <a:gd name="connsiteX3" fmla="*/ 0 w 4601836"/>
              <a:gd name="connsiteY3" fmla="*/ 1157592 h 1400156"/>
              <a:gd name="connsiteX4" fmla="*/ 0 w 4601836"/>
              <a:gd name="connsiteY4" fmla="*/ 204281 h 1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1836" h="1400156">
                <a:moveTo>
                  <a:pt x="0" y="204281"/>
                </a:moveTo>
                <a:lnTo>
                  <a:pt x="4601183" y="0"/>
                </a:lnTo>
                <a:cubicBezTo>
                  <a:pt x="4604392" y="466719"/>
                  <a:pt x="4594566" y="933437"/>
                  <a:pt x="4597775" y="1400156"/>
                </a:cubicBezTo>
                <a:lnTo>
                  <a:pt x="0" y="1157592"/>
                </a:lnTo>
                <a:lnTo>
                  <a:pt x="0" y="2042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lt-LT" sz="16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CE5B257-02C7-4A24-A5FF-CD839779E926}"/>
              </a:ext>
            </a:extLst>
          </p:cNvPr>
          <p:cNvSpPr/>
          <p:nvPr/>
        </p:nvSpPr>
        <p:spPr>
          <a:xfrm flipH="1">
            <a:off x="2379520" y="2602013"/>
            <a:ext cx="7071276" cy="1704560"/>
          </a:xfrm>
          <a:custGeom>
            <a:avLst/>
            <a:gdLst>
              <a:gd name="connsiteX0" fmla="*/ 0 w 4601183"/>
              <a:gd name="connsiteY0" fmla="*/ 0 h 953311"/>
              <a:gd name="connsiteX1" fmla="*/ 4601183 w 4601183"/>
              <a:gd name="connsiteY1" fmla="*/ 0 h 953311"/>
              <a:gd name="connsiteX2" fmla="*/ 4601183 w 4601183"/>
              <a:gd name="connsiteY2" fmla="*/ 953311 h 953311"/>
              <a:gd name="connsiteX3" fmla="*/ 0 w 4601183"/>
              <a:gd name="connsiteY3" fmla="*/ 953311 h 953311"/>
              <a:gd name="connsiteX4" fmla="*/ 0 w 4601183"/>
              <a:gd name="connsiteY4" fmla="*/ 0 h 953311"/>
              <a:gd name="connsiteX0" fmla="*/ 0 w 4630366"/>
              <a:gd name="connsiteY0" fmla="*/ 0 h 1254869"/>
              <a:gd name="connsiteX1" fmla="*/ 4601183 w 4630366"/>
              <a:gd name="connsiteY1" fmla="*/ 0 h 1254869"/>
              <a:gd name="connsiteX2" fmla="*/ 4630366 w 4630366"/>
              <a:gd name="connsiteY2" fmla="*/ 1254869 h 1254869"/>
              <a:gd name="connsiteX3" fmla="*/ 0 w 4630366"/>
              <a:gd name="connsiteY3" fmla="*/ 953311 h 1254869"/>
              <a:gd name="connsiteX4" fmla="*/ 0 w 4630366"/>
              <a:gd name="connsiteY4" fmla="*/ 0 h 1254869"/>
              <a:gd name="connsiteX0" fmla="*/ 0 w 4630366"/>
              <a:gd name="connsiteY0" fmla="*/ 204281 h 1459150"/>
              <a:gd name="connsiteX1" fmla="*/ 4601183 w 4630366"/>
              <a:gd name="connsiteY1" fmla="*/ 0 h 1459150"/>
              <a:gd name="connsiteX2" fmla="*/ 4630366 w 4630366"/>
              <a:gd name="connsiteY2" fmla="*/ 1459150 h 1459150"/>
              <a:gd name="connsiteX3" fmla="*/ 0 w 4630366"/>
              <a:gd name="connsiteY3" fmla="*/ 1157592 h 1459150"/>
              <a:gd name="connsiteX4" fmla="*/ 0 w 4630366"/>
              <a:gd name="connsiteY4" fmla="*/ 204281 h 1459150"/>
              <a:gd name="connsiteX0" fmla="*/ 0 w 4610811"/>
              <a:gd name="connsiteY0" fmla="*/ 204281 h 1400156"/>
              <a:gd name="connsiteX1" fmla="*/ 4601183 w 4610811"/>
              <a:gd name="connsiteY1" fmla="*/ 0 h 1400156"/>
              <a:gd name="connsiteX2" fmla="*/ 4610811 w 4610811"/>
              <a:gd name="connsiteY2" fmla="*/ 1400156 h 1400156"/>
              <a:gd name="connsiteX3" fmla="*/ 0 w 4610811"/>
              <a:gd name="connsiteY3" fmla="*/ 1157592 h 1400156"/>
              <a:gd name="connsiteX4" fmla="*/ 0 w 4610811"/>
              <a:gd name="connsiteY4" fmla="*/ 204281 h 1400156"/>
              <a:gd name="connsiteX0" fmla="*/ 0 w 4601836"/>
              <a:gd name="connsiteY0" fmla="*/ 204281 h 1400156"/>
              <a:gd name="connsiteX1" fmla="*/ 4601183 w 4601836"/>
              <a:gd name="connsiteY1" fmla="*/ 0 h 1400156"/>
              <a:gd name="connsiteX2" fmla="*/ 4597775 w 4601836"/>
              <a:gd name="connsiteY2" fmla="*/ 1400156 h 1400156"/>
              <a:gd name="connsiteX3" fmla="*/ 0 w 4601836"/>
              <a:gd name="connsiteY3" fmla="*/ 1157592 h 1400156"/>
              <a:gd name="connsiteX4" fmla="*/ 0 w 4601836"/>
              <a:gd name="connsiteY4" fmla="*/ 204281 h 1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1836" h="1400156">
                <a:moveTo>
                  <a:pt x="0" y="204281"/>
                </a:moveTo>
                <a:lnTo>
                  <a:pt x="4601183" y="0"/>
                </a:lnTo>
                <a:cubicBezTo>
                  <a:pt x="4604392" y="466719"/>
                  <a:pt x="4594566" y="933437"/>
                  <a:pt x="4597775" y="1400156"/>
                </a:cubicBezTo>
                <a:lnTo>
                  <a:pt x="0" y="1157592"/>
                </a:lnTo>
                <a:lnTo>
                  <a:pt x="0" y="2042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lt-LT" sz="1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05C26F-9E20-43BC-918C-B3A2815E370A}"/>
              </a:ext>
            </a:extLst>
          </p:cNvPr>
          <p:cNvGrpSpPr/>
          <p:nvPr/>
        </p:nvGrpSpPr>
        <p:grpSpPr>
          <a:xfrm>
            <a:off x="1094817" y="4185136"/>
            <a:ext cx="8355980" cy="1538635"/>
            <a:chOff x="1303455" y="2275122"/>
            <a:chExt cx="8294531" cy="1482495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033FD188-B2CB-4279-BB13-61B0B95FDDAD}"/>
                </a:ext>
              </a:extLst>
            </p:cNvPr>
            <p:cNvSpPr/>
            <p:nvPr/>
          </p:nvSpPr>
          <p:spPr>
            <a:xfrm rot="16200000">
              <a:off x="4576472" y="-997895"/>
              <a:ext cx="1333839" cy="7879874"/>
            </a:xfrm>
            <a:prstGeom prst="triangle">
              <a:avLst/>
            </a:prstGeom>
            <a:gradFill flip="none" rotWithShape="1">
              <a:gsLst>
                <a:gs pos="38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138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9051885-13F9-4F22-B7F4-73DCAE27059E}"/>
                </a:ext>
              </a:extLst>
            </p:cNvPr>
            <p:cNvSpPr/>
            <p:nvPr/>
          </p:nvSpPr>
          <p:spPr>
            <a:xfrm>
              <a:off x="2565882" y="2275122"/>
              <a:ext cx="7032104" cy="1482495"/>
            </a:xfrm>
            <a:custGeom>
              <a:avLst/>
              <a:gdLst>
                <a:gd name="connsiteX0" fmla="*/ 0 w 4601183"/>
                <a:gd name="connsiteY0" fmla="*/ 0 h 953311"/>
                <a:gd name="connsiteX1" fmla="*/ 4601183 w 4601183"/>
                <a:gd name="connsiteY1" fmla="*/ 0 h 953311"/>
                <a:gd name="connsiteX2" fmla="*/ 4601183 w 4601183"/>
                <a:gd name="connsiteY2" fmla="*/ 953311 h 953311"/>
                <a:gd name="connsiteX3" fmla="*/ 0 w 4601183"/>
                <a:gd name="connsiteY3" fmla="*/ 953311 h 953311"/>
                <a:gd name="connsiteX4" fmla="*/ 0 w 4601183"/>
                <a:gd name="connsiteY4" fmla="*/ 0 h 953311"/>
                <a:gd name="connsiteX0" fmla="*/ 0 w 4630366"/>
                <a:gd name="connsiteY0" fmla="*/ 0 h 1254869"/>
                <a:gd name="connsiteX1" fmla="*/ 4601183 w 4630366"/>
                <a:gd name="connsiteY1" fmla="*/ 0 h 1254869"/>
                <a:gd name="connsiteX2" fmla="*/ 4630366 w 4630366"/>
                <a:gd name="connsiteY2" fmla="*/ 1254869 h 1254869"/>
                <a:gd name="connsiteX3" fmla="*/ 0 w 4630366"/>
                <a:gd name="connsiteY3" fmla="*/ 953311 h 1254869"/>
                <a:gd name="connsiteX4" fmla="*/ 0 w 4630366"/>
                <a:gd name="connsiteY4" fmla="*/ 0 h 1254869"/>
                <a:gd name="connsiteX0" fmla="*/ 0 w 4630366"/>
                <a:gd name="connsiteY0" fmla="*/ 204281 h 1459150"/>
                <a:gd name="connsiteX1" fmla="*/ 4601183 w 4630366"/>
                <a:gd name="connsiteY1" fmla="*/ 0 h 1459150"/>
                <a:gd name="connsiteX2" fmla="*/ 4630366 w 4630366"/>
                <a:gd name="connsiteY2" fmla="*/ 1459150 h 1459150"/>
                <a:gd name="connsiteX3" fmla="*/ 0 w 4630366"/>
                <a:gd name="connsiteY3" fmla="*/ 1157592 h 1459150"/>
                <a:gd name="connsiteX4" fmla="*/ 0 w 4630366"/>
                <a:gd name="connsiteY4" fmla="*/ 204281 h 1459150"/>
                <a:gd name="connsiteX0" fmla="*/ 0 w 4610811"/>
                <a:gd name="connsiteY0" fmla="*/ 204281 h 1400156"/>
                <a:gd name="connsiteX1" fmla="*/ 4601183 w 4610811"/>
                <a:gd name="connsiteY1" fmla="*/ 0 h 1400156"/>
                <a:gd name="connsiteX2" fmla="*/ 4610811 w 4610811"/>
                <a:gd name="connsiteY2" fmla="*/ 1400156 h 1400156"/>
                <a:gd name="connsiteX3" fmla="*/ 0 w 4610811"/>
                <a:gd name="connsiteY3" fmla="*/ 1157592 h 1400156"/>
                <a:gd name="connsiteX4" fmla="*/ 0 w 4610811"/>
                <a:gd name="connsiteY4" fmla="*/ 204281 h 1400156"/>
                <a:gd name="connsiteX0" fmla="*/ 0 w 4601836"/>
                <a:gd name="connsiteY0" fmla="*/ 204281 h 1400156"/>
                <a:gd name="connsiteX1" fmla="*/ 4601183 w 4601836"/>
                <a:gd name="connsiteY1" fmla="*/ 0 h 1400156"/>
                <a:gd name="connsiteX2" fmla="*/ 4597775 w 4601836"/>
                <a:gd name="connsiteY2" fmla="*/ 1400156 h 1400156"/>
                <a:gd name="connsiteX3" fmla="*/ 0 w 4601836"/>
                <a:gd name="connsiteY3" fmla="*/ 1157592 h 1400156"/>
                <a:gd name="connsiteX4" fmla="*/ 0 w 4601836"/>
                <a:gd name="connsiteY4" fmla="*/ 204281 h 14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836" h="1400156">
                  <a:moveTo>
                    <a:pt x="0" y="204281"/>
                  </a:moveTo>
                  <a:lnTo>
                    <a:pt x="4601183" y="0"/>
                  </a:lnTo>
                  <a:cubicBezTo>
                    <a:pt x="4604392" y="466719"/>
                    <a:pt x="4594566" y="933437"/>
                    <a:pt x="4597775" y="1400156"/>
                  </a:cubicBezTo>
                  <a:lnTo>
                    <a:pt x="0" y="1157592"/>
                  </a:lnTo>
                  <a:lnTo>
                    <a:pt x="0" y="2042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0972D481-3CC3-4E6F-8CFD-FDB8BC43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387" y="485660"/>
            <a:ext cx="6389914" cy="657953"/>
          </a:xfrm>
        </p:spPr>
        <p:txBody>
          <a:bodyPr>
            <a:normAutofit/>
          </a:bodyPr>
          <a:lstStyle/>
          <a:p>
            <a:pPr algn="ctr"/>
            <a:r>
              <a:rPr lang="lt-LT" sz="3800" b="1" dirty="0" err="1"/>
              <a:t>Recommendations</a:t>
            </a:r>
            <a:endParaRPr lang="lt-LT" sz="3800" b="1" dirty="0"/>
          </a:p>
        </p:txBody>
      </p:sp>
      <p:sp>
        <p:nvSpPr>
          <p:cNvPr id="11" name="Rectangle 10"/>
          <p:cNvSpPr/>
          <p:nvPr/>
        </p:nvSpPr>
        <p:spPr>
          <a:xfrm>
            <a:off x="2793535" y="4569494"/>
            <a:ext cx="5914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1600" cap="all" dirty="0">
                <a:solidFill>
                  <a:schemeClr val="lt1"/>
                </a:solidFill>
              </a:rPr>
              <a:t>To </a:t>
            </a:r>
            <a:r>
              <a:rPr lang="lt-LT" sz="1600" cap="all" dirty="0" err="1">
                <a:solidFill>
                  <a:schemeClr val="lt1"/>
                </a:solidFill>
              </a:rPr>
              <a:t>draft</a:t>
            </a:r>
            <a:r>
              <a:rPr lang="lt-LT" sz="1600" cap="all" dirty="0">
                <a:solidFill>
                  <a:schemeClr val="lt1"/>
                </a:solidFill>
              </a:rPr>
              <a:t> </a:t>
            </a:r>
            <a:r>
              <a:rPr lang="lt-LT" sz="1600" cap="all" dirty="0" err="1">
                <a:solidFill>
                  <a:schemeClr val="lt1"/>
                </a:solidFill>
              </a:rPr>
              <a:t>the</a:t>
            </a:r>
            <a:r>
              <a:rPr lang="lt-LT" sz="1600" cap="all" dirty="0">
                <a:solidFill>
                  <a:schemeClr val="lt1"/>
                </a:solidFill>
              </a:rPr>
              <a:t> </a:t>
            </a:r>
            <a:r>
              <a:rPr lang="en-GB" sz="1600" cap="all" dirty="0" err="1">
                <a:solidFill>
                  <a:schemeClr val="lt1"/>
                </a:solidFill>
              </a:rPr>
              <a:t>En</a:t>
            </a:r>
            <a:r>
              <a:rPr lang="lt-LT" sz="1600" cap="all" dirty="0" err="1">
                <a:solidFill>
                  <a:schemeClr val="lt1"/>
                </a:solidFill>
              </a:rPr>
              <a:t>vironmental</a:t>
            </a:r>
            <a:r>
              <a:rPr lang="lt-LT" sz="1600" cap="all" dirty="0">
                <a:solidFill>
                  <a:schemeClr val="lt1"/>
                </a:solidFill>
              </a:rPr>
              <a:t> C</a:t>
            </a:r>
            <a:r>
              <a:rPr lang="en-GB" sz="1600" cap="all" dirty="0" err="1">
                <a:solidFill>
                  <a:schemeClr val="lt1"/>
                </a:solidFill>
              </a:rPr>
              <a:t>ommunication</a:t>
            </a:r>
            <a:r>
              <a:rPr lang="en-GB" sz="1600" cap="all" dirty="0">
                <a:solidFill>
                  <a:schemeClr val="lt1"/>
                </a:solidFill>
              </a:rPr>
              <a:t> </a:t>
            </a:r>
            <a:r>
              <a:rPr lang="lt-LT" sz="1600" cap="all" dirty="0">
                <a:solidFill>
                  <a:schemeClr val="lt1"/>
                </a:solidFill>
              </a:rPr>
              <a:t>S</a:t>
            </a:r>
            <a:r>
              <a:rPr lang="en-GB" sz="1600" cap="all" dirty="0" err="1">
                <a:solidFill>
                  <a:schemeClr val="lt1"/>
                </a:solidFill>
              </a:rPr>
              <a:t>trategy</a:t>
            </a:r>
            <a:r>
              <a:rPr lang="en-GB" sz="1600" cap="all" dirty="0">
                <a:solidFill>
                  <a:schemeClr val="lt1"/>
                </a:solidFill>
              </a:rPr>
              <a:t> for the next programming period </a:t>
            </a:r>
            <a:r>
              <a:rPr lang="lt-LT" sz="1600" cap="all" dirty="0" err="1">
                <a:solidFill>
                  <a:schemeClr val="lt1"/>
                </a:solidFill>
              </a:rPr>
              <a:t>and</a:t>
            </a:r>
            <a:r>
              <a:rPr lang="lt-LT" sz="1600" cap="all" dirty="0">
                <a:solidFill>
                  <a:schemeClr val="lt1"/>
                </a:solidFill>
              </a:rPr>
              <a:t> </a:t>
            </a:r>
            <a:r>
              <a:rPr lang="lt-LT" sz="1600" cap="all" dirty="0" err="1">
                <a:solidFill>
                  <a:schemeClr val="lt1"/>
                </a:solidFill>
              </a:rPr>
              <a:t>implement</a:t>
            </a:r>
            <a:r>
              <a:rPr lang="lt-LT" sz="1600" cap="all" dirty="0">
                <a:solidFill>
                  <a:schemeClr val="lt1"/>
                </a:solidFill>
              </a:rPr>
              <a:t> it </a:t>
            </a:r>
            <a:r>
              <a:rPr lang="lt-LT" sz="1600" cap="all" dirty="0" err="1">
                <a:solidFill>
                  <a:schemeClr val="lt1"/>
                </a:solidFill>
              </a:rPr>
              <a:t>by</a:t>
            </a:r>
            <a:r>
              <a:rPr lang="lt-LT" sz="1600" cap="all" dirty="0">
                <a:solidFill>
                  <a:schemeClr val="lt1"/>
                </a:solidFill>
              </a:rPr>
              <a:t> </a:t>
            </a:r>
            <a:r>
              <a:rPr lang="lt-LT" sz="1600" cap="all" dirty="0" err="1">
                <a:solidFill>
                  <a:schemeClr val="lt1"/>
                </a:solidFill>
              </a:rPr>
              <a:t>preparing</a:t>
            </a:r>
            <a:r>
              <a:rPr lang="lt-LT" sz="1600" cap="all" dirty="0">
                <a:solidFill>
                  <a:schemeClr val="lt1"/>
                </a:solidFill>
              </a:rPr>
              <a:t> </a:t>
            </a:r>
            <a:r>
              <a:rPr lang="en-US" sz="1600" cap="all" dirty="0">
                <a:solidFill>
                  <a:schemeClr val="lt1"/>
                </a:solidFill>
              </a:rPr>
              <a:t>annual communication plans</a:t>
            </a:r>
          </a:p>
        </p:txBody>
      </p:sp>
      <p:pic>
        <p:nvPicPr>
          <p:cNvPr id="12" name="Graphic 11" descr="Document">
            <a:extLst>
              <a:ext uri="{FF2B5EF4-FFF2-40B4-BE49-F238E27FC236}">
                <a16:creationId xmlns:a16="http://schemas.microsoft.com/office/drawing/2014/main" id="{AE66E001-831B-4D83-B4E9-7F86B0E91C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3215" y="4887837"/>
            <a:ext cx="672000" cy="672000"/>
          </a:xfrm>
          <a:prstGeom prst="rect">
            <a:avLst/>
          </a:prstGeom>
        </p:spPr>
      </p:pic>
      <p:pic>
        <p:nvPicPr>
          <p:cNvPr id="13" name="Graphic 12" descr="Bullseye">
            <a:extLst>
              <a:ext uri="{FF2B5EF4-FFF2-40B4-BE49-F238E27FC236}">
                <a16:creationId xmlns:a16="http://schemas.microsoft.com/office/drawing/2014/main" id="{46C9248C-7E7A-491D-B5E6-A52E427BEF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6732" y="3014973"/>
            <a:ext cx="914569" cy="914569"/>
          </a:xfrm>
          <a:prstGeom prst="rect">
            <a:avLst/>
          </a:prstGeom>
        </p:spPr>
      </p:pic>
      <p:pic>
        <p:nvPicPr>
          <p:cNvPr id="3" name="Graphic 2" descr="Gears">
            <a:extLst>
              <a:ext uri="{FF2B5EF4-FFF2-40B4-BE49-F238E27FC236}">
                <a16:creationId xmlns:a16="http://schemas.microsoft.com/office/drawing/2014/main" id="{7835EB33-8266-48E6-A2B6-A3C9D4B609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2530" y="1530510"/>
            <a:ext cx="914400" cy="914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1BED07-6955-45A8-97CD-BE88FFF4A3E5}"/>
              </a:ext>
            </a:extLst>
          </p:cNvPr>
          <p:cNvSpPr/>
          <p:nvPr/>
        </p:nvSpPr>
        <p:spPr>
          <a:xfrm>
            <a:off x="3524436" y="1395948"/>
            <a:ext cx="5907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1600" cap="all" dirty="0">
                <a:solidFill>
                  <a:schemeClr val="lt1"/>
                </a:solidFill>
              </a:rPr>
              <a:t>To </a:t>
            </a:r>
            <a:r>
              <a:rPr lang="en-US" sz="1600" cap="all" dirty="0">
                <a:solidFill>
                  <a:schemeClr val="lt1"/>
                </a:solidFill>
              </a:rPr>
              <a:t>complement measure “Environmental information and environmental-recreational objects improvement” with </a:t>
            </a:r>
            <a:r>
              <a:rPr lang="lt-LT" sz="1600" cap="all" dirty="0">
                <a:solidFill>
                  <a:schemeClr val="lt1"/>
                </a:solidFill>
              </a:rPr>
              <a:t>a </a:t>
            </a:r>
            <a:r>
              <a:rPr lang="en-US" sz="1600" cap="all" dirty="0">
                <a:solidFill>
                  <a:schemeClr val="lt1"/>
                </a:solidFill>
              </a:rPr>
              <a:t>new objective – promotion of </a:t>
            </a:r>
            <a:r>
              <a:rPr lang="lt-LT" sz="1600" cap="all" dirty="0">
                <a:solidFill>
                  <a:schemeClr val="lt1"/>
                </a:solidFill>
              </a:rPr>
              <a:t>pro-</a:t>
            </a:r>
            <a:r>
              <a:rPr lang="en-US" sz="1600" cap="all" dirty="0">
                <a:solidFill>
                  <a:schemeClr val="lt1"/>
                </a:solidFill>
              </a:rPr>
              <a:t>environment</a:t>
            </a:r>
            <a:r>
              <a:rPr lang="lt-LT" sz="1600" cap="all" dirty="0">
                <a:solidFill>
                  <a:schemeClr val="lt1"/>
                </a:solidFill>
              </a:rPr>
              <a:t>al</a:t>
            </a:r>
            <a:r>
              <a:rPr lang="en-US" sz="1600" cap="all" dirty="0">
                <a:solidFill>
                  <a:schemeClr val="lt1"/>
                </a:solidFill>
              </a:rPr>
              <a:t> behavior</a:t>
            </a:r>
            <a:r>
              <a:rPr lang="lt-LT" sz="1600" cap="all" dirty="0">
                <a:solidFill>
                  <a:schemeClr val="lt1"/>
                </a:solidFill>
              </a:rPr>
              <a:t> </a:t>
            </a:r>
            <a:r>
              <a:rPr lang="en-US" sz="1600" cap="all" dirty="0">
                <a:solidFill>
                  <a:schemeClr val="lt1"/>
                </a:solidFill>
              </a:rPr>
              <a:t>and sustainable consumption.</a:t>
            </a:r>
            <a:endParaRPr lang="lt-LT" sz="1600" cap="all" dirty="0">
              <a:solidFill>
                <a:schemeClr val="l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261DB6-7787-4F35-9876-D4CC10A2600C}"/>
              </a:ext>
            </a:extLst>
          </p:cNvPr>
          <p:cNvSpPr/>
          <p:nvPr/>
        </p:nvSpPr>
        <p:spPr>
          <a:xfrm>
            <a:off x="2517215" y="2985935"/>
            <a:ext cx="5330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1600" cap="all" dirty="0">
                <a:solidFill>
                  <a:schemeClr val="lt1"/>
                </a:solidFill>
              </a:rPr>
              <a:t>To </a:t>
            </a:r>
            <a:r>
              <a:rPr lang="en-US" sz="1600" cap="all" dirty="0">
                <a:solidFill>
                  <a:schemeClr val="lt1"/>
                </a:solidFill>
              </a:rPr>
              <a:t>supplement </a:t>
            </a:r>
            <a:r>
              <a:rPr lang="lt-LT" sz="1600" cap="all" dirty="0" err="1">
                <a:solidFill>
                  <a:schemeClr val="lt1"/>
                </a:solidFill>
              </a:rPr>
              <a:t>the</a:t>
            </a:r>
            <a:r>
              <a:rPr lang="lt-LT" sz="1600" cap="all" dirty="0">
                <a:solidFill>
                  <a:schemeClr val="lt1"/>
                </a:solidFill>
              </a:rPr>
              <a:t> </a:t>
            </a:r>
            <a:r>
              <a:rPr lang="lt-LT" sz="1600" cap="all" dirty="0" err="1">
                <a:solidFill>
                  <a:schemeClr val="lt1"/>
                </a:solidFill>
              </a:rPr>
              <a:t>set</a:t>
            </a:r>
            <a:r>
              <a:rPr lang="lt-LT" sz="1600" cap="all" dirty="0">
                <a:solidFill>
                  <a:schemeClr val="lt1"/>
                </a:solidFill>
              </a:rPr>
              <a:t> </a:t>
            </a:r>
            <a:r>
              <a:rPr lang="lt-LT" sz="1600" cap="all" dirty="0" err="1">
                <a:solidFill>
                  <a:schemeClr val="lt1"/>
                </a:solidFill>
              </a:rPr>
              <a:t>of</a:t>
            </a:r>
            <a:r>
              <a:rPr lang="lt-LT" sz="1600" cap="all" dirty="0">
                <a:solidFill>
                  <a:schemeClr val="lt1"/>
                </a:solidFill>
              </a:rPr>
              <a:t> </a:t>
            </a:r>
            <a:r>
              <a:rPr lang="en-US" sz="1600" cap="all" dirty="0">
                <a:solidFill>
                  <a:schemeClr val="lt1"/>
                </a:solidFill>
              </a:rPr>
              <a:t>monitoring indicators with a new</a:t>
            </a:r>
            <a:r>
              <a:rPr lang="lt-LT" sz="1600" cap="all" dirty="0">
                <a:solidFill>
                  <a:schemeClr val="lt1"/>
                </a:solidFill>
              </a:rPr>
              <a:t> </a:t>
            </a:r>
            <a:r>
              <a:rPr lang="en-US" sz="1600" cap="all" dirty="0">
                <a:solidFill>
                  <a:schemeClr val="lt1"/>
                </a:solidFill>
              </a:rPr>
              <a:t>result indicator</a:t>
            </a:r>
            <a:r>
              <a:rPr lang="lt-LT" sz="1600" cap="all" dirty="0">
                <a:solidFill>
                  <a:schemeClr val="lt1"/>
                </a:solidFill>
              </a:rPr>
              <a:t> to </a:t>
            </a:r>
            <a:r>
              <a:rPr lang="lt-LT" sz="1600" cap="all" dirty="0" err="1">
                <a:solidFill>
                  <a:schemeClr val="lt1"/>
                </a:solidFill>
              </a:rPr>
              <a:t>monitor</a:t>
            </a:r>
            <a:r>
              <a:rPr lang="lt-LT" sz="1600" cap="all" dirty="0">
                <a:solidFill>
                  <a:schemeClr val="lt1"/>
                </a:solidFill>
              </a:rPr>
              <a:t> </a:t>
            </a:r>
            <a:r>
              <a:rPr lang="lt-LT" sz="1600" cap="all" dirty="0" err="1">
                <a:solidFill>
                  <a:schemeClr val="lt1"/>
                </a:solidFill>
              </a:rPr>
              <a:t>the</a:t>
            </a:r>
            <a:r>
              <a:rPr lang="lt-LT" sz="1600" cap="all" dirty="0">
                <a:solidFill>
                  <a:schemeClr val="lt1"/>
                </a:solidFill>
              </a:rPr>
              <a:t> </a:t>
            </a:r>
            <a:r>
              <a:rPr lang="en-US" sz="1600" cap="all" dirty="0">
                <a:solidFill>
                  <a:schemeClr val="lt1"/>
                </a:solidFill>
              </a:rPr>
              <a:t>changes of citizens </a:t>
            </a:r>
            <a:r>
              <a:rPr lang="lt-LT" sz="1600" cap="all" dirty="0">
                <a:solidFill>
                  <a:schemeClr val="lt1"/>
                </a:solidFill>
              </a:rPr>
              <a:t>pro-</a:t>
            </a:r>
            <a:r>
              <a:rPr lang="lt-LT" sz="1600" cap="all" dirty="0" err="1">
                <a:solidFill>
                  <a:schemeClr val="lt1"/>
                </a:solidFill>
              </a:rPr>
              <a:t>environmental</a:t>
            </a:r>
            <a:r>
              <a:rPr lang="lt-LT" sz="1600" cap="all" dirty="0">
                <a:solidFill>
                  <a:schemeClr val="lt1"/>
                </a:solidFill>
              </a:rPr>
              <a:t> </a:t>
            </a:r>
            <a:r>
              <a:rPr lang="en-US" sz="1600" cap="all" dirty="0">
                <a:solidFill>
                  <a:schemeClr val="lt1"/>
                </a:solidFill>
              </a:rPr>
              <a:t>behavior</a:t>
            </a:r>
            <a:endParaRPr lang="lt-LT" sz="1600" cap="all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3AC2-CDE2-4AFD-BB2D-BEB9C7930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969"/>
          </a:xfrm>
        </p:spPr>
        <p:txBody>
          <a:bodyPr>
            <a:normAutofit/>
          </a:bodyPr>
          <a:lstStyle/>
          <a:p>
            <a:r>
              <a:rPr lang="en-GB" dirty="0"/>
              <a:t>Goal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objectives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evaluation</a:t>
            </a:r>
            <a:endParaRPr lang="lt-LT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C95A03-C762-4CD7-A4DE-9523BDDE7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499585"/>
              </p:ext>
            </p:extLst>
          </p:nvPr>
        </p:nvGraphicFramePr>
        <p:xfrm>
          <a:off x="1770742" y="1337094"/>
          <a:ext cx="10203544" cy="5155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Arrow: Up 11">
            <a:extLst>
              <a:ext uri="{FF2B5EF4-FFF2-40B4-BE49-F238E27FC236}">
                <a16:creationId xmlns:a16="http://schemas.microsoft.com/office/drawing/2014/main" id="{1ECEA261-3832-4C83-AB80-A5C324D38C3A}"/>
              </a:ext>
            </a:extLst>
          </p:cNvPr>
          <p:cNvSpPr/>
          <p:nvPr/>
        </p:nvSpPr>
        <p:spPr>
          <a:xfrm>
            <a:off x="10075816" y="2163473"/>
            <a:ext cx="165464" cy="36663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8EBDB-A1F5-4EC9-9D3F-87ADC177A3DD}"/>
              </a:ext>
            </a:extLst>
          </p:cNvPr>
          <p:cNvSpPr/>
          <p:nvPr/>
        </p:nvSpPr>
        <p:spPr>
          <a:xfrm>
            <a:off x="877887" y="1927647"/>
            <a:ext cx="3724762" cy="311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tabLst>
                <a:tab pos="457200" algn="l"/>
              </a:tabLst>
            </a:pPr>
            <a:r>
              <a:rPr lang="en-US" sz="2400" b="1" dirty="0">
                <a:solidFill>
                  <a:srgbClr val="003399"/>
                </a:solidFill>
              </a:rPr>
              <a:t>Evaluation goal </a:t>
            </a:r>
            <a:r>
              <a:rPr lang="en-US" sz="2400" dirty="0"/>
              <a:t>– to improve implementation of environmental protection measures funded by </a:t>
            </a:r>
            <a:r>
              <a:rPr lang="lt-LT" sz="2400" dirty="0" err="1"/>
              <a:t>the</a:t>
            </a:r>
            <a:r>
              <a:rPr lang="lt-LT" sz="2400" dirty="0"/>
              <a:t> </a:t>
            </a:r>
            <a:r>
              <a:rPr lang="en-US" sz="2400" dirty="0"/>
              <a:t>2014-2020 OP for EU Structural Funds Investments and </a:t>
            </a:r>
            <a:r>
              <a:rPr lang="lt-LT" sz="2400" dirty="0"/>
              <a:t>to </a:t>
            </a:r>
            <a:r>
              <a:rPr lang="en-US" sz="2400" dirty="0"/>
              <a:t>identify implementation progress</a:t>
            </a:r>
            <a:endParaRPr lang="lt-LT" sz="2400" dirty="0"/>
          </a:p>
          <a:p>
            <a:pPr lvl="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endParaRPr lang="lt-LT" sz="2600" dirty="0">
              <a:latin typeface="+mj-lt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4AF4C74-55E3-4C18-92D1-19584DCAC7AA}"/>
              </a:ext>
            </a:extLst>
          </p:cNvPr>
          <p:cNvSpPr/>
          <p:nvPr/>
        </p:nvSpPr>
        <p:spPr>
          <a:xfrm rot="5400000">
            <a:off x="732725" y="2057998"/>
            <a:ext cx="131575" cy="793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562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2550"/>
            <a:ext cx="10515600" cy="1325563"/>
          </a:xfrm>
        </p:spPr>
        <p:txBody>
          <a:bodyPr/>
          <a:lstStyle/>
          <a:p>
            <a:r>
              <a:rPr lang="lt-LT" dirty="0" err="1"/>
              <a:t>How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evaluation</a:t>
            </a:r>
            <a:r>
              <a:rPr lang="lt-LT" dirty="0"/>
              <a:t> </a:t>
            </a:r>
            <a:r>
              <a:rPr lang="lt-LT" dirty="0" err="1"/>
              <a:t>was</a:t>
            </a:r>
            <a:r>
              <a:rPr lang="lt-LT" dirty="0"/>
              <a:t> </a:t>
            </a:r>
            <a:r>
              <a:rPr lang="lt-LT" dirty="0" err="1"/>
              <a:t>performed</a:t>
            </a:r>
            <a:r>
              <a:rPr lang="lt-LT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11BA67-C196-491C-8507-D73AB8C6BFFF}"/>
              </a:ext>
            </a:extLst>
          </p:cNvPr>
          <p:cNvSpPr/>
          <p:nvPr/>
        </p:nvSpPr>
        <p:spPr>
          <a:xfrm>
            <a:off x="616947" y="4096813"/>
            <a:ext cx="1091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+mj-lt"/>
              </a:rPr>
              <a:t>The main </a:t>
            </a:r>
            <a:r>
              <a:rPr lang="lt-LT" sz="2000" dirty="0" err="1">
                <a:latin typeface="+mj-lt"/>
              </a:rPr>
              <a:t>unit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of</a:t>
            </a:r>
            <a:r>
              <a:rPr lang="lt-LT" sz="2000" dirty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analysis was </a:t>
            </a:r>
            <a:r>
              <a:rPr lang="en-US" sz="2000" dirty="0">
                <a:latin typeface="+mj-lt"/>
              </a:rPr>
              <a:t>the OP measure. All in all, </a:t>
            </a:r>
            <a:r>
              <a:rPr lang="lt-LT" sz="2000" dirty="0">
                <a:latin typeface="+mj-lt"/>
              </a:rPr>
              <a:t>it </a:t>
            </a:r>
            <a:r>
              <a:rPr lang="lt-LT" sz="2000" dirty="0" err="1">
                <a:latin typeface="+mj-lt"/>
              </a:rPr>
              <a:t>was</a:t>
            </a:r>
            <a:r>
              <a:rPr lang="lt-LT"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evaluated 9 measures from the 2007-2013 programming period and 12 from the 2014-2020 period.</a:t>
            </a:r>
            <a:endParaRPr lang="lt-LT" sz="2000" dirty="0">
              <a:latin typeface="+mj-lt"/>
            </a:endParaRPr>
          </a:p>
        </p:txBody>
      </p:sp>
      <p:sp>
        <p:nvSpPr>
          <p:cNvPr id="8" name="Chevron 88">
            <a:extLst>
              <a:ext uri="{FF2B5EF4-FFF2-40B4-BE49-F238E27FC236}">
                <a16:creationId xmlns:a16="http://schemas.microsoft.com/office/drawing/2014/main" id="{077885CD-2EFF-4B3A-807F-B80947D21A1C}"/>
              </a:ext>
            </a:extLst>
          </p:cNvPr>
          <p:cNvSpPr/>
          <p:nvPr/>
        </p:nvSpPr>
        <p:spPr>
          <a:xfrm>
            <a:off x="7609342" y="2146792"/>
            <a:ext cx="3489655" cy="299183"/>
          </a:xfrm>
          <a:prstGeom prst="chevron">
            <a:avLst>
              <a:gd name="adj" fmla="val 5807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B1F1B5-4DC2-4927-87E0-CD17B863A07C}"/>
              </a:ext>
            </a:extLst>
          </p:cNvPr>
          <p:cNvGrpSpPr/>
          <p:nvPr/>
        </p:nvGrpSpPr>
        <p:grpSpPr>
          <a:xfrm>
            <a:off x="9039426" y="1250023"/>
            <a:ext cx="630942" cy="1011010"/>
            <a:chOff x="7141544" y="1818918"/>
            <a:chExt cx="630942" cy="1011010"/>
          </a:xfrm>
        </p:grpSpPr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AC6E48AD-6368-46D5-AE04-CDE527C2A8C7}"/>
                </a:ext>
              </a:extLst>
            </p:cNvPr>
            <p:cNvSpPr/>
            <p:nvPr/>
          </p:nvSpPr>
          <p:spPr>
            <a:xfrm rot="8100000">
              <a:off x="7141544" y="1818918"/>
              <a:ext cx="630942" cy="630942"/>
            </a:xfrm>
            <a:prstGeom prst="teardrop">
              <a:avLst>
                <a:gd name="adj" fmla="val 11714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A035CD1-3589-4888-876E-662AB6C27B13}"/>
                </a:ext>
              </a:extLst>
            </p:cNvPr>
            <p:cNvSpPr/>
            <p:nvPr/>
          </p:nvSpPr>
          <p:spPr>
            <a:xfrm>
              <a:off x="7216685" y="1891718"/>
              <a:ext cx="480660" cy="4806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B5CDF0-60C4-4FC1-8373-EADEAC97181C}"/>
                </a:ext>
              </a:extLst>
            </p:cNvPr>
            <p:cNvSpPr/>
            <p:nvPr/>
          </p:nvSpPr>
          <p:spPr>
            <a:xfrm>
              <a:off x="7407065" y="2738084"/>
              <a:ext cx="91844" cy="918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3" name="Chevron 76">
            <a:extLst>
              <a:ext uri="{FF2B5EF4-FFF2-40B4-BE49-F238E27FC236}">
                <a16:creationId xmlns:a16="http://schemas.microsoft.com/office/drawing/2014/main" id="{4F097311-14A9-4122-B2D2-D129369332E6}"/>
              </a:ext>
            </a:extLst>
          </p:cNvPr>
          <p:cNvSpPr/>
          <p:nvPr/>
        </p:nvSpPr>
        <p:spPr>
          <a:xfrm>
            <a:off x="3856205" y="2165098"/>
            <a:ext cx="3638306" cy="299183"/>
          </a:xfrm>
          <a:prstGeom prst="chevron">
            <a:avLst>
              <a:gd name="adj" fmla="val 5807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B0ADB0-F5F9-4299-8248-435D9D9DC786}"/>
              </a:ext>
            </a:extLst>
          </p:cNvPr>
          <p:cNvGrpSpPr/>
          <p:nvPr/>
        </p:nvGrpSpPr>
        <p:grpSpPr>
          <a:xfrm>
            <a:off x="5441620" y="1241903"/>
            <a:ext cx="630942" cy="1011010"/>
            <a:chOff x="3263286" y="1818918"/>
            <a:chExt cx="630942" cy="1011010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5A4B1860-E2BF-447B-A809-99944528133D}"/>
                </a:ext>
              </a:extLst>
            </p:cNvPr>
            <p:cNvSpPr/>
            <p:nvPr/>
          </p:nvSpPr>
          <p:spPr>
            <a:xfrm rot="8100000">
              <a:off x="3263286" y="1818918"/>
              <a:ext cx="630942" cy="630942"/>
            </a:xfrm>
            <a:prstGeom prst="teardrop">
              <a:avLst>
                <a:gd name="adj" fmla="val 11714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7007A1-946E-4341-A08F-C12BA54DDA2E}"/>
                </a:ext>
              </a:extLst>
            </p:cNvPr>
            <p:cNvSpPr/>
            <p:nvPr/>
          </p:nvSpPr>
          <p:spPr>
            <a:xfrm>
              <a:off x="3338427" y="1901396"/>
              <a:ext cx="480660" cy="4806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16A9964-FBFB-4169-AC50-DB86144948AA}"/>
                </a:ext>
              </a:extLst>
            </p:cNvPr>
            <p:cNvSpPr/>
            <p:nvPr/>
          </p:nvSpPr>
          <p:spPr>
            <a:xfrm>
              <a:off x="3521686" y="2738084"/>
              <a:ext cx="91844" cy="918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8" name="Chevron 57">
            <a:extLst>
              <a:ext uri="{FF2B5EF4-FFF2-40B4-BE49-F238E27FC236}">
                <a16:creationId xmlns:a16="http://schemas.microsoft.com/office/drawing/2014/main" id="{63DC5223-D355-4355-AA52-C4E9E67C456C}"/>
              </a:ext>
            </a:extLst>
          </p:cNvPr>
          <p:cNvSpPr/>
          <p:nvPr/>
        </p:nvSpPr>
        <p:spPr>
          <a:xfrm>
            <a:off x="954487" y="2164448"/>
            <a:ext cx="2829220" cy="290991"/>
          </a:xfrm>
          <a:prstGeom prst="chevron">
            <a:avLst>
              <a:gd name="adj" fmla="val 5807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B24463-059C-4060-8169-B64167B32A20}"/>
              </a:ext>
            </a:extLst>
          </p:cNvPr>
          <p:cNvGrpSpPr/>
          <p:nvPr/>
        </p:nvGrpSpPr>
        <p:grpSpPr>
          <a:xfrm>
            <a:off x="1923929" y="1250023"/>
            <a:ext cx="630942" cy="1011010"/>
            <a:chOff x="1324157" y="1818918"/>
            <a:chExt cx="630942" cy="1011010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C2186921-D57C-4CB5-8631-351DE42225B6}"/>
                </a:ext>
              </a:extLst>
            </p:cNvPr>
            <p:cNvSpPr/>
            <p:nvPr/>
          </p:nvSpPr>
          <p:spPr>
            <a:xfrm rot="8100000">
              <a:off x="1324157" y="1818918"/>
              <a:ext cx="630942" cy="630942"/>
            </a:xfrm>
            <a:prstGeom prst="teardrop">
              <a:avLst>
                <a:gd name="adj" fmla="val 11714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F8535A1-4F18-454A-A130-50094CBF2432}"/>
                </a:ext>
              </a:extLst>
            </p:cNvPr>
            <p:cNvSpPr/>
            <p:nvPr/>
          </p:nvSpPr>
          <p:spPr>
            <a:xfrm>
              <a:off x="1399298" y="1891718"/>
              <a:ext cx="480660" cy="4806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0A8A1C3-93CA-44B7-98E8-4443E8417F68}"/>
                </a:ext>
              </a:extLst>
            </p:cNvPr>
            <p:cNvSpPr/>
            <p:nvPr/>
          </p:nvSpPr>
          <p:spPr>
            <a:xfrm>
              <a:off x="1593706" y="2738084"/>
              <a:ext cx="91844" cy="918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E786F2-25B3-428A-B38E-5E79A267317F}"/>
              </a:ext>
            </a:extLst>
          </p:cNvPr>
          <p:cNvGrpSpPr/>
          <p:nvPr/>
        </p:nvGrpSpPr>
        <p:grpSpPr>
          <a:xfrm>
            <a:off x="1138934" y="2610437"/>
            <a:ext cx="2501937" cy="914950"/>
            <a:chOff x="-45678" y="2748714"/>
            <a:chExt cx="2501937" cy="91495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400F14-E9A6-43B6-B26E-55E1FE764FE0}"/>
                </a:ext>
              </a:extLst>
            </p:cNvPr>
            <p:cNvSpPr txBox="1"/>
            <p:nvPr/>
          </p:nvSpPr>
          <p:spPr>
            <a:xfrm>
              <a:off x="822998" y="3491244"/>
              <a:ext cx="1633261" cy="172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300"/>
                </a:lnSpc>
                <a:spcAft>
                  <a:spcPts val="600"/>
                </a:spcAft>
              </a:pPr>
              <a:endParaRPr lang="en-US" sz="140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71A5A7-C811-4637-BDD0-A1E5965A3C44}"/>
                </a:ext>
              </a:extLst>
            </p:cNvPr>
            <p:cNvSpPr txBox="1"/>
            <p:nvPr/>
          </p:nvSpPr>
          <p:spPr>
            <a:xfrm>
              <a:off x="-45678" y="2748714"/>
              <a:ext cx="2387964" cy="231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00"/>
                </a:lnSpc>
                <a:spcAft>
                  <a:spcPts val="600"/>
                </a:spcAft>
              </a:pPr>
              <a:r>
                <a:rPr lang="en-GB" sz="2000" b="1" cap="all" spc="20" dirty="0">
                  <a:solidFill>
                    <a:schemeClr val="accent1"/>
                  </a:solidFill>
                  <a:latin typeface="+mj-lt"/>
                </a:rPr>
                <a:t>INCEPTION</a:t>
              </a:r>
              <a:r>
                <a:rPr lang="lt-LT" sz="2000" b="1" cap="all" spc="20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lt-LT" sz="2000" b="1" cap="all" spc="20" dirty="0" err="1">
                  <a:solidFill>
                    <a:schemeClr val="accent1"/>
                  </a:solidFill>
                  <a:latin typeface="+mj-lt"/>
                </a:rPr>
                <a:t>stage</a:t>
              </a:r>
              <a:endParaRPr lang="en-US" sz="2000" b="1" cap="all" spc="2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15241A0-1C01-4F95-9E69-90BEAF27581C}"/>
              </a:ext>
            </a:extLst>
          </p:cNvPr>
          <p:cNvSpPr txBox="1"/>
          <p:nvPr/>
        </p:nvSpPr>
        <p:spPr>
          <a:xfrm>
            <a:off x="1138934" y="2186832"/>
            <a:ext cx="24318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1600" b="1" dirty="0" err="1">
                <a:solidFill>
                  <a:schemeClr val="bg1"/>
                </a:solidFill>
                <a:latin typeface="+mj-lt"/>
              </a:rPr>
              <a:t>November</a:t>
            </a:r>
            <a:r>
              <a:rPr lang="lt-LT" sz="1600" b="1" dirty="0">
                <a:solidFill>
                  <a:schemeClr val="bg1"/>
                </a:solidFill>
                <a:latin typeface="+mj-lt"/>
              </a:rPr>
              <a:t>-</a:t>
            </a:r>
            <a:r>
              <a:rPr lang="lt-LT" sz="1600" b="1" dirty="0" err="1">
                <a:solidFill>
                  <a:schemeClr val="bg1"/>
                </a:solidFill>
                <a:latin typeface="+mj-lt"/>
              </a:rPr>
              <a:t>December</a:t>
            </a:r>
            <a:r>
              <a:rPr lang="lt-LT" sz="16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201</a:t>
            </a:r>
            <a:r>
              <a:rPr lang="lt-LT" sz="1600" b="1" dirty="0">
                <a:solidFill>
                  <a:schemeClr val="bg1"/>
                </a:solidFill>
                <a:latin typeface="+mj-lt"/>
              </a:rPr>
              <a:t>8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712A8A-73E6-45E7-A87B-8CA8163EA5A6}"/>
              </a:ext>
            </a:extLst>
          </p:cNvPr>
          <p:cNvGrpSpPr/>
          <p:nvPr/>
        </p:nvGrpSpPr>
        <p:grpSpPr>
          <a:xfrm>
            <a:off x="3526898" y="2623404"/>
            <a:ext cx="3770249" cy="380572"/>
            <a:chOff x="2762127" y="3283092"/>
            <a:chExt cx="3770249" cy="38057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21F1432-124F-4303-AF01-4792C45346C1}"/>
                </a:ext>
              </a:extLst>
            </p:cNvPr>
            <p:cNvSpPr txBox="1"/>
            <p:nvPr/>
          </p:nvSpPr>
          <p:spPr>
            <a:xfrm>
              <a:off x="2762127" y="3491244"/>
              <a:ext cx="1633261" cy="172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300"/>
                </a:lnSpc>
                <a:spcAft>
                  <a:spcPts val="600"/>
                </a:spcAft>
              </a:pPr>
              <a:endParaRPr lang="en-US" sz="140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C1472D-0C9F-43E7-ACA4-5A0900BBF808}"/>
                </a:ext>
              </a:extLst>
            </p:cNvPr>
            <p:cNvSpPr txBox="1"/>
            <p:nvPr/>
          </p:nvSpPr>
          <p:spPr>
            <a:xfrm>
              <a:off x="3645752" y="3283092"/>
              <a:ext cx="2886624" cy="231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00"/>
                </a:lnSpc>
                <a:spcAft>
                  <a:spcPts val="600"/>
                </a:spcAft>
              </a:pPr>
              <a:r>
                <a:rPr lang="en-GB" sz="2000" b="1" cap="all" spc="20" dirty="0">
                  <a:solidFill>
                    <a:schemeClr val="accent1"/>
                  </a:solidFill>
                  <a:latin typeface="+mj-lt"/>
                </a:rPr>
                <a:t>INTERIM</a:t>
              </a:r>
              <a:r>
                <a:rPr lang="lt-LT" sz="2000" b="1" cap="all" spc="20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lt-LT" sz="2000" b="1" cap="all" spc="20" dirty="0" err="1">
                  <a:solidFill>
                    <a:schemeClr val="accent1"/>
                  </a:solidFill>
                  <a:latin typeface="+mj-lt"/>
                </a:rPr>
                <a:t>stage</a:t>
              </a:r>
              <a:endParaRPr lang="en-US" sz="2000" b="1" cap="all" spc="2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EE33B7B-D49B-4130-9D47-046A56805B5B}"/>
              </a:ext>
            </a:extLst>
          </p:cNvPr>
          <p:cNvSpPr txBox="1"/>
          <p:nvPr/>
        </p:nvSpPr>
        <p:spPr>
          <a:xfrm>
            <a:off x="4469217" y="2182561"/>
            <a:ext cx="28279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1600" b="1" dirty="0" err="1">
                <a:solidFill>
                  <a:schemeClr val="bg1"/>
                </a:solidFill>
                <a:latin typeface="+mj-lt"/>
              </a:rPr>
              <a:t>January</a:t>
            </a:r>
            <a:r>
              <a:rPr lang="lt-LT" sz="1600" b="1" dirty="0">
                <a:solidFill>
                  <a:schemeClr val="bg1"/>
                </a:solidFill>
                <a:latin typeface="+mj-lt"/>
              </a:rPr>
              <a:t>-</a:t>
            </a:r>
            <a:r>
              <a:rPr lang="lt-LT" sz="1600" b="1" dirty="0" err="1">
                <a:solidFill>
                  <a:schemeClr val="bg1"/>
                </a:solidFill>
                <a:latin typeface="+mj-lt"/>
              </a:rPr>
              <a:t>March</a:t>
            </a:r>
            <a:r>
              <a:rPr lang="lt-LT" sz="16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201</a:t>
            </a:r>
            <a:r>
              <a:rPr lang="lt-LT" sz="1600" b="1" dirty="0">
                <a:solidFill>
                  <a:schemeClr val="bg1"/>
                </a:solidFill>
                <a:latin typeface="+mj-lt"/>
              </a:rPr>
              <a:t>9 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4A9170D-55C0-4123-8070-5F405D7B0094}"/>
              </a:ext>
            </a:extLst>
          </p:cNvPr>
          <p:cNvGrpSpPr/>
          <p:nvPr/>
        </p:nvGrpSpPr>
        <p:grpSpPr>
          <a:xfrm>
            <a:off x="7665893" y="2626645"/>
            <a:ext cx="3441984" cy="536960"/>
            <a:chOff x="6844301" y="2757464"/>
            <a:chExt cx="1729222" cy="53696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81A20B0-04C4-4308-A73E-613B38A62477}"/>
                </a:ext>
              </a:extLst>
            </p:cNvPr>
            <p:cNvSpPr txBox="1"/>
            <p:nvPr/>
          </p:nvSpPr>
          <p:spPr>
            <a:xfrm>
              <a:off x="6936747" y="3122004"/>
              <a:ext cx="1636776" cy="172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300"/>
                </a:lnSpc>
                <a:spcAft>
                  <a:spcPts val="600"/>
                </a:spcAft>
              </a:pPr>
              <a:r>
                <a:rPr lang="en-GB" sz="1400" dirty="0">
                  <a:latin typeface="+mj-lt"/>
                </a:rPr>
                <a:t>Drafting of Final Report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7BDDB12-5598-456C-A377-F4364E924AC0}"/>
                </a:ext>
              </a:extLst>
            </p:cNvPr>
            <p:cNvSpPr txBox="1"/>
            <p:nvPr/>
          </p:nvSpPr>
          <p:spPr>
            <a:xfrm>
              <a:off x="6844301" y="2757464"/>
              <a:ext cx="1636776" cy="231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00"/>
                </a:lnSpc>
                <a:spcAft>
                  <a:spcPts val="600"/>
                </a:spcAft>
              </a:pPr>
              <a:r>
                <a:rPr lang="lt-LT" sz="2000" b="1" cap="all" spc="20" dirty="0" err="1">
                  <a:solidFill>
                    <a:schemeClr val="accent1"/>
                  </a:solidFill>
                  <a:latin typeface="+mj-lt"/>
                </a:rPr>
                <a:t>Final</a:t>
              </a:r>
              <a:r>
                <a:rPr lang="lt-LT" sz="2000" b="1" cap="all" spc="20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lt-LT" sz="2000" b="1" cap="all" spc="20" dirty="0" err="1">
                  <a:solidFill>
                    <a:schemeClr val="accent1"/>
                  </a:solidFill>
                  <a:latin typeface="+mj-lt"/>
                </a:rPr>
                <a:t>stage</a:t>
              </a:r>
              <a:endParaRPr lang="en-US" sz="2000" b="1" cap="all" spc="2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73512DF-C0E7-42F3-80E8-70722D46A7A5}"/>
              </a:ext>
            </a:extLst>
          </p:cNvPr>
          <p:cNvSpPr txBox="1"/>
          <p:nvPr/>
        </p:nvSpPr>
        <p:spPr>
          <a:xfrm>
            <a:off x="8090489" y="2153802"/>
            <a:ext cx="2203525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1600" b="1" dirty="0" err="1">
                <a:solidFill>
                  <a:schemeClr val="bg1"/>
                </a:solidFill>
                <a:latin typeface="+mj-lt"/>
              </a:rPr>
              <a:t>April</a:t>
            </a:r>
            <a:r>
              <a:rPr lang="lt-LT" sz="1600" b="1" dirty="0">
                <a:solidFill>
                  <a:schemeClr val="bg1"/>
                </a:solidFill>
                <a:latin typeface="+mj-lt"/>
              </a:rPr>
              <a:t>-</a:t>
            </a:r>
            <a:r>
              <a:rPr lang="lt-LT" sz="1600" b="1" dirty="0" err="1">
                <a:solidFill>
                  <a:schemeClr val="bg1"/>
                </a:solidFill>
                <a:latin typeface="+mj-lt"/>
              </a:rPr>
              <a:t>May</a:t>
            </a:r>
            <a:r>
              <a:rPr lang="lt-LT" sz="16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201</a:t>
            </a:r>
            <a:r>
              <a:rPr lang="lt-LT" sz="1600" b="1" dirty="0">
                <a:solidFill>
                  <a:schemeClr val="bg1"/>
                </a:solidFill>
                <a:latin typeface="+mj-lt"/>
              </a:rPr>
              <a:t>9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Freeform 31">
            <a:extLst>
              <a:ext uri="{FF2B5EF4-FFF2-40B4-BE49-F238E27FC236}">
                <a16:creationId xmlns:a16="http://schemas.microsoft.com/office/drawing/2014/main" id="{68D9AD7A-8D64-401B-87E0-8C1A055771F4}"/>
              </a:ext>
            </a:extLst>
          </p:cNvPr>
          <p:cNvSpPr>
            <a:spLocks noEditPoints="1"/>
          </p:cNvSpPr>
          <p:nvPr/>
        </p:nvSpPr>
        <p:spPr bwMode="auto">
          <a:xfrm>
            <a:off x="5635238" y="1457606"/>
            <a:ext cx="214210" cy="214210"/>
          </a:xfrm>
          <a:custGeom>
            <a:avLst/>
            <a:gdLst>
              <a:gd name="T0" fmla="*/ 166 w 262"/>
              <a:gd name="T1" fmla="*/ 192 h 262"/>
              <a:gd name="T2" fmla="*/ 104 w 262"/>
              <a:gd name="T3" fmla="*/ 169 h 262"/>
              <a:gd name="T4" fmla="*/ 86 w 262"/>
              <a:gd name="T5" fmla="*/ 212 h 262"/>
              <a:gd name="T6" fmla="*/ 41 w 262"/>
              <a:gd name="T7" fmla="*/ 257 h 262"/>
              <a:gd name="T8" fmla="*/ 26 w 262"/>
              <a:gd name="T9" fmla="*/ 262 h 262"/>
              <a:gd name="T10" fmla="*/ 0 w 262"/>
              <a:gd name="T11" fmla="*/ 236 h 262"/>
              <a:gd name="T12" fmla="*/ 5 w 262"/>
              <a:gd name="T13" fmla="*/ 220 h 262"/>
              <a:gd name="T14" fmla="*/ 49 w 262"/>
              <a:gd name="T15" fmla="*/ 176 h 262"/>
              <a:gd name="T16" fmla="*/ 93 w 262"/>
              <a:gd name="T17" fmla="*/ 158 h 262"/>
              <a:gd name="T18" fmla="*/ 70 w 262"/>
              <a:gd name="T19" fmla="*/ 95 h 262"/>
              <a:gd name="T20" fmla="*/ 166 w 262"/>
              <a:gd name="T21" fmla="*/ 0 h 262"/>
              <a:gd name="T22" fmla="*/ 262 w 262"/>
              <a:gd name="T23" fmla="*/ 95 h 262"/>
              <a:gd name="T24" fmla="*/ 234 w 262"/>
              <a:gd name="T25" fmla="*/ 163 h 262"/>
              <a:gd name="T26" fmla="*/ 166 w 262"/>
              <a:gd name="T27" fmla="*/ 192 h 262"/>
              <a:gd name="T28" fmla="*/ 166 w 262"/>
              <a:gd name="T29" fmla="*/ 155 h 262"/>
              <a:gd name="T30" fmla="*/ 225 w 262"/>
              <a:gd name="T31" fmla="*/ 95 h 262"/>
              <a:gd name="T32" fmla="*/ 166 w 262"/>
              <a:gd name="T33" fmla="*/ 37 h 262"/>
              <a:gd name="T34" fmla="*/ 107 w 262"/>
              <a:gd name="T35" fmla="*/ 95 h 262"/>
              <a:gd name="T36" fmla="*/ 124 w 262"/>
              <a:gd name="T37" fmla="*/ 138 h 262"/>
              <a:gd name="T38" fmla="*/ 166 w 262"/>
              <a:gd name="T39" fmla="*/ 15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2" h="262">
                <a:moveTo>
                  <a:pt x="166" y="192"/>
                </a:moveTo>
                <a:cubicBezTo>
                  <a:pt x="144" y="192"/>
                  <a:pt x="122" y="184"/>
                  <a:pt x="104" y="169"/>
                </a:cubicBezTo>
                <a:cubicBezTo>
                  <a:pt x="86" y="212"/>
                  <a:pt x="86" y="212"/>
                  <a:pt x="86" y="212"/>
                </a:cubicBezTo>
                <a:cubicBezTo>
                  <a:pt x="41" y="257"/>
                  <a:pt x="41" y="257"/>
                  <a:pt x="41" y="257"/>
                </a:cubicBezTo>
                <a:cubicBezTo>
                  <a:pt x="36" y="260"/>
                  <a:pt x="31" y="262"/>
                  <a:pt x="26" y="262"/>
                </a:cubicBezTo>
                <a:cubicBezTo>
                  <a:pt x="11" y="262"/>
                  <a:pt x="0" y="250"/>
                  <a:pt x="0" y="236"/>
                </a:cubicBezTo>
                <a:cubicBezTo>
                  <a:pt x="0" y="230"/>
                  <a:pt x="2" y="225"/>
                  <a:pt x="5" y="220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93" y="158"/>
                  <a:pt x="93" y="158"/>
                  <a:pt x="93" y="158"/>
                </a:cubicBezTo>
                <a:cubicBezTo>
                  <a:pt x="78" y="140"/>
                  <a:pt x="70" y="117"/>
                  <a:pt x="70" y="95"/>
                </a:cubicBezTo>
                <a:cubicBezTo>
                  <a:pt x="70" y="43"/>
                  <a:pt x="114" y="0"/>
                  <a:pt x="166" y="0"/>
                </a:cubicBezTo>
                <a:cubicBezTo>
                  <a:pt x="218" y="0"/>
                  <a:pt x="262" y="44"/>
                  <a:pt x="262" y="95"/>
                </a:cubicBezTo>
                <a:cubicBezTo>
                  <a:pt x="262" y="120"/>
                  <a:pt x="253" y="145"/>
                  <a:pt x="234" y="163"/>
                </a:cubicBezTo>
                <a:cubicBezTo>
                  <a:pt x="215" y="182"/>
                  <a:pt x="191" y="192"/>
                  <a:pt x="166" y="192"/>
                </a:cubicBezTo>
                <a:close/>
                <a:moveTo>
                  <a:pt x="166" y="155"/>
                </a:moveTo>
                <a:cubicBezTo>
                  <a:pt x="198" y="155"/>
                  <a:pt x="225" y="128"/>
                  <a:pt x="225" y="95"/>
                </a:cubicBezTo>
                <a:cubicBezTo>
                  <a:pt x="225" y="64"/>
                  <a:pt x="198" y="37"/>
                  <a:pt x="166" y="37"/>
                </a:cubicBezTo>
                <a:cubicBezTo>
                  <a:pt x="134" y="37"/>
                  <a:pt x="107" y="64"/>
                  <a:pt x="107" y="95"/>
                </a:cubicBezTo>
                <a:cubicBezTo>
                  <a:pt x="107" y="111"/>
                  <a:pt x="113" y="126"/>
                  <a:pt x="124" y="138"/>
                </a:cubicBezTo>
                <a:cubicBezTo>
                  <a:pt x="136" y="149"/>
                  <a:pt x="151" y="155"/>
                  <a:pt x="166" y="1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8" name="Freeform 57">
            <a:extLst>
              <a:ext uri="{FF2B5EF4-FFF2-40B4-BE49-F238E27FC236}">
                <a16:creationId xmlns:a16="http://schemas.microsoft.com/office/drawing/2014/main" id="{D601486B-73AE-4085-8836-FE03788A8C34}"/>
              </a:ext>
            </a:extLst>
          </p:cNvPr>
          <p:cNvSpPr>
            <a:spLocks noEditPoints="1"/>
          </p:cNvSpPr>
          <p:nvPr/>
        </p:nvSpPr>
        <p:spPr bwMode="auto">
          <a:xfrm>
            <a:off x="9263599" y="1425789"/>
            <a:ext cx="174540" cy="252290"/>
          </a:xfrm>
          <a:custGeom>
            <a:avLst/>
            <a:gdLst>
              <a:gd name="T0" fmla="*/ 170 w 213"/>
              <a:gd name="T1" fmla="*/ 275 h 306"/>
              <a:gd name="T2" fmla="*/ 71 w 213"/>
              <a:gd name="T3" fmla="*/ 306 h 306"/>
              <a:gd name="T4" fmla="*/ 41 w 213"/>
              <a:gd name="T5" fmla="*/ 194 h 306"/>
              <a:gd name="T6" fmla="*/ 58 w 213"/>
              <a:gd name="T7" fmla="*/ 211 h 306"/>
              <a:gd name="T8" fmla="*/ 89 w 213"/>
              <a:gd name="T9" fmla="*/ 216 h 306"/>
              <a:gd name="T10" fmla="*/ 127 w 213"/>
              <a:gd name="T11" fmla="*/ 211 h 306"/>
              <a:gd name="T12" fmla="*/ 165 w 213"/>
              <a:gd name="T13" fmla="*/ 201 h 306"/>
              <a:gd name="T14" fmla="*/ 172 w 213"/>
              <a:gd name="T15" fmla="*/ 194 h 306"/>
              <a:gd name="T16" fmla="*/ 174 w 213"/>
              <a:gd name="T17" fmla="*/ 117 h 306"/>
              <a:gd name="T18" fmla="*/ 202 w 213"/>
              <a:gd name="T19" fmla="*/ 131 h 306"/>
              <a:gd name="T20" fmla="*/ 164 w 213"/>
              <a:gd name="T21" fmla="*/ 142 h 306"/>
              <a:gd name="T22" fmla="*/ 184 w 213"/>
              <a:gd name="T23" fmla="*/ 166 h 306"/>
              <a:gd name="T24" fmla="*/ 144 w 213"/>
              <a:gd name="T25" fmla="*/ 161 h 306"/>
              <a:gd name="T26" fmla="*/ 154 w 213"/>
              <a:gd name="T27" fmla="*/ 192 h 306"/>
              <a:gd name="T28" fmla="*/ 119 w 213"/>
              <a:gd name="T29" fmla="*/ 172 h 306"/>
              <a:gd name="T30" fmla="*/ 116 w 213"/>
              <a:gd name="T31" fmla="*/ 203 h 306"/>
              <a:gd name="T32" fmla="*/ 92 w 213"/>
              <a:gd name="T33" fmla="*/ 172 h 306"/>
              <a:gd name="T34" fmla="*/ 74 w 213"/>
              <a:gd name="T35" fmla="*/ 200 h 306"/>
              <a:gd name="T36" fmla="*/ 66 w 213"/>
              <a:gd name="T37" fmla="*/ 162 h 306"/>
              <a:gd name="T38" fmla="*/ 45 w 213"/>
              <a:gd name="T39" fmla="*/ 182 h 306"/>
              <a:gd name="T40" fmla="*/ 46 w 213"/>
              <a:gd name="T41" fmla="*/ 142 h 306"/>
              <a:gd name="T42" fmla="*/ 24 w 213"/>
              <a:gd name="T43" fmla="*/ 154 h 306"/>
              <a:gd name="T44" fmla="*/ 36 w 213"/>
              <a:gd name="T45" fmla="*/ 117 h 306"/>
              <a:gd name="T46" fmla="*/ 5 w 213"/>
              <a:gd name="T47" fmla="*/ 113 h 306"/>
              <a:gd name="T48" fmla="*/ 36 w 213"/>
              <a:gd name="T49" fmla="*/ 90 h 306"/>
              <a:gd name="T50" fmla="*/ 8 w 213"/>
              <a:gd name="T51" fmla="*/ 74 h 306"/>
              <a:gd name="T52" fmla="*/ 46 w 213"/>
              <a:gd name="T53" fmla="*/ 64 h 306"/>
              <a:gd name="T54" fmla="*/ 27 w 213"/>
              <a:gd name="T55" fmla="*/ 39 h 306"/>
              <a:gd name="T56" fmla="*/ 65 w 213"/>
              <a:gd name="T57" fmla="*/ 44 h 306"/>
              <a:gd name="T58" fmla="*/ 57 w 213"/>
              <a:gd name="T59" fmla="*/ 14 h 306"/>
              <a:gd name="T60" fmla="*/ 91 w 213"/>
              <a:gd name="T61" fmla="*/ 34 h 306"/>
              <a:gd name="T62" fmla="*/ 95 w 213"/>
              <a:gd name="T63" fmla="*/ 2 h 306"/>
              <a:gd name="T64" fmla="*/ 119 w 213"/>
              <a:gd name="T65" fmla="*/ 34 h 306"/>
              <a:gd name="T66" fmla="*/ 136 w 213"/>
              <a:gd name="T67" fmla="*/ 6 h 306"/>
              <a:gd name="T68" fmla="*/ 144 w 213"/>
              <a:gd name="T69" fmla="*/ 44 h 306"/>
              <a:gd name="T70" fmla="*/ 165 w 213"/>
              <a:gd name="T71" fmla="*/ 24 h 306"/>
              <a:gd name="T72" fmla="*/ 163 w 213"/>
              <a:gd name="T73" fmla="*/ 63 h 306"/>
              <a:gd name="T74" fmla="*/ 186 w 213"/>
              <a:gd name="T75" fmla="*/ 52 h 306"/>
              <a:gd name="T76" fmla="*/ 174 w 213"/>
              <a:gd name="T77" fmla="*/ 89 h 306"/>
              <a:gd name="T78" fmla="*/ 206 w 213"/>
              <a:gd name="T79" fmla="*/ 92 h 306"/>
              <a:gd name="T80" fmla="*/ 105 w 213"/>
              <a:gd name="T81" fmla="*/ 36 h 306"/>
              <a:gd name="T82" fmla="*/ 172 w 213"/>
              <a:gd name="T83" fmla="*/ 103 h 306"/>
              <a:gd name="T84" fmla="*/ 53 w 213"/>
              <a:gd name="T85" fmla="*/ 103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3" h="306">
                <a:moveTo>
                  <a:pt x="172" y="194"/>
                </a:moveTo>
                <a:cubicBezTo>
                  <a:pt x="213" y="271"/>
                  <a:pt x="213" y="271"/>
                  <a:pt x="213" y="271"/>
                </a:cubicBezTo>
                <a:cubicBezTo>
                  <a:pt x="170" y="275"/>
                  <a:pt x="170" y="275"/>
                  <a:pt x="170" y="275"/>
                </a:cubicBezTo>
                <a:cubicBezTo>
                  <a:pt x="142" y="306"/>
                  <a:pt x="142" y="306"/>
                  <a:pt x="142" y="306"/>
                </a:cubicBezTo>
                <a:cubicBezTo>
                  <a:pt x="107" y="250"/>
                  <a:pt x="107" y="250"/>
                  <a:pt x="107" y="250"/>
                </a:cubicBezTo>
                <a:cubicBezTo>
                  <a:pt x="71" y="306"/>
                  <a:pt x="71" y="306"/>
                  <a:pt x="71" y="306"/>
                </a:cubicBezTo>
                <a:cubicBezTo>
                  <a:pt x="42" y="274"/>
                  <a:pt x="42" y="274"/>
                  <a:pt x="42" y="274"/>
                </a:cubicBezTo>
                <a:cubicBezTo>
                  <a:pt x="0" y="271"/>
                  <a:pt x="0" y="271"/>
                  <a:pt x="0" y="271"/>
                </a:cubicBezTo>
                <a:cubicBezTo>
                  <a:pt x="41" y="194"/>
                  <a:pt x="41" y="194"/>
                  <a:pt x="41" y="194"/>
                </a:cubicBezTo>
                <a:cubicBezTo>
                  <a:pt x="41" y="194"/>
                  <a:pt x="41" y="194"/>
                  <a:pt x="41" y="194"/>
                </a:cubicBezTo>
                <a:cubicBezTo>
                  <a:pt x="42" y="197"/>
                  <a:pt x="43" y="199"/>
                  <a:pt x="45" y="201"/>
                </a:cubicBezTo>
                <a:cubicBezTo>
                  <a:pt x="48" y="206"/>
                  <a:pt x="52" y="208"/>
                  <a:pt x="58" y="211"/>
                </a:cubicBezTo>
                <a:cubicBezTo>
                  <a:pt x="63" y="213"/>
                  <a:pt x="67" y="214"/>
                  <a:pt x="71" y="214"/>
                </a:cubicBezTo>
                <a:cubicBezTo>
                  <a:pt x="75" y="214"/>
                  <a:pt x="80" y="213"/>
                  <a:pt x="82" y="211"/>
                </a:cubicBezTo>
                <a:cubicBezTo>
                  <a:pt x="84" y="213"/>
                  <a:pt x="86" y="215"/>
                  <a:pt x="89" y="216"/>
                </a:cubicBezTo>
                <a:cubicBezTo>
                  <a:pt x="93" y="219"/>
                  <a:pt x="99" y="221"/>
                  <a:pt x="105" y="221"/>
                </a:cubicBezTo>
                <a:cubicBezTo>
                  <a:pt x="111" y="221"/>
                  <a:pt x="117" y="219"/>
                  <a:pt x="121" y="216"/>
                </a:cubicBezTo>
                <a:cubicBezTo>
                  <a:pt x="124" y="215"/>
                  <a:pt x="126" y="213"/>
                  <a:pt x="127" y="211"/>
                </a:cubicBezTo>
                <a:cubicBezTo>
                  <a:pt x="131" y="213"/>
                  <a:pt x="135" y="214"/>
                  <a:pt x="139" y="214"/>
                </a:cubicBezTo>
                <a:cubicBezTo>
                  <a:pt x="143" y="214"/>
                  <a:pt x="147" y="213"/>
                  <a:pt x="152" y="211"/>
                </a:cubicBezTo>
                <a:cubicBezTo>
                  <a:pt x="158" y="208"/>
                  <a:pt x="162" y="206"/>
                  <a:pt x="165" y="201"/>
                </a:cubicBezTo>
                <a:cubicBezTo>
                  <a:pt x="167" y="199"/>
                  <a:pt x="169" y="197"/>
                  <a:pt x="170" y="194"/>
                </a:cubicBezTo>
                <a:cubicBezTo>
                  <a:pt x="170" y="194"/>
                  <a:pt x="170" y="194"/>
                  <a:pt x="171" y="194"/>
                </a:cubicBezTo>
                <a:cubicBezTo>
                  <a:pt x="172" y="194"/>
                  <a:pt x="172" y="194"/>
                  <a:pt x="172" y="194"/>
                </a:cubicBezTo>
                <a:close/>
                <a:moveTo>
                  <a:pt x="208" y="103"/>
                </a:moveTo>
                <a:cubicBezTo>
                  <a:pt x="208" y="107"/>
                  <a:pt x="208" y="111"/>
                  <a:pt x="206" y="113"/>
                </a:cubicBezTo>
                <a:cubicBezTo>
                  <a:pt x="204" y="118"/>
                  <a:pt x="179" y="117"/>
                  <a:pt x="174" y="117"/>
                </a:cubicBezTo>
                <a:cubicBezTo>
                  <a:pt x="173" y="117"/>
                  <a:pt x="173" y="117"/>
                  <a:pt x="173" y="117"/>
                </a:cubicBezTo>
                <a:cubicBezTo>
                  <a:pt x="174" y="117"/>
                  <a:pt x="174" y="117"/>
                  <a:pt x="174" y="117"/>
                </a:cubicBezTo>
                <a:cubicBezTo>
                  <a:pt x="178" y="119"/>
                  <a:pt x="202" y="127"/>
                  <a:pt x="202" y="131"/>
                </a:cubicBezTo>
                <a:cubicBezTo>
                  <a:pt x="203" y="135"/>
                  <a:pt x="202" y="138"/>
                  <a:pt x="200" y="143"/>
                </a:cubicBezTo>
                <a:cubicBezTo>
                  <a:pt x="197" y="152"/>
                  <a:pt x="190" y="154"/>
                  <a:pt x="186" y="154"/>
                </a:cubicBezTo>
                <a:cubicBezTo>
                  <a:pt x="184" y="154"/>
                  <a:pt x="165" y="143"/>
                  <a:pt x="164" y="142"/>
                </a:cubicBezTo>
                <a:cubicBezTo>
                  <a:pt x="163" y="142"/>
                  <a:pt x="163" y="142"/>
                  <a:pt x="163" y="142"/>
                </a:cubicBezTo>
                <a:cubicBezTo>
                  <a:pt x="163" y="142"/>
                  <a:pt x="163" y="142"/>
                  <a:pt x="163" y="142"/>
                </a:cubicBezTo>
                <a:cubicBezTo>
                  <a:pt x="166" y="145"/>
                  <a:pt x="186" y="162"/>
                  <a:pt x="184" y="166"/>
                </a:cubicBezTo>
                <a:cubicBezTo>
                  <a:pt x="183" y="170"/>
                  <a:pt x="181" y="173"/>
                  <a:pt x="178" y="176"/>
                </a:cubicBezTo>
                <a:cubicBezTo>
                  <a:pt x="174" y="180"/>
                  <a:pt x="170" y="182"/>
                  <a:pt x="165" y="182"/>
                </a:cubicBezTo>
                <a:cubicBezTo>
                  <a:pt x="163" y="182"/>
                  <a:pt x="147" y="164"/>
                  <a:pt x="144" y="161"/>
                </a:cubicBezTo>
                <a:cubicBezTo>
                  <a:pt x="144" y="161"/>
                  <a:pt x="144" y="161"/>
                  <a:pt x="144" y="161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6" y="165"/>
                  <a:pt x="156" y="188"/>
                  <a:pt x="154" y="192"/>
                </a:cubicBezTo>
                <a:cubicBezTo>
                  <a:pt x="152" y="194"/>
                  <a:pt x="149" y="197"/>
                  <a:pt x="145" y="198"/>
                </a:cubicBezTo>
                <a:cubicBezTo>
                  <a:pt x="142" y="200"/>
                  <a:pt x="139" y="200"/>
                  <a:pt x="136" y="200"/>
                </a:cubicBezTo>
                <a:cubicBezTo>
                  <a:pt x="130" y="200"/>
                  <a:pt x="121" y="176"/>
                  <a:pt x="119" y="172"/>
                </a:cubicBezTo>
                <a:cubicBezTo>
                  <a:pt x="119" y="171"/>
                  <a:pt x="119" y="171"/>
                  <a:pt x="119" y="171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19" y="176"/>
                  <a:pt x="120" y="201"/>
                  <a:pt x="116" y="203"/>
                </a:cubicBezTo>
                <a:cubicBezTo>
                  <a:pt x="113" y="206"/>
                  <a:pt x="109" y="206"/>
                  <a:pt x="105" y="206"/>
                </a:cubicBezTo>
                <a:cubicBezTo>
                  <a:pt x="101" y="206"/>
                  <a:pt x="97" y="206"/>
                  <a:pt x="95" y="203"/>
                </a:cubicBezTo>
                <a:cubicBezTo>
                  <a:pt x="90" y="201"/>
                  <a:pt x="92" y="176"/>
                  <a:pt x="92" y="172"/>
                </a:cubicBezTo>
                <a:cubicBezTo>
                  <a:pt x="92" y="171"/>
                  <a:pt x="92" y="171"/>
                  <a:pt x="92" y="171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89" y="176"/>
                  <a:pt x="80" y="200"/>
                  <a:pt x="74" y="200"/>
                </a:cubicBezTo>
                <a:cubicBezTo>
                  <a:pt x="72" y="200"/>
                  <a:pt x="69" y="200"/>
                  <a:pt x="65" y="198"/>
                </a:cubicBezTo>
                <a:cubicBezTo>
                  <a:pt x="61" y="197"/>
                  <a:pt x="59" y="194"/>
                  <a:pt x="57" y="192"/>
                </a:cubicBezTo>
                <a:cubicBezTo>
                  <a:pt x="54" y="188"/>
                  <a:pt x="65" y="165"/>
                  <a:pt x="66" y="162"/>
                </a:cubicBezTo>
                <a:cubicBezTo>
                  <a:pt x="67" y="161"/>
                  <a:pt x="67" y="161"/>
                  <a:pt x="67" y="161"/>
                </a:cubicBezTo>
                <a:cubicBezTo>
                  <a:pt x="65" y="161"/>
                  <a:pt x="65" y="161"/>
                  <a:pt x="65" y="161"/>
                </a:cubicBezTo>
                <a:cubicBezTo>
                  <a:pt x="63" y="164"/>
                  <a:pt x="47" y="182"/>
                  <a:pt x="45" y="182"/>
                </a:cubicBezTo>
                <a:cubicBezTo>
                  <a:pt x="41" y="182"/>
                  <a:pt x="36" y="180"/>
                  <a:pt x="32" y="176"/>
                </a:cubicBezTo>
                <a:cubicBezTo>
                  <a:pt x="29" y="173"/>
                  <a:pt x="27" y="170"/>
                  <a:pt x="27" y="166"/>
                </a:cubicBezTo>
                <a:cubicBezTo>
                  <a:pt x="25" y="162"/>
                  <a:pt x="44" y="145"/>
                  <a:pt x="46" y="142"/>
                </a:cubicBezTo>
                <a:cubicBezTo>
                  <a:pt x="48" y="142"/>
                  <a:pt x="48" y="142"/>
                  <a:pt x="48" y="142"/>
                </a:cubicBezTo>
                <a:cubicBezTo>
                  <a:pt x="46" y="142"/>
                  <a:pt x="46" y="142"/>
                  <a:pt x="46" y="142"/>
                </a:cubicBezTo>
                <a:cubicBezTo>
                  <a:pt x="45" y="143"/>
                  <a:pt x="26" y="154"/>
                  <a:pt x="24" y="154"/>
                </a:cubicBezTo>
                <a:cubicBezTo>
                  <a:pt x="20" y="154"/>
                  <a:pt x="14" y="152"/>
                  <a:pt x="10" y="143"/>
                </a:cubicBezTo>
                <a:cubicBezTo>
                  <a:pt x="8" y="138"/>
                  <a:pt x="8" y="135"/>
                  <a:pt x="8" y="131"/>
                </a:cubicBezTo>
                <a:cubicBezTo>
                  <a:pt x="8" y="127"/>
                  <a:pt x="32" y="119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2" y="117"/>
                  <a:pt x="7" y="118"/>
                  <a:pt x="5" y="113"/>
                </a:cubicBezTo>
                <a:cubicBezTo>
                  <a:pt x="2" y="111"/>
                  <a:pt x="2" y="107"/>
                  <a:pt x="2" y="103"/>
                </a:cubicBezTo>
                <a:cubicBezTo>
                  <a:pt x="2" y="99"/>
                  <a:pt x="2" y="95"/>
                  <a:pt x="5" y="92"/>
                </a:cubicBezTo>
                <a:cubicBezTo>
                  <a:pt x="7" y="88"/>
                  <a:pt x="32" y="90"/>
                  <a:pt x="36" y="90"/>
                </a:cubicBezTo>
                <a:cubicBezTo>
                  <a:pt x="37" y="90"/>
                  <a:pt x="37" y="90"/>
                  <a:pt x="37" y="90"/>
                </a:cubicBezTo>
                <a:cubicBezTo>
                  <a:pt x="36" y="89"/>
                  <a:pt x="36" y="89"/>
                  <a:pt x="36" y="89"/>
                </a:cubicBezTo>
                <a:cubicBezTo>
                  <a:pt x="32" y="88"/>
                  <a:pt x="8" y="79"/>
                  <a:pt x="8" y="74"/>
                </a:cubicBezTo>
                <a:cubicBezTo>
                  <a:pt x="8" y="71"/>
                  <a:pt x="8" y="67"/>
                  <a:pt x="10" y="63"/>
                </a:cubicBezTo>
                <a:cubicBezTo>
                  <a:pt x="14" y="54"/>
                  <a:pt x="20" y="52"/>
                  <a:pt x="24" y="52"/>
                </a:cubicBezTo>
                <a:cubicBezTo>
                  <a:pt x="26" y="52"/>
                  <a:pt x="45" y="63"/>
                  <a:pt x="46" y="64"/>
                </a:cubicBezTo>
                <a:cubicBezTo>
                  <a:pt x="48" y="65"/>
                  <a:pt x="48" y="65"/>
                  <a:pt x="48" y="65"/>
                </a:cubicBezTo>
                <a:cubicBezTo>
                  <a:pt x="46" y="63"/>
                  <a:pt x="46" y="63"/>
                  <a:pt x="46" y="63"/>
                </a:cubicBezTo>
                <a:cubicBezTo>
                  <a:pt x="44" y="61"/>
                  <a:pt x="25" y="44"/>
                  <a:pt x="27" y="39"/>
                </a:cubicBezTo>
                <a:cubicBezTo>
                  <a:pt x="27" y="36"/>
                  <a:pt x="29" y="33"/>
                  <a:pt x="32" y="30"/>
                </a:cubicBezTo>
                <a:cubicBezTo>
                  <a:pt x="36" y="26"/>
                  <a:pt x="41" y="24"/>
                  <a:pt x="45" y="24"/>
                </a:cubicBezTo>
                <a:cubicBezTo>
                  <a:pt x="47" y="24"/>
                  <a:pt x="63" y="41"/>
                  <a:pt x="65" y="44"/>
                </a:cubicBezTo>
                <a:cubicBezTo>
                  <a:pt x="67" y="46"/>
                  <a:pt x="67" y="46"/>
                  <a:pt x="67" y="46"/>
                </a:cubicBezTo>
                <a:cubicBezTo>
                  <a:pt x="66" y="44"/>
                  <a:pt x="66" y="44"/>
                  <a:pt x="66" y="44"/>
                </a:cubicBezTo>
                <a:cubicBezTo>
                  <a:pt x="65" y="41"/>
                  <a:pt x="54" y="18"/>
                  <a:pt x="57" y="14"/>
                </a:cubicBezTo>
                <a:cubicBezTo>
                  <a:pt x="59" y="11"/>
                  <a:pt x="61" y="10"/>
                  <a:pt x="65" y="8"/>
                </a:cubicBezTo>
                <a:cubicBezTo>
                  <a:pt x="69" y="7"/>
                  <a:pt x="72" y="6"/>
                  <a:pt x="74" y="6"/>
                </a:cubicBezTo>
                <a:cubicBezTo>
                  <a:pt x="80" y="6"/>
                  <a:pt x="89" y="30"/>
                  <a:pt x="91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0"/>
                  <a:pt x="90" y="5"/>
                  <a:pt x="95" y="2"/>
                </a:cubicBezTo>
                <a:cubicBezTo>
                  <a:pt x="97" y="0"/>
                  <a:pt x="101" y="0"/>
                  <a:pt x="105" y="0"/>
                </a:cubicBezTo>
                <a:cubicBezTo>
                  <a:pt x="109" y="0"/>
                  <a:pt x="113" y="0"/>
                  <a:pt x="116" y="2"/>
                </a:cubicBezTo>
                <a:cubicBezTo>
                  <a:pt x="120" y="5"/>
                  <a:pt x="119" y="30"/>
                  <a:pt x="119" y="34"/>
                </a:cubicBezTo>
                <a:cubicBezTo>
                  <a:pt x="119" y="35"/>
                  <a:pt x="119" y="35"/>
                  <a:pt x="119" y="35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21" y="30"/>
                  <a:pt x="130" y="6"/>
                  <a:pt x="136" y="6"/>
                </a:cubicBezTo>
                <a:cubicBezTo>
                  <a:pt x="139" y="6"/>
                  <a:pt x="142" y="7"/>
                  <a:pt x="145" y="8"/>
                </a:cubicBezTo>
                <a:cubicBezTo>
                  <a:pt x="149" y="10"/>
                  <a:pt x="152" y="11"/>
                  <a:pt x="154" y="14"/>
                </a:cubicBezTo>
                <a:cubicBezTo>
                  <a:pt x="156" y="18"/>
                  <a:pt x="146" y="41"/>
                  <a:pt x="144" y="44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47" y="41"/>
                  <a:pt x="163" y="24"/>
                  <a:pt x="165" y="24"/>
                </a:cubicBezTo>
                <a:cubicBezTo>
                  <a:pt x="170" y="24"/>
                  <a:pt x="174" y="26"/>
                  <a:pt x="178" y="30"/>
                </a:cubicBezTo>
                <a:cubicBezTo>
                  <a:pt x="181" y="33"/>
                  <a:pt x="183" y="36"/>
                  <a:pt x="184" y="39"/>
                </a:cubicBezTo>
                <a:cubicBezTo>
                  <a:pt x="186" y="44"/>
                  <a:pt x="166" y="61"/>
                  <a:pt x="163" y="63"/>
                </a:cubicBezTo>
                <a:cubicBezTo>
                  <a:pt x="163" y="65"/>
                  <a:pt x="163" y="65"/>
                  <a:pt x="163" y="65"/>
                </a:cubicBezTo>
                <a:cubicBezTo>
                  <a:pt x="164" y="64"/>
                  <a:pt x="164" y="64"/>
                  <a:pt x="164" y="64"/>
                </a:cubicBezTo>
                <a:cubicBezTo>
                  <a:pt x="165" y="63"/>
                  <a:pt x="184" y="52"/>
                  <a:pt x="186" y="52"/>
                </a:cubicBezTo>
                <a:cubicBezTo>
                  <a:pt x="190" y="52"/>
                  <a:pt x="197" y="54"/>
                  <a:pt x="200" y="63"/>
                </a:cubicBezTo>
                <a:cubicBezTo>
                  <a:pt x="202" y="67"/>
                  <a:pt x="203" y="71"/>
                  <a:pt x="202" y="74"/>
                </a:cubicBezTo>
                <a:cubicBezTo>
                  <a:pt x="202" y="79"/>
                  <a:pt x="178" y="88"/>
                  <a:pt x="174" y="89"/>
                </a:cubicBezTo>
                <a:cubicBezTo>
                  <a:pt x="173" y="90"/>
                  <a:pt x="173" y="90"/>
                  <a:pt x="173" y="90"/>
                </a:cubicBezTo>
                <a:cubicBezTo>
                  <a:pt x="174" y="90"/>
                  <a:pt x="174" y="90"/>
                  <a:pt x="174" y="90"/>
                </a:cubicBezTo>
                <a:cubicBezTo>
                  <a:pt x="179" y="90"/>
                  <a:pt x="204" y="88"/>
                  <a:pt x="206" y="92"/>
                </a:cubicBezTo>
                <a:cubicBezTo>
                  <a:pt x="208" y="95"/>
                  <a:pt x="208" y="99"/>
                  <a:pt x="208" y="103"/>
                </a:cubicBezTo>
                <a:close/>
                <a:moveTo>
                  <a:pt x="172" y="103"/>
                </a:moveTo>
                <a:cubicBezTo>
                  <a:pt x="172" y="66"/>
                  <a:pt x="142" y="36"/>
                  <a:pt x="105" y="36"/>
                </a:cubicBezTo>
                <a:cubicBezTo>
                  <a:pt x="68" y="36"/>
                  <a:pt x="38" y="66"/>
                  <a:pt x="38" y="103"/>
                </a:cubicBezTo>
                <a:cubicBezTo>
                  <a:pt x="38" y="140"/>
                  <a:pt x="68" y="170"/>
                  <a:pt x="105" y="170"/>
                </a:cubicBezTo>
                <a:cubicBezTo>
                  <a:pt x="142" y="170"/>
                  <a:pt x="172" y="140"/>
                  <a:pt x="172" y="103"/>
                </a:cubicBezTo>
                <a:close/>
                <a:moveTo>
                  <a:pt x="156" y="103"/>
                </a:moveTo>
                <a:cubicBezTo>
                  <a:pt x="156" y="74"/>
                  <a:pt x="134" y="51"/>
                  <a:pt x="105" y="51"/>
                </a:cubicBezTo>
                <a:cubicBezTo>
                  <a:pt x="77" y="51"/>
                  <a:pt x="53" y="74"/>
                  <a:pt x="53" y="103"/>
                </a:cubicBezTo>
                <a:cubicBezTo>
                  <a:pt x="53" y="131"/>
                  <a:pt x="77" y="154"/>
                  <a:pt x="105" y="154"/>
                </a:cubicBezTo>
                <a:cubicBezTo>
                  <a:pt x="134" y="154"/>
                  <a:pt x="156" y="131"/>
                  <a:pt x="156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246A9831-9CE5-4018-8BC7-38D58508AC38}"/>
              </a:ext>
            </a:extLst>
          </p:cNvPr>
          <p:cNvSpPr>
            <a:spLocks noEditPoints="1"/>
          </p:cNvSpPr>
          <p:nvPr/>
        </p:nvSpPr>
        <p:spPr bwMode="auto">
          <a:xfrm>
            <a:off x="2123955" y="1497673"/>
            <a:ext cx="230890" cy="205167"/>
          </a:xfrm>
          <a:custGeom>
            <a:avLst/>
            <a:gdLst>
              <a:gd name="T0" fmla="*/ 374 w 2388"/>
              <a:gd name="T1" fmla="*/ 687 h 2123"/>
              <a:gd name="T2" fmla="*/ 700 w 2388"/>
              <a:gd name="T3" fmla="*/ 802 h 2123"/>
              <a:gd name="T4" fmla="*/ 743 w 2388"/>
              <a:gd name="T5" fmla="*/ 790 h 2123"/>
              <a:gd name="T6" fmla="*/ 924 w 2388"/>
              <a:gd name="T7" fmla="*/ 628 h 2123"/>
              <a:gd name="T8" fmla="*/ 928 w 2388"/>
              <a:gd name="T9" fmla="*/ 594 h 2123"/>
              <a:gd name="T10" fmla="*/ 840 w 2388"/>
              <a:gd name="T11" fmla="*/ 480 h 2123"/>
              <a:gd name="T12" fmla="*/ 1305 w 2388"/>
              <a:gd name="T13" fmla="*/ 5 h 2123"/>
              <a:gd name="T14" fmla="*/ 953 w 2388"/>
              <a:gd name="T15" fmla="*/ 4 h 2123"/>
              <a:gd name="T16" fmla="*/ 512 w 2388"/>
              <a:gd name="T17" fmla="*/ 230 h 2123"/>
              <a:gd name="T18" fmla="*/ 330 w 2388"/>
              <a:gd name="T19" fmla="*/ 374 h 2123"/>
              <a:gd name="T20" fmla="*/ 260 w 2388"/>
              <a:gd name="T21" fmla="*/ 534 h 2123"/>
              <a:gd name="T22" fmla="*/ 109 w 2388"/>
              <a:gd name="T23" fmla="*/ 583 h 2123"/>
              <a:gd name="T24" fmla="*/ 19 w 2388"/>
              <a:gd name="T25" fmla="*/ 656 h 2123"/>
              <a:gd name="T26" fmla="*/ 16 w 2388"/>
              <a:gd name="T27" fmla="*/ 712 h 2123"/>
              <a:gd name="T28" fmla="*/ 179 w 2388"/>
              <a:gd name="T29" fmla="*/ 893 h 2123"/>
              <a:gd name="T30" fmla="*/ 247 w 2388"/>
              <a:gd name="T31" fmla="*/ 901 h 2123"/>
              <a:gd name="T32" fmla="*/ 331 w 2388"/>
              <a:gd name="T33" fmla="*/ 827 h 2123"/>
              <a:gd name="T34" fmla="*/ 374 w 2388"/>
              <a:gd name="T35" fmla="*/ 687 h 2123"/>
              <a:gd name="T36" fmla="*/ 1053 w 2388"/>
              <a:gd name="T37" fmla="*/ 748 h 2123"/>
              <a:gd name="T38" fmla="*/ 1006 w 2388"/>
              <a:gd name="T39" fmla="*/ 745 h 2123"/>
              <a:gd name="T40" fmla="*/ 835 w 2388"/>
              <a:gd name="T41" fmla="*/ 894 h 2123"/>
              <a:gd name="T42" fmla="*/ 832 w 2388"/>
              <a:gd name="T43" fmla="*/ 942 h 2123"/>
              <a:gd name="T44" fmla="*/ 1819 w 2388"/>
              <a:gd name="T45" fmla="*/ 2065 h 2123"/>
              <a:gd name="T46" fmla="*/ 1909 w 2388"/>
              <a:gd name="T47" fmla="*/ 2072 h 2123"/>
              <a:gd name="T48" fmla="*/ 2024 w 2388"/>
              <a:gd name="T49" fmla="*/ 1975 h 2123"/>
              <a:gd name="T50" fmla="*/ 2031 w 2388"/>
              <a:gd name="T51" fmla="*/ 1885 h 2123"/>
              <a:gd name="T52" fmla="*/ 1053 w 2388"/>
              <a:gd name="T53" fmla="*/ 748 h 2123"/>
              <a:gd name="T54" fmla="*/ 2370 w 2388"/>
              <a:gd name="T55" fmla="*/ 270 h 2123"/>
              <a:gd name="T56" fmla="*/ 2315 w 2388"/>
              <a:gd name="T57" fmla="*/ 248 h 2123"/>
              <a:gd name="T58" fmla="*/ 2200 w 2388"/>
              <a:gd name="T59" fmla="*/ 428 h 2123"/>
              <a:gd name="T60" fmla="*/ 1970 w 2388"/>
              <a:gd name="T61" fmla="*/ 476 h 2123"/>
              <a:gd name="T62" fmla="*/ 1905 w 2388"/>
              <a:gd name="T63" fmla="*/ 267 h 2123"/>
              <a:gd name="T64" fmla="*/ 2012 w 2388"/>
              <a:gd name="T65" fmla="*/ 78 h 2123"/>
              <a:gd name="T66" fmla="*/ 1968 w 2388"/>
              <a:gd name="T67" fmla="*/ 35 h 2123"/>
              <a:gd name="T68" fmla="*/ 1632 w 2388"/>
              <a:gd name="T69" fmla="*/ 304 h 2123"/>
              <a:gd name="T70" fmla="*/ 1531 w 2388"/>
              <a:gd name="T71" fmla="*/ 720 h 2123"/>
              <a:gd name="T72" fmla="*/ 1371 w 2388"/>
              <a:gd name="T73" fmla="*/ 886 h 2123"/>
              <a:gd name="T74" fmla="*/ 1532 w 2388"/>
              <a:gd name="T75" fmla="*/ 1073 h 2123"/>
              <a:gd name="T76" fmla="*/ 1729 w 2388"/>
              <a:gd name="T77" fmla="*/ 886 h 2123"/>
              <a:gd name="T78" fmla="*/ 1967 w 2388"/>
              <a:gd name="T79" fmla="*/ 814 h 2123"/>
              <a:gd name="T80" fmla="*/ 2331 w 2388"/>
              <a:gd name="T81" fmla="*/ 664 h 2123"/>
              <a:gd name="T82" fmla="*/ 2370 w 2388"/>
              <a:gd name="T83" fmla="*/ 270 h 2123"/>
              <a:gd name="T84" fmla="*/ 327 w 2388"/>
              <a:gd name="T85" fmla="*/ 1897 h 2123"/>
              <a:gd name="T86" fmla="*/ 327 w 2388"/>
              <a:gd name="T87" fmla="*/ 1987 h 2123"/>
              <a:gd name="T88" fmla="*/ 440 w 2388"/>
              <a:gd name="T89" fmla="*/ 2098 h 2123"/>
              <a:gd name="T90" fmla="*/ 529 w 2388"/>
              <a:gd name="T91" fmla="*/ 2087 h 2123"/>
              <a:gd name="T92" fmla="*/ 1113 w 2388"/>
              <a:gd name="T93" fmla="*/ 1513 h 2123"/>
              <a:gd name="T94" fmla="*/ 934 w 2388"/>
              <a:gd name="T95" fmla="*/ 1309 h 2123"/>
              <a:gd name="T96" fmla="*/ 327 w 2388"/>
              <a:gd name="T97" fmla="*/ 1897 h 2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88" h="2123">
                <a:moveTo>
                  <a:pt x="374" y="687"/>
                </a:moveTo>
                <a:cubicBezTo>
                  <a:pt x="485" y="600"/>
                  <a:pt x="577" y="660"/>
                  <a:pt x="700" y="802"/>
                </a:cubicBezTo>
                <a:cubicBezTo>
                  <a:pt x="714" y="818"/>
                  <a:pt x="732" y="800"/>
                  <a:pt x="743" y="790"/>
                </a:cubicBezTo>
                <a:cubicBezTo>
                  <a:pt x="753" y="781"/>
                  <a:pt x="916" y="635"/>
                  <a:pt x="924" y="628"/>
                </a:cubicBezTo>
                <a:cubicBezTo>
                  <a:pt x="931" y="621"/>
                  <a:pt x="941" y="608"/>
                  <a:pt x="928" y="594"/>
                </a:cubicBezTo>
                <a:cubicBezTo>
                  <a:pt x="916" y="579"/>
                  <a:pt x="870" y="519"/>
                  <a:pt x="840" y="480"/>
                </a:cubicBezTo>
                <a:cubicBezTo>
                  <a:pt x="625" y="199"/>
                  <a:pt x="1429" y="8"/>
                  <a:pt x="1305" y="5"/>
                </a:cubicBezTo>
                <a:cubicBezTo>
                  <a:pt x="1243" y="3"/>
                  <a:pt x="990" y="0"/>
                  <a:pt x="953" y="4"/>
                </a:cubicBezTo>
                <a:cubicBezTo>
                  <a:pt x="800" y="20"/>
                  <a:pt x="608" y="163"/>
                  <a:pt x="512" y="230"/>
                </a:cubicBezTo>
                <a:cubicBezTo>
                  <a:pt x="385" y="316"/>
                  <a:pt x="338" y="367"/>
                  <a:pt x="330" y="374"/>
                </a:cubicBezTo>
                <a:cubicBezTo>
                  <a:pt x="295" y="405"/>
                  <a:pt x="325" y="477"/>
                  <a:pt x="260" y="534"/>
                </a:cubicBezTo>
                <a:cubicBezTo>
                  <a:pt x="191" y="594"/>
                  <a:pt x="149" y="549"/>
                  <a:pt x="109" y="583"/>
                </a:cubicBezTo>
                <a:cubicBezTo>
                  <a:pt x="89" y="601"/>
                  <a:pt x="34" y="642"/>
                  <a:pt x="19" y="656"/>
                </a:cubicBezTo>
                <a:cubicBezTo>
                  <a:pt x="3" y="669"/>
                  <a:pt x="0" y="693"/>
                  <a:pt x="16" y="712"/>
                </a:cubicBezTo>
                <a:cubicBezTo>
                  <a:pt x="16" y="712"/>
                  <a:pt x="167" y="878"/>
                  <a:pt x="179" y="893"/>
                </a:cubicBezTo>
                <a:cubicBezTo>
                  <a:pt x="192" y="907"/>
                  <a:pt x="226" y="920"/>
                  <a:pt x="247" y="901"/>
                </a:cubicBezTo>
                <a:cubicBezTo>
                  <a:pt x="268" y="882"/>
                  <a:pt x="322" y="835"/>
                  <a:pt x="331" y="827"/>
                </a:cubicBezTo>
                <a:cubicBezTo>
                  <a:pt x="340" y="819"/>
                  <a:pt x="325" y="724"/>
                  <a:pt x="374" y="687"/>
                </a:cubicBezTo>
                <a:close/>
                <a:moveTo>
                  <a:pt x="1053" y="748"/>
                </a:moveTo>
                <a:cubicBezTo>
                  <a:pt x="1039" y="732"/>
                  <a:pt x="1021" y="731"/>
                  <a:pt x="1006" y="745"/>
                </a:cubicBezTo>
                <a:cubicBezTo>
                  <a:pt x="835" y="894"/>
                  <a:pt x="835" y="894"/>
                  <a:pt x="835" y="894"/>
                </a:cubicBezTo>
                <a:cubicBezTo>
                  <a:pt x="822" y="906"/>
                  <a:pt x="820" y="928"/>
                  <a:pt x="832" y="942"/>
                </a:cubicBezTo>
                <a:cubicBezTo>
                  <a:pt x="1819" y="2065"/>
                  <a:pt x="1819" y="2065"/>
                  <a:pt x="1819" y="2065"/>
                </a:cubicBezTo>
                <a:cubicBezTo>
                  <a:pt x="1843" y="2092"/>
                  <a:pt x="1883" y="2095"/>
                  <a:pt x="1909" y="2072"/>
                </a:cubicBezTo>
                <a:cubicBezTo>
                  <a:pt x="2024" y="1975"/>
                  <a:pt x="2024" y="1975"/>
                  <a:pt x="2024" y="1975"/>
                </a:cubicBezTo>
                <a:cubicBezTo>
                  <a:pt x="2051" y="1952"/>
                  <a:pt x="2054" y="1911"/>
                  <a:pt x="2031" y="1885"/>
                </a:cubicBezTo>
                <a:lnTo>
                  <a:pt x="1053" y="748"/>
                </a:lnTo>
                <a:close/>
                <a:moveTo>
                  <a:pt x="2370" y="270"/>
                </a:moveTo>
                <a:cubicBezTo>
                  <a:pt x="2361" y="211"/>
                  <a:pt x="2331" y="223"/>
                  <a:pt x="2315" y="248"/>
                </a:cubicBezTo>
                <a:cubicBezTo>
                  <a:pt x="2299" y="273"/>
                  <a:pt x="2229" y="380"/>
                  <a:pt x="2200" y="428"/>
                </a:cubicBezTo>
                <a:cubicBezTo>
                  <a:pt x="2172" y="475"/>
                  <a:pt x="2101" y="569"/>
                  <a:pt x="1970" y="476"/>
                </a:cubicBezTo>
                <a:cubicBezTo>
                  <a:pt x="1833" y="380"/>
                  <a:pt x="1881" y="313"/>
                  <a:pt x="1905" y="267"/>
                </a:cubicBezTo>
                <a:cubicBezTo>
                  <a:pt x="1928" y="222"/>
                  <a:pt x="2002" y="94"/>
                  <a:pt x="2012" y="78"/>
                </a:cubicBezTo>
                <a:cubicBezTo>
                  <a:pt x="2023" y="62"/>
                  <a:pt x="2011" y="15"/>
                  <a:pt x="1968" y="35"/>
                </a:cubicBezTo>
                <a:cubicBezTo>
                  <a:pt x="1926" y="54"/>
                  <a:pt x="1668" y="157"/>
                  <a:pt x="1632" y="304"/>
                </a:cubicBezTo>
                <a:cubicBezTo>
                  <a:pt x="1596" y="453"/>
                  <a:pt x="1663" y="587"/>
                  <a:pt x="1531" y="720"/>
                </a:cubicBezTo>
                <a:cubicBezTo>
                  <a:pt x="1371" y="886"/>
                  <a:pt x="1371" y="886"/>
                  <a:pt x="1371" y="886"/>
                </a:cubicBezTo>
                <a:cubicBezTo>
                  <a:pt x="1532" y="1073"/>
                  <a:pt x="1532" y="1073"/>
                  <a:pt x="1532" y="1073"/>
                </a:cubicBezTo>
                <a:cubicBezTo>
                  <a:pt x="1729" y="886"/>
                  <a:pt x="1729" y="886"/>
                  <a:pt x="1729" y="886"/>
                </a:cubicBezTo>
                <a:cubicBezTo>
                  <a:pt x="1776" y="839"/>
                  <a:pt x="1876" y="793"/>
                  <a:pt x="1967" y="814"/>
                </a:cubicBezTo>
                <a:cubicBezTo>
                  <a:pt x="2161" y="858"/>
                  <a:pt x="2267" y="785"/>
                  <a:pt x="2331" y="664"/>
                </a:cubicBezTo>
                <a:cubicBezTo>
                  <a:pt x="2388" y="556"/>
                  <a:pt x="2379" y="329"/>
                  <a:pt x="2370" y="270"/>
                </a:cubicBezTo>
                <a:close/>
                <a:moveTo>
                  <a:pt x="327" y="1897"/>
                </a:moveTo>
                <a:cubicBezTo>
                  <a:pt x="302" y="1922"/>
                  <a:pt x="302" y="1962"/>
                  <a:pt x="327" y="1987"/>
                </a:cubicBezTo>
                <a:cubicBezTo>
                  <a:pt x="440" y="2098"/>
                  <a:pt x="440" y="2098"/>
                  <a:pt x="440" y="2098"/>
                </a:cubicBezTo>
                <a:cubicBezTo>
                  <a:pt x="465" y="2123"/>
                  <a:pt x="504" y="2112"/>
                  <a:pt x="529" y="2087"/>
                </a:cubicBezTo>
                <a:cubicBezTo>
                  <a:pt x="1113" y="1513"/>
                  <a:pt x="1113" y="1513"/>
                  <a:pt x="1113" y="1513"/>
                </a:cubicBezTo>
                <a:cubicBezTo>
                  <a:pt x="934" y="1309"/>
                  <a:pt x="934" y="1309"/>
                  <a:pt x="934" y="1309"/>
                </a:cubicBezTo>
                <a:lnTo>
                  <a:pt x="327" y="18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CCA74B-F3C4-4E31-9AC7-A8A7D971F310}"/>
              </a:ext>
            </a:extLst>
          </p:cNvPr>
          <p:cNvSpPr txBox="1"/>
          <p:nvPr/>
        </p:nvSpPr>
        <p:spPr>
          <a:xfrm>
            <a:off x="942130" y="2969302"/>
            <a:ext cx="268638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GB" sz="1400" dirty="0">
                <a:latin typeface="+mj-lt"/>
              </a:rPr>
              <a:t>Initial analysis of the evaluation object, information gathering from the secondary sources (projects information), </a:t>
            </a:r>
            <a:r>
              <a:rPr lang="lt-LT" sz="1400" dirty="0" err="1">
                <a:latin typeface="+mj-lt"/>
              </a:rPr>
              <a:t>drafting</a:t>
            </a:r>
            <a:r>
              <a:rPr lang="lt-LT" sz="1400" dirty="0">
                <a:latin typeface="+mj-lt"/>
              </a:rPr>
              <a:t> </a:t>
            </a:r>
            <a:r>
              <a:rPr lang="lt-LT" sz="1400" dirty="0" err="1">
                <a:latin typeface="+mj-lt"/>
              </a:rPr>
              <a:t>of</a:t>
            </a:r>
            <a:r>
              <a:rPr lang="en-GB" sz="1400" dirty="0">
                <a:latin typeface="+mj-lt"/>
              </a:rPr>
              <a:t> the </a:t>
            </a:r>
            <a:r>
              <a:rPr lang="lt-LT" sz="1400" dirty="0">
                <a:latin typeface="+mj-lt"/>
              </a:rPr>
              <a:t>I</a:t>
            </a:r>
            <a:r>
              <a:rPr lang="en-GB" sz="1400" dirty="0" err="1">
                <a:latin typeface="+mj-lt"/>
              </a:rPr>
              <a:t>nception</a:t>
            </a:r>
            <a:r>
              <a:rPr lang="en-GB" sz="1400" dirty="0">
                <a:latin typeface="+mj-lt"/>
              </a:rPr>
              <a:t> </a:t>
            </a:r>
            <a:r>
              <a:rPr lang="lt-LT" sz="1400" dirty="0">
                <a:latin typeface="+mj-lt"/>
              </a:rPr>
              <a:t>R</a:t>
            </a:r>
            <a:r>
              <a:rPr lang="en-GB" sz="1400" dirty="0" err="1">
                <a:latin typeface="+mj-lt"/>
              </a:rPr>
              <a:t>eport</a:t>
            </a:r>
            <a:r>
              <a:rPr lang="en-GB" sz="1400" dirty="0">
                <a:latin typeface="+mj-lt"/>
              </a:rPr>
              <a:t>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881A003-1EF9-4E11-BC75-07CA096E860E}"/>
              </a:ext>
            </a:extLst>
          </p:cNvPr>
          <p:cNvSpPr/>
          <p:nvPr/>
        </p:nvSpPr>
        <p:spPr>
          <a:xfrm>
            <a:off x="3795175" y="2929041"/>
            <a:ext cx="3908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Interviews, desk research, data analysis and drafting of t</a:t>
            </a:r>
            <a:r>
              <a:rPr lang="lt-LT" sz="1400" dirty="0" err="1">
                <a:latin typeface="+mj-lt"/>
              </a:rPr>
              <a:t>he</a:t>
            </a:r>
            <a:r>
              <a:rPr lang="lt-LT" sz="1400" dirty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Interim Report.</a:t>
            </a:r>
            <a:endParaRPr lang="lt-LT" sz="1400" dirty="0">
              <a:latin typeface="+mj-lt"/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61CE6867-9E6C-4AC2-A639-13E07E2E7360}"/>
              </a:ext>
            </a:extLst>
          </p:cNvPr>
          <p:cNvSpPr/>
          <p:nvPr/>
        </p:nvSpPr>
        <p:spPr>
          <a:xfrm rot="5400000">
            <a:off x="441058" y="4280238"/>
            <a:ext cx="131575" cy="793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3D0A1A35-6E7E-4986-9D7D-0EA799401A28}"/>
              </a:ext>
            </a:extLst>
          </p:cNvPr>
          <p:cNvSpPr/>
          <p:nvPr/>
        </p:nvSpPr>
        <p:spPr>
          <a:xfrm rot="5400000">
            <a:off x="413430" y="4982248"/>
            <a:ext cx="131575" cy="793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F501A2-4040-406B-83EF-8BCAB52635C4}"/>
              </a:ext>
            </a:extLst>
          </p:cNvPr>
          <p:cNvSpPr/>
          <p:nvPr/>
        </p:nvSpPr>
        <p:spPr>
          <a:xfrm>
            <a:off x="610338" y="4818273"/>
            <a:ext cx="10818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+mj-lt"/>
              </a:rPr>
              <a:t>By doing this evaluation, first time in Lithuania </a:t>
            </a:r>
            <a:r>
              <a:rPr lang="lt-LT" sz="2000" dirty="0">
                <a:latin typeface="+mj-lt"/>
              </a:rPr>
              <a:t>it </a:t>
            </a:r>
            <a:r>
              <a:rPr lang="en-US" sz="2000" dirty="0">
                <a:latin typeface="+mj-lt"/>
              </a:rPr>
              <a:t>was tried to estimate efficiency of environmental measures by using cost-benefit analysis and </a:t>
            </a:r>
            <a:r>
              <a:rPr lang="lt-LT" sz="2000" dirty="0" err="1">
                <a:latin typeface="+mj-lt"/>
              </a:rPr>
              <a:t>ecosystem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services</a:t>
            </a:r>
            <a:r>
              <a:rPr lang="en-US" sz="2000" dirty="0">
                <a:latin typeface="+mj-lt"/>
              </a:rPr>
              <a:t>.</a:t>
            </a:r>
            <a:endParaRPr lang="lt-LT" sz="2000" dirty="0">
              <a:latin typeface="+mj-lt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4BB7778-55B5-4610-A44A-4E6A69B69479}"/>
              </a:ext>
            </a:extLst>
          </p:cNvPr>
          <p:cNvSpPr/>
          <p:nvPr/>
        </p:nvSpPr>
        <p:spPr>
          <a:xfrm rot="5400000">
            <a:off x="441058" y="5713866"/>
            <a:ext cx="131575" cy="793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DEAE793-A60D-4B55-9CEB-2207049112E7}"/>
              </a:ext>
            </a:extLst>
          </p:cNvPr>
          <p:cNvCxnSpPr>
            <a:cxnSpLocks/>
          </p:cNvCxnSpPr>
          <p:nvPr/>
        </p:nvCxnSpPr>
        <p:spPr>
          <a:xfrm flipH="1">
            <a:off x="3272606" y="3935588"/>
            <a:ext cx="4939473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F12950F-134D-4DC6-B89E-0BAD8CC9EF7B}"/>
              </a:ext>
            </a:extLst>
          </p:cNvPr>
          <p:cNvSpPr/>
          <p:nvPr/>
        </p:nvSpPr>
        <p:spPr>
          <a:xfrm>
            <a:off x="10201275" y="6201453"/>
            <a:ext cx="1468211" cy="578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AE2B5E7-1FF7-4707-9D08-09BAFF7060A3}"/>
              </a:ext>
            </a:extLst>
          </p:cNvPr>
          <p:cNvSpPr/>
          <p:nvPr/>
        </p:nvSpPr>
        <p:spPr>
          <a:xfrm>
            <a:off x="630772" y="5534247"/>
            <a:ext cx="10818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+mj-lt"/>
              </a:rPr>
              <a:t>The Theory of Change approach was applied in order to</a:t>
            </a:r>
            <a:r>
              <a:rPr lang="en-US" sz="2000" dirty="0">
                <a:latin typeface="+mj-lt"/>
              </a:rPr>
              <a:t> explain how much and why the environmental changes in the period 2007-2017 were caused by the EU funds investments. </a:t>
            </a:r>
          </a:p>
        </p:txBody>
      </p:sp>
    </p:spTree>
    <p:extLst>
      <p:ext uri="{BB962C8B-B14F-4D97-AF65-F5344CB8AC3E}">
        <p14:creationId xmlns:p14="http://schemas.microsoft.com/office/powerpoint/2010/main" val="222817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249D-A547-4B2C-8E21-7E50D4EEE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5"/>
            <a:ext cx="10515600" cy="1325563"/>
          </a:xfrm>
        </p:spPr>
        <p:txBody>
          <a:bodyPr/>
          <a:lstStyle/>
          <a:p>
            <a:r>
              <a:rPr lang="lt-LT" dirty="0" err="1"/>
              <a:t>What</a:t>
            </a:r>
            <a:r>
              <a:rPr lang="lt-LT" dirty="0"/>
              <a:t> are </a:t>
            </a:r>
            <a:r>
              <a:rPr lang="en-GB" dirty="0"/>
              <a:t>the ma</a:t>
            </a:r>
            <a:r>
              <a:rPr lang="lt-LT" dirty="0"/>
              <a:t>i</a:t>
            </a:r>
            <a:r>
              <a:rPr lang="en-GB" dirty="0"/>
              <a:t>n </a:t>
            </a:r>
            <a:r>
              <a:rPr lang="lt-LT" dirty="0" err="1"/>
              <a:t>conclusions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evaluation</a:t>
            </a:r>
            <a:r>
              <a:rPr lang="lt-LT" dirty="0"/>
              <a:t>?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EE9F097-5445-4401-BC95-4E558D0932AF}"/>
              </a:ext>
            </a:extLst>
          </p:cNvPr>
          <p:cNvSpPr/>
          <p:nvPr/>
        </p:nvSpPr>
        <p:spPr>
          <a:xfrm rot="5400000">
            <a:off x="658655" y="1732072"/>
            <a:ext cx="131575" cy="793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3DD52C-7EB1-45F3-B1F3-98EA9324419E}"/>
              </a:ext>
            </a:extLst>
          </p:cNvPr>
          <p:cNvSpPr/>
          <p:nvPr/>
        </p:nvSpPr>
        <p:spPr>
          <a:xfrm>
            <a:off x="935539" y="3429000"/>
            <a:ext cx="105854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+mj-lt"/>
              </a:rPr>
              <a:t>Because of constantly changing environment status, it is difficult to ensure sustainability of completed investments. </a:t>
            </a:r>
            <a:r>
              <a:rPr lang="lt-LT" sz="2000" dirty="0" err="1">
                <a:latin typeface="+mj-lt"/>
              </a:rPr>
              <a:t>For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this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reason</a:t>
            </a:r>
            <a:r>
              <a:rPr lang="lt-LT" sz="2000" dirty="0">
                <a:latin typeface="+mj-lt"/>
              </a:rPr>
              <a:t>, </a:t>
            </a:r>
            <a:r>
              <a:rPr lang="lt-LT" sz="2000" dirty="0" err="1">
                <a:latin typeface="+mj-lt"/>
              </a:rPr>
              <a:t>as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well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as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the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returning</a:t>
            </a:r>
            <a:r>
              <a:rPr lang="lt-LT" sz="2000" dirty="0">
                <a:latin typeface="+mj-lt"/>
              </a:rPr>
              <a:t> EU </a:t>
            </a:r>
            <a:r>
              <a:rPr lang="lt-LT" sz="2000" dirty="0" err="1">
                <a:latin typeface="+mj-lt"/>
              </a:rPr>
              <a:t>environmental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requirements</a:t>
            </a:r>
            <a:r>
              <a:rPr lang="lt-LT" sz="2000" dirty="0">
                <a:latin typeface="+mj-lt"/>
              </a:rPr>
              <a:t>, </a:t>
            </a:r>
            <a:r>
              <a:rPr lang="lt-LT" sz="2000" dirty="0" err="1">
                <a:latin typeface="+mj-lt"/>
              </a:rPr>
              <a:t>continued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funding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is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needed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in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all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areas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examined</a:t>
            </a:r>
            <a:r>
              <a:rPr lang="en-US" sz="2000" dirty="0">
                <a:latin typeface="+mj-lt"/>
              </a:rPr>
              <a:t>.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However</a:t>
            </a:r>
            <a:r>
              <a:rPr lang="lt-LT" sz="2000" dirty="0">
                <a:latin typeface="+mj-lt"/>
              </a:rPr>
              <a:t>, </a:t>
            </a:r>
            <a:r>
              <a:rPr lang="lt-LT" sz="2000" dirty="0" err="1">
                <a:latin typeface="+mj-lt"/>
              </a:rPr>
              <a:t>not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only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funding</a:t>
            </a:r>
            <a:r>
              <a:rPr lang="lt-LT" sz="2000" dirty="0">
                <a:latin typeface="+mj-lt"/>
              </a:rPr>
              <a:t>, </a:t>
            </a:r>
            <a:r>
              <a:rPr lang="lt-LT" sz="2000" dirty="0" err="1">
                <a:latin typeface="+mj-lt"/>
              </a:rPr>
              <a:t>but</a:t>
            </a:r>
            <a:r>
              <a:rPr lang="lt-LT" sz="2000" dirty="0">
                <a:latin typeface="+mj-lt"/>
              </a:rPr>
              <a:t> also </a:t>
            </a:r>
            <a:r>
              <a:rPr lang="lt-LT" sz="2000" dirty="0" err="1">
                <a:latin typeface="+mj-lt"/>
              </a:rPr>
              <a:t>the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coordination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of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different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funding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instruments</a:t>
            </a:r>
            <a:r>
              <a:rPr lang="lt-LT" sz="2000" dirty="0">
                <a:latin typeface="+mj-lt"/>
              </a:rPr>
              <a:t> (</a:t>
            </a:r>
            <a:r>
              <a:rPr lang="lt-LT" sz="2000" dirty="0" err="1">
                <a:latin typeface="+mj-lt"/>
              </a:rPr>
              <a:t>especially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with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the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Rural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Development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Program</a:t>
            </a:r>
            <a:r>
              <a:rPr lang="lt-LT" sz="2000" dirty="0">
                <a:latin typeface="+mj-lt"/>
              </a:rPr>
              <a:t>) </a:t>
            </a:r>
            <a:r>
              <a:rPr lang="lt-LT" sz="2000" dirty="0" err="1">
                <a:latin typeface="+mj-lt"/>
              </a:rPr>
              <a:t>and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the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wider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application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of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other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environmental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policy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measures</a:t>
            </a:r>
            <a:r>
              <a:rPr lang="lt-LT" sz="2000" dirty="0">
                <a:latin typeface="+mj-lt"/>
              </a:rPr>
              <a:t> (</a:t>
            </a:r>
            <a:r>
              <a:rPr lang="lt-LT" sz="2000" dirty="0" err="1">
                <a:latin typeface="+mj-lt"/>
              </a:rPr>
              <a:t>regulatory</a:t>
            </a:r>
            <a:r>
              <a:rPr lang="lt-LT" sz="2000" dirty="0">
                <a:latin typeface="+mj-lt"/>
              </a:rPr>
              <a:t>, </a:t>
            </a:r>
            <a:r>
              <a:rPr lang="lt-LT" sz="2000" dirty="0" err="1">
                <a:latin typeface="+mj-lt"/>
              </a:rPr>
              <a:t>economic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and</a:t>
            </a:r>
            <a:r>
              <a:rPr lang="lt-LT" sz="2000" dirty="0">
                <a:latin typeface="+mj-lt"/>
              </a:rPr>
              <a:t> </a:t>
            </a:r>
            <a:r>
              <a:rPr lang="lt-LT" sz="2000" dirty="0" err="1">
                <a:latin typeface="+mj-lt"/>
              </a:rPr>
              <a:t>communication</a:t>
            </a:r>
            <a:r>
              <a:rPr lang="lt-LT" sz="2000" dirty="0">
                <a:latin typeface="+mj-lt"/>
              </a:rPr>
              <a:t>) are </a:t>
            </a:r>
            <a:r>
              <a:rPr lang="lt-LT" sz="2000" dirty="0" err="1">
                <a:latin typeface="+mj-lt"/>
              </a:rPr>
              <a:t>important</a:t>
            </a:r>
            <a:r>
              <a:rPr lang="en-GB" sz="2000" dirty="0">
                <a:latin typeface="+mj-lt"/>
              </a:rPr>
              <a:t>.</a:t>
            </a:r>
            <a:endParaRPr lang="lt-LT" sz="20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1B0A85-4250-4DCD-AC67-9E2AAFBC5CDA}"/>
              </a:ext>
            </a:extLst>
          </p:cNvPr>
          <p:cNvSpPr/>
          <p:nvPr/>
        </p:nvSpPr>
        <p:spPr>
          <a:xfrm>
            <a:off x="977105" y="5608569"/>
            <a:ext cx="10537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+mj-lt"/>
              </a:rPr>
              <a:t>It is given more than 30 recommendations for improving  environmental measures funded by EU Structural Funds Investments.</a:t>
            </a:r>
            <a:endParaRPr lang="lt-LT" sz="200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547458-BC05-488E-A86B-209584209ACB}"/>
              </a:ext>
            </a:extLst>
          </p:cNvPr>
          <p:cNvSpPr/>
          <p:nvPr/>
        </p:nvSpPr>
        <p:spPr>
          <a:xfrm>
            <a:off x="977106" y="1548963"/>
            <a:ext cx="103870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Since 2007 Lithuania made a huge progress</a:t>
            </a:r>
            <a:r>
              <a:rPr lang="lt-LT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implementing EU directives requirements in such areas as improvement of water resources, implementation of river</a:t>
            </a:r>
            <a:r>
              <a:rPr lang="lt-LT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basin</a:t>
            </a:r>
            <a:r>
              <a:rPr lang="lt-LT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district management plans, protection of nature or biodiversity and expansion of Natura 2000 territories.</a:t>
            </a:r>
            <a:r>
              <a:rPr lang="en-US" sz="2000" dirty="0">
                <a:latin typeface="+mj-lt"/>
              </a:rPr>
              <a:t> All evaluated measures directly contribute to the implementation of the objectives of environment protection policy set in the National Environmental Protection Strategy.</a:t>
            </a:r>
            <a:endParaRPr lang="lt-LT" sz="2000" dirty="0">
              <a:latin typeface="+mj-lt"/>
            </a:endParaRPr>
          </a:p>
          <a:p>
            <a:pPr algn="just"/>
            <a:endParaRPr lang="lt-LT" sz="20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03C26F0-D475-43A0-8144-9A8AD7039BD6}"/>
              </a:ext>
            </a:extLst>
          </p:cNvPr>
          <p:cNvSpPr/>
          <p:nvPr/>
        </p:nvSpPr>
        <p:spPr>
          <a:xfrm rot="5400000">
            <a:off x="658654" y="3514055"/>
            <a:ext cx="131575" cy="793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03C26F0-D475-43A0-8144-9A8AD7039BD6}"/>
              </a:ext>
            </a:extLst>
          </p:cNvPr>
          <p:cNvSpPr/>
          <p:nvPr/>
        </p:nvSpPr>
        <p:spPr>
          <a:xfrm rot="5400000">
            <a:off x="651575" y="5722740"/>
            <a:ext cx="131575" cy="793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802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8A64-CEF4-4176-A3B4-FBEE2EA0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917" y="2271562"/>
            <a:ext cx="8506437" cy="1325563"/>
          </a:xfrm>
        </p:spPr>
        <p:txBody>
          <a:bodyPr/>
          <a:lstStyle/>
          <a:p>
            <a:r>
              <a:rPr lang="lt-LT" i="1" cap="all" dirty="0" err="1">
                <a:solidFill>
                  <a:schemeClr val="accent4"/>
                </a:solidFill>
              </a:rPr>
              <a:t>Cost-benefit</a:t>
            </a:r>
            <a:r>
              <a:rPr lang="lt-LT" i="1" cap="all" dirty="0">
                <a:solidFill>
                  <a:schemeClr val="accent4"/>
                </a:solidFill>
              </a:rPr>
              <a:t> </a:t>
            </a:r>
            <a:r>
              <a:rPr lang="lt-LT" i="1" cap="all" dirty="0" err="1">
                <a:solidFill>
                  <a:schemeClr val="accent4"/>
                </a:solidFill>
              </a:rPr>
              <a:t>analysis</a:t>
            </a:r>
            <a:r>
              <a:rPr lang="lt-LT" i="1" cap="all" dirty="0">
                <a:solidFill>
                  <a:schemeClr val="accent4"/>
                </a:solidFill>
              </a:rPr>
              <a:t> </a:t>
            </a:r>
            <a:r>
              <a:rPr lang="lt-LT" i="1" cap="all" dirty="0" err="1">
                <a:solidFill>
                  <a:schemeClr val="accent4"/>
                </a:solidFill>
              </a:rPr>
              <a:t>of</a:t>
            </a:r>
            <a:r>
              <a:rPr lang="lt-LT" i="1" cap="all" dirty="0">
                <a:solidFill>
                  <a:schemeClr val="accent4"/>
                </a:solidFill>
              </a:rPr>
              <a:t> </a:t>
            </a:r>
            <a:r>
              <a:rPr lang="lt-LT" i="1" cap="all" dirty="0" err="1">
                <a:solidFill>
                  <a:schemeClr val="accent4"/>
                </a:solidFill>
              </a:rPr>
              <a:t>the</a:t>
            </a:r>
            <a:r>
              <a:rPr lang="lt-LT" i="1" cap="all" dirty="0">
                <a:solidFill>
                  <a:schemeClr val="accent4"/>
                </a:solidFill>
              </a:rPr>
              <a:t> </a:t>
            </a:r>
            <a:r>
              <a:rPr lang="lt-LT" i="1" cap="all" dirty="0" err="1">
                <a:solidFill>
                  <a:schemeClr val="accent4"/>
                </a:solidFill>
              </a:rPr>
              <a:t>measures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0987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1850" y="1326354"/>
            <a:ext cx="7020719" cy="2154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endParaRPr lang="lt-LT" sz="2400" dirty="0"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08732" y="347616"/>
            <a:ext cx="9246848" cy="716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Task</a:t>
            </a:r>
            <a:endParaRPr lang="lt-LT" sz="3800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2C7DB1-EAA4-412D-96E3-7CD0B0FDADB1}"/>
              </a:ext>
            </a:extLst>
          </p:cNvPr>
          <p:cNvSpPr/>
          <p:nvPr/>
        </p:nvSpPr>
        <p:spPr>
          <a:xfrm>
            <a:off x="3449165" y="3981290"/>
            <a:ext cx="81797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Economic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cost-benefit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carried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part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projects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planned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2014-2020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t-LT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Methodology</a:t>
            </a:r>
            <a:r>
              <a:rPr lang="lt-LT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lt-LT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lt-LT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investment</a:t>
            </a:r>
            <a:r>
              <a:rPr lang="lt-LT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projects</a:t>
            </a:r>
            <a:r>
              <a:rPr lang="lt-LT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, to be </a:t>
            </a:r>
            <a:r>
              <a:rPr lang="lt-LT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funded</a:t>
            </a:r>
            <a:r>
              <a:rPr lang="lt-LT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lt-LT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t-LT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EU </a:t>
            </a:r>
            <a:r>
              <a:rPr lang="lt-LT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structural</a:t>
            </a:r>
            <a:r>
              <a:rPr lang="lt-LT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funds</a:t>
            </a:r>
            <a:r>
              <a:rPr lang="lt-LT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t-LT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lt-LT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lt-LT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lt-LT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budget</a:t>
            </a:r>
            <a:r>
              <a:rPr lang="lt-LT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taken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consideration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ecosystem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applied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preparation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projects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2014-2020</a:t>
            </a:r>
            <a:endParaRPr lang="en-US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5066AF-C1CE-4EC1-9747-15A2F0FB9020}"/>
              </a:ext>
            </a:extLst>
          </p:cNvPr>
          <p:cNvGrpSpPr/>
          <p:nvPr/>
        </p:nvGrpSpPr>
        <p:grpSpPr>
          <a:xfrm>
            <a:off x="520391" y="950425"/>
            <a:ext cx="5857549" cy="2621732"/>
            <a:chOff x="543251" y="1042071"/>
            <a:chExt cx="6029000" cy="269030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C41C517-E9AB-4F48-A7AF-51D8C628FB87}"/>
                </a:ext>
              </a:extLst>
            </p:cNvPr>
            <p:cNvGrpSpPr/>
            <p:nvPr/>
          </p:nvGrpSpPr>
          <p:grpSpPr>
            <a:xfrm>
              <a:off x="543251" y="1042071"/>
              <a:ext cx="6029000" cy="2690305"/>
              <a:chOff x="4715088" y="1891376"/>
              <a:chExt cx="3351257" cy="122047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73094D6-AAB7-40DD-9F78-4A5B27288BB3}"/>
                  </a:ext>
                </a:extLst>
              </p:cNvPr>
              <p:cNvSpPr/>
              <p:nvPr/>
            </p:nvSpPr>
            <p:spPr>
              <a:xfrm>
                <a:off x="4715088" y="1891376"/>
                <a:ext cx="3351257" cy="1220470"/>
              </a:xfrm>
              <a:prstGeom prst="roundRect">
                <a:avLst/>
              </a:prstGeom>
              <a:ln w="25400">
                <a:solidFill>
                  <a:srgbClr val="000099"/>
                </a:solidFill>
              </a:ln>
            </p:spPr>
            <p:style>
              <a:lnRef idx="2">
                <a:schemeClr val="accent4">
                  <a:hueOff val="5197846"/>
                  <a:satOff val="-23984"/>
                  <a:lumOff val="883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Rectangle: Rounded Corners 4">
                <a:extLst>
                  <a:ext uri="{FF2B5EF4-FFF2-40B4-BE49-F238E27FC236}">
                    <a16:creationId xmlns:a16="http://schemas.microsoft.com/office/drawing/2014/main" id="{F9C2CEE7-C64D-4AE7-8810-4C0A3DEBF8F5}"/>
                  </a:ext>
                </a:extLst>
              </p:cNvPr>
              <p:cNvSpPr txBox="1"/>
              <p:nvPr/>
            </p:nvSpPr>
            <p:spPr>
              <a:xfrm>
                <a:off x="4774666" y="1950954"/>
                <a:ext cx="3232101" cy="11013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t-LT" sz="2400" b="1" kern="1200" dirty="0">
                    <a:solidFill>
                      <a:srgbClr val="003399"/>
                    </a:solidFill>
                  </a:rPr>
                  <a:t>2</a:t>
                </a:r>
                <a:r>
                  <a:rPr lang="lt-LT" sz="2400" b="1" kern="1200" baseline="30000" dirty="0">
                    <a:solidFill>
                      <a:srgbClr val="003399"/>
                    </a:solidFill>
                  </a:rPr>
                  <a:t>nd</a:t>
                </a:r>
                <a:r>
                  <a:rPr lang="lt-LT" sz="2400" b="1" kern="1200" dirty="0">
                    <a:solidFill>
                      <a:srgbClr val="003399"/>
                    </a:solidFill>
                  </a:rPr>
                  <a:t> </a:t>
                </a:r>
                <a:r>
                  <a:rPr lang="lt-LT" sz="2400" b="1" kern="1200" dirty="0" err="1">
                    <a:solidFill>
                      <a:srgbClr val="003399"/>
                    </a:solidFill>
                  </a:rPr>
                  <a:t>objective</a:t>
                </a:r>
                <a:r>
                  <a:rPr lang="lt-LT" sz="2400" kern="1200" dirty="0">
                    <a:solidFill>
                      <a:srgbClr val="003399"/>
                    </a:solidFill>
                  </a:rPr>
                  <a:t>: </a:t>
                </a:r>
                <a:r>
                  <a:rPr lang="lt-LT" sz="2400" dirty="0"/>
                  <a:t>to </a:t>
                </a:r>
                <a:r>
                  <a:rPr lang="en-GB" sz="2400" dirty="0"/>
                  <a:t>asses the </a:t>
                </a:r>
                <a:r>
                  <a:rPr lang="en-US" sz="2400" dirty="0"/>
                  <a:t>relevance, effectiveness, efficiency, impact and sustainability</a:t>
                </a:r>
                <a:r>
                  <a:rPr lang="en-GB" sz="2400" dirty="0"/>
                  <a:t> of environmental measures funded from the OP for the 2014-2020</a:t>
                </a:r>
                <a:endParaRPr lang="en-US" sz="2400" dirty="0"/>
              </a:p>
            </p:txBody>
          </p:sp>
        </p:grpSp>
        <p:sp>
          <p:nvSpPr>
            <p:cNvPr id="2" name="Circle: Hollow 1">
              <a:extLst>
                <a:ext uri="{FF2B5EF4-FFF2-40B4-BE49-F238E27FC236}">
                  <a16:creationId xmlns:a16="http://schemas.microsoft.com/office/drawing/2014/main" id="{25AD766D-E255-4AFA-A28F-903264E481A2}"/>
                </a:ext>
              </a:extLst>
            </p:cNvPr>
            <p:cNvSpPr/>
            <p:nvPr/>
          </p:nvSpPr>
          <p:spPr>
            <a:xfrm>
              <a:off x="2788015" y="1949679"/>
              <a:ext cx="1823385" cy="571594"/>
            </a:xfrm>
            <a:prstGeom prst="donut">
              <a:avLst>
                <a:gd name="adj" fmla="val 98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 descr="Image result for efficiency analysis">
            <a:extLst>
              <a:ext uri="{FF2B5EF4-FFF2-40B4-BE49-F238E27FC236}">
                <a16:creationId xmlns:a16="http://schemas.microsoft.com/office/drawing/2014/main" id="{EF0A48F4-409D-46CC-80DA-12A6D6D42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45" y="1012626"/>
            <a:ext cx="4812030" cy="270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1850" y="1326354"/>
            <a:ext cx="7020719" cy="2154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endParaRPr lang="lt-LT" sz="2400" dirty="0"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08732" y="347616"/>
            <a:ext cx="9246848" cy="716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Why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ecosystem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3800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services</a:t>
            </a:r>
            <a:r>
              <a:rPr lang="lt-LT" sz="38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A01034-1FA0-44B6-B6E2-3148D0826973}"/>
              </a:ext>
            </a:extLst>
          </p:cNvPr>
          <p:cNvSpPr/>
          <p:nvPr/>
        </p:nvSpPr>
        <p:spPr>
          <a:xfrm>
            <a:off x="923660" y="1317213"/>
            <a:ext cx="4609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Natural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ecosystems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provide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lt-LT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lt-LT" sz="24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F8269DE-5AC3-4235-9C5A-90EF85138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0" y="1859502"/>
            <a:ext cx="7219489" cy="39722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lang="lt-LT" altLang="en-US" sz="2400" dirty="0" err="1">
                <a:solidFill>
                  <a:srgbClr val="222222"/>
                </a:solidFill>
              </a:rPr>
              <a:t>Provisioning</a:t>
            </a:r>
            <a:r>
              <a:rPr lang="lt-LT" altLang="en-US" sz="2400" dirty="0">
                <a:solidFill>
                  <a:srgbClr val="222222"/>
                </a:solidFill>
              </a:rPr>
              <a:t> </a:t>
            </a:r>
            <a:r>
              <a:rPr lang="lt-LT" altLang="en-US" sz="2400" dirty="0" err="1">
                <a:solidFill>
                  <a:srgbClr val="222222"/>
                </a:solidFill>
              </a:rPr>
              <a:t>services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– </a:t>
            </a:r>
            <a:r>
              <a:rPr kumimoji="0" lang="lt-LT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water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, </a:t>
            </a:r>
            <a:r>
              <a:rPr kumimoji="0" lang="lt-LT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biomass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, </a:t>
            </a:r>
            <a:r>
              <a:rPr kumimoji="0" lang="lt-LT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food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, etc.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Regul</a:t>
            </a:r>
            <a:r>
              <a:rPr kumimoji="0" lang="lt-LT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ating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lt-LT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services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– </a:t>
            </a:r>
            <a:r>
              <a:rPr kumimoji="0" lang="lt-LT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more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lt-LT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difficult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to </a:t>
            </a:r>
            <a:r>
              <a:rPr kumimoji="0" lang="lt-LT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grasp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, </a:t>
            </a:r>
            <a:r>
              <a:rPr kumimoji="0" lang="lt-LT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e.g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. </a:t>
            </a:r>
            <a:r>
              <a:rPr kumimoji="0" lang="lt-LT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water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lt-LT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purification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lt-LT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and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lt-LT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treatment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, </a:t>
            </a:r>
            <a:r>
              <a:rPr kumimoji="0" lang="lt-LT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air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lt-LT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quality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lt-LT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regulation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,</a:t>
            </a:r>
            <a:r>
              <a:rPr lang="lt-LT" sz="2400" dirty="0"/>
              <a:t> </a:t>
            </a:r>
            <a:r>
              <a:rPr lang="lt-LT" sz="2400" dirty="0" err="1"/>
              <a:t>decomposition</a:t>
            </a:r>
            <a:r>
              <a:rPr lang="lt-LT" sz="2400" dirty="0"/>
              <a:t> </a:t>
            </a:r>
            <a:r>
              <a:rPr lang="lt-LT" sz="2400" dirty="0" err="1"/>
              <a:t>of</a:t>
            </a:r>
            <a:r>
              <a:rPr lang="lt-LT" sz="2400" dirty="0"/>
              <a:t> </a:t>
            </a:r>
            <a:r>
              <a:rPr lang="lt-LT" sz="2400" dirty="0" err="1"/>
              <a:t>waste</a:t>
            </a:r>
            <a:r>
              <a:rPr lang="lt-LT" sz="2400" dirty="0"/>
              <a:t>, </a:t>
            </a:r>
            <a:r>
              <a:rPr lang="lt-LT" sz="2400" dirty="0" err="1"/>
              <a:t>regulation</a:t>
            </a:r>
            <a:r>
              <a:rPr lang="lt-LT" sz="2400" dirty="0"/>
              <a:t> </a:t>
            </a:r>
            <a:r>
              <a:rPr lang="lt-LT" sz="2400" dirty="0" err="1"/>
              <a:t>of</a:t>
            </a:r>
            <a:r>
              <a:rPr lang="lt-LT" sz="2400" dirty="0"/>
              <a:t> </a:t>
            </a:r>
            <a:r>
              <a:rPr lang="lt-LT" sz="2400" dirty="0" err="1"/>
              <a:t>climate</a:t>
            </a:r>
            <a:r>
              <a:rPr lang="lt-LT" sz="2400" dirty="0"/>
              <a:t>, </a:t>
            </a:r>
            <a:r>
              <a:rPr lang="lt-LT" sz="2400" dirty="0" err="1"/>
              <a:t>preventing</a:t>
            </a:r>
            <a:r>
              <a:rPr lang="lt-LT" sz="2400" dirty="0"/>
              <a:t> </a:t>
            </a:r>
            <a:r>
              <a:rPr lang="lt-LT" sz="2400" dirty="0" err="1"/>
              <a:t>soil</a:t>
            </a:r>
            <a:r>
              <a:rPr lang="lt-LT" sz="2400" dirty="0"/>
              <a:t> </a:t>
            </a:r>
            <a:r>
              <a:rPr lang="lt-LT" sz="2400" dirty="0" err="1"/>
              <a:t>loss</a:t>
            </a:r>
            <a:r>
              <a:rPr lang="lt-LT" sz="2400" dirty="0"/>
              <a:t>, </a:t>
            </a:r>
            <a:r>
              <a:rPr lang="lt-LT" sz="2400" dirty="0" err="1"/>
              <a:t>maintenance</a:t>
            </a:r>
            <a:r>
              <a:rPr lang="lt-LT" sz="2400" dirty="0"/>
              <a:t> </a:t>
            </a:r>
            <a:r>
              <a:rPr lang="lt-LT" sz="2400" dirty="0" err="1"/>
              <a:t>of</a:t>
            </a:r>
            <a:r>
              <a:rPr lang="lt-LT" sz="2400" dirty="0"/>
              <a:t> </a:t>
            </a:r>
            <a:r>
              <a:rPr lang="lt-LT" sz="2400" dirty="0" err="1"/>
              <a:t>biodiversity</a:t>
            </a:r>
            <a:r>
              <a:rPr lang="lt-LT" sz="2400" dirty="0"/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lt-LT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pollination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ir t.t.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lt-LT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Cultural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lt-LT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services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– </a:t>
            </a:r>
            <a:r>
              <a:rPr lang="lt-LT" sz="2400" dirty="0" err="1"/>
              <a:t>non-material</a:t>
            </a:r>
            <a:r>
              <a:rPr lang="lt-LT" sz="2400" dirty="0"/>
              <a:t> </a:t>
            </a:r>
            <a:r>
              <a:rPr lang="lt-LT" sz="2400" dirty="0" err="1"/>
              <a:t>benefits</a:t>
            </a:r>
            <a:r>
              <a:rPr lang="lt-LT" sz="2400" dirty="0"/>
              <a:t> </a:t>
            </a:r>
            <a:r>
              <a:rPr lang="lt-LT" sz="2400" dirty="0" err="1"/>
              <a:t>because</a:t>
            </a:r>
            <a:r>
              <a:rPr lang="lt-LT" sz="2400" dirty="0"/>
              <a:t> </a:t>
            </a:r>
            <a:r>
              <a:rPr lang="lt-LT" sz="2400" dirty="0" err="1"/>
              <a:t>of</a:t>
            </a:r>
            <a:r>
              <a:rPr lang="lt-LT" sz="2400" dirty="0"/>
              <a:t> </a:t>
            </a:r>
            <a:r>
              <a:rPr lang="lt-LT" sz="2400" dirty="0" err="1"/>
              <a:t>interaction</a:t>
            </a:r>
            <a:r>
              <a:rPr lang="lt-LT" sz="2400" dirty="0"/>
              <a:t> </a:t>
            </a:r>
            <a:r>
              <a:rPr lang="lt-LT" sz="2400" dirty="0" err="1"/>
              <a:t>with</a:t>
            </a:r>
            <a:r>
              <a:rPr lang="lt-LT" sz="2400" dirty="0"/>
              <a:t> nature, </a:t>
            </a:r>
            <a:r>
              <a:rPr lang="lt-LT" sz="2400" dirty="0" err="1"/>
              <a:t>spiritual</a:t>
            </a:r>
            <a:r>
              <a:rPr lang="lt-LT" sz="2400" dirty="0"/>
              <a:t> </a:t>
            </a:r>
            <a:r>
              <a:rPr lang="lt-LT" sz="2400" dirty="0" err="1"/>
              <a:t>experiences</a:t>
            </a:r>
            <a:r>
              <a:rPr lang="lt-LT" sz="2400" dirty="0"/>
              <a:t>, </a:t>
            </a:r>
            <a:r>
              <a:rPr lang="lt-LT" sz="2400" dirty="0" err="1"/>
              <a:t>bequest</a:t>
            </a:r>
            <a:r>
              <a:rPr lang="lt-LT" sz="2400" dirty="0"/>
              <a:t> </a:t>
            </a:r>
            <a:r>
              <a:rPr lang="lt-LT" sz="2400" dirty="0" err="1"/>
              <a:t>value</a:t>
            </a:r>
            <a:r>
              <a:rPr lang="lt-LT" sz="2400" dirty="0"/>
              <a:t> etc.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0FD09DB7-18A4-4395-A7DD-E37983022978}"/>
              </a:ext>
            </a:extLst>
          </p:cNvPr>
          <p:cNvSpPr/>
          <p:nvPr/>
        </p:nvSpPr>
        <p:spPr>
          <a:xfrm>
            <a:off x="8599170" y="3150453"/>
            <a:ext cx="3448050" cy="2495493"/>
          </a:xfrm>
          <a:prstGeom prst="wedgeRoundRectCallout">
            <a:avLst>
              <a:gd name="adj1" fmla="val -56861"/>
              <a:gd name="adj2" fmla="val -20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lt-LT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lt-LT" sz="2200" dirty="0"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lt-LT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non-market</a:t>
            </a:r>
            <a:r>
              <a:rPr lang="lt-LT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i.e</a:t>
            </a:r>
            <a:r>
              <a:rPr lang="lt-LT" sz="2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t-LT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lt-LT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lt-LT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lt-LT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price</a:t>
            </a:r>
            <a:r>
              <a:rPr lang="lt-LT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lt-LT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lt-LT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signal</a:t>
            </a:r>
            <a:r>
              <a:rPr lang="lt-LT" sz="2200" dirty="0">
                <a:ea typeface="Calibri" panose="020F0502020204030204" pitchFamily="34" charset="0"/>
                <a:cs typeface="Times New Roman" panose="02020603050405020304" pitchFamily="18" charset="0"/>
              </a:rPr>
              <a:t> to a </a:t>
            </a:r>
            <a:r>
              <a:rPr lang="lt-LT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society</a:t>
            </a:r>
            <a:r>
              <a:rPr lang="lt-LT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lt-LT" sz="22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lt-LT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lt-LT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t-LT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ecosystem</a:t>
            </a:r>
            <a:r>
              <a:rPr lang="lt-LT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endParaRPr lang="en-US" sz="2200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E0433384-281C-444D-97B4-9272651B9610}"/>
              </a:ext>
            </a:extLst>
          </p:cNvPr>
          <p:cNvSpPr/>
          <p:nvPr/>
        </p:nvSpPr>
        <p:spPr>
          <a:xfrm>
            <a:off x="7792569" y="2834893"/>
            <a:ext cx="296091" cy="2154574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5428</TotalTime>
  <Words>2700</Words>
  <Application>Microsoft Office PowerPoint</Application>
  <PresentationFormat>Widescreen</PresentationFormat>
  <Paragraphs>251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   EVALUATION OF THE IMPLEMENTATION OF 2014-2020 ENVIRONMENTAL PROTECTION MEASURES  </vt:lpstr>
      <vt:lpstr>The object of the evaluation </vt:lpstr>
      <vt:lpstr>Which environmental protection areas were funded by the EU Structural Funds Investments?*</vt:lpstr>
      <vt:lpstr>Goal and objectives of the evaluation</vt:lpstr>
      <vt:lpstr>How the evaluation was performed?</vt:lpstr>
      <vt:lpstr>What are the main conclusions of the evaluation?</vt:lpstr>
      <vt:lpstr>Cost-benefit analysis of the measures</vt:lpstr>
      <vt:lpstr>PowerPoint Presentation</vt:lpstr>
      <vt:lpstr>PowerPoint Presentation</vt:lpstr>
      <vt:lpstr>PowerPoint Presentation</vt:lpstr>
      <vt:lpstr>Simplified analysis for the thematic area / measure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</vt:lpstr>
      <vt:lpstr>Biodiversity and landscape protection</vt:lpstr>
      <vt:lpstr>Main recommendations and strategic proposals (1)</vt:lpstr>
      <vt:lpstr>Main recommendations and strategic proposals (2)</vt:lpstr>
      <vt:lpstr>Improvement of ground and surface water status</vt:lpstr>
      <vt:lpstr>Main recommendations and strategic proposals</vt:lpstr>
      <vt:lpstr>Climate change adaptation:  flood risk management, management of stormwater sewers</vt:lpstr>
      <vt:lpstr>Main recommendations and strategic proposals</vt:lpstr>
      <vt:lpstr>Climate change adaptation: management of the coastal strip</vt:lpstr>
      <vt:lpstr>Recommendations and strategic proposals</vt:lpstr>
      <vt:lpstr>Climate change adaptation: strenghtening of environmental monitoring, control and prevention</vt:lpstr>
      <vt:lpstr>Main recommendations and strategic proposals</vt:lpstr>
      <vt:lpstr>PowerPoint Presentation</vt:lpstr>
      <vt:lpstr>Improvement of air quality</vt:lpstr>
      <vt:lpstr>Main recommendations</vt:lpstr>
      <vt:lpstr>Management of contaminated sites</vt:lpstr>
      <vt:lpstr>Main recommendations (1)</vt:lpstr>
      <vt:lpstr>Main recommendations (2)</vt:lpstr>
      <vt:lpstr>Environmental information and education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estep</dc:creator>
  <cp:lastModifiedBy>Daiva Semėnienė</cp:lastModifiedBy>
  <cp:revision>371</cp:revision>
  <cp:lastPrinted>2018-12-07T10:00:32Z</cp:lastPrinted>
  <dcterms:created xsi:type="dcterms:W3CDTF">2016-09-12T07:34:57Z</dcterms:created>
  <dcterms:modified xsi:type="dcterms:W3CDTF">2019-06-05T07:47:51Z</dcterms:modified>
</cp:coreProperties>
</file>