
<file path=[Content_Types].xml><?xml version="1.0" encoding="utf-8"?>
<Types xmlns="http://schemas.openxmlformats.org/package/2006/content-types">
  <Default Extension="png" ContentType="image/png"/>
  <Default Extension="svg" ContentType="image/svg+xml"/>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41" r:id="rId3"/>
    <p:sldId id="340" r:id="rId4"/>
    <p:sldId id="342" r:id="rId5"/>
    <p:sldId id="348" r:id="rId6"/>
    <p:sldId id="328" r:id="rId7"/>
    <p:sldId id="346" r:id="rId8"/>
    <p:sldId id="343" r:id="rId9"/>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e" initials="A" lastIdx="1" clrIdx="0">
    <p:extLst>
      <p:ext uri="{19B8F6BF-5375-455C-9EA6-DF929625EA0E}">
        <p15:presenceInfo xmlns:p15="http://schemas.microsoft.com/office/powerpoint/2012/main" userId="Agn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FE25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48" autoAdjust="0"/>
    <p:restoredTop sz="71228" autoAdjust="0"/>
  </p:normalViewPr>
  <p:slideViewPr>
    <p:cSldViewPr snapToGrid="0">
      <p:cViewPr varScale="1">
        <p:scale>
          <a:sx n="81" d="100"/>
          <a:sy n="81" d="100"/>
        </p:scale>
        <p:origin x="1554" y="72"/>
      </p:cViewPr>
      <p:guideLst>
        <p:guide orient="horz" pos="2160"/>
        <p:guide pos="3840"/>
      </p:guideLst>
    </p:cSldViewPr>
  </p:slideViewPr>
  <p:notesTextViewPr>
    <p:cViewPr>
      <p:scale>
        <a:sx n="1" d="1"/>
        <a:sy n="1" d="1"/>
      </p:scale>
      <p:origin x="0" y="0"/>
    </p:cViewPr>
  </p:notesTextViewPr>
  <p:notesViewPr>
    <p:cSldViewPr snapToGrid="0">
      <p:cViewPr varScale="1">
        <p:scale>
          <a:sx n="88" d="100"/>
          <a:sy n="88" d="100"/>
        </p:scale>
        <p:origin x="298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22314F-992A-486D-A0E3-C0FED8957D62}" type="datetimeFigureOut">
              <a:rPr lang="lt-LT" smtClean="0"/>
              <a:t>2019-05-28</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8CBD5C-9B6B-4202-8DE7-CD293017B9B5}" type="slidenum">
              <a:rPr lang="lt-LT" smtClean="0"/>
              <a:t>‹#›</a:t>
            </a:fld>
            <a:endParaRPr lang="lt-LT"/>
          </a:p>
        </p:txBody>
      </p:sp>
    </p:spTree>
    <p:extLst>
      <p:ext uri="{BB962C8B-B14F-4D97-AF65-F5344CB8AC3E}">
        <p14:creationId xmlns:p14="http://schemas.microsoft.com/office/powerpoint/2010/main" val="1291352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AA8CBD5C-9B6B-4202-8DE7-CD293017B9B5}" type="slidenum">
              <a:rPr lang="lt-LT" smtClean="0"/>
              <a:t>1</a:t>
            </a:fld>
            <a:endParaRPr lang="lt-LT" dirty="0"/>
          </a:p>
        </p:txBody>
      </p:sp>
    </p:spTree>
    <p:extLst>
      <p:ext uri="{BB962C8B-B14F-4D97-AF65-F5344CB8AC3E}">
        <p14:creationId xmlns:p14="http://schemas.microsoft.com/office/powerpoint/2010/main" val="86034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sz="1200" kern="1200" dirty="0">
                <a:solidFill>
                  <a:schemeClr val="tx1"/>
                </a:solidFill>
                <a:effectLst/>
                <a:latin typeface="+mn-lt"/>
                <a:ea typeface="+mn-ea"/>
                <a:cs typeface="+mn-cs"/>
              </a:rPr>
              <a:t>Visuomenės informavimo aplinkos klausimais priemonės Lietuvoje ES fondų lėšomis yra įgyvendinamos jau trečią programinį laikotarpį, pirmos buvo finansuotos dar iš BPD lėšų, vėliau iš Sanglaudos skatinimo programos įgyvendintos dvi priemonės – viena centralizuota, vykdė plataus masto informavimą, kita – smulkūs NVO projektai. Šiuo programiniu laikotarpiu įgyvendinama viena priemonė, kuriai skirta beveik 33 mln. Eur. Ketvirtadalis priemonės biudžeto tenka komunikacijos veiklai. </a:t>
            </a:r>
          </a:p>
          <a:p>
            <a:endParaRPr lang="lt-LT"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A8CBD5C-9B6B-4202-8DE7-CD293017B9B5}" type="slidenum">
              <a:rPr lang="lt-LT" smtClean="0"/>
              <a:t>2</a:t>
            </a:fld>
            <a:endParaRPr lang="lt-LT"/>
          </a:p>
        </p:txBody>
      </p:sp>
    </p:spTree>
    <p:extLst>
      <p:ext uri="{BB962C8B-B14F-4D97-AF65-F5344CB8AC3E}">
        <p14:creationId xmlns:p14="http://schemas.microsoft.com/office/powerpoint/2010/main" val="2057932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Ar</a:t>
            </a:r>
            <a:r>
              <a:rPr lang="en-GB" dirty="0"/>
              <a:t> </a:t>
            </a:r>
            <a:r>
              <a:rPr lang="en-GB" dirty="0" err="1"/>
              <a:t>reikia</a:t>
            </a:r>
            <a:r>
              <a:rPr lang="en-GB" dirty="0"/>
              <a:t> ES l</a:t>
            </a:r>
            <a:r>
              <a:rPr lang="lt-LT" dirty="0" err="1"/>
              <a:t>ėšomis</a:t>
            </a:r>
            <a:r>
              <a:rPr lang="lt-LT" dirty="0"/>
              <a:t> finansuoti komunikacines priemones? Atsakymas gana aiškus  - kai kalbame apie tas sritis, kuriose tikslų siekimas yra labai priklausomas nuo visuomenės ir vartotojų, komunikacija yra laikoma ne mažiau svarbi</a:t>
            </a:r>
            <a:r>
              <a:rPr lang="en-GB" dirty="0"/>
              <a:t>a </a:t>
            </a:r>
            <a:r>
              <a:rPr lang="en-GB" dirty="0" err="1"/>
              <a:t>priemone</a:t>
            </a:r>
            <a:r>
              <a:rPr lang="lt-LT" dirty="0"/>
              <a:t> nei </a:t>
            </a:r>
            <a:r>
              <a:rPr lang="lt-LT" dirty="0" err="1"/>
              <a:t>investici</a:t>
            </a:r>
            <a:r>
              <a:rPr lang="en-GB" dirty="0" err="1"/>
              <a:t>jos</a:t>
            </a:r>
            <a:r>
              <a:rPr lang="en-GB" dirty="0"/>
              <a:t> </a:t>
            </a:r>
            <a:r>
              <a:rPr lang="en-GB" dirty="0" err="1"/>
              <a:t>ar</a:t>
            </a:r>
            <a:r>
              <a:rPr lang="en-GB" dirty="0"/>
              <a:t> </a:t>
            </a:r>
            <a:r>
              <a:rPr lang="en-GB" dirty="0" err="1"/>
              <a:t>regulavimas</a:t>
            </a:r>
            <a:r>
              <a:rPr lang="lt-LT" dirty="0"/>
              <a:t>. Tą rodo tiek ES mastu, tiek Lietuvoje atlikti ES investicijų poveikio vertinimai. </a:t>
            </a:r>
            <a:r>
              <a:rPr lang="lt-LT" sz="1200" kern="1200" dirty="0">
                <a:solidFill>
                  <a:schemeClr val="tx1"/>
                </a:solidFill>
                <a:effectLst/>
                <a:latin typeface="+mn-lt"/>
                <a:ea typeface="+mn-ea"/>
                <a:cs typeface="+mn-cs"/>
              </a:rPr>
              <a:t>Aplinkos būklės situacija yra ypač priklausoma nuo visuomenės elgsenos, todėl šioje srityje yra taikomos įvairios priemonės: teisiniai įpareigojimai įmonėms ir gyventojams, ekonominės priemonės (pavyzdžiui, užstato už vienkartines pakuotes sistema) ir komunikacijos priemonės, skirtos visuomenės informuotumui apie aplinką didinti ir ugdyti aplinkosauginę kultūrą. </a:t>
            </a:r>
            <a:endParaRPr lang="lt-LT" dirty="0"/>
          </a:p>
          <a:p>
            <a:endParaRPr lang="en-GB" dirty="0"/>
          </a:p>
          <a:p>
            <a:r>
              <a:rPr lang="lt-LT" dirty="0"/>
              <a:t>Be to, kaip matote, iš šioje skaidrėje pateikto grafiko, ir pačių Lietuvos gyventojų nuomone, visuomenės informavimas ir švietimas yra laikomas viena iš efektyviausių priemonių sprendžiant aplinkos apsaugos problemas. Praėjusių metų rudenį taip manė 34 proc. visų Lietuvos gyventojų, o efektyvesne priemone laikė tik geresnį aplinkosauginių įstatymų vykdymą. </a:t>
            </a:r>
          </a:p>
          <a:p>
            <a:endParaRPr lang="lt-LT" dirty="0"/>
          </a:p>
          <a:p>
            <a:endParaRPr lang="lt-LT" dirty="0"/>
          </a:p>
        </p:txBody>
      </p:sp>
      <p:sp>
        <p:nvSpPr>
          <p:cNvPr id="4" name="Slide Number Placeholder 3"/>
          <p:cNvSpPr>
            <a:spLocks noGrp="1"/>
          </p:cNvSpPr>
          <p:nvPr>
            <p:ph type="sldNum" sz="quarter" idx="5"/>
          </p:nvPr>
        </p:nvSpPr>
        <p:spPr/>
        <p:txBody>
          <a:bodyPr/>
          <a:lstStyle/>
          <a:p>
            <a:fld id="{AA8CBD5C-9B6B-4202-8DE7-CD293017B9B5}" type="slidenum">
              <a:rPr lang="lt-LT" smtClean="0"/>
              <a:t>3</a:t>
            </a:fld>
            <a:endParaRPr lang="lt-LT"/>
          </a:p>
        </p:txBody>
      </p:sp>
    </p:spTree>
    <p:extLst>
      <p:ext uri="{BB962C8B-B14F-4D97-AF65-F5344CB8AC3E}">
        <p14:creationId xmlns:p14="http://schemas.microsoft.com/office/powerpoint/2010/main" val="3115947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Visuomenės informavimo apie aplinką veiklos ES fondų lėšomis yra finansuojamos jau trečią programinį laikotarpį, nuo 2007 m. vidutiniškai tam skiriant 1,5 mln. Eur. </a:t>
            </a:r>
            <a:r>
              <a:rPr lang="lt-LT" sz="1200" kern="1200" dirty="0">
                <a:solidFill>
                  <a:schemeClr val="tx1"/>
                </a:solidFill>
                <a:effectLst/>
                <a:latin typeface="+mn-lt"/>
                <a:ea typeface="+mn-ea"/>
                <a:cs typeface="+mn-cs"/>
              </a:rPr>
              <a:t>Šio vertinimo metu atlikta analizė parodė, kad vykdant šias priemones pavyko pasiekti gerų rezultatų. Per laikotarpį nuo 2007 m. iki 2014 m. Lietuvos gyventojų, teigiančių, kad jie yra gerai arba pakankamai gerai informuoti apie aplinką, dalis išaugo pusantro karto (</a:t>
            </a:r>
            <a:r>
              <a:rPr lang="lt-LT" dirty="0"/>
              <a:t>nuo 38 proc. 2007 m. iki 61 proc. 2014 m.</a:t>
            </a:r>
            <a:r>
              <a:rPr lang="lt-LT" sz="1200" kern="1200" dirty="0">
                <a:solidFill>
                  <a:schemeClr val="tx1"/>
                </a:solidFill>
                <a:effectLst/>
                <a:latin typeface="+mn-lt"/>
                <a:ea typeface="+mn-ea"/>
                <a:cs typeface="+mn-cs"/>
              </a:rPr>
              <a:t>) ir pasiekė bendrą ES vidurkį. Tačiau naujausias </a:t>
            </a:r>
            <a:r>
              <a:rPr lang="lt-LT" sz="1200" kern="1200" dirty="0" err="1">
                <a:solidFill>
                  <a:schemeClr val="tx1"/>
                </a:solidFill>
                <a:effectLst/>
                <a:latin typeface="+mn-lt"/>
                <a:ea typeface="+mn-ea"/>
                <a:cs typeface="+mn-cs"/>
              </a:rPr>
              <a:t>Eurobarometro</a:t>
            </a:r>
            <a:r>
              <a:rPr lang="lt-LT" sz="1200" kern="1200" dirty="0">
                <a:solidFill>
                  <a:schemeClr val="tx1"/>
                </a:solidFill>
                <a:effectLst/>
                <a:latin typeface="+mn-lt"/>
                <a:ea typeface="+mn-ea"/>
                <a:cs typeface="+mn-cs"/>
              </a:rPr>
              <a:t> tyrimas rodo, kad nors Lietuvos visuomenė jau yra gerai informuota apie aplinką (daugiau nei 60 proc.) ir net 82 proc. gyventojų mano, kad jų vaidmuo yra svarbus saugant aplinką, tačiau didžioji dalis aplinkosauginę elgseną atspindinčių rodikliai (ypač dėl tausaus išteklių vartojimo) yra žemesni nei ES vidurkis. </a:t>
            </a:r>
            <a:endParaRPr lang="lt-LT" dirty="0"/>
          </a:p>
          <a:p>
            <a:endParaRPr lang="lt-LT" dirty="0"/>
          </a:p>
        </p:txBody>
      </p:sp>
      <p:sp>
        <p:nvSpPr>
          <p:cNvPr id="4" name="Slide Number Placeholder 3"/>
          <p:cNvSpPr>
            <a:spLocks noGrp="1"/>
          </p:cNvSpPr>
          <p:nvPr>
            <p:ph type="sldNum" sz="quarter" idx="5"/>
          </p:nvPr>
        </p:nvSpPr>
        <p:spPr/>
        <p:txBody>
          <a:bodyPr/>
          <a:lstStyle/>
          <a:p>
            <a:fld id="{AA8CBD5C-9B6B-4202-8DE7-CD293017B9B5}" type="slidenum">
              <a:rPr lang="lt-LT" smtClean="0"/>
              <a:t>4</a:t>
            </a:fld>
            <a:endParaRPr lang="lt-LT"/>
          </a:p>
        </p:txBody>
      </p:sp>
    </p:spTree>
    <p:extLst>
      <p:ext uri="{BB962C8B-B14F-4D97-AF65-F5344CB8AC3E}">
        <p14:creationId xmlns:p14="http://schemas.microsoft.com/office/powerpoint/2010/main" val="691043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t>Vertinant</a:t>
            </a:r>
            <a:r>
              <a:rPr lang="en-GB" sz="1200" dirty="0"/>
              <a:t>, </a:t>
            </a:r>
            <a:r>
              <a:rPr lang="en-GB" sz="1200" dirty="0" err="1"/>
              <a:t>kaip</a:t>
            </a:r>
            <a:r>
              <a:rPr lang="en-GB" sz="1200" dirty="0"/>
              <a:t> per de</a:t>
            </a:r>
            <a:r>
              <a:rPr lang="lt-LT" sz="1200" dirty="0"/>
              <a:t>šimtmetį </a:t>
            </a:r>
            <a:r>
              <a:rPr lang="lt-LT" sz="1200" dirty="0" err="1"/>
              <a:t>pasiekeitė</a:t>
            </a:r>
            <a:r>
              <a:rPr lang="lt-LT" sz="1200" dirty="0"/>
              <a:t> gyventojų tausaus vartojimo įpročiai, matosi dideli netolygumai: ženkliai padidėjo gyventojų, rūšiuojančių atliekas (nuo 30 iki 67 proc.; ES vidurkis – 65 proc.), dalis, tačiau sumažėjo  gyventojų tausaus išteklių vartojimo įpročiai: 2017 m. tik 20 proc. gyventojų teigė, kad stengiasi vartoti mažiau energijos (ES vidurkis – 35 proc.), ir 12 proc. nurodė, kad stengiasi suvartoti mažiau vandens (ES vidurkis – 27 proc.).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200" dirty="0"/>
          </a:p>
          <a:p>
            <a:endParaRPr lang="lt-LT" dirty="0"/>
          </a:p>
        </p:txBody>
      </p:sp>
      <p:sp>
        <p:nvSpPr>
          <p:cNvPr id="4" name="Slide Number Placeholder 3"/>
          <p:cNvSpPr>
            <a:spLocks noGrp="1"/>
          </p:cNvSpPr>
          <p:nvPr>
            <p:ph type="sldNum" sz="quarter" idx="5"/>
          </p:nvPr>
        </p:nvSpPr>
        <p:spPr/>
        <p:txBody>
          <a:bodyPr/>
          <a:lstStyle/>
          <a:p>
            <a:fld id="{AA8CBD5C-9B6B-4202-8DE7-CD293017B9B5}" type="slidenum">
              <a:rPr lang="lt-LT" smtClean="0"/>
              <a:t>5</a:t>
            </a:fld>
            <a:endParaRPr lang="lt-LT"/>
          </a:p>
        </p:txBody>
      </p:sp>
    </p:spTree>
    <p:extLst>
      <p:ext uri="{BB962C8B-B14F-4D97-AF65-F5344CB8AC3E}">
        <p14:creationId xmlns:p14="http://schemas.microsoft.com/office/powerpoint/2010/main" val="82282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Taigi ar 2014-2020 m. VP priemonė yra tinkama ir pakankama, atsižvelgiant į dabartinę situaciją, ir siekiant nacionaliniuose dokumentuose nustatytų tikslų. Mes ataskaitoje bandome išryškinti du momentus. Pirma, kad pagrindinė problema nurodyta veiksmų programoje – yra žemas aplinkosauginis sąmoningumas. Tikslą didinti visuomenės aplinkosauginę kultūrą numato ir eilė nacionalinių ir institucinių strateginių dokumentų. </a:t>
            </a:r>
          </a:p>
          <a:p>
            <a:pPr lvl="0" algn="just">
              <a:buClr>
                <a:srgbClr val="FFC000"/>
              </a:buClr>
            </a:pPr>
            <a:r>
              <a:rPr lang="lt-LT" dirty="0"/>
              <a:t> </a:t>
            </a:r>
            <a:r>
              <a:rPr lang="lt-LT" sz="2000" dirty="0">
                <a:solidFill>
                  <a:prstClr val="black"/>
                </a:solidFill>
              </a:rPr>
              <a:t>Poreikis didinti visuomenės aplinkosauginį sąmoningumą ir aktyvumą numatytas: Nacionalinėje aplinkos apsaugos politikos strategijoje, Aplinkos sektoriaus 2014–2020 m. viešinimo priemonių programoje (iki </a:t>
            </a:r>
            <a:r>
              <a:rPr lang="lt-LT" sz="2000" dirty="0">
                <a:solidFill>
                  <a:srgbClr val="FF0000"/>
                </a:solidFill>
              </a:rPr>
              <a:t>2023 </a:t>
            </a:r>
            <a:r>
              <a:rPr lang="lt-LT" sz="2000" dirty="0">
                <a:solidFill>
                  <a:prstClr val="black"/>
                </a:solidFill>
              </a:rPr>
              <a:t>m. siekiama  rodiklio „Gyventojų, pakankamai prisidedančių prie tausaus išteklių naudojimo, dalis, proc.“ reikšmė – </a:t>
            </a:r>
            <a:r>
              <a:rPr lang="lt-LT" sz="2000" dirty="0">
                <a:solidFill>
                  <a:srgbClr val="FF0000"/>
                </a:solidFill>
              </a:rPr>
              <a:t>25 proc.</a:t>
            </a:r>
            <a:r>
              <a:rPr lang="lt-LT" sz="2000" dirty="0">
                <a:solidFill>
                  <a:prstClr val="black"/>
                </a:solidFill>
              </a:rPr>
              <a:t>), Vyriausybės programos įgyvendinimo plane (</a:t>
            </a:r>
            <a:r>
              <a:rPr lang="lt-LT" sz="2000" dirty="0">
                <a:solidFill>
                  <a:srgbClr val="FF0000"/>
                </a:solidFill>
              </a:rPr>
              <a:t>iki 2020 m. </a:t>
            </a:r>
            <a:r>
              <a:rPr lang="lt-LT" sz="2000" dirty="0">
                <a:solidFill>
                  <a:prstClr val="black"/>
                </a:solidFill>
              </a:rPr>
              <a:t>siekiama  rodiklio „Gyventojų, pakankamai prisidedančių prie tausaus išteklių naudojimo, dalis, proc.“ reikšmė – </a:t>
            </a:r>
            <a:r>
              <a:rPr lang="lt-LT" sz="2000" dirty="0">
                <a:solidFill>
                  <a:srgbClr val="FF0000"/>
                </a:solidFill>
              </a:rPr>
              <a:t>30 proc.</a:t>
            </a:r>
            <a:r>
              <a:rPr lang="lt-LT" sz="2000" dirty="0">
                <a:solidFill>
                  <a:prstClr val="black"/>
                </a:solidFill>
              </a:rPr>
              <a:t>), Aplinkos ministerijos strateginiuose veiklos planuose (perkelti Viešinimo programos rodikliai)</a:t>
            </a:r>
          </a:p>
          <a:p>
            <a:endParaRPr lang="lt-LT" dirty="0"/>
          </a:p>
          <a:p>
            <a:r>
              <a:rPr lang="lt-LT" dirty="0"/>
              <a:t>Antras momentas – aplinkosauginis sąmoningumas - tai ne tik informuotumas (ne tik žinios), bet ir motyvacija ir gebėjimai tas žinias pritaikyti. Nacionaliniuose strateginiuose dokumentuose rodiklis, kurio siekiama yra skirtas ne visuomenės žinių apie aplinką matavimui, </a:t>
            </a:r>
            <a:r>
              <a:rPr lang="lt-LT" b="1" dirty="0"/>
              <a:t>o aplinkai palankesnės elgsenos skatinimui – </a:t>
            </a:r>
            <a:r>
              <a:rPr lang="lt-LT" sz="1200" b="1" dirty="0">
                <a:solidFill>
                  <a:prstClr val="black"/>
                </a:solidFill>
              </a:rPr>
              <a:t>Vyriausybės programos įgyvendinimo plane (</a:t>
            </a:r>
            <a:r>
              <a:rPr lang="lt-LT" sz="1200" b="1" dirty="0">
                <a:solidFill>
                  <a:srgbClr val="FF0000"/>
                </a:solidFill>
              </a:rPr>
              <a:t>iki 2020 m. </a:t>
            </a:r>
            <a:r>
              <a:rPr lang="lt-LT" sz="1200" b="1" dirty="0">
                <a:solidFill>
                  <a:prstClr val="black"/>
                </a:solidFill>
              </a:rPr>
              <a:t>siekiama  rodiklio „Gyventojų, pakankamai prisidedančių prie tausaus išteklių naudojimo, dalis, proc.“ reikšmė – </a:t>
            </a:r>
            <a:r>
              <a:rPr lang="lt-LT" sz="1200" b="1" dirty="0">
                <a:solidFill>
                  <a:srgbClr val="FF0000"/>
                </a:solidFill>
              </a:rPr>
              <a:t>30 proc.</a:t>
            </a:r>
            <a:r>
              <a:rPr lang="lt-LT" sz="1200" b="1" dirty="0">
                <a:solidFill>
                  <a:prstClr val="black"/>
                </a:solidFill>
              </a:rPr>
              <a:t>)</a:t>
            </a:r>
            <a:endParaRPr lang="lt-LT" b="1" dirty="0"/>
          </a:p>
          <a:p>
            <a:endParaRPr lang="lt-LT" dirty="0"/>
          </a:p>
          <a:p>
            <a:r>
              <a:rPr lang="lt-LT" dirty="0"/>
              <a:t>Todėl įvertindami ankstesnių programavimo etapų pasiekimus, darome išvadą, kad visuomenė jau yra pakankamai gerai informuota įvairiais aplinkosauginiais klausimais, todėl dabar II komunikacijos etape svarbesnis uždavinys yra tą gerai informuotą visuomenę užmotyvuoti ir įgalinti prisidėti prie tausaus vartojimo skatinimo.</a:t>
            </a:r>
          </a:p>
          <a:p>
            <a:endParaRPr lang="lt-LT" dirty="0"/>
          </a:p>
        </p:txBody>
      </p:sp>
      <p:sp>
        <p:nvSpPr>
          <p:cNvPr id="4" name="Slide Number Placeholder 3"/>
          <p:cNvSpPr>
            <a:spLocks noGrp="1"/>
          </p:cNvSpPr>
          <p:nvPr>
            <p:ph type="sldNum" sz="quarter" idx="5"/>
          </p:nvPr>
        </p:nvSpPr>
        <p:spPr/>
        <p:txBody>
          <a:bodyPr/>
          <a:lstStyle/>
          <a:p>
            <a:fld id="{AA8CBD5C-9B6B-4202-8DE7-CD293017B9B5}" type="slidenum">
              <a:rPr lang="lt-LT" smtClean="0"/>
              <a:t>6</a:t>
            </a:fld>
            <a:endParaRPr lang="lt-LT"/>
          </a:p>
        </p:txBody>
      </p:sp>
    </p:spTree>
    <p:extLst>
      <p:ext uri="{BB962C8B-B14F-4D97-AF65-F5344CB8AC3E}">
        <p14:creationId xmlns:p14="http://schemas.microsoft.com/office/powerpoint/2010/main" val="1112461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dirty="0"/>
              <a:t>Išplečiant 17 priemonės uždavinius – ne tik informuoti, bet ir skatinti gyventojus tausiai vartoti išteklius, aiškiai išskiria dvi prioritetinės auditorijos: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200" dirty="0"/>
          </a:p>
          <a:p>
            <a:pPr>
              <a:buClr>
                <a:schemeClr val="accent4"/>
              </a:buClr>
              <a:buFont typeface="Wingdings" panose="05000000000000000000" pitchFamily="2" charset="2"/>
              <a:buChar char="ü"/>
            </a:pPr>
            <a:r>
              <a:rPr lang="lt-LT" sz="3300" b="1" dirty="0"/>
              <a:t>Pusė Lietuvos gyventojų mano, kad yra gerai informuoti apie aplinką</a:t>
            </a:r>
            <a:r>
              <a:rPr lang="lt-LT" sz="3300" dirty="0"/>
              <a:t>. Tai prioritetinė tikslinė auditorija, kuri būtų labiausiai paveiki keisti savo elgseną:</a:t>
            </a:r>
          </a:p>
          <a:p>
            <a:pPr marL="457200" marR="0" lvl="1" indent="0" algn="l" defTabSz="914400" rtl="0" eaLnBrk="1" fontAlgn="auto" latinLnBrk="0" hangingPunct="1">
              <a:lnSpc>
                <a:spcPct val="100000"/>
              </a:lnSpc>
              <a:spcBef>
                <a:spcPts val="0"/>
              </a:spcBef>
              <a:spcAft>
                <a:spcPts val="0"/>
              </a:spcAft>
              <a:buClr>
                <a:schemeClr val="accent4"/>
              </a:buClr>
              <a:buSzTx/>
              <a:buFontTx/>
              <a:buNone/>
              <a:tabLst/>
              <a:defRPr/>
            </a:pPr>
            <a:r>
              <a:rPr lang="lt-LT" sz="3300" dirty="0"/>
              <a:t>Tai dažniau 15 – 50 metų žmonės (66</a:t>
            </a:r>
            <a:r>
              <a:rPr lang="en-US" sz="3300" dirty="0"/>
              <a:t>%</a:t>
            </a:r>
            <a:r>
              <a:rPr lang="lt-LT" sz="3300" dirty="0"/>
              <a:t> tarp visų šios grupės respondentų), baigę kolegiją ar su aukštuoju išsilavinimu (40</a:t>
            </a:r>
            <a:r>
              <a:rPr lang="en-US" sz="3300" dirty="0"/>
              <a:t>%</a:t>
            </a:r>
            <a:r>
              <a:rPr lang="lt-LT" sz="3300" dirty="0"/>
              <a:t> tarp visų šios grupės respondentų), specialistai ir tarnautojai, respondentai su vidutinėmis šeimos pajamomis per mėnesį (600 - 1000 eurų). Šios grupės atstovai palankiausiai iš visų vertina informacijos sklaidą aplinkos tema nestandartinėmis elektroninėmis formomis (57</a:t>
            </a:r>
            <a:r>
              <a:rPr lang="en-US" sz="3300" dirty="0"/>
              <a:t>%</a:t>
            </a:r>
            <a:r>
              <a:rPr lang="lt-LT" sz="3300" dirty="0"/>
              <a:t>) bei tokios informacijos sklaidą tam tikroje teminėje aplinkoje (70</a:t>
            </a:r>
            <a:r>
              <a:rPr lang="en-US" sz="3300" dirty="0"/>
              <a:t>%</a:t>
            </a:r>
            <a:r>
              <a:rPr lang="lt-LT" sz="3300" dirty="0"/>
              <a:t>)</a:t>
            </a:r>
          </a:p>
          <a:p>
            <a:pPr lvl="1">
              <a:buClr>
                <a:schemeClr val="accent4"/>
              </a:buClr>
            </a:pPr>
            <a:endParaRPr lang="lt-LT" sz="3300" dirty="0"/>
          </a:p>
          <a:p>
            <a:pPr>
              <a:buClr>
                <a:schemeClr val="accent4"/>
              </a:buClr>
              <a:buFont typeface="Wingdings" panose="05000000000000000000" pitchFamily="2" charset="2"/>
              <a:buChar char="ü"/>
            </a:pPr>
            <a:r>
              <a:rPr lang="lt-LT" sz="3300" b="1" dirty="0"/>
              <a:t>Nepakankamai (prastai) informuoti, bet domisi šia tema (29 proc. visų Lietuvos gyventojų)</a:t>
            </a:r>
            <a:r>
              <a:rPr lang="lt-LT" sz="3300" dirty="0"/>
              <a:t>:</a:t>
            </a:r>
          </a:p>
          <a:p>
            <a:pPr marL="457200" marR="0" lvl="1" indent="0" algn="l" defTabSz="914400" rtl="0" eaLnBrk="1" fontAlgn="auto" latinLnBrk="0" hangingPunct="1">
              <a:lnSpc>
                <a:spcPct val="100000"/>
              </a:lnSpc>
              <a:spcBef>
                <a:spcPts val="0"/>
              </a:spcBef>
              <a:spcAft>
                <a:spcPts val="0"/>
              </a:spcAft>
              <a:buClr>
                <a:schemeClr val="accent4"/>
              </a:buClr>
              <a:buSzTx/>
              <a:buFontTx/>
              <a:buNone/>
              <a:tabLst/>
              <a:defRPr/>
            </a:pPr>
            <a:r>
              <a:rPr lang="lt-LT" sz="3300" dirty="0"/>
              <a:t> tai dažniau moterys, 50 – 74 metų žmonės (44</a:t>
            </a:r>
            <a:r>
              <a:rPr lang="en-US" sz="3300" dirty="0"/>
              <a:t>%</a:t>
            </a:r>
            <a:r>
              <a:rPr lang="lt-LT" sz="3300" dirty="0"/>
              <a:t> tarp visų šios grupės respondentų), darbininkai, ūkininkai ar bedarbiai, respondentai su mažiausiomis šeimos pajamomis per mėnesį (iki 600 eurų). Priimtiniausi šiai grupei informacijos šaltiniai (nurodė dažniau, nei kitų grupių atstovai) – žiūrėti aplinkos apsaugai skirtą laidą (61</a:t>
            </a:r>
            <a:r>
              <a:rPr lang="en-US" sz="3300" dirty="0"/>
              <a:t>%</a:t>
            </a:r>
            <a:r>
              <a:rPr lang="lt-LT" sz="3300" dirty="0"/>
              <a:t>), pamatyti socialinę reklamą per TV (20</a:t>
            </a:r>
            <a:r>
              <a:rPr lang="en-US" sz="3300" dirty="0"/>
              <a:t>%</a:t>
            </a:r>
            <a:r>
              <a:rPr lang="lt-LT" sz="3300" dirty="0"/>
              <a:t>), pamatyti pranešimą socialiniuose tinkluose (17</a:t>
            </a:r>
            <a:r>
              <a:rPr lang="en-US" sz="3300" dirty="0"/>
              <a:t>%</a:t>
            </a:r>
            <a:r>
              <a:rPr lang="lt-LT" sz="3300" dirty="0"/>
              <a:t>)</a:t>
            </a:r>
          </a:p>
          <a:p>
            <a:pPr lvl="1">
              <a:buClr>
                <a:schemeClr val="accent4"/>
              </a:buClr>
            </a:pPr>
            <a:endParaRPr lang="lt-LT" sz="33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lt-LT" sz="1200" dirty="0"/>
              <a:t>2018 m. spalį – lapkritį AM užsakymu UAB „Baltijos tyrimai“ atliko visuomenės nuomonės tyrimą ir parengė rekomendacijas komunikacijai.</a:t>
            </a:r>
          </a:p>
          <a:p>
            <a:endParaRPr lang="lt-LT" dirty="0"/>
          </a:p>
        </p:txBody>
      </p:sp>
      <p:sp>
        <p:nvSpPr>
          <p:cNvPr id="4" name="Slide Number Placeholder 3"/>
          <p:cNvSpPr>
            <a:spLocks noGrp="1"/>
          </p:cNvSpPr>
          <p:nvPr>
            <p:ph type="sldNum" sz="quarter" idx="5"/>
          </p:nvPr>
        </p:nvSpPr>
        <p:spPr/>
        <p:txBody>
          <a:bodyPr/>
          <a:lstStyle/>
          <a:p>
            <a:fld id="{AA8CBD5C-9B6B-4202-8DE7-CD293017B9B5}" type="slidenum">
              <a:rPr lang="lt-LT" smtClean="0"/>
              <a:t>7</a:t>
            </a:fld>
            <a:endParaRPr lang="lt-LT"/>
          </a:p>
        </p:txBody>
      </p:sp>
    </p:spTree>
    <p:extLst>
      <p:ext uri="{BB962C8B-B14F-4D97-AF65-F5344CB8AC3E}">
        <p14:creationId xmlns:p14="http://schemas.microsoft.com/office/powerpoint/2010/main" val="2929648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sz="1200" kern="1200" dirty="0">
                <a:solidFill>
                  <a:schemeClr val="tx1"/>
                </a:solidFill>
                <a:effectLst/>
                <a:latin typeface="+mn-lt"/>
                <a:ea typeface="+mn-ea"/>
                <a:cs typeface="+mn-cs"/>
              </a:rPr>
              <a:t>Siekiant efektyvesnės komunikacijos 2021-2027 m. planavimo periodu rekomenduojama: (1) parengti Lietuvos gyventojų informavimo aplinkos klausimais ir apkinkai palankios elgsenos skatinimo programą (</a:t>
            </a:r>
            <a:r>
              <a:rPr lang="lt-LT" sz="1200" i="1" kern="1200" dirty="0">
                <a:solidFill>
                  <a:schemeClr val="tx1"/>
                </a:solidFill>
                <a:effectLst/>
                <a:latin typeface="+mn-lt"/>
                <a:ea typeface="+mn-ea"/>
                <a:cs typeface="+mn-cs"/>
              </a:rPr>
              <a:t>komunikacijos strategiją</a:t>
            </a:r>
            <a:r>
              <a:rPr lang="lt-LT" sz="1200" kern="1200" dirty="0">
                <a:solidFill>
                  <a:schemeClr val="tx1"/>
                </a:solidFill>
                <a:effectLst/>
                <a:latin typeface="+mn-lt"/>
                <a:ea typeface="+mn-ea"/>
                <a:cs typeface="+mn-cs"/>
              </a:rPr>
              <a:t>), kurioje laikantis pagrindinių komunikacijos planavimo principų būtų nustatytos pagrindinės strateginės nuostatos: tikslai, uždaviniai, tikslinės auditorijos, skiriami ištekliai ir komunikacijos efektyvumo matavimo rodikliai (ne tik informuotumas, bet ir nuostatų bei elgsenos pokyčiai), aprašytas programos įgyvendinimas; (2) strategijai įgyvendinti rengti metinius komunikacijos planus, kuriuose atsižvelgiant į aplinkos politikos aktualijas ir visuomenės nuomonės tyrimų rezultatus, būtų nustatomos prioritetinės komunikacijos temos, kokia informacija (pagrindinės žinutės) turi būti perduota kiekvienai tikslinei grupei, pagal konkrečios grupės žiniasklaidos vartojimo įpročius parinktos tinkamos priemonės, nustatyti metiniai komunikacijos efektyvumo rodikliai.</a:t>
            </a:r>
            <a:endParaRPr lang="lt-LT" dirty="0"/>
          </a:p>
        </p:txBody>
      </p:sp>
      <p:sp>
        <p:nvSpPr>
          <p:cNvPr id="4" name="Slide Number Placeholder 3"/>
          <p:cNvSpPr>
            <a:spLocks noGrp="1"/>
          </p:cNvSpPr>
          <p:nvPr>
            <p:ph type="sldNum" sz="quarter" idx="5"/>
          </p:nvPr>
        </p:nvSpPr>
        <p:spPr/>
        <p:txBody>
          <a:bodyPr/>
          <a:lstStyle/>
          <a:p>
            <a:fld id="{AA8CBD5C-9B6B-4202-8DE7-CD293017B9B5}" type="slidenum">
              <a:rPr lang="lt-LT" smtClean="0"/>
              <a:t>8</a:t>
            </a:fld>
            <a:endParaRPr lang="lt-LT"/>
          </a:p>
        </p:txBody>
      </p:sp>
    </p:spTree>
    <p:extLst>
      <p:ext uri="{BB962C8B-B14F-4D97-AF65-F5344CB8AC3E}">
        <p14:creationId xmlns:p14="http://schemas.microsoft.com/office/powerpoint/2010/main" val="25867903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68804"/>
            <a:ext cx="9144000" cy="2387600"/>
          </a:xfrm>
        </p:spPr>
        <p:txBody>
          <a:bodyPr anchor="b"/>
          <a:lstStyle>
            <a:lvl1pPr algn="ctr">
              <a:defRPr sz="6000" b="1" baseline="0">
                <a:solidFill>
                  <a:srgbClr val="003399"/>
                </a:solidFill>
              </a:defRPr>
            </a:lvl1pPr>
          </a:lstStyle>
          <a:p>
            <a:r>
              <a:rPr lang="en-US" dirty="0"/>
              <a:t>Click to edit Master title style</a:t>
            </a:r>
            <a:endParaRPr lang="lt-LT" dirty="0"/>
          </a:p>
        </p:txBody>
      </p:sp>
      <p:sp>
        <p:nvSpPr>
          <p:cNvPr id="3" name="Subtitle 2"/>
          <p:cNvSpPr>
            <a:spLocks noGrp="1"/>
          </p:cNvSpPr>
          <p:nvPr>
            <p:ph type="subTitle" idx="1"/>
          </p:nvPr>
        </p:nvSpPr>
        <p:spPr>
          <a:xfrm>
            <a:off x="1524000" y="4348479"/>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p:cNvSpPr>
            <a:spLocks noGrp="1"/>
          </p:cNvSpPr>
          <p:nvPr>
            <p:ph type="dt" sz="half" idx="10"/>
          </p:nvPr>
        </p:nvSpPr>
        <p:spPr/>
        <p:txBody>
          <a:bodyPr/>
          <a:lstStyle/>
          <a:p>
            <a:fld id="{69C21203-5072-4B9A-836F-E02D574B4342}" type="datetimeFigureOut">
              <a:rPr lang="lt-LT" smtClean="0"/>
              <a:t>2019-05-28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7" name="Picture 6" descr="Estep logo titulinis-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969573" cy="2704433"/>
          </a:xfrm>
          <a:prstGeom prst="rect">
            <a:avLst/>
          </a:prstGeom>
        </p:spPr>
      </p:pic>
    </p:spTree>
    <p:extLst>
      <p:ext uri="{BB962C8B-B14F-4D97-AF65-F5344CB8AC3E}">
        <p14:creationId xmlns:p14="http://schemas.microsoft.com/office/powerpoint/2010/main" val="409802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3399"/>
                </a:solidFill>
              </a:defRPr>
            </a:lvl1pPr>
          </a:lstStyle>
          <a:p>
            <a:r>
              <a:rPr lang="en-US"/>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p>
            <a:fld id="{69C21203-5072-4B9A-836F-E02D574B4342}" type="datetimeFigureOut">
              <a:rPr lang="lt-LT" smtClean="0"/>
              <a:t>2019-05-28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7" name="Picture 6"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8" name="Picture 7"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1863364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rgbClr val="003399"/>
                </a:solidFill>
              </a:defRPr>
            </a:lvl1pPr>
          </a:lstStyle>
          <a:p>
            <a:r>
              <a:rPr lang="en-US"/>
              <a:t>Click to edit Master title style</a:t>
            </a:r>
            <a:endParaRPr lang="lt-L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p>
            <a:fld id="{69C21203-5072-4B9A-836F-E02D574B4342}" type="datetimeFigureOut">
              <a:rPr lang="lt-LT" smtClean="0"/>
              <a:t>2019-05-28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7" name="Picture 6"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8" name="Picture 7"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264208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baseline="0">
                <a:solidFill>
                  <a:srgbClr val="003399"/>
                </a:solidFill>
              </a:defRPr>
            </a:lvl1pPr>
          </a:lstStyle>
          <a:p>
            <a:r>
              <a:rPr lang="en-US"/>
              <a:t>Click to edit Master title style</a:t>
            </a:r>
            <a:endParaRPr lang="lt-LT"/>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p>
            <a:fld id="{69C21203-5072-4B9A-836F-E02D574B4342}" type="datetimeFigureOut">
              <a:rPr lang="lt-LT" smtClean="0"/>
              <a:t>2019-05-28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lvl1pPr algn="l">
              <a:defRPr/>
            </a:lvl1pPr>
          </a:lstStyle>
          <a:p>
            <a:fld id="{0ACADF0F-9FCB-4EBC-91B9-CBB3F3DBAE02}" type="slidenum">
              <a:rPr lang="lt-LT" smtClean="0"/>
              <a:pPr/>
              <a:t>‹#›</a:t>
            </a:fld>
            <a:endParaRPr lang="lt-LT" dirty="0"/>
          </a:p>
        </p:txBody>
      </p:sp>
      <p:pic>
        <p:nvPicPr>
          <p:cNvPr id="7" name="Picture 6" descr="Kampas-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pic>
        <p:nvPicPr>
          <p:cNvPr id="8" name="Picture 7" descr="Estep logo-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spTree>
    <p:extLst>
      <p:ext uri="{BB962C8B-B14F-4D97-AF65-F5344CB8AC3E}">
        <p14:creationId xmlns:p14="http://schemas.microsoft.com/office/powerpoint/2010/main" val="497194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b="0" baseline="0">
                <a:solidFill>
                  <a:srgbClr val="003399"/>
                </a:solidFill>
              </a:defRPr>
            </a:lvl1pPr>
          </a:lstStyle>
          <a:p>
            <a:r>
              <a:rPr lang="en-US"/>
              <a:t>Click to edit Master title style</a:t>
            </a:r>
            <a:endParaRPr lang="lt-L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C21203-5072-4B9A-836F-E02D574B4342}" type="datetimeFigureOut">
              <a:rPr lang="lt-LT" smtClean="0"/>
              <a:t>2019-05-28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7" name="Picture 6"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8" name="Picture 7"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142413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a:t>Click to edit Master title style</a:t>
            </a:r>
            <a:endParaRPr lang="lt-LT"/>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p:cNvSpPr>
            <a:spLocks noGrp="1"/>
          </p:cNvSpPr>
          <p:nvPr>
            <p:ph type="dt" sz="half" idx="10"/>
          </p:nvPr>
        </p:nvSpPr>
        <p:spPr/>
        <p:txBody>
          <a:bodyPr/>
          <a:lstStyle/>
          <a:p>
            <a:fld id="{69C21203-5072-4B9A-836F-E02D574B4342}" type="datetimeFigureOut">
              <a:rPr lang="lt-LT" smtClean="0"/>
              <a:t>2019-05-28</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8" name="Picture 7"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9" name="Picture 8"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384348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aseline="0">
                <a:solidFill>
                  <a:srgbClr val="003399"/>
                </a:solidFill>
              </a:defRPr>
            </a:lvl1pPr>
          </a:lstStyle>
          <a:p>
            <a:r>
              <a:rPr lang="en-US" dirty="0"/>
              <a:t>Click to edit Master title style</a:t>
            </a:r>
            <a:endParaRPr lang="lt-LT"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rgbClr val="00339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rgbClr val="00339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p:cNvSpPr>
            <a:spLocks noGrp="1"/>
          </p:cNvSpPr>
          <p:nvPr>
            <p:ph type="dt" sz="half" idx="10"/>
          </p:nvPr>
        </p:nvSpPr>
        <p:spPr/>
        <p:txBody>
          <a:bodyPr/>
          <a:lstStyle/>
          <a:p>
            <a:fld id="{69C21203-5072-4B9A-836F-E02D574B4342}" type="datetimeFigureOut">
              <a:rPr lang="lt-LT" smtClean="0"/>
              <a:t>2019-05-28</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10" name="Picture 9"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11" name="Picture 10"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862002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a:t>Click to edit Master title style</a:t>
            </a:r>
            <a:endParaRPr lang="lt-LT"/>
          </a:p>
        </p:txBody>
      </p:sp>
      <p:sp>
        <p:nvSpPr>
          <p:cNvPr id="3" name="Date Placeholder 2"/>
          <p:cNvSpPr>
            <a:spLocks noGrp="1"/>
          </p:cNvSpPr>
          <p:nvPr>
            <p:ph type="dt" sz="half" idx="10"/>
          </p:nvPr>
        </p:nvSpPr>
        <p:spPr/>
        <p:txBody>
          <a:bodyPr/>
          <a:lstStyle/>
          <a:p>
            <a:fld id="{69C21203-5072-4B9A-836F-E02D574B4342}" type="datetimeFigureOut">
              <a:rPr lang="lt-LT" smtClean="0"/>
              <a:t>2019-05-28</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6" name="Picture 5"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7" name="Picture 6"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46566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C21203-5072-4B9A-836F-E02D574B4342}" type="datetimeFigureOut">
              <a:rPr lang="lt-LT" smtClean="0"/>
              <a:t>2019-05-28</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5" name="Picture 4"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6" name="Picture 5"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3128394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aseline="0">
                <a:solidFill>
                  <a:srgbClr val="003399"/>
                </a:solidFill>
              </a:defRPr>
            </a:lvl1pPr>
          </a:lstStyle>
          <a:p>
            <a:r>
              <a:rPr lang="en-US" dirty="0"/>
              <a:t>Click to edit Master title style</a:t>
            </a:r>
            <a:endParaRPr lang="lt-LT"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C21203-5072-4B9A-836F-E02D574B4342}" type="datetimeFigureOut">
              <a:rPr lang="lt-LT" smtClean="0"/>
              <a:t>2019-05-28</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8" name="Picture 7"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9" name="Picture 8"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1799854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rgbClr val="003399"/>
                </a:solidFill>
              </a:defRPr>
            </a:lvl1pPr>
          </a:lstStyle>
          <a:p>
            <a:r>
              <a:rPr lang="en-US" dirty="0"/>
              <a:t>Click to edit Master title style</a:t>
            </a:r>
            <a:endParaRPr lang="lt-LT"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C21203-5072-4B9A-836F-E02D574B4342}" type="datetimeFigureOut">
              <a:rPr lang="lt-LT" smtClean="0"/>
              <a:t>2019-05-28</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lvl1pPr algn="l">
              <a:defRPr/>
            </a:lvl1pPr>
          </a:lstStyle>
          <a:p>
            <a:fld id="{0ACADF0F-9FCB-4EBC-91B9-CBB3F3DBAE02}" type="slidenum">
              <a:rPr lang="lt-LT" smtClean="0"/>
              <a:pPr/>
              <a:t>‹#›</a:t>
            </a:fld>
            <a:endParaRPr lang="lt-LT"/>
          </a:p>
        </p:txBody>
      </p:sp>
      <p:pic>
        <p:nvPicPr>
          <p:cNvPr id="8" name="Picture 7" descr="Estep logo-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3039" y="6356350"/>
            <a:ext cx="1090761" cy="368681"/>
          </a:xfrm>
          <a:prstGeom prst="rect">
            <a:avLst/>
          </a:prstGeom>
        </p:spPr>
      </p:pic>
      <p:pic>
        <p:nvPicPr>
          <p:cNvPr id="9" name="Picture 8" descr="Kampas-01.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690224" cy="4129647"/>
          </a:xfrm>
          <a:prstGeom prst="rect">
            <a:avLst/>
          </a:prstGeom>
        </p:spPr>
      </p:pic>
    </p:spTree>
    <p:extLst>
      <p:ext uri="{BB962C8B-B14F-4D97-AF65-F5344CB8AC3E}">
        <p14:creationId xmlns:p14="http://schemas.microsoft.com/office/powerpoint/2010/main" val="2245387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21203-5072-4B9A-836F-E02D574B4342}" type="datetimeFigureOut">
              <a:rPr lang="lt-LT" smtClean="0"/>
              <a:t>2019-05-28</a:t>
            </a:fld>
            <a:endParaRPr lang="lt-L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ADF0F-9FCB-4EBC-91B9-CBB3F3DBAE02}" type="slidenum">
              <a:rPr lang="lt-LT" smtClean="0"/>
              <a:t>‹#›</a:t>
            </a:fld>
            <a:endParaRPr lang="lt-LT"/>
          </a:p>
        </p:txBody>
      </p:sp>
    </p:spTree>
    <p:extLst>
      <p:ext uri="{BB962C8B-B14F-4D97-AF65-F5344CB8AC3E}">
        <p14:creationId xmlns:p14="http://schemas.microsoft.com/office/powerpoint/2010/main" val="3954459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1.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3576" y="1696720"/>
            <a:ext cx="10332720" cy="3299012"/>
          </a:xfrm>
        </p:spPr>
        <p:txBody>
          <a:bodyPr>
            <a:normAutofit/>
          </a:bodyPr>
          <a:lstStyle/>
          <a:p>
            <a:r>
              <a:rPr lang="pt-BR" sz="4400" cap="all" dirty="0"/>
              <a:t>2014–2020 m. gamtos apsaugos priemonių įgyvendinimo </a:t>
            </a:r>
            <a:br>
              <a:rPr lang="lt-LT" sz="4400" cap="all" dirty="0"/>
            </a:br>
            <a:r>
              <a:rPr lang="pt-BR" sz="4400" cap="all" dirty="0"/>
              <a:t>pažangos vertinimas</a:t>
            </a:r>
            <a:r>
              <a:rPr lang="lt-LT" sz="4400" cap="all" dirty="0"/>
              <a:t> </a:t>
            </a:r>
            <a:br>
              <a:rPr lang="lt-LT" sz="4400" cap="all" dirty="0"/>
            </a:br>
            <a:br>
              <a:rPr lang="lt-LT" sz="2800" cap="all" dirty="0"/>
            </a:br>
            <a:br>
              <a:rPr lang="lt-LT" sz="2800" cap="all" dirty="0"/>
            </a:br>
            <a:r>
              <a:rPr lang="lt-LT" sz="4000" i="1" dirty="0">
                <a:solidFill>
                  <a:schemeClr val="accent4"/>
                </a:solidFill>
              </a:rPr>
              <a:t>Visuomenės informavimas apie aplinką</a:t>
            </a:r>
            <a:endParaRPr lang="lt-LT" sz="4000" b="0" i="1" cap="all" dirty="0">
              <a:solidFill>
                <a:schemeClr val="accent4"/>
              </a:solidFill>
            </a:endParaRPr>
          </a:p>
        </p:txBody>
      </p:sp>
      <p:pic>
        <p:nvPicPr>
          <p:cNvPr id="3" name="Picture 2"/>
          <p:cNvPicPr>
            <a:picLocks noChangeAspect="1"/>
          </p:cNvPicPr>
          <p:nvPr/>
        </p:nvPicPr>
        <p:blipFill>
          <a:blip r:embed="rId3"/>
          <a:stretch>
            <a:fillRect/>
          </a:stretch>
        </p:blipFill>
        <p:spPr>
          <a:xfrm>
            <a:off x="3444240" y="256690"/>
            <a:ext cx="3522936" cy="1255299"/>
          </a:xfrm>
          <a:prstGeom prst="rect">
            <a:avLst/>
          </a:prstGeom>
        </p:spPr>
      </p:pic>
      <p:sp>
        <p:nvSpPr>
          <p:cNvPr id="4" name="Rectangle 3">
            <a:extLst>
              <a:ext uri="{FF2B5EF4-FFF2-40B4-BE49-F238E27FC236}">
                <a16:creationId xmlns:a16="http://schemas.microsoft.com/office/drawing/2014/main" id="{383EA7AE-3247-44BE-83E6-6C6E4B3DC206}"/>
              </a:ext>
            </a:extLst>
          </p:cNvPr>
          <p:cNvSpPr/>
          <p:nvPr/>
        </p:nvSpPr>
        <p:spPr>
          <a:xfrm>
            <a:off x="2827031" y="5422452"/>
            <a:ext cx="5821034" cy="1354217"/>
          </a:xfrm>
          <a:prstGeom prst="rect">
            <a:avLst/>
          </a:prstGeom>
        </p:spPr>
        <p:txBody>
          <a:bodyPr wrap="square">
            <a:spAutoFit/>
          </a:bodyPr>
          <a:lstStyle/>
          <a:p>
            <a:pPr algn="ctr"/>
            <a:r>
              <a:rPr lang="lt-LT" sz="3200" cap="all" dirty="0">
                <a:solidFill>
                  <a:srgbClr val="003399"/>
                </a:solidFill>
                <a:latin typeface="+mj-lt"/>
              </a:rPr>
              <a:t>2019 </a:t>
            </a:r>
            <a:r>
              <a:rPr lang="lt-LT" sz="3200" dirty="0">
                <a:solidFill>
                  <a:srgbClr val="003399"/>
                </a:solidFill>
                <a:latin typeface="+mj-lt"/>
              </a:rPr>
              <a:t>m. gegužės 29 d. </a:t>
            </a:r>
          </a:p>
          <a:p>
            <a:pPr algn="ctr"/>
            <a:r>
              <a:rPr lang="lt-LT" sz="3200" dirty="0">
                <a:solidFill>
                  <a:srgbClr val="003399"/>
                </a:solidFill>
                <a:latin typeface="+mj-lt"/>
              </a:rPr>
              <a:t>Baigiamasis vertinimo renginys </a:t>
            </a:r>
          </a:p>
          <a:p>
            <a:r>
              <a:rPr lang="lt-LT" cap="all" dirty="0"/>
              <a:t> </a:t>
            </a:r>
            <a:endParaRPr lang="lt-LT" dirty="0"/>
          </a:p>
        </p:txBody>
      </p:sp>
      <p:pic>
        <p:nvPicPr>
          <p:cNvPr id="5" name="Picture 4">
            <a:extLst>
              <a:ext uri="{FF2B5EF4-FFF2-40B4-BE49-F238E27FC236}">
                <a16:creationId xmlns:a16="http://schemas.microsoft.com/office/drawing/2014/main" id="{7B3A054B-0379-427E-87CD-38DCB780FF9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67176" y="288779"/>
            <a:ext cx="2576104" cy="1315576"/>
          </a:xfrm>
          <a:prstGeom prst="rect">
            <a:avLst/>
          </a:prstGeom>
          <a:noFill/>
          <a:ln>
            <a:noFill/>
          </a:ln>
        </p:spPr>
      </p:pic>
      <p:pic>
        <p:nvPicPr>
          <p:cNvPr id="6" name="Picture 5">
            <a:extLst>
              <a:ext uri="{FF2B5EF4-FFF2-40B4-BE49-F238E27FC236}">
                <a16:creationId xmlns:a16="http://schemas.microsoft.com/office/drawing/2014/main" id="{5524DA5F-3E9D-496E-94E7-A30381A44D70}"/>
              </a:ext>
            </a:extLst>
          </p:cNvPr>
          <p:cNvPicPr/>
          <p:nvPr/>
        </p:nvPicPr>
        <p:blipFill>
          <a:blip r:embed="rId5">
            <a:lum/>
            <a:alphaModFix/>
          </a:blip>
          <a:srcRect/>
          <a:stretch>
            <a:fillRect/>
          </a:stretch>
        </p:blipFill>
        <p:spPr>
          <a:xfrm>
            <a:off x="10187795" y="306190"/>
            <a:ext cx="1268443" cy="1248465"/>
          </a:xfrm>
          <a:prstGeom prst="rect">
            <a:avLst/>
          </a:prstGeom>
          <a:noFill/>
          <a:ln>
            <a:noFill/>
          </a:ln>
        </p:spPr>
      </p:pic>
    </p:spTree>
    <p:extLst>
      <p:ext uri="{BB962C8B-B14F-4D97-AF65-F5344CB8AC3E}">
        <p14:creationId xmlns:p14="http://schemas.microsoft.com/office/powerpoint/2010/main" val="174019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4F362-35AC-4D62-B823-D3A45EAB2417}"/>
              </a:ext>
            </a:extLst>
          </p:cNvPr>
          <p:cNvSpPr>
            <a:spLocks noGrp="1"/>
          </p:cNvSpPr>
          <p:nvPr>
            <p:ph type="title"/>
          </p:nvPr>
        </p:nvSpPr>
        <p:spPr>
          <a:xfrm>
            <a:off x="917985" y="609143"/>
            <a:ext cx="10515600" cy="710640"/>
          </a:xfrm>
        </p:spPr>
        <p:txBody>
          <a:bodyPr>
            <a:normAutofit/>
          </a:bodyPr>
          <a:lstStyle/>
          <a:p>
            <a:r>
              <a:rPr lang="lt-LT" sz="2800" i="1" dirty="0">
                <a:latin typeface="Cambria" panose="02040503050406030204" pitchFamily="18" charset="0"/>
                <a:ea typeface="Cambria" panose="02040503050406030204" pitchFamily="18" charset="0"/>
              </a:rPr>
              <a:t>Visuomenės informavimas apie aplinką</a:t>
            </a:r>
          </a:p>
        </p:txBody>
      </p:sp>
      <p:sp>
        <p:nvSpPr>
          <p:cNvPr id="3" name="Content Placeholder 2">
            <a:extLst>
              <a:ext uri="{FF2B5EF4-FFF2-40B4-BE49-F238E27FC236}">
                <a16:creationId xmlns:a16="http://schemas.microsoft.com/office/drawing/2014/main" id="{DDC28A8B-647F-40AB-BEFD-6761497ECF58}"/>
              </a:ext>
            </a:extLst>
          </p:cNvPr>
          <p:cNvSpPr>
            <a:spLocks noGrp="1"/>
          </p:cNvSpPr>
          <p:nvPr>
            <p:ph idx="1"/>
          </p:nvPr>
        </p:nvSpPr>
        <p:spPr>
          <a:xfrm>
            <a:off x="1357140" y="3714942"/>
            <a:ext cx="4441997" cy="1817041"/>
          </a:xfrm>
        </p:spPr>
        <p:txBody>
          <a:bodyPr>
            <a:normAutofit/>
          </a:bodyPr>
          <a:lstStyle/>
          <a:p>
            <a:pPr marL="0" indent="0" algn="ctr">
              <a:buClr>
                <a:srgbClr val="FFC000"/>
              </a:buClr>
              <a:buNone/>
            </a:pPr>
            <a:r>
              <a:rPr lang="lt-LT" dirty="0">
                <a:solidFill>
                  <a:srgbClr val="FFC000"/>
                </a:solidFill>
              </a:rPr>
              <a:t>1 veikla </a:t>
            </a:r>
          </a:p>
          <a:p>
            <a:pPr marL="0" indent="0" algn="ctr">
              <a:buClr>
                <a:srgbClr val="FFC000"/>
              </a:buClr>
              <a:buNone/>
            </a:pPr>
            <a:r>
              <a:rPr lang="lt-LT" dirty="0"/>
              <a:t>visuomenės informavimas ir švietimo aplinkos klausimais (8,38 mln. Eur)</a:t>
            </a:r>
          </a:p>
          <a:p>
            <a:pPr lvl="1">
              <a:buClr>
                <a:srgbClr val="FFC000"/>
              </a:buClr>
            </a:pPr>
            <a:endParaRPr lang="lt-LT" dirty="0"/>
          </a:p>
          <a:p>
            <a:pPr lvl="1"/>
            <a:endParaRPr lang="lt-LT" dirty="0"/>
          </a:p>
        </p:txBody>
      </p:sp>
      <p:sp>
        <p:nvSpPr>
          <p:cNvPr id="4" name="Content Placeholder 2">
            <a:extLst>
              <a:ext uri="{FF2B5EF4-FFF2-40B4-BE49-F238E27FC236}">
                <a16:creationId xmlns:a16="http://schemas.microsoft.com/office/drawing/2014/main" id="{706F4CDD-61A9-4138-916C-9FA6444967C5}"/>
              </a:ext>
            </a:extLst>
          </p:cNvPr>
          <p:cNvSpPr txBox="1">
            <a:spLocks/>
          </p:cNvSpPr>
          <p:nvPr/>
        </p:nvSpPr>
        <p:spPr>
          <a:xfrm>
            <a:off x="6485677" y="3714942"/>
            <a:ext cx="4787152" cy="37157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Clr>
                <a:srgbClr val="FFC000"/>
              </a:buClr>
              <a:buNone/>
            </a:pPr>
            <a:r>
              <a:rPr lang="lt-LT" dirty="0">
                <a:solidFill>
                  <a:srgbClr val="FFC000"/>
                </a:solidFill>
              </a:rPr>
              <a:t>2 veikla</a:t>
            </a:r>
          </a:p>
          <a:p>
            <a:pPr marL="0" indent="0" algn="ctr">
              <a:buClr>
                <a:srgbClr val="FFC000"/>
              </a:buClr>
              <a:buNone/>
            </a:pPr>
            <a:r>
              <a:rPr lang="lt-LT" dirty="0"/>
              <a:t>aplinkosauginių-rekreaciniai objektų statyba ir atnaujinimas (23,5 mln. Eur)</a:t>
            </a:r>
          </a:p>
          <a:p>
            <a:pPr lvl="1">
              <a:buClr>
                <a:srgbClr val="FFC000"/>
              </a:buClr>
            </a:pPr>
            <a:endParaRPr lang="lt-LT" dirty="0"/>
          </a:p>
          <a:p>
            <a:pPr lvl="1"/>
            <a:endParaRPr lang="lt-LT" dirty="0"/>
          </a:p>
        </p:txBody>
      </p:sp>
      <p:pic>
        <p:nvPicPr>
          <p:cNvPr id="6" name="Graphic 5" descr="Marketing">
            <a:extLst>
              <a:ext uri="{FF2B5EF4-FFF2-40B4-BE49-F238E27FC236}">
                <a16:creationId xmlns:a16="http://schemas.microsoft.com/office/drawing/2014/main" id="{A9A85757-B9E7-4D0B-9C0F-A1C3E79436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92190" y="472140"/>
            <a:ext cx="847643" cy="847643"/>
          </a:xfrm>
          <a:prstGeom prst="rect">
            <a:avLst/>
          </a:prstGeom>
        </p:spPr>
      </p:pic>
      <p:pic>
        <p:nvPicPr>
          <p:cNvPr id="10" name="Graphic 9" descr="Newspaper">
            <a:extLst>
              <a:ext uri="{FF2B5EF4-FFF2-40B4-BE49-F238E27FC236}">
                <a16:creationId xmlns:a16="http://schemas.microsoft.com/office/drawing/2014/main" id="{CA6B3ECB-51AC-49D4-B02A-4A168C4D52C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20325" y="472141"/>
            <a:ext cx="847642" cy="847642"/>
          </a:xfrm>
          <a:prstGeom prst="rect">
            <a:avLst/>
          </a:prstGeom>
        </p:spPr>
      </p:pic>
      <p:sp>
        <p:nvSpPr>
          <p:cNvPr id="12" name="Freeform 31">
            <a:extLst>
              <a:ext uri="{FF2B5EF4-FFF2-40B4-BE49-F238E27FC236}">
                <a16:creationId xmlns:a16="http://schemas.microsoft.com/office/drawing/2014/main" id="{24A9A7C8-AEF2-4CCD-B2C4-0051BDB5B663}"/>
              </a:ext>
            </a:extLst>
          </p:cNvPr>
          <p:cNvSpPr>
            <a:spLocks noEditPoints="1"/>
          </p:cNvSpPr>
          <p:nvPr/>
        </p:nvSpPr>
        <p:spPr bwMode="auto">
          <a:xfrm>
            <a:off x="8456156" y="533294"/>
            <a:ext cx="846194" cy="710640"/>
          </a:xfrm>
          <a:custGeom>
            <a:avLst/>
            <a:gdLst>
              <a:gd name="T0" fmla="*/ 0 w 208"/>
              <a:gd name="T1" fmla="*/ 66 h 212"/>
              <a:gd name="T2" fmla="*/ 6 w 208"/>
              <a:gd name="T3" fmla="*/ 51 h 212"/>
              <a:gd name="T4" fmla="*/ 21 w 208"/>
              <a:gd name="T5" fmla="*/ 45 h 212"/>
              <a:gd name="T6" fmla="*/ 97 w 208"/>
              <a:gd name="T7" fmla="*/ 45 h 212"/>
              <a:gd name="T8" fmla="*/ 55 w 208"/>
              <a:gd name="T9" fmla="*/ 4 h 212"/>
              <a:gd name="T10" fmla="*/ 59 w 208"/>
              <a:gd name="T11" fmla="*/ 0 h 212"/>
              <a:gd name="T12" fmla="*/ 104 w 208"/>
              <a:gd name="T13" fmla="*/ 45 h 212"/>
              <a:gd name="T14" fmla="*/ 104 w 208"/>
              <a:gd name="T15" fmla="*/ 45 h 212"/>
              <a:gd name="T16" fmla="*/ 149 w 208"/>
              <a:gd name="T17" fmla="*/ 0 h 212"/>
              <a:gd name="T18" fmla="*/ 153 w 208"/>
              <a:gd name="T19" fmla="*/ 4 h 212"/>
              <a:gd name="T20" fmla="*/ 111 w 208"/>
              <a:gd name="T21" fmla="*/ 45 h 212"/>
              <a:gd name="T22" fmla="*/ 187 w 208"/>
              <a:gd name="T23" fmla="*/ 45 h 212"/>
              <a:gd name="T24" fmla="*/ 202 w 208"/>
              <a:gd name="T25" fmla="*/ 51 h 212"/>
              <a:gd name="T26" fmla="*/ 208 w 208"/>
              <a:gd name="T27" fmla="*/ 66 h 212"/>
              <a:gd name="T28" fmla="*/ 208 w 208"/>
              <a:gd name="T29" fmla="*/ 170 h 212"/>
              <a:gd name="T30" fmla="*/ 202 w 208"/>
              <a:gd name="T31" fmla="*/ 185 h 212"/>
              <a:gd name="T32" fmla="*/ 187 w 208"/>
              <a:gd name="T33" fmla="*/ 191 h 212"/>
              <a:gd name="T34" fmla="*/ 21 w 208"/>
              <a:gd name="T35" fmla="*/ 191 h 212"/>
              <a:gd name="T36" fmla="*/ 6 w 208"/>
              <a:gd name="T37" fmla="*/ 185 h 212"/>
              <a:gd name="T38" fmla="*/ 0 w 208"/>
              <a:gd name="T39" fmla="*/ 170 h 212"/>
              <a:gd name="T40" fmla="*/ 0 w 208"/>
              <a:gd name="T41" fmla="*/ 66 h 212"/>
              <a:gd name="T42" fmla="*/ 21 w 208"/>
              <a:gd name="T43" fmla="*/ 165 h 212"/>
              <a:gd name="T44" fmla="*/ 22 w 208"/>
              <a:gd name="T45" fmla="*/ 168 h 212"/>
              <a:gd name="T46" fmla="*/ 26 w 208"/>
              <a:gd name="T47" fmla="*/ 170 h 212"/>
              <a:gd name="T48" fmla="*/ 140 w 208"/>
              <a:gd name="T49" fmla="*/ 170 h 212"/>
              <a:gd name="T50" fmla="*/ 144 w 208"/>
              <a:gd name="T51" fmla="*/ 168 h 212"/>
              <a:gd name="T52" fmla="*/ 146 w 208"/>
              <a:gd name="T53" fmla="*/ 165 h 212"/>
              <a:gd name="T54" fmla="*/ 146 w 208"/>
              <a:gd name="T55" fmla="*/ 71 h 212"/>
              <a:gd name="T56" fmla="*/ 144 w 208"/>
              <a:gd name="T57" fmla="*/ 68 h 212"/>
              <a:gd name="T58" fmla="*/ 140 w 208"/>
              <a:gd name="T59" fmla="*/ 66 h 212"/>
              <a:gd name="T60" fmla="*/ 26 w 208"/>
              <a:gd name="T61" fmla="*/ 66 h 212"/>
              <a:gd name="T62" fmla="*/ 22 w 208"/>
              <a:gd name="T63" fmla="*/ 68 h 212"/>
              <a:gd name="T64" fmla="*/ 21 w 208"/>
              <a:gd name="T65" fmla="*/ 71 h 212"/>
              <a:gd name="T66" fmla="*/ 21 w 208"/>
              <a:gd name="T67" fmla="*/ 165 h 212"/>
              <a:gd name="T68" fmla="*/ 21 w 208"/>
              <a:gd name="T69" fmla="*/ 201 h 212"/>
              <a:gd name="T70" fmla="*/ 187 w 208"/>
              <a:gd name="T71" fmla="*/ 201 h 212"/>
              <a:gd name="T72" fmla="*/ 187 w 208"/>
              <a:gd name="T73" fmla="*/ 212 h 212"/>
              <a:gd name="T74" fmla="*/ 21 w 208"/>
              <a:gd name="T75" fmla="*/ 212 h 212"/>
              <a:gd name="T76" fmla="*/ 21 w 208"/>
              <a:gd name="T77" fmla="*/ 201 h 212"/>
              <a:gd name="T78" fmla="*/ 161 w 208"/>
              <a:gd name="T79" fmla="*/ 76 h 212"/>
              <a:gd name="T80" fmla="*/ 166 w 208"/>
              <a:gd name="T81" fmla="*/ 88 h 212"/>
              <a:gd name="T82" fmla="*/ 177 w 208"/>
              <a:gd name="T83" fmla="*/ 92 h 212"/>
              <a:gd name="T84" fmla="*/ 188 w 208"/>
              <a:gd name="T85" fmla="*/ 88 h 212"/>
              <a:gd name="T86" fmla="*/ 192 w 208"/>
              <a:gd name="T87" fmla="*/ 76 h 212"/>
              <a:gd name="T88" fmla="*/ 188 w 208"/>
              <a:gd name="T89" fmla="*/ 65 h 212"/>
              <a:gd name="T90" fmla="*/ 177 w 208"/>
              <a:gd name="T91" fmla="*/ 61 h 212"/>
              <a:gd name="T92" fmla="*/ 166 w 208"/>
              <a:gd name="T93" fmla="*/ 65 h 212"/>
              <a:gd name="T94" fmla="*/ 161 w 208"/>
              <a:gd name="T95" fmla="*/ 76 h 212"/>
              <a:gd name="T96" fmla="*/ 177 w 208"/>
              <a:gd name="T97" fmla="*/ 134 h 212"/>
              <a:gd name="T98" fmla="*/ 188 w 208"/>
              <a:gd name="T99" fmla="*/ 129 h 212"/>
              <a:gd name="T100" fmla="*/ 192 w 208"/>
              <a:gd name="T101" fmla="*/ 118 h 212"/>
              <a:gd name="T102" fmla="*/ 188 w 208"/>
              <a:gd name="T103" fmla="*/ 107 h 212"/>
              <a:gd name="T104" fmla="*/ 177 w 208"/>
              <a:gd name="T105" fmla="*/ 103 h 212"/>
              <a:gd name="T106" fmla="*/ 166 w 208"/>
              <a:gd name="T107" fmla="*/ 107 h 212"/>
              <a:gd name="T108" fmla="*/ 161 w 208"/>
              <a:gd name="T109" fmla="*/ 118 h 212"/>
              <a:gd name="T110" fmla="*/ 166 w 208"/>
              <a:gd name="T111" fmla="*/ 129 h 212"/>
              <a:gd name="T112" fmla="*/ 177 w 208"/>
              <a:gd name="T113" fmla="*/ 134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08" h="212">
                <a:moveTo>
                  <a:pt x="0" y="66"/>
                </a:moveTo>
                <a:cubicBezTo>
                  <a:pt x="0" y="60"/>
                  <a:pt x="2" y="55"/>
                  <a:pt x="6" y="51"/>
                </a:cubicBezTo>
                <a:cubicBezTo>
                  <a:pt x="10" y="47"/>
                  <a:pt x="15" y="45"/>
                  <a:pt x="21" y="45"/>
                </a:cubicBezTo>
                <a:cubicBezTo>
                  <a:pt x="97" y="45"/>
                  <a:pt x="97" y="45"/>
                  <a:pt x="97" y="45"/>
                </a:cubicBezTo>
                <a:cubicBezTo>
                  <a:pt x="55" y="4"/>
                  <a:pt x="55" y="4"/>
                  <a:pt x="55" y="4"/>
                </a:cubicBezTo>
                <a:cubicBezTo>
                  <a:pt x="59" y="0"/>
                  <a:pt x="59" y="0"/>
                  <a:pt x="59" y="0"/>
                </a:cubicBezTo>
                <a:cubicBezTo>
                  <a:pt x="104" y="45"/>
                  <a:pt x="104" y="45"/>
                  <a:pt x="104" y="45"/>
                </a:cubicBezTo>
                <a:cubicBezTo>
                  <a:pt x="104" y="45"/>
                  <a:pt x="104" y="45"/>
                  <a:pt x="104" y="45"/>
                </a:cubicBezTo>
                <a:cubicBezTo>
                  <a:pt x="149" y="0"/>
                  <a:pt x="149" y="0"/>
                  <a:pt x="149" y="0"/>
                </a:cubicBezTo>
                <a:cubicBezTo>
                  <a:pt x="153" y="4"/>
                  <a:pt x="153" y="4"/>
                  <a:pt x="153" y="4"/>
                </a:cubicBezTo>
                <a:cubicBezTo>
                  <a:pt x="111" y="45"/>
                  <a:pt x="111" y="45"/>
                  <a:pt x="111" y="45"/>
                </a:cubicBezTo>
                <a:cubicBezTo>
                  <a:pt x="187" y="45"/>
                  <a:pt x="187" y="45"/>
                  <a:pt x="187" y="45"/>
                </a:cubicBezTo>
                <a:cubicBezTo>
                  <a:pt x="193" y="45"/>
                  <a:pt x="198" y="47"/>
                  <a:pt x="202" y="51"/>
                </a:cubicBezTo>
                <a:cubicBezTo>
                  <a:pt x="206" y="55"/>
                  <a:pt x="208" y="60"/>
                  <a:pt x="208" y="66"/>
                </a:cubicBezTo>
                <a:cubicBezTo>
                  <a:pt x="208" y="170"/>
                  <a:pt x="208" y="170"/>
                  <a:pt x="208" y="170"/>
                </a:cubicBezTo>
                <a:cubicBezTo>
                  <a:pt x="208" y="176"/>
                  <a:pt x="206" y="181"/>
                  <a:pt x="202" y="185"/>
                </a:cubicBezTo>
                <a:cubicBezTo>
                  <a:pt x="198" y="189"/>
                  <a:pt x="193" y="191"/>
                  <a:pt x="187" y="191"/>
                </a:cubicBezTo>
                <a:cubicBezTo>
                  <a:pt x="21" y="191"/>
                  <a:pt x="21" y="191"/>
                  <a:pt x="21" y="191"/>
                </a:cubicBezTo>
                <a:cubicBezTo>
                  <a:pt x="15" y="191"/>
                  <a:pt x="10" y="189"/>
                  <a:pt x="6" y="185"/>
                </a:cubicBezTo>
                <a:cubicBezTo>
                  <a:pt x="2" y="181"/>
                  <a:pt x="0" y="176"/>
                  <a:pt x="0" y="170"/>
                </a:cubicBezTo>
                <a:lnTo>
                  <a:pt x="0" y="66"/>
                </a:lnTo>
                <a:close/>
                <a:moveTo>
                  <a:pt x="21" y="165"/>
                </a:moveTo>
                <a:cubicBezTo>
                  <a:pt x="21" y="166"/>
                  <a:pt x="21" y="167"/>
                  <a:pt x="22" y="168"/>
                </a:cubicBezTo>
                <a:cubicBezTo>
                  <a:pt x="23" y="169"/>
                  <a:pt x="25" y="170"/>
                  <a:pt x="26" y="170"/>
                </a:cubicBezTo>
                <a:cubicBezTo>
                  <a:pt x="140" y="170"/>
                  <a:pt x="140" y="170"/>
                  <a:pt x="140" y="170"/>
                </a:cubicBezTo>
                <a:cubicBezTo>
                  <a:pt x="142" y="170"/>
                  <a:pt x="143" y="169"/>
                  <a:pt x="144" y="168"/>
                </a:cubicBezTo>
                <a:cubicBezTo>
                  <a:pt x="145" y="167"/>
                  <a:pt x="146" y="166"/>
                  <a:pt x="146" y="165"/>
                </a:cubicBezTo>
                <a:cubicBezTo>
                  <a:pt x="146" y="71"/>
                  <a:pt x="146" y="71"/>
                  <a:pt x="146" y="71"/>
                </a:cubicBezTo>
                <a:cubicBezTo>
                  <a:pt x="146" y="70"/>
                  <a:pt x="145" y="69"/>
                  <a:pt x="144" y="68"/>
                </a:cubicBezTo>
                <a:cubicBezTo>
                  <a:pt x="143" y="67"/>
                  <a:pt x="142" y="66"/>
                  <a:pt x="140" y="66"/>
                </a:cubicBezTo>
                <a:cubicBezTo>
                  <a:pt x="26" y="66"/>
                  <a:pt x="26" y="66"/>
                  <a:pt x="26" y="66"/>
                </a:cubicBezTo>
                <a:cubicBezTo>
                  <a:pt x="25" y="66"/>
                  <a:pt x="23" y="67"/>
                  <a:pt x="22" y="68"/>
                </a:cubicBezTo>
                <a:cubicBezTo>
                  <a:pt x="21" y="69"/>
                  <a:pt x="21" y="70"/>
                  <a:pt x="21" y="71"/>
                </a:cubicBezTo>
                <a:lnTo>
                  <a:pt x="21" y="165"/>
                </a:lnTo>
                <a:close/>
                <a:moveTo>
                  <a:pt x="21" y="201"/>
                </a:moveTo>
                <a:cubicBezTo>
                  <a:pt x="187" y="201"/>
                  <a:pt x="187" y="201"/>
                  <a:pt x="187" y="201"/>
                </a:cubicBezTo>
                <a:cubicBezTo>
                  <a:pt x="187" y="212"/>
                  <a:pt x="187" y="212"/>
                  <a:pt x="187" y="212"/>
                </a:cubicBezTo>
                <a:cubicBezTo>
                  <a:pt x="21" y="212"/>
                  <a:pt x="21" y="212"/>
                  <a:pt x="21" y="212"/>
                </a:cubicBezTo>
                <a:lnTo>
                  <a:pt x="21" y="201"/>
                </a:lnTo>
                <a:close/>
                <a:moveTo>
                  <a:pt x="161" y="76"/>
                </a:moveTo>
                <a:cubicBezTo>
                  <a:pt x="161" y="81"/>
                  <a:pt x="163" y="85"/>
                  <a:pt x="166" y="88"/>
                </a:cubicBezTo>
                <a:cubicBezTo>
                  <a:pt x="169" y="91"/>
                  <a:pt x="172" y="92"/>
                  <a:pt x="177" y="92"/>
                </a:cubicBezTo>
                <a:cubicBezTo>
                  <a:pt x="181" y="92"/>
                  <a:pt x="185" y="91"/>
                  <a:pt x="188" y="88"/>
                </a:cubicBezTo>
                <a:cubicBezTo>
                  <a:pt x="191" y="85"/>
                  <a:pt x="192" y="81"/>
                  <a:pt x="192" y="76"/>
                </a:cubicBezTo>
                <a:cubicBezTo>
                  <a:pt x="192" y="72"/>
                  <a:pt x="191" y="68"/>
                  <a:pt x="188" y="65"/>
                </a:cubicBezTo>
                <a:cubicBezTo>
                  <a:pt x="185" y="62"/>
                  <a:pt x="181" y="61"/>
                  <a:pt x="177" y="61"/>
                </a:cubicBezTo>
                <a:cubicBezTo>
                  <a:pt x="172" y="61"/>
                  <a:pt x="169" y="62"/>
                  <a:pt x="166" y="65"/>
                </a:cubicBezTo>
                <a:cubicBezTo>
                  <a:pt x="163" y="68"/>
                  <a:pt x="161" y="72"/>
                  <a:pt x="161" y="76"/>
                </a:cubicBezTo>
                <a:close/>
                <a:moveTo>
                  <a:pt x="177" y="134"/>
                </a:moveTo>
                <a:cubicBezTo>
                  <a:pt x="181" y="134"/>
                  <a:pt x="185" y="132"/>
                  <a:pt x="188" y="129"/>
                </a:cubicBezTo>
                <a:cubicBezTo>
                  <a:pt x="191" y="126"/>
                  <a:pt x="192" y="122"/>
                  <a:pt x="192" y="118"/>
                </a:cubicBezTo>
                <a:cubicBezTo>
                  <a:pt x="192" y="114"/>
                  <a:pt x="191" y="110"/>
                  <a:pt x="188" y="107"/>
                </a:cubicBezTo>
                <a:cubicBezTo>
                  <a:pt x="185" y="104"/>
                  <a:pt x="181" y="103"/>
                  <a:pt x="177" y="103"/>
                </a:cubicBezTo>
                <a:cubicBezTo>
                  <a:pt x="172" y="103"/>
                  <a:pt x="169" y="104"/>
                  <a:pt x="166" y="107"/>
                </a:cubicBezTo>
                <a:cubicBezTo>
                  <a:pt x="163" y="110"/>
                  <a:pt x="161" y="114"/>
                  <a:pt x="161" y="118"/>
                </a:cubicBezTo>
                <a:cubicBezTo>
                  <a:pt x="161" y="122"/>
                  <a:pt x="163" y="126"/>
                  <a:pt x="166" y="129"/>
                </a:cubicBezTo>
                <a:cubicBezTo>
                  <a:pt x="169" y="132"/>
                  <a:pt x="172" y="134"/>
                  <a:pt x="177" y="134"/>
                </a:cubicBezTo>
                <a:close/>
              </a:path>
            </a:pathLst>
          </a:custGeom>
          <a:solidFill>
            <a:srgbClr val="FFC000"/>
          </a:solidFill>
          <a:ln>
            <a:noFill/>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13" name="Freeform 30">
            <a:extLst>
              <a:ext uri="{FF2B5EF4-FFF2-40B4-BE49-F238E27FC236}">
                <a16:creationId xmlns:a16="http://schemas.microsoft.com/office/drawing/2014/main" id="{C1C09911-4847-4E83-B5B0-C6A7BCF366D4}"/>
              </a:ext>
            </a:extLst>
          </p:cNvPr>
          <p:cNvSpPr>
            <a:spLocks noEditPoints="1"/>
          </p:cNvSpPr>
          <p:nvPr/>
        </p:nvSpPr>
        <p:spPr bwMode="auto">
          <a:xfrm>
            <a:off x="10585943" y="612498"/>
            <a:ext cx="847642" cy="612170"/>
          </a:xfrm>
          <a:custGeom>
            <a:avLst/>
            <a:gdLst>
              <a:gd name="T0" fmla="*/ 3 w 209"/>
              <a:gd name="T1" fmla="*/ 164 h 167"/>
              <a:gd name="T2" fmla="*/ 19 w 209"/>
              <a:gd name="T3" fmla="*/ 138 h 167"/>
              <a:gd name="T4" fmla="*/ 29 w 209"/>
              <a:gd name="T5" fmla="*/ 130 h 167"/>
              <a:gd name="T6" fmla="*/ 181 w 209"/>
              <a:gd name="T7" fmla="*/ 138 h 167"/>
              <a:gd name="T8" fmla="*/ 67 w 209"/>
              <a:gd name="T9" fmla="*/ 34 h 167"/>
              <a:gd name="T10" fmla="*/ 181 w 209"/>
              <a:gd name="T11" fmla="*/ 24 h 167"/>
              <a:gd name="T12" fmla="*/ 187 w 209"/>
              <a:gd name="T13" fmla="*/ 27 h 167"/>
              <a:gd name="T14" fmla="*/ 190 w 209"/>
              <a:gd name="T15" fmla="*/ 34 h 167"/>
              <a:gd name="T16" fmla="*/ 209 w 209"/>
              <a:gd name="T17" fmla="*/ 157 h 167"/>
              <a:gd name="T18" fmla="*/ 200 w 209"/>
              <a:gd name="T19" fmla="*/ 167 h 167"/>
              <a:gd name="T20" fmla="*/ 64 w 209"/>
              <a:gd name="T21" fmla="*/ 126 h 167"/>
              <a:gd name="T22" fmla="*/ 56 w 209"/>
              <a:gd name="T23" fmla="*/ 130 h 167"/>
              <a:gd name="T24" fmla="*/ 11 w 209"/>
              <a:gd name="T25" fmla="*/ 130 h 167"/>
              <a:gd name="T26" fmla="*/ 1 w 209"/>
              <a:gd name="T27" fmla="*/ 119 h 167"/>
              <a:gd name="T28" fmla="*/ 1 w 209"/>
              <a:gd name="T29" fmla="*/ 11 h 167"/>
              <a:gd name="T30" fmla="*/ 4 w 209"/>
              <a:gd name="T31" fmla="*/ 4 h 167"/>
              <a:gd name="T32" fmla="*/ 12 w 209"/>
              <a:gd name="T33" fmla="*/ 0 h 167"/>
              <a:gd name="T34" fmla="*/ 12 w 209"/>
              <a:gd name="T35" fmla="*/ 0 h 167"/>
              <a:gd name="T36" fmla="*/ 56 w 209"/>
              <a:gd name="T37" fmla="*/ 0 h 167"/>
              <a:gd name="T38" fmla="*/ 64 w 209"/>
              <a:gd name="T39" fmla="*/ 4 h 167"/>
              <a:gd name="T40" fmla="*/ 67 w 209"/>
              <a:gd name="T41" fmla="*/ 12 h 167"/>
              <a:gd name="T42" fmla="*/ 64 w 209"/>
              <a:gd name="T43" fmla="*/ 126 h 167"/>
              <a:gd name="T44" fmla="*/ 6 w 209"/>
              <a:gd name="T45" fmla="*/ 108 h 167"/>
              <a:gd name="T46" fmla="*/ 62 w 209"/>
              <a:gd name="T47" fmla="*/ 23 h 167"/>
              <a:gd name="T48" fmla="*/ 39 w 209"/>
              <a:gd name="T49" fmla="*/ 123 h 167"/>
              <a:gd name="T50" fmla="*/ 39 w 209"/>
              <a:gd name="T51" fmla="*/ 114 h 167"/>
              <a:gd name="T52" fmla="*/ 29 w 209"/>
              <a:gd name="T53" fmla="*/ 114 h 167"/>
              <a:gd name="T54" fmla="*/ 29 w 209"/>
              <a:gd name="T55" fmla="*/ 123 h 167"/>
              <a:gd name="T56" fmla="*/ 39 w 209"/>
              <a:gd name="T57" fmla="*/ 123 h 167"/>
              <a:gd name="T58" fmla="*/ 28 w 209"/>
              <a:gd name="T59" fmla="*/ 11 h 167"/>
              <a:gd name="T60" fmla="*/ 39 w 209"/>
              <a:gd name="T61" fmla="*/ 12 h 167"/>
              <a:gd name="T62" fmla="*/ 39 w 209"/>
              <a:gd name="T63" fmla="*/ 10 h 167"/>
              <a:gd name="T64" fmla="*/ 125 w 209"/>
              <a:gd name="T65" fmla="*/ 150 h 167"/>
              <a:gd name="T66" fmla="*/ 88 w 209"/>
              <a:gd name="T67" fmla="*/ 149 h 167"/>
              <a:gd name="T68" fmla="*/ 78 w 209"/>
              <a:gd name="T69" fmla="*/ 156 h 167"/>
              <a:gd name="T70" fmla="*/ 81 w 209"/>
              <a:gd name="T71" fmla="*/ 157 h 167"/>
              <a:gd name="T72" fmla="*/ 131 w 209"/>
              <a:gd name="T73" fmla="*/ 157 h 167"/>
              <a:gd name="T74" fmla="*/ 125 w 209"/>
              <a:gd name="T75" fmla="*/ 15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9" h="167">
                <a:moveTo>
                  <a:pt x="10" y="167"/>
                </a:moveTo>
                <a:cubicBezTo>
                  <a:pt x="7" y="167"/>
                  <a:pt x="5" y="166"/>
                  <a:pt x="3" y="164"/>
                </a:cubicBezTo>
                <a:cubicBezTo>
                  <a:pt x="1" y="162"/>
                  <a:pt x="0" y="160"/>
                  <a:pt x="0" y="157"/>
                </a:cubicBezTo>
                <a:cubicBezTo>
                  <a:pt x="19" y="138"/>
                  <a:pt x="19" y="138"/>
                  <a:pt x="19" y="138"/>
                </a:cubicBezTo>
                <a:cubicBezTo>
                  <a:pt x="19" y="130"/>
                  <a:pt x="19" y="130"/>
                  <a:pt x="19" y="130"/>
                </a:cubicBezTo>
                <a:cubicBezTo>
                  <a:pt x="29" y="130"/>
                  <a:pt x="29" y="130"/>
                  <a:pt x="29" y="130"/>
                </a:cubicBezTo>
                <a:cubicBezTo>
                  <a:pt x="29" y="138"/>
                  <a:pt x="29" y="138"/>
                  <a:pt x="29" y="138"/>
                </a:cubicBezTo>
                <a:cubicBezTo>
                  <a:pt x="181" y="138"/>
                  <a:pt x="181" y="138"/>
                  <a:pt x="181" y="138"/>
                </a:cubicBezTo>
                <a:cubicBezTo>
                  <a:pt x="181" y="34"/>
                  <a:pt x="181" y="34"/>
                  <a:pt x="181" y="34"/>
                </a:cubicBezTo>
                <a:cubicBezTo>
                  <a:pt x="67" y="34"/>
                  <a:pt x="67" y="34"/>
                  <a:pt x="67" y="34"/>
                </a:cubicBezTo>
                <a:cubicBezTo>
                  <a:pt x="67" y="24"/>
                  <a:pt x="67" y="24"/>
                  <a:pt x="67" y="24"/>
                </a:cubicBezTo>
                <a:cubicBezTo>
                  <a:pt x="181" y="24"/>
                  <a:pt x="181" y="24"/>
                  <a:pt x="181" y="24"/>
                </a:cubicBezTo>
                <a:cubicBezTo>
                  <a:pt x="182" y="24"/>
                  <a:pt x="183" y="25"/>
                  <a:pt x="184" y="25"/>
                </a:cubicBezTo>
                <a:cubicBezTo>
                  <a:pt x="185" y="26"/>
                  <a:pt x="186" y="26"/>
                  <a:pt x="187" y="27"/>
                </a:cubicBezTo>
                <a:cubicBezTo>
                  <a:pt x="188" y="28"/>
                  <a:pt x="189" y="29"/>
                  <a:pt x="189" y="30"/>
                </a:cubicBezTo>
                <a:cubicBezTo>
                  <a:pt x="190" y="31"/>
                  <a:pt x="190" y="33"/>
                  <a:pt x="190" y="34"/>
                </a:cubicBezTo>
                <a:cubicBezTo>
                  <a:pt x="190" y="138"/>
                  <a:pt x="190" y="138"/>
                  <a:pt x="190" y="138"/>
                </a:cubicBezTo>
                <a:cubicBezTo>
                  <a:pt x="209" y="157"/>
                  <a:pt x="209" y="157"/>
                  <a:pt x="209" y="157"/>
                </a:cubicBezTo>
                <a:cubicBezTo>
                  <a:pt x="209" y="160"/>
                  <a:pt x="208" y="162"/>
                  <a:pt x="207" y="164"/>
                </a:cubicBezTo>
                <a:cubicBezTo>
                  <a:pt x="205" y="166"/>
                  <a:pt x="203" y="167"/>
                  <a:pt x="200" y="167"/>
                </a:cubicBezTo>
                <a:lnTo>
                  <a:pt x="10" y="167"/>
                </a:lnTo>
                <a:close/>
                <a:moveTo>
                  <a:pt x="64" y="126"/>
                </a:moveTo>
                <a:cubicBezTo>
                  <a:pt x="62" y="129"/>
                  <a:pt x="60" y="130"/>
                  <a:pt x="57" y="130"/>
                </a:cubicBezTo>
                <a:cubicBezTo>
                  <a:pt x="56" y="130"/>
                  <a:pt x="56" y="130"/>
                  <a:pt x="56" y="130"/>
                </a:cubicBezTo>
                <a:cubicBezTo>
                  <a:pt x="12" y="130"/>
                  <a:pt x="12" y="130"/>
                  <a:pt x="12" y="130"/>
                </a:cubicBezTo>
                <a:cubicBezTo>
                  <a:pt x="11" y="130"/>
                  <a:pt x="11" y="130"/>
                  <a:pt x="11" y="130"/>
                </a:cubicBezTo>
                <a:cubicBezTo>
                  <a:pt x="8" y="130"/>
                  <a:pt x="6" y="129"/>
                  <a:pt x="4" y="126"/>
                </a:cubicBezTo>
                <a:cubicBezTo>
                  <a:pt x="2" y="124"/>
                  <a:pt x="1" y="122"/>
                  <a:pt x="1" y="119"/>
                </a:cubicBezTo>
                <a:cubicBezTo>
                  <a:pt x="1" y="12"/>
                  <a:pt x="1" y="12"/>
                  <a:pt x="1" y="12"/>
                </a:cubicBezTo>
                <a:cubicBezTo>
                  <a:pt x="1" y="11"/>
                  <a:pt x="1" y="11"/>
                  <a:pt x="1" y="11"/>
                </a:cubicBezTo>
                <a:cubicBezTo>
                  <a:pt x="1" y="10"/>
                  <a:pt x="1" y="8"/>
                  <a:pt x="2" y="7"/>
                </a:cubicBezTo>
                <a:cubicBezTo>
                  <a:pt x="2" y="6"/>
                  <a:pt x="3" y="5"/>
                  <a:pt x="4" y="4"/>
                </a:cubicBezTo>
                <a:cubicBezTo>
                  <a:pt x="5" y="3"/>
                  <a:pt x="6" y="2"/>
                  <a:pt x="8" y="1"/>
                </a:cubicBezTo>
                <a:cubicBezTo>
                  <a:pt x="9" y="1"/>
                  <a:pt x="10" y="0"/>
                  <a:pt x="12" y="0"/>
                </a:cubicBezTo>
                <a:cubicBezTo>
                  <a:pt x="12" y="0"/>
                  <a:pt x="12" y="0"/>
                  <a:pt x="12" y="0"/>
                </a:cubicBezTo>
                <a:cubicBezTo>
                  <a:pt x="12" y="0"/>
                  <a:pt x="12" y="0"/>
                  <a:pt x="12" y="0"/>
                </a:cubicBezTo>
                <a:cubicBezTo>
                  <a:pt x="56" y="0"/>
                  <a:pt x="56" y="0"/>
                  <a:pt x="56" y="0"/>
                </a:cubicBezTo>
                <a:cubicBezTo>
                  <a:pt x="56" y="0"/>
                  <a:pt x="56" y="0"/>
                  <a:pt x="56" y="0"/>
                </a:cubicBezTo>
                <a:cubicBezTo>
                  <a:pt x="56" y="0"/>
                  <a:pt x="56" y="0"/>
                  <a:pt x="56" y="0"/>
                </a:cubicBezTo>
                <a:cubicBezTo>
                  <a:pt x="59" y="0"/>
                  <a:pt x="62" y="1"/>
                  <a:pt x="64" y="4"/>
                </a:cubicBezTo>
                <a:cubicBezTo>
                  <a:pt x="66" y="6"/>
                  <a:pt x="67" y="8"/>
                  <a:pt x="67" y="11"/>
                </a:cubicBezTo>
                <a:cubicBezTo>
                  <a:pt x="67" y="12"/>
                  <a:pt x="67" y="12"/>
                  <a:pt x="67" y="12"/>
                </a:cubicBezTo>
                <a:cubicBezTo>
                  <a:pt x="67" y="119"/>
                  <a:pt x="67" y="119"/>
                  <a:pt x="67" y="119"/>
                </a:cubicBezTo>
                <a:cubicBezTo>
                  <a:pt x="67" y="122"/>
                  <a:pt x="66" y="124"/>
                  <a:pt x="64" y="126"/>
                </a:cubicBezTo>
                <a:close/>
                <a:moveTo>
                  <a:pt x="6" y="23"/>
                </a:moveTo>
                <a:cubicBezTo>
                  <a:pt x="6" y="108"/>
                  <a:pt x="6" y="108"/>
                  <a:pt x="6" y="108"/>
                </a:cubicBezTo>
                <a:cubicBezTo>
                  <a:pt x="62" y="108"/>
                  <a:pt x="62" y="108"/>
                  <a:pt x="62" y="108"/>
                </a:cubicBezTo>
                <a:cubicBezTo>
                  <a:pt x="62" y="23"/>
                  <a:pt x="62" y="23"/>
                  <a:pt x="62" y="23"/>
                </a:cubicBezTo>
                <a:lnTo>
                  <a:pt x="6" y="23"/>
                </a:lnTo>
                <a:close/>
                <a:moveTo>
                  <a:pt x="39" y="123"/>
                </a:moveTo>
                <a:cubicBezTo>
                  <a:pt x="40" y="122"/>
                  <a:pt x="40" y="121"/>
                  <a:pt x="40" y="119"/>
                </a:cubicBezTo>
                <a:cubicBezTo>
                  <a:pt x="40" y="117"/>
                  <a:pt x="40" y="115"/>
                  <a:pt x="39" y="114"/>
                </a:cubicBezTo>
                <a:cubicBezTo>
                  <a:pt x="37" y="113"/>
                  <a:pt x="36" y="112"/>
                  <a:pt x="34" y="112"/>
                </a:cubicBezTo>
                <a:cubicBezTo>
                  <a:pt x="32" y="112"/>
                  <a:pt x="31" y="113"/>
                  <a:pt x="29" y="114"/>
                </a:cubicBezTo>
                <a:cubicBezTo>
                  <a:pt x="28" y="115"/>
                  <a:pt x="27" y="117"/>
                  <a:pt x="27" y="119"/>
                </a:cubicBezTo>
                <a:cubicBezTo>
                  <a:pt x="27" y="121"/>
                  <a:pt x="28" y="122"/>
                  <a:pt x="29" y="123"/>
                </a:cubicBezTo>
                <a:cubicBezTo>
                  <a:pt x="31" y="125"/>
                  <a:pt x="32" y="125"/>
                  <a:pt x="34" y="125"/>
                </a:cubicBezTo>
                <a:cubicBezTo>
                  <a:pt x="36" y="125"/>
                  <a:pt x="37" y="125"/>
                  <a:pt x="39" y="123"/>
                </a:cubicBezTo>
                <a:close/>
                <a:moveTo>
                  <a:pt x="29" y="10"/>
                </a:moveTo>
                <a:cubicBezTo>
                  <a:pt x="28" y="10"/>
                  <a:pt x="28" y="11"/>
                  <a:pt x="28" y="11"/>
                </a:cubicBezTo>
                <a:cubicBezTo>
                  <a:pt x="28" y="12"/>
                  <a:pt x="28" y="12"/>
                  <a:pt x="29" y="12"/>
                </a:cubicBezTo>
                <a:cubicBezTo>
                  <a:pt x="39" y="12"/>
                  <a:pt x="39" y="12"/>
                  <a:pt x="39" y="12"/>
                </a:cubicBezTo>
                <a:cubicBezTo>
                  <a:pt x="40" y="12"/>
                  <a:pt x="40" y="12"/>
                  <a:pt x="40" y="11"/>
                </a:cubicBezTo>
                <a:cubicBezTo>
                  <a:pt x="40" y="11"/>
                  <a:pt x="40" y="10"/>
                  <a:pt x="39" y="10"/>
                </a:cubicBezTo>
                <a:lnTo>
                  <a:pt x="29" y="10"/>
                </a:lnTo>
                <a:close/>
                <a:moveTo>
                  <a:pt x="125" y="150"/>
                </a:moveTo>
                <a:cubicBezTo>
                  <a:pt x="125" y="149"/>
                  <a:pt x="123" y="149"/>
                  <a:pt x="122" y="149"/>
                </a:cubicBezTo>
                <a:cubicBezTo>
                  <a:pt x="88" y="149"/>
                  <a:pt x="88" y="149"/>
                  <a:pt x="88" y="149"/>
                </a:cubicBezTo>
                <a:cubicBezTo>
                  <a:pt x="86" y="149"/>
                  <a:pt x="85" y="149"/>
                  <a:pt x="84" y="150"/>
                </a:cubicBezTo>
                <a:cubicBezTo>
                  <a:pt x="78" y="156"/>
                  <a:pt x="78" y="156"/>
                  <a:pt x="78" y="156"/>
                </a:cubicBezTo>
                <a:cubicBezTo>
                  <a:pt x="78" y="156"/>
                  <a:pt x="78" y="157"/>
                  <a:pt x="79" y="157"/>
                </a:cubicBezTo>
                <a:cubicBezTo>
                  <a:pt x="79" y="157"/>
                  <a:pt x="80" y="157"/>
                  <a:pt x="81" y="157"/>
                </a:cubicBezTo>
                <a:cubicBezTo>
                  <a:pt x="128" y="157"/>
                  <a:pt x="128" y="157"/>
                  <a:pt x="128" y="157"/>
                </a:cubicBezTo>
                <a:cubicBezTo>
                  <a:pt x="130" y="157"/>
                  <a:pt x="130" y="157"/>
                  <a:pt x="131" y="157"/>
                </a:cubicBezTo>
                <a:cubicBezTo>
                  <a:pt x="131" y="157"/>
                  <a:pt x="132" y="156"/>
                  <a:pt x="131" y="156"/>
                </a:cubicBezTo>
                <a:lnTo>
                  <a:pt x="125" y="150"/>
                </a:lnTo>
                <a:close/>
              </a:path>
            </a:pathLst>
          </a:custGeom>
          <a:solidFill>
            <a:srgbClr val="FFC000"/>
          </a:solidFill>
          <a:ln>
            <a:noFill/>
          </a:ln>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14" name="Content Placeholder 2">
            <a:extLst>
              <a:ext uri="{FF2B5EF4-FFF2-40B4-BE49-F238E27FC236}">
                <a16:creationId xmlns:a16="http://schemas.microsoft.com/office/drawing/2014/main" id="{99BB4B41-7E85-4E2C-A244-FE6F3386B22A}"/>
              </a:ext>
            </a:extLst>
          </p:cNvPr>
          <p:cNvSpPr txBox="1">
            <a:spLocks/>
          </p:cNvSpPr>
          <p:nvPr/>
        </p:nvSpPr>
        <p:spPr>
          <a:xfrm>
            <a:off x="917985" y="1706118"/>
            <a:ext cx="10904669" cy="188577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FFC000"/>
              </a:buClr>
              <a:buFont typeface="Wingdings" panose="05000000000000000000" pitchFamily="2" charset="2"/>
              <a:buChar char="ü"/>
            </a:pPr>
            <a:r>
              <a:rPr lang="lt-LT" dirty="0"/>
              <a:t>Finansuojama jau trečią programinį laikotarpį</a:t>
            </a:r>
          </a:p>
          <a:p>
            <a:pPr marL="0" indent="0">
              <a:buClr>
                <a:srgbClr val="FFC000"/>
              </a:buClr>
              <a:buNone/>
            </a:pPr>
            <a:endParaRPr lang="lt-LT" dirty="0"/>
          </a:p>
          <a:p>
            <a:pPr>
              <a:buClr>
                <a:srgbClr val="FFC000"/>
              </a:buClr>
              <a:buFont typeface="Wingdings" panose="05000000000000000000" pitchFamily="2" charset="2"/>
              <a:buChar char="ü"/>
            </a:pPr>
            <a:r>
              <a:rPr lang="lt-LT" dirty="0"/>
              <a:t> Įgyvendinant 2014-2020 m. VP – viena priemonė „Visuomenės informavimas apie aplinką ir aplinkosauginių rekreacinių objektų tvarkymas"</a:t>
            </a:r>
          </a:p>
          <a:p>
            <a:pPr lvl="1">
              <a:buFont typeface="Wingdings" panose="05000000000000000000" pitchFamily="2" charset="2"/>
              <a:buChar char="ü"/>
            </a:pPr>
            <a:endParaRPr lang="lt-LT" dirty="0"/>
          </a:p>
        </p:txBody>
      </p:sp>
      <p:sp>
        <p:nvSpPr>
          <p:cNvPr id="18" name="Rectangle: Diagonal Corners Rounded 17">
            <a:extLst>
              <a:ext uri="{FF2B5EF4-FFF2-40B4-BE49-F238E27FC236}">
                <a16:creationId xmlns:a16="http://schemas.microsoft.com/office/drawing/2014/main" id="{304A6C38-40B5-492E-8DA5-D2D5608FFA9D}"/>
              </a:ext>
            </a:extLst>
          </p:cNvPr>
          <p:cNvSpPr/>
          <p:nvPr/>
        </p:nvSpPr>
        <p:spPr>
          <a:xfrm>
            <a:off x="1144655" y="3591897"/>
            <a:ext cx="4866968" cy="2063132"/>
          </a:xfrm>
          <a:prstGeom prst="round2DiagRect">
            <a:avLst/>
          </a:prstGeom>
          <a:noFill/>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lt-LT"/>
          </a:p>
        </p:txBody>
      </p:sp>
      <p:sp>
        <p:nvSpPr>
          <p:cNvPr id="19" name="Rectangle: Diagonal Corners Rounded 18">
            <a:extLst>
              <a:ext uri="{FF2B5EF4-FFF2-40B4-BE49-F238E27FC236}">
                <a16:creationId xmlns:a16="http://schemas.microsoft.com/office/drawing/2014/main" id="{29EDD0A3-4C2D-4827-AB31-00A368B50972}"/>
              </a:ext>
            </a:extLst>
          </p:cNvPr>
          <p:cNvSpPr/>
          <p:nvPr/>
        </p:nvSpPr>
        <p:spPr>
          <a:xfrm>
            <a:off x="6214711" y="3591897"/>
            <a:ext cx="5329084" cy="2063132"/>
          </a:xfrm>
          <a:prstGeom prst="round2DiagRect">
            <a:avLst/>
          </a:prstGeom>
          <a:noFill/>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1035216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4C590-43CB-4C8D-8864-B47FAEDDBD53}"/>
              </a:ext>
            </a:extLst>
          </p:cNvPr>
          <p:cNvSpPr>
            <a:spLocks noGrp="1"/>
          </p:cNvSpPr>
          <p:nvPr>
            <p:ph type="title"/>
          </p:nvPr>
        </p:nvSpPr>
        <p:spPr>
          <a:xfrm>
            <a:off x="838199" y="120131"/>
            <a:ext cx="10927702" cy="1167493"/>
          </a:xfrm>
        </p:spPr>
        <p:txBody>
          <a:bodyPr>
            <a:normAutofit/>
          </a:bodyPr>
          <a:lstStyle/>
          <a:p>
            <a:r>
              <a:rPr lang="lt-LT" sz="2800" i="1" dirty="0">
                <a:latin typeface="Cambria" panose="02040503050406030204" pitchFamily="18" charset="0"/>
                <a:ea typeface="Cambria" panose="02040503050406030204" pitchFamily="18" charset="0"/>
              </a:rPr>
              <a:t>Ar ES fondų lėšomis tikslinga finansuoti visuomenės informavimo apie aplinką veiklas?</a:t>
            </a:r>
          </a:p>
        </p:txBody>
      </p:sp>
      <p:sp>
        <p:nvSpPr>
          <p:cNvPr id="3" name="Content Placeholder 2">
            <a:extLst>
              <a:ext uri="{FF2B5EF4-FFF2-40B4-BE49-F238E27FC236}">
                <a16:creationId xmlns:a16="http://schemas.microsoft.com/office/drawing/2014/main" id="{6E8BA0B6-DD7E-4DBB-BD36-50FFB90EBD3B}"/>
              </a:ext>
            </a:extLst>
          </p:cNvPr>
          <p:cNvSpPr>
            <a:spLocks noGrp="1"/>
          </p:cNvSpPr>
          <p:nvPr>
            <p:ph idx="1"/>
          </p:nvPr>
        </p:nvSpPr>
        <p:spPr>
          <a:xfrm>
            <a:off x="612320" y="1694996"/>
            <a:ext cx="4497561" cy="5163004"/>
          </a:xfrm>
        </p:spPr>
        <p:txBody>
          <a:bodyPr>
            <a:normAutofit fontScale="85000" lnSpcReduction="20000"/>
          </a:bodyPr>
          <a:lstStyle/>
          <a:p>
            <a:pPr>
              <a:buClr>
                <a:schemeClr val="accent4"/>
              </a:buClr>
              <a:buFont typeface="Wingdings" panose="05000000000000000000" pitchFamily="2" charset="2"/>
              <a:buChar char="ü"/>
            </a:pPr>
            <a:r>
              <a:rPr lang="lt-LT" dirty="0"/>
              <a:t>ES fondų poveikio vertinimai rodo, kad dažnai investicinės priemonės yra nepakankamos tikslui pasiekti. Šios priemonės turi būti papildomos su komunikacinėmis, reguliacinėmis, mokestinėmis ir kitomis priemonėmis. </a:t>
            </a:r>
            <a:endParaRPr lang="en-GB" dirty="0"/>
          </a:p>
          <a:p>
            <a:pPr marL="0" indent="0">
              <a:buClr>
                <a:schemeClr val="accent4"/>
              </a:buClr>
              <a:buNone/>
            </a:pPr>
            <a:endParaRPr lang="lt-LT" dirty="0"/>
          </a:p>
          <a:p>
            <a:pPr>
              <a:buClr>
                <a:schemeClr val="accent4"/>
              </a:buClr>
              <a:buFont typeface="Wingdings" panose="05000000000000000000" pitchFamily="2" charset="2"/>
              <a:buChar char="ü"/>
            </a:pPr>
            <a:r>
              <a:rPr lang="lt-LT" dirty="0"/>
              <a:t>Aplinkos būklės situacija yra ypač priklausoma nuo visuomenės elgsenos</a:t>
            </a:r>
          </a:p>
          <a:p>
            <a:pPr marL="0" indent="0">
              <a:buClr>
                <a:schemeClr val="accent4"/>
              </a:buClr>
              <a:buNone/>
            </a:pPr>
            <a:endParaRPr lang="lt-LT" dirty="0"/>
          </a:p>
          <a:p>
            <a:pPr>
              <a:buClr>
                <a:schemeClr val="accent4"/>
              </a:buClr>
              <a:buFont typeface="Wingdings" panose="05000000000000000000" pitchFamily="2" charset="2"/>
              <a:buChar char="ü"/>
            </a:pPr>
            <a:r>
              <a:rPr lang="lt-LT" dirty="0"/>
              <a:t> Pačių gyventojų nuomone, informavimas – efektyviausių priemonių (2018 m., Baltijos tyrimai)</a:t>
            </a:r>
          </a:p>
          <a:p>
            <a:pPr>
              <a:buClr>
                <a:schemeClr val="accent4"/>
              </a:buClr>
              <a:buFont typeface="Wingdings" panose="05000000000000000000" pitchFamily="2" charset="2"/>
              <a:buChar char="ü"/>
            </a:pPr>
            <a:endParaRPr lang="lt-LT" dirty="0"/>
          </a:p>
        </p:txBody>
      </p:sp>
      <p:graphicFrame>
        <p:nvGraphicFramePr>
          <p:cNvPr id="4" name="Object 2">
            <a:extLst>
              <a:ext uri="{FF2B5EF4-FFF2-40B4-BE49-F238E27FC236}">
                <a16:creationId xmlns:a16="http://schemas.microsoft.com/office/drawing/2014/main" id="{FAC3A373-6679-4702-A7E6-D8E629F6D2C2}"/>
              </a:ext>
            </a:extLst>
          </p:cNvPr>
          <p:cNvGraphicFramePr>
            <a:graphicFrameLocks noChangeAspect="1"/>
          </p:cNvGraphicFramePr>
          <p:nvPr>
            <p:extLst>
              <p:ext uri="{D42A27DB-BD31-4B8C-83A1-F6EECF244321}">
                <p14:modId xmlns:p14="http://schemas.microsoft.com/office/powerpoint/2010/main" val="2719332659"/>
              </p:ext>
            </p:extLst>
          </p:nvPr>
        </p:nvGraphicFramePr>
        <p:xfrm>
          <a:off x="5386870" y="2384782"/>
          <a:ext cx="8072438" cy="4162620"/>
        </p:xfrm>
        <a:graphic>
          <a:graphicData uri="http://schemas.openxmlformats.org/presentationml/2006/ole">
            <mc:AlternateContent xmlns:mc="http://schemas.openxmlformats.org/markup-compatibility/2006">
              <mc:Choice xmlns:v="urn:schemas-microsoft-com:vml" Requires="v">
                <p:oleObj spid="_x0000_s1062" name="Worksheet" r:id="rId4" imgW="7917003" imgH="4701477" progId="Excel.Sheet.8">
                  <p:embed/>
                </p:oleObj>
              </mc:Choice>
              <mc:Fallback>
                <p:oleObj name="Worksheet" r:id="rId4" imgW="7917003" imgH="4701477" progId="Excel.Sheet.8">
                  <p:embed/>
                  <p:pic>
                    <p:nvPicPr>
                      <p:cNvPr id="25602" name="Object 2"/>
                      <p:cNvPicPr>
                        <a:picLocks noChangeAspect="1" noChangeArrowheads="1"/>
                      </p:cNvPicPr>
                      <p:nvPr/>
                    </p:nvPicPr>
                    <p:blipFill>
                      <a:blip r:embed="rId5"/>
                      <a:srcRect/>
                      <a:stretch>
                        <a:fillRect/>
                      </a:stretch>
                    </p:blipFill>
                    <p:spPr bwMode="auto">
                      <a:xfrm>
                        <a:off x="5386870" y="2384782"/>
                        <a:ext cx="8072438" cy="4162620"/>
                      </a:xfrm>
                      <a:prstGeom prst="rect">
                        <a:avLst/>
                      </a:prstGeom>
                      <a:noFill/>
                      <a:ln>
                        <a:noFill/>
                      </a:ln>
                      <a:extLst/>
                    </p:spPr>
                  </p:pic>
                </p:oleObj>
              </mc:Fallback>
            </mc:AlternateContent>
          </a:graphicData>
        </a:graphic>
      </p:graphicFrame>
      <p:sp>
        <p:nvSpPr>
          <p:cNvPr id="5" name="TextBox 1">
            <a:extLst>
              <a:ext uri="{FF2B5EF4-FFF2-40B4-BE49-F238E27FC236}">
                <a16:creationId xmlns:a16="http://schemas.microsoft.com/office/drawing/2014/main" id="{16567338-E578-436F-874E-F47C44542669}"/>
              </a:ext>
            </a:extLst>
          </p:cNvPr>
          <p:cNvSpPr txBox="1">
            <a:spLocks noChangeArrowheads="1"/>
          </p:cNvSpPr>
          <p:nvPr/>
        </p:nvSpPr>
        <p:spPr bwMode="auto">
          <a:xfrm>
            <a:off x="5324669" y="1608713"/>
            <a:ext cx="6867331" cy="1615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Calibri" pitchFamily="34" charset="0"/>
              <a:buAutoNum type="arabicPeriod"/>
              <a:defRPr sz="2000">
                <a:solidFill>
                  <a:srgbClr val="595959"/>
                </a:solidFill>
                <a:latin typeface="Arial" pitchFamily="34" charset="0"/>
                <a:ea typeface="ＭＳ Ｐゴシック" pitchFamily="34" charset="-128"/>
              </a:defRPr>
            </a:lvl1pPr>
            <a:lvl2pPr marL="742950" indent="-285750">
              <a:spcBef>
                <a:spcPct val="20000"/>
              </a:spcBef>
              <a:buFont typeface="Arial" pitchFamily="34" charset="0"/>
              <a:buChar char="•"/>
              <a:defRPr sz="2000">
                <a:solidFill>
                  <a:srgbClr val="595959"/>
                </a:solidFill>
                <a:latin typeface="Arial" pitchFamily="34" charset="0"/>
                <a:ea typeface="ＭＳ Ｐゴシック" pitchFamily="34" charset="-128"/>
              </a:defRPr>
            </a:lvl2pPr>
            <a:lvl3pPr marL="1143000" indent="-228600">
              <a:spcBef>
                <a:spcPct val="20000"/>
              </a:spcBef>
              <a:buFont typeface="Arial" pitchFamily="34" charset="0"/>
              <a:buChar char="•"/>
              <a:defRPr sz="2000">
                <a:solidFill>
                  <a:srgbClr val="595959"/>
                </a:solidFill>
                <a:latin typeface="Arial" pitchFamily="34" charset="0"/>
                <a:ea typeface="ＭＳ Ｐゴシック" pitchFamily="34" charset="-128"/>
              </a:defRPr>
            </a:lvl3pPr>
            <a:lvl4pPr marL="1600200" indent="-228600">
              <a:spcBef>
                <a:spcPct val="20000"/>
              </a:spcBef>
              <a:buFont typeface="Arial" pitchFamily="34" charset="0"/>
              <a:buChar char="•"/>
              <a:defRPr sz="2000">
                <a:solidFill>
                  <a:srgbClr val="595959"/>
                </a:solidFill>
                <a:latin typeface="Arial" pitchFamily="34" charset="0"/>
                <a:ea typeface="ＭＳ Ｐゴシック" pitchFamily="34" charset="-128"/>
              </a:defRPr>
            </a:lvl4pPr>
            <a:lvl5pPr marL="2057400" indent="-228600">
              <a:spcBef>
                <a:spcPct val="20000"/>
              </a:spcBef>
              <a:buFont typeface="Arial" pitchFamily="34" charset="0"/>
              <a:buChar char="•"/>
              <a:defRPr sz="2000">
                <a:solidFill>
                  <a:srgbClr val="595959"/>
                </a:solidFill>
                <a:latin typeface="Arial"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rgbClr val="595959"/>
                </a:solidFill>
                <a:latin typeface="Arial"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rgbClr val="595959"/>
                </a:solidFill>
                <a:latin typeface="Arial"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rgbClr val="595959"/>
                </a:solidFill>
                <a:latin typeface="Arial"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rgbClr val="595959"/>
                </a:solidFill>
                <a:latin typeface="Arial" pitchFamily="34" charset="0"/>
                <a:ea typeface="ＭＳ Ｐゴシック" pitchFamily="34" charset="-128"/>
              </a:defRPr>
            </a:lvl9pPr>
          </a:lstStyle>
          <a:p>
            <a:pPr>
              <a:spcBef>
                <a:spcPct val="0"/>
              </a:spcBef>
              <a:buNone/>
            </a:pPr>
            <a:r>
              <a:rPr lang="lt-LT" sz="1400" b="1" dirty="0">
                <a:solidFill>
                  <a:schemeClr val="tx1">
                    <a:lumMod val="65000"/>
                    <a:lumOff val="3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KAIP JŪS MANOTE, KURIE IŠ PATEIKTŲ BŪDŲ BŪTŲ EFEKTYVIAUSI, SPRENDŽIANT APLINKOS APSAUGOS PROBLEMAS? NURODYKITE VIENĄ  AR DU PAČIUS EFEKTYVIAUSIUS, JŪSŲ NUOMONE, BŪDUS.                                   </a:t>
            </a:r>
          </a:p>
          <a:p>
            <a:pPr>
              <a:spcBef>
                <a:spcPct val="0"/>
              </a:spcBef>
              <a:buNone/>
            </a:pPr>
            <a:r>
              <a:rPr lang="lt-LT" sz="1400" b="1" dirty="0">
                <a:solidFill>
                  <a:schemeClr val="tx1">
                    <a:lumMod val="65000"/>
                    <a:lumOff val="35000"/>
                  </a:schemeClr>
                </a:solidFill>
                <a:latin typeface="Arial Unicode MS" panose="020B0604020202020204" pitchFamily="34" charset="-128"/>
                <a:ea typeface="Arial Unicode MS" panose="020B0604020202020204" pitchFamily="34" charset="-128"/>
                <a:cs typeface="Arial Unicode MS" panose="020B0604020202020204" pitchFamily="34" charset="-128"/>
              </a:rPr>
              <a:t>							</a:t>
            </a:r>
          </a:p>
          <a:p>
            <a:pPr>
              <a:spcBef>
                <a:spcPct val="0"/>
              </a:spcBef>
              <a:buNone/>
            </a:pPr>
            <a:endParaRPr lang="en-US" sz="1300" b="1" dirty="0">
              <a:solidFill>
                <a:schemeClr val="tx1">
                  <a:lumMod val="65000"/>
                  <a:lumOff val="35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spcBef>
                <a:spcPct val="0"/>
              </a:spcBef>
              <a:buFontTx/>
              <a:buNone/>
            </a:pPr>
            <a:r>
              <a:rPr lang="lt-LT" altLang="en-US" sz="1200" b="1" dirty="0">
                <a:solidFill>
                  <a:srgbClr val="7F7F7F"/>
                </a:solidFill>
                <a:latin typeface="Arial Unicode MS" pitchFamily="34" charset="-128"/>
                <a:ea typeface="Arial Unicode MS" pitchFamily="34" charset="-128"/>
                <a:cs typeface="Arial Unicode MS" pitchFamily="34" charset="-128"/>
              </a:rPr>
              <a:t> </a:t>
            </a:r>
            <a:endParaRPr lang="en-US" altLang="en-US" sz="1200" b="1" dirty="0">
              <a:solidFill>
                <a:srgbClr val="7F7F7F"/>
              </a:solidFill>
              <a:latin typeface="Arial Unicode MS" pitchFamily="34" charset="-128"/>
              <a:ea typeface="Arial Unicode MS" pitchFamily="34" charset="-128"/>
              <a:cs typeface="Arial Unicode MS" pitchFamily="34" charset="-128"/>
            </a:endParaRPr>
          </a:p>
          <a:p>
            <a:pPr>
              <a:spcBef>
                <a:spcPct val="0"/>
              </a:spcBef>
              <a:buFontTx/>
              <a:buNone/>
            </a:pPr>
            <a:endParaRPr lang="en-US" altLang="en-US" sz="1800" dirty="0">
              <a:solidFill>
                <a:schemeClr val="tx1"/>
              </a:solidFill>
              <a:latin typeface="Arial Unicode MS" pitchFamily="34" charset="-128"/>
              <a:ea typeface="Arial Unicode MS" pitchFamily="34" charset="-128"/>
              <a:cs typeface="Arial Unicode MS" pitchFamily="34" charset="-128"/>
            </a:endParaRPr>
          </a:p>
        </p:txBody>
      </p:sp>
      <p:cxnSp>
        <p:nvCxnSpPr>
          <p:cNvPr id="7" name="Straight Connector 6">
            <a:extLst>
              <a:ext uri="{FF2B5EF4-FFF2-40B4-BE49-F238E27FC236}">
                <a16:creationId xmlns:a16="http://schemas.microsoft.com/office/drawing/2014/main" id="{B0860735-D64A-4547-8A7C-2FD6BCE35FA1}"/>
              </a:ext>
            </a:extLst>
          </p:cNvPr>
          <p:cNvCxnSpPr/>
          <p:nvPr/>
        </p:nvCxnSpPr>
        <p:spPr>
          <a:xfrm>
            <a:off x="5197151" y="1608713"/>
            <a:ext cx="0" cy="4970534"/>
          </a:xfrm>
          <a:prstGeom prst="line">
            <a:avLst/>
          </a:prstGeom>
        </p:spPr>
        <p:style>
          <a:lnRef idx="1">
            <a:schemeClr val="accent4"/>
          </a:lnRef>
          <a:fillRef idx="0">
            <a:schemeClr val="accent4"/>
          </a:fillRef>
          <a:effectRef idx="0">
            <a:schemeClr val="accent4"/>
          </a:effectRef>
          <a:fontRef idx="minor">
            <a:schemeClr val="tx1"/>
          </a:fontRef>
        </p:style>
      </p:cxnSp>
      <p:sp>
        <p:nvSpPr>
          <p:cNvPr id="8" name="Rectangle 7">
            <a:extLst>
              <a:ext uri="{FF2B5EF4-FFF2-40B4-BE49-F238E27FC236}">
                <a16:creationId xmlns:a16="http://schemas.microsoft.com/office/drawing/2014/main" id="{DB7D0C1B-9B3C-4956-ABA1-62A9005882C2}"/>
              </a:ext>
            </a:extLst>
          </p:cNvPr>
          <p:cNvSpPr/>
          <p:nvPr/>
        </p:nvSpPr>
        <p:spPr>
          <a:xfrm>
            <a:off x="5477069" y="3069771"/>
            <a:ext cx="6410131" cy="550507"/>
          </a:xfrm>
          <a:prstGeom prst="rect">
            <a:avLst/>
          </a:prstGeom>
          <a:noFill/>
          <a:ln w="28575">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lt-LT"/>
          </a:p>
        </p:txBody>
      </p:sp>
      <p:sp>
        <p:nvSpPr>
          <p:cNvPr id="6" name="Rectangle 5">
            <a:extLst>
              <a:ext uri="{FF2B5EF4-FFF2-40B4-BE49-F238E27FC236}">
                <a16:creationId xmlns:a16="http://schemas.microsoft.com/office/drawing/2014/main" id="{559FFE8D-1EE3-4FC8-9E21-CEE3EF8EC598}"/>
              </a:ext>
            </a:extLst>
          </p:cNvPr>
          <p:cNvSpPr/>
          <p:nvPr/>
        </p:nvSpPr>
        <p:spPr>
          <a:xfrm>
            <a:off x="5386870" y="6362736"/>
            <a:ext cx="1382110" cy="338554"/>
          </a:xfrm>
          <a:prstGeom prst="rect">
            <a:avLst/>
          </a:prstGeom>
        </p:spPr>
        <p:txBody>
          <a:bodyPr wrap="none">
            <a:spAutoFit/>
          </a:bodyPr>
          <a:lstStyle/>
          <a:p>
            <a:r>
              <a:rPr lang="lt-LT" sz="1600" dirty="0">
                <a:solidFill>
                  <a:srgbClr val="4D4D4D"/>
                </a:solidFill>
                <a:latin typeface="Arial" pitchFamily="34" charset="0"/>
              </a:rPr>
              <a:t>N </a:t>
            </a:r>
            <a:r>
              <a:rPr lang="en-GB" sz="1600" dirty="0">
                <a:solidFill>
                  <a:srgbClr val="4D4D4D"/>
                </a:solidFill>
                <a:latin typeface="Arial" pitchFamily="34" charset="0"/>
              </a:rPr>
              <a:t>= </a:t>
            </a:r>
            <a:r>
              <a:rPr lang="lt-LT" sz="1600" dirty="0">
                <a:solidFill>
                  <a:srgbClr val="4D4D4D"/>
                </a:solidFill>
                <a:latin typeface="Arial" pitchFamily="34" charset="0"/>
              </a:rPr>
              <a:t>1033</a:t>
            </a:r>
            <a:r>
              <a:rPr lang="en-US" altLang="en-US" sz="1100" b="1" i="1" noProof="1">
                <a:solidFill>
                  <a:srgbClr val="00B050"/>
                </a:solidFill>
                <a:latin typeface="Arial" pitchFamily="34" charset="0"/>
                <a:ea typeface="ＭＳ Ｐゴシック" pitchFamily="34" charset="-128"/>
                <a:cs typeface="Arial" pitchFamily="34" charset="0"/>
              </a:rPr>
              <a:t> </a:t>
            </a:r>
            <a:r>
              <a:rPr lang="en-US" altLang="en-US" sz="1600" noProof="1">
                <a:solidFill>
                  <a:srgbClr val="4D4D4D"/>
                </a:solidFill>
                <a:latin typeface="Arial" pitchFamily="34" charset="0"/>
              </a:rPr>
              <a:t>(%)</a:t>
            </a:r>
            <a:endParaRPr lang="lt-LT" sz="1600" dirty="0">
              <a:solidFill>
                <a:srgbClr val="4D4D4D"/>
              </a:solidFill>
              <a:latin typeface="Arial" pitchFamily="34" charset="0"/>
            </a:endParaRPr>
          </a:p>
        </p:txBody>
      </p:sp>
    </p:spTree>
    <p:extLst>
      <p:ext uri="{BB962C8B-B14F-4D97-AF65-F5344CB8AC3E}">
        <p14:creationId xmlns:p14="http://schemas.microsoft.com/office/powerpoint/2010/main" val="2995627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4C590-43CB-4C8D-8864-B47FAEDDBD53}"/>
              </a:ext>
            </a:extLst>
          </p:cNvPr>
          <p:cNvSpPr>
            <a:spLocks noGrp="1"/>
          </p:cNvSpPr>
          <p:nvPr>
            <p:ph type="title"/>
          </p:nvPr>
        </p:nvSpPr>
        <p:spPr>
          <a:xfrm>
            <a:off x="838199" y="120132"/>
            <a:ext cx="10927702" cy="1013344"/>
          </a:xfrm>
        </p:spPr>
        <p:txBody>
          <a:bodyPr>
            <a:normAutofit/>
          </a:bodyPr>
          <a:lstStyle/>
          <a:p>
            <a:r>
              <a:rPr lang="lt-LT" sz="2800" i="1" dirty="0">
                <a:latin typeface="Cambria" panose="02040503050406030204" pitchFamily="18" charset="0"/>
                <a:ea typeface="Cambria" panose="02040503050406030204" pitchFamily="18" charset="0"/>
              </a:rPr>
              <a:t>Kokių rezultatų pasiekta 2007-2013 m. ir 2014-2020 m. komunikacija?</a:t>
            </a:r>
          </a:p>
        </p:txBody>
      </p:sp>
      <p:sp>
        <p:nvSpPr>
          <p:cNvPr id="3" name="Content Placeholder 2">
            <a:extLst>
              <a:ext uri="{FF2B5EF4-FFF2-40B4-BE49-F238E27FC236}">
                <a16:creationId xmlns:a16="http://schemas.microsoft.com/office/drawing/2014/main" id="{6E8BA0B6-DD7E-4DBB-BD36-50FFB90EBD3B}"/>
              </a:ext>
            </a:extLst>
          </p:cNvPr>
          <p:cNvSpPr>
            <a:spLocks noGrp="1"/>
          </p:cNvSpPr>
          <p:nvPr>
            <p:ph idx="1"/>
          </p:nvPr>
        </p:nvSpPr>
        <p:spPr>
          <a:xfrm>
            <a:off x="612320" y="1694996"/>
            <a:ext cx="4304901" cy="5042873"/>
          </a:xfrm>
        </p:spPr>
        <p:txBody>
          <a:bodyPr>
            <a:normAutofit fontScale="77500" lnSpcReduction="20000"/>
          </a:bodyPr>
          <a:lstStyle/>
          <a:p>
            <a:pPr>
              <a:buClr>
                <a:schemeClr val="accent4"/>
              </a:buClr>
              <a:buFont typeface="Wingdings" panose="05000000000000000000" pitchFamily="2" charset="2"/>
              <a:buChar char="ü"/>
            </a:pPr>
            <a:r>
              <a:rPr lang="lt-LT" dirty="0"/>
              <a:t>Nuo 2007 m. kasmet visuomenės informavimui aplinkosaugos klausimais vidutiniškai skiriama 1,5 mln. </a:t>
            </a:r>
            <a:r>
              <a:rPr lang="lt-LT" dirty="0" err="1"/>
              <a:t>eur</a:t>
            </a:r>
            <a:endParaRPr lang="lt-LT" dirty="0"/>
          </a:p>
          <a:p>
            <a:pPr>
              <a:buClr>
                <a:schemeClr val="accent4"/>
              </a:buClr>
              <a:buFont typeface="Wingdings" panose="05000000000000000000" pitchFamily="2" charset="2"/>
              <a:buChar char="ü"/>
            </a:pPr>
            <a:endParaRPr lang="lt-LT" dirty="0"/>
          </a:p>
          <a:p>
            <a:pPr>
              <a:buClr>
                <a:schemeClr val="accent4"/>
              </a:buClr>
              <a:buFont typeface="Wingdings" panose="05000000000000000000" pitchFamily="2" charset="2"/>
              <a:buChar char="ü"/>
            </a:pPr>
            <a:r>
              <a:rPr lang="lt-LT" dirty="0"/>
              <a:t> Didžiausias pokytis pasiektas, didinant gyventojų informuotumą apie aplinką   (</a:t>
            </a:r>
            <a:r>
              <a:rPr lang="lt-LT" dirty="0" err="1"/>
              <a:t>Eurobarometras</a:t>
            </a:r>
            <a:r>
              <a:rPr lang="lt-LT" dirty="0"/>
              <a:t>, 2007, 2011, 2014) </a:t>
            </a:r>
          </a:p>
          <a:p>
            <a:pPr>
              <a:buClr>
                <a:schemeClr val="accent4"/>
              </a:buClr>
              <a:buFont typeface="Wingdings" panose="05000000000000000000" pitchFamily="2" charset="2"/>
              <a:buChar char="ü"/>
            </a:pPr>
            <a:endParaRPr lang="lt-LT" dirty="0"/>
          </a:p>
          <a:p>
            <a:pPr>
              <a:buClr>
                <a:schemeClr val="accent4"/>
              </a:buClr>
              <a:buFont typeface="Wingdings" panose="05000000000000000000" pitchFamily="2" charset="2"/>
              <a:buChar char="ü"/>
            </a:pPr>
            <a:r>
              <a:rPr lang="lt-LT" dirty="0"/>
              <a:t>Tačiau visuomenės aplinkosauginis aktyvumas yra nepakankamas, ypač blogėja tausesnio išteklių (vandens, energijos) vartojimo įpročiai (</a:t>
            </a:r>
            <a:r>
              <a:rPr lang="lt-LT" dirty="0" err="1"/>
              <a:t>Eurobarometas</a:t>
            </a:r>
            <a:r>
              <a:rPr lang="lt-LT" dirty="0"/>
              <a:t>, 2017)</a:t>
            </a:r>
          </a:p>
        </p:txBody>
      </p:sp>
      <p:cxnSp>
        <p:nvCxnSpPr>
          <p:cNvPr id="7" name="Straight Connector 6">
            <a:extLst>
              <a:ext uri="{FF2B5EF4-FFF2-40B4-BE49-F238E27FC236}">
                <a16:creationId xmlns:a16="http://schemas.microsoft.com/office/drawing/2014/main" id="{B0860735-D64A-4547-8A7C-2FD6BCE35FA1}"/>
              </a:ext>
            </a:extLst>
          </p:cNvPr>
          <p:cNvCxnSpPr/>
          <p:nvPr/>
        </p:nvCxnSpPr>
        <p:spPr>
          <a:xfrm>
            <a:off x="4885147" y="1503938"/>
            <a:ext cx="0" cy="4970534"/>
          </a:xfrm>
          <a:prstGeom prst="line">
            <a:avLst/>
          </a:prstGeom>
        </p:spPr>
        <p:style>
          <a:lnRef idx="1">
            <a:schemeClr val="accent4"/>
          </a:lnRef>
          <a:fillRef idx="0">
            <a:schemeClr val="accent4"/>
          </a:fillRef>
          <a:effectRef idx="0">
            <a:schemeClr val="accent4"/>
          </a:effectRef>
          <a:fontRef idx="minor">
            <a:schemeClr val="tx1"/>
          </a:fontRef>
        </p:style>
      </p:cxnSp>
      <p:pic>
        <p:nvPicPr>
          <p:cNvPr id="10" name="Picture 9">
            <a:extLst>
              <a:ext uri="{FF2B5EF4-FFF2-40B4-BE49-F238E27FC236}">
                <a16:creationId xmlns:a16="http://schemas.microsoft.com/office/drawing/2014/main" id="{2A11059F-93C2-498D-8284-D5F71945726A}"/>
              </a:ext>
            </a:extLst>
          </p:cNvPr>
          <p:cNvPicPr>
            <a:picLocks noChangeAspect="1"/>
          </p:cNvPicPr>
          <p:nvPr/>
        </p:nvPicPr>
        <p:blipFill>
          <a:blip r:embed="rId3"/>
          <a:stretch>
            <a:fillRect/>
          </a:stretch>
        </p:blipFill>
        <p:spPr>
          <a:xfrm>
            <a:off x="4967543" y="1828346"/>
            <a:ext cx="7072058" cy="3896179"/>
          </a:xfrm>
          <a:prstGeom prst="rect">
            <a:avLst/>
          </a:prstGeom>
        </p:spPr>
      </p:pic>
      <p:sp>
        <p:nvSpPr>
          <p:cNvPr id="6" name="Rectangle 5">
            <a:extLst>
              <a:ext uri="{FF2B5EF4-FFF2-40B4-BE49-F238E27FC236}">
                <a16:creationId xmlns:a16="http://schemas.microsoft.com/office/drawing/2014/main" id="{95F5394F-D8FE-4BA4-91DA-5D93C25D70D0}"/>
              </a:ext>
            </a:extLst>
          </p:cNvPr>
          <p:cNvSpPr/>
          <p:nvPr/>
        </p:nvSpPr>
        <p:spPr>
          <a:xfrm>
            <a:off x="5053008" y="5724525"/>
            <a:ext cx="4443546" cy="276999"/>
          </a:xfrm>
          <a:prstGeom prst="rect">
            <a:avLst/>
          </a:prstGeom>
        </p:spPr>
        <p:txBody>
          <a:bodyPr wrap="square">
            <a:spAutoFit/>
          </a:bodyPr>
          <a:lstStyle/>
          <a:p>
            <a:r>
              <a:rPr lang="lt-LT" sz="1200" dirty="0" err="1">
                <a:latin typeface="Cambria" panose="02040503050406030204" pitchFamily="18" charset="0"/>
                <a:ea typeface="Calibri" panose="020F0502020204030204" pitchFamily="34" charset="0"/>
                <a:cs typeface="Times New Roman" panose="02020603050405020304" pitchFamily="18" charset="0"/>
              </a:rPr>
              <a:t>Eurobarometras</a:t>
            </a:r>
            <a:r>
              <a:rPr lang="lt-LT" sz="1200" dirty="0">
                <a:latin typeface="Cambria" panose="02040503050406030204" pitchFamily="18" charset="0"/>
                <a:ea typeface="Calibri" panose="020F0502020204030204" pitchFamily="34" charset="0"/>
                <a:cs typeface="Times New Roman" panose="02020603050405020304" pitchFamily="18" charset="0"/>
              </a:rPr>
              <a:t> 2007, 2011, 2014</a:t>
            </a:r>
            <a:endParaRPr lang="lt-LT" sz="1200" dirty="0"/>
          </a:p>
        </p:txBody>
      </p:sp>
    </p:spTree>
    <p:extLst>
      <p:ext uri="{BB962C8B-B14F-4D97-AF65-F5344CB8AC3E}">
        <p14:creationId xmlns:p14="http://schemas.microsoft.com/office/powerpoint/2010/main" val="1918083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AAB94-D1FA-4D30-807A-77E8C679004E}"/>
              </a:ext>
            </a:extLst>
          </p:cNvPr>
          <p:cNvSpPr>
            <a:spLocks noGrp="1"/>
          </p:cNvSpPr>
          <p:nvPr>
            <p:ph type="title"/>
          </p:nvPr>
        </p:nvSpPr>
        <p:spPr>
          <a:xfrm>
            <a:off x="601134" y="208527"/>
            <a:ext cx="10989731" cy="1048975"/>
          </a:xfrm>
        </p:spPr>
        <p:txBody>
          <a:bodyPr>
            <a:normAutofit/>
          </a:bodyPr>
          <a:lstStyle/>
          <a:p>
            <a:r>
              <a:rPr lang="lt-LT" sz="2800" i="1" dirty="0">
                <a:latin typeface="Cambria" panose="02040503050406030204" pitchFamily="18" charset="0"/>
                <a:ea typeface="Cambria" panose="02040503050406030204" pitchFamily="18" charset="0"/>
              </a:rPr>
              <a:t>Kaip per dešimtmetį pasikeitė gyventojų tausaus vartojimo įpročiai? </a:t>
            </a:r>
            <a:br>
              <a:rPr lang="lt-LT" sz="2800" i="1" dirty="0">
                <a:latin typeface="Cambria" panose="02040503050406030204" pitchFamily="18" charset="0"/>
                <a:ea typeface="Cambria" panose="02040503050406030204" pitchFamily="18" charset="0"/>
              </a:rPr>
            </a:br>
            <a:endParaRPr lang="lt-LT" sz="2800" i="1" dirty="0">
              <a:latin typeface="Cambria" panose="02040503050406030204" pitchFamily="18" charset="0"/>
              <a:ea typeface="Cambria" panose="02040503050406030204" pitchFamily="18" charset="0"/>
            </a:endParaRPr>
          </a:p>
        </p:txBody>
      </p:sp>
      <p:sp>
        <p:nvSpPr>
          <p:cNvPr id="5" name="Rectangle 4">
            <a:extLst>
              <a:ext uri="{FF2B5EF4-FFF2-40B4-BE49-F238E27FC236}">
                <a16:creationId xmlns:a16="http://schemas.microsoft.com/office/drawing/2014/main" id="{BF0C90F5-6C9F-439F-986A-9D155B547F42}"/>
              </a:ext>
            </a:extLst>
          </p:cNvPr>
          <p:cNvSpPr/>
          <p:nvPr/>
        </p:nvSpPr>
        <p:spPr>
          <a:xfrm>
            <a:off x="10079915" y="6368527"/>
            <a:ext cx="1484556" cy="389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cxnSp>
        <p:nvCxnSpPr>
          <p:cNvPr id="7" name="Straight Connector 6">
            <a:extLst>
              <a:ext uri="{FF2B5EF4-FFF2-40B4-BE49-F238E27FC236}">
                <a16:creationId xmlns:a16="http://schemas.microsoft.com/office/drawing/2014/main" id="{D7E0ECB1-3388-4EC6-842C-ECA88FA2B190}"/>
              </a:ext>
            </a:extLst>
          </p:cNvPr>
          <p:cNvCxnSpPr/>
          <p:nvPr/>
        </p:nvCxnSpPr>
        <p:spPr>
          <a:xfrm>
            <a:off x="7585317" y="1507490"/>
            <a:ext cx="0" cy="4970534"/>
          </a:xfrm>
          <a:prstGeom prst="line">
            <a:avLst/>
          </a:prstGeom>
        </p:spPr>
        <p:style>
          <a:lnRef idx="1">
            <a:schemeClr val="accent4"/>
          </a:lnRef>
          <a:fillRef idx="0">
            <a:schemeClr val="accent4"/>
          </a:fillRef>
          <a:effectRef idx="0">
            <a:schemeClr val="accent4"/>
          </a:effectRef>
          <a:fontRef idx="minor">
            <a:schemeClr val="tx1"/>
          </a:fontRef>
        </p:style>
      </p:cxnSp>
      <p:pic>
        <p:nvPicPr>
          <p:cNvPr id="11" name="Picture 10">
            <a:extLst>
              <a:ext uri="{FF2B5EF4-FFF2-40B4-BE49-F238E27FC236}">
                <a16:creationId xmlns:a16="http://schemas.microsoft.com/office/drawing/2014/main" id="{5843FC20-53AE-45D6-B5BF-4B4F7FF0088A}"/>
              </a:ext>
            </a:extLst>
          </p:cNvPr>
          <p:cNvPicPr>
            <a:picLocks noChangeAspect="1"/>
          </p:cNvPicPr>
          <p:nvPr/>
        </p:nvPicPr>
        <p:blipFill>
          <a:blip r:embed="rId3"/>
          <a:stretch>
            <a:fillRect/>
          </a:stretch>
        </p:blipFill>
        <p:spPr>
          <a:xfrm>
            <a:off x="306228" y="1060538"/>
            <a:ext cx="7736130" cy="5502712"/>
          </a:xfrm>
          <a:prstGeom prst="rect">
            <a:avLst/>
          </a:prstGeom>
        </p:spPr>
      </p:pic>
      <p:pic>
        <p:nvPicPr>
          <p:cNvPr id="12" name="Picture 11">
            <a:extLst>
              <a:ext uri="{FF2B5EF4-FFF2-40B4-BE49-F238E27FC236}">
                <a16:creationId xmlns:a16="http://schemas.microsoft.com/office/drawing/2014/main" id="{629364C2-9C9F-4292-88AC-5133729A1D77}"/>
              </a:ext>
            </a:extLst>
          </p:cNvPr>
          <p:cNvPicPr>
            <a:picLocks noChangeAspect="1"/>
          </p:cNvPicPr>
          <p:nvPr/>
        </p:nvPicPr>
        <p:blipFill>
          <a:blip r:embed="rId4"/>
          <a:stretch>
            <a:fillRect/>
          </a:stretch>
        </p:blipFill>
        <p:spPr>
          <a:xfrm>
            <a:off x="7839079" y="1454565"/>
            <a:ext cx="4352921" cy="5078408"/>
          </a:xfrm>
          <a:prstGeom prst="rect">
            <a:avLst/>
          </a:prstGeom>
        </p:spPr>
      </p:pic>
      <p:pic>
        <p:nvPicPr>
          <p:cNvPr id="14" name="Graphic 13" descr="Arrow: Clockwise curve">
            <a:extLst>
              <a:ext uri="{FF2B5EF4-FFF2-40B4-BE49-F238E27FC236}">
                <a16:creationId xmlns:a16="http://schemas.microsoft.com/office/drawing/2014/main" id="{C6C16CF5-985E-4C0A-9C09-C7F24A640AA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514936" y="4126734"/>
            <a:ext cx="914400" cy="914400"/>
          </a:xfrm>
          <a:prstGeom prst="rect">
            <a:avLst/>
          </a:prstGeom>
        </p:spPr>
      </p:pic>
      <p:pic>
        <p:nvPicPr>
          <p:cNvPr id="16" name="Graphic 15" descr="Arrow: Counter-clockwise curve">
            <a:extLst>
              <a:ext uri="{FF2B5EF4-FFF2-40B4-BE49-F238E27FC236}">
                <a16:creationId xmlns:a16="http://schemas.microsoft.com/office/drawing/2014/main" id="{32B6F4D2-4137-465B-95E6-749799E2D47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0800000">
            <a:off x="9456237" y="1954542"/>
            <a:ext cx="914400" cy="914400"/>
          </a:xfrm>
          <a:prstGeom prst="rect">
            <a:avLst/>
          </a:prstGeom>
        </p:spPr>
      </p:pic>
      <p:sp>
        <p:nvSpPr>
          <p:cNvPr id="18" name="Title 1">
            <a:extLst>
              <a:ext uri="{FF2B5EF4-FFF2-40B4-BE49-F238E27FC236}">
                <a16:creationId xmlns:a16="http://schemas.microsoft.com/office/drawing/2014/main" id="{1EDBE965-8E7D-4CB1-B6C9-8542DFFBF4F3}"/>
              </a:ext>
            </a:extLst>
          </p:cNvPr>
          <p:cNvSpPr txBox="1">
            <a:spLocks/>
          </p:cNvSpPr>
          <p:nvPr/>
        </p:nvSpPr>
        <p:spPr>
          <a:xfrm>
            <a:off x="9167022" y="1115462"/>
            <a:ext cx="1010801" cy="457601"/>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b="0" kern="1200" baseline="0">
                <a:solidFill>
                  <a:srgbClr val="003399"/>
                </a:solidFill>
                <a:latin typeface="+mj-lt"/>
                <a:ea typeface="+mj-ea"/>
                <a:cs typeface="+mj-cs"/>
              </a:defRPr>
            </a:lvl1pPr>
          </a:lstStyle>
          <a:p>
            <a:r>
              <a:rPr lang="lt-LT" sz="2000" dirty="0">
                <a:latin typeface="+mn-lt"/>
                <a:ea typeface="Cambria" panose="02040503050406030204" pitchFamily="18" charset="0"/>
              </a:rPr>
              <a:t>2017 m.</a:t>
            </a:r>
          </a:p>
        </p:txBody>
      </p:sp>
      <p:sp>
        <p:nvSpPr>
          <p:cNvPr id="20" name="Rectangle 19">
            <a:extLst>
              <a:ext uri="{FF2B5EF4-FFF2-40B4-BE49-F238E27FC236}">
                <a16:creationId xmlns:a16="http://schemas.microsoft.com/office/drawing/2014/main" id="{1CC0BC18-1791-4CCF-80FF-4A3C1343B557}"/>
              </a:ext>
            </a:extLst>
          </p:cNvPr>
          <p:cNvSpPr/>
          <p:nvPr/>
        </p:nvSpPr>
        <p:spPr>
          <a:xfrm>
            <a:off x="10129623" y="6601638"/>
            <a:ext cx="4443546" cy="276999"/>
          </a:xfrm>
          <a:prstGeom prst="rect">
            <a:avLst/>
          </a:prstGeom>
        </p:spPr>
        <p:txBody>
          <a:bodyPr wrap="square">
            <a:spAutoFit/>
          </a:bodyPr>
          <a:lstStyle/>
          <a:p>
            <a:r>
              <a:rPr lang="lt-LT" sz="1200" dirty="0" err="1">
                <a:latin typeface="Cambria" panose="02040503050406030204" pitchFamily="18" charset="0"/>
                <a:ea typeface="Calibri" panose="020F0502020204030204" pitchFamily="34" charset="0"/>
                <a:cs typeface="Times New Roman" panose="02020603050405020304" pitchFamily="18" charset="0"/>
              </a:rPr>
              <a:t>Eurobarometras</a:t>
            </a:r>
            <a:r>
              <a:rPr lang="lt-LT" sz="1200" dirty="0">
                <a:latin typeface="Cambria" panose="02040503050406030204" pitchFamily="18" charset="0"/>
                <a:ea typeface="Calibri" panose="020F0502020204030204" pitchFamily="34" charset="0"/>
                <a:cs typeface="Times New Roman" panose="02020603050405020304" pitchFamily="18" charset="0"/>
              </a:rPr>
              <a:t> 2007, 2017</a:t>
            </a:r>
            <a:endParaRPr lang="lt-LT" sz="1200" dirty="0"/>
          </a:p>
        </p:txBody>
      </p:sp>
    </p:spTree>
    <p:extLst>
      <p:ext uri="{BB962C8B-B14F-4D97-AF65-F5344CB8AC3E}">
        <p14:creationId xmlns:p14="http://schemas.microsoft.com/office/powerpoint/2010/main" val="523197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688" y="211602"/>
            <a:ext cx="11259007" cy="1288492"/>
          </a:xfrm>
        </p:spPr>
        <p:txBody>
          <a:bodyPr>
            <a:noAutofit/>
          </a:bodyPr>
          <a:lstStyle/>
          <a:p>
            <a:pPr>
              <a:spcAft>
                <a:spcPts val="0"/>
              </a:spcAft>
            </a:pPr>
            <a:r>
              <a:rPr lang="lt-LT" sz="2800" i="1" dirty="0">
                <a:latin typeface="Cambria" panose="02040503050406030204" pitchFamily="18" charset="0"/>
                <a:ea typeface="Cambria" panose="02040503050406030204" pitchFamily="18" charset="0"/>
              </a:rPr>
              <a:t>Ar 2014–2020 m. VP priemonė yra tinkama ir lėšos pakankamos veiksmų programoje ir nacionaliniuose dokumentuose numatytiems tikslams (rodikliams) pasiekti?</a:t>
            </a:r>
            <a:br>
              <a:rPr lang="lt-LT" sz="2800" i="1" dirty="0">
                <a:latin typeface="Cambria" panose="02040503050406030204" pitchFamily="18" charset="0"/>
                <a:ea typeface="Cambria" panose="02040503050406030204" pitchFamily="18" charset="0"/>
              </a:rPr>
            </a:br>
            <a:endParaRPr lang="lt-LT" sz="2800" i="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399421" y="1436193"/>
            <a:ext cx="7066720" cy="6248842"/>
          </a:xfrm>
        </p:spPr>
        <p:txBody>
          <a:bodyPr>
            <a:noAutofit/>
          </a:bodyPr>
          <a:lstStyle/>
          <a:p>
            <a:pPr lvl="0" algn="just">
              <a:buClr>
                <a:srgbClr val="FFC000"/>
              </a:buClr>
              <a:buFont typeface="Wingdings" panose="05000000000000000000" pitchFamily="2" charset="2"/>
              <a:buChar char="ü"/>
            </a:pPr>
            <a:r>
              <a:rPr lang="lt-LT" sz="2300" dirty="0">
                <a:solidFill>
                  <a:prstClr val="black"/>
                </a:solidFill>
              </a:rPr>
              <a:t>Veiksmų programoje nustatyta problema, kuriai spręsti skiriamos ES fondų investicijos – </a:t>
            </a:r>
            <a:r>
              <a:rPr lang="lt-LT" sz="2300" b="1" dirty="0">
                <a:solidFill>
                  <a:prstClr val="black"/>
                </a:solidFill>
              </a:rPr>
              <a:t>žemas visuomenės aplinkosauginis sąmoningumas</a:t>
            </a:r>
            <a:r>
              <a:rPr lang="lt-LT" sz="2300" dirty="0">
                <a:solidFill>
                  <a:prstClr val="black"/>
                </a:solidFill>
              </a:rPr>
              <a:t>. </a:t>
            </a:r>
            <a:endParaRPr lang="lt-LT" sz="2300" dirty="0"/>
          </a:p>
          <a:p>
            <a:pPr algn="just">
              <a:buClr>
                <a:srgbClr val="FFC000"/>
              </a:buClr>
              <a:buFont typeface="Wingdings" panose="05000000000000000000" pitchFamily="2" charset="2"/>
              <a:buChar char="ü"/>
            </a:pPr>
            <a:r>
              <a:rPr lang="lt-LT" sz="2300" dirty="0"/>
              <a:t>Iki šiol AM vykdyta komunikacija buvo daugiausiai </a:t>
            </a:r>
            <a:r>
              <a:rPr lang="lt-LT" sz="2300" b="1" dirty="0"/>
              <a:t>orientuota į žinių teikimo komponentą</a:t>
            </a:r>
            <a:r>
              <a:rPr lang="lt-LT" sz="2300" dirty="0"/>
              <a:t>. Tai atitiko situacijos poreikius, nes lyginant su ES vidurkiu buvo stebimas didelis visuomenės informuotumo atotrūkis. </a:t>
            </a:r>
          </a:p>
          <a:p>
            <a:pPr algn="just">
              <a:buClr>
                <a:srgbClr val="FFC000"/>
              </a:buClr>
              <a:buFont typeface="Wingdings" panose="05000000000000000000" pitchFamily="2" charset="2"/>
              <a:buChar char="ü"/>
            </a:pPr>
            <a:r>
              <a:rPr lang="lt-LT" sz="2300" dirty="0"/>
              <a:t>Tačiau naujausi turimi tyrimai rodo, kad visuomenė jau yra gerai informuota apie aplinką (daugiau nei 60 proc.), o net 82 proc. mano, kad jų vaidmuo yra svarbus saugant aplinką, bet elgsenos rodikliai (ypač dėl tausaus išteklių vartojimo) yra žemi. </a:t>
            </a:r>
            <a:r>
              <a:rPr lang="lt-LT" sz="2300" b="1" dirty="0"/>
              <a:t>Todėl 2014-2020 m. II etapo komunikacijoje visuomenės informavimo uždavinį turėtų papildyti visuomenės aplinkosauginės elgsenos ir tausaus vartojimo skatinimo uždavinys.</a:t>
            </a:r>
          </a:p>
        </p:txBody>
      </p:sp>
      <p:pic>
        <p:nvPicPr>
          <p:cNvPr id="7" name="Picture 6">
            <a:extLst>
              <a:ext uri="{FF2B5EF4-FFF2-40B4-BE49-F238E27FC236}">
                <a16:creationId xmlns:a16="http://schemas.microsoft.com/office/drawing/2014/main" id="{402AACD9-FDA1-4D02-A590-3375C95FC97A}"/>
              </a:ext>
            </a:extLst>
          </p:cNvPr>
          <p:cNvPicPr>
            <a:picLocks noChangeAspect="1"/>
          </p:cNvPicPr>
          <p:nvPr/>
        </p:nvPicPr>
        <p:blipFill>
          <a:blip r:embed="rId3"/>
          <a:stretch>
            <a:fillRect/>
          </a:stretch>
        </p:blipFill>
        <p:spPr>
          <a:xfrm>
            <a:off x="6682364" y="1445348"/>
            <a:ext cx="6352208" cy="4638670"/>
          </a:xfrm>
          <a:prstGeom prst="rect">
            <a:avLst/>
          </a:prstGeom>
        </p:spPr>
      </p:pic>
      <p:cxnSp>
        <p:nvCxnSpPr>
          <p:cNvPr id="8" name="Straight Connector 7">
            <a:extLst>
              <a:ext uri="{FF2B5EF4-FFF2-40B4-BE49-F238E27FC236}">
                <a16:creationId xmlns:a16="http://schemas.microsoft.com/office/drawing/2014/main" id="{D37BE302-0B9B-4A1A-A5AF-12E6FC5734AD}"/>
              </a:ext>
            </a:extLst>
          </p:cNvPr>
          <p:cNvCxnSpPr>
            <a:cxnSpLocks/>
          </p:cNvCxnSpPr>
          <p:nvPr/>
        </p:nvCxnSpPr>
        <p:spPr>
          <a:xfrm>
            <a:off x="7522992" y="1079863"/>
            <a:ext cx="0" cy="5290132"/>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35A4EF08-633C-48D1-B845-4C0597C673EA}"/>
              </a:ext>
            </a:extLst>
          </p:cNvPr>
          <p:cNvSpPr/>
          <p:nvPr/>
        </p:nvSpPr>
        <p:spPr>
          <a:xfrm>
            <a:off x="7653084" y="1126536"/>
            <a:ext cx="6096000" cy="400110"/>
          </a:xfrm>
          <a:prstGeom prst="rect">
            <a:avLst/>
          </a:prstGeom>
        </p:spPr>
        <p:txBody>
          <a:bodyPr>
            <a:spAutoFit/>
          </a:bodyPr>
          <a:lstStyle/>
          <a:p>
            <a:pPr>
              <a:buClr>
                <a:srgbClr val="FFC000"/>
              </a:buClr>
            </a:pPr>
            <a:r>
              <a:rPr lang="lt-LT" sz="2000" b="1" i="1" dirty="0">
                <a:solidFill>
                  <a:srgbClr val="003399"/>
                </a:solidFill>
              </a:rPr>
              <a:t>Kas lemia aplinkosauginį sąmoningumą?</a:t>
            </a:r>
          </a:p>
        </p:txBody>
      </p:sp>
      <p:sp>
        <p:nvSpPr>
          <p:cNvPr id="10" name="Rectangle 9">
            <a:extLst>
              <a:ext uri="{FF2B5EF4-FFF2-40B4-BE49-F238E27FC236}">
                <a16:creationId xmlns:a16="http://schemas.microsoft.com/office/drawing/2014/main" id="{4013A130-60E4-4647-81F4-693F205AF2AD}"/>
              </a:ext>
            </a:extLst>
          </p:cNvPr>
          <p:cNvSpPr/>
          <p:nvPr/>
        </p:nvSpPr>
        <p:spPr>
          <a:xfrm>
            <a:off x="7636695" y="6084018"/>
            <a:ext cx="4443546" cy="400110"/>
          </a:xfrm>
          <a:prstGeom prst="rect">
            <a:avLst/>
          </a:prstGeom>
        </p:spPr>
        <p:txBody>
          <a:bodyPr wrap="square">
            <a:spAutoFit/>
          </a:bodyPr>
          <a:lstStyle/>
          <a:p>
            <a:r>
              <a:rPr lang="lt-LT" sz="1000" dirty="0" err="1">
                <a:latin typeface="Cambria" panose="02040503050406030204" pitchFamily="18" charset="0"/>
                <a:ea typeface="Calibri" panose="020F0502020204030204" pitchFamily="34" charset="0"/>
                <a:cs typeface="Times New Roman" panose="02020603050405020304" pitchFamily="18" charset="0"/>
              </a:rPr>
              <a:t>Partanen-Hertell</a:t>
            </a:r>
            <a:r>
              <a:rPr lang="lt-LT" sz="1000" dirty="0">
                <a:latin typeface="Cambria" panose="02040503050406030204" pitchFamily="18" charset="0"/>
                <a:ea typeface="Calibri" panose="020F0502020204030204" pitchFamily="34" charset="0"/>
                <a:cs typeface="Times New Roman" panose="02020603050405020304" pitchFamily="18" charset="0"/>
              </a:rPr>
              <a:t> M, et al. (1999) </a:t>
            </a:r>
            <a:r>
              <a:rPr lang="lt-LT" sz="1000" dirty="0" err="1">
                <a:latin typeface="Cambria" panose="02040503050406030204" pitchFamily="18" charset="0"/>
                <a:ea typeface="Calibri" panose="020F0502020204030204" pitchFamily="34" charset="0"/>
                <a:cs typeface="Times New Roman" panose="02020603050405020304" pitchFamily="18" charset="0"/>
              </a:rPr>
              <a:t>Raising</a:t>
            </a:r>
            <a:r>
              <a:rPr lang="lt-LT" sz="1000" dirty="0">
                <a:latin typeface="Cambria" panose="02040503050406030204" pitchFamily="18" charset="0"/>
                <a:ea typeface="Calibri" panose="020F0502020204030204" pitchFamily="34" charset="0"/>
                <a:cs typeface="Times New Roman" panose="02020603050405020304" pitchFamily="18" charset="0"/>
              </a:rPr>
              <a:t> </a:t>
            </a:r>
            <a:r>
              <a:rPr lang="lt-LT" sz="1000" dirty="0" err="1">
                <a:latin typeface="Cambria" panose="02040503050406030204" pitchFamily="18" charset="0"/>
                <a:ea typeface="Calibri" panose="020F0502020204030204" pitchFamily="34" charset="0"/>
                <a:cs typeface="Times New Roman" panose="02020603050405020304" pitchFamily="18" charset="0"/>
              </a:rPr>
              <a:t>environmental</a:t>
            </a:r>
            <a:r>
              <a:rPr lang="lt-LT" sz="1000" dirty="0">
                <a:latin typeface="Cambria" panose="02040503050406030204" pitchFamily="18" charset="0"/>
                <a:ea typeface="Calibri" panose="020F0502020204030204" pitchFamily="34" charset="0"/>
                <a:cs typeface="Times New Roman" panose="02020603050405020304" pitchFamily="18" charset="0"/>
              </a:rPr>
              <a:t> </a:t>
            </a:r>
            <a:r>
              <a:rPr lang="lt-LT" sz="1000" dirty="0" err="1">
                <a:latin typeface="Cambria" panose="02040503050406030204" pitchFamily="18" charset="0"/>
                <a:ea typeface="Calibri" panose="020F0502020204030204" pitchFamily="34" charset="0"/>
                <a:cs typeface="Times New Roman" panose="02020603050405020304" pitchFamily="18" charset="0"/>
              </a:rPr>
              <a:t>awareness</a:t>
            </a:r>
            <a:r>
              <a:rPr lang="lt-LT" sz="1000" dirty="0">
                <a:latin typeface="Cambria" panose="02040503050406030204" pitchFamily="18" charset="0"/>
                <a:ea typeface="Calibri" panose="020F0502020204030204" pitchFamily="34" charset="0"/>
                <a:cs typeface="Times New Roman" panose="02020603050405020304" pitchFamily="18" charset="0"/>
              </a:rPr>
              <a:t> </a:t>
            </a:r>
            <a:r>
              <a:rPr lang="lt-LT" sz="1000" dirty="0" err="1">
                <a:latin typeface="Cambria" panose="02040503050406030204" pitchFamily="18" charset="0"/>
                <a:ea typeface="Calibri" panose="020F0502020204030204" pitchFamily="34" charset="0"/>
                <a:cs typeface="Times New Roman" panose="02020603050405020304" pitchFamily="18" charset="0"/>
              </a:rPr>
              <a:t>in</a:t>
            </a:r>
            <a:r>
              <a:rPr lang="lt-LT" sz="1000" dirty="0">
                <a:latin typeface="Cambria" panose="02040503050406030204" pitchFamily="18" charset="0"/>
                <a:ea typeface="Calibri" panose="020F0502020204030204" pitchFamily="34" charset="0"/>
                <a:cs typeface="Times New Roman" panose="02020603050405020304" pitchFamily="18" charset="0"/>
              </a:rPr>
              <a:t> </a:t>
            </a:r>
            <a:r>
              <a:rPr lang="lt-LT" sz="1000" dirty="0" err="1">
                <a:latin typeface="Cambria" panose="02040503050406030204" pitchFamily="18" charset="0"/>
                <a:ea typeface="Calibri" panose="020F0502020204030204" pitchFamily="34" charset="0"/>
                <a:cs typeface="Times New Roman" panose="02020603050405020304" pitchFamily="18" charset="0"/>
              </a:rPr>
              <a:t>the</a:t>
            </a:r>
            <a:r>
              <a:rPr lang="lt-LT" sz="1000" dirty="0">
                <a:latin typeface="Cambria" panose="02040503050406030204" pitchFamily="18" charset="0"/>
                <a:ea typeface="Calibri" panose="020F0502020204030204" pitchFamily="34" charset="0"/>
                <a:cs typeface="Times New Roman" panose="02020603050405020304" pitchFamily="18" charset="0"/>
              </a:rPr>
              <a:t> Baltic </a:t>
            </a:r>
            <a:r>
              <a:rPr lang="lt-LT" sz="1000" dirty="0" err="1">
                <a:latin typeface="Cambria" panose="02040503050406030204" pitchFamily="18" charset="0"/>
                <a:ea typeface="Calibri" panose="020F0502020204030204" pitchFamily="34" charset="0"/>
                <a:cs typeface="Times New Roman" panose="02020603050405020304" pitchFamily="18" charset="0"/>
              </a:rPr>
              <a:t>Sea</a:t>
            </a:r>
            <a:r>
              <a:rPr lang="lt-LT" sz="1000" dirty="0">
                <a:latin typeface="Cambria" panose="02040503050406030204" pitchFamily="18" charset="0"/>
                <a:ea typeface="Calibri" panose="020F0502020204030204" pitchFamily="34" charset="0"/>
                <a:cs typeface="Times New Roman" panose="02020603050405020304" pitchFamily="18" charset="0"/>
              </a:rPr>
              <a:t> </a:t>
            </a:r>
            <a:r>
              <a:rPr lang="lt-LT" sz="1000" dirty="0" err="1">
                <a:latin typeface="Cambria" panose="02040503050406030204" pitchFamily="18" charset="0"/>
                <a:ea typeface="Calibri" panose="020F0502020204030204" pitchFamily="34" charset="0"/>
                <a:cs typeface="Times New Roman" panose="02020603050405020304" pitchFamily="18" charset="0"/>
              </a:rPr>
              <a:t>area</a:t>
            </a:r>
            <a:endParaRPr lang="lt-LT" sz="1000" dirty="0"/>
          </a:p>
        </p:txBody>
      </p:sp>
    </p:spTree>
    <p:extLst>
      <p:ext uri="{BB962C8B-B14F-4D97-AF65-F5344CB8AC3E}">
        <p14:creationId xmlns:p14="http://schemas.microsoft.com/office/powerpoint/2010/main" val="743516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55975-B8F7-42DF-9FE0-4B5E3863B41D}"/>
              </a:ext>
            </a:extLst>
          </p:cNvPr>
          <p:cNvSpPr>
            <a:spLocks noGrp="1"/>
          </p:cNvSpPr>
          <p:nvPr>
            <p:ph type="title"/>
          </p:nvPr>
        </p:nvSpPr>
        <p:spPr>
          <a:xfrm>
            <a:off x="838199" y="231173"/>
            <a:ext cx="11098689" cy="661075"/>
          </a:xfrm>
        </p:spPr>
        <p:txBody>
          <a:bodyPr>
            <a:normAutofit/>
          </a:bodyPr>
          <a:lstStyle/>
          <a:p>
            <a:r>
              <a:rPr lang="lt-LT" sz="2800" i="1" dirty="0">
                <a:latin typeface="Cambria" panose="02040503050406030204" pitchFamily="18" charset="0"/>
                <a:ea typeface="Cambria" panose="02040503050406030204" pitchFamily="18" charset="0"/>
              </a:rPr>
              <a:t>2014-2020 m. komunikacijos II etapo prioritetinės auditorijos</a:t>
            </a:r>
          </a:p>
        </p:txBody>
      </p:sp>
      <p:pic>
        <p:nvPicPr>
          <p:cNvPr id="3" name="Picture 2">
            <a:extLst>
              <a:ext uri="{FF2B5EF4-FFF2-40B4-BE49-F238E27FC236}">
                <a16:creationId xmlns:a16="http://schemas.microsoft.com/office/drawing/2014/main" id="{66CC9E0A-8EE3-41D6-B633-EC7FC2BDF26E}"/>
              </a:ext>
            </a:extLst>
          </p:cNvPr>
          <p:cNvPicPr>
            <a:picLocks noChangeAspect="1"/>
          </p:cNvPicPr>
          <p:nvPr/>
        </p:nvPicPr>
        <p:blipFill>
          <a:blip r:embed="rId3"/>
          <a:stretch>
            <a:fillRect/>
          </a:stretch>
        </p:blipFill>
        <p:spPr>
          <a:xfrm>
            <a:off x="255112" y="797324"/>
            <a:ext cx="8621820" cy="5324837"/>
          </a:xfrm>
          <a:prstGeom prst="rect">
            <a:avLst/>
          </a:prstGeom>
        </p:spPr>
      </p:pic>
      <p:sp>
        <p:nvSpPr>
          <p:cNvPr id="9" name="Rectangle 8">
            <a:extLst>
              <a:ext uri="{FF2B5EF4-FFF2-40B4-BE49-F238E27FC236}">
                <a16:creationId xmlns:a16="http://schemas.microsoft.com/office/drawing/2014/main" id="{98380CC9-EC26-4FCC-A7DB-387A2FA8CA2F}"/>
              </a:ext>
            </a:extLst>
          </p:cNvPr>
          <p:cNvSpPr/>
          <p:nvPr/>
        </p:nvSpPr>
        <p:spPr>
          <a:xfrm>
            <a:off x="39666" y="6531641"/>
            <a:ext cx="2104650" cy="307777"/>
          </a:xfrm>
          <a:prstGeom prst="rect">
            <a:avLst/>
          </a:prstGeom>
        </p:spPr>
        <p:txBody>
          <a:bodyPr wrap="square">
            <a:spAutoFit/>
          </a:bodyPr>
          <a:lstStyle/>
          <a:p>
            <a:r>
              <a:rPr lang="lt-LT" sz="1400" dirty="0">
                <a:latin typeface="Cambria" panose="02040503050406030204" pitchFamily="18" charset="0"/>
                <a:ea typeface="Calibri" panose="020F0502020204030204" pitchFamily="34" charset="0"/>
                <a:cs typeface="Times New Roman" panose="02020603050405020304" pitchFamily="18" charset="0"/>
              </a:rPr>
              <a:t>Baltijos tyrimai, 2018.</a:t>
            </a:r>
            <a:endParaRPr lang="lt-LT" sz="1400" dirty="0"/>
          </a:p>
        </p:txBody>
      </p:sp>
      <p:sp>
        <p:nvSpPr>
          <p:cNvPr id="4" name="Rectangle 3">
            <a:extLst>
              <a:ext uri="{FF2B5EF4-FFF2-40B4-BE49-F238E27FC236}">
                <a16:creationId xmlns:a16="http://schemas.microsoft.com/office/drawing/2014/main" id="{E4B31504-6365-4701-9429-5AD1010C9242}"/>
              </a:ext>
            </a:extLst>
          </p:cNvPr>
          <p:cNvSpPr/>
          <p:nvPr/>
        </p:nvSpPr>
        <p:spPr>
          <a:xfrm>
            <a:off x="7735322" y="1458399"/>
            <a:ext cx="3936725" cy="2585323"/>
          </a:xfrm>
          <a:prstGeom prst="rect">
            <a:avLst/>
          </a:prstGeom>
        </p:spPr>
        <p:txBody>
          <a:bodyPr wrap="square">
            <a:spAutoFit/>
          </a:bodyPr>
          <a:lstStyle/>
          <a:p>
            <a:r>
              <a:rPr lang="lt-LT" b="1" dirty="0"/>
              <a:t>Pusė Lietuvos gyventojų mano, kad yra gerai informuoti apie aplinką</a:t>
            </a:r>
            <a:r>
              <a:rPr lang="lt-LT" dirty="0"/>
              <a:t>. Tai dažniau 15 – 50 metų žmonės (66</a:t>
            </a:r>
            <a:r>
              <a:rPr lang="en-US" dirty="0"/>
              <a:t>%</a:t>
            </a:r>
            <a:r>
              <a:rPr lang="lt-LT" dirty="0"/>
              <a:t> tarp visų šios grupės respondentų), baigę kolegiją ar su aukštuoju išsilavinimu (40</a:t>
            </a:r>
            <a:r>
              <a:rPr lang="en-US" dirty="0"/>
              <a:t>%</a:t>
            </a:r>
            <a:r>
              <a:rPr lang="lt-LT" dirty="0"/>
              <a:t> tarp visų šios grupės respondentų), specialistai ir tarnautojai, respondentai su vidutinėmis šeimos pajamomis per mėnesį (600 - 1000 EUR)</a:t>
            </a:r>
          </a:p>
        </p:txBody>
      </p:sp>
      <p:sp>
        <p:nvSpPr>
          <p:cNvPr id="11" name="Rectangle 10">
            <a:extLst>
              <a:ext uri="{FF2B5EF4-FFF2-40B4-BE49-F238E27FC236}">
                <a16:creationId xmlns:a16="http://schemas.microsoft.com/office/drawing/2014/main" id="{504ED4FF-F1E7-47D7-9772-341DF3BF8695}"/>
              </a:ext>
            </a:extLst>
          </p:cNvPr>
          <p:cNvSpPr/>
          <p:nvPr/>
        </p:nvSpPr>
        <p:spPr>
          <a:xfrm>
            <a:off x="10219174" y="6205283"/>
            <a:ext cx="1557494" cy="6527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 name="Rectangle 11">
            <a:extLst>
              <a:ext uri="{FF2B5EF4-FFF2-40B4-BE49-F238E27FC236}">
                <a16:creationId xmlns:a16="http://schemas.microsoft.com/office/drawing/2014/main" id="{48A4E481-37D9-4AEF-9298-2F6C586BB2D8}"/>
              </a:ext>
            </a:extLst>
          </p:cNvPr>
          <p:cNvSpPr/>
          <p:nvPr/>
        </p:nvSpPr>
        <p:spPr>
          <a:xfrm>
            <a:off x="2754489" y="5865236"/>
            <a:ext cx="9294373" cy="923330"/>
          </a:xfrm>
          <a:prstGeom prst="rect">
            <a:avLst/>
          </a:prstGeom>
        </p:spPr>
        <p:txBody>
          <a:bodyPr wrap="square">
            <a:spAutoFit/>
          </a:bodyPr>
          <a:lstStyle/>
          <a:p>
            <a:pPr>
              <a:buClr>
                <a:schemeClr val="accent4"/>
              </a:buClr>
            </a:pPr>
            <a:r>
              <a:rPr lang="lt-LT" b="1" dirty="0"/>
              <a:t>Nepakankamai (prastai) informuoti, bet domisi šia tema (29 proc. visų Lietuvos gyventojų)</a:t>
            </a:r>
            <a:r>
              <a:rPr lang="lt-LT" dirty="0"/>
              <a:t>: tai dažniau moterys, 50 – 74 metų žmonės (44</a:t>
            </a:r>
            <a:r>
              <a:rPr lang="en-US" dirty="0"/>
              <a:t>%</a:t>
            </a:r>
            <a:r>
              <a:rPr lang="lt-LT" dirty="0"/>
              <a:t> tarp visų šios grupės respondentų), darbininkai, ūkininkai ar bedarbiai, respondentai su mažiausiomis šeimos pajamomis per mėnesį (iki 600 EUR)</a:t>
            </a:r>
          </a:p>
        </p:txBody>
      </p:sp>
      <p:sp>
        <p:nvSpPr>
          <p:cNvPr id="13" name="Rectangle: Diagonal Corners Rounded 12">
            <a:extLst>
              <a:ext uri="{FF2B5EF4-FFF2-40B4-BE49-F238E27FC236}">
                <a16:creationId xmlns:a16="http://schemas.microsoft.com/office/drawing/2014/main" id="{56149AC6-9CB9-411D-96FE-7BBD972FB5E5}"/>
              </a:ext>
            </a:extLst>
          </p:cNvPr>
          <p:cNvSpPr/>
          <p:nvPr/>
        </p:nvSpPr>
        <p:spPr>
          <a:xfrm>
            <a:off x="7529689" y="1430763"/>
            <a:ext cx="4246980" cy="2612960"/>
          </a:xfrm>
          <a:prstGeom prst="round2DiagRect">
            <a:avLst/>
          </a:prstGeom>
          <a:noFill/>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lt-LT"/>
          </a:p>
        </p:txBody>
      </p:sp>
      <p:sp>
        <p:nvSpPr>
          <p:cNvPr id="14" name="Rectangle: Diagonal Corners Rounded 13">
            <a:extLst>
              <a:ext uri="{FF2B5EF4-FFF2-40B4-BE49-F238E27FC236}">
                <a16:creationId xmlns:a16="http://schemas.microsoft.com/office/drawing/2014/main" id="{5B1B1AAE-725D-4B42-B0C7-71708201061D}"/>
              </a:ext>
            </a:extLst>
          </p:cNvPr>
          <p:cNvSpPr/>
          <p:nvPr/>
        </p:nvSpPr>
        <p:spPr>
          <a:xfrm>
            <a:off x="2741742" y="5807852"/>
            <a:ext cx="9294373" cy="980714"/>
          </a:xfrm>
          <a:prstGeom prst="round2DiagRect">
            <a:avLst/>
          </a:prstGeom>
          <a:noFill/>
          <a:ln>
            <a:solidFill>
              <a:srgbClr val="FFC0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415317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771" y="200542"/>
            <a:ext cx="10528663" cy="656405"/>
          </a:xfrm>
        </p:spPr>
        <p:txBody>
          <a:bodyPr>
            <a:noAutofit/>
          </a:bodyPr>
          <a:lstStyle/>
          <a:p>
            <a:br>
              <a:rPr lang="lt-LT" sz="2000" i="1" dirty="0">
                <a:latin typeface="Cambria" panose="02040503050406030204" pitchFamily="18" charset="0"/>
                <a:cs typeface="Times New Roman" panose="02020603050405020304" pitchFamily="18" charset="0"/>
              </a:rPr>
            </a:br>
            <a:br>
              <a:rPr lang="lt-LT" sz="2000" i="1" dirty="0">
                <a:latin typeface="Cambria" panose="02040503050406030204" pitchFamily="18" charset="0"/>
                <a:cs typeface="Times New Roman" panose="02020603050405020304" pitchFamily="18" charset="0"/>
              </a:rPr>
            </a:br>
            <a:r>
              <a:rPr lang="en-GB" sz="2800" i="1" dirty="0" err="1">
                <a:latin typeface="Cambria" panose="02040503050406030204" pitchFamily="18" charset="0"/>
                <a:cs typeface="Times New Roman" panose="02020603050405020304" pitchFamily="18" charset="0"/>
              </a:rPr>
              <a:t>Rekomendacijos</a:t>
            </a:r>
            <a:r>
              <a:rPr lang="en-GB" sz="2800" i="1" dirty="0">
                <a:latin typeface="Cambria" panose="02040503050406030204" pitchFamily="18" charset="0"/>
                <a:cs typeface="Times New Roman" panose="02020603050405020304" pitchFamily="18" charset="0"/>
              </a:rPr>
              <a:t> </a:t>
            </a:r>
            <a:r>
              <a:rPr lang="lt-LT" sz="2800" i="1" dirty="0">
                <a:latin typeface="Cambria" panose="02040503050406030204" pitchFamily="18" charset="0"/>
                <a:cs typeface="Times New Roman" panose="02020603050405020304" pitchFamily="18" charset="0"/>
              </a:rPr>
              <a:t>laikotarpiui po 2020 metų  </a:t>
            </a:r>
            <a:br>
              <a:rPr lang="lt-LT" sz="2800" i="1" dirty="0">
                <a:latin typeface="Cambria" panose="02040503050406030204" pitchFamily="18" charset="0"/>
                <a:cs typeface="Times New Roman" panose="02020603050405020304" pitchFamily="18" charset="0"/>
              </a:rPr>
            </a:br>
            <a:endParaRPr lang="lt-LT" sz="2800" i="1" dirty="0">
              <a:latin typeface="Cambria" panose="020405030504060302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41792971-2967-4F15-A159-FD095D8B5849}"/>
              </a:ext>
            </a:extLst>
          </p:cNvPr>
          <p:cNvSpPr>
            <a:spLocks noGrp="1"/>
          </p:cNvSpPr>
          <p:nvPr>
            <p:ph idx="1"/>
          </p:nvPr>
        </p:nvSpPr>
        <p:spPr>
          <a:xfrm>
            <a:off x="587913" y="1251447"/>
            <a:ext cx="11604087" cy="656405"/>
          </a:xfrm>
        </p:spPr>
        <p:txBody>
          <a:bodyPr>
            <a:normAutofit fontScale="25000" lnSpcReduction="20000"/>
          </a:bodyPr>
          <a:lstStyle/>
          <a:p>
            <a:pPr>
              <a:buClr>
                <a:srgbClr val="FFC000"/>
              </a:buClr>
              <a:buFont typeface="Wingdings" panose="05000000000000000000" pitchFamily="2" charset="2"/>
              <a:buChar char="ü"/>
            </a:pPr>
            <a:r>
              <a:rPr lang="lt-LT" sz="9600" dirty="0"/>
              <a:t> Rengiant naujo laikotarpio ES fondų investicijų veiksmų programą, rekomenduojama numatyti visuomenės informavimo aplinkos klausimais ir aplinkai palankios elgsenos skatinimo rėmimo veiklą</a:t>
            </a:r>
          </a:p>
          <a:p>
            <a:pPr marL="0" indent="0">
              <a:buClr>
                <a:srgbClr val="FFC000"/>
              </a:buClr>
              <a:buNone/>
            </a:pPr>
            <a:endParaRPr lang="lt-LT" sz="9600" dirty="0"/>
          </a:p>
          <a:p>
            <a:pPr>
              <a:buClr>
                <a:srgbClr val="FFC000"/>
              </a:buClr>
              <a:buFont typeface="Wingdings" panose="05000000000000000000" pitchFamily="2" charset="2"/>
              <a:buChar char="ü"/>
            </a:pPr>
            <a:endParaRPr lang="lt-LT" sz="9600" dirty="0"/>
          </a:p>
          <a:p>
            <a:endParaRPr lang="lt-LT" dirty="0"/>
          </a:p>
        </p:txBody>
      </p:sp>
      <p:sp>
        <p:nvSpPr>
          <p:cNvPr id="6" name="Content Placeholder 2">
            <a:extLst>
              <a:ext uri="{FF2B5EF4-FFF2-40B4-BE49-F238E27FC236}">
                <a16:creationId xmlns:a16="http://schemas.microsoft.com/office/drawing/2014/main" id="{C0FE0316-4481-497B-8B71-3D0FA8BEBE6F}"/>
              </a:ext>
            </a:extLst>
          </p:cNvPr>
          <p:cNvSpPr txBox="1">
            <a:spLocks/>
          </p:cNvSpPr>
          <p:nvPr/>
        </p:nvSpPr>
        <p:spPr>
          <a:xfrm>
            <a:off x="587913" y="2302352"/>
            <a:ext cx="5310802" cy="390293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Clr>
                <a:srgbClr val="FFC000"/>
              </a:buClr>
              <a:buNone/>
            </a:pPr>
            <a:r>
              <a:rPr lang="lt-LT" sz="3800" dirty="0">
                <a:solidFill>
                  <a:srgbClr val="FFC000"/>
                </a:solidFill>
              </a:rPr>
              <a:t>Parengti Lietuvos gyventojų informavimo aplinkos klausimais ir aplinkai palankios elgsenos skatinimo strategiją 2020-2025 m., nustatant:</a:t>
            </a:r>
          </a:p>
          <a:p>
            <a:pPr algn="just">
              <a:buClr>
                <a:srgbClr val="FFC000"/>
              </a:buClr>
            </a:pPr>
            <a:r>
              <a:rPr lang="lt-LT" sz="3400" dirty="0"/>
              <a:t>komunikacijos tikslus, </a:t>
            </a:r>
          </a:p>
          <a:p>
            <a:pPr algn="just">
              <a:buClr>
                <a:srgbClr val="FFC000"/>
              </a:buClr>
            </a:pPr>
            <a:r>
              <a:rPr lang="lt-LT" sz="3400" dirty="0"/>
              <a:t>uždavinius, </a:t>
            </a:r>
          </a:p>
          <a:p>
            <a:pPr algn="just">
              <a:buClr>
                <a:srgbClr val="FFC000"/>
              </a:buClr>
            </a:pPr>
            <a:r>
              <a:rPr lang="lt-LT" sz="3400" dirty="0"/>
              <a:t>tikslines auditorijas, </a:t>
            </a:r>
          </a:p>
          <a:p>
            <a:pPr algn="just">
              <a:buClr>
                <a:srgbClr val="FFC000"/>
              </a:buClr>
            </a:pPr>
            <a:r>
              <a:rPr lang="lt-LT" sz="3400" dirty="0"/>
              <a:t>skiriamus išteklius,</a:t>
            </a:r>
          </a:p>
          <a:p>
            <a:pPr algn="just">
              <a:buClr>
                <a:srgbClr val="FFC000"/>
              </a:buClr>
            </a:pPr>
            <a:r>
              <a:rPr lang="lt-LT" sz="3400" dirty="0"/>
              <a:t>komunikacijos efektyvumo matavimo rodiklius (ne tik informuotumą, bet ir nuostatų bei elgsenos pokyčius), </a:t>
            </a:r>
          </a:p>
          <a:p>
            <a:pPr algn="just">
              <a:buClr>
                <a:srgbClr val="FFC000"/>
              </a:buClr>
            </a:pPr>
            <a:r>
              <a:rPr lang="lt-LT" sz="3400" dirty="0"/>
              <a:t>strategijos įgyvendinimo nuostatas. </a:t>
            </a:r>
          </a:p>
          <a:p>
            <a:pPr marL="0" indent="0" algn="ctr">
              <a:buClr>
                <a:srgbClr val="FFC000"/>
              </a:buClr>
              <a:buNone/>
            </a:pPr>
            <a:endParaRPr lang="lt-LT" dirty="0">
              <a:solidFill>
                <a:srgbClr val="FFC000"/>
              </a:solidFill>
            </a:endParaRPr>
          </a:p>
          <a:p>
            <a:pPr lvl="1">
              <a:buClr>
                <a:srgbClr val="FFC000"/>
              </a:buClr>
            </a:pPr>
            <a:endParaRPr lang="lt-LT" dirty="0"/>
          </a:p>
          <a:p>
            <a:pPr lvl="1"/>
            <a:endParaRPr lang="lt-LT" dirty="0"/>
          </a:p>
        </p:txBody>
      </p:sp>
      <p:sp>
        <p:nvSpPr>
          <p:cNvPr id="7" name="Content Placeholder 2">
            <a:extLst>
              <a:ext uri="{FF2B5EF4-FFF2-40B4-BE49-F238E27FC236}">
                <a16:creationId xmlns:a16="http://schemas.microsoft.com/office/drawing/2014/main" id="{79B5A891-8EDB-45EE-A8B4-225B010C3420}"/>
              </a:ext>
            </a:extLst>
          </p:cNvPr>
          <p:cNvSpPr txBox="1">
            <a:spLocks/>
          </p:cNvSpPr>
          <p:nvPr/>
        </p:nvSpPr>
        <p:spPr>
          <a:xfrm>
            <a:off x="6659779" y="3064747"/>
            <a:ext cx="5310802" cy="3793253"/>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Clr>
                <a:srgbClr val="FFC000"/>
              </a:buClr>
              <a:buNone/>
            </a:pPr>
            <a:r>
              <a:rPr lang="lt-LT" sz="4400" dirty="0">
                <a:solidFill>
                  <a:srgbClr val="FFC000"/>
                </a:solidFill>
              </a:rPr>
              <a:t>Rengti metinius komunikacijos planus, kuriuose atsižvelgiant į aplinkos politikos aktualijas ir visuomenės nuomonės tyrimų rezultatus būtų nustatoma:</a:t>
            </a:r>
            <a:r>
              <a:rPr lang="lt-LT" sz="4400" dirty="0"/>
              <a:t> </a:t>
            </a:r>
            <a:endParaRPr lang="lt-LT" sz="4400" dirty="0">
              <a:solidFill>
                <a:srgbClr val="FFC000"/>
              </a:solidFill>
            </a:endParaRPr>
          </a:p>
          <a:p>
            <a:pPr algn="just">
              <a:buClr>
                <a:srgbClr val="FFC000"/>
              </a:buClr>
            </a:pPr>
            <a:r>
              <a:rPr lang="lt-LT" sz="3800" dirty="0"/>
              <a:t>prioritetinės komunikacijos temos, </a:t>
            </a:r>
          </a:p>
          <a:p>
            <a:pPr algn="just">
              <a:buClr>
                <a:srgbClr val="FFC000"/>
              </a:buClr>
            </a:pPr>
            <a:r>
              <a:rPr lang="lt-LT" sz="3800" dirty="0"/>
              <a:t>kokia informacija (pagrindinės žinutės) turi būti perduota kiekvienai tikslinei grupei, </a:t>
            </a:r>
          </a:p>
          <a:p>
            <a:pPr algn="just">
              <a:buClr>
                <a:srgbClr val="FFC000"/>
              </a:buClr>
            </a:pPr>
            <a:r>
              <a:rPr lang="lt-LT" sz="3800" dirty="0"/>
              <a:t>pagal konkrečios grupės žiniasklaidos vartojimo įpročius parinktos tinkamos priemonės, </a:t>
            </a:r>
          </a:p>
          <a:p>
            <a:pPr algn="just">
              <a:buClr>
                <a:srgbClr val="FFC000"/>
              </a:buClr>
            </a:pPr>
            <a:r>
              <a:rPr lang="lt-LT" sz="3800" dirty="0"/>
              <a:t>nustatyti metiniai komunikacijos efektyvumo rodikliai</a:t>
            </a:r>
          </a:p>
          <a:p>
            <a:pPr algn="just">
              <a:buClr>
                <a:srgbClr val="FFC000"/>
              </a:buClr>
            </a:pPr>
            <a:r>
              <a:rPr lang="lt-LT" sz="3800" dirty="0"/>
              <a:t>tikslinamas metinis biudžetas </a:t>
            </a:r>
          </a:p>
          <a:p>
            <a:pPr lvl="1"/>
            <a:endParaRPr lang="lt-LT" dirty="0"/>
          </a:p>
        </p:txBody>
      </p:sp>
      <p:sp>
        <p:nvSpPr>
          <p:cNvPr id="4" name="Rectangle 3">
            <a:extLst>
              <a:ext uri="{FF2B5EF4-FFF2-40B4-BE49-F238E27FC236}">
                <a16:creationId xmlns:a16="http://schemas.microsoft.com/office/drawing/2014/main" id="{54CBF792-9C0D-4CFA-971A-42B53A43C4A1}"/>
              </a:ext>
            </a:extLst>
          </p:cNvPr>
          <p:cNvSpPr/>
          <p:nvPr/>
        </p:nvSpPr>
        <p:spPr>
          <a:xfrm>
            <a:off x="10219174" y="6205283"/>
            <a:ext cx="1557494" cy="6527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9" name="Graphic 8" descr="Arrow: Clockwise curve">
            <a:extLst>
              <a:ext uri="{FF2B5EF4-FFF2-40B4-BE49-F238E27FC236}">
                <a16:creationId xmlns:a16="http://schemas.microsoft.com/office/drawing/2014/main" id="{04163C39-02FB-41EA-AA2A-E5429C54F0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859660" flipH="1">
            <a:off x="5589848" y="2634980"/>
            <a:ext cx="1012306" cy="1012306"/>
          </a:xfrm>
          <a:prstGeom prst="rect">
            <a:avLst/>
          </a:prstGeom>
        </p:spPr>
      </p:pic>
    </p:spTree>
    <p:extLst>
      <p:ext uri="{BB962C8B-B14F-4D97-AF65-F5344CB8AC3E}">
        <p14:creationId xmlns:p14="http://schemas.microsoft.com/office/powerpoint/2010/main" val="2344539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5781</TotalTime>
  <Words>1794</Words>
  <Application>Microsoft Office PowerPoint</Application>
  <PresentationFormat>Widescreen</PresentationFormat>
  <Paragraphs>92</Paragraphs>
  <Slides>8</Slides>
  <Notes>8</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8" baseType="lpstr">
      <vt:lpstr>Arial Unicode MS</vt:lpstr>
      <vt:lpstr>ＭＳ Ｐゴシック</vt:lpstr>
      <vt:lpstr>Arial</vt:lpstr>
      <vt:lpstr>Calibri</vt:lpstr>
      <vt:lpstr>Calibri Light</vt:lpstr>
      <vt:lpstr>Cambria</vt:lpstr>
      <vt:lpstr>Times New Roman</vt:lpstr>
      <vt:lpstr>Wingdings</vt:lpstr>
      <vt:lpstr>Office Theme</vt:lpstr>
      <vt:lpstr>Worksheet</vt:lpstr>
      <vt:lpstr>2014–2020 m. gamtos apsaugos priemonių įgyvendinimo  pažangos vertinimas    Visuomenės informavimas apie aplinką</vt:lpstr>
      <vt:lpstr>Visuomenės informavimas apie aplinką</vt:lpstr>
      <vt:lpstr>Ar ES fondų lėšomis tikslinga finansuoti visuomenės informavimo apie aplinką veiklas?</vt:lpstr>
      <vt:lpstr>Kokių rezultatų pasiekta 2007-2013 m. ir 2014-2020 m. komunikacija?</vt:lpstr>
      <vt:lpstr>Kaip per dešimtmetį pasikeitė gyventojų tausaus vartojimo įpročiai?  </vt:lpstr>
      <vt:lpstr>Ar 2014–2020 m. VP priemonė yra tinkama ir lėšos pakankamos veiksmų programoje ir nacionaliniuose dokumentuose numatytiems tikslams (rodikliams) pasiekti? </vt:lpstr>
      <vt:lpstr>2014-2020 m. komunikacijos II etapo prioritetinės auditorijos</vt:lpstr>
      <vt:lpstr>  Rekomendacijos laikotarpiui po 2020 metų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estep</dc:creator>
  <cp:lastModifiedBy>AgneM</cp:lastModifiedBy>
  <cp:revision>352</cp:revision>
  <cp:lastPrinted>2019-05-07T08:40:08Z</cp:lastPrinted>
  <dcterms:created xsi:type="dcterms:W3CDTF">2016-09-12T07:34:57Z</dcterms:created>
  <dcterms:modified xsi:type="dcterms:W3CDTF">2019-05-28T13:42:32Z</dcterms:modified>
</cp:coreProperties>
</file>