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305" r:id="rId3"/>
    <p:sldId id="336" r:id="rId4"/>
    <p:sldId id="333" r:id="rId5"/>
    <p:sldId id="321" r:id="rId6"/>
    <p:sldId id="337" r:id="rId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7" autoAdjust="0"/>
    <p:restoredTop sz="96433" autoAdjust="0"/>
  </p:normalViewPr>
  <p:slideViewPr>
    <p:cSldViewPr snapToGrid="0">
      <p:cViewPr varScale="1">
        <p:scale>
          <a:sx n="111" d="100"/>
          <a:sy n="111" d="100"/>
        </p:scale>
        <p:origin x="132" y="18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29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04D4F-AE5E-41F6-9736-0CE5BD8E8132}" type="doc">
      <dgm:prSet loTypeId="urn:microsoft.com/office/officeart/2005/8/layout/pyramid2" loCatId="list" qsTypeId="urn:microsoft.com/office/officeart/2005/8/quickstyle/simple1" qsCatId="simple" csTypeId="urn:microsoft.com/office/officeart/2005/8/colors/colorful4" csCatId="colorful" phldr="1"/>
      <dgm:spPr/>
    </dgm:pt>
    <dgm:pt modelId="{C404DF50-6DD2-4427-AF53-3F70701A21FF}">
      <dgm:prSet custT="1"/>
      <dgm:spPr/>
      <dgm:t>
        <a:bodyPr/>
        <a:lstStyle/>
        <a:p>
          <a:r>
            <a:rPr lang="lt-LT" sz="1600" b="1" dirty="0">
              <a:solidFill>
                <a:srgbClr val="003399"/>
              </a:solidFill>
            </a:rPr>
            <a:t>1 UŽDAVINYS</a:t>
          </a:r>
          <a:r>
            <a:rPr lang="lt-LT" sz="1600" dirty="0">
              <a:solidFill>
                <a:srgbClr val="003399"/>
              </a:solidFill>
            </a:rPr>
            <a:t>: </a:t>
          </a:r>
          <a:r>
            <a:rPr lang="lt-LT" sz="1600" dirty="0"/>
            <a:t>atlikti Lietuvos aplinkos būklės ir 2007–2013 m. priemonių poveikio bei tvarumo vertinimą </a:t>
          </a:r>
        </a:p>
      </dgm:t>
    </dgm:pt>
    <dgm:pt modelId="{02127209-A330-4C26-B13D-9E52CF1EF1FC}" type="parTrans" cxnId="{936167D2-4E46-4D89-9F67-14EF29CE9C86}">
      <dgm:prSet/>
      <dgm:spPr/>
      <dgm:t>
        <a:bodyPr/>
        <a:lstStyle/>
        <a:p>
          <a:endParaRPr lang="lt-LT"/>
        </a:p>
      </dgm:t>
    </dgm:pt>
    <dgm:pt modelId="{20FFDD8F-2C97-4762-B379-332F3F8671A8}" type="sibTrans" cxnId="{936167D2-4E46-4D89-9F67-14EF29CE9C86}">
      <dgm:prSet/>
      <dgm:spPr/>
      <dgm:t>
        <a:bodyPr/>
        <a:lstStyle/>
        <a:p>
          <a:endParaRPr lang="lt-LT"/>
        </a:p>
      </dgm:t>
    </dgm:pt>
    <dgm:pt modelId="{39325AD6-69B5-4923-9F53-CA46B3ED63D9}">
      <dgm:prSet custT="1"/>
      <dgm:spPr/>
      <dgm:t>
        <a:bodyPr/>
        <a:lstStyle/>
        <a:p>
          <a:r>
            <a:rPr lang="lt-LT" sz="1400" b="1" dirty="0">
              <a:solidFill>
                <a:srgbClr val="003399"/>
              </a:solidFill>
            </a:rPr>
            <a:t>2 UŽDAVINYS</a:t>
          </a:r>
          <a:r>
            <a:rPr lang="lt-LT" sz="1400" dirty="0">
              <a:solidFill>
                <a:srgbClr val="003399"/>
              </a:solidFill>
            </a:rPr>
            <a:t>: </a:t>
          </a:r>
          <a:r>
            <a:rPr lang="lt-LT" sz="1600" dirty="0"/>
            <a:t>atlikti 2014–2020 m. priemonių įgyvendinimo pažangos vertinimą: tinkamumo, pakankamumo, efektyvumo, rezultatyvumo ir tęstinumo analizę</a:t>
          </a:r>
        </a:p>
      </dgm:t>
    </dgm:pt>
    <dgm:pt modelId="{309FCE88-E54A-42E4-A4EC-DB06EA93D465}" type="parTrans" cxnId="{517E379A-EBD9-43B5-B125-643696D28CC0}">
      <dgm:prSet/>
      <dgm:spPr/>
      <dgm:t>
        <a:bodyPr/>
        <a:lstStyle/>
        <a:p>
          <a:endParaRPr lang="lt-LT"/>
        </a:p>
      </dgm:t>
    </dgm:pt>
    <dgm:pt modelId="{E896DD74-B093-4B30-8220-1F8E38A15086}" type="sibTrans" cxnId="{517E379A-EBD9-43B5-B125-643696D28CC0}">
      <dgm:prSet/>
      <dgm:spPr/>
      <dgm:t>
        <a:bodyPr/>
        <a:lstStyle/>
        <a:p>
          <a:endParaRPr lang="lt-LT"/>
        </a:p>
      </dgm:t>
    </dgm:pt>
    <dgm:pt modelId="{8938CE1E-3C71-44C6-9EBC-30D5FA9EC21B}">
      <dgm:prSet custT="1"/>
      <dgm:spPr/>
      <dgm:t>
        <a:bodyPr/>
        <a:lstStyle/>
        <a:p>
          <a:r>
            <a:rPr lang="lt-LT" sz="1400" b="1" dirty="0">
              <a:solidFill>
                <a:srgbClr val="003399"/>
              </a:solidFill>
            </a:rPr>
            <a:t>VERTINIMO REZULTATAS</a:t>
          </a:r>
          <a:r>
            <a:rPr lang="lt-LT" sz="1400" dirty="0">
              <a:solidFill>
                <a:srgbClr val="003399"/>
              </a:solidFill>
            </a:rPr>
            <a:t>: </a:t>
          </a:r>
          <a:r>
            <a:rPr lang="lt-LT" sz="1600" dirty="0"/>
            <a:t>pasiūlymai dėl ES fondų investicijų panaudojimo Lietuvos gamtos apsaugai dabartiniame programiniame laikotarpyje ir po 2020 metų </a:t>
          </a:r>
        </a:p>
      </dgm:t>
    </dgm:pt>
    <dgm:pt modelId="{C846365E-949E-441A-BA83-70B5240CB2C0}" type="parTrans" cxnId="{56F6090F-B119-483C-A4BF-840CF87C7816}">
      <dgm:prSet/>
      <dgm:spPr/>
      <dgm:t>
        <a:bodyPr/>
        <a:lstStyle/>
        <a:p>
          <a:endParaRPr lang="lt-LT"/>
        </a:p>
      </dgm:t>
    </dgm:pt>
    <dgm:pt modelId="{81A3D38A-E3CE-491D-8D78-B1DDE46F927C}" type="sibTrans" cxnId="{56F6090F-B119-483C-A4BF-840CF87C7816}">
      <dgm:prSet/>
      <dgm:spPr/>
      <dgm:t>
        <a:bodyPr/>
        <a:lstStyle/>
        <a:p>
          <a:endParaRPr lang="lt-LT"/>
        </a:p>
      </dgm:t>
    </dgm:pt>
    <dgm:pt modelId="{AE4AA6B3-A53C-4B08-9792-5D374ED4DAAA}" type="pres">
      <dgm:prSet presAssocID="{78504D4F-AE5E-41F6-9736-0CE5BD8E8132}" presName="compositeShape" presStyleCnt="0">
        <dgm:presLayoutVars>
          <dgm:dir/>
          <dgm:resizeHandles/>
        </dgm:presLayoutVars>
      </dgm:prSet>
      <dgm:spPr/>
    </dgm:pt>
    <dgm:pt modelId="{72574970-50D1-466B-86CC-8A4D244CC8F5}" type="pres">
      <dgm:prSet presAssocID="{78504D4F-AE5E-41F6-9736-0CE5BD8E8132}" presName="pyramid" presStyleLbl="node1" presStyleIdx="0" presStyleCnt="1" custLinFactNeighborX="-996" custLinFactNeighborY="22516"/>
      <dgm:spPr/>
    </dgm:pt>
    <dgm:pt modelId="{788D5AD1-AEE7-4D26-B37E-1B525979B10B}" type="pres">
      <dgm:prSet presAssocID="{78504D4F-AE5E-41F6-9736-0CE5BD8E8132}" presName="theList" presStyleCnt="0"/>
      <dgm:spPr/>
    </dgm:pt>
    <dgm:pt modelId="{250E4079-D831-442C-8846-B6332E26CC14}" type="pres">
      <dgm:prSet presAssocID="{8938CE1E-3C71-44C6-9EBC-30D5FA9EC21B}" presName="aNode" presStyleLbl="fgAcc1" presStyleIdx="0" presStyleCnt="3">
        <dgm:presLayoutVars>
          <dgm:bulletEnabled val="1"/>
        </dgm:presLayoutVars>
      </dgm:prSet>
      <dgm:spPr/>
    </dgm:pt>
    <dgm:pt modelId="{6ED9AEEE-93FB-4061-B331-CA2473345564}" type="pres">
      <dgm:prSet presAssocID="{8938CE1E-3C71-44C6-9EBC-30D5FA9EC21B}" presName="aSpace" presStyleCnt="0"/>
      <dgm:spPr/>
    </dgm:pt>
    <dgm:pt modelId="{439DD6F9-C3DF-47EF-893E-EF8CD1580893}" type="pres">
      <dgm:prSet presAssocID="{39325AD6-69B5-4923-9F53-CA46B3ED63D9}" presName="aNode" presStyleLbl="fgAcc1" presStyleIdx="1" presStyleCnt="3">
        <dgm:presLayoutVars>
          <dgm:bulletEnabled val="1"/>
        </dgm:presLayoutVars>
      </dgm:prSet>
      <dgm:spPr/>
    </dgm:pt>
    <dgm:pt modelId="{A25AB237-6A21-45B6-BD71-FBA3A4299D56}" type="pres">
      <dgm:prSet presAssocID="{39325AD6-69B5-4923-9F53-CA46B3ED63D9}" presName="aSpace" presStyleCnt="0"/>
      <dgm:spPr/>
    </dgm:pt>
    <dgm:pt modelId="{65C78505-E3D9-4049-8CED-DE4906C31E0D}" type="pres">
      <dgm:prSet presAssocID="{C404DF50-6DD2-4427-AF53-3F70701A21FF}" presName="aNode" presStyleLbl="fgAcc1" presStyleIdx="2" presStyleCnt="3">
        <dgm:presLayoutVars>
          <dgm:bulletEnabled val="1"/>
        </dgm:presLayoutVars>
      </dgm:prSet>
      <dgm:spPr/>
    </dgm:pt>
    <dgm:pt modelId="{8954A28E-1071-497D-B0C9-DE568923AA52}" type="pres">
      <dgm:prSet presAssocID="{C404DF50-6DD2-4427-AF53-3F70701A21FF}" presName="aSpace" presStyleCnt="0"/>
      <dgm:spPr/>
    </dgm:pt>
  </dgm:ptLst>
  <dgm:cxnLst>
    <dgm:cxn modelId="{56F6090F-B119-483C-A4BF-840CF87C7816}" srcId="{78504D4F-AE5E-41F6-9736-0CE5BD8E8132}" destId="{8938CE1E-3C71-44C6-9EBC-30D5FA9EC21B}" srcOrd="0" destOrd="0" parTransId="{C846365E-949E-441A-BA83-70B5240CB2C0}" sibTransId="{81A3D38A-E3CE-491D-8D78-B1DDE46F927C}"/>
    <dgm:cxn modelId="{53B0ED69-30B6-49C7-BCF4-8D2015B4C242}" type="presOf" srcId="{C404DF50-6DD2-4427-AF53-3F70701A21FF}" destId="{65C78505-E3D9-4049-8CED-DE4906C31E0D}" srcOrd="0" destOrd="0" presId="urn:microsoft.com/office/officeart/2005/8/layout/pyramid2"/>
    <dgm:cxn modelId="{9DD8E978-5650-4E91-B650-0C8080AFF982}" type="presOf" srcId="{8938CE1E-3C71-44C6-9EBC-30D5FA9EC21B}" destId="{250E4079-D831-442C-8846-B6332E26CC14}" srcOrd="0" destOrd="0" presId="urn:microsoft.com/office/officeart/2005/8/layout/pyramid2"/>
    <dgm:cxn modelId="{517E379A-EBD9-43B5-B125-643696D28CC0}" srcId="{78504D4F-AE5E-41F6-9736-0CE5BD8E8132}" destId="{39325AD6-69B5-4923-9F53-CA46B3ED63D9}" srcOrd="1" destOrd="0" parTransId="{309FCE88-E54A-42E4-A4EC-DB06EA93D465}" sibTransId="{E896DD74-B093-4B30-8220-1F8E38A15086}"/>
    <dgm:cxn modelId="{936167D2-4E46-4D89-9F67-14EF29CE9C86}" srcId="{78504D4F-AE5E-41F6-9736-0CE5BD8E8132}" destId="{C404DF50-6DD2-4427-AF53-3F70701A21FF}" srcOrd="2" destOrd="0" parTransId="{02127209-A330-4C26-B13D-9E52CF1EF1FC}" sibTransId="{20FFDD8F-2C97-4762-B379-332F3F8671A8}"/>
    <dgm:cxn modelId="{F38C2BDF-3C20-4A6B-848B-E70BD18219BD}" type="presOf" srcId="{78504D4F-AE5E-41F6-9736-0CE5BD8E8132}" destId="{AE4AA6B3-A53C-4B08-9792-5D374ED4DAAA}" srcOrd="0" destOrd="0" presId="urn:microsoft.com/office/officeart/2005/8/layout/pyramid2"/>
    <dgm:cxn modelId="{409606F2-5442-4DB7-914D-AC4A4E6EE326}" type="presOf" srcId="{39325AD6-69B5-4923-9F53-CA46B3ED63D9}" destId="{439DD6F9-C3DF-47EF-893E-EF8CD1580893}" srcOrd="0" destOrd="0" presId="urn:microsoft.com/office/officeart/2005/8/layout/pyramid2"/>
    <dgm:cxn modelId="{71D0F62A-9256-46A3-8BFA-86A18B7287EA}" type="presParOf" srcId="{AE4AA6B3-A53C-4B08-9792-5D374ED4DAAA}" destId="{72574970-50D1-466B-86CC-8A4D244CC8F5}" srcOrd="0" destOrd="0" presId="urn:microsoft.com/office/officeart/2005/8/layout/pyramid2"/>
    <dgm:cxn modelId="{DEE98120-9879-4134-B768-0AC6E3F1FBF5}" type="presParOf" srcId="{AE4AA6B3-A53C-4B08-9792-5D374ED4DAAA}" destId="{788D5AD1-AEE7-4D26-B37E-1B525979B10B}" srcOrd="1" destOrd="0" presId="urn:microsoft.com/office/officeart/2005/8/layout/pyramid2"/>
    <dgm:cxn modelId="{9EF57685-A54D-4653-A321-3D098F4747C7}" type="presParOf" srcId="{788D5AD1-AEE7-4D26-B37E-1B525979B10B}" destId="{250E4079-D831-442C-8846-B6332E26CC14}" srcOrd="0" destOrd="0" presId="urn:microsoft.com/office/officeart/2005/8/layout/pyramid2"/>
    <dgm:cxn modelId="{DABF14B9-98F9-4538-95A9-F0A68DE244AB}" type="presParOf" srcId="{788D5AD1-AEE7-4D26-B37E-1B525979B10B}" destId="{6ED9AEEE-93FB-4061-B331-CA2473345564}" srcOrd="1" destOrd="0" presId="urn:microsoft.com/office/officeart/2005/8/layout/pyramid2"/>
    <dgm:cxn modelId="{0569EB74-12E0-4C03-A14D-550015C3023E}" type="presParOf" srcId="{788D5AD1-AEE7-4D26-B37E-1B525979B10B}" destId="{439DD6F9-C3DF-47EF-893E-EF8CD1580893}" srcOrd="2" destOrd="0" presId="urn:microsoft.com/office/officeart/2005/8/layout/pyramid2"/>
    <dgm:cxn modelId="{CC1811ED-B5FA-465B-B5CB-6D2C094B7128}" type="presParOf" srcId="{788D5AD1-AEE7-4D26-B37E-1B525979B10B}" destId="{A25AB237-6A21-45B6-BD71-FBA3A4299D56}" srcOrd="3" destOrd="0" presId="urn:microsoft.com/office/officeart/2005/8/layout/pyramid2"/>
    <dgm:cxn modelId="{63168D23-DD24-4174-8D56-665F0E57226B}" type="presParOf" srcId="{788D5AD1-AEE7-4D26-B37E-1B525979B10B}" destId="{65C78505-E3D9-4049-8CED-DE4906C31E0D}" srcOrd="4" destOrd="0" presId="urn:microsoft.com/office/officeart/2005/8/layout/pyramid2"/>
    <dgm:cxn modelId="{5E339A20-E555-425B-9C5A-A7B2DD89C93E}" type="presParOf" srcId="{788D5AD1-AEE7-4D26-B37E-1B525979B10B}" destId="{8954A28E-1071-497D-B0C9-DE568923AA5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74970-50D1-466B-86CC-8A4D244CC8F5}">
      <dsp:nvSpPr>
        <dsp:cNvPr id="0" name=""/>
        <dsp:cNvSpPr/>
      </dsp:nvSpPr>
      <dsp:spPr>
        <a:xfrm>
          <a:off x="2085846" y="0"/>
          <a:ext cx="5155780" cy="5155780"/>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E4079-D831-442C-8846-B6332E26CC14}">
      <dsp:nvSpPr>
        <dsp:cNvPr id="0" name=""/>
        <dsp:cNvSpPr/>
      </dsp:nvSpPr>
      <dsp:spPr>
        <a:xfrm>
          <a:off x="4715088" y="518347"/>
          <a:ext cx="3351257" cy="122047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3399"/>
              </a:solidFill>
            </a:rPr>
            <a:t>VERTINIMO REZULTATAS</a:t>
          </a:r>
          <a:r>
            <a:rPr lang="lt-LT" sz="1400" kern="1200" dirty="0">
              <a:solidFill>
                <a:srgbClr val="003399"/>
              </a:solidFill>
            </a:rPr>
            <a:t>: </a:t>
          </a:r>
          <a:r>
            <a:rPr lang="lt-LT" sz="1600" kern="1200" dirty="0"/>
            <a:t>pasiūlymai dėl ES fondų investicijų panaudojimo Lietuvos gamtos apsaugai dabartiniame programiniame laikotarpyje ir po 2020 metų </a:t>
          </a:r>
        </a:p>
      </dsp:txBody>
      <dsp:txXfrm>
        <a:off x="4774666" y="577925"/>
        <a:ext cx="3232101" cy="1101314"/>
      </dsp:txXfrm>
    </dsp:sp>
    <dsp:sp modelId="{439DD6F9-C3DF-47EF-893E-EF8CD1580893}">
      <dsp:nvSpPr>
        <dsp:cNvPr id="0" name=""/>
        <dsp:cNvSpPr/>
      </dsp:nvSpPr>
      <dsp:spPr>
        <a:xfrm>
          <a:off x="4715088" y="1891376"/>
          <a:ext cx="3351257" cy="1220470"/>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3399"/>
              </a:solidFill>
            </a:rPr>
            <a:t>2 UŽDAVINYS</a:t>
          </a:r>
          <a:r>
            <a:rPr lang="lt-LT" sz="1400" kern="1200" dirty="0">
              <a:solidFill>
                <a:srgbClr val="003399"/>
              </a:solidFill>
            </a:rPr>
            <a:t>: </a:t>
          </a:r>
          <a:r>
            <a:rPr lang="lt-LT" sz="1600" kern="1200" dirty="0"/>
            <a:t>atlikti 2014–2020 m. priemonių įgyvendinimo pažangos vertinimą: tinkamumo, pakankamumo, efektyvumo, rezultatyvumo ir tęstinumo analizę</a:t>
          </a:r>
        </a:p>
      </dsp:txBody>
      <dsp:txXfrm>
        <a:off x="4774666" y="1950954"/>
        <a:ext cx="3232101" cy="1101314"/>
      </dsp:txXfrm>
    </dsp:sp>
    <dsp:sp modelId="{65C78505-E3D9-4049-8CED-DE4906C31E0D}">
      <dsp:nvSpPr>
        <dsp:cNvPr id="0" name=""/>
        <dsp:cNvSpPr/>
      </dsp:nvSpPr>
      <dsp:spPr>
        <a:xfrm>
          <a:off x="4715088" y="3264404"/>
          <a:ext cx="3351257" cy="1220470"/>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b="1" kern="1200" dirty="0">
              <a:solidFill>
                <a:srgbClr val="003399"/>
              </a:solidFill>
            </a:rPr>
            <a:t>1 UŽDAVINYS</a:t>
          </a:r>
          <a:r>
            <a:rPr lang="lt-LT" sz="1600" kern="1200" dirty="0">
              <a:solidFill>
                <a:srgbClr val="003399"/>
              </a:solidFill>
            </a:rPr>
            <a:t>: </a:t>
          </a:r>
          <a:r>
            <a:rPr lang="lt-LT" sz="1600" kern="1200" dirty="0"/>
            <a:t>atlikti Lietuvos aplinkos būklės ir 2007–2013 m. priemonių poveikio bei tvarumo vertinimą </a:t>
          </a:r>
        </a:p>
      </dsp:txBody>
      <dsp:txXfrm>
        <a:off x="4774666" y="3323982"/>
        <a:ext cx="3232101" cy="11013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2314F-992A-486D-A0E3-C0FED8957D62}" type="datetimeFigureOut">
              <a:rPr lang="lt-LT" smtClean="0"/>
              <a:t>2019-05-28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CBD5C-9B6B-4202-8DE7-CD293017B9B5}" type="slidenum">
              <a:rPr lang="lt-LT" smtClean="0"/>
              <a:t>‹#›</a:t>
            </a:fld>
            <a:endParaRPr lang="lt-LT"/>
          </a:p>
        </p:txBody>
      </p:sp>
    </p:spTree>
    <p:extLst>
      <p:ext uri="{BB962C8B-B14F-4D97-AF65-F5344CB8AC3E}">
        <p14:creationId xmlns:p14="http://schemas.microsoft.com/office/powerpoint/2010/main" val="12913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A8CBD5C-9B6B-4202-8DE7-CD293017B9B5}" type="slidenum">
              <a:rPr lang="lt-LT" smtClean="0"/>
              <a:t>1</a:t>
            </a:fld>
            <a:endParaRPr lang="lt-LT"/>
          </a:p>
        </p:txBody>
      </p:sp>
    </p:spTree>
    <p:extLst>
      <p:ext uri="{BB962C8B-B14F-4D97-AF65-F5344CB8AC3E}">
        <p14:creationId xmlns:p14="http://schemas.microsoft.com/office/powerpoint/2010/main" val="86034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A8CBD5C-9B6B-4202-8DE7-CD293017B9B5}" type="slidenum">
              <a:rPr lang="lt-LT" smtClean="0"/>
              <a:t>2</a:t>
            </a:fld>
            <a:endParaRPr lang="lt-LT"/>
          </a:p>
        </p:txBody>
      </p:sp>
    </p:spTree>
    <p:extLst>
      <p:ext uri="{BB962C8B-B14F-4D97-AF65-F5344CB8AC3E}">
        <p14:creationId xmlns:p14="http://schemas.microsoft.com/office/powerpoint/2010/main" val="214098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A8CBD5C-9B6B-4202-8DE7-CD293017B9B5}" type="slidenum">
              <a:rPr lang="lt-LT" smtClean="0"/>
              <a:t>3</a:t>
            </a:fld>
            <a:endParaRPr lang="lt-LT"/>
          </a:p>
        </p:txBody>
      </p:sp>
    </p:spTree>
    <p:extLst>
      <p:ext uri="{BB962C8B-B14F-4D97-AF65-F5344CB8AC3E}">
        <p14:creationId xmlns:p14="http://schemas.microsoft.com/office/powerpoint/2010/main" val="160705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A8CBD5C-9B6B-4202-8DE7-CD293017B9B5}" type="slidenum">
              <a:rPr lang="lt-LT" smtClean="0"/>
              <a:t>5</a:t>
            </a:fld>
            <a:endParaRPr lang="lt-LT"/>
          </a:p>
        </p:txBody>
      </p:sp>
    </p:spTree>
    <p:extLst>
      <p:ext uri="{BB962C8B-B14F-4D97-AF65-F5344CB8AC3E}">
        <p14:creationId xmlns:p14="http://schemas.microsoft.com/office/powerpoint/2010/main" val="1647109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8804"/>
            <a:ext cx="9144000" cy="2387600"/>
          </a:xfrm>
        </p:spPr>
        <p:txBody>
          <a:bodyPr anchor="b"/>
          <a:lstStyle>
            <a:lvl1pPr algn="ctr">
              <a:defRPr sz="6000" b="1" baseline="0">
                <a:solidFill>
                  <a:srgbClr val="003399"/>
                </a:solidFill>
              </a:defRPr>
            </a:lvl1pPr>
          </a:lstStyle>
          <a:p>
            <a:r>
              <a:rPr lang="en-US" dirty="0"/>
              <a:t>Click to edit Master title style</a:t>
            </a:r>
            <a:endParaRPr lang="lt-LT" dirty="0"/>
          </a:p>
        </p:txBody>
      </p:sp>
      <p:sp>
        <p:nvSpPr>
          <p:cNvPr id="3" name="Subtitle 2"/>
          <p:cNvSpPr>
            <a:spLocks noGrp="1"/>
          </p:cNvSpPr>
          <p:nvPr>
            <p:ph type="subTitle" idx="1"/>
          </p:nvPr>
        </p:nvSpPr>
        <p:spPr>
          <a:xfrm>
            <a:off x="1524000" y="434847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 titulini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69573" cy="2704433"/>
          </a:xfrm>
          <a:prstGeom prst="rect">
            <a:avLst/>
          </a:prstGeom>
        </p:spPr>
      </p:pic>
    </p:spTree>
    <p:extLst>
      <p:ext uri="{BB962C8B-B14F-4D97-AF65-F5344CB8AC3E}">
        <p14:creationId xmlns:p14="http://schemas.microsoft.com/office/powerpoint/2010/main" val="40980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86336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3399"/>
                </a:solidFill>
              </a:defRPr>
            </a:lvl1pPr>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26420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solidFill>
                  <a:srgbClr val="003399"/>
                </a:solidFill>
              </a:defRPr>
            </a:lvl1p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dirty="0"/>
          </a:p>
        </p:txBody>
      </p:sp>
      <p:pic>
        <p:nvPicPr>
          <p:cNvPr id="7" name="Picture 6" descr="Kampa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pic>
        <p:nvPicPr>
          <p:cNvPr id="8" name="Picture 7" descr="Estep log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spTree>
    <p:extLst>
      <p:ext uri="{BB962C8B-B14F-4D97-AF65-F5344CB8AC3E}">
        <p14:creationId xmlns:p14="http://schemas.microsoft.com/office/powerpoint/2010/main" val="49719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baseline="0">
                <a:solidFill>
                  <a:srgbClr val="003399"/>
                </a:solidFill>
              </a:defRPr>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4241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99"/>
                </a:solidFill>
              </a:defRPr>
            </a:lvl1p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384348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rgbClr val="003399"/>
                </a:solidFill>
              </a:defRPr>
            </a:lvl1pPr>
          </a:lstStyle>
          <a:p>
            <a:r>
              <a:rPr lang="en-US" dirty="0"/>
              <a:t>Click to edit Master title style</a:t>
            </a:r>
            <a:endParaRPr lang="lt-LT"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69C21203-5072-4B9A-836F-E02D574B4342}" type="datetimeFigureOut">
              <a:rPr lang="lt-LT" smtClean="0"/>
              <a:t>2019-05-28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10" name="Picture 9"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11" name="Picture 10"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86200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99"/>
                </a:solidFill>
              </a:defRPr>
            </a:lvl1pPr>
          </a:lstStyle>
          <a:p>
            <a:r>
              <a:rPr lang="en-US"/>
              <a:t>Click to edit Master title style</a:t>
            </a:r>
            <a:endParaRPr lang="lt-LT"/>
          </a:p>
        </p:txBody>
      </p:sp>
      <p:sp>
        <p:nvSpPr>
          <p:cNvPr id="3" name="Date Placeholder 2"/>
          <p:cNvSpPr>
            <a:spLocks noGrp="1"/>
          </p:cNvSpPr>
          <p:nvPr>
            <p:ph type="dt" sz="half" idx="10"/>
          </p:nvPr>
        </p:nvSpPr>
        <p:spPr/>
        <p:txBody>
          <a:bodyPr/>
          <a:lstStyle/>
          <a:p>
            <a:fld id="{69C21203-5072-4B9A-836F-E02D574B4342}" type="datetimeFigureOut">
              <a:rPr lang="lt-LT" smtClean="0"/>
              <a:t>2019-05-28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6" name="Picture 5"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7" name="Picture 6"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46566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21203-5072-4B9A-836F-E02D574B4342}" type="datetimeFigureOut">
              <a:rPr lang="lt-LT" smtClean="0"/>
              <a:t>2019-05-28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5" name="Picture 4"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6" name="Picture 5"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312839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rgbClr val="003399"/>
                </a:solidFill>
              </a:defRPr>
            </a:lvl1pPr>
          </a:lstStyle>
          <a:p>
            <a:r>
              <a:rPr lang="en-US" dirty="0"/>
              <a:t>Click to edit Master title style</a:t>
            </a:r>
            <a:endParaRPr lang="lt-LT"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7998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3399"/>
                </a:solidFill>
              </a:defRPr>
            </a:lvl1pPr>
          </a:lstStyle>
          <a:p>
            <a:r>
              <a:rPr lang="en-US" dirty="0"/>
              <a:t>Click to edit Master title style</a:t>
            </a:r>
            <a:endParaRPr lang="lt-LT"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224538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21203-5072-4B9A-836F-E02D574B4342}" type="datetimeFigureOut">
              <a:rPr lang="lt-LT" smtClean="0"/>
              <a:t>2019-05-28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ADF0F-9FCB-4EBC-91B9-CBB3F3DBAE02}" type="slidenum">
              <a:rPr lang="lt-LT" smtClean="0"/>
              <a:t>‹#›</a:t>
            </a:fld>
            <a:endParaRPr lang="lt-LT"/>
          </a:p>
        </p:txBody>
      </p:sp>
    </p:spTree>
    <p:extLst>
      <p:ext uri="{BB962C8B-B14F-4D97-AF65-F5344CB8AC3E}">
        <p14:creationId xmlns:p14="http://schemas.microsoft.com/office/powerpoint/2010/main" val="395445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878" y="1513894"/>
            <a:ext cx="10332720" cy="3830212"/>
          </a:xfrm>
        </p:spPr>
        <p:txBody>
          <a:bodyPr>
            <a:normAutofit fontScale="90000"/>
          </a:bodyPr>
          <a:lstStyle/>
          <a:p>
            <a:br>
              <a:rPr lang="lt-LT" sz="4400" cap="all" dirty="0"/>
            </a:br>
            <a:br>
              <a:rPr lang="lt-LT" sz="4400" cap="all" dirty="0"/>
            </a:br>
            <a:br>
              <a:rPr lang="lt-LT" sz="4400" cap="all" dirty="0"/>
            </a:br>
            <a:r>
              <a:rPr lang="pt-BR" sz="5400" cap="all" dirty="0"/>
              <a:t>2014–2020 m. gamtos apsaugos priemonių įgyvendinimo </a:t>
            </a:r>
            <a:br>
              <a:rPr lang="lt-LT" sz="5400" cap="all" dirty="0"/>
            </a:br>
            <a:r>
              <a:rPr lang="pt-BR" sz="5400" cap="all" dirty="0"/>
              <a:t>pažangos vertinimas </a:t>
            </a:r>
            <a:br>
              <a:rPr lang="lt-LT" sz="4000" cap="all" dirty="0"/>
            </a:br>
            <a:br>
              <a:rPr lang="lt-LT" sz="4000" cap="all" dirty="0"/>
            </a:br>
            <a:endParaRPr lang="lt-LT" sz="4400" b="0" cap="all" dirty="0"/>
          </a:p>
        </p:txBody>
      </p:sp>
      <p:pic>
        <p:nvPicPr>
          <p:cNvPr id="3" name="Picture 2"/>
          <p:cNvPicPr>
            <a:picLocks noChangeAspect="1"/>
          </p:cNvPicPr>
          <p:nvPr/>
        </p:nvPicPr>
        <p:blipFill>
          <a:blip r:embed="rId3"/>
          <a:stretch>
            <a:fillRect/>
          </a:stretch>
        </p:blipFill>
        <p:spPr>
          <a:xfrm>
            <a:off x="3587522" y="425060"/>
            <a:ext cx="2433716" cy="867186"/>
          </a:xfrm>
          <a:prstGeom prst="rect">
            <a:avLst/>
          </a:prstGeom>
        </p:spPr>
      </p:pic>
      <p:pic>
        <p:nvPicPr>
          <p:cNvPr id="4" name="Picture 3">
            <a:extLst>
              <a:ext uri="{FF2B5EF4-FFF2-40B4-BE49-F238E27FC236}">
                <a16:creationId xmlns:a16="http://schemas.microsoft.com/office/drawing/2014/main" id="{F600FF08-B720-46BF-91C4-0B3D3A50B56B}"/>
              </a:ext>
            </a:extLst>
          </p:cNvPr>
          <p:cNvPicPr/>
          <p:nvPr/>
        </p:nvPicPr>
        <p:blipFill>
          <a:blip r:embed="rId4">
            <a:lum/>
            <a:alphaModFix/>
          </a:blip>
          <a:srcRect/>
          <a:stretch>
            <a:fillRect/>
          </a:stretch>
        </p:blipFill>
        <p:spPr>
          <a:xfrm>
            <a:off x="10187795" y="306190"/>
            <a:ext cx="1268443" cy="1248465"/>
          </a:xfrm>
          <a:prstGeom prst="rect">
            <a:avLst/>
          </a:prstGeom>
          <a:noFill/>
          <a:ln>
            <a:noFill/>
          </a:ln>
        </p:spPr>
      </p:pic>
      <p:pic>
        <p:nvPicPr>
          <p:cNvPr id="5" name="Picture 4">
            <a:extLst>
              <a:ext uri="{FF2B5EF4-FFF2-40B4-BE49-F238E27FC236}">
                <a16:creationId xmlns:a16="http://schemas.microsoft.com/office/drawing/2014/main" id="{9835195F-E55B-4D3A-A19D-F0A77D5F855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3525" y="239079"/>
            <a:ext cx="2576104" cy="1315576"/>
          </a:xfrm>
          <a:prstGeom prst="rect">
            <a:avLst/>
          </a:prstGeom>
          <a:noFill/>
          <a:ln>
            <a:noFill/>
          </a:ln>
        </p:spPr>
      </p:pic>
      <p:sp>
        <p:nvSpPr>
          <p:cNvPr id="6" name="Rectangle 5">
            <a:extLst>
              <a:ext uri="{FF2B5EF4-FFF2-40B4-BE49-F238E27FC236}">
                <a16:creationId xmlns:a16="http://schemas.microsoft.com/office/drawing/2014/main" id="{AA366BD0-8EB2-4C9D-901A-7C3112CE2D63}"/>
              </a:ext>
            </a:extLst>
          </p:cNvPr>
          <p:cNvSpPr/>
          <p:nvPr/>
        </p:nvSpPr>
        <p:spPr>
          <a:xfrm>
            <a:off x="2972338" y="5197593"/>
            <a:ext cx="5821034" cy="1354217"/>
          </a:xfrm>
          <a:prstGeom prst="rect">
            <a:avLst/>
          </a:prstGeom>
        </p:spPr>
        <p:txBody>
          <a:bodyPr wrap="square">
            <a:spAutoFit/>
          </a:bodyPr>
          <a:lstStyle/>
          <a:p>
            <a:pPr algn="ctr"/>
            <a:r>
              <a:rPr lang="lt-LT" sz="3200" cap="all" dirty="0">
                <a:solidFill>
                  <a:srgbClr val="003399"/>
                </a:solidFill>
                <a:latin typeface="+mj-lt"/>
              </a:rPr>
              <a:t>2019 </a:t>
            </a:r>
            <a:r>
              <a:rPr lang="lt-LT" sz="3200" dirty="0">
                <a:solidFill>
                  <a:srgbClr val="003399"/>
                </a:solidFill>
                <a:latin typeface="+mj-lt"/>
              </a:rPr>
              <a:t>m. gegužės 29 d. </a:t>
            </a:r>
          </a:p>
          <a:p>
            <a:pPr algn="ctr"/>
            <a:r>
              <a:rPr lang="lt-LT" sz="3200" dirty="0">
                <a:solidFill>
                  <a:srgbClr val="003399"/>
                </a:solidFill>
                <a:latin typeface="+mj-lt"/>
              </a:rPr>
              <a:t>Baigiamasis vertinimo renginys </a:t>
            </a:r>
          </a:p>
          <a:p>
            <a:r>
              <a:rPr lang="lt-LT" cap="all" dirty="0"/>
              <a:t> </a:t>
            </a:r>
            <a:endParaRPr lang="lt-LT" dirty="0"/>
          </a:p>
        </p:txBody>
      </p:sp>
    </p:spTree>
    <p:extLst>
      <p:ext uri="{BB962C8B-B14F-4D97-AF65-F5344CB8AC3E}">
        <p14:creationId xmlns:p14="http://schemas.microsoft.com/office/powerpoint/2010/main" val="174019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3"/>
            <a:ext cx="10515600" cy="1181678"/>
          </a:xfrm>
        </p:spPr>
        <p:txBody>
          <a:bodyPr/>
          <a:lstStyle/>
          <a:p>
            <a:r>
              <a:rPr lang="lt-LT" dirty="0"/>
              <a:t>Kas vertinta?</a:t>
            </a:r>
          </a:p>
        </p:txBody>
      </p:sp>
      <p:sp>
        <p:nvSpPr>
          <p:cNvPr id="6" name="Content Placeholder 2">
            <a:extLst>
              <a:ext uri="{FF2B5EF4-FFF2-40B4-BE49-F238E27FC236}">
                <a16:creationId xmlns:a16="http://schemas.microsoft.com/office/drawing/2014/main" id="{FC036AE7-5B72-48F1-9947-7BE1425CA7D9}"/>
              </a:ext>
            </a:extLst>
          </p:cNvPr>
          <p:cNvSpPr>
            <a:spLocks noGrp="1"/>
          </p:cNvSpPr>
          <p:nvPr>
            <p:ph idx="1"/>
          </p:nvPr>
        </p:nvSpPr>
        <p:spPr>
          <a:xfrm>
            <a:off x="838200" y="1787758"/>
            <a:ext cx="3897702" cy="4045877"/>
          </a:xfrm>
          <a:ln>
            <a:noFill/>
          </a:ln>
        </p:spPr>
        <p:txBody>
          <a:bodyPr>
            <a:normAutofit fontScale="92500" lnSpcReduction="20000"/>
          </a:bodyPr>
          <a:lstStyle/>
          <a:p>
            <a:pPr marL="0" indent="0" algn="just">
              <a:buNone/>
            </a:pPr>
            <a:r>
              <a:rPr lang="lt-LT" dirty="0">
                <a:latin typeface="+mj-lt"/>
              </a:rPr>
              <a:t>2007-2013 m. ir 2014-2020 m. ES fondų lėšomis įgyvendintos investicinės ir komunikacinės priemonės, skirtos pagerinti gamtos būklę Lietuvoje</a:t>
            </a:r>
          </a:p>
          <a:p>
            <a:pPr marL="0" indent="0" algn="just">
              <a:buNone/>
            </a:pPr>
            <a:endParaRPr lang="lt-LT" dirty="0"/>
          </a:p>
          <a:p>
            <a:pPr marL="0" indent="0" algn="just">
              <a:buNone/>
            </a:pPr>
            <a:r>
              <a:rPr lang="lt-LT" dirty="0">
                <a:latin typeface="+mj-lt"/>
              </a:rPr>
              <a:t>Per du programinius laikotarpius aplinkos būklės gerinimo investicinėms priemonėms skirta virš 550 mln. EUR</a:t>
            </a:r>
          </a:p>
          <a:p>
            <a:pPr marL="0" indent="0" algn="just">
              <a:buNone/>
            </a:pPr>
            <a:endParaRPr lang="lt-LT" dirty="0">
              <a:solidFill>
                <a:srgbClr val="FF0000"/>
              </a:solidFill>
            </a:endParaRPr>
          </a:p>
        </p:txBody>
      </p:sp>
      <p:pic>
        <p:nvPicPr>
          <p:cNvPr id="9" name="Picture 8">
            <a:extLst>
              <a:ext uri="{FF2B5EF4-FFF2-40B4-BE49-F238E27FC236}">
                <a16:creationId xmlns:a16="http://schemas.microsoft.com/office/drawing/2014/main" id="{269318A4-4114-4546-AC33-11E70086D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870" y="1590674"/>
            <a:ext cx="5542577" cy="4290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Isosceles Triangle 10">
            <a:extLst>
              <a:ext uri="{FF2B5EF4-FFF2-40B4-BE49-F238E27FC236}">
                <a16:creationId xmlns:a16="http://schemas.microsoft.com/office/drawing/2014/main" id="{68FA4F5F-1D00-4484-AE10-F3AA8F97C9DC}"/>
              </a:ext>
            </a:extLst>
          </p:cNvPr>
          <p:cNvSpPr/>
          <p:nvPr/>
        </p:nvSpPr>
        <p:spPr>
          <a:xfrm rot="5400000">
            <a:off x="611921" y="1904059"/>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Isosceles Triangle 11">
            <a:extLst>
              <a:ext uri="{FF2B5EF4-FFF2-40B4-BE49-F238E27FC236}">
                <a16:creationId xmlns:a16="http://schemas.microsoft.com/office/drawing/2014/main" id="{2638FC4C-6857-4FAC-B0F7-AE532EE28EDD}"/>
              </a:ext>
            </a:extLst>
          </p:cNvPr>
          <p:cNvSpPr/>
          <p:nvPr/>
        </p:nvSpPr>
        <p:spPr>
          <a:xfrm rot="5400000">
            <a:off x="619077" y="4092293"/>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40262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29" y="261998"/>
            <a:ext cx="11634651" cy="763536"/>
          </a:xfrm>
        </p:spPr>
        <p:txBody>
          <a:bodyPr>
            <a:normAutofit fontScale="90000"/>
          </a:bodyPr>
          <a:lstStyle/>
          <a:p>
            <a:r>
              <a:rPr lang="lt-LT" dirty="0"/>
              <a:t>Kokioms gamtos apsaugos sritims skirtas ES fondų finansavimas?</a:t>
            </a:r>
            <a:r>
              <a:rPr lang="en-GB" dirty="0"/>
              <a:t>*</a:t>
            </a:r>
            <a:endParaRPr lang="lt-LT" dirty="0"/>
          </a:p>
        </p:txBody>
      </p:sp>
      <p:sp>
        <p:nvSpPr>
          <p:cNvPr id="13" name="Rectangle 12">
            <a:extLst>
              <a:ext uri="{FF2B5EF4-FFF2-40B4-BE49-F238E27FC236}">
                <a16:creationId xmlns:a16="http://schemas.microsoft.com/office/drawing/2014/main" id="{92CB0068-0B03-46C6-A9F7-8B9AE8E0E485}"/>
              </a:ext>
            </a:extLst>
          </p:cNvPr>
          <p:cNvSpPr/>
          <p:nvPr/>
        </p:nvSpPr>
        <p:spPr>
          <a:xfrm>
            <a:off x="1462031" y="2945999"/>
            <a:ext cx="1984248" cy="1230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lt-LT" b="1" dirty="0"/>
          </a:p>
        </p:txBody>
      </p:sp>
      <p:sp>
        <p:nvSpPr>
          <p:cNvPr id="16" name="TextBox 15">
            <a:extLst>
              <a:ext uri="{FF2B5EF4-FFF2-40B4-BE49-F238E27FC236}">
                <a16:creationId xmlns:a16="http://schemas.microsoft.com/office/drawing/2014/main" id="{D03E343B-6ED9-4015-92DA-9333FDC90AD3}"/>
              </a:ext>
            </a:extLst>
          </p:cNvPr>
          <p:cNvSpPr txBox="1"/>
          <p:nvPr/>
        </p:nvSpPr>
        <p:spPr>
          <a:xfrm>
            <a:off x="4166856" y="3477415"/>
            <a:ext cx="3423097" cy="430887"/>
          </a:xfrm>
          <a:prstGeom prst="rect">
            <a:avLst/>
          </a:prstGeom>
          <a:noFill/>
        </p:spPr>
        <p:txBody>
          <a:bodyPr wrap="square" lIns="0" tIns="0" rIns="0" bIns="0" rtlCol="0">
            <a:spAutoFit/>
          </a:bodyPr>
          <a:lstStyle/>
          <a:p>
            <a:pPr algn="ctr"/>
            <a:r>
              <a:rPr lang="lt-LT" sz="1400" b="1" cap="all" spc="20" dirty="0">
                <a:solidFill>
                  <a:srgbClr val="003399"/>
                </a:solidFill>
              </a:rPr>
              <a:t>Biologinė įvairovė ir kraštovaizdžio apsauga: 177,4 MLN. </a:t>
            </a:r>
            <a:r>
              <a:rPr lang="en-US" sz="1400" b="1" cap="all" spc="20" dirty="0">
                <a:solidFill>
                  <a:srgbClr val="003399"/>
                </a:solidFill>
              </a:rPr>
              <a:t>€</a:t>
            </a:r>
          </a:p>
        </p:txBody>
      </p:sp>
      <p:sp>
        <p:nvSpPr>
          <p:cNvPr id="40" name="TextBox 39">
            <a:extLst>
              <a:ext uri="{FF2B5EF4-FFF2-40B4-BE49-F238E27FC236}">
                <a16:creationId xmlns:a16="http://schemas.microsoft.com/office/drawing/2014/main" id="{90BDE373-09E5-495E-B83A-A91FB34069DF}"/>
              </a:ext>
            </a:extLst>
          </p:cNvPr>
          <p:cNvSpPr txBox="1"/>
          <p:nvPr/>
        </p:nvSpPr>
        <p:spPr>
          <a:xfrm>
            <a:off x="673022" y="3495850"/>
            <a:ext cx="2747115" cy="430887"/>
          </a:xfrm>
          <a:prstGeom prst="rect">
            <a:avLst/>
          </a:prstGeom>
          <a:noFill/>
        </p:spPr>
        <p:txBody>
          <a:bodyPr wrap="square" lIns="0" tIns="0" rIns="0" bIns="0" rtlCol="0">
            <a:spAutoFit/>
          </a:bodyPr>
          <a:lstStyle/>
          <a:p>
            <a:pPr algn="ctr"/>
            <a:r>
              <a:rPr lang="lt-LT" sz="1400" b="1" cap="all" spc="20" dirty="0">
                <a:solidFill>
                  <a:srgbClr val="003399"/>
                </a:solidFill>
              </a:rPr>
              <a:t>Prisitaikymas prie klimato kaitos: 186,6 MLN. </a:t>
            </a:r>
            <a:r>
              <a:rPr lang="en-US" sz="1400" b="1" cap="all" spc="20" dirty="0">
                <a:solidFill>
                  <a:srgbClr val="003399"/>
                </a:solidFill>
              </a:rPr>
              <a:t>€</a:t>
            </a:r>
          </a:p>
        </p:txBody>
      </p:sp>
      <p:sp>
        <p:nvSpPr>
          <p:cNvPr id="42" name="TextBox 41">
            <a:extLst>
              <a:ext uri="{FF2B5EF4-FFF2-40B4-BE49-F238E27FC236}">
                <a16:creationId xmlns:a16="http://schemas.microsoft.com/office/drawing/2014/main" id="{E15342B8-3659-485F-80CE-7EDD27E9FBC7}"/>
              </a:ext>
            </a:extLst>
          </p:cNvPr>
          <p:cNvSpPr txBox="1"/>
          <p:nvPr/>
        </p:nvSpPr>
        <p:spPr>
          <a:xfrm>
            <a:off x="7753486" y="3484386"/>
            <a:ext cx="3487219" cy="430887"/>
          </a:xfrm>
          <a:prstGeom prst="rect">
            <a:avLst/>
          </a:prstGeom>
          <a:noFill/>
        </p:spPr>
        <p:txBody>
          <a:bodyPr wrap="square" lIns="0" tIns="0" rIns="0" bIns="0" rtlCol="0">
            <a:spAutoFit/>
          </a:bodyPr>
          <a:lstStyle/>
          <a:p>
            <a:pPr algn="ctr"/>
            <a:r>
              <a:rPr lang="lt-LT" sz="1400" b="1" cap="all" spc="20" dirty="0">
                <a:solidFill>
                  <a:srgbClr val="003399"/>
                </a:solidFill>
              </a:rPr>
              <a:t>Vandens išteklių būklės </a:t>
            </a:r>
          </a:p>
          <a:p>
            <a:pPr algn="ctr"/>
            <a:r>
              <a:rPr lang="lt-LT" sz="1400" b="1" cap="all" spc="20" dirty="0">
                <a:solidFill>
                  <a:srgbClr val="003399"/>
                </a:solidFill>
              </a:rPr>
              <a:t>gerinimas: 103,6 MLN. </a:t>
            </a:r>
            <a:r>
              <a:rPr lang="en-US" sz="1400" b="1" cap="all" spc="20" dirty="0">
                <a:solidFill>
                  <a:srgbClr val="003399"/>
                </a:solidFill>
              </a:rPr>
              <a:t>€</a:t>
            </a:r>
          </a:p>
        </p:txBody>
      </p:sp>
      <p:sp>
        <p:nvSpPr>
          <p:cNvPr id="43" name="TextBox 42">
            <a:extLst>
              <a:ext uri="{FF2B5EF4-FFF2-40B4-BE49-F238E27FC236}">
                <a16:creationId xmlns:a16="http://schemas.microsoft.com/office/drawing/2014/main" id="{D6B314E8-DB6F-40A9-91D7-FA1315DC1FFE}"/>
              </a:ext>
            </a:extLst>
          </p:cNvPr>
          <p:cNvSpPr txBox="1"/>
          <p:nvPr/>
        </p:nvSpPr>
        <p:spPr>
          <a:xfrm>
            <a:off x="4400468" y="6209500"/>
            <a:ext cx="2953332" cy="430887"/>
          </a:xfrm>
          <a:prstGeom prst="rect">
            <a:avLst/>
          </a:prstGeom>
          <a:noFill/>
        </p:spPr>
        <p:txBody>
          <a:bodyPr wrap="square" lIns="0" tIns="0" rIns="0" bIns="0" rtlCol="0">
            <a:spAutoFit/>
          </a:bodyPr>
          <a:lstStyle/>
          <a:p>
            <a:pPr algn="ctr"/>
            <a:r>
              <a:rPr lang="lt-LT" sz="1400" b="1" cap="all" spc="20" dirty="0">
                <a:solidFill>
                  <a:srgbClr val="003399"/>
                </a:solidFill>
              </a:rPr>
              <a:t>Užterštų teritorijų tvarkymas: </a:t>
            </a:r>
          </a:p>
          <a:p>
            <a:pPr algn="ctr"/>
            <a:r>
              <a:rPr lang="lt-LT" sz="1400" b="1" cap="all" spc="20" dirty="0">
                <a:solidFill>
                  <a:srgbClr val="003399"/>
                </a:solidFill>
              </a:rPr>
              <a:t>34 MLN.</a:t>
            </a:r>
            <a:r>
              <a:rPr lang="en-US" sz="1400" b="1" cap="all" spc="20" dirty="0">
                <a:solidFill>
                  <a:srgbClr val="003399"/>
                </a:solidFill>
              </a:rPr>
              <a:t> €</a:t>
            </a:r>
            <a:r>
              <a:rPr lang="lt-LT" sz="1400" b="1" cap="all" spc="20" dirty="0">
                <a:solidFill>
                  <a:srgbClr val="003399"/>
                </a:solidFill>
              </a:rPr>
              <a:t> </a:t>
            </a:r>
            <a:endParaRPr lang="en-US" sz="1400" b="1" cap="all" spc="20" dirty="0">
              <a:solidFill>
                <a:srgbClr val="003399"/>
              </a:solidFill>
            </a:endParaRPr>
          </a:p>
        </p:txBody>
      </p:sp>
      <p:sp>
        <p:nvSpPr>
          <p:cNvPr id="45" name="TextBox 44">
            <a:extLst>
              <a:ext uri="{FF2B5EF4-FFF2-40B4-BE49-F238E27FC236}">
                <a16:creationId xmlns:a16="http://schemas.microsoft.com/office/drawing/2014/main" id="{9B7DEAF8-B525-48A2-A1BF-C44C96792B1A}"/>
              </a:ext>
            </a:extLst>
          </p:cNvPr>
          <p:cNvSpPr txBox="1"/>
          <p:nvPr/>
        </p:nvSpPr>
        <p:spPr>
          <a:xfrm>
            <a:off x="252820" y="6201453"/>
            <a:ext cx="3723775" cy="646331"/>
          </a:xfrm>
          <a:prstGeom prst="rect">
            <a:avLst/>
          </a:prstGeom>
          <a:noFill/>
        </p:spPr>
        <p:txBody>
          <a:bodyPr wrap="square" lIns="0" tIns="0" rIns="0" bIns="0" rtlCol="0">
            <a:spAutoFit/>
          </a:bodyPr>
          <a:lstStyle/>
          <a:p>
            <a:pPr algn="ctr"/>
            <a:r>
              <a:rPr lang="lt-LT" sz="1400" b="1" cap="all" spc="20" dirty="0">
                <a:solidFill>
                  <a:srgbClr val="003399"/>
                </a:solidFill>
              </a:rPr>
              <a:t>Visuomenės informavimas ir Aplinkosauginės-rekreacinės infrastruktūros gerinimas: 42,4 MLN.</a:t>
            </a:r>
            <a:r>
              <a:rPr lang="en-US" sz="1400" b="1" cap="all" spc="20" dirty="0">
                <a:solidFill>
                  <a:srgbClr val="003399"/>
                </a:solidFill>
              </a:rPr>
              <a:t> €</a:t>
            </a:r>
          </a:p>
        </p:txBody>
      </p:sp>
      <p:pic>
        <p:nvPicPr>
          <p:cNvPr id="8" name="Picture 7">
            <a:extLst>
              <a:ext uri="{FF2B5EF4-FFF2-40B4-BE49-F238E27FC236}">
                <a16:creationId xmlns:a16="http://schemas.microsoft.com/office/drawing/2014/main" id="{2EF998FD-6E04-47C5-9E01-C1D6D2A8F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57" y="1592866"/>
            <a:ext cx="1967056" cy="17599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Vaizdo rezultatas pagal uÅ¾klausÄ âvandens iÅ¡tekliÅ³ bÅ«klÄs gerinimasâ">
            <a:extLst>
              <a:ext uri="{FF2B5EF4-FFF2-40B4-BE49-F238E27FC236}">
                <a16:creationId xmlns:a16="http://schemas.microsoft.com/office/drawing/2014/main" id="{B14E5605-5B3D-4204-B2B4-C4C3A6FBF70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79" r="14799"/>
          <a:stretch/>
        </p:blipFill>
        <p:spPr bwMode="auto">
          <a:xfrm>
            <a:off x="8513568" y="1546895"/>
            <a:ext cx="1967056" cy="1794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Vaizdo rezultatas pagal uÅ¾klausÄ âmeldine nendrinukeâ">
            <a:extLst>
              <a:ext uri="{FF2B5EF4-FFF2-40B4-BE49-F238E27FC236}">
                <a16:creationId xmlns:a16="http://schemas.microsoft.com/office/drawing/2014/main" id="{CCA674C5-B6B2-46BA-B599-EA7CF6A637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3606" y="1560549"/>
            <a:ext cx="1967056" cy="1790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8" name="Picture 20" descr="Vaizdo rezultatas pagal uÅ¾klausÄ âco2â">
            <a:extLst>
              <a:ext uri="{FF2B5EF4-FFF2-40B4-BE49-F238E27FC236}">
                <a16:creationId xmlns:a16="http://schemas.microsoft.com/office/drawing/2014/main" id="{771E5DDA-0F9E-4B82-9CF4-3F5295AC80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124"/>
          <a:stretch/>
        </p:blipFill>
        <p:spPr bwMode="auto">
          <a:xfrm>
            <a:off x="8623307" y="4276245"/>
            <a:ext cx="1973849" cy="17542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0" name="Picture 22" descr="Vaizdo rezultatas pagal uÅ¾klausÄ âlietuvos zoologijos sodasâ">
            <a:extLst>
              <a:ext uri="{FF2B5EF4-FFF2-40B4-BE49-F238E27FC236}">
                <a16:creationId xmlns:a16="http://schemas.microsoft.com/office/drawing/2014/main" id="{A0AFB5BA-985D-4435-BEEF-DD2A5E8C08A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20" t="56" r="11159" b="-56"/>
          <a:stretch/>
        </p:blipFill>
        <p:spPr bwMode="auto">
          <a:xfrm>
            <a:off x="1037384" y="4151183"/>
            <a:ext cx="1967057" cy="18754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26025D06-F717-43FF-98E8-9ECC015F179E}"/>
              </a:ext>
            </a:extLst>
          </p:cNvPr>
          <p:cNvPicPr>
            <a:picLocks noChangeAspect="1"/>
          </p:cNvPicPr>
          <p:nvPr/>
        </p:nvPicPr>
        <p:blipFill rotWithShape="1">
          <a:blip r:embed="rId8"/>
          <a:srcRect l="32990" r="3860"/>
          <a:stretch/>
        </p:blipFill>
        <p:spPr>
          <a:xfrm>
            <a:off x="4830346" y="4238540"/>
            <a:ext cx="1967056" cy="1788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0" name="Rectangle 49">
            <a:extLst>
              <a:ext uri="{FF2B5EF4-FFF2-40B4-BE49-F238E27FC236}">
                <a16:creationId xmlns:a16="http://schemas.microsoft.com/office/drawing/2014/main" id="{C49539C2-BC2C-4F1F-A4C0-F5CD7FAB6C72}"/>
              </a:ext>
            </a:extLst>
          </p:cNvPr>
          <p:cNvSpPr/>
          <p:nvPr/>
        </p:nvSpPr>
        <p:spPr>
          <a:xfrm>
            <a:off x="10243096" y="6201453"/>
            <a:ext cx="1426390" cy="5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6" name="Rectangle 65">
            <a:extLst>
              <a:ext uri="{FF2B5EF4-FFF2-40B4-BE49-F238E27FC236}">
                <a16:creationId xmlns:a16="http://schemas.microsoft.com/office/drawing/2014/main" id="{6E78A3AA-B8AC-4DD5-924F-686DB81145C5}"/>
              </a:ext>
            </a:extLst>
          </p:cNvPr>
          <p:cNvSpPr/>
          <p:nvPr/>
        </p:nvSpPr>
        <p:spPr>
          <a:xfrm>
            <a:off x="7558054" y="6508128"/>
            <a:ext cx="4511171" cy="369332"/>
          </a:xfrm>
          <a:prstGeom prst="rect">
            <a:avLst/>
          </a:prstGeom>
        </p:spPr>
        <p:txBody>
          <a:bodyPr wrap="none">
            <a:spAutoFit/>
          </a:bodyPr>
          <a:lstStyle/>
          <a:p>
            <a:r>
              <a:rPr lang="en-GB" sz="1000" dirty="0">
                <a:solidFill>
                  <a:schemeClr val="tx1">
                    <a:lumMod val="50000"/>
                    <a:lumOff val="50000"/>
                  </a:schemeClr>
                </a:solidFill>
              </a:rPr>
              <a:t>*</a:t>
            </a:r>
            <a:r>
              <a:rPr lang="en-GB" dirty="0">
                <a:solidFill>
                  <a:schemeClr val="tx1">
                    <a:lumMod val="50000"/>
                    <a:lumOff val="50000"/>
                  </a:schemeClr>
                </a:solidFill>
              </a:rPr>
              <a:t> </a:t>
            </a:r>
            <a:r>
              <a:rPr lang="lt-LT" sz="1000" i="1" dirty="0">
                <a:solidFill>
                  <a:schemeClr val="tx1">
                    <a:lumMod val="50000"/>
                    <a:lumOff val="50000"/>
                  </a:schemeClr>
                </a:solidFill>
              </a:rPr>
              <a:t>Skaidrėje pateikiama bendra dviejų programinių laikotarpių investicijų suma, </a:t>
            </a:r>
            <a:r>
              <a:rPr lang="lt-LT" sz="1000" i="1" dirty="0" err="1">
                <a:solidFill>
                  <a:schemeClr val="tx1">
                    <a:lumMod val="50000"/>
                    <a:lumOff val="50000"/>
                  </a:schemeClr>
                </a:solidFill>
              </a:rPr>
              <a:t>eur</a:t>
            </a:r>
            <a:endParaRPr lang="lt-LT" sz="1000" i="1" dirty="0">
              <a:solidFill>
                <a:schemeClr val="tx1">
                  <a:lumMod val="50000"/>
                  <a:lumOff val="50000"/>
                </a:schemeClr>
              </a:solidFill>
            </a:endParaRPr>
          </a:p>
        </p:txBody>
      </p:sp>
      <p:sp>
        <p:nvSpPr>
          <p:cNvPr id="67" name="TextBox 66">
            <a:extLst>
              <a:ext uri="{FF2B5EF4-FFF2-40B4-BE49-F238E27FC236}">
                <a16:creationId xmlns:a16="http://schemas.microsoft.com/office/drawing/2014/main" id="{024DD69F-5DC8-4FB3-B6F0-96F1A2E0714A}"/>
              </a:ext>
            </a:extLst>
          </p:cNvPr>
          <p:cNvSpPr txBox="1"/>
          <p:nvPr/>
        </p:nvSpPr>
        <p:spPr>
          <a:xfrm>
            <a:off x="8342557" y="6173716"/>
            <a:ext cx="2436575" cy="430887"/>
          </a:xfrm>
          <a:prstGeom prst="rect">
            <a:avLst/>
          </a:prstGeom>
          <a:noFill/>
        </p:spPr>
        <p:txBody>
          <a:bodyPr wrap="square" lIns="0" tIns="0" rIns="0" bIns="0" rtlCol="0">
            <a:spAutoFit/>
          </a:bodyPr>
          <a:lstStyle/>
          <a:p>
            <a:pPr algn="ctr"/>
            <a:r>
              <a:rPr lang="lt-LT" sz="1400" b="1" cap="all" spc="20" dirty="0">
                <a:solidFill>
                  <a:srgbClr val="003399"/>
                </a:solidFill>
              </a:rPr>
              <a:t>Oro taršos mažinimas: </a:t>
            </a:r>
          </a:p>
          <a:p>
            <a:pPr algn="ctr"/>
            <a:r>
              <a:rPr lang="lt-LT" sz="1400" b="1" cap="all" spc="20" dirty="0">
                <a:solidFill>
                  <a:srgbClr val="003399"/>
                </a:solidFill>
              </a:rPr>
              <a:t>7,3 MLN. </a:t>
            </a:r>
            <a:r>
              <a:rPr lang="en-US" sz="1400" b="1" cap="all" spc="20" dirty="0">
                <a:solidFill>
                  <a:srgbClr val="003399"/>
                </a:solidFill>
              </a:rPr>
              <a:t>€</a:t>
            </a:r>
          </a:p>
        </p:txBody>
      </p:sp>
    </p:spTree>
    <p:extLst>
      <p:ext uri="{BB962C8B-B14F-4D97-AF65-F5344CB8AC3E}">
        <p14:creationId xmlns:p14="http://schemas.microsoft.com/office/powerpoint/2010/main" val="321709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3AC2-CDE2-4AFD-BB2D-BEB9C7930DD0}"/>
              </a:ext>
            </a:extLst>
          </p:cNvPr>
          <p:cNvSpPr>
            <a:spLocks noGrp="1"/>
          </p:cNvSpPr>
          <p:nvPr>
            <p:ph type="title"/>
          </p:nvPr>
        </p:nvSpPr>
        <p:spPr>
          <a:xfrm>
            <a:off x="838200" y="365125"/>
            <a:ext cx="10515600" cy="971969"/>
          </a:xfrm>
        </p:spPr>
        <p:txBody>
          <a:bodyPr>
            <a:normAutofit/>
          </a:bodyPr>
          <a:lstStyle/>
          <a:p>
            <a:r>
              <a:rPr lang="lt-LT" dirty="0"/>
              <a:t>Koks buvo vertinimo tikslas ir uždaviniai?</a:t>
            </a:r>
          </a:p>
        </p:txBody>
      </p:sp>
      <p:graphicFrame>
        <p:nvGraphicFramePr>
          <p:cNvPr id="7" name="Diagram 6">
            <a:extLst>
              <a:ext uri="{FF2B5EF4-FFF2-40B4-BE49-F238E27FC236}">
                <a16:creationId xmlns:a16="http://schemas.microsoft.com/office/drawing/2014/main" id="{54C95A03-C762-4CD7-A4DE-9523BDDE7D39}"/>
              </a:ext>
            </a:extLst>
          </p:cNvPr>
          <p:cNvGraphicFramePr/>
          <p:nvPr>
            <p:extLst>
              <p:ext uri="{D42A27DB-BD31-4B8C-83A1-F6EECF244321}">
                <p14:modId xmlns:p14="http://schemas.microsoft.com/office/powerpoint/2010/main" val="2865596625"/>
              </p:ext>
            </p:extLst>
          </p:nvPr>
        </p:nvGraphicFramePr>
        <p:xfrm>
          <a:off x="1770742" y="1337094"/>
          <a:ext cx="10203544" cy="515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Up 11">
            <a:extLst>
              <a:ext uri="{FF2B5EF4-FFF2-40B4-BE49-F238E27FC236}">
                <a16:creationId xmlns:a16="http://schemas.microsoft.com/office/drawing/2014/main" id="{1ECEA261-3832-4C83-AB80-A5C324D38C3A}"/>
              </a:ext>
            </a:extLst>
          </p:cNvPr>
          <p:cNvSpPr/>
          <p:nvPr/>
        </p:nvSpPr>
        <p:spPr>
          <a:xfrm>
            <a:off x="10075816" y="2163473"/>
            <a:ext cx="165464" cy="3666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ectangle 12">
            <a:extLst>
              <a:ext uri="{FF2B5EF4-FFF2-40B4-BE49-F238E27FC236}">
                <a16:creationId xmlns:a16="http://schemas.microsoft.com/office/drawing/2014/main" id="{34E8EBDB-A1F5-4EC9-9D3F-87ADC177A3DD}"/>
              </a:ext>
            </a:extLst>
          </p:cNvPr>
          <p:cNvSpPr/>
          <p:nvPr/>
        </p:nvSpPr>
        <p:spPr>
          <a:xfrm>
            <a:off x="933994" y="2068324"/>
            <a:ext cx="3429000" cy="3693319"/>
          </a:xfrm>
          <a:prstGeom prst="rect">
            <a:avLst/>
          </a:prstGeom>
        </p:spPr>
        <p:txBody>
          <a:bodyPr wrap="square">
            <a:spAutoFit/>
          </a:bodyPr>
          <a:lstStyle/>
          <a:p>
            <a:pPr lvl="0">
              <a:lnSpc>
                <a:spcPct val="90000"/>
              </a:lnSpc>
              <a:spcAft>
                <a:spcPts val="0"/>
              </a:spcAft>
              <a:tabLst>
                <a:tab pos="457200" algn="l"/>
              </a:tabLst>
            </a:pPr>
            <a:r>
              <a:rPr lang="lt-LT" sz="2600" b="1" cap="all" dirty="0">
                <a:solidFill>
                  <a:srgbClr val="003399"/>
                </a:solidFill>
                <a:latin typeface="+mj-lt"/>
              </a:rPr>
              <a:t>Vertinimo tikslas </a:t>
            </a:r>
            <a:r>
              <a:rPr lang="lt-LT" sz="2600" dirty="0">
                <a:latin typeface="+mj-lt"/>
              </a:rPr>
              <a:t>- tobulinti 2014–2020 m. ES fondų investicijų veiksmų programos lėšomis finansuojamų gamtos apsaugos priemonių įgyvendinimą, nustatant šių priemonių įgyvendinimo pažangą</a:t>
            </a:r>
          </a:p>
        </p:txBody>
      </p:sp>
      <p:sp>
        <p:nvSpPr>
          <p:cNvPr id="14" name="Isosceles Triangle 13">
            <a:extLst>
              <a:ext uri="{FF2B5EF4-FFF2-40B4-BE49-F238E27FC236}">
                <a16:creationId xmlns:a16="http://schemas.microsoft.com/office/drawing/2014/main" id="{D4AF4C74-55E3-4C18-92D1-19584DCAC7AA}"/>
              </a:ext>
            </a:extLst>
          </p:cNvPr>
          <p:cNvSpPr/>
          <p:nvPr/>
        </p:nvSpPr>
        <p:spPr>
          <a:xfrm rot="5400000">
            <a:off x="812100" y="2252403"/>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21562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550"/>
            <a:ext cx="10515600" cy="1325563"/>
          </a:xfrm>
        </p:spPr>
        <p:txBody>
          <a:bodyPr/>
          <a:lstStyle/>
          <a:p>
            <a:r>
              <a:rPr lang="lt-LT" dirty="0"/>
              <a:t>Kaip buvo atliekamas vertinimas?</a:t>
            </a:r>
          </a:p>
        </p:txBody>
      </p:sp>
      <p:sp>
        <p:nvSpPr>
          <p:cNvPr id="6" name="Rectangle 5">
            <a:extLst>
              <a:ext uri="{FF2B5EF4-FFF2-40B4-BE49-F238E27FC236}">
                <a16:creationId xmlns:a16="http://schemas.microsoft.com/office/drawing/2014/main" id="{EC11BA67-C196-491C-8507-D73AB8C6BFFF}"/>
              </a:ext>
            </a:extLst>
          </p:cNvPr>
          <p:cNvSpPr/>
          <p:nvPr/>
        </p:nvSpPr>
        <p:spPr>
          <a:xfrm>
            <a:off x="616947" y="4096813"/>
            <a:ext cx="10915296" cy="707886"/>
          </a:xfrm>
          <a:prstGeom prst="rect">
            <a:avLst/>
          </a:prstGeom>
        </p:spPr>
        <p:txBody>
          <a:bodyPr wrap="square">
            <a:spAutoFit/>
          </a:bodyPr>
          <a:lstStyle/>
          <a:p>
            <a:r>
              <a:rPr lang="lt-LT" sz="2000" dirty="0">
                <a:latin typeface="+mj-lt"/>
              </a:rPr>
              <a:t>Pagrindinis vertinimo analizės lygmuo – veiksmų programos priemonė. Iš viso įvertintos devynios 2007-2013 m. laikotarpio priemonės ir dvylika 2014-2020 m. laikotarpio priemonių. </a:t>
            </a:r>
          </a:p>
        </p:txBody>
      </p:sp>
      <p:sp>
        <p:nvSpPr>
          <p:cNvPr id="8" name="Chevron 88">
            <a:extLst>
              <a:ext uri="{FF2B5EF4-FFF2-40B4-BE49-F238E27FC236}">
                <a16:creationId xmlns:a16="http://schemas.microsoft.com/office/drawing/2014/main" id="{077885CD-2EFF-4B3A-807F-B80947D21A1C}"/>
              </a:ext>
            </a:extLst>
          </p:cNvPr>
          <p:cNvSpPr/>
          <p:nvPr/>
        </p:nvSpPr>
        <p:spPr>
          <a:xfrm>
            <a:off x="7609342" y="2146792"/>
            <a:ext cx="3489655" cy="299183"/>
          </a:xfrm>
          <a:prstGeom prst="chevron">
            <a:avLst>
              <a:gd name="adj" fmla="val 5807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9" name="Group 8">
            <a:extLst>
              <a:ext uri="{FF2B5EF4-FFF2-40B4-BE49-F238E27FC236}">
                <a16:creationId xmlns:a16="http://schemas.microsoft.com/office/drawing/2014/main" id="{95B1F1B5-4DC2-4927-87E0-CD17B863A07C}"/>
              </a:ext>
            </a:extLst>
          </p:cNvPr>
          <p:cNvGrpSpPr/>
          <p:nvPr/>
        </p:nvGrpSpPr>
        <p:grpSpPr>
          <a:xfrm>
            <a:off x="9039426" y="1250023"/>
            <a:ext cx="630942" cy="1011010"/>
            <a:chOff x="7141544" y="1818918"/>
            <a:chExt cx="630942" cy="1011010"/>
          </a:xfrm>
        </p:grpSpPr>
        <p:sp>
          <p:nvSpPr>
            <p:cNvPr id="10" name="Teardrop 9">
              <a:extLst>
                <a:ext uri="{FF2B5EF4-FFF2-40B4-BE49-F238E27FC236}">
                  <a16:creationId xmlns:a16="http://schemas.microsoft.com/office/drawing/2014/main" id="{AC6E48AD-6368-46D5-AE04-CDE527C2A8C7}"/>
                </a:ext>
              </a:extLst>
            </p:cNvPr>
            <p:cNvSpPr/>
            <p:nvPr/>
          </p:nvSpPr>
          <p:spPr>
            <a:xfrm rot="8100000">
              <a:off x="7141544"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Oval 10">
              <a:extLst>
                <a:ext uri="{FF2B5EF4-FFF2-40B4-BE49-F238E27FC236}">
                  <a16:creationId xmlns:a16="http://schemas.microsoft.com/office/drawing/2014/main" id="{6A035CD1-3589-4888-876E-662AB6C27B13}"/>
                </a:ext>
              </a:extLst>
            </p:cNvPr>
            <p:cNvSpPr/>
            <p:nvPr/>
          </p:nvSpPr>
          <p:spPr>
            <a:xfrm>
              <a:off x="7216685" y="1891718"/>
              <a:ext cx="480660" cy="4806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Oval 11">
              <a:extLst>
                <a:ext uri="{FF2B5EF4-FFF2-40B4-BE49-F238E27FC236}">
                  <a16:creationId xmlns:a16="http://schemas.microsoft.com/office/drawing/2014/main" id="{03B5CDF0-60C4-4FC1-8373-EADEAC97181C}"/>
                </a:ext>
              </a:extLst>
            </p:cNvPr>
            <p:cNvSpPr/>
            <p:nvPr/>
          </p:nvSpPr>
          <p:spPr>
            <a:xfrm>
              <a:off x="7407065"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3" name="Chevron 76">
            <a:extLst>
              <a:ext uri="{FF2B5EF4-FFF2-40B4-BE49-F238E27FC236}">
                <a16:creationId xmlns:a16="http://schemas.microsoft.com/office/drawing/2014/main" id="{4F097311-14A9-4122-B2D2-D129369332E6}"/>
              </a:ext>
            </a:extLst>
          </p:cNvPr>
          <p:cNvSpPr/>
          <p:nvPr/>
        </p:nvSpPr>
        <p:spPr>
          <a:xfrm>
            <a:off x="3856205" y="2165098"/>
            <a:ext cx="3638306" cy="299183"/>
          </a:xfrm>
          <a:prstGeom prst="chevron">
            <a:avLst>
              <a:gd name="adj" fmla="val 5807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4" name="Group 13">
            <a:extLst>
              <a:ext uri="{FF2B5EF4-FFF2-40B4-BE49-F238E27FC236}">
                <a16:creationId xmlns:a16="http://schemas.microsoft.com/office/drawing/2014/main" id="{97B0ADB0-F5F9-4299-8248-435D9D9DC786}"/>
              </a:ext>
            </a:extLst>
          </p:cNvPr>
          <p:cNvGrpSpPr/>
          <p:nvPr/>
        </p:nvGrpSpPr>
        <p:grpSpPr>
          <a:xfrm>
            <a:off x="5441620" y="1241903"/>
            <a:ext cx="630942" cy="1011010"/>
            <a:chOff x="3263286" y="1818918"/>
            <a:chExt cx="630942" cy="1011010"/>
          </a:xfrm>
        </p:grpSpPr>
        <p:sp>
          <p:nvSpPr>
            <p:cNvPr id="15" name="Teardrop 14">
              <a:extLst>
                <a:ext uri="{FF2B5EF4-FFF2-40B4-BE49-F238E27FC236}">
                  <a16:creationId xmlns:a16="http://schemas.microsoft.com/office/drawing/2014/main" id="{5A4B1860-E2BF-447B-A809-99944528133D}"/>
                </a:ext>
              </a:extLst>
            </p:cNvPr>
            <p:cNvSpPr/>
            <p:nvPr/>
          </p:nvSpPr>
          <p:spPr>
            <a:xfrm rot="8100000">
              <a:off x="3263286"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77007A1-946E-4341-A08F-C12BA54DDA2E}"/>
                </a:ext>
              </a:extLst>
            </p:cNvPr>
            <p:cNvSpPr/>
            <p:nvPr/>
          </p:nvSpPr>
          <p:spPr>
            <a:xfrm>
              <a:off x="3338427" y="1901396"/>
              <a:ext cx="480660" cy="4806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Oval 16">
              <a:extLst>
                <a:ext uri="{FF2B5EF4-FFF2-40B4-BE49-F238E27FC236}">
                  <a16:creationId xmlns:a16="http://schemas.microsoft.com/office/drawing/2014/main" id="{616A9964-FBFB-4169-AC50-DB86144948AA}"/>
                </a:ext>
              </a:extLst>
            </p:cNvPr>
            <p:cNvSpPr/>
            <p:nvPr/>
          </p:nvSpPr>
          <p:spPr>
            <a:xfrm>
              <a:off x="352168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8" name="Chevron 57">
            <a:extLst>
              <a:ext uri="{FF2B5EF4-FFF2-40B4-BE49-F238E27FC236}">
                <a16:creationId xmlns:a16="http://schemas.microsoft.com/office/drawing/2014/main" id="{63DC5223-D355-4355-AA52-C4E9E67C456C}"/>
              </a:ext>
            </a:extLst>
          </p:cNvPr>
          <p:cNvSpPr/>
          <p:nvPr/>
        </p:nvSpPr>
        <p:spPr>
          <a:xfrm>
            <a:off x="954487" y="2164448"/>
            <a:ext cx="2829220" cy="290991"/>
          </a:xfrm>
          <a:prstGeom prst="chevron">
            <a:avLst>
              <a:gd name="adj" fmla="val 5807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grpSp>
        <p:nvGrpSpPr>
          <p:cNvPr id="19" name="Group 18">
            <a:extLst>
              <a:ext uri="{FF2B5EF4-FFF2-40B4-BE49-F238E27FC236}">
                <a16:creationId xmlns:a16="http://schemas.microsoft.com/office/drawing/2014/main" id="{2DB24463-059C-4060-8169-B64167B32A20}"/>
              </a:ext>
            </a:extLst>
          </p:cNvPr>
          <p:cNvGrpSpPr/>
          <p:nvPr/>
        </p:nvGrpSpPr>
        <p:grpSpPr>
          <a:xfrm>
            <a:off x="1923929" y="1250023"/>
            <a:ext cx="630942" cy="1011010"/>
            <a:chOff x="1324157" y="1818918"/>
            <a:chExt cx="630942" cy="1011010"/>
          </a:xfrm>
        </p:grpSpPr>
        <p:sp>
          <p:nvSpPr>
            <p:cNvPr id="20" name="Teardrop 19">
              <a:extLst>
                <a:ext uri="{FF2B5EF4-FFF2-40B4-BE49-F238E27FC236}">
                  <a16:creationId xmlns:a16="http://schemas.microsoft.com/office/drawing/2014/main" id="{C2186921-D57C-4CB5-8631-351DE42225B6}"/>
                </a:ext>
              </a:extLst>
            </p:cNvPr>
            <p:cNvSpPr/>
            <p:nvPr/>
          </p:nvSpPr>
          <p:spPr>
            <a:xfrm rot="8100000">
              <a:off x="1324157"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Oval 20">
              <a:extLst>
                <a:ext uri="{FF2B5EF4-FFF2-40B4-BE49-F238E27FC236}">
                  <a16:creationId xmlns:a16="http://schemas.microsoft.com/office/drawing/2014/main" id="{7F8535A1-4F18-454A-A130-50094CBF2432}"/>
                </a:ext>
              </a:extLst>
            </p:cNvPr>
            <p:cNvSpPr/>
            <p:nvPr/>
          </p:nvSpPr>
          <p:spPr>
            <a:xfrm>
              <a:off x="1399298" y="1891718"/>
              <a:ext cx="480660" cy="480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Oval 21">
              <a:extLst>
                <a:ext uri="{FF2B5EF4-FFF2-40B4-BE49-F238E27FC236}">
                  <a16:creationId xmlns:a16="http://schemas.microsoft.com/office/drawing/2014/main" id="{F0A8A1C3-93CA-44B7-98E8-4443E8417F68}"/>
                </a:ext>
              </a:extLst>
            </p:cNvPr>
            <p:cNvSpPr/>
            <p:nvPr/>
          </p:nvSpPr>
          <p:spPr>
            <a:xfrm>
              <a:off x="159370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4" name="Group 23">
            <a:extLst>
              <a:ext uri="{FF2B5EF4-FFF2-40B4-BE49-F238E27FC236}">
                <a16:creationId xmlns:a16="http://schemas.microsoft.com/office/drawing/2014/main" id="{DFE786F2-25B3-428A-B38E-5E79A267317F}"/>
              </a:ext>
            </a:extLst>
          </p:cNvPr>
          <p:cNvGrpSpPr/>
          <p:nvPr/>
        </p:nvGrpSpPr>
        <p:grpSpPr>
          <a:xfrm>
            <a:off x="1234504" y="2610437"/>
            <a:ext cx="2406367" cy="914950"/>
            <a:chOff x="49892" y="2748714"/>
            <a:chExt cx="2406367" cy="914950"/>
          </a:xfrm>
        </p:grpSpPr>
        <p:sp>
          <p:nvSpPr>
            <p:cNvPr id="25" name="TextBox 24">
              <a:extLst>
                <a:ext uri="{FF2B5EF4-FFF2-40B4-BE49-F238E27FC236}">
                  <a16:creationId xmlns:a16="http://schemas.microsoft.com/office/drawing/2014/main" id="{50400F14-E9A6-43B6-B26E-55E1FE764FE0}"/>
                </a:ext>
              </a:extLst>
            </p:cNvPr>
            <p:cNvSpPr txBox="1"/>
            <p:nvPr/>
          </p:nvSpPr>
          <p:spPr>
            <a:xfrm>
              <a:off x="822998" y="3491244"/>
              <a:ext cx="1633261" cy="172420"/>
            </a:xfrm>
            <a:prstGeom prst="rect">
              <a:avLst/>
            </a:prstGeom>
            <a:noFill/>
          </p:spPr>
          <p:txBody>
            <a:bodyPr wrap="square" lIns="0" tIns="0" rIns="0" bIns="0" rtlCol="0">
              <a:spAutoFit/>
            </a:bodyPr>
            <a:lstStyle/>
            <a:p>
              <a:pPr algn="ctr">
                <a:lnSpc>
                  <a:spcPts val="1300"/>
                </a:lnSpc>
                <a:spcAft>
                  <a:spcPts val="600"/>
                </a:spcAft>
              </a:pPr>
              <a:endParaRPr lang="en-US" sz="1400" dirty="0">
                <a:solidFill>
                  <a:schemeClr val="accent3"/>
                </a:solidFill>
                <a:latin typeface="+mj-lt"/>
              </a:endParaRPr>
            </a:p>
          </p:txBody>
        </p:sp>
        <p:sp>
          <p:nvSpPr>
            <p:cNvPr id="26" name="TextBox 25">
              <a:extLst>
                <a:ext uri="{FF2B5EF4-FFF2-40B4-BE49-F238E27FC236}">
                  <a16:creationId xmlns:a16="http://schemas.microsoft.com/office/drawing/2014/main" id="{7D71A5A7-C811-4637-BDD0-A1E5965A3C44}"/>
                </a:ext>
              </a:extLst>
            </p:cNvPr>
            <p:cNvSpPr txBox="1"/>
            <p:nvPr/>
          </p:nvSpPr>
          <p:spPr>
            <a:xfrm>
              <a:off x="49892" y="2748714"/>
              <a:ext cx="2069736" cy="231217"/>
            </a:xfrm>
            <a:prstGeom prst="rect">
              <a:avLst/>
            </a:prstGeom>
            <a:noFill/>
          </p:spPr>
          <p:txBody>
            <a:bodyPr wrap="square" lIns="0" tIns="0" rIns="0" bIns="0" rtlCol="0">
              <a:spAutoFit/>
            </a:bodyPr>
            <a:lstStyle/>
            <a:p>
              <a:pPr algn="ctr">
                <a:lnSpc>
                  <a:spcPts val="1700"/>
                </a:lnSpc>
                <a:spcAft>
                  <a:spcPts val="600"/>
                </a:spcAft>
              </a:pPr>
              <a:r>
                <a:rPr lang="lt-LT" sz="2000" b="1" cap="all" spc="20" dirty="0">
                  <a:solidFill>
                    <a:schemeClr val="accent1"/>
                  </a:solidFill>
                  <a:latin typeface="+mj-lt"/>
                </a:rPr>
                <a:t>Įvadinis etapas</a:t>
              </a:r>
              <a:endParaRPr lang="en-US" sz="2000" b="1" cap="all" spc="20" dirty="0">
                <a:solidFill>
                  <a:schemeClr val="accent1"/>
                </a:solidFill>
                <a:latin typeface="+mj-lt"/>
              </a:endParaRPr>
            </a:p>
          </p:txBody>
        </p:sp>
      </p:grpSp>
      <p:sp>
        <p:nvSpPr>
          <p:cNvPr id="27" name="TextBox 26">
            <a:extLst>
              <a:ext uri="{FF2B5EF4-FFF2-40B4-BE49-F238E27FC236}">
                <a16:creationId xmlns:a16="http://schemas.microsoft.com/office/drawing/2014/main" id="{915241A0-1C01-4F95-9E69-90BEAF27581C}"/>
              </a:ext>
            </a:extLst>
          </p:cNvPr>
          <p:cNvSpPr txBox="1"/>
          <p:nvPr/>
        </p:nvSpPr>
        <p:spPr>
          <a:xfrm>
            <a:off x="1209049" y="2200612"/>
            <a:ext cx="2177259" cy="246221"/>
          </a:xfrm>
          <a:prstGeom prst="rect">
            <a:avLst/>
          </a:prstGeom>
          <a:noFill/>
        </p:spPr>
        <p:txBody>
          <a:bodyPr wrap="square" lIns="0" tIns="0" rIns="0" bIns="0" rtlCol="0">
            <a:spAutoFit/>
          </a:bodyPr>
          <a:lstStyle/>
          <a:p>
            <a:pPr algn="ctr"/>
            <a:r>
              <a:rPr lang="en-US" sz="1600" b="1" dirty="0">
                <a:solidFill>
                  <a:schemeClr val="bg1"/>
                </a:solidFill>
                <a:latin typeface="+mj-lt"/>
              </a:rPr>
              <a:t>201</a:t>
            </a:r>
            <a:r>
              <a:rPr lang="lt-LT" sz="1600" b="1" dirty="0">
                <a:solidFill>
                  <a:schemeClr val="bg1"/>
                </a:solidFill>
                <a:latin typeface="+mj-lt"/>
              </a:rPr>
              <a:t>8 m. lapkritis -gruodis</a:t>
            </a:r>
            <a:endParaRPr lang="en-US" sz="1600" b="1" dirty="0">
              <a:solidFill>
                <a:schemeClr val="bg1"/>
              </a:solidFill>
              <a:latin typeface="+mj-lt"/>
            </a:endParaRPr>
          </a:p>
        </p:txBody>
      </p:sp>
      <p:grpSp>
        <p:nvGrpSpPr>
          <p:cNvPr id="28" name="Group 27">
            <a:extLst>
              <a:ext uri="{FF2B5EF4-FFF2-40B4-BE49-F238E27FC236}">
                <a16:creationId xmlns:a16="http://schemas.microsoft.com/office/drawing/2014/main" id="{D2712A8A-73E6-45E7-A87B-8CA8163EA5A6}"/>
              </a:ext>
            </a:extLst>
          </p:cNvPr>
          <p:cNvGrpSpPr/>
          <p:nvPr/>
        </p:nvGrpSpPr>
        <p:grpSpPr>
          <a:xfrm>
            <a:off x="3526898" y="2623404"/>
            <a:ext cx="3770249" cy="380572"/>
            <a:chOff x="2762127" y="3283092"/>
            <a:chExt cx="3770249" cy="380572"/>
          </a:xfrm>
        </p:grpSpPr>
        <p:sp>
          <p:nvSpPr>
            <p:cNvPr id="29" name="TextBox 28">
              <a:extLst>
                <a:ext uri="{FF2B5EF4-FFF2-40B4-BE49-F238E27FC236}">
                  <a16:creationId xmlns:a16="http://schemas.microsoft.com/office/drawing/2014/main" id="{F21F1432-124F-4303-AF01-4792C45346C1}"/>
                </a:ext>
              </a:extLst>
            </p:cNvPr>
            <p:cNvSpPr txBox="1"/>
            <p:nvPr/>
          </p:nvSpPr>
          <p:spPr>
            <a:xfrm>
              <a:off x="2762127" y="3491244"/>
              <a:ext cx="1633261" cy="172420"/>
            </a:xfrm>
            <a:prstGeom prst="rect">
              <a:avLst/>
            </a:prstGeom>
            <a:noFill/>
          </p:spPr>
          <p:txBody>
            <a:bodyPr wrap="square" lIns="0" tIns="0" rIns="0" bIns="0" rtlCol="0">
              <a:spAutoFit/>
            </a:bodyPr>
            <a:lstStyle/>
            <a:p>
              <a:pPr algn="ctr">
                <a:lnSpc>
                  <a:spcPts val="1300"/>
                </a:lnSpc>
                <a:spcAft>
                  <a:spcPts val="600"/>
                </a:spcAft>
              </a:pPr>
              <a:endParaRPr lang="en-US" sz="1400" dirty="0">
                <a:solidFill>
                  <a:schemeClr val="accent3"/>
                </a:solidFill>
                <a:latin typeface="+mj-lt"/>
              </a:endParaRPr>
            </a:p>
          </p:txBody>
        </p:sp>
        <p:sp>
          <p:nvSpPr>
            <p:cNvPr id="30" name="TextBox 29">
              <a:extLst>
                <a:ext uri="{FF2B5EF4-FFF2-40B4-BE49-F238E27FC236}">
                  <a16:creationId xmlns:a16="http://schemas.microsoft.com/office/drawing/2014/main" id="{14C1472D-0C9F-43E7-ACA4-5A0900BBF808}"/>
                </a:ext>
              </a:extLst>
            </p:cNvPr>
            <p:cNvSpPr txBox="1"/>
            <p:nvPr/>
          </p:nvSpPr>
          <p:spPr>
            <a:xfrm>
              <a:off x="3645752" y="3283092"/>
              <a:ext cx="2886624" cy="231217"/>
            </a:xfrm>
            <a:prstGeom prst="rect">
              <a:avLst/>
            </a:prstGeom>
            <a:noFill/>
          </p:spPr>
          <p:txBody>
            <a:bodyPr wrap="square" lIns="0" tIns="0" rIns="0" bIns="0" rtlCol="0">
              <a:spAutoFit/>
            </a:bodyPr>
            <a:lstStyle/>
            <a:p>
              <a:pPr algn="ctr">
                <a:lnSpc>
                  <a:spcPts val="1700"/>
                </a:lnSpc>
                <a:spcAft>
                  <a:spcPts val="600"/>
                </a:spcAft>
              </a:pPr>
              <a:r>
                <a:rPr lang="lt-LT" sz="2000" b="1" cap="all" spc="20" dirty="0">
                  <a:solidFill>
                    <a:schemeClr val="accent1"/>
                  </a:solidFill>
                  <a:latin typeface="+mj-lt"/>
                </a:rPr>
                <a:t>Tarpinis etapas</a:t>
              </a:r>
              <a:endParaRPr lang="en-US" sz="2000" b="1" cap="all" spc="20" dirty="0">
                <a:solidFill>
                  <a:schemeClr val="accent1"/>
                </a:solidFill>
                <a:latin typeface="+mj-lt"/>
              </a:endParaRPr>
            </a:p>
          </p:txBody>
        </p:sp>
      </p:grpSp>
      <p:sp>
        <p:nvSpPr>
          <p:cNvPr id="31" name="TextBox 30">
            <a:extLst>
              <a:ext uri="{FF2B5EF4-FFF2-40B4-BE49-F238E27FC236}">
                <a16:creationId xmlns:a16="http://schemas.microsoft.com/office/drawing/2014/main" id="{DEE33B7B-D49B-4130-9D47-046A56805B5B}"/>
              </a:ext>
            </a:extLst>
          </p:cNvPr>
          <p:cNvSpPr txBox="1"/>
          <p:nvPr/>
        </p:nvSpPr>
        <p:spPr>
          <a:xfrm>
            <a:off x="4469217" y="2182561"/>
            <a:ext cx="1944806" cy="246221"/>
          </a:xfrm>
          <a:prstGeom prst="rect">
            <a:avLst/>
          </a:prstGeom>
          <a:noFill/>
        </p:spPr>
        <p:txBody>
          <a:bodyPr wrap="square" lIns="0" tIns="0" rIns="0" bIns="0" rtlCol="0">
            <a:spAutoFit/>
          </a:bodyPr>
          <a:lstStyle/>
          <a:p>
            <a:pPr algn="ctr"/>
            <a:r>
              <a:rPr lang="en-US" sz="1600" b="1" dirty="0">
                <a:solidFill>
                  <a:schemeClr val="bg1"/>
                </a:solidFill>
                <a:latin typeface="+mj-lt"/>
              </a:rPr>
              <a:t>201</a:t>
            </a:r>
            <a:r>
              <a:rPr lang="lt-LT" sz="1600" b="1" dirty="0">
                <a:solidFill>
                  <a:schemeClr val="bg1"/>
                </a:solidFill>
                <a:latin typeface="+mj-lt"/>
              </a:rPr>
              <a:t>9 m. sausis - kovas</a:t>
            </a:r>
            <a:endParaRPr lang="en-US" sz="1600" b="1" dirty="0">
              <a:solidFill>
                <a:schemeClr val="bg1"/>
              </a:solidFill>
              <a:latin typeface="+mj-lt"/>
            </a:endParaRPr>
          </a:p>
        </p:txBody>
      </p:sp>
      <p:grpSp>
        <p:nvGrpSpPr>
          <p:cNvPr id="32" name="Group 31">
            <a:extLst>
              <a:ext uri="{FF2B5EF4-FFF2-40B4-BE49-F238E27FC236}">
                <a16:creationId xmlns:a16="http://schemas.microsoft.com/office/drawing/2014/main" id="{74A9170D-55C0-4123-8070-5F405D7B0094}"/>
              </a:ext>
            </a:extLst>
          </p:cNvPr>
          <p:cNvGrpSpPr/>
          <p:nvPr/>
        </p:nvGrpSpPr>
        <p:grpSpPr>
          <a:xfrm>
            <a:off x="7665891" y="2626645"/>
            <a:ext cx="3433106" cy="1050625"/>
            <a:chOff x="6844301" y="2757464"/>
            <a:chExt cx="1724762" cy="1050625"/>
          </a:xfrm>
        </p:grpSpPr>
        <p:sp>
          <p:nvSpPr>
            <p:cNvPr id="33" name="TextBox 32">
              <a:extLst>
                <a:ext uri="{FF2B5EF4-FFF2-40B4-BE49-F238E27FC236}">
                  <a16:creationId xmlns:a16="http://schemas.microsoft.com/office/drawing/2014/main" id="{181A20B0-04C4-4308-A73E-613B38A62477}"/>
                </a:ext>
              </a:extLst>
            </p:cNvPr>
            <p:cNvSpPr txBox="1"/>
            <p:nvPr/>
          </p:nvSpPr>
          <p:spPr>
            <a:xfrm>
              <a:off x="6932287" y="3122004"/>
              <a:ext cx="1636776" cy="686085"/>
            </a:xfrm>
            <a:prstGeom prst="rect">
              <a:avLst/>
            </a:prstGeom>
            <a:noFill/>
          </p:spPr>
          <p:txBody>
            <a:bodyPr wrap="square" lIns="0" tIns="0" rIns="0" bIns="0" rtlCol="0">
              <a:spAutoFit/>
            </a:bodyPr>
            <a:lstStyle/>
            <a:p>
              <a:pPr algn="ctr">
                <a:lnSpc>
                  <a:spcPts val="1300"/>
                </a:lnSpc>
                <a:spcAft>
                  <a:spcPts val="600"/>
                </a:spcAft>
              </a:pPr>
              <a:r>
                <a:rPr lang="lt-LT" dirty="0">
                  <a:latin typeface="+mj-lt"/>
                </a:rPr>
                <a:t>Parengtos vertinimo išvados ir rekomendacijos, parengta ir pagal Užsakovo pastabas patikslinta galutinė vertinimo ataskaita</a:t>
              </a:r>
              <a:endParaRPr lang="en-US" dirty="0">
                <a:latin typeface="+mj-lt"/>
              </a:endParaRPr>
            </a:p>
          </p:txBody>
        </p:sp>
        <p:sp>
          <p:nvSpPr>
            <p:cNvPr id="34" name="TextBox 33">
              <a:extLst>
                <a:ext uri="{FF2B5EF4-FFF2-40B4-BE49-F238E27FC236}">
                  <a16:creationId xmlns:a16="http://schemas.microsoft.com/office/drawing/2014/main" id="{27BDDB12-5598-456C-A377-F4364E924AC0}"/>
                </a:ext>
              </a:extLst>
            </p:cNvPr>
            <p:cNvSpPr txBox="1"/>
            <p:nvPr/>
          </p:nvSpPr>
          <p:spPr>
            <a:xfrm>
              <a:off x="6844301" y="2757464"/>
              <a:ext cx="1636776" cy="231217"/>
            </a:xfrm>
            <a:prstGeom prst="rect">
              <a:avLst/>
            </a:prstGeom>
            <a:noFill/>
          </p:spPr>
          <p:txBody>
            <a:bodyPr wrap="square" lIns="0" tIns="0" rIns="0" bIns="0" rtlCol="0">
              <a:spAutoFit/>
            </a:bodyPr>
            <a:lstStyle/>
            <a:p>
              <a:pPr algn="ctr">
                <a:lnSpc>
                  <a:spcPts val="1700"/>
                </a:lnSpc>
                <a:spcAft>
                  <a:spcPts val="600"/>
                </a:spcAft>
              </a:pPr>
              <a:r>
                <a:rPr lang="lt-LT" sz="2000" b="1" cap="all" spc="20" dirty="0">
                  <a:solidFill>
                    <a:schemeClr val="accent1"/>
                  </a:solidFill>
                  <a:latin typeface="+mj-lt"/>
                </a:rPr>
                <a:t>Baigiamasis etapas</a:t>
              </a:r>
              <a:endParaRPr lang="en-US" sz="2000" b="1" cap="all" spc="20" dirty="0">
                <a:solidFill>
                  <a:schemeClr val="accent1"/>
                </a:solidFill>
                <a:latin typeface="+mj-lt"/>
              </a:endParaRPr>
            </a:p>
          </p:txBody>
        </p:sp>
      </p:grpSp>
      <p:sp>
        <p:nvSpPr>
          <p:cNvPr id="35" name="TextBox 34">
            <a:extLst>
              <a:ext uri="{FF2B5EF4-FFF2-40B4-BE49-F238E27FC236}">
                <a16:creationId xmlns:a16="http://schemas.microsoft.com/office/drawing/2014/main" id="{173512DF-C0E7-42F3-80E8-70722D46A7A5}"/>
              </a:ext>
            </a:extLst>
          </p:cNvPr>
          <p:cNvSpPr txBox="1"/>
          <p:nvPr/>
        </p:nvSpPr>
        <p:spPr>
          <a:xfrm>
            <a:off x="8090489" y="2153802"/>
            <a:ext cx="2203525" cy="246221"/>
          </a:xfrm>
          <a:prstGeom prst="rect">
            <a:avLst/>
          </a:prstGeom>
          <a:solidFill>
            <a:schemeClr val="accent1"/>
          </a:solidFill>
        </p:spPr>
        <p:txBody>
          <a:bodyPr wrap="square" lIns="0" tIns="0" rIns="0" bIns="0" rtlCol="0">
            <a:spAutoFit/>
          </a:bodyPr>
          <a:lstStyle/>
          <a:p>
            <a:pPr algn="ctr"/>
            <a:r>
              <a:rPr lang="en-US" sz="1600" b="1" dirty="0">
                <a:solidFill>
                  <a:schemeClr val="bg1"/>
                </a:solidFill>
                <a:latin typeface="+mj-lt"/>
              </a:rPr>
              <a:t>201</a:t>
            </a:r>
            <a:r>
              <a:rPr lang="lt-LT" sz="1600" b="1" dirty="0">
                <a:solidFill>
                  <a:schemeClr val="bg1"/>
                </a:solidFill>
                <a:latin typeface="+mj-lt"/>
              </a:rPr>
              <a:t>9 m. balandis - gegužė</a:t>
            </a:r>
            <a:endParaRPr lang="en-US" sz="1600" b="1" dirty="0">
              <a:solidFill>
                <a:schemeClr val="bg1"/>
              </a:solidFill>
              <a:latin typeface="+mj-lt"/>
            </a:endParaRPr>
          </a:p>
        </p:txBody>
      </p:sp>
      <p:sp>
        <p:nvSpPr>
          <p:cNvPr id="37" name="Freeform 31">
            <a:extLst>
              <a:ext uri="{FF2B5EF4-FFF2-40B4-BE49-F238E27FC236}">
                <a16:creationId xmlns:a16="http://schemas.microsoft.com/office/drawing/2014/main" id="{68D9AD7A-8D64-401B-87E0-8C1A055771F4}"/>
              </a:ext>
            </a:extLst>
          </p:cNvPr>
          <p:cNvSpPr>
            <a:spLocks noEditPoints="1"/>
          </p:cNvSpPr>
          <p:nvPr/>
        </p:nvSpPr>
        <p:spPr bwMode="auto">
          <a:xfrm>
            <a:off x="5635238" y="1457606"/>
            <a:ext cx="214210" cy="214210"/>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 name="Freeform 57">
            <a:extLst>
              <a:ext uri="{FF2B5EF4-FFF2-40B4-BE49-F238E27FC236}">
                <a16:creationId xmlns:a16="http://schemas.microsoft.com/office/drawing/2014/main" id="{D601486B-73AE-4085-8836-FE03788A8C34}"/>
              </a:ext>
            </a:extLst>
          </p:cNvPr>
          <p:cNvSpPr>
            <a:spLocks noEditPoints="1"/>
          </p:cNvSpPr>
          <p:nvPr/>
        </p:nvSpPr>
        <p:spPr bwMode="auto">
          <a:xfrm>
            <a:off x="9263599" y="1425789"/>
            <a:ext cx="174540" cy="252290"/>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 name="Freeform 9">
            <a:extLst>
              <a:ext uri="{FF2B5EF4-FFF2-40B4-BE49-F238E27FC236}">
                <a16:creationId xmlns:a16="http://schemas.microsoft.com/office/drawing/2014/main" id="{246A9831-9CE5-4018-8BC7-38D58508AC38}"/>
              </a:ext>
            </a:extLst>
          </p:cNvPr>
          <p:cNvSpPr>
            <a:spLocks noEditPoints="1"/>
          </p:cNvSpPr>
          <p:nvPr/>
        </p:nvSpPr>
        <p:spPr bwMode="auto">
          <a:xfrm>
            <a:off x="2123955" y="1497673"/>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0" name="TextBox 39">
            <a:extLst>
              <a:ext uri="{FF2B5EF4-FFF2-40B4-BE49-F238E27FC236}">
                <a16:creationId xmlns:a16="http://schemas.microsoft.com/office/drawing/2014/main" id="{78CCA74B-F3C4-4E31-9AC7-A8A7D971F310}"/>
              </a:ext>
            </a:extLst>
          </p:cNvPr>
          <p:cNvSpPr txBox="1"/>
          <p:nvPr/>
        </p:nvSpPr>
        <p:spPr>
          <a:xfrm>
            <a:off x="942130" y="2969302"/>
            <a:ext cx="2686384" cy="852798"/>
          </a:xfrm>
          <a:prstGeom prst="rect">
            <a:avLst/>
          </a:prstGeom>
          <a:noFill/>
        </p:spPr>
        <p:txBody>
          <a:bodyPr wrap="square" lIns="0" tIns="0" rIns="0" bIns="0" rtlCol="0">
            <a:spAutoFit/>
          </a:bodyPr>
          <a:lstStyle/>
          <a:p>
            <a:pPr algn="ctr">
              <a:lnSpc>
                <a:spcPts val="1300"/>
              </a:lnSpc>
            </a:pPr>
            <a:r>
              <a:rPr lang="lt-LT" dirty="0">
                <a:latin typeface="+mj-lt"/>
              </a:rPr>
              <a:t>Atlikta pirminė objekto analizė, surinkti antriniai informacijos šaltiniai (projektų informacija), parengta įvadinė ataskaita</a:t>
            </a:r>
            <a:endParaRPr lang="en-US" dirty="0">
              <a:latin typeface="+mj-lt"/>
            </a:endParaRPr>
          </a:p>
        </p:txBody>
      </p:sp>
      <p:sp>
        <p:nvSpPr>
          <p:cNvPr id="41" name="Rectangle 40">
            <a:extLst>
              <a:ext uri="{FF2B5EF4-FFF2-40B4-BE49-F238E27FC236}">
                <a16:creationId xmlns:a16="http://schemas.microsoft.com/office/drawing/2014/main" id="{3881A003-1EF9-4E11-BC75-07CA096E860E}"/>
              </a:ext>
            </a:extLst>
          </p:cNvPr>
          <p:cNvSpPr/>
          <p:nvPr/>
        </p:nvSpPr>
        <p:spPr>
          <a:xfrm>
            <a:off x="3795175" y="2929041"/>
            <a:ext cx="3908237" cy="945131"/>
          </a:xfrm>
          <a:prstGeom prst="rect">
            <a:avLst/>
          </a:prstGeom>
        </p:spPr>
        <p:txBody>
          <a:bodyPr wrap="square">
            <a:spAutoFit/>
          </a:bodyPr>
          <a:lstStyle/>
          <a:p>
            <a:pPr algn="ctr">
              <a:lnSpc>
                <a:spcPts val="1300"/>
              </a:lnSpc>
              <a:spcAft>
                <a:spcPts val="600"/>
              </a:spcAft>
            </a:pPr>
            <a:r>
              <a:rPr lang="lt-LT" dirty="0">
                <a:latin typeface="+mj-lt"/>
              </a:rPr>
              <a:t>Šio etapo metu vykdyti interviu, atliktos pagrindinės duomenų analizės veiklos, o analizės rezultatai, pateikiant atsakymus į visus vertinimo klausimus, apibendrinti tarpinėje vertinimo ataskaitoje</a:t>
            </a:r>
          </a:p>
        </p:txBody>
      </p:sp>
      <p:sp>
        <p:nvSpPr>
          <p:cNvPr id="42" name="Isosceles Triangle 41">
            <a:extLst>
              <a:ext uri="{FF2B5EF4-FFF2-40B4-BE49-F238E27FC236}">
                <a16:creationId xmlns:a16="http://schemas.microsoft.com/office/drawing/2014/main" id="{61CE6867-9E6C-4AC2-A639-13E07E2E7360}"/>
              </a:ext>
            </a:extLst>
          </p:cNvPr>
          <p:cNvSpPr/>
          <p:nvPr/>
        </p:nvSpPr>
        <p:spPr>
          <a:xfrm rot="5400000">
            <a:off x="441058" y="4280238"/>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Isosceles Triangle 44">
            <a:extLst>
              <a:ext uri="{FF2B5EF4-FFF2-40B4-BE49-F238E27FC236}">
                <a16:creationId xmlns:a16="http://schemas.microsoft.com/office/drawing/2014/main" id="{3D0A1A35-6E7E-4986-9D7D-0EA799401A28}"/>
              </a:ext>
            </a:extLst>
          </p:cNvPr>
          <p:cNvSpPr/>
          <p:nvPr/>
        </p:nvSpPr>
        <p:spPr>
          <a:xfrm rot="5400000">
            <a:off x="413430" y="4982248"/>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a:extLst>
              <a:ext uri="{FF2B5EF4-FFF2-40B4-BE49-F238E27FC236}">
                <a16:creationId xmlns:a16="http://schemas.microsoft.com/office/drawing/2014/main" id="{60F501A2-4040-406B-83EF-8BCAB52635C4}"/>
              </a:ext>
            </a:extLst>
          </p:cNvPr>
          <p:cNvSpPr/>
          <p:nvPr/>
        </p:nvSpPr>
        <p:spPr>
          <a:xfrm>
            <a:off x="610338" y="4818273"/>
            <a:ext cx="10818413" cy="1015663"/>
          </a:xfrm>
          <a:prstGeom prst="rect">
            <a:avLst/>
          </a:prstGeom>
        </p:spPr>
        <p:txBody>
          <a:bodyPr wrap="square">
            <a:spAutoFit/>
          </a:bodyPr>
          <a:lstStyle/>
          <a:p>
            <a:r>
              <a:rPr lang="lt-LT" sz="2000" dirty="0">
                <a:latin typeface="+mj-lt"/>
              </a:rPr>
              <a:t>Atliekant vertinimą – pirmą kartą Lietuvoje pabandyta gamtosaugos priemonių efektyvumą įvertinti pritaikant investicinį požiūrį (kaštų-naudos analizės metodą, atsižvelgiant į </a:t>
            </a:r>
            <a:r>
              <a:rPr lang="lt-LT" sz="2000" dirty="0" err="1">
                <a:latin typeface="+mj-lt"/>
              </a:rPr>
              <a:t>ekosistemines</a:t>
            </a:r>
            <a:r>
              <a:rPr lang="lt-LT" sz="2000" dirty="0">
                <a:latin typeface="+mj-lt"/>
              </a:rPr>
              <a:t> paslaugas). Rezultatus plačiau pristatys dr. Semėnienė.  </a:t>
            </a:r>
          </a:p>
        </p:txBody>
      </p:sp>
      <p:sp>
        <p:nvSpPr>
          <p:cNvPr id="48" name="Isosceles Triangle 47">
            <a:extLst>
              <a:ext uri="{FF2B5EF4-FFF2-40B4-BE49-F238E27FC236}">
                <a16:creationId xmlns:a16="http://schemas.microsoft.com/office/drawing/2014/main" id="{64BB7778-55B5-4610-A44A-4E6A69B69479}"/>
              </a:ext>
            </a:extLst>
          </p:cNvPr>
          <p:cNvSpPr/>
          <p:nvPr/>
        </p:nvSpPr>
        <p:spPr>
          <a:xfrm rot="5400000">
            <a:off x="430981" y="5936604"/>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9" name="Straight Connector 48">
            <a:extLst>
              <a:ext uri="{FF2B5EF4-FFF2-40B4-BE49-F238E27FC236}">
                <a16:creationId xmlns:a16="http://schemas.microsoft.com/office/drawing/2014/main" id="{3DEAE793-A60D-4B55-9CEB-2207049112E7}"/>
              </a:ext>
            </a:extLst>
          </p:cNvPr>
          <p:cNvCxnSpPr>
            <a:cxnSpLocks/>
          </p:cNvCxnSpPr>
          <p:nvPr/>
        </p:nvCxnSpPr>
        <p:spPr>
          <a:xfrm flipH="1">
            <a:off x="3272606" y="3935588"/>
            <a:ext cx="4939473"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F12950F-134D-4DC6-B89E-0BAD8CC9EF7B}"/>
              </a:ext>
            </a:extLst>
          </p:cNvPr>
          <p:cNvSpPr/>
          <p:nvPr/>
        </p:nvSpPr>
        <p:spPr>
          <a:xfrm>
            <a:off x="10201275" y="6201453"/>
            <a:ext cx="1468211" cy="5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Rectangle 52">
            <a:extLst>
              <a:ext uri="{FF2B5EF4-FFF2-40B4-BE49-F238E27FC236}">
                <a16:creationId xmlns:a16="http://schemas.microsoft.com/office/drawing/2014/main" id="{4AE2B5E7-1FF7-4707-9D08-09BAFF7060A3}"/>
              </a:ext>
            </a:extLst>
          </p:cNvPr>
          <p:cNvSpPr/>
          <p:nvPr/>
        </p:nvSpPr>
        <p:spPr>
          <a:xfrm>
            <a:off x="588214" y="5789749"/>
            <a:ext cx="10818413" cy="1323439"/>
          </a:xfrm>
          <a:prstGeom prst="rect">
            <a:avLst/>
          </a:prstGeom>
        </p:spPr>
        <p:txBody>
          <a:bodyPr wrap="square">
            <a:spAutoFit/>
          </a:bodyPr>
          <a:lstStyle/>
          <a:p>
            <a:r>
              <a:rPr lang="lt-LT" sz="2000" dirty="0">
                <a:latin typeface="+mj-lt"/>
              </a:rPr>
              <a:t>Vertinant gamtosaugos priemonių poveikį, taikyta kaitos teorija grįsto poveikio vertinimo prieiga, bandant paaiškinti, kiek ir kodėl prie stebimų 2007-2017 m. laikotarpio aplinkos būklės pokyčių prisidėjo vertinamos ES fondų intervencijos. Išsamiau – teminių sričių pristatymuose.</a:t>
            </a:r>
          </a:p>
          <a:p>
            <a:endParaRPr lang="lt-LT" sz="2000" dirty="0">
              <a:latin typeface="+mj-lt"/>
            </a:endParaRPr>
          </a:p>
        </p:txBody>
      </p:sp>
    </p:spTree>
    <p:extLst>
      <p:ext uri="{BB962C8B-B14F-4D97-AF65-F5344CB8AC3E}">
        <p14:creationId xmlns:p14="http://schemas.microsoft.com/office/powerpoint/2010/main" val="222817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249D-A547-4B2C-8E21-7E50D4EEE75A}"/>
              </a:ext>
            </a:extLst>
          </p:cNvPr>
          <p:cNvSpPr>
            <a:spLocks noGrp="1"/>
          </p:cNvSpPr>
          <p:nvPr>
            <p:ph type="title"/>
          </p:nvPr>
        </p:nvSpPr>
        <p:spPr>
          <a:xfrm>
            <a:off x="838200" y="243205"/>
            <a:ext cx="10515600" cy="1325563"/>
          </a:xfrm>
        </p:spPr>
        <p:txBody>
          <a:bodyPr/>
          <a:lstStyle/>
          <a:p>
            <a:r>
              <a:rPr lang="lt-LT" dirty="0"/>
              <a:t>Kokios yra bendros vertinimo išvados?</a:t>
            </a:r>
          </a:p>
        </p:txBody>
      </p:sp>
      <p:sp>
        <p:nvSpPr>
          <p:cNvPr id="6" name="Isosceles Triangle 5">
            <a:extLst>
              <a:ext uri="{FF2B5EF4-FFF2-40B4-BE49-F238E27FC236}">
                <a16:creationId xmlns:a16="http://schemas.microsoft.com/office/drawing/2014/main" id="{DEE9F097-5445-4401-BC95-4E558D0932AF}"/>
              </a:ext>
            </a:extLst>
          </p:cNvPr>
          <p:cNvSpPr/>
          <p:nvPr/>
        </p:nvSpPr>
        <p:spPr>
          <a:xfrm rot="5400000">
            <a:off x="658655" y="1732072"/>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Isosceles Triangle 6">
            <a:extLst>
              <a:ext uri="{FF2B5EF4-FFF2-40B4-BE49-F238E27FC236}">
                <a16:creationId xmlns:a16="http://schemas.microsoft.com/office/drawing/2014/main" id="{39535F27-EB71-4148-9AD2-5AB5917B552A}"/>
              </a:ext>
            </a:extLst>
          </p:cNvPr>
          <p:cNvSpPr/>
          <p:nvPr/>
        </p:nvSpPr>
        <p:spPr>
          <a:xfrm rot="5400000">
            <a:off x="698343" y="6021525"/>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a:extLst>
              <a:ext uri="{FF2B5EF4-FFF2-40B4-BE49-F238E27FC236}">
                <a16:creationId xmlns:a16="http://schemas.microsoft.com/office/drawing/2014/main" id="{2E3DD52C-7EB1-45F3-B1F3-98EA9324419E}"/>
              </a:ext>
            </a:extLst>
          </p:cNvPr>
          <p:cNvSpPr/>
          <p:nvPr/>
        </p:nvSpPr>
        <p:spPr>
          <a:xfrm>
            <a:off x="961480" y="4103568"/>
            <a:ext cx="10585452" cy="1631216"/>
          </a:xfrm>
          <a:prstGeom prst="rect">
            <a:avLst/>
          </a:prstGeom>
        </p:spPr>
        <p:txBody>
          <a:bodyPr wrap="square">
            <a:spAutoFit/>
          </a:bodyPr>
          <a:lstStyle/>
          <a:p>
            <a:r>
              <a:rPr lang="lt-LT" sz="2000" dirty="0">
                <a:latin typeface="+mj-lt"/>
                <a:ea typeface="Times New Roman" panose="02020603050405020304" pitchFamily="18" charset="0"/>
                <a:cs typeface="Times New Roman" panose="02020603050405020304" pitchFamily="18" charset="0"/>
              </a:rPr>
              <a:t>Aplinkos būklė yra nuolat kintanti, todėl sudėtinga užtikrinti pasiektų rezultatų tvarumą. Tiek dėl šios priežasties, tiek dėl griežtėjančių ES aplinkosauginių reikalavimų visose nagrinėtose srityse yra reikalingas tęstinis finansavimas. Tačiau svarbu ne tik finansavimas, bet ir skirtingų finansavimo instrumentų suderinimas (ypač su Kaimo plėtros programa) bei platesnis  kitų aplinkosaugos politikos įgyvendinimo priemonių (reguliacinių, ekonominių bei komunikacinių) taikymas. </a:t>
            </a:r>
            <a:endParaRPr lang="lt-LT" sz="2000" dirty="0">
              <a:latin typeface="+mj-lt"/>
            </a:endParaRPr>
          </a:p>
        </p:txBody>
      </p:sp>
      <p:sp>
        <p:nvSpPr>
          <p:cNvPr id="12" name="Rectangle 11">
            <a:extLst>
              <a:ext uri="{FF2B5EF4-FFF2-40B4-BE49-F238E27FC236}">
                <a16:creationId xmlns:a16="http://schemas.microsoft.com/office/drawing/2014/main" id="{591B0A85-4250-4DCD-AC67-9E2AAFBC5CDA}"/>
              </a:ext>
            </a:extLst>
          </p:cNvPr>
          <p:cNvSpPr/>
          <p:nvPr/>
        </p:nvSpPr>
        <p:spPr>
          <a:xfrm>
            <a:off x="877887" y="5836694"/>
            <a:ext cx="9342438" cy="707886"/>
          </a:xfrm>
          <a:prstGeom prst="rect">
            <a:avLst/>
          </a:prstGeom>
        </p:spPr>
        <p:txBody>
          <a:bodyPr wrap="square">
            <a:spAutoFit/>
          </a:bodyPr>
          <a:lstStyle/>
          <a:p>
            <a:r>
              <a:rPr lang="lt-LT" sz="2000" dirty="0">
                <a:solidFill>
                  <a:srgbClr val="000000"/>
                </a:solidFill>
                <a:latin typeface="+mj-lt"/>
                <a:ea typeface="Calibri" panose="020F0502020204030204" pitchFamily="34" charset="0"/>
                <a:cs typeface="Times New Roman" panose="02020603050405020304" pitchFamily="18" charset="0"/>
              </a:rPr>
              <a:t>Vertinimo ataskaitoje pateikta daugiau nei 30 rekomendacijų, skirtų gamtosauginių priemonių, finansuojamų ES fondų lėšomis, tobulinimui.  </a:t>
            </a:r>
            <a:endParaRPr lang="lt-LT" sz="2000" dirty="0">
              <a:latin typeface="+mj-lt"/>
            </a:endParaRPr>
          </a:p>
        </p:txBody>
      </p:sp>
      <p:sp>
        <p:nvSpPr>
          <p:cNvPr id="13" name="Rectangle 12">
            <a:extLst>
              <a:ext uri="{FF2B5EF4-FFF2-40B4-BE49-F238E27FC236}">
                <a16:creationId xmlns:a16="http://schemas.microsoft.com/office/drawing/2014/main" id="{A87B796D-B730-40CB-9E04-CF285CD67118}"/>
              </a:ext>
            </a:extLst>
          </p:cNvPr>
          <p:cNvSpPr/>
          <p:nvPr/>
        </p:nvSpPr>
        <p:spPr>
          <a:xfrm>
            <a:off x="966786" y="2956726"/>
            <a:ext cx="10387014" cy="1015663"/>
          </a:xfrm>
          <a:prstGeom prst="rect">
            <a:avLst/>
          </a:prstGeom>
        </p:spPr>
        <p:txBody>
          <a:bodyPr wrap="square">
            <a:spAutoFit/>
          </a:bodyPr>
          <a:lstStyle/>
          <a:p>
            <a:r>
              <a:rPr lang="lt-LT" sz="2000" dirty="0">
                <a:latin typeface="+mj-lt"/>
                <a:ea typeface="Times New Roman" panose="02020603050405020304" pitchFamily="18" charset="0"/>
                <a:cs typeface="Times New Roman" panose="02020603050405020304" pitchFamily="18" charset="0"/>
              </a:rPr>
              <a:t>Visos vertintos priemonės tiesiogiai prisideda prie Nacionalinėje aplinkos apsaugos strategijoje nustatytų aplinkos apsaugos politikos uždavinių įgyvendinimo, taip pat didžioji dalis skirta ES direktyvų  nuostatų įgyvendinimui </a:t>
            </a:r>
          </a:p>
        </p:txBody>
      </p:sp>
      <p:sp>
        <p:nvSpPr>
          <p:cNvPr id="14" name="Isosceles Triangle 13">
            <a:extLst>
              <a:ext uri="{FF2B5EF4-FFF2-40B4-BE49-F238E27FC236}">
                <a16:creationId xmlns:a16="http://schemas.microsoft.com/office/drawing/2014/main" id="{DDF9C9C5-4FD4-4782-B650-C66B7196A7B7}"/>
              </a:ext>
            </a:extLst>
          </p:cNvPr>
          <p:cNvSpPr/>
          <p:nvPr/>
        </p:nvSpPr>
        <p:spPr>
          <a:xfrm rot="5400000">
            <a:off x="644909" y="3148733"/>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a:extLst>
              <a:ext uri="{FF2B5EF4-FFF2-40B4-BE49-F238E27FC236}">
                <a16:creationId xmlns:a16="http://schemas.microsoft.com/office/drawing/2014/main" id="{4C547458-BC05-488E-A86B-209584209ACB}"/>
              </a:ext>
            </a:extLst>
          </p:cNvPr>
          <p:cNvSpPr/>
          <p:nvPr/>
        </p:nvSpPr>
        <p:spPr>
          <a:xfrm>
            <a:off x="977106" y="1255886"/>
            <a:ext cx="10387014" cy="1600438"/>
          </a:xfrm>
          <a:prstGeom prst="rect">
            <a:avLst/>
          </a:prstGeom>
        </p:spPr>
        <p:txBody>
          <a:bodyPr wrap="square">
            <a:spAutoFit/>
          </a:bodyPr>
          <a:lstStyle/>
          <a:p>
            <a:endParaRPr lang="lt-LT" dirty="0">
              <a:latin typeface="Cambria" panose="02040503050406030204" pitchFamily="18" charset="0"/>
              <a:ea typeface="Times New Roman" panose="02020603050405020304" pitchFamily="18" charset="0"/>
              <a:cs typeface="Times New Roman" panose="02020603050405020304" pitchFamily="18" charset="0"/>
            </a:endParaRPr>
          </a:p>
          <a:p>
            <a:r>
              <a:rPr lang="lt-LT" sz="2000" dirty="0">
                <a:latin typeface="+mj-lt"/>
                <a:ea typeface="Times New Roman" panose="02020603050405020304" pitchFamily="18" charset="0"/>
                <a:cs typeface="Times New Roman" panose="02020603050405020304" pitchFamily="18" charset="0"/>
              </a:rPr>
              <a:t>Per laikotarpį nuo 2007 m. ES fondų lėšomis Lietuva padarė didelę pažangą gerinant šalies aplinkos būklę ir įgyvendinant ES direktyvų reikalavimus tokiose srityse kaip vandens išteklių gerinimas, įgyvendinant upių baseinų rajonų valdymo planus, ar gamtos ir biologinės įvairovės apsauga, plečiant </a:t>
            </a:r>
            <a:r>
              <a:rPr lang="lt-LT" sz="2000" dirty="0" err="1">
                <a:latin typeface="+mj-lt"/>
                <a:ea typeface="Times New Roman" panose="02020603050405020304" pitchFamily="18" charset="0"/>
                <a:cs typeface="Times New Roman" panose="02020603050405020304" pitchFamily="18" charset="0"/>
              </a:rPr>
              <a:t>Natura</a:t>
            </a:r>
            <a:r>
              <a:rPr lang="lt-LT" sz="2000" dirty="0">
                <a:latin typeface="+mj-lt"/>
                <a:ea typeface="Times New Roman" panose="02020603050405020304" pitchFamily="18" charset="0"/>
                <a:cs typeface="Times New Roman" panose="02020603050405020304" pitchFamily="18" charset="0"/>
              </a:rPr>
              <a:t> 2000 teritorijas</a:t>
            </a:r>
          </a:p>
        </p:txBody>
      </p:sp>
      <p:sp>
        <p:nvSpPr>
          <p:cNvPr id="16" name="Isosceles Triangle 15">
            <a:extLst>
              <a:ext uri="{FF2B5EF4-FFF2-40B4-BE49-F238E27FC236}">
                <a16:creationId xmlns:a16="http://schemas.microsoft.com/office/drawing/2014/main" id="{503C26F0-D475-43A0-8144-9A8AD7039BD6}"/>
              </a:ext>
            </a:extLst>
          </p:cNvPr>
          <p:cNvSpPr/>
          <p:nvPr/>
        </p:nvSpPr>
        <p:spPr>
          <a:xfrm rot="5400000">
            <a:off x="605221" y="4317744"/>
            <a:ext cx="131575" cy="7937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09802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4478</TotalTime>
  <Words>570</Words>
  <Application>Microsoft Office PowerPoint</Application>
  <PresentationFormat>Widescreen</PresentationFormat>
  <Paragraphs>47</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Times New Roman</vt:lpstr>
      <vt:lpstr>Office Theme</vt:lpstr>
      <vt:lpstr>   2014–2020 m. gamtos apsaugos priemonių įgyvendinimo  pažangos vertinimas   </vt:lpstr>
      <vt:lpstr>Kas vertinta?</vt:lpstr>
      <vt:lpstr>Kokioms gamtos apsaugos sritims skirtas ES fondų finansavimas?*</vt:lpstr>
      <vt:lpstr>Koks buvo vertinimo tikslas ir uždaviniai?</vt:lpstr>
      <vt:lpstr>Kaip buvo atliekamas vertinimas?</vt:lpstr>
      <vt:lpstr>Kokios yra bendros vertinimo išvados?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estep</dc:creator>
  <cp:lastModifiedBy>AgneM</cp:lastModifiedBy>
  <cp:revision>273</cp:revision>
  <cp:lastPrinted>2018-12-07T10:00:32Z</cp:lastPrinted>
  <dcterms:created xsi:type="dcterms:W3CDTF">2016-09-12T07:34:57Z</dcterms:created>
  <dcterms:modified xsi:type="dcterms:W3CDTF">2019-05-28T09:50:47Z</dcterms:modified>
</cp:coreProperties>
</file>