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49" r:id="rId3"/>
    <p:sldId id="352" r:id="rId4"/>
    <p:sldId id="341" r:id="rId5"/>
    <p:sldId id="336" r:id="rId6"/>
    <p:sldId id="350" r:id="rId7"/>
    <p:sldId id="351" r:id="rId8"/>
    <p:sldId id="331" r:id="rId9"/>
    <p:sldId id="354" r:id="rId10"/>
    <p:sldId id="353" r:id="rId11"/>
    <p:sldId id="355" r:id="rId12"/>
    <p:sldId id="356" r:id="rId13"/>
    <p:sldId id="357" r:id="rId14"/>
    <p:sldId id="348" r:id="rId1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a" initials="L" lastIdx="0" clrIdx="0"/>
  <p:cmAuthor id="1" name="Daiva Semėnienė" initials="DS" lastIdx="1" clrIdx="1">
    <p:extLst>
      <p:ext uri="{19B8F6BF-5375-455C-9EA6-DF929625EA0E}">
        <p15:presenceInfo xmlns:p15="http://schemas.microsoft.com/office/powerpoint/2012/main" userId="a413ea5c334c223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99"/>
    <a:srgbClr val="003399"/>
    <a:srgbClr val="FE2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7066" autoAdjust="0"/>
  </p:normalViewPr>
  <p:slideViewPr>
    <p:cSldViewPr snapToGrid="0">
      <p:cViewPr varScale="1">
        <p:scale>
          <a:sx n="110" d="100"/>
          <a:sy n="110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314F-992A-486D-A0E3-C0FED8957D6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CBD5C-9B6B-4202-8DE7-CD293017B9B5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135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CBD5C-9B6B-4202-8DE7-CD293017B9B5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03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804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84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 titulini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9573" cy="27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 dirty="0"/>
          </a:p>
        </p:txBody>
      </p:sp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3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9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11" name="Picture 10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0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6" name="Picture 5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5" name="Picture 4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6" name="Picture 5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5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445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9640" y="739656"/>
            <a:ext cx="10332720" cy="4958080"/>
          </a:xfrm>
        </p:spPr>
        <p:txBody>
          <a:bodyPr>
            <a:normAutofit/>
          </a:bodyPr>
          <a:lstStyle/>
          <a:p>
            <a:r>
              <a:rPr lang="pt-BR" sz="4400" cap="all" dirty="0"/>
              <a:t>2014–2020 m. gamtos apsaugos priemonių įgyvendinimo </a:t>
            </a:r>
            <a:br>
              <a:rPr lang="lt-LT" sz="4400" cap="all" dirty="0"/>
            </a:br>
            <a:r>
              <a:rPr lang="pt-BR" sz="4400" cap="all" dirty="0"/>
              <a:t>pažangos vertinimas</a:t>
            </a:r>
            <a:r>
              <a:rPr lang="lt-LT" sz="4400" cap="all" dirty="0"/>
              <a:t> </a:t>
            </a:r>
            <a:br>
              <a:rPr lang="lt-LT" sz="4400" cap="all" dirty="0"/>
            </a:br>
            <a:br>
              <a:rPr lang="lt-LT" sz="4400" cap="all" dirty="0"/>
            </a:br>
            <a:r>
              <a:rPr lang="lt-LT" sz="3600" i="1" cap="all" dirty="0">
                <a:solidFill>
                  <a:schemeClr val="accent4"/>
                </a:solidFill>
              </a:rPr>
              <a:t>Priemonių sąnaudų-naudos analizė</a:t>
            </a:r>
            <a:br>
              <a:rPr lang="lt-LT" sz="2800" i="1" cap="all" dirty="0"/>
            </a:br>
            <a:br>
              <a:rPr lang="lt-LT" sz="2800" i="1" cap="all" dirty="0"/>
            </a:br>
            <a:endParaRPr lang="lt-LT" sz="2800" b="0" i="1" cap="all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96640" y="300473"/>
            <a:ext cx="2664823" cy="94953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61CADCE-F334-487C-84C5-BCFA010EE92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25" y="239079"/>
            <a:ext cx="2576104" cy="1315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F34C8F-A227-4817-82D5-1F0405FB5152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249989" y="300473"/>
            <a:ext cx="1232375" cy="117426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71A79F-43B3-4800-AFD9-920A65991680}"/>
              </a:ext>
            </a:extLst>
          </p:cNvPr>
          <p:cNvSpPr/>
          <p:nvPr/>
        </p:nvSpPr>
        <p:spPr>
          <a:xfrm>
            <a:off x="2902505" y="5467286"/>
            <a:ext cx="582103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cap="all" dirty="0">
                <a:solidFill>
                  <a:srgbClr val="003399"/>
                </a:solidFill>
                <a:latin typeface="+mj-lt"/>
              </a:rPr>
              <a:t>2019 </a:t>
            </a:r>
            <a:r>
              <a:rPr lang="lt-LT" sz="3200" dirty="0">
                <a:solidFill>
                  <a:srgbClr val="003399"/>
                </a:solidFill>
                <a:latin typeface="+mj-lt"/>
              </a:rPr>
              <a:t>m. gegužės 29 d. </a:t>
            </a:r>
          </a:p>
          <a:p>
            <a:pPr algn="ctr"/>
            <a:r>
              <a:rPr lang="lt-LT" sz="3200" dirty="0">
                <a:solidFill>
                  <a:srgbClr val="003399"/>
                </a:solidFill>
                <a:latin typeface="+mj-lt"/>
              </a:rPr>
              <a:t>Baigiamasis vertinimo renginys </a:t>
            </a:r>
          </a:p>
          <a:p>
            <a:r>
              <a:rPr lang="lt-LT" cap="all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40190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10269510" cy="6002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Prisitaikymas prie klimato kaitos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34E502-4D20-4728-A804-7B6DE4574D1A}"/>
              </a:ext>
            </a:extLst>
          </p:cNvPr>
          <p:cNvSpPr/>
          <p:nvPr/>
        </p:nvSpPr>
        <p:spPr>
          <a:xfrm>
            <a:off x="950541" y="1099259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cs typeface="Times New Roman" panose="02020603050405020304" pitchFamily="18" charset="0"/>
              </a:rPr>
              <a:t>4</a:t>
            </a:r>
            <a:r>
              <a:rPr lang="lt-LT" sz="2000" dirty="0">
                <a:cs typeface="Times New Roman" panose="02020603050405020304" pitchFamily="18" charset="0"/>
              </a:rPr>
              <a:t> priemonės: 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„Aplinkos monitoringo ir kontrolės stiprinimas”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„Pajūrio juostos tvarkymas “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„Potvynių rizikos valdymas “</a:t>
            </a:r>
            <a:endParaRPr lang="en-US" sz="2000" dirty="0">
              <a:cs typeface="Times New Roman" panose="02020603050405020304" pitchFamily="18" charset="0"/>
            </a:endParaRPr>
          </a:p>
          <a:p>
            <a:r>
              <a:rPr lang="lt-LT" sz="2000" dirty="0">
                <a:cs typeface="Times New Roman" panose="02020603050405020304" pitchFamily="18" charset="0"/>
              </a:rPr>
              <a:t>„ Paviršinių nuotekų sistemų tvarkymas</a:t>
            </a:r>
            <a:r>
              <a:rPr lang="en-US" sz="2000" dirty="0">
                <a:cs typeface="Times New Roman" panose="02020603050405020304" pitchFamily="18" charset="0"/>
              </a:rPr>
              <a:t>”</a:t>
            </a:r>
            <a:endParaRPr lang="lt-LT" sz="2000" dirty="0">
              <a:cs typeface="Times New Roman" panose="02020603050405020304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EA4BDC7-6992-4C48-8D3F-3A2D50739B73}"/>
              </a:ext>
            </a:extLst>
          </p:cNvPr>
          <p:cNvSpPr txBox="1">
            <a:spLocks/>
          </p:cNvSpPr>
          <p:nvPr/>
        </p:nvSpPr>
        <p:spPr>
          <a:xfrm>
            <a:off x="598137" y="3906407"/>
            <a:ext cx="4475668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lt-LT"/>
            </a:defPPr>
            <a:lvl1pPr algn="just">
              <a:defRPr>
                <a:solidFill>
                  <a:srgbClr val="333399"/>
                </a:solidFill>
              </a:defRPr>
            </a:lvl1pPr>
          </a:lstStyle>
          <a:p>
            <a:r>
              <a:rPr lang="lt-LT" sz="2000" dirty="0"/>
              <a:t>NAUDA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Atliekų, nuotekų, teršalų biologinis valymas ir sulaikymas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Vandens sąlygų reguliavimas</a:t>
            </a:r>
            <a:r>
              <a:rPr lang="en-US" sz="2000" dirty="0"/>
              <a:t>, </a:t>
            </a:r>
            <a:r>
              <a:rPr lang="lt-LT" sz="2000" dirty="0"/>
              <a:t>potvynių rizikos mažinimas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Rekreacija ir turizmas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Bio</a:t>
            </a:r>
            <a:r>
              <a:rPr lang="lt-LT" sz="2000" dirty="0"/>
              <a:t>į</a:t>
            </a:r>
            <a:r>
              <a:rPr lang="en-US" sz="2000" dirty="0" err="1"/>
              <a:t>vairo</a:t>
            </a:r>
            <a:r>
              <a:rPr lang="lt-LT" sz="2000" dirty="0" err="1"/>
              <a:t>vė</a:t>
            </a:r>
            <a:endParaRPr lang="lt-L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Gyventojų turtas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327130-33EC-46A2-8FD7-4243749A147F}"/>
              </a:ext>
            </a:extLst>
          </p:cNvPr>
          <p:cNvSpPr/>
          <p:nvPr/>
        </p:nvSpPr>
        <p:spPr>
          <a:xfrm>
            <a:off x="2412225" y="2730475"/>
            <a:ext cx="6388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Vertinant paviršiaus nuotekų valdymo priemonių naudą ekosistemoms, paprastai remiamasi „žaliosiomis“ priemonėmis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Žala </a:t>
            </a:r>
            <a:r>
              <a:rPr lang="lt-LT" i="1" dirty="0" err="1"/>
              <a:t>ekosisteminėms</a:t>
            </a:r>
            <a:r>
              <a:rPr lang="lt-LT" i="1" dirty="0"/>
              <a:t> paslaugoms dėl „pilkosios“ infrastruktūros </a:t>
            </a:r>
            <a:endParaRPr lang="en-US" i="1" dirty="0"/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F87D2583-2120-49B0-A98A-807E1BFA8368}"/>
              </a:ext>
            </a:extLst>
          </p:cNvPr>
          <p:cNvSpPr/>
          <p:nvPr/>
        </p:nvSpPr>
        <p:spPr>
          <a:xfrm>
            <a:off x="5909265" y="4021439"/>
            <a:ext cx="5000625" cy="240929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Pvz.,</a:t>
            </a:r>
          </a:p>
          <a:p>
            <a:r>
              <a:rPr lang="lt-LT" i="1" dirty="0"/>
              <a:t>Pvz.,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Lietuvoje rekreacinė Baltijos jūros vertė prilygo maždaug 200 mln. Eur per metus.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Tikėtini metiniai nuostoliai (žala) ateityje, jei potvyniai įvyktų vietovėse, kur įgyvendinami projektai - maždaug 5 mln. Eur kasmet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Metinė geros vandens būklės nauda prilygsta 16,6 – 74,4 mln. Eur/metus</a:t>
            </a:r>
            <a:endParaRPr lang="en-US" i="1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2FFD193-1081-4F2E-BA1D-B83FAB5F07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5759" y="1310743"/>
            <a:ext cx="1967056" cy="175998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1255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10269510" cy="8894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Oro taršos mažinimas</a:t>
            </a:r>
          </a:p>
        </p:txBody>
      </p:sp>
      <p:pic>
        <p:nvPicPr>
          <p:cNvPr id="4098" name="Picture 2" descr="Image result for pm 10">
            <a:extLst>
              <a:ext uri="{FF2B5EF4-FFF2-40B4-BE49-F238E27FC236}">
                <a16:creationId xmlns:a16="http://schemas.microsoft.com/office/drawing/2014/main" id="{992F7270-F4A6-43C0-9CD7-E93D13709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4054" y="427263"/>
            <a:ext cx="3175290" cy="303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7D233F4-E0E1-4CCD-8C31-2A20A1F8AF83}"/>
              </a:ext>
            </a:extLst>
          </p:cNvPr>
          <p:cNvSpPr/>
          <p:nvPr/>
        </p:nvSpPr>
        <p:spPr>
          <a:xfrm>
            <a:off x="888274" y="1452399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sz="2000" dirty="0">
                <a:cs typeface="Times New Roman" panose="02020603050405020304" pitchFamily="18" charset="0"/>
              </a:rPr>
              <a:t>1 priemonė: 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 Aplinkos oro kokybės gerinimas”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4BD9C88-21B3-4BC7-B946-EBFFD955DA0D}"/>
              </a:ext>
            </a:extLst>
          </p:cNvPr>
          <p:cNvSpPr txBox="1">
            <a:spLocks/>
          </p:cNvSpPr>
          <p:nvPr/>
        </p:nvSpPr>
        <p:spPr>
          <a:xfrm>
            <a:off x="598138" y="3906407"/>
            <a:ext cx="3224926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lt-LT"/>
            </a:defPPr>
            <a:lvl1pPr algn="just">
              <a:defRPr>
                <a:solidFill>
                  <a:srgbClr val="333399"/>
                </a:solidFill>
              </a:defRPr>
            </a:lvl1pPr>
          </a:lstStyle>
          <a:p>
            <a:r>
              <a:rPr lang="lt-LT" sz="2000" dirty="0"/>
              <a:t>NAUDA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Oro kokybės reguliavimas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Žmonių sveikata</a:t>
            </a:r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5B3C3D37-6CB8-4AEC-9624-51D76B3F09A5}"/>
              </a:ext>
            </a:extLst>
          </p:cNvPr>
          <p:cNvSpPr/>
          <p:nvPr/>
        </p:nvSpPr>
        <p:spPr>
          <a:xfrm>
            <a:off x="4354286" y="3614058"/>
            <a:ext cx="6555605" cy="281668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i="1" dirty="0"/>
              <a:t>,</a:t>
            </a:r>
          </a:p>
          <a:p>
            <a:endParaRPr lang="lt-LT" i="1" dirty="0"/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Vertė, susijusi su ankstyvų mirčių dėl kvėpavimo ligų ar ligoninių išlaidų gydymui išvengimu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Pasiryžimas mokėti už sveikatos rizikos išvengimą dėl oro taršos automobiliais 5 Europos šalyse  svyruoja nuo 100 iki 155 Eur/žmogui/metus vidutiniškai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Metinė nauda dėl KD sumažinimo prilygsta 60 – 100 mln. Eur/metus</a:t>
            </a:r>
            <a:endParaRPr lang="en-US" i="1" dirty="0"/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Epizodinio monitoringo nauda, kurio metu gauti duomenys gali būti palyginami/pridedami į nuolatinio monitoringo duomenų sistemą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6E997D7-913A-4921-A6EA-71A36AB0B0C7}"/>
              </a:ext>
            </a:extLst>
          </p:cNvPr>
          <p:cNvSpPr/>
          <p:nvPr/>
        </p:nvSpPr>
        <p:spPr>
          <a:xfrm>
            <a:off x="1524000" y="2564006"/>
            <a:ext cx="7480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„Pakeltoji“ tarša sudaro maždaug pusę transporto sukeliamos taršos kietosiomis dalelėmis</a:t>
            </a:r>
          </a:p>
        </p:txBody>
      </p:sp>
    </p:spTree>
    <p:extLst>
      <p:ext uri="{BB962C8B-B14F-4D97-AF65-F5344CB8AC3E}">
        <p14:creationId xmlns:p14="http://schemas.microsoft.com/office/powerpoint/2010/main" val="916168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10269510" cy="8790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Užterštų teritorijų tvarkymas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BCCD3F-87E7-4F2B-9EAE-8CA3C9C63E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90" r="3860"/>
          <a:stretch/>
        </p:blipFill>
        <p:spPr>
          <a:xfrm>
            <a:off x="9405666" y="1093198"/>
            <a:ext cx="2331652" cy="21195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0621757-B0F3-4438-AC4D-57B2CAC02548}"/>
              </a:ext>
            </a:extLst>
          </p:cNvPr>
          <p:cNvSpPr txBox="1">
            <a:spLocks/>
          </p:cNvSpPr>
          <p:nvPr/>
        </p:nvSpPr>
        <p:spPr>
          <a:xfrm>
            <a:off x="533117" y="3467230"/>
            <a:ext cx="4853429" cy="28623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lt-LT"/>
            </a:defPPr>
            <a:lvl1pPr algn="just">
              <a:defRPr>
                <a:solidFill>
                  <a:srgbClr val="333399"/>
                </a:solidFill>
              </a:defRPr>
            </a:lvl1pPr>
          </a:lstStyle>
          <a:p>
            <a:r>
              <a:rPr lang="lt-LT" sz="2000" dirty="0"/>
              <a:t>NAUDA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Maistas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Atliekų, nuotekų, teršalų biologinis valymas ir sulaikymas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Vandens reguliavimas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Erozijos reguliavimas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Gyvenimo ciklo užtikrinimas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Kenkėjų kontrolė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Klimato reguliavimas</a:t>
            </a:r>
          </a:p>
        </p:txBody>
      </p:sp>
      <p:sp>
        <p:nvSpPr>
          <p:cNvPr id="12" name="Rectangle: Folded Corner 11">
            <a:extLst>
              <a:ext uri="{FF2B5EF4-FFF2-40B4-BE49-F238E27FC236}">
                <a16:creationId xmlns:a16="http://schemas.microsoft.com/office/drawing/2014/main" id="{77738654-08C6-477B-A605-603DEDEAC0BE}"/>
              </a:ext>
            </a:extLst>
          </p:cNvPr>
          <p:cNvSpPr/>
          <p:nvPr/>
        </p:nvSpPr>
        <p:spPr>
          <a:xfrm>
            <a:off x="6075829" y="4088733"/>
            <a:ext cx="5105977" cy="2240819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lt-LT" i="1" dirty="0"/>
          </a:p>
          <a:p>
            <a:r>
              <a:rPr lang="lt-LT" i="1" dirty="0"/>
              <a:t>Pvz.,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Europoje švaraus dirvožemio teikiamų </a:t>
            </a:r>
            <a:r>
              <a:rPr lang="lt-LT" i="1" dirty="0" err="1"/>
              <a:t>ekosisteminių</a:t>
            </a:r>
            <a:r>
              <a:rPr lang="lt-LT" i="1" dirty="0"/>
              <a:t> paslaugų nauda per metus įvertinta 14 - 700 Eur/žmogui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Įvairios dirvožemio teikiamos </a:t>
            </a:r>
            <a:r>
              <a:rPr lang="lt-LT" i="1" dirty="0" err="1"/>
              <a:t>ekosisteminės</a:t>
            </a:r>
            <a:r>
              <a:rPr lang="lt-LT" i="1" dirty="0"/>
              <a:t> paslaugos vertinamos 12 - 20 000 Eur/ha/metus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20 ha sutvarkymo nauda svyruotų nuo 40 iki 400 000 Eur/metus</a:t>
            </a:r>
            <a:endParaRPr lang="en-US" i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F8775-4A95-4B5B-A1E8-46227F80B01B}"/>
              </a:ext>
            </a:extLst>
          </p:cNvPr>
          <p:cNvSpPr/>
          <p:nvPr/>
        </p:nvSpPr>
        <p:spPr>
          <a:xfrm>
            <a:off x="950541" y="1099259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sz="2000" dirty="0">
                <a:cs typeface="Times New Roman" panose="02020603050405020304" pitchFamily="18" charset="0"/>
              </a:rPr>
              <a:t>1 priemonė: 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„Užterštų teritorijų tvarkymas”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AD214E-BEF3-4A11-9F99-B825EC70B28C}"/>
              </a:ext>
            </a:extLst>
          </p:cNvPr>
          <p:cNvSpPr/>
          <p:nvPr/>
        </p:nvSpPr>
        <p:spPr>
          <a:xfrm>
            <a:off x="2177142" y="2057519"/>
            <a:ext cx="63311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Dirvožemio </a:t>
            </a:r>
            <a:r>
              <a:rPr lang="lt-LT" i="1" dirty="0" err="1"/>
              <a:t>ekosisteminių</a:t>
            </a:r>
            <a:r>
              <a:rPr lang="lt-LT" i="1" dirty="0"/>
              <a:t> paslaugų vertė viršija kitų </a:t>
            </a:r>
            <a:r>
              <a:rPr lang="lt-LT" i="1" dirty="0" err="1"/>
              <a:t>ekosisteminių</a:t>
            </a:r>
            <a:r>
              <a:rPr lang="lt-LT" i="1" dirty="0"/>
              <a:t> paslaugų vertes</a:t>
            </a:r>
            <a:r>
              <a:rPr lang="en-US" i="1" dirty="0"/>
              <a:t>!</a:t>
            </a:r>
            <a:r>
              <a:rPr lang="lt-LT" i="1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Vienos tvarkomos „teritorijos“ vidutinės investicinės sąnaudos Lietuvoje - 412 000 Eur; Europoje - 124 000 Eur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34580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61245" y="347616"/>
            <a:ext cx="10269510" cy="10803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Visuomenės informavimas ir aplinkosauginės-rekreacinės infrastruktūros gerinimas</a:t>
            </a:r>
          </a:p>
        </p:txBody>
      </p:sp>
      <p:pic>
        <p:nvPicPr>
          <p:cNvPr id="8" name="Picture 22" descr="Vaizdo rezultatas pagal uÅ¾klausÄ âlietuvos zoologijos sodasâ">
            <a:extLst>
              <a:ext uri="{FF2B5EF4-FFF2-40B4-BE49-F238E27FC236}">
                <a16:creationId xmlns:a16="http://schemas.microsoft.com/office/drawing/2014/main" id="{24416473-8CCE-4E87-8108-4E2F225A6E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20" t="56" r="11159" b="-56"/>
          <a:stretch/>
        </p:blipFill>
        <p:spPr bwMode="auto">
          <a:xfrm>
            <a:off x="9411185" y="1427940"/>
            <a:ext cx="2467502" cy="235264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D62CEC3-45FE-40DA-801C-6F1E9DF0F283}"/>
              </a:ext>
            </a:extLst>
          </p:cNvPr>
          <p:cNvSpPr/>
          <p:nvPr/>
        </p:nvSpPr>
        <p:spPr>
          <a:xfrm>
            <a:off x="694063" y="173727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sz="2000" dirty="0">
                <a:cs typeface="Times New Roman" panose="02020603050405020304" pitchFamily="18" charset="0"/>
              </a:rPr>
              <a:t>1 priemonė: 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 </a:t>
            </a:r>
            <a:r>
              <a:rPr lang="lt-LT" dirty="0"/>
              <a:t>Visuomenės informavimas apie aplinką ir aplinkosauginių-rekreacinių objektų tvarkymas</a:t>
            </a:r>
            <a:r>
              <a:rPr lang="lt-LT" sz="2000" dirty="0"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949B714-21F3-4D5B-B488-F10A8E289423}"/>
              </a:ext>
            </a:extLst>
          </p:cNvPr>
          <p:cNvSpPr txBox="1">
            <a:spLocks/>
          </p:cNvSpPr>
          <p:nvPr/>
        </p:nvSpPr>
        <p:spPr>
          <a:xfrm>
            <a:off x="615555" y="3702352"/>
            <a:ext cx="3251051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lt-LT"/>
            </a:defPPr>
            <a:lvl1pPr algn="just">
              <a:defRPr>
                <a:solidFill>
                  <a:srgbClr val="333399"/>
                </a:solidFill>
              </a:defRPr>
            </a:lvl1pPr>
          </a:lstStyle>
          <a:p>
            <a:r>
              <a:rPr lang="lt-LT" sz="2000" dirty="0"/>
              <a:t>NAUDA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Kultūrinis paveldas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Rekreacija ir turizmas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Estetinė vertė</a:t>
            </a:r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097C0DDE-4782-4E18-BDDF-E3E0A9845FBF}"/>
              </a:ext>
            </a:extLst>
          </p:cNvPr>
          <p:cNvSpPr/>
          <p:nvPr/>
        </p:nvSpPr>
        <p:spPr>
          <a:xfrm>
            <a:off x="4138583" y="2482139"/>
            <a:ext cx="5000625" cy="4275713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Pvz.,</a:t>
            </a:r>
          </a:p>
          <a:p>
            <a:r>
              <a:rPr lang="lt-LT" i="1" dirty="0"/>
              <a:t>Pvz.,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Lietuvoje rekreacinė vienos kelionės vertė 2015 metais buvo lygi 53 Eur. Pagal planuojamą apsilankymų skaičių metinė nauda prilygtų maždaug 4,6 mln. Eur per metus.</a:t>
            </a:r>
          </a:p>
          <a:p>
            <a:r>
              <a:rPr lang="lt-LT" i="1" dirty="0"/>
              <a:t>Aplinkos apsaugos švietimo projektai teikia pinigais nevertinamą, bet labai svarbią naudą: 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skatina kritinį mąstymą apie gamtoje vykstančius reiškinius;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didina supratimą kaip įvairūs sprendimai ir veiksmai daro įtaką aplinkai;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skatina toleranciją, jautrumą, pagarbą aplinkai;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didinamas bendradarbiavimas tarp įvairių disciplinų;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skatinamas sveikas gyvenimo būdas;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stiprėja bendruomenės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51077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D481-3CC3-4E6F-8CFD-FDB8BC43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939" y="376511"/>
            <a:ext cx="6389914" cy="657953"/>
          </a:xfrm>
        </p:spPr>
        <p:txBody>
          <a:bodyPr>
            <a:normAutofit/>
          </a:bodyPr>
          <a:lstStyle/>
          <a:p>
            <a:r>
              <a:rPr lang="lt-LT" sz="3800" b="1" dirty="0"/>
              <a:t>Pagrindiniai siūlymai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505C26F-9E20-43BC-918C-B3A2815E370A}"/>
              </a:ext>
            </a:extLst>
          </p:cNvPr>
          <p:cNvGrpSpPr/>
          <p:nvPr/>
        </p:nvGrpSpPr>
        <p:grpSpPr>
          <a:xfrm>
            <a:off x="1003478" y="1202601"/>
            <a:ext cx="8409512" cy="1959214"/>
            <a:chOff x="1303455" y="1789888"/>
            <a:chExt cx="8241740" cy="1819073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33FD188-B2CB-4279-BB13-61B0B95FDDAD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9051885-13F9-4F22-B7F4-73DCAE27059E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24AA20-BFDE-4F04-9B7A-D5B05B162D28}"/>
              </a:ext>
            </a:extLst>
          </p:cNvPr>
          <p:cNvGrpSpPr/>
          <p:nvPr/>
        </p:nvGrpSpPr>
        <p:grpSpPr>
          <a:xfrm flipH="1">
            <a:off x="2347283" y="2642401"/>
            <a:ext cx="8426472" cy="1771066"/>
            <a:chOff x="1303455" y="1789888"/>
            <a:chExt cx="8241740" cy="1819073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D3918BB-B38F-401C-AF5B-8F641D4710E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9CE5B257-02C7-4A24-A5FF-CD839779E926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981EA12-6743-44ED-9878-63B271B215A5}"/>
              </a:ext>
            </a:extLst>
          </p:cNvPr>
          <p:cNvGrpSpPr/>
          <p:nvPr/>
        </p:nvGrpSpPr>
        <p:grpSpPr>
          <a:xfrm>
            <a:off x="1015947" y="3879683"/>
            <a:ext cx="8409511" cy="2183673"/>
            <a:chOff x="1303455" y="1789888"/>
            <a:chExt cx="8241740" cy="1819073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1BE6E82-79A3-41D4-BA60-E46ADAA59A2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21B5E77D-887E-4896-A353-E5094DD4E3AB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DAD132A6-6F85-46A4-BF1E-CC41360CD036}"/>
              </a:ext>
            </a:extLst>
          </p:cNvPr>
          <p:cNvSpPr txBox="1"/>
          <p:nvPr/>
        </p:nvSpPr>
        <p:spPr>
          <a:xfrm>
            <a:off x="4281981" y="1616181"/>
            <a:ext cx="4927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Įgyvendinti </a:t>
            </a:r>
            <a:r>
              <a:rPr lang="lt-LT" cap="all" dirty="0" err="1">
                <a:solidFill>
                  <a:schemeClr val="bg1"/>
                </a:solidFill>
              </a:rPr>
              <a:t>ekosisteminių</a:t>
            </a:r>
            <a:r>
              <a:rPr lang="lt-LT" cap="all" dirty="0">
                <a:solidFill>
                  <a:schemeClr val="bg1"/>
                </a:solidFill>
              </a:rPr>
              <a:t> paslaugų vertinimo projektus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8DCF7E-A53E-46B3-8957-0CD2A9A9641F}"/>
              </a:ext>
            </a:extLst>
          </p:cNvPr>
          <p:cNvSpPr txBox="1"/>
          <p:nvPr/>
        </p:nvSpPr>
        <p:spPr>
          <a:xfrm>
            <a:off x="2601388" y="2978317"/>
            <a:ext cx="5172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Dažniau taikyti sąnaudų-naudos metodą projektams vertinti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DD4594-620C-45CF-82CC-0C2AEB5B0F16}"/>
              </a:ext>
            </a:extLst>
          </p:cNvPr>
          <p:cNvSpPr txBox="1"/>
          <p:nvPr/>
        </p:nvSpPr>
        <p:spPr>
          <a:xfrm>
            <a:off x="3839429" y="4102918"/>
            <a:ext cx="5573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Tobulinti Investicijų projektų, kuriems siekiama gauti finansavimą iš ES struktūrinės paramos ir/ar valstybės biudžeto lėšų, rengimo metodiką, ir atitinkamą Investicinių projektų skaičiuoklę </a:t>
            </a:r>
          </a:p>
        </p:txBody>
      </p:sp>
      <p:pic>
        <p:nvPicPr>
          <p:cNvPr id="31" name="Graphic 30" descr="Bullseye">
            <a:extLst>
              <a:ext uri="{FF2B5EF4-FFF2-40B4-BE49-F238E27FC236}">
                <a16:creationId xmlns:a16="http://schemas.microsoft.com/office/drawing/2014/main" id="{10D42D3A-9809-446A-8A11-686EFDE33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83976" y="1522880"/>
            <a:ext cx="914400" cy="914400"/>
          </a:xfrm>
          <a:prstGeom prst="rect">
            <a:avLst/>
          </a:prstGeom>
        </p:spPr>
      </p:pic>
      <p:pic>
        <p:nvPicPr>
          <p:cNvPr id="35" name="Graphic 34" descr="Document">
            <a:extLst>
              <a:ext uri="{FF2B5EF4-FFF2-40B4-BE49-F238E27FC236}">
                <a16:creationId xmlns:a16="http://schemas.microsoft.com/office/drawing/2014/main" id="{ECC4FDD5-896C-4E36-90F2-9507292572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95685" y="2844282"/>
            <a:ext cx="914400" cy="914400"/>
          </a:xfrm>
          <a:prstGeom prst="rect">
            <a:avLst/>
          </a:prstGeom>
        </p:spPr>
      </p:pic>
      <p:pic>
        <p:nvPicPr>
          <p:cNvPr id="37" name="Graphic 36" descr="Upward trend">
            <a:extLst>
              <a:ext uri="{FF2B5EF4-FFF2-40B4-BE49-F238E27FC236}">
                <a16:creationId xmlns:a16="http://schemas.microsoft.com/office/drawing/2014/main" id="{3575B1FC-5A6C-42F3-828B-76CDF91E25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17260" y="4240788"/>
            <a:ext cx="914400" cy="914400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C14FE938-DBB4-4CB1-91E0-8D5F0D605B41}"/>
              </a:ext>
            </a:extLst>
          </p:cNvPr>
          <p:cNvGrpSpPr/>
          <p:nvPr/>
        </p:nvGrpSpPr>
        <p:grpSpPr>
          <a:xfrm flipH="1">
            <a:off x="2347284" y="5445406"/>
            <a:ext cx="8426472" cy="1635285"/>
            <a:chOff x="1303455" y="1789888"/>
            <a:chExt cx="8241740" cy="1819073"/>
          </a:xfrm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A8433F9B-2E9B-4E6D-8CE1-3F9FA8B67C75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3" name="Rectangle 3">
              <a:extLst>
                <a:ext uri="{FF2B5EF4-FFF2-40B4-BE49-F238E27FC236}">
                  <a16:creationId xmlns:a16="http://schemas.microsoft.com/office/drawing/2014/main" id="{376A992A-4D20-4504-A841-332A5AF1676A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6E27251-AEA1-49F7-B2F3-3CB2E7500EAE}"/>
              </a:ext>
            </a:extLst>
          </p:cNvPr>
          <p:cNvSpPr txBox="1"/>
          <p:nvPr/>
        </p:nvSpPr>
        <p:spPr>
          <a:xfrm>
            <a:off x="2601388" y="5932441"/>
            <a:ext cx="517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Skatinti teisingų terminų vartojimą</a:t>
            </a:r>
          </a:p>
        </p:txBody>
      </p:sp>
      <p:pic>
        <p:nvPicPr>
          <p:cNvPr id="25" name="Graphic 24" descr="Bullseye">
            <a:extLst>
              <a:ext uri="{FF2B5EF4-FFF2-40B4-BE49-F238E27FC236}">
                <a16:creationId xmlns:a16="http://schemas.microsoft.com/office/drawing/2014/main" id="{BD19F9B2-C371-49BA-A1E9-21E5989D6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74334" y="56396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71850" y="1326354"/>
            <a:ext cx="7020719" cy="21545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endParaRPr lang="lt-LT" sz="2400" dirty="0"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9246848" cy="716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Užduotis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2C7DB1-EAA4-412D-96E3-7CD0B0FDADB1}"/>
              </a:ext>
            </a:extLst>
          </p:cNvPr>
          <p:cNvSpPr/>
          <p:nvPr/>
        </p:nvSpPr>
        <p:spPr>
          <a:xfrm>
            <a:off x="3449165" y="3981290"/>
            <a:ext cx="81797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400" dirty="0">
                <a:ea typeface="Calibri" panose="020F0502020204030204" pitchFamily="34" charset="0"/>
                <a:cs typeface="Times New Roman" panose="02020603050405020304" pitchFamily="18" charset="0"/>
              </a:rPr>
              <a:t>Planuojant 2014-2020 m. projektus, ekonominė (sąnaudų-naudos) analizė atlikta tik daliai šių projektų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400" dirty="0">
                <a:ea typeface="Calibri" panose="020F0502020204030204" pitchFamily="34" charset="0"/>
                <a:cs typeface="Times New Roman" panose="02020603050405020304" pitchFamily="18" charset="0"/>
              </a:rPr>
              <a:t>Laikytasi įprastų rekomendacijų dėl finansinės ir ekonominės analizės, tačiau nebuvo atliktas potencialus ekosistemų teikiamų paslaugų būklės pagerėjimo/pablogėjimo, įgyvendinus priemones, piniginis ar kokybinis įvertinimas. </a:t>
            </a:r>
            <a:endParaRPr lang="en-US" sz="24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5066AF-C1CE-4EC1-9747-15A2F0FB9020}"/>
              </a:ext>
            </a:extLst>
          </p:cNvPr>
          <p:cNvGrpSpPr/>
          <p:nvPr/>
        </p:nvGrpSpPr>
        <p:grpSpPr>
          <a:xfrm>
            <a:off x="520391" y="950425"/>
            <a:ext cx="5857549" cy="2621732"/>
            <a:chOff x="543251" y="1042071"/>
            <a:chExt cx="6029000" cy="269030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C41C517-E9AB-4F48-A7AF-51D8C628FB87}"/>
                </a:ext>
              </a:extLst>
            </p:cNvPr>
            <p:cNvGrpSpPr/>
            <p:nvPr/>
          </p:nvGrpSpPr>
          <p:grpSpPr>
            <a:xfrm>
              <a:off x="543251" y="1042071"/>
              <a:ext cx="6029000" cy="2690305"/>
              <a:chOff x="4715088" y="1891376"/>
              <a:chExt cx="3351257" cy="1220470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373094D6-AAB7-40DD-9F78-4A5B27288BB3}"/>
                  </a:ext>
                </a:extLst>
              </p:cNvPr>
              <p:cNvSpPr/>
              <p:nvPr/>
            </p:nvSpPr>
            <p:spPr>
              <a:xfrm>
                <a:off x="4715088" y="1891376"/>
                <a:ext cx="3351257" cy="1220470"/>
              </a:xfrm>
              <a:prstGeom prst="roundRect">
                <a:avLst/>
              </a:prstGeom>
              <a:ln w="25400">
                <a:solidFill>
                  <a:srgbClr val="000099"/>
                </a:solidFill>
              </a:ln>
            </p:spPr>
            <p:style>
              <a:lnRef idx="2">
                <a:schemeClr val="accent4">
                  <a:hueOff val="5197846"/>
                  <a:satOff val="-23984"/>
                  <a:lumOff val="883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" name="Rectangle: Rounded Corners 4">
                <a:extLst>
                  <a:ext uri="{FF2B5EF4-FFF2-40B4-BE49-F238E27FC236}">
                    <a16:creationId xmlns:a16="http://schemas.microsoft.com/office/drawing/2014/main" id="{F9C2CEE7-C64D-4AE7-8810-4C0A3DEBF8F5}"/>
                  </a:ext>
                </a:extLst>
              </p:cNvPr>
              <p:cNvSpPr txBox="1"/>
              <p:nvPr/>
            </p:nvSpPr>
            <p:spPr>
              <a:xfrm>
                <a:off x="4774666" y="1950954"/>
                <a:ext cx="3232101" cy="1101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marL="0" lvl="0" indent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lt-LT" sz="2400" b="1" kern="1200" dirty="0">
                    <a:solidFill>
                      <a:srgbClr val="003399"/>
                    </a:solidFill>
                  </a:rPr>
                  <a:t>2 UŽDAVINYS</a:t>
                </a:r>
                <a:r>
                  <a:rPr lang="lt-LT" sz="2400" kern="1200" dirty="0">
                    <a:solidFill>
                      <a:srgbClr val="003399"/>
                    </a:solidFill>
                  </a:rPr>
                  <a:t>: </a:t>
                </a:r>
                <a:r>
                  <a:rPr lang="lt-LT" sz="2400" kern="1200" dirty="0"/>
                  <a:t>atlikti 2014–2020 m. priemonių įgyvendinimo pažangos vertinimą: tinkamumo, pakankamumo, efektyvumo, rezultatyvumo ir tęstinumo analizę</a:t>
                </a:r>
              </a:p>
            </p:txBody>
          </p:sp>
        </p:grpSp>
        <p:sp>
          <p:nvSpPr>
            <p:cNvPr id="2" name="Circle: Hollow 1">
              <a:extLst>
                <a:ext uri="{FF2B5EF4-FFF2-40B4-BE49-F238E27FC236}">
                  <a16:creationId xmlns:a16="http://schemas.microsoft.com/office/drawing/2014/main" id="{25AD766D-E255-4AFA-A28F-903264E481A2}"/>
                </a:ext>
              </a:extLst>
            </p:cNvPr>
            <p:cNvSpPr/>
            <p:nvPr/>
          </p:nvSpPr>
          <p:spPr>
            <a:xfrm>
              <a:off x="802071" y="2494681"/>
              <a:ext cx="1823385" cy="571594"/>
            </a:xfrm>
            <a:prstGeom prst="donut">
              <a:avLst>
                <a:gd name="adj" fmla="val 983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3074" name="Picture 2" descr="Image result for efficiency analysis">
            <a:extLst>
              <a:ext uri="{FF2B5EF4-FFF2-40B4-BE49-F238E27FC236}">
                <a16:creationId xmlns:a16="http://schemas.microsoft.com/office/drawing/2014/main" id="{EF0A48F4-409D-46CC-80DA-12A6D6D42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445" y="1012626"/>
            <a:ext cx="4812030" cy="2706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16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71850" y="1326354"/>
            <a:ext cx="7020719" cy="21545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endParaRPr lang="lt-LT" sz="2400" dirty="0"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9246848" cy="716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Kodėl </a:t>
            </a:r>
            <a:r>
              <a:rPr lang="lt-LT" sz="3800" dirty="0" err="1">
                <a:solidFill>
                  <a:srgbClr val="003399"/>
                </a:solidFill>
                <a:latin typeface="+mj-lt"/>
                <a:ea typeface="+mj-ea"/>
                <a:cs typeface="+mj-cs"/>
              </a:rPr>
              <a:t>ekosisteminės</a:t>
            </a: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 paslaugos?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A01034-1FA0-44B6-B6E2-3148D0826973}"/>
              </a:ext>
            </a:extLst>
          </p:cNvPr>
          <p:cNvSpPr/>
          <p:nvPr/>
        </p:nvSpPr>
        <p:spPr>
          <a:xfrm>
            <a:off x="923660" y="1317213"/>
            <a:ext cx="4808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400" dirty="0">
                <a:ea typeface="Calibri" panose="020F0502020204030204" pitchFamily="34" charset="0"/>
                <a:cs typeface="Times New Roman" panose="02020603050405020304" pitchFamily="18" charset="0"/>
              </a:rPr>
              <a:t>Natūralios ekosistemos mums teikia: </a:t>
            </a:r>
            <a:endParaRPr lang="en-US" sz="24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F8269DE-5AC3-4235-9C5A-90EF85138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080" y="2044168"/>
            <a:ext cx="7219489" cy="360289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Aprūpinimo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paslaug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s – 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vanduo, šienas, biomasė ir t.t.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Reguliacin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paslaug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s –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sunkia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u suvokiamos,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pvz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. </a:t>
            </a:r>
            <a:r>
              <a:rPr lang="lt-LT" sz="2400" dirty="0"/>
              <a:t>oro ir vandens išteklių biologinis valymas, atliekų skaidymas, klimato reguliavimas, dirvožemio atstatymas, bioįvairovės palaikymas,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augalų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apdulkinimas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 ir t.t.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Kultūrin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</a:rPr>
              <a:t>paslaug</a:t>
            </a:r>
            <a:r>
              <a:rPr kumimoji="0" lang="lt-LT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s - </a:t>
            </a:r>
            <a:r>
              <a:rPr lang="lt-LT" sz="2400" dirty="0"/>
              <a:t>nematerialią naudą dėl sąveikos su gamta, dvasinių patyrimų, noro, kad ateities kartos mėgautųsi gamta ir t.t.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0FD09DB7-18A4-4395-A7DD-E37983022978}"/>
              </a:ext>
            </a:extLst>
          </p:cNvPr>
          <p:cNvSpPr/>
          <p:nvPr/>
        </p:nvSpPr>
        <p:spPr>
          <a:xfrm>
            <a:off x="8599170" y="3150453"/>
            <a:ext cx="3448050" cy="2495493"/>
          </a:xfrm>
          <a:prstGeom prst="wedgeRoundRectCallout">
            <a:avLst>
              <a:gd name="adj1" fmla="val -56861"/>
              <a:gd name="adj2" fmla="val -204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200" dirty="0">
                <a:ea typeface="Calibri" panose="020F0502020204030204" pitchFamily="34" charset="0"/>
                <a:cs typeface="Times New Roman" panose="02020603050405020304" pitchFamily="18" charset="0"/>
              </a:rPr>
              <a:t>Ši teikiama nauda nėra rinkos objektas, t. y. nėra kainos, kuri signalizuotų visuomenei apie </a:t>
            </a:r>
            <a:r>
              <a:rPr lang="lt-LT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ekosisteminių</a:t>
            </a:r>
            <a:r>
              <a:rPr lang="lt-LT" sz="2200" dirty="0">
                <a:ea typeface="Calibri" panose="020F0502020204030204" pitchFamily="34" charset="0"/>
                <a:cs typeface="Times New Roman" panose="02020603050405020304" pitchFamily="18" charset="0"/>
              </a:rPr>
              <a:t> paslaugų keitimąsi (gerėjimą ar prastėjimą)</a:t>
            </a:r>
            <a:endParaRPr lang="en-US" sz="2200" dirty="0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E0433384-281C-444D-97B4-9272651B9610}"/>
              </a:ext>
            </a:extLst>
          </p:cNvPr>
          <p:cNvSpPr/>
          <p:nvPr/>
        </p:nvSpPr>
        <p:spPr>
          <a:xfrm>
            <a:off x="7792569" y="2834893"/>
            <a:ext cx="296091" cy="2154574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7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tcampaigns.files.wordpress.com/2012/11/tree-service-station.jpg">
            <a:extLst>
              <a:ext uri="{FF2B5EF4-FFF2-40B4-BE49-F238E27FC236}">
                <a16:creationId xmlns:a16="http://schemas.microsoft.com/office/drawing/2014/main" id="{EDA8B768-4CFE-4D69-80F4-73822CDDA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546" y="3554663"/>
            <a:ext cx="43815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DB3CD57B-94DF-49D5-B66D-6DEEAAAB077D}"/>
              </a:ext>
            </a:extLst>
          </p:cNvPr>
          <p:cNvSpPr txBox="1"/>
          <p:nvPr/>
        </p:nvSpPr>
        <p:spPr>
          <a:xfrm rot="5400000">
            <a:off x="5444020" y="86293"/>
            <a:ext cx="492443" cy="301372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2014-2020 m. </a:t>
            </a:r>
            <a:endParaRPr lang="lt-LT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BD03977-E56A-4D3A-B266-970F55CF312D}"/>
              </a:ext>
            </a:extLst>
          </p:cNvPr>
          <p:cNvGrpSpPr/>
          <p:nvPr/>
        </p:nvGrpSpPr>
        <p:grpSpPr>
          <a:xfrm>
            <a:off x="563880" y="1906288"/>
            <a:ext cx="4461497" cy="2152965"/>
            <a:chOff x="5612082" y="3464465"/>
            <a:chExt cx="4163439" cy="1635117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134A8A7-3312-44A6-A019-655BEB4499B6}"/>
                </a:ext>
              </a:extLst>
            </p:cNvPr>
            <p:cNvSpPr/>
            <p:nvPr/>
          </p:nvSpPr>
          <p:spPr>
            <a:xfrm>
              <a:off x="5612083" y="3464466"/>
              <a:ext cx="3980162" cy="122118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2400" dirty="0"/>
            </a:p>
          </p:txBody>
        </p:sp>
        <p:sp>
          <p:nvSpPr>
            <p:cNvPr id="34" name="Flowchart: Data 33">
              <a:extLst>
                <a:ext uri="{FF2B5EF4-FFF2-40B4-BE49-F238E27FC236}">
                  <a16:creationId xmlns:a16="http://schemas.microsoft.com/office/drawing/2014/main" id="{567ED729-4CBB-4482-BCE3-E815FDE8AE7C}"/>
                </a:ext>
              </a:extLst>
            </p:cNvPr>
            <p:cNvSpPr/>
            <p:nvPr/>
          </p:nvSpPr>
          <p:spPr>
            <a:xfrm rot="5400000">
              <a:off x="5286988" y="3789559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240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B88ADC9-A62C-46C2-8790-0A6CCC885281}"/>
                </a:ext>
              </a:extLst>
            </p:cNvPr>
            <p:cNvSpPr txBox="1"/>
            <p:nvPr/>
          </p:nvSpPr>
          <p:spPr>
            <a:xfrm>
              <a:off x="6575759" y="3538789"/>
              <a:ext cx="2586151" cy="830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2400" b="1" dirty="0">
                  <a:solidFill>
                    <a:schemeClr val="bg1"/>
                  </a:solidFill>
                </a:rPr>
                <a:t>6 teminės sritys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0A6C33B-FED7-45F9-9A62-E69B22A79A6C}"/>
                </a:ext>
              </a:extLst>
            </p:cNvPr>
            <p:cNvSpPr txBox="1"/>
            <p:nvPr/>
          </p:nvSpPr>
          <p:spPr>
            <a:xfrm>
              <a:off x="5643955" y="3899671"/>
              <a:ext cx="3517954" cy="11999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lt-LT" sz="2400" dirty="0">
                  <a:solidFill>
                    <a:schemeClr val="bg1"/>
                  </a:solidFill>
                </a:rPr>
                <a:t>12 priemonių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lt-LT" sz="2400" dirty="0">
                  <a:solidFill>
                    <a:schemeClr val="bg1"/>
                  </a:solidFill>
                </a:rPr>
                <a:t>Beveik 200 projektų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BB2403C-BBFE-4E52-BEC4-C256C4F99D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7377" y="3843786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itle 1">
            <a:extLst>
              <a:ext uri="{FF2B5EF4-FFF2-40B4-BE49-F238E27FC236}">
                <a16:creationId xmlns:a16="http://schemas.microsoft.com/office/drawing/2014/main" id="{8B20F7ED-5B78-4F0F-932C-38FA271CEE55}"/>
              </a:ext>
            </a:extLst>
          </p:cNvPr>
          <p:cNvSpPr txBox="1">
            <a:spLocks/>
          </p:cNvSpPr>
          <p:nvPr/>
        </p:nvSpPr>
        <p:spPr>
          <a:xfrm>
            <a:off x="838200" y="334177"/>
            <a:ext cx="10515600" cy="133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800" b="1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b="0" dirty="0"/>
              <a:t>Vertintos priemonės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338C9F7-584F-4090-8A1E-A3E941F69A93}"/>
              </a:ext>
            </a:extLst>
          </p:cNvPr>
          <p:cNvCxnSpPr>
            <a:cxnSpLocks/>
          </p:cNvCxnSpPr>
          <p:nvPr/>
        </p:nvCxnSpPr>
        <p:spPr>
          <a:xfrm>
            <a:off x="838200" y="1864949"/>
            <a:ext cx="1035905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90D9A41-93FB-4531-8C72-44AF33F9F284}"/>
              </a:ext>
            </a:extLst>
          </p:cNvPr>
          <p:cNvSpPr/>
          <p:nvPr/>
        </p:nvSpPr>
        <p:spPr>
          <a:xfrm>
            <a:off x="6398292" y="2004151"/>
            <a:ext cx="53961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Priemonių sąnaudų ir naudos vertinimas - supaprastintas.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Sąnaudų ir naudos analizės analizė - tik nedidelė dalis visų per trumpą laiką atliktinų šio vertinimo užduočių. </a:t>
            </a:r>
            <a:endParaRPr lang="en-US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xplosion: 14 Points 4">
            <a:extLst>
              <a:ext uri="{FF2B5EF4-FFF2-40B4-BE49-F238E27FC236}">
                <a16:creationId xmlns:a16="http://schemas.microsoft.com/office/drawing/2014/main" id="{5E8B61F4-30CF-4B9B-95D2-F2A5CADEEC7F}"/>
              </a:ext>
            </a:extLst>
          </p:cNvPr>
          <p:cNvSpPr/>
          <p:nvPr/>
        </p:nvSpPr>
        <p:spPr>
          <a:xfrm>
            <a:off x="5937149" y="3700466"/>
            <a:ext cx="6150076" cy="302894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lt-LT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Visoms priemonėms metinės sąnaudos ir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nauda įvertinta, tačiau tai – tik  bendram supratimui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9796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71">
            <a:extLst>
              <a:ext uri="{FF2B5EF4-FFF2-40B4-BE49-F238E27FC236}">
                <a16:creationId xmlns:a16="http://schemas.microsoft.com/office/drawing/2014/main" id="{024FFEF2-561C-4DFB-9B21-F1C78D4F902D}"/>
              </a:ext>
            </a:extLst>
          </p:cNvPr>
          <p:cNvGrpSpPr/>
          <p:nvPr/>
        </p:nvGrpSpPr>
        <p:grpSpPr>
          <a:xfrm>
            <a:off x="838200" y="1129777"/>
            <a:ext cx="10783113" cy="5501801"/>
            <a:chOff x="815195" y="773530"/>
            <a:chExt cx="10783113" cy="5501801"/>
          </a:xfrm>
        </p:grpSpPr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E603A83B-C990-40F6-AD91-303500AC82FD}"/>
                </a:ext>
              </a:extLst>
            </p:cNvPr>
            <p:cNvSpPr/>
            <p:nvPr/>
          </p:nvSpPr>
          <p:spPr>
            <a:xfrm>
              <a:off x="815196" y="773530"/>
              <a:ext cx="2751589" cy="69298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1. Apibūdinimas kokios rūšies sąnaudos ir kokios rūšies nauda galima dėl numatytų projektų 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4" name="Diamond 173">
              <a:extLst>
                <a:ext uri="{FF2B5EF4-FFF2-40B4-BE49-F238E27FC236}">
                  <a16:creationId xmlns:a16="http://schemas.microsoft.com/office/drawing/2014/main" id="{27FEA7BF-C191-4ADD-8187-4EA047E46F73}"/>
                </a:ext>
              </a:extLst>
            </p:cNvPr>
            <p:cNvSpPr/>
            <p:nvPr/>
          </p:nvSpPr>
          <p:spPr>
            <a:xfrm>
              <a:off x="906423" y="1804892"/>
              <a:ext cx="2569129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projektų sąnaudų ir naudos analizė atlikta?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EEE2BDF0-3EEA-454C-8A93-D2A9EAF06C8D}"/>
                </a:ext>
              </a:extLst>
            </p:cNvPr>
            <p:cNvSpPr/>
            <p:nvPr/>
          </p:nvSpPr>
          <p:spPr>
            <a:xfrm>
              <a:off x="4668711" y="2117285"/>
              <a:ext cx="2751589" cy="6382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2. Analizuojamos sąnaudos ir ieškoma naudos įvertinimo informacijos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6" name="Diamond 175">
              <a:extLst>
                <a:ext uri="{FF2B5EF4-FFF2-40B4-BE49-F238E27FC236}">
                  <a16:creationId xmlns:a16="http://schemas.microsoft.com/office/drawing/2014/main" id="{69D9986F-4718-463C-91D2-7A48EEEA6AE7}"/>
                </a:ext>
              </a:extLst>
            </p:cNvPr>
            <p:cNvSpPr/>
            <p:nvPr/>
          </p:nvSpPr>
          <p:spPr>
            <a:xfrm>
              <a:off x="4644153" y="3093554"/>
              <a:ext cx="2693394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yra pavyzdžių apie ekonominę naudą Lietuvoje?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7" name="Diamond 176">
              <a:extLst>
                <a:ext uri="{FF2B5EF4-FFF2-40B4-BE49-F238E27FC236}">
                  <a16:creationId xmlns:a16="http://schemas.microsoft.com/office/drawing/2014/main" id="{CE54E416-8FE6-4189-AD6F-C6D28C6C9264}"/>
                </a:ext>
              </a:extLst>
            </p:cNvPr>
            <p:cNvSpPr/>
            <p:nvPr/>
          </p:nvSpPr>
          <p:spPr>
            <a:xfrm>
              <a:off x="7905931" y="3103518"/>
              <a:ext cx="2668171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yra pavyzdžių apie ekonominę naudą pasaulyje?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499D6C4C-E619-46A4-837D-55438E92F6CC}"/>
                </a:ext>
              </a:extLst>
            </p:cNvPr>
            <p:cNvSpPr/>
            <p:nvPr/>
          </p:nvSpPr>
          <p:spPr>
            <a:xfrm>
              <a:off x="815195" y="3376040"/>
              <a:ext cx="2751589" cy="6382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2. Atliktos analizės apibendrinimas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9" name="Diamond 178">
              <a:extLst>
                <a:ext uri="{FF2B5EF4-FFF2-40B4-BE49-F238E27FC236}">
                  <a16:creationId xmlns:a16="http://schemas.microsoft.com/office/drawing/2014/main" id="{364CF81D-B750-438F-963B-39A043D6EAFD}"/>
                </a:ext>
              </a:extLst>
            </p:cNvPr>
            <p:cNvSpPr/>
            <p:nvPr/>
          </p:nvSpPr>
          <p:spPr>
            <a:xfrm>
              <a:off x="828739" y="4372296"/>
              <a:ext cx="2738045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vertinta ekonominė nauda / </a:t>
              </a:r>
              <a:r>
                <a:rPr lang="lt-LT" sz="1400" dirty="0" err="1">
                  <a:solidFill>
                    <a:schemeClr val="accent1">
                      <a:lumMod val="75000"/>
                    </a:schemeClr>
                  </a:solidFill>
                </a:rPr>
                <a:t>ekosisteminės</a:t>
              </a:r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 paslaugos?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C84DC310-A074-4323-87D4-D98F091A64D3}"/>
                </a:ext>
              </a:extLst>
            </p:cNvPr>
            <p:cNvSpPr/>
            <p:nvPr/>
          </p:nvSpPr>
          <p:spPr>
            <a:xfrm>
              <a:off x="4757529" y="4861055"/>
              <a:ext cx="2751589" cy="6382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3. Verčių pritaikymas teminės srities naudai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1" name="Arrow: Down 180">
              <a:extLst>
                <a:ext uri="{FF2B5EF4-FFF2-40B4-BE49-F238E27FC236}">
                  <a16:creationId xmlns:a16="http://schemas.microsoft.com/office/drawing/2014/main" id="{B223D61C-5C1E-456F-BD49-3E198C972453}"/>
                </a:ext>
              </a:extLst>
            </p:cNvPr>
            <p:cNvSpPr/>
            <p:nvPr/>
          </p:nvSpPr>
          <p:spPr>
            <a:xfrm>
              <a:off x="2126932" y="1531735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Arrow: Down 181">
              <a:extLst>
                <a:ext uri="{FF2B5EF4-FFF2-40B4-BE49-F238E27FC236}">
                  <a16:creationId xmlns:a16="http://schemas.microsoft.com/office/drawing/2014/main" id="{30095197-7D59-4220-A857-2771209D641E}"/>
                </a:ext>
              </a:extLst>
            </p:cNvPr>
            <p:cNvSpPr/>
            <p:nvPr/>
          </p:nvSpPr>
          <p:spPr>
            <a:xfrm>
              <a:off x="2121777" y="3118395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Arrow: Down 182">
              <a:extLst>
                <a:ext uri="{FF2B5EF4-FFF2-40B4-BE49-F238E27FC236}">
                  <a16:creationId xmlns:a16="http://schemas.microsoft.com/office/drawing/2014/main" id="{E8DFE842-AD9D-470C-8C83-EDA19B483E52}"/>
                </a:ext>
              </a:extLst>
            </p:cNvPr>
            <p:cNvSpPr/>
            <p:nvPr/>
          </p:nvSpPr>
          <p:spPr>
            <a:xfrm>
              <a:off x="2121777" y="4095981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Arrow: Down 183">
              <a:extLst>
                <a:ext uri="{FF2B5EF4-FFF2-40B4-BE49-F238E27FC236}">
                  <a16:creationId xmlns:a16="http://schemas.microsoft.com/office/drawing/2014/main" id="{DF76585D-CF61-4106-AA5D-CC3871D4EC1F}"/>
                </a:ext>
              </a:extLst>
            </p:cNvPr>
            <p:cNvSpPr/>
            <p:nvPr/>
          </p:nvSpPr>
          <p:spPr>
            <a:xfrm>
              <a:off x="5944123" y="4437898"/>
              <a:ext cx="121845" cy="3649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Arrow: Right 184">
              <a:extLst>
                <a:ext uri="{FF2B5EF4-FFF2-40B4-BE49-F238E27FC236}">
                  <a16:creationId xmlns:a16="http://schemas.microsoft.com/office/drawing/2014/main" id="{401441E5-8BA9-4B41-8760-17D22A29A808}"/>
                </a:ext>
              </a:extLst>
            </p:cNvPr>
            <p:cNvSpPr/>
            <p:nvPr/>
          </p:nvSpPr>
          <p:spPr>
            <a:xfrm>
              <a:off x="3580328" y="2361872"/>
              <a:ext cx="926024" cy="14908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Arrow: Right 185">
              <a:extLst>
                <a:ext uri="{FF2B5EF4-FFF2-40B4-BE49-F238E27FC236}">
                  <a16:creationId xmlns:a16="http://schemas.microsoft.com/office/drawing/2014/main" id="{01950696-9C21-41D2-89C4-B6D55BBBD7ED}"/>
                </a:ext>
              </a:extLst>
            </p:cNvPr>
            <p:cNvSpPr/>
            <p:nvPr/>
          </p:nvSpPr>
          <p:spPr>
            <a:xfrm>
              <a:off x="7362514" y="3662072"/>
              <a:ext cx="463012" cy="1584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Arrow: Left 186">
              <a:extLst>
                <a:ext uri="{FF2B5EF4-FFF2-40B4-BE49-F238E27FC236}">
                  <a16:creationId xmlns:a16="http://schemas.microsoft.com/office/drawing/2014/main" id="{3CFC31E6-36C8-4BF4-A062-FC75A4500921}"/>
                </a:ext>
              </a:extLst>
            </p:cNvPr>
            <p:cNvSpPr/>
            <p:nvPr/>
          </p:nvSpPr>
          <p:spPr>
            <a:xfrm>
              <a:off x="7697158" y="5075859"/>
              <a:ext cx="1580538" cy="15849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E47060A-1FB6-42EB-A87A-29F92966CFD4}"/>
                </a:ext>
              </a:extLst>
            </p:cNvPr>
            <p:cNvSpPr/>
            <p:nvPr/>
          </p:nvSpPr>
          <p:spPr>
            <a:xfrm>
              <a:off x="9601055" y="4835978"/>
              <a:ext cx="1997253" cy="6382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3. Vertiname tik kokybiškai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9" name="Arrow: Down 188">
              <a:extLst>
                <a:ext uri="{FF2B5EF4-FFF2-40B4-BE49-F238E27FC236}">
                  <a16:creationId xmlns:a16="http://schemas.microsoft.com/office/drawing/2014/main" id="{D62CA6C5-AF48-4861-A75B-CFAF18581BB8}"/>
                </a:ext>
              </a:extLst>
            </p:cNvPr>
            <p:cNvSpPr/>
            <p:nvPr/>
          </p:nvSpPr>
          <p:spPr>
            <a:xfrm>
              <a:off x="11097045" y="3752071"/>
              <a:ext cx="119973" cy="100278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Minus Sign 189">
              <a:extLst>
                <a:ext uri="{FF2B5EF4-FFF2-40B4-BE49-F238E27FC236}">
                  <a16:creationId xmlns:a16="http://schemas.microsoft.com/office/drawing/2014/main" id="{8F2E78F8-0928-4CAB-A534-85731F9776D3}"/>
                </a:ext>
              </a:extLst>
            </p:cNvPr>
            <p:cNvSpPr/>
            <p:nvPr/>
          </p:nvSpPr>
          <p:spPr>
            <a:xfrm>
              <a:off x="10624865" y="3598922"/>
              <a:ext cx="649940" cy="284794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Minus Sign 190">
              <a:extLst>
                <a:ext uri="{FF2B5EF4-FFF2-40B4-BE49-F238E27FC236}">
                  <a16:creationId xmlns:a16="http://schemas.microsoft.com/office/drawing/2014/main" id="{07F920B2-B77E-4D82-ADF6-23F43C3E2F62}"/>
                </a:ext>
              </a:extLst>
            </p:cNvPr>
            <p:cNvSpPr/>
            <p:nvPr/>
          </p:nvSpPr>
          <p:spPr>
            <a:xfrm rot="5400000">
              <a:off x="8804951" y="4686421"/>
              <a:ext cx="889434" cy="28822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Minus Sign 191">
              <a:extLst>
                <a:ext uri="{FF2B5EF4-FFF2-40B4-BE49-F238E27FC236}">
                  <a16:creationId xmlns:a16="http://schemas.microsoft.com/office/drawing/2014/main" id="{587066C5-03EE-4B86-B545-EA028E6F2D38}"/>
                </a:ext>
              </a:extLst>
            </p:cNvPr>
            <p:cNvSpPr/>
            <p:nvPr/>
          </p:nvSpPr>
          <p:spPr>
            <a:xfrm rot="5400000">
              <a:off x="3291250" y="4259304"/>
              <a:ext cx="1743667" cy="288228"/>
            </a:xfrm>
            <a:prstGeom prst="mathMinus">
              <a:avLst>
                <a:gd name="adj1" fmla="val 235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Minus Sign 192">
              <a:extLst>
                <a:ext uri="{FF2B5EF4-FFF2-40B4-BE49-F238E27FC236}">
                  <a16:creationId xmlns:a16="http://schemas.microsoft.com/office/drawing/2014/main" id="{4B906F04-96B7-4465-A9D0-E58BE9DE0381}"/>
                </a:ext>
              </a:extLst>
            </p:cNvPr>
            <p:cNvSpPr/>
            <p:nvPr/>
          </p:nvSpPr>
          <p:spPr>
            <a:xfrm>
              <a:off x="3501972" y="4871469"/>
              <a:ext cx="803372" cy="293685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Arrow: Right 193">
              <a:extLst>
                <a:ext uri="{FF2B5EF4-FFF2-40B4-BE49-F238E27FC236}">
                  <a16:creationId xmlns:a16="http://schemas.microsoft.com/office/drawing/2014/main" id="{F8E21A7B-77C7-43DF-A003-20E79D1D29FD}"/>
                </a:ext>
              </a:extLst>
            </p:cNvPr>
            <p:cNvSpPr/>
            <p:nvPr/>
          </p:nvSpPr>
          <p:spPr>
            <a:xfrm>
              <a:off x="4130379" y="3655793"/>
              <a:ext cx="463012" cy="1584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Minus Sign 194">
              <a:extLst>
                <a:ext uri="{FF2B5EF4-FFF2-40B4-BE49-F238E27FC236}">
                  <a16:creationId xmlns:a16="http://schemas.microsoft.com/office/drawing/2014/main" id="{5D506EF9-3A16-460A-8280-91F9A6101980}"/>
                </a:ext>
              </a:extLst>
            </p:cNvPr>
            <p:cNvSpPr/>
            <p:nvPr/>
          </p:nvSpPr>
          <p:spPr>
            <a:xfrm rot="5400000">
              <a:off x="1925677" y="5809412"/>
              <a:ext cx="558988" cy="28822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Minus Sign 195">
              <a:extLst>
                <a:ext uri="{FF2B5EF4-FFF2-40B4-BE49-F238E27FC236}">
                  <a16:creationId xmlns:a16="http://schemas.microsoft.com/office/drawing/2014/main" id="{6F5887F4-5400-49C1-B63D-ED1DBA4DB37E}"/>
                </a:ext>
              </a:extLst>
            </p:cNvPr>
            <p:cNvSpPr/>
            <p:nvPr/>
          </p:nvSpPr>
          <p:spPr>
            <a:xfrm>
              <a:off x="1638299" y="5978105"/>
              <a:ext cx="4409624" cy="2972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Arrow: Up 196">
              <a:extLst>
                <a:ext uri="{FF2B5EF4-FFF2-40B4-BE49-F238E27FC236}">
                  <a16:creationId xmlns:a16="http://schemas.microsoft.com/office/drawing/2014/main" id="{854B44CA-1816-4D06-B187-03629E696640}"/>
                </a:ext>
              </a:extLst>
            </p:cNvPr>
            <p:cNvSpPr/>
            <p:nvPr/>
          </p:nvSpPr>
          <p:spPr>
            <a:xfrm>
              <a:off x="5347050" y="5567879"/>
              <a:ext cx="151002" cy="55898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>
            <a:extLst>
              <a:ext uri="{FF2B5EF4-FFF2-40B4-BE49-F238E27FC236}">
                <a16:creationId xmlns:a16="http://schemas.microsoft.com/office/drawing/2014/main" id="{D4DE7B64-8920-451E-ADEA-A35F9C0092E8}"/>
              </a:ext>
            </a:extLst>
          </p:cNvPr>
          <p:cNvSpPr txBox="1"/>
          <p:nvPr/>
        </p:nvSpPr>
        <p:spPr>
          <a:xfrm>
            <a:off x="1468647" y="3349157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BC10C2E-6EF6-49A0-8B28-C0C5324DAB0F}"/>
              </a:ext>
            </a:extLst>
          </p:cNvPr>
          <p:cNvSpPr txBox="1"/>
          <p:nvPr/>
        </p:nvSpPr>
        <p:spPr>
          <a:xfrm>
            <a:off x="2334540" y="6027541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24B8BAE5-9F6C-4EBF-BF43-AFE87895AA3A}"/>
              </a:ext>
            </a:extLst>
          </p:cNvPr>
          <p:cNvSpPr txBox="1"/>
          <p:nvPr/>
        </p:nvSpPr>
        <p:spPr>
          <a:xfrm>
            <a:off x="6104009" y="4782608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2992A553-2B07-4C6A-A397-8B442A890153}"/>
              </a:ext>
            </a:extLst>
          </p:cNvPr>
          <p:cNvSpPr txBox="1"/>
          <p:nvPr/>
        </p:nvSpPr>
        <p:spPr>
          <a:xfrm>
            <a:off x="8617875" y="4756877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AAD01BDC-2D57-4DF0-B539-D011B1C00274}"/>
              </a:ext>
            </a:extLst>
          </p:cNvPr>
          <p:cNvSpPr txBox="1"/>
          <p:nvPr/>
        </p:nvSpPr>
        <p:spPr>
          <a:xfrm>
            <a:off x="3518417" y="2412590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5D19DC7A-7311-46C9-83D4-55E2D35BBAF9}"/>
              </a:ext>
            </a:extLst>
          </p:cNvPr>
          <p:cNvSpPr txBox="1"/>
          <p:nvPr/>
        </p:nvSpPr>
        <p:spPr>
          <a:xfrm>
            <a:off x="3557056" y="4951408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494DA4F5-ADDA-415F-A87F-EF9DDF6AB827}"/>
              </a:ext>
            </a:extLst>
          </p:cNvPr>
          <p:cNvSpPr txBox="1"/>
          <p:nvPr/>
        </p:nvSpPr>
        <p:spPr>
          <a:xfrm>
            <a:off x="7334756" y="3716391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1626ACDA-EAA1-4708-BF6D-7C26110E827B}"/>
              </a:ext>
            </a:extLst>
          </p:cNvPr>
          <p:cNvSpPr txBox="1"/>
          <p:nvPr/>
        </p:nvSpPr>
        <p:spPr>
          <a:xfrm>
            <a:off x="10709096" y="3691145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8" name="Title 1">
            <a:extLst>
              <a:ext uri="{FF2B5EF4-FFF2-40B4-BE49-F238E27FC236}">
                <a16:creationId xmlns:a16="http://schemas.microsoft.com/office/drawing/2014/main" id="{FB6ADD89-D3C5-4A1C-9053-06C1FE3B0D15}"/>
              </a:ext>
            </a:extLst>
          </p:cNvPr>
          <p:cNvSpPr txBox="1">
            <a:spLocks/>
          </p:cNvSpPr>
          <p:nvPr/>
        </p:nvSpPr>
        <p:spPr>
          <a:xfrm>
            <a:off x="1158895" y="226422"/>
            <a:ext cx="10515600" cy="8674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600" dirty="0"/>
              <a:t>Supaprastinta sąnaudų ir naudos analizė teminei sričiai / priemonei</a:t>
            </a:r>
          </a:p>
        </p:txBody>
      </p:sp>
      <p:sp>
        <p:nvSpPr>
          <p:cNvPr id="209" name="Arrow: Down 208">
            <a:extLst>
              <a:ext uri="{FF2B5EF4-FFF2-40B4-BE49-F238E27FC236}">
                <a16:creationId xmlns:a16="http://schemas.microsoft.com/office/drawing/2014/main" id="{C37D4378-C875-4F17-8B59-3EE1297BC827}"/>
              </a:ext>
            </a:extLst>
          </p:cNvPr>
          <p:cNvSpPr/>
          <p:nvPr/>
        </p:nvSpPr>
        <p:spPr>
          <a:xfrm>
            <a:off x="5967128" y="3170013"/>
            <a:ext cx="121845" cy="2381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4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71">
            <a:extLst>
              <a:ext uri="{FF2B5EF4-FFF2-40B4-BE49-F238E27FC236}">
                <a16:creationId xmlns:a16="http://schemas.microsoft.com/office/drawing/2014/main" id="{024FFEF2-561C-4DFB-9B21-F1C78D4F902D}"/>
              </a:ext>
            </a:extLst>
          </p:cNvPr>
          <p:cNvGrpSpPr/>
          <p:nvPr/>
        </p:nvGrpSpPr>
        <p:grpSpPr>
          <a:xfrm>
            <a:off x="832892" y="1093823"/>
            <a:ext cx="10783113" cy="5501801"/>
            <a:chOff x="815195" y="773530"/>
            <a:chExt cx="10783113" cy="5501801"/>
          </a:xfrm>
        </p:grpSpPr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E603A83B-C990-40F6-AD91-303500AC82FD}"/>
                </a:ext>
              </a:extLst>
            </p:cNvPr>
            <p:cNvSpPr/>
            <p:nvPr/>
          </p:nvSpPr>
          <p:spPr>
            <a:xfrm>
              <a:off x="815196" y="773530"/>
              <a:ext cx="2751589" cy="69298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1. Apibūdinimas kokios rūšies sąnaudos ir kokios rūšies nauda galima dėl numatytų projektų 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4" name="Diamond 173">
              <a:extLst>
                <a:ext uri="{FF2B5EF4-FFF2-40B4-BE49-F238E27FC236}">
                  <a16:creationId xmlns:a16="http://schemas.microsoft.com/office/drawing/2014/main" id="{27FEA7BF-C191-4ADD-8187-4EA047E46F73}"/>
                </a:ext>
              </a:extLst>
            </p:cNvPr>
            <p:cNvSpPr/>
            <p:nvPr/>
          </p:nvSpPr>
          <p:spPr>
            <a:xfrm>
              <a:off x="906423" y="1804892"/>
              <a:ext cx="2569129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projektų sąnaudų ir naudos analizė atlikta?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EEE2BDF0-3EEA-454C-8A93-D2A9EAF06C8D}"/>
                </a:ext>
              </a:extLst>
            </p:cNvPr>
            <p:cNvSpPr/>
            <p:nvPr/>
          </p:nvSpPr>
          <p:spPr>
            <a:xfrm>
              <a:off x="4668711" y="2117285"/>
              <a:ext cx="2751589" cy="638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2. Analizuojamos sąnaudos ir ieškoma naudos įvertinimo informacijos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6" name="Diamond 175">
              <a:extLst>
                <a:ext uri="{FF2B5EF4-FFF2-40B4-BE49-F238E27FC236}">
                  <a16:creationId xmlns:a16="http://schemas.microsoft.com/office/drawing/2014/main" id="{69D9986F-4718-463C-91D2-7A48EEEA6AE7}"/>
                </a:ext>
              </a:extLst>
            </p:cNvPr>
            <p:cNvSpPr/>
            <p:nvPr/>
          </p:nvSpPr>
          <p:spPr>
            <a:xfrm>
              <a:off x="4644153" y="3093554"/>
              <a:ext cx="2693394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yra pavyzdžių apie ekonominę naudą Lietuvoje?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7" name="Diamond 176">
              <a:extLst>
                <a:ext uri="{FF2B5EF4-FFF2-40B4-BE49-F238E27FC236}">
                  <a16:creationId xmlns:a16="http://schemas.microsoft.com/office/drawing/2014/main" id="{CE54E416-8FE6-4189-AD6F-C6D28C6C9264}"/>
                </a:ext>
              </a:extLst>
            </p:cNvPr>
            <p:cNvSpPr/>
            <p:nvPr/>
          </p:nvSpPr>
          <p:spPr>
            <a:xfrm>
              <a:off x="7905931" y="3103518"/>
              <a:ext cx="2668171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yra pavyzdžių apie ekonominę naudą pasaulyje?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499D6C4C-E619-46A4-837D-55438E92F6CC}"/>
                </a:ext>
              </a:extLst>
            </p:cNvPr>
            <p:cNvSpPr/>
            <p:nvPr/>
          </p:nvSpPr>
          <p:spPr>
            <a:xfrm>
              <a:off x="815195" y="3376040"/>
              <a:ext cx="2751589" cy="638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2. Atliktos </a:t>
              </a:r>
              <a:r>
                <a:rPr lang="lt-LT" sz="1400" b="1">
                  <a:solidFill>
                    <a:schemeClr val="accent1">
                      <a:lumMod val="75000"/>
                    </a:schemeClr>
                  </a:solidFill>
                </a:rPr>
                <a:t>analizės apibendrinimas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9" name="Diamond 178">
              <a:extLst>
                <a:ext uri="{FF2B5EF4-FFF2-40B4-BE49-F238E27FC236}">
                  <a16:creationId xmlns:a16="http://schemas.microsoft.com/office/drawing/2014/main" id="{364CF81D-B750-438F-963B-39A043D6EAFD}"/>
                </a:ext>
              </a:extLst>
            </p:cNvPr>
            <p:cNvSpPr/>
            <p:nvPr/>
          </p:nvSpPr>
          <p:spPr>
            <a:xfrm>
              <a:off x="828739" y="4372296"/>
              <a:ext cx="2738045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vertinta ekonominė nauda / </a:t>
              </a:r>
              <a:r>
                <a:rPr lang="lt-LT" sz="1400" dirty="0" err="1">
                  <a:solidFill>
                    <a:schemeClr val="accent1">
                      <a:lumMod val="75000"/>
                    </a:schemeClr>
                  </a:solidFill>
                </a:rPr>
                <a:t>ekosisteminės</a:t>
              </a:r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 paslaugos?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C84DC310-A074-4323-87D4-D98F091A64D3}"/>
                </a:ext>
              </a:extLst>
            </p:cNvPr>
            <p:cNvSpPr/>
            <p:nvPr/>
          </p:nvSpPr>
          <p:spPr>
            <a:xfrm>
              <a:off x="4757529" y="4861055"/>
              <a:ext cx="2751589" cy="6382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3. Verčių pritaikymas teminės srities naudai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1" name="Arrow: Down 180">
              <a:extLst>
                <a:ext uri="{FF2B5EF4-FFF2-40B4-BE49-F238E27FC236}">
                  <a16:creationId xmlns:a16="http://schemas.microsoft.com/office/drawing/2014/main" id="{B223D61C-5C1E-456F-BD49-3E198C972453}"/>
                </a:ext>
              </a:extLst>
            </p:cNvPr>
            <p:cNvSpPr/>
            <p:nvPr/>
          </p:nvSpPr>
          <p:spPr>
            <a:xfrm>
              <a:off x="2126932" y="1531735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Arrow: Down 181">
              <a:extLst>
                <a:ext uri="{FF2B5EF4-FFF2-40B4-BE49-F238E27FC236}">
                  <a16:creationId xmlns:a16="http://schemas.microsoft.com/office/drawing/2014/main" id="{30095197-7D59-4220-A857-2771209D641E}"/>
                </a:ext>
              </a:extLst>
            </p:cNvPr>
            <p:cNvSpPr/>
            <p:nvPr/>
          </p:nvSpPr>
          <p:spPr>
            <a:xfrm>
              <a:off x="2121777" y="3118395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Arrow: Down 182">
              <a:extLst>
                <a:ext uri="{FF2B5EF4-FFF2-40B4-BE49-F238E27FC236}">
                  <a16:creationId xmlns:a16="http://schemas.microsoft.com/office/drawing/2014/main" id="{E8DFE842-AD9D-470C-8C83-EDA19B483E52}"/>
                </a:ext>
              </a:extLst>
            </p:cNvPr>
            <p:cNvSpPr/>
            <p:nvPr/>
          </p:nvSpPr>
          <p:spPr>
            <a:xfrm>
              <a:off x="2121777" y="4095981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Arrow: Down 183">
              <a:extLst>
                <a:ext uri="{FF2B5EF4-FFF2-40B4-BE49-F238E27FC236}">
                  <a16:creationId xmlns:a16="http://schemas.microsoft.com/office/drawing/2014/main" id="{DF76585D-CF61-4106-AA5D-CC3871D4EC1F}"/>
                </a:ext>
              </a:extLst>
            </p:cNvPr>
            <p:cNvSpPr/>
            <p:nvPr/>
          </p:nvSpPr>
          <p:spPr>
            <a:xfrm>
              <a:off x="5944123" y="4437898"/>
              <a:ext cx="121845" cy="3649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Arrow: Right 184">
              <a:extLst>
                <a:ext uri="{FF2B5EF4-FFF2-40B4-BE49-F238E27FC236}">
                  <a16:creationId xmlns:a16="http://schemas.microsoft.com/office/drawing/2014/main" id="{401441E5-8BA9-4B41-8760-17D22A29A808}"/>
                </a:ext>
              </a:extLst>
            </p:cNvPr>
            <p:cNvSpPr/>
            <p:nvPr/>
          </p:nvSpPr>
          <p:spPr>
            <a:xfrm>
              <a:off x="3580328" y="2361872"/>
              <a:ext cx="926024" cy="14908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Arrow: Right 185">
              <a:extLst>
                <a:ext uri="{FF2B5EF4-FFF2-40B4-BE49-F238E27FC236}">
                  <a16:creationId xmlns:a16="http://schemas.microsoft.com/office/drawing/2014/main" id="{01950696-9C21-41D2-89C4-B6D55BBBD7ED}"/>
                </a:ext>
              </a:extLst>
            </p:cNvPr>
            <p:cNvSpPr/>
            <p:nvPr/>
          </p:nvSpPr>
          <p:spPr>
            <a:xfrm>
              <a:off x="7362514" y="3662072"/>
              <a:ext cx="463012" cy="1584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Arrow: Left 186">
              <a:extLst>
                <a:ext uri="{FF2B5EF4-FFF2-40B4-BE49-F238E27FC236}">
                  <a16:creationId xmlns:a16="http://schemas.microsoft.com/office/drawing/2014/main" id="{3CFC31E6-36C8-4BF4-A062-FC75A4500921}"/>
                </a:ext>
              </a:extLst>
            </p:cNvPr>
            <p:cNvSpPr/>
            <p:nvPr/>
          </p:nvSpPr>
          <p:spPr>
            <a:xfrm>
              <a:off x="7697158" y="5075859"/>
              <a:ext cx="1580538" cy="15849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E47060A-1FB6-42EB-A87A-29F92966CFD4}"/>
                </a:ext>
              </a:extLst>
            </p:cNvPr>
            <p:cNvSpPr/>
            <p:nvPr/>
          </p:nvSpPr>
          <p:spPr>
            <a:xfrm>
              <a:off x="9601055" y="4835978"/>
              <a:ext cx="1997253" cy="6382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3. Vertiname tik kokybiškai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9" name="Arrow: Down 188">
              <a:extLst>
                <a:ext uri="{FF2B5EF4-FFF2-40B4-BE49-F238E27FC236}">
                  <a16:creationId xmlns:a16="http://schemas.microsoft.com/office/drawing/2014/main" id="{D62CA6C5-AF48-4861-A75B-CFAF18581BB8}"/>
                </a:ext>
              </a:extLst>
            </p:cNvPr>
            <p:cNvSpPr/>
            <p:nvPr/>
          </p:nvSpPr>
          <p:spPr>
            <a:xfrm>
              <a:off x="11097045" y="3752071"/>
              <a:ext cx="119973" cy="100278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Minus Sign 189">
              <a:extLst>
                <a:ext uri="{FF2B5EF4-FFF2-40B4-BE49-F238E27FC236}">
                  <a16:creationId xmlns:a16="http://schemas.microsoft.com/office/drawing/2014/main" id="{8F2E78F8-0928-4CAB-A534-85731F9776D3}"/>
                </a:ext>
              </a:extLst>
            </p:cNvPr>
            <p:cNvSpPr/>
            <p:nvPr/>
          </p:nvSpPr>
          <p:spPr>
            <a:xfrm>
              <a:off x="10624865" y="3598922"/>
              <a:ext cx="649940" cy="284794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Minus Sign 190">
              <a:extLst>
                <a:ext uri="{FF2B5EF4-FFF2-40B4-BE49-F238E27FC236}">
                  <a16:creationId xmlns:a16="http://schemas.microsoft.com/office/drawing/2014/main" id="{07F920B2-B77E-4D82-ADF6-23F43C3E2F62}"/>
                </a:ext>
              </a:extLst>
            </p:cNvPr>
            <p:cNvSpPr/>
            <p:nvPr/>
          </p:nvSpPr>
          <p:spPr>
            <a:xfrm rot="5400000">
              <a:off x="8804951" y="4686421"/>
              <a:ext cx="889434" cy="28822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Minus Sign 191">
              <a:extLst>
                <a:ext uri="{FF2B5EF4-FFF2-40B4-BE49-F238E27FC236}">
                  <a16:creationId xmlns:a16="http://schemas.microsoft.com/office/drawing/2014/main" id="{587066C5-03EE-4B86-B545-EA028E6F2D38}"/>
                </a:ext>
              </a:extLst>
            </p:cNvPr>
            <p:cNvSpPr/>
            <p:nvPr/>
          </p:nvSpPr>
          <p:spPr>
            <a:xfrm rot="5400000">
              <a:off x="3291250" y="4259304"/>
              <a:ext cx="1743667" cy="288228"/>
            </a:xfrm>
            <a:prstGeom prst="mathMinus">
              <a:avLst>
                <a:gd name="adj1" fmla="val 235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Minus Sign 192">
              <a:extLst>
                <a:ext uri="{FF2B5EF4-FFF2-40B4-BE49-F238E27FC236}">
                  <a16:creationId xmlns:a16="http://schemas.microsoft.com/office/drawing/2014/main" id="{4B906F04-96B7-4465-A9D0-E58BE9DE0381}"/>
                </a:ext>
              </a:extLst>
            </p:cNvPr>
            <p:cNvSpPr/>
            <p:nvPr/>
          </p:nvSpPr>
          <p:spPr>
            <a:xfrm>
              <a:off x="3501972" y="4871469"/>
              <a:ext cx="803372" cy="293685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Arrow: Right 193">
              <a:extLst>
                <a:ext uri="{FF2B5EF4-FFF2-40B4-BE49-F238E27FC236}">
                  <a16:creationId xmlns:a16="http://schemas.microsoft.com/office/drawing/2014/main" id="{F8E21A7B-77C7-43DF-A003-20E79D1D29FD}"/>
                </a:ext>
              </a:extLst>
            </p:cNvPr>
            <p:cNvSpPr/>
            <p:nvPr/>
          </p:nvSpPr>
          <p:spPr>
            <a:xfrm>
              <a:off x="4130379" y="3655793"/>
              <a:ext cx="463012" cy="1584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Minus Sign 194">
              <a:extLst>
                <a:ext uri="{FF2B5EF4-FFF2-40B4-BE49-F238E27FC236}">
                  <a16:creationId xmlns:a16="http://schemas.microsoft.com/office/drawing/2014/main" id="{5D506EF9-3A16-460A-8280-91F9A6101980}"/>
                </a:ext>
              </a:extLst>
            </p:cNvPr>
            <p:cNvSpPr/>
            <p:nvPr/>
          </p:nvSpPr>
          <p:spPr>
            <a:xfrm rot="5400000">
              <a:off x="1925677" y="5809412"/>
              <a:ext cx="558988" cy="28822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Minus Sign 195">
              <a:extLst>
                <a:ext uri="{FF2B5EF4-FFF2-40B4-BE49-F238E27FC236}">
                  <a16:creationId xmlns:a16="http://schemas.microsoft.com/office/drawing/2014/main" id="{6F5887F4-5400-49C1-B63D-ED1DBA4DB37E}"/>
                </a:ext>
              </a:extLst>
            </p:cNvPr>
            <p:cNvSpPr/>
            <p:nvPr/>
          </p:nvSpPr>
          <p:spPr>
            <a:xfrm>
              <a:off x="1638299" y="5978105"/>
              <a:ext cx="4409624" cy="2972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Arrow: Up 196">
              <a:extLst>
                <a:ext uri="{FF2B5EF4-FFF2-40B4-BE49-F238E27FC236}">
                  <a16:creationId xmlns:a16="http://schemas.microsoft.com/office/drawing/2014/main" id="{854B44CA-1816-4D06-B187-03629E696640}"/>
                </a:ext>
              </a:extLst>
            </p:cNvPr>
            <p:cNvSpPr/>
            <p:nvPr/>
          </p:nvSpPr>
          <p:spPr>
            <a:xfrm>
              <a:off x="5347050" y="5567879"/>
              <a:ext cx="151002" cy="55898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>
            <a:extLst>
              <a:ext uri="{FF2B5EF4-FFF2-40B4-BE49-F238E27FC236}">
                <a16:creationId xmlns:a16="http://schemas.microsoft.com/office/drawing/2014/main" id="{D4DE7B64-8920-451E-ADEA-A35F9C0092E8}"/>
              </a:ext>
            </a:extLst>
          </p:cNvPr>
          <p:cNvSpPr txBox="1"/>
          <p:nvPr/>
        </p:nvSpPr>
        <p:spPr>
          <a:xfrm>
            <a:off x="1468647" y="3349157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BC10C2E-6EF6-49A0-8B28-C0C5324DAB0F}"/>
              </a:ext>
            </a:extLst>
          </p:cNvPr>
          <p:cNvSpPr txBox="1"/>
          <p:nvPr/>
        </p:nvSpPr>
        <p:spPr>
          <a:xfrm>
            <a:off x="2334540" y="6027541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24B8BAE5-9F6C-4EBF-BF43-AFE87895AA3A}"/>
              </a:ext>
            </a:extLst>
          </p:cNvPr>
          <p:cNvSpPr txBox="1"/>
          <p:nvPr/>
        </p:nvSpPr>
        <p:spPr>
          <a:xfrm>
            <a:off x="6104009" y="4782608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2992A553-2B07-4C6A-A397-8B442A890153}"/>
              </a:ext>
            </a:extLst>
          </p:cNvPr>
          <p:cNvSpPr txBox="1"/>
          <p:nvPr/>
        </p:nvSpPr>
        <p:spPr>
          <a:xfrm>
            <a:off x="8617875" y="4756877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AAD01BDC-2D57-4DF0-B539-D011B1C00274}"/>
              </a:ext>
            </a:extLst>
          </p:cNvPr>
          <p:cNvSpPr txBox="1"/>
          <p:nvPr/>
        </p:nvSpPr>
        <p:spPr>
          <a:xfrm>
            <a:off x="3518417" y="2412590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5D19DC7A-7311-46C9-83D4-55E2D35BBAF9}"/>
              </a:ext>
            </a:extLst>
          </p:cNvPr>
          <p:cNvSpPr txBox="1"/>
          <p:nvPr/>
        </p:nvSpPr>
        <p:spPr>
          <a:xfrm>
            <a:off x="3557056" y="4951408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494DA4F5-ADDA-415F-A87F-EF9DDF6AB827}"/>
              </a:ext>
            </a:extLst>
          </p:cNvPr>
          <p:cNvSpPr txBox="1"/>
          <p:nvPr/>
        </p:nvSpPr>
        <p:spPr>
          <a:xfrm>
            <a:off x="7334756" y="3716391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1626ACDA-EAA1-4708-BF6D-7C26110E827B}"/>
              </a:ext>
            </a:extLst>
          </p:cNvPr>
          <p:cNvSpPr txBox="1"/>
          <p:nvPr/>
        </p:nvSpPr>
        <p:spPr>
          <a:xfrm>
            <a:off x="10709096" y="3691145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CC920348-949D-4C08-9716-3BAA1B8BF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95" y="226422"/>
            <a:ext cx="10515600" cy="867401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dirty="0"/>
              <a:t>Supaprastinta sąnaudų ir naudos analizė teminei sričiai / priemonei</a:t>
            </a:r>
            <a:endParaRPr lang="lt-LT" sz="3800" dirty="0"/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CDD740C9-FF0D-4D98-806D-1DC34F350EA6}"/>
              </a:ext>
            </a:extLst>
          </p:cNvPr>
          <p:cNvSpPr/>
          <p:nvPr/>
        </p:nvSpPr>
        <p:spPr>
          <a:xfrm>
            <a:off x="5967128" y="3170013"/>
            <a:ext cx="121845" cy="2381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5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895" y="226422"/>
            <a:ext cx="10515600" cy="867401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dirty="0"/>
              <a:t>Supaprastinta sąnaudų ir naudos analizė teminei sričiai / priemonei</a:t>
            </a:r>
            <a:endParaRPr lang="lt-LT" sz="3800" dirty="0"/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024FFEF2-561C-4DFB-9B21-F1C78D4F902D}"/>
              </a:ext>
            </a:extLst>
          </p:cNvPr>
          <p:cNvGrpSpPr/>
          <p:nvPr/>
        </p:nvGrpSpPr>
        <p:grpSpPr>
          <a:xfrm>
            <a:off x="838200" y="1129777"/>
            <a:ext cx="10783113" cy="5501801"/>
            <a:chOff x="815195" y="773530"/>
            <a:chExt cx="10783113" cy="5501801"/>
          </a:xfrm>
        </p:grpSpPr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E603A83B-C990-40F6-AD91-303500AC82FD}"/>
                </a:ext>
              </a:extLst>
            </p:cNvPr>
            <p:cNvSpPr/>
            <p:nvPr/>
          </p:nvSpPr>
          <p:spPr>
            <a:xfrm>
              <a:off x="815196" y="773530"/>
              <a:ext cx="2751589" cy="69298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1. Apibūdinimas kokios rūšies sąnaudos ir kokios rūšies nauda galima dėl numatytų projektų 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4" name="Diamond 173">
              <a:extLst>
                <a:ext uri="{FF2B5EF4-FFF2-40B4-BE49-F238E27FC236}">
                  <a16:creationId xmlns:a16="http://schemas.microsoft.com/office/drawing/2014/main" id="{27FEA7BF-C191-4ADD-8187-4EA047E46F73}"/>
                </a:ext>
              </a:extLst>
            </p:cNvPr>
            <p:cNvSpPr/>
            <p:nvPr/>
          </p:nvSpPr>
          <p:spPr>
            <a:xfrm>
              <a:off x="906423" y="1804892"/>
              <a:ext cx="2569129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projektų sąnaudų ir naudos analizė atlikta?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EEE2BDF0-3EEA-454C-8A93-D2A9EAF06C8D}"/>
                </a:ext>
              </a:extLst>
            </p:cNvPr>
            <p:cNvSpPr/>
            <p:nvPr/>
          </p:nvSpPr>
          <p:spPr>
            <a:xfrm>
              <a:off x="4668711" y="2117285"/>
              <a:ext cx="2751589" cy="638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2. Analizuojamos sąnaudos ir ieškoma naudos įvertinimo informacijos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6" name="Diamond 175">
              <a:extLst>
                <a:ext uri="{FF2B5EF4-FFF2-40B4-BE49-F238E27FC236}">
                  <a16:creationId xmlns:a16="http://schemas.microsoft.com/office/drawing/2014/main" id="{69D9986F-4718-463C-91D2-7A48EEEA6AE7}"/>
                </a:ext>
              </a:extLst>
            </p:cNvPr>
            <p:cNvSpPr/>
            <p:nvPr/>
          </p:nvSpPr>
          <p:spPr>
            <a:xfrm>
              <a:off x="4644153" y="3093554"/>
              <a:ext cx="2693394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yra pavyzdžių apie ekonominę naudą Lietuvoje?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7" name="Diamond 176">
              <a:extLst>
                <a:ext uri="{FF2B5EF4-FFF2-40B4-BE49-F238E27FC236}">
                  <a16:creationId xmlns:a16="http://schemas.microsoft.com/office/drawing/2014/main" id="{CE54E416-8FE6-4189-AD6F-C6D28C6C9264}"/>
                </a:ext>
              </a:extLst>
            </p:cNvPr>
            <p:cNvSpPr/>
            <p:nvPr/>
          </p:nvSpPr>
          <p:spPr>
            <a:xfrm>
              <a:off x="7905931" y="3103518"/>
              <a:ext cx="2668171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yra pavyzdžių apie ekonominę naudą pasaulyje?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499D6C4C-E619-46A4-837D-55438E92F6CC}"/>
                </a:ext>
              </a:extLst>
            </p:cNvPr>
            <p:cNvSpPr/>
            <p:nvPr/>
          </p:nvSpPr>
          <p:spPr>
            <a:xfrm>
              <a:off x="815195" y="3376040"/>
              <a:ext cx="2751589" cy="638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2. Atliktos </a:t>
              </a:r>
              <a:r>
                <a:rPr lang="lt-LT" sz="1400" b="1">
                  <a:solidFill>
                    <a:schemeClr val="accent1">
                      <a:lumMod val="75000"/>
                    </a:schemeClr>
                  </a:solidFill>
                </a:rPr>
                <a:t>analizės apibendrinimas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9" name="Diamond 178">
              <a:extLst>
                <a:ext uri="{FF2B5EF4-FFF2-40B4-BE49-F238E27FC236}">
                  <a16:creationId xmlns:a16="http://schemas.microsoft.com/office/drawing/2014/main" id="{364CF81D-B750-438F-963B-39A043D6EAFD}"/>
                </a:ext>
              </a:extLst>
            </p:cNvPr>
            <p:cNvSpPr/>
            <p:nvPr/>
          </p:nvSpPr>
          <p:spPr>
            <a:xfrm>
              <a:off x="828739" y="4372296"/>
              <a:ext cx="2738045" cy="1263045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Ar vertinta ekonominė nauda / </a:t>
              </a:r>
              <a:r>
                <a:rPr lang="lt-LT" sz="1400" dirty="0" err="1">
                  <a:solidFill>
                    <a:schemeClr val="accent1">
                      <a:lumMod val="75000"/>
                    </a:schemeClr>
                  </a:solidFill>
                </a:rPr>
                <a:t>ekosisteminės</a:t>
              </a:r>
              <a:r>
                <a:rPr lang="lt-LT" sz="1400" dirty="0">
                  <a:solidFill>
                    <a:schemeClr val="accent1">
                      <a:lumMod val="75000"/>
                    </a:schemeClr>
                  </a:solidFill>
                </a:rPr>
                <a:t> paslaugos?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C84DC310-A074-4323-87D4-D98F091A64D3}"/>
                </a:ext>
              </a:extLst>
            </p:cNvPr>
            <p:cNvSpPr/>
            <p:nvPr/>
          </p:nvSpPr>
          <p:spPr>
            <a:xfrm>
              <a:off x="4757529" y="4861055"/>
              <a:ext cx="2751589" cy="638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3. Verčių pritaikymas teminės srities naudai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1" name="Arrow: Down 180">
              <a:extLst>
                <a:ext uri="{FF2B5EF4-FFF2-40B4-BE49-F238E27FC236}">
                  <a16:creationId xmlns:a16="http://schemas.microsoft.com/office/drawing/2014/main" id="{B223D61C-5C1E-456F-BD49-3E198C972453}"/>
                </a:ext>
              </a:extLst>
            </p:cNvPr>
            <p:cNvSpPr/>
            <p:nvPr/>
          </p:nvSpPr>
          <p:spPr>
            <a:xfrm>
              <a:off x="2126932" y="1531735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Arrow: Down 181">
              <a:extLst>
                <a:ext uri="{FF2B5EF4-FFF2-40B4-BE49-F238E27FC236}">
                  <a16:creationId xmlns:a16="http://schemas.microsoft.com/office/drawing/2014/main" id="{30095197-7D59-4220-A857-2771209D641E}"/>
                </a:ext>
              </a:extLst>
            </p:cNvPr>
            <p:cNvSpPr/>
            <p:nvPr/>
          </p:nvSpPr>
          <p:spPr>
            <a:xfrm>
              <a:off x="2121777" y="3118395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Arrow: Down 182">
              <a:extLst>
                <a:ext uri="{FF2B5EF4-FFF2-40B4-BE49-F238E27FC236}">
                  <a16:creationId xmlns:a16="http://schemas.microsoft.com/office/drawing/2014/main" id="{E8DFE842-AD9D-470C-8C83-EDA19B483E52}"/>
                </a:ext>
              </a:extLst>
            </p:cNvPr>
            <p:cNvSpPr/>
            <p:nvPr/>
          </p:nvSpPr>
          <p:spPr>
            <a:xfrm>
              <a:off x="2121777" y="4095981"/>
              <a:ext cx="138422" cy="2079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Arrow: Down 183">
              <a:extLst>
                <a:ext uri="{FF2B5EF4-FFF2-40B4-BE49-F238E27FC236}">
                  <a16:creationId xmlns:a16="http://schemas.microsoft.com/office/drawing/2014/main" id="{DF76585D-CF61-4106-AA5D-CC3871D4EC1F}"/>
                </a:ext>
              </a:extLst>
            </p:cNvPr>
            <p:cNvSpPr/>
            <p:nvPr/>
          </p:nvSpPr>
          <p:spPr>
            <a:xfrm>
              <a:off x="5944123" y="4437898"/>
              <a:ext cx="121845" cy="3649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Arrow: Right 184">
              <a:extLst>
                <a:ext uri="{FF2B5EF4-FFF2-40B4-BE49-F238E27FC236}">
                  <a16:creationId xmlns:a16="http://schemas.microsoft.com/office/drawing/2014/main" id="{401441E5-8BA9-4B41-8760-17D22A29A808}"/>
                </a:ext>
              </a:extLst>
            </p:cNvPr>
            <p:cNvSpPr/>
            <p:nvPr/>
          </p:nvSpPr>
          <p:spPr>
            <a:xfrm>
              <a:off x="3580328" y="2361872"/>
              <a:ext cx="926024" cy="14908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Arrow: Right 185">
              <a:extLst>
                <a:ext uri="{FF2B5EF4-FFF2-40B4-BE49-F238E27FC236}">
                  <a16:creationId xmlns:a16="http://schemas.microsoft.com/office/drawing/2014/main" id="{01950696-9C21-41D2-89C4-B6D55BBBD7ED}"/>
                </a:ext>
              </a:extLst>
            </p:cNvPr>
            <p:cNvSpPr/>
            <p:nvPr/>
          </p:nvSpPr>
          <p:spPr>
            <a:xfrm>
              <a:off x="7362514" y="3662072"/>
              <a:ext cx="463012" cy="1584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Arrow: Left 186">
              <a:extLst>
                <a:ext uri="{FF2B5EF4-FFF2-40B4-BE49-F238E27FC236}">
                  <a16:creationId xmlns:a16="http://schemas.microsoft.com/office/drawing/2014/main" id="{3CFC31E6-36C8-4BF4-A062-FC75A4500921}"/>
                </a:ext>
              </a:extLst>
            </p:cNvPr>
            <p:cNvSpPr/>
            <p:nvPr/>
          </p:nvSpPr>
          <p:spPr>
            <a:xfrm>
              <a:off x="7697158" y="5075859"/>
              <a:ext cx="1580538" cy="15849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E47060A-1FB6-42EB-A87A-29F92966CFD4}"/>
                </a:ext>
              </a:extLst>
            </p:cNvPr>
            <p:cNvSpPr/>
            <p:nvPr/>
          </p:nvSpPr>
          <p:spPr>
            <a:xfrm>
              <a:off x="9601055" y="4835978"/>
              <a:ext cx="1997253" cy="638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400" b="1" dirty="0">
                  <a:solidFill>
                    <a:schemeClr val="accent1">
                      <a:lumMod val="75000"/>
                    </a:schemeClr>
                  </a:solidFill>
                </a:rPr>
                <a:t>3. Vertiname tik kokybiškai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9" name="Arrow: Down 188">
              <a:extLst>
                <a:ext uri="{FF2B5EF4-FFF2-40B4-BE49-F238E27FC236}">
                  <a16:creationId xmlns:a16="http://schemas.microsoft.com/office/drawing/2014/main" id="{D62CA6C5-AF48-4861-A75B-CFAF18581BB8}"/>
                </a:ext>
              </a:extLst>
            </p:cNvPr>
            <p:cNvSpPr/>
            <p:nvPr/>
          </p:nvSpPr>
          <p:spPr>
            <a:xfrm>
              <a:off x="11097045" y="3752071"/>
              <a:ext cx="119973" cy="100278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Minus Sign 189">
              <a:extLst>
                <a:ext uri="{FF2B5EF4-FFF2-40B4-BE49-F238E27FC236}">
                  <a16:creationId xmlns:a16="http://schemas.microsoft.com/office/drawing/2014/main" id="{8F2E78F8-0928-4CAB-A534-85731F9776D3}"/>
                </a:ext>
              </a:extLst>
            </p:cNvPr>
            <p:cNvSpPr/>
            <p:nvPr/>
          </p:nvSpPr>
          <p:spPr>
            <a:xfrm>
              <a:off x="10624865" y="3598922"/>
              <a:ext cx="649940" cy="284794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Minus Sign 190">
              <a:extLst>
                <a:ext uri="{FF2B5EF4-FFF2-40B4-BE49-F238E27FC236}">
                  <a16:creationId xmlns:a16="http://schemas.microsoft.com/office/drawing/2014/main" id="{07F920B2-B77E-4D82-ADF6-23F43C3E2F62}"/>
                </a:ext>
              </a:extLst>
            </p:cNvPr>
            <p:cNvSpPr/>
            <p:nvPr/>
          </p:nvSpPr>
          <p:spPr>
            <a:xfrm rot="5400000">
              <a:off x="8804951" y="4686421"/>
              <a:ext cx="889434" cy="28822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Minus Sign 191">
              <a:extLst>
                <a:ext uri="{FF2B5EF4-FFF2-40B4-BE49-F238E27FC236}">
                  <a16:creationId xmlns:a16="http://schemas.microsoft.com/office/drawing/2014/main" id="{587066C5-03EE-4B86-B545-EA028E6F2D38}"/>
                </a:ext>
              </a:extLst>
            </p:cNvPr>
            <p:cNvSpPr/>
            <p:nvPr/>
          </p:nvSpPr>
          <p:spPr>
            <a:xfrm rot="5400000">
              <a:off x="3291250" y="4259304"/>
              <a:ext cx="1743667" cy="288228"/>
            </a:xfrm>
            <a:prstGeom prst="mathMinus">
              <a:avLst>
                <a:gd name="adj1" fmla="val 235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Minus Sign 192">
              <a:extLst>
                <a:ext uri="{FF2B5EF4-FFF2-40B4-BE49-F238E27FC236}">
                  <a16:creationId xmlns:a16="http://schemas.microsoft.com/office/drawing/2014/main" id="{4B906F04-96B7-4465-A9D0-E58BE9DE0381}"/>
                </a:ext>
              </a:extLst>
            </p:cNvPr>
            <p:cNvSpPr/>
            <p:nvPr/>
          </p:nvSpPr>
          <p:spPr>
            <a:xfrm>
              <a:off x="3501972" y="4871469"/>
              <a:ext cx="803372" cy="293685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Arrow: Right 193">
              <a:extLst>
                <a:ext uri="{FF2B5EF4-FFF2-40B4-BE49-F238E27FC236}">
                  <a16:creationId xmlns:a16="http://schemas.microsoft.com/office/drawing/2014/main" id="{F8E21A7B-77C7-43DF-A003-20E79D1D29FD}"/>
                </a:ext>
              </a:extLst>
            </p:cNvPr>
            <p:cNvSpPr/>
            <p:nvPr/>
          </p:nvSpPr>
          <p:spPr>
            <a:xfrm>
              <a:off x="4130379" y="3655793"/>
              <a:ext cx="463012" cy="1584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Minus Sign 194">
              <a:extLst>
                <a:ext uri="{FF2B5EF4-FFF2-40B4-BE49-F238E27FC236}">
                  <a16:creationId xmlns:a16="http://schemas.microsoft.com/office/drawing/2014/main" id="{5D506EF9-3A16-460A-8280-91F9A6101980}"/>
                </a:ext>
              </a:extLst>
            </p:cNvPr>
            <p:cNvSpPr/>
            <p:nvPr/>
          </p:nvSpPr>
          <p:spPr>
            <a:xfrm rot="5400000">
              <a:off x="1925677" y="5809412"/>
              <a:ext cx="558988" cy="28822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Minus Sign 195">
              <a:extLst>
                <a:ext uri="{FF2B5EF4-FFF2-40B4-BE49-F238E27FC236}">
                  <a16:creationId xmlns:a16="http://schemas.microsoft.com/office/drawing/2014/main" id="{6F5887F4-5400-49C1-B63D-ED1DBA4DB37E}"/>
                </a:ext>
              </a:extLst>
            </p:cNvPr>
            <p:cNvSpPr/>
            <p:nvPr/>
          </p:nvSpPr>
          <p:spPr>
            <a:xfrm>
              <a:off x="1638299" y="5978105"/>
              <a:ext cx="4409624" cy="2972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Arrow: Up 196">
              <a:extLst>
                <a:ext uri="{FF2B5EF4-FFF2-40B4-BE49-F238E27FC236}">
                  <a16:creationId xmlns:a16="http://schemas.microsoft.com/office/drawing/2014/main" id="{854B44CA-1816-4D06-B187-03629E696640}"/>
                </a:ext>
              </a:extLst>
            </p:cNvPr>
            <p:cNvSpPr/>
            <p:nvPr/>
          </p:nvSpPr>
          <p:spPr>
            <a:xfrm>
              <a:off x="5347050" y="5567879"/>
              <a:ext cx="151002" cy="55898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8" name="TextBox 197">
            <a:extLst>
              <a:ext uri="{FF2B5EF4-FFF2-40B4-BE49-F238E27FC236}">
                <a16:creationId xmlns:a16="http://schemas.microsoft.com/office/drawing/2014/main" id="{D4DE7B64-8920-451E-ADEA-A35F9C0092E8}"/>
              </a:ext>
            </a:extLst>
          </p:cNvPr>
          <p:cNvSpPr txBox="1"/>
          <p:nvPr/>
        </p:nvSpPr>
        <p:spPr>
          <a:xfrm>
            <a:off x="1468647" y="3349157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BC10C2E-6EF6-49A0-8B28-C0C5324DAB0F}"/>
              </a:ext>
            </a:extLst>
          </p:cNvPr>
          <p:cNvSpPr txBox="1"/>
          <p:nvPr/>
        </p:nvSpPr>
        <p:spPr>
          <a:xfrm>
            <a:off x="2334540" y="6027541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24B8BAE5-9F6C-4EBF-BF43-AFE87895AA3A}"/>
              </a:ext>
            </a:extLst>
          </p:cNvPr>
          <p:cNvSpPr txBox="1"/>
          <p:nvPr/>
        </p:nvSpPr>
        <p:spPr>
          <a:xfrm>
            <a:off x="6104009" y="4782608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2992A553-2B07-4C6A-A397-8B442A890153}"/>
              </a:ext>
            </a:extLst>
          </p:cNvPr>
          <p:cNvSpPr txBox="1"/>
          <p:nvPr/>
        </p:nvSpPr>
        <p:spPr>
          <a:xfrm>
            <a:off x="8617875" y="4756877"/>
            <a:ext cx="625372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TAIP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AAD01BDC-2D57-4DF0-B539-D011B1C00274}"/>
              </a:ext>
            </a:extLst>
          </p:cNvPr>
          <p:cNvSpPr txBox="1"/>
          <p:nvPr/>
        </p:nvSpPr>
        <p:spPr>
          <a:xfrm>
            <a:off x="3518417" y="2412590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5D19DC7A-7311-46C9-83D4-55E2D35BBAF9}"/>
              </a:ext>
            </a:extLst>
          </p:cNvPr>
          <p:cNvSpPr txBox="1"/>
          <p:nvPr/>
        </p:nvSpPr>
        <p:spPr>
          <a:xfrm>
            <a:off x="3557056" y="4951408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494DA4F5-ADDA-415F-A87F-EF9DDF6AB827}"/>
              </a:ext>
            </a:extLst>
          </p:cNvPr>
          <p:cNvSpPr txBox="1"/>
          <p:nvPr/>
        </p:nvSpPr>
        <p:spPr>
          <a:xfrm>
            <a:off x="7334756" y="3716391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1626ACDA-EAA1-4708-BF6D-7C26110E827B}"/>
              </a:ext>
            </a:extLst>
          </p:cNvPr>
          <p:cNvSpPr txBox="1"/>
          <p:nvPr/>
        </p:nvSpPr>
        <p:spPr>
          <a:xfrm>
            <a:off x="10709096" y="3691145"/>
            <a:ext cx="543417" cy="3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NE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C79324EE-4934-4D58-A771-80841C4DEF3E}"/>
              </a:ext>
            </a:extLst>
          </p:cNvPr>
          <p:cNvSpPr/>
          <p:nvPr/>
        </p:nvSpPr>
        <p:spPr>
          <a:xfrm>
            <a:off x="5967128" y="3170013"/>
            <a:ext cx="121845" cy="2381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6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86986" y="3913132"/>
            <a:ext cx="3400403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lt-LT"/>
            </a:defPPr>
            <a:lvl1pPr algn="just">
              <a:defRPr>
                <a:solidFill>
                  <a:srgbClr val="333399"/>
                </a:solidFill>
              </a:defRPr>
            </a:lvl1pPr>
          </a:lstStyle>
          <a:p>
            <a:r>
              <a:rPr lang="lt-LT" sz="2000" dirty="0"/>
              <a:t>NAUDA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Kultūrinis paveldas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Rekreacija ir turizmas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Estetinė vertė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Bioįvairovė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000" dirty="0"/>
              <a:t>Klimato kaitos prevencija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08732" y="19655"/>
            <a:ext cx="10269510" cy="13776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Biologinė įvairovė ir kraštovaizdžio apsauga</a:t>
            </a:r>
          </a:p>
        </p:txBody>
      </p:sp>
      <p:pic>
        <p:nvPicPr>
          <p:cNvPr id="11" name="Picture 12" descr="Vaizdo rezultatas pagal uÅ¾klausÄ âmeldine nendrinukeâ">
            <a:extLst>
              <a:ext uri="{FF2B5EF4-FFF2-40B4-BE49-F238E27FC236}">
                <a16:creationId xmlns:a16="http://schemas.microsoft.com/office/drawing/2014/main" id="{321F76CD-AFD4-41C4-917B-1AA7E6EA6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3700" y="1587461"/>
            <a:ext cx="2304542" cy="209745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AA2003-FDF3-4C09-8123-2789FED32B23}"/>
              </a:ext>
            </a:extLst>
          </p:cNvPr>
          <p:cNvSpPr txBox="1"/>
          <p:nvPr/>
        </p:nvSpPr>
        <p:spPr>
          <a:xfrm>
            <a:off x="2311810" y="2989802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/>
              <a:t>- ES atlikta nemažai vertinimų (</a:t>
            </a:r>
            <a:r>
              <a:rPr lang="lt-LT" i="1" dirty="0" err="1"/>
              <a:t>Natura</a:t>
            </a:r>
            <a:r>
              <a:rPr lang="lt-LT" i="1" dirty="0"/>
              <a:t> 2000)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/>
              <a:t>- </a:t>
            </a:r>
            <a:r>
              <a:rPr lang="en-US" i="1" dirty="0" err="1"/>
              <a:t>ekosistemini</a:t>
            </a:r>
            <a:r>
              <a:rPr lang="lt-LT" i="1" dirty="0"/>
              <a:t>ų</a:t>
            </a:r>
            <a:r>
              <a:rPr lang="en-US" i="1" dirty="0"/>
              <a:t> </a:t>
            </a:r>
            <a:r>
              <a:rPr lang="en-US" i="1" dirty="0" err="1"/>
              <a:t>paslaug</a:t>
            </a:r>
            <a:r>
              <a:rPr lang="lt-LT" i="1" dirty="0"/>
              <a:t>ų vertinimas gali pakeisti pasirenkamą alternatyvą</a:t>
            </a:r>
            <a:r>
              <a:rPr lang="en-US" i="1" dirty="0"/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8B80F1-D011-4F30-8BDC-6D5A377FD23C}"/>
              </a:ext>
            </a:extLst>
          </p:cNvPr>
          <p:cNvSpPr/>
          <p:nvPr/>
        </p:nvSpPr>
        <p:spPr>
          <a:xfrm>
            <a:off x="939389" y="1320378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3 priemonės: </a:t>
            </a:r>
          </a:p>
          <a:p>
            <a:r>
              <a:rPr lang="lt-LT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„Saugomų teritorijų ir valstybinės reikšmės parkų tvarkymas, pritaikymas lankymui”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„Biologinės įvairovės apsauga“</a:t>
            </a:r>
          </a:p>
          <a:p>
            <a:r>
              <a:rPr lang="lt-LT" sz="2000" dirty="0"/>
              <a:t>„</a:t>
            </a:r>
            <a:r>
              <a:rPr lang="lt-LT" sz="2000" dirty="0">
                <a:cs typeface="Times New Roman" panose="02020603050405020304" pitchFamily="18" charset="0"/>
              </a:rPr>
              <a:t>Kraštovaizdžio apsauga“</a:t>
            </a:r>
          </a:p>
        </p:txBody>
      </p:sp>
      <p:sp>
        <p:nvSpPr>
          <p:cNvPr id="15" name="Rectangle: Folded Corner 14">
            <a:extLst>
              <a:ext uri="{FF2B5EF4-FFF2-40B4-BE49-F238E27FC236}">
                <a16:creationId xmlns:a16="http://schemas.microsoft.com/office/drawing/2014/main" id="{8AD2F336-77BB-47E3-A47A-7B48BA759D96}"/>
              </a:ext>
            </a:extLst>
          </p:cNvPr>
          <p:cNvSpPr/>
          <p:nvPr/>
        </p:nvSpPr>
        <p:spPr>
          <a:xfrm>
            <a:off x="5385935" y="4065890"/>
            <a:ext cx="5000625" cy="240929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endParaRPr lang="lt-LT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Jungtinių Tautų TEEB (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Economics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Ecosystems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Biodiversity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) duomenų bazėje, kur surinkta daugiau kaip 1300 vertinimo studijų rezultatų, vieno ha per metus rekreacinė / estetinė ir pažinimo vertė kinta nuo 1 iki 7000 Eur. </a:t>
            </a:r>
            <a:endParaRPr lang="en-US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Europos EU-27 šalių vidutinė vieno „</a:t>
            </a:r>
            <a:r>
              <a:rPr lang="lt-L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Natura</a:t>
            </a:r>
            <a:r>
              <a:rPr lang="lt-LT" i="1" dirty="0">
                <a:ea typeface="Calibri" panose="020F0502020204030204" pitchFamily="34" charset="0"/>
                <a:cs typeface="Times New Roman" panose="02020603050405020304" pitchFamily="18" charset="0"/>
              </a:rPr>
              <a:t> 2000“ ha įvertinimo reikšmė – 3440 Eur/ha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10269510" cy="6582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Vandens išteklių būklės gerinimas</a:t>
            </a:r>
          </a:p>
        </p:txBody>
      </p:sp>
      <p:pic>
        <p:nvPicPr>
          <p:cNvPr id="11" name="Picture 6" descr="Vaizdo rezultatas pagal uÅ¾klausÄ âvandens iÅ¡tekliÅ³ bÅ«klÄs gerinimasâ">
            <a:extLst>
              <a:ext uri="{FF2B5EF4-FFF2-40B4-BE49-F238E27FC236}">
                <a16:creationId xmlns:a16="http://schemas.microsoft.com/office/drawing/2014/main" id="{EA6F198C-E138-43B2-8E24-2296053A28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9" r="14799"/>
          <a:stretch/>
        </p:blipFill>
        <p:spPr bwMode="auto">
          <a:xfrm>
            <a:off x="9611320" y="1214267"/>
            <a:ext cx="2214239" cy="20197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836B719-BBC1-4EBD-9187-C38CE41A876F}"/>
              </a:ext>
            </a:extLst>
          </p:cNvPr>
          <p:cNvSpPr/>
          <p:nvPr/>
        </p:nvSpPr>
        <p:spPr>
          <a:xfrm>
            <a:off x="939389" y="1320378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2 priemonės: </a:t>
            </a:r>
          </a:p>
          <a:p>
            <a:r>
              <a:rPr lang="lt-LT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lt-LT" sz="2000" dirty="0">
                <a:cs typeface="Times New Roman" panose="02020603050405020304" pitchFamily="18" charset="0"/>
              </a:rPr>
              <a:t>Vandens išteklių valdymas ir apsauga”</a:t>
            </a:r>
          </a:p>
          <a:p>
            <a:r>
              <a:rPr lang="lt-LT" sz="2000" dirty="0">
                <a:cs typeface="Times New Roman" panose="02020603050405020304" pitchFamily="18" charset="0"/>
              </a:rPr>
              <a:t>„Vandens telkinių būklės gerinimas “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43427F-E0D0-4873-A3CD-35A96882AE5D}"/>
              </a:ext>
            </a:extLst>
          </p:cNvPr>
          <p:cNvSpPr txBox="1">
            <a:spLocks/>
          </p:cNvSpPr>
          <p:nvPr/>
        </p:nvSpPr>
        <p:spPr>
          <a:xfrm>
            <a:off x="430869" y="3429000"/>
            <a:ext cx="4520272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lt-LT"/>
            </a:defPPr>
            <a:lvl1pPr algn="just">
              <a:defRPr>
                <a:solidFill>
                  <a:srgbClr val="333399"/>
                </a:solidFill>
              </a:defRPr>
            </a:lvl1pPr>
          </a:lstStyle>
          <a:p>
            <a:r>
              <a:rPr lang="lt-LT" sz="2000" dirty="0"/>
              <a:t>NAUDA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Atliekų, nuotekų, teršalų biologinis valymas ir sulaikymas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Vandens sąlygų reguliavimas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Bioįvairovė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Kultūrinis paveldas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Rekreacija ir turizmas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/>
              <a:t>Estetinė vertė</a:t>
            </a:r>
          </a:p>
        </p:txBody>
      </p:sp>
      <p:sp>
        <p:nvSpPr>
          <p:cNvPr id="14" name="Rectangle: Folded Corner 13">
            <a:extLst>
              <a:ext uri="{FF2B5EF4-FFF2-40B4-BE49-F238E27FC236}">
                <a16:creationId xmlns:a16="http://schemas.microsoft.com/office/drawing/2014/main" id="{4106B9C7-A854-464F-B985-944E96F39B2A}"/>
              </a:ext>
            </a:extLst>
          </p:cNvPr>
          <p:cNvSpPr/>
          <p:nvPr/>
        </p:nvSpPr>
        <p:spPr>
          <a:xfrm>
            <a:off x="5940838" y="4043741"/>
            <a:ext cx="5000625" cy="1750359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endParaRPr lang="lt-LT" i="1" dirty="0"/>
          </a:p>
          <a:p>
            <a:pPr>
              <a:spcAft>
                <a:spcPts val="0"/>
              </a:spcAft>
            </a:pPr>
            <a:r>
              <a:rPr lang="lt-LT" i="1" dirty="0"/>
              <a:t>Pvz.,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Vienas gyventojas pasiryžęs už gerą vandens telkinių būklę mokėti maždaug 7 Eur per metus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i="1" dirty="0"/>
              <a:t>Metinė geros vandens būklės nauda prilygsta 16,6 – 74,4 mln. Eur/metus</a:t>
            </a:r>
            <a:endParaRPr lang="en-US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4C5396-E91F-4028-8F52-F94C06971E91}"/>
              </a:ext>
            </a:extLst>
          </p:cNvPr>
          <p:cNvSpPr/>
          <p:nvPr/>
        </p:nvSpPr>
        <p:spPr>
          <a:xfrm>
            <a:off x="2238633" y="2541157"/>
            <a:ext cx="6646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t-LT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Lietuvoje šiuo metu geros būklės reikalavimų neatitinka ir rizikos grupei priskiriama 48 proc. viso vandens telkinių skaičiaus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9740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6053</TotalTime>
  <Words>1122</Words>
  <Application>Microsoft Office PowerPoint</Application>
  <PresentationFormat>Widescreen</PresentationFormat>
  <Paragraphs>181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2014–2020 m. gamtos apsaugos priemonių įgyvendinimo  pažangos vertinimas   Priemonių sąnaudų-naudos analizė  </vt:lpstr>
      <vt:lpstr>PowerPoint Presentation</vt:lpstr>
      <vt:lpstr>PowerPoint Presentation</vt:lpstr>
      <vt:lpstr>PowerPoint Presentation</vt:lpstr>
      <vt:lpstr>PowerPoint Presentation</vt:lpstr>
      <vt:lpstr>Supaprastinta sąnaudų ir naudos analizė teminei sričiai / priemonei</vt:lpstr>
      <vt:lpstr>Supaprastinta sąnaudų ir naudos analizė teminei sričiai / priemonei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Pagrindiniai siūlymai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estep</dc:creator>
  <cp:lastModifiedBy>AgneM</cp:lastModifiedBy>
  <cp:revision>398</cp:revision>
  <cp:lastPrinted>2018-12-07T10:00:32Z</cp:lastPrinted>
  <dcterms:created xsi:type="dcterms:W3CDTF">2016-09-12T07:34:57Z</dcterms:created>
  <dcterms:modified xsi:type="dcterms:W3CDTF">2019-05-28T11:06:39Z</dcterms:modified>
</cp:coreProperties>
</file>