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335" r:id="rId3"/>
    <p:sldId id="355" r:id="rId4"/>
    <p:sldId id="356" r:id="rId5"/>
    <p:sldId id="357" r:id="rId6"/>
    <p:sldId id="358" r:id="rId7"/>
    <p:sldId id="348" r:id="rId8"/>
    <p:sldId id="353" r:id="rId9"/>
    <p:sldId id="359" r:id="rId10"/>
    <p:sldId id="352" r:id="rId1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52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5" autoAdjust="0"/>
    <p:restoredTop sz="96412" autoAdjust="0"/>
  </p:normalViewPr>
  <p:slideViewPr>
    <p:cSldViewPr snapToGrid="0">
      <p:cViewPr varScale="1">
        <p:scale>
          <a:sx n="110" d="100"/>
          <a:sy n="110" d="100"/>
        </p:scale>
        <p:origin x="672" y="108"/>
      </p:cViewPr>
      <p:guideLst>
        <p:guide orient="horz" pos="2160"/>
        <p:guide pos="3840"/>
      </p:guideLst>
    </p:cSldViewPr>
  </p:slideViewPr>
  <p:notesTextViewPr>
    <p:cViewPr>
      <p:scale>
        <a:sx n="1" d="1"/>
        <a:sy n="1" d="1"/>
      </p:scale>
      <p:origin x="0" y="0"/>
    </p:cViewPr>
  </p:notesTextViewPr>
  <p:sorterViewPr>
    <p:cViewPr>
      <p:scale>
        <a:sx n="170" d="100"/>
        <a:sy n="170" d="100"/>
      </p:scale>
      <p:origin x="0" y="0"/>
    </p:cViewPr>
  </p:sorterViewPr>
  <p:notesViewPr>
    <p:cSldViewPr snapToGrid="0">
      <p:cViewPr varScale="1">
        <p:scale>
          <a:sx n="88" d="100"/>
          <a:sy n="88" d="100"/>
        </p:scale>
        <p:origin x="298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Users\Zymantas%201\Documents\VYKDOMI_projektai\IP%20%20NATURALIT\A3\Pristatymas%20AM%20seminarui\Gamtosaugos%20finansavima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Users\Zymantas%201\Documents\VYKDOMI_projektai\IP%20%20NATURALIT\A3\Pristatymas%20AM%20seminarui\Gamtosaugos%20finansavima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tLst>
              <c:ext xmlns:c16="http://schemas.microsoft.com/office/drawing/2014/chart" uri="{C3380CC4-5D6E-409C-BE32-E72D297353CC}">
                <c16:uniqueId val="{00000000-FD2D-C748-99F2-65B175C4F6E7}"/>
              </c:ext>
            </c:extLst>
          </c:dPt>
          <c:dPt>
            <c:idx val="1"/>
            <c:bubble3D val="0"/>
            <c:extLst>
              <c:ext xmlns:c16="http://schemas.microsoft.com/office/drawing/2014/chart" uri="{C3380CC4-5D6E-409C-BE32-E72D297353CC}">
                <c16:uniqueId val="{00000001-FD2D-C748-99F2-65B175C4F6E7}"/>
              </c:ext>
            </c:extLst>
          </c:dPt>
          <c:dPt>
            <c:idx val="2"/>
            <c:bubble3D val="0"/>
            <c:extLst>
              <c:ext xmlns:c16="http://schemas.microsoft.com/office/drawing/2014/chart" uri="{C3380CC4-5D6E-409C-BE32-E72D297353CC}">
                <c16:uniqueId val="{00000002-FD2D-C748-99F2-65B175C4F6E7}"/>
              </c:ext>
            </c:extLst>
          </c:dPt>
          <c:dPt>
            <c:idx val="3"/>
            <c:bubble3D val="0"/>
            <c:extLst>
              <c:ext xmlns:c16="http://schemas.microsoft.com/office/drawing/2014/chart" uri="{C3380CC4-5D6E-409C-BE32-E72D297353CC}">
                <c16:uniqueId val="{00000003-FD2D-C748-99F2-65B175C4F6E7}"/>
              </c:ext>
            </c:extLst>
          </c:dPt>
          <c:dLbls>
            <c:dLbl>
              <c:idx val="0"/>
              <c:layout>
                <c:manualLayout>
                  <c:x val="1.9559112531955383E-2"/>
                  <c:y val="1.8220570478888242E-3"/>
                </c:manualLayout>
              </c:layout>
              <c:spPr/>
              <c:txPr>
                <a:bodyPr rot="0" vert="horz"/>
                <a:lstStyle/>
                <a:p>
                  <a:pPr>
                    <a:defRPr sz="1600">
                      <a:latin typeface="+mj-lt"/>
                    </a:defRPr>
                  </a:pPr>
                  <a:endParaRPr lang="lt-L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D2D-C748-99F2-65B175C4F6E7}"/>
                </c:ext>
              </c:extLst>
            </c:dLbl>
            <c:dLbl>
              <c:idx val="1"/>
              <c:layout>
                <c:manualLayout>
                  <c:x val="7.5692583727820464E-2"/>
                  <c:y val="-0.15947561485099879"/>
                </c:manualLayout>
              </c:layout>
              <c:spPr/>
              <c:txPr>
                <a:bodyPr rot="0" vert="horz"/>
                <a:lstStyle/>
                <a:p>
                  <a:pPr>
                    <a:defRPr sz="1600">
                      <a:latin typeface="+mj-lt"/>
                    </a:defRPr>
                  </a:pPr>
                  <a:endParaRPr lang="lt-L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D2D-C748-99F2-65B175C4F6E7}"/>
                </c:ext>
              </c:extLst>
            </c:dLbl>
            <c:dLbl>
              <c:idx val="2"/>
              <c:layout>
                <c:manualLayout>
                  <c:x val="4.4712946766252391E-2"/>
                  <c:y val="-5.3243800259021326E-2"/>
                </c:manualLayout>
              </c:layout>
              <c:spPr/>
              <c:txPr>
                <a:bodyPr rot="0" vert="horz"/>
                <a:lstStyle/>
                <a:p>
                  <a:pPr>
                    <a:defRPr sz="1600">
                      <a:latin typeface="+mj-lt"/>
                    </a:defRPr>
                  </a:pPr>
                  <a:endParaRPr lang="lt-L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D2D-C748-99F2-65B175C4F6E7}"/>
                </c:ext>
              </c:extLst>
            </c:dLbl>
            <c:dLbl>
              <c:idx val="3"/>
              <c:layout>
                <c:manualLayout>
                  <c:x val="-2.3962577471197153E-2"/>
                  <c:y val="4.6805345771910112E-3"/>
                </c:manualLayout>
              </c:layout>
              <c:spPr/>
              <c:txPr>
                <a:bodyPr rot="0" vert="horz"/>
                <a:lstStyle/>
                <a:p>
                  <a:pPr>
                    <a:defRPr sz="1600">
                      <a:latin typeface="+mj-lt"/>
                    </a:defRPr>
                  </a:pPr>
                  <a:endParaRPr lang="lt-L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D2D-C748-99F2-65B175C4F6E7}"/>
                </c:ext>
              </c:extLst>
            </c:dLbl>
            <c:spPr>
              <a:noFill/>
              <a:ln>
                <a:noFill/>
              </a:ln>
              <a:effectLst/>
            </c:spPr>
            <c:txPr>
              <a:bodyPr rot="0" vert="horz"/>
              <a:lstStyle/>
              <a:p>
                <a:pPr>
                  <a:defRPr sz="1600">
                    <a:latin typeface="+mj-lt"/>
                  </a:defRPr>
                </a:pPr>
                <a:endParaRPr lang="lt-LT"/>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Suma!$A$3:$A$6</c:f>
              <c:strCache>
                <c:ptCount val="4"/>
                <c:pt idx="0">
                  <c:v>LIFE+ programa</c:v>
                </c:pt>
                <c:pt idx="1">
                  <c:v>ES struktūrinių fondų parama</c:v>
                </c:pt>
                <c:pt idx="2">
                  <c:v>EEE ir Norvegijos finansinis mechanizmas</c:v>
                </c:pt>
                <c:pt idx="3">
                  <c:v>BŽŪP Kaimo plėtros programa</c:v>
                </c:pt>
              </c:strCache>
            </c:strRef>
          </c:cat>
          <c:val>
            <c:numRef>
              <c:f>Suma!$B$3:$B$6</c:f>
              <c:numCache>
                <c:formatCode>#\ ##,000\ [$€-1]</c:formatCode>
                <c:ptCount val="4"/>
                <c:pt idx="0">
                  <c:v>23853979.199999999</c:v>
                </c:pt>
                <c:pt idx="1">
                  <c:v>29882762</c:v>
                </c:pt>
                <c:pt idx="2">
                  <c:v>6784396.6499999994</c:v>
                </c:pt>
                <c:pt idx="3">
                  <c:v>105425282.03</c:v>
                </c:pt>
              </c:numCache>
            </c:numRef>
          </c:val>
          <c:extLst>
            <c:ext xmlns:c16="http://schemas.microsoft.com/office/drawing/2014/chart" uri="{C3380CC4-5D6E-409C-BE32-E72D297353CC}">
              <c16:uniqueId val="{00000004-FD2D-C748-99F2-65B175C4F6E7}"/>
            </c:ext>
          </c:extLst>
        </c:ser>
        <c:dLbls>
          <c:dLblPos val="ctr"/>
          <c:showLegendKey val="0"/>
          <c:showVal val="0"/>
          <c:showCatName val="0"/>
          <c:showSerName val="0"/>
          <c:showPercent val="1"/>
          <c:showBubbleSize val="0"/>
          <c:showLeaderLines val="1"/>
        </c:dLbls>
        <c:firstSliceAng val="0"/>
      </c:pie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tLst>
              <c:ext xmlns:c16="http://schemas.microsoft.com/office/drawing/2014/chart" uri="{C3380CC4-5D6E-409C-BE32-E72D297353CC}">
                <c16:uniqueId val="{00000000-FD2D-C748-99F2-65B175C4F6E7}"/>
              </c:ext>
            </c:extLst>
          </c:dPt>
          <c:dPt>
            <c:idx val="1"/>
            <c:bubble3D val="0"/>
            <c:extLst>
              <c:ext xmlns:c16="http://schemas.microsoft.com/office/drawing/2014/chart" uri="{C3380CC4-5D6E-409C-BE32-E72D297353CC}">
                <c16:uniqueId val="{00000001-FD2D-C748-99F2-65B175C4F6E7}"/>
              </c:ext>
            </c:extLst>
          </c:dPt>
          <c:dPt>
            <c:idx val="2"/>
            <c:bubble3D val="0"/>
            <c:extLst>
              <c:ext xmlns:c16="http://schemas.microsoft.com/office/drawing/2014/chart" uri="{C3380CC4-5D6E-409C-BE32-E72D297353CC}">
                <c16:uniqueId val="{00000002-FD2D-C748-99F2-65B175C4F6E7}"/>
              </c:ext>
            </c:extLst>
          </c:dPt>
          <c:dPt>
            <c:idx val="3"/>
            <c:bubble3D val="0"/>
            <c:extLst>
              <c:ext xmlns:c16="http://schemas.microsoft.com/office/drawing/2014/chart" uri="{C3380CC4-5D6E-409C-BE32-E72D297353CC}">
                <c16:uniqueId val="{00000003-FD2D-C748-99F2-65B175C4F6E7}"/>
              </c:ext>
            </c:extLst>
          </c:dPt>
          <c:dLbls>
            <c:dLbl>
              <c:idx val="0"/>
              <c:layout>
                <c:manualLayout>
                  <c:x val="1.9559112531955383E-2"/>
                  <c:y val="1.8220570478888242E-3"/>
                </c:manualLayout>
              </c:layout>
              <c:spPr/>
              <c:txPr>
                <a:bodyPr rot="0" vert="horz"/>
                <a:lstStyle/>
                <a:p>
                  <a:pPr>
                    <a:defRPr sz="1200">
                      <a:latin typeface="+mj-lt"/>
                    </a:defRPr>
                  </a:pPr>
                  <a:endParaRPr lang="lt-L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D2D-C748-99F2-65B175C4F6E7}"/>
                </c:ext>
              </c:extLst>
            </c:dLbl>
            <c:dLbl>
              <c:idx val="1"/>
              <c:layout>
                <c:manualLayout>
                  <c:x val="7.5692583727820464E-2"/>
                  <c:y val="-0.15947561485099879"/>
                </c:manualLayout>
              </c:layout>
              <c:spPr/>
              <c:txPr>
                <a:bodyPr rot="0" vert="horz"/>
                <a:lstStyle/>
                <a:p>
                  <a:pPr>
                    <a:defRPr sz="1200">
                      <a:latin typeface="+mj-lt"/>
                    </a:defRPr>
                  </a:pPr>
                  <a:endParaRPr lang="lt-L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D2D-C748-99F2-65B175C4F6E7}"/>
                </c:ext>
              </c:extLst>
            </c:dLbl>
            <c:dLbl>
              <c:idx val="2"/>
              <c:layout>
                <c:manualLayout>
                  <c:x val="4.4712946766252391E-2"/>
                  <c:y val="-5.3243800259021326E-2"/>
                </c:manualLayout>
              </c:layout>
              <c:spPr/>
              <c:txPr>
                <a:bodyPr rot="0" vert="horz"/>
                <a:lstStyle/>
                <a:p>
                  <a:pPr>
                    <a:defRPr sz="1200">
                      <a:latin typeface="+mj-lt"/>
                    </a:defRPr>
                  </a:pPr>
                  <a:endParaRPr lang="lt-L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D2D-C748-99F2-65B175C4F6E7}"/>
                </c:ext>
              </c:extLst>
            </c:dLbl>
            <c:dLbl>
              <c:idx val="3"/>
              <c:layout>
                <c:manualLayout>
                  <c:x val="-2.3962577471197153E-2"/>
                  <c:y val="4.6805345771910112E-3"/>
                </c:manualLayout>
              </c:layout>
              <c:spPr/>
              <c:txPr>
                <a:bodyPr rot="0" vert="horz"/>
                <a:lstStyle/>
                <a:p>
                  <a:pPr>
                    <a:defRPr sz="1200">
                      <a:latin typeface="+mj-lt"/>
                    </a:defRPr>
                  </a:pPr>
                  <a:endParaRPr lang="lt-L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D2D-C748-99F2-65B175C4F6E7}"/>
                </c:ext>
              </c:extLst>
            </c:dLbl>
            <c:spPr>
              <a:noFill/>
              <a:ln>
                <a:noFill/>
              </a:ln>
              <a:effectLst/>
            </c:spPr>
            <c:txPr>
              <a:bodyPr rot="0" vert="horz"/>
              <a:lstStyle/>
              <a:p>
                <a:pPr>
                  <a:defRPr sz="1200">
                    <a:latin typeface="+mj-lt"/>
                  </a:defRPr>
                </a:pPr>
                <a:endParaRPr lang="lt-LT"/>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Suma!$A$3:$A$6</c:f>
              <c:strCache>
                <c:ptCount val="4"/>
                <c:pt idx="0">
                  <c:v>LIFE+ programa</c:v>
                </c:pt>
                <c:pt idx="1">
                  <c:v>ES struktūrinių fondų parama</c:v>
                </c:pt>
                <c:pt idx="2">
                  <c:v>EEE ir Norvegijos finansinis mechanizmas</c:v>
                </c:pt>
                <c:pt idx="3">
                  <c:v>BŽŪP Kaimo plėtros programa</c:v>
                </c:pt>
              </c:strCache>
            </c:strRef>
          </c:cat>
          <c:val>
            <c:numRef>
              <c:f>Suma!$B$3:$B$6</c:f>
              <c:numCache>
                <c:formatCode>#\ ##,000\ [$€-1]</c:formatCode>
                <c:ptCount val="4"/>
                <c:pt idx="0">
                  <c:v>23853979.199999999</c:v>
                </c:pt>
                <c:pt idx="1">
                  <c:v>29882762</c:v>
                </c:pt>
                <c:pt idx="2">
                  <c:v>6784396.6499999994</c:v>
                </c:pt>
                <c:pt idx="3">
                  <c:v>105425282.03</c:v>
                </c:pt>
              </c:numCache>
            </c:numRef>
          </c:val>
          <c:extLst>
            <c:ext xmlns:c16="http://schemas.microsoft.com/office/drawing/2014/chart" uri="{C3380CC4-5D6E-409C-BE32-E72D297353CC}">
              <c16:uniqueId val="{00000004-FD2D-C748-99F2-65B175C4F6E7}"/>
            </c:ext>
          </c:extLst>
        </c:ser>
        <c:dLbls>
          <c:dLblPos val="ctr"/>
          <c:showLegendKey val="0"/>
          <c:showVal val="0"/>
          <c:showCatName val="0"/>
          <c:showSerName val="0"/>
          <c:showPercent val="1"/>
          <c:showBubbleSize val="0"/>
          <c:showLeaderLines val="1"/>
        </c:dLbls>
        <c:firstSliceAng val="0"/>
      </c:pie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2314F-992A-486D-A0E3-C0FED8957D62}" type="datetimeFigureOut">
              <a:rPr lang="lt-LT" smtClean="0"/>
              <a:t>2019-05-28</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CBD5C-9B6B-4202-8DE7-CD293017B9B5}" type="slidenum">
              <a:rPr lang="lt-LT" smtClean="0"/>
              <a:t>‹#›</a:t>
            </a:fld>
            <a:endParaRPr lang="lt-LT"/>
          </a:p>
        </p:txBody>
      </p:sp>
    </p:spTree>
    <p:extLst>
      <p:ext uri="{BB962C8B-B14F-4D97-AF65-F5344CB8AC3E}">
        <p14:creationId xmlns:p14="http://schemas.microsoft.com/office/powerpoint/2010/main" val="12913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A8CBD5C-9B6B-4202-8DE7-CD293017B9B5}" type="slidenum">
              <a:rPr lang="lt-LT" smtClean="0"/>
              <a:t>1</a:t>
            </a:fld>
            <a:endParaRPr lang="lt-LT" dirty="0"/>
          </a:p>
        </p:txBody>
      </p:sp>
    </p:spTree>
    <p:extLst>
      <p:ext uri="{BB962C8B-B14F-4D97-AF65-F5344CB8AC3E}">
        <p14:creationId xmlns:p14="http://schemas.microsoft.com/office/powerpoint/2010/main" val="86034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CBD5C-9B6B-4202-8DE7-CD293017B9B5}" type="slidenum">
              <a:rPr lang="lt-LT" smtClean="0"/>
              <a:t>7</a:t>
            </a:fld>
            <a:endParaRPr lang="lt-LT"/>
          </a:p>
        </p:txBody>
      </p:sp>
    </p:spTree>
    <p:extLst>
      <p:ext uri="{BB962C8B-B14F-4D97-AF65-F5344CB8AC3E}">
        <p14:creationId xmlns:p14="http://schemas.microsoft.com/office/powerpoint/2010/main" val="3538155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68804"/>
            <a:ext cx="9144000" cy="2387600"/>
          </a:xfrm>
        </p:spPr>
        <p:txBody>
          <a:bodyPr anchor="b"/>
          <a:lstStyle>
            <a:lvl1pPr algn="ctr">
              <a:defRPr sz="6000" b="1" baseline="0">
                <a:solidFill>
                  <a:srgbClr val="003399"/>
                </a:solidFill>
              </a:defRPr>
            </a:lvl1pPr>
          </a:lstStyle>
          <a:p>
            <a:r>
              <a:rPr lang="en-US" dirty="0"/>
              <a:t>Click to edit Master title style</a:t>
            </a:r>
            <a:endParaRPr lang="lt-LT" dirty="0"/>
          </a:p>
        </p:txBody>
      </p:sp>
      <p:sp>
        <p:nvSpPr>
          <p:cNvPr id="3" name="Subtitle 2"/>
          <p:cNvSpPr>
            <a:spLocks noGrp="1"/>
          </p:cNvSpPr>
          <p:nvPr>
            <p:ph type="subTitle" idx="1"/>
          </p:nvPr>
        </p:nvSpPr>
        <p:spPr>
          <a:xfrm>
            <a:off x="1524000" y="434847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69C21203-5072-4B9A-836F-E02D574B4342}" type="datetimeFigureOut">
              <a:rPr lang="lt-LT" smtClean="0"/>
              <a:t>2019-05-28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7" name="Picture 6" descr="Estep logo titulinis-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969573" cy="2704433"/>
          </a:xfrm>
          <a:prstGeom prst="rect">
            <a:avLst/>
          </a:prstGeom>
        </p:spPr>
      </p:pic>
    </p:spTree>
    <p:extLst>
      <p:ext uri="{BB962C8B-B14F-4D97-AF65-F5344CB8AC3E}">
        <p14:creationId xmlns:p14="http://schemas.microsoft.com/office/powerpoint/2010/main" val="40980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69C21203-5072-4B9A-836F-E02D574B4342}" type="datetimeFigureOut">
              <a:rPr lang="lt-LT" smtClean="0"/>
              <a:t>2019-05-28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7" name="Picture 6" descr="Estep logo-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63039" y="6356350"/>
            <a:ext cx="1090761" cy="368681"/>
          </a:xfrm>
          <a:prstGeom prst="rect">
            <a:avLst/>
          </a:prstGeom>
        </p:spPr>
      </p:pic>
      <p:pic>
        <p:nvPicPr>
          <p:cNvPr id="8" name="Picture 7" descr="Kampas-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186336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3399"/>
                </a:solidFill>
              </a:defRPr>
            </a:lvl1pPr>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69C21203-5072-4B9A-836F-E02D574B4342}" type="datetimeFigureOut">
              <a:rPr lang="lt-LT" smtClean="0"/>
              <a:t>2019-05-28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7" name="Picture 6" descr="Estep logo-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63039" y="6356350"/>
            <a:ext cx="1090761" cy="368681"/>
          </a:xfrm>
          <a:prstGeom prst="rect">
            <a:avLst/>
          </a:prstGeom>
        </p:spPr>
      </p:pic>
      <p:pic>
        <p:nvPicPr>
          <p:cNvPr id="8" name="Picture 7" descr="Kampas-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26420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solidFill>
                  <a:srgbClr val="003399"/>
                </a:solidFill>
              </a:defRPr>
            </a:lvl1p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69C21203-5072-4B9A-836F-E02D574B4342}" type="datetimeFigureOut">
              <a:rPr lang="lt-LT" smtClean="0"/>
              <a:t>2019-05-28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lvl1pPr algn="l">
              <a:defRPr/>
            </a:lvl1pPr>
          </a:lstStyle>
          <a:p>
            <a:fld id="{0ACADF0F-9FCB-4EBC-91B9-CBB3F3DBAE02}" type="slidenum">
              <a:rPr lang="lt-LT" smtClean="0"/>
              <a:pPr/>
              <a:t>‹#›</a:t>
            </a:fld>
            <a:endParaRPr lang="lt-LT" dirty="0"/>
          </a:p>
        </p:txBody>
      </p:sp>
      <p:pic>
        <p:nvPicPr>
          <p:cNvPr id="7" name="Picture 6" descr="Kampas-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90224" cy="4129647"/>
          </a:xfrm>
          <a:prstGeom prst="rect">
            <a:avLst/>
          </a:prstGeom>
        </p:spPr>
      </p:pic>
      <p:pic>
        <p:nvPicPr>
          <p:cNvPr id="8" name="Picture 7" descr="Estep logo-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63039" y="6356350"/>
            <a:ext cx="1090761" cy="368681"/>
          </a:xfrm>
          <a:prstGeom prst="rect">
            <a:avLst/>
          </a:prstGeom>
        </p:spPr>
      </p:pic>
    </p:spTree>
    <p:extLst>
      <p:ext uri="{BB962C8B-B14F-4D97-AF65-F5344CB8AC3E}">
        <p14:creationId xmlns:p14="http://schemas.microsoft.com/office/powerpoint/2010/main" val="49719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baseline="0">
                <a:solidFill>
                  <a:srgbClr val="003399"/>
                </a:solidFill>
              </a:defRPr>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21203-5072-4B9A-836F-E02D574B4342}" type="datetimeFigureOut">
              <a:rPr lang="lt-LT" smtClean="0"/>
              <a:t>2019-05-28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7" name="Picture 6" descr="Estep logo-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63039" y="6356350"/>
            <a:ext cx="1090761" cy="368681"/>
          </a:xfrm>
          <a:prstGeom prst="rect">
            <a:avLst/>
          </a:prstGeom>
        </p:spPr>
      </p:pic>
      <p:pic>
        <p:nvPicPr>
          <p:cNvPr id="8" name="Picture 7" descr="Kampas-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142413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3399"/>
                </a:solidFill>
              </a:defRPr>
            </a:lvl1p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69C21203-5072-4B9A-836F-E02D574B4342}" type="datetimeFigureOut">
              <a:rPr lang="lt-LT" smtClean="0"/>
              <a:t>2019-05-28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8" name="Picture 7" descr="Estep logo-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63039" y="6356350"/>
            <a:ext cx="1090761" cy="368681"/>
          </a:xfrm>
          <a:prstGeom prst="rect">
            <a:avLst/>
          </a:prstGeom>
        </p:spPr>
      </p:pic>
      <p:pic>
        <p:nvPicPr>
          <p:cNvPr id="9" name="Picture 8" descr="Kampas-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384348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rgbClr val="003399"/>
                </a:solidFill>
              </a:defRPr>
            </a:lvl1pPr>
          </a:lstStyle>
          <a:p>
            <a:r>
              <a:rPr lang="en-US" dirty="0"/>
              <a:t>Click to edit Master title style</a:t>
            </a:r>
            <a:endParaRPr lang="lt-LT"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69C21203-5072-4B9A-836F-E02D574B4342}" type="datetimeFigureOut">
              <a:rPr lang="lt-LT" smtClean="0"/>
              <a:t>2019-05-28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10" name="Picture 9" descr="Estep logo-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63039" y="6356350"/>
            <a:ext cx="1090761" cy="368681"/>
          </a:xfrm>
          <a:prstGeom prst="rect">
            <a:avLst/>
          </a:prstGeom>
        </p:spPr>
      </p:pic>
      <p:pic>
        <p:nvPicPr>
          <p:cNvPr id="11" name="Picture 10" descr="Kampas-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86200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3399"/>
                </a:solidFill>
              </a:defRPr>
            </a:lvl1pPr>
          </a:lstStyle>
          <a:p>
            <a:r>
              <a:rPr lang="en-US"/>
              <a:t>Click to edit Master title style</a:t>
            </a:r>
            <a:endParaRPr lang="lt-LT"/>
          </a:p>
        </p:txBody>
      </p:sp>
      <p:sp>
        <p:nvSpPr>
          <p:cNvPr id="3" name="Date Placeholder 2"/>
          <p:cNvSpPr>
            <a:spLocks noGrp="1"/>
          </p:cNvSpPr>
          <p:nvPr>
            <p:ph type="dt" sz="half" idx="10"/>
          </p:nvPr>
        </p:nvSpPr>
        <p:spPr/>
        <p:txBody>
          <a:bodyPr/>
          <a:lstStyle/>
          <a:p>
            <a:fld id="{69C21203-5072-4B9A-836F-E02D574B4342}" type="datetimeFigureOut">
              <a:rPr lang="lt-LT" smtClean="0"/>
              <a:t>2019-05-28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6" name="Picture 5" descr="Estep logo-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63039" y="6356350"/>
            <a:ext cx="1090761" cy="368681"/>
          </a:xfrm>
          <a:prstGeom prst="rect">
            <a:avLst/>
          </a:prstGeom>
        </p:spPr>
      </p:pic>
      <p:pic>
        <p:nvPicPr>
          <p:cNvPr id="7" name="Picture 6" descr="Kampas-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46566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21203-5072-4B9A-836F-E02D574B4342}" type="datetimeFigureOut">
              <a:rPr lang="lt-LT" smtClean="0"/>
              <a:t>2019-05-28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5" name="Picture 4" descr="Estep logo-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63039" y="6356350"/>
            <a:ext cx="1090761" cy="368681"/>
          </a:xfrm>
          <a:prstGeom prst="rect">
            <a:avLst/>
          </a:prstGeom>
        </p:spPr>
      </p:pic>
      <p:pic>
        <p:nvPicPr>
          <p:cNvPr id="6" name="Picture 5" descr="Kampas-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312839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rgbClr val="003399"/>
                </a:solidFill>
              </a:defRPr>
            </a:lvl1pPr>
          </a:lstStyle>
          <a:p>
            <a:r>
              <a:rPr lang="en-US" dirty="0"/>
              <a:t>Click to edit Master title style</a:t>
            </a:r>
            <a:endParaRPr lang="lt-LT"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21203-5072-4B9A-836F-E02D574B4342}" type="datetimeFigureOut">
              <a:rPr lang="lt-LT" smtClean="0"/>
              <a:t>2019-05-28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8" name="Picture 7" descr="Estep logo-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63039" y="6356350"/>
            <a:ext cx="1090761" cy="368681"/>
          </a:xfrm>
          <a:prstGeom prst="rect">
            <a:avLst/>
          </a:prstGeom>
        </p:spPr>
      </p:pic>
      <p:pic>
        <p:nvPicPr>
          <p:cNvPr id="9" name="Picture 8" descr="Kampas-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179985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3399"/>
                </a:solidFill>
              </a:defRPr>
            </a:lvl1pPr>
          </a:lstStyle>
          <a:p>
            <a:r>
              <a:rPr lang="en-US" dirty="0"/>
              <a:t>Click to edit Master title style</a:t>
            </a:r>
            <a:endParaRPr lang="lt-LT"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21203-5072-4B9A-836F-E02D574B4342}" type="datetimeFigureOut">
              <a:rPr lang="lt-LT" smtClean="0"/>
              <a:t>2019-05-28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lvl1pPr algn="l">
              <a:defRPr/>
            </a:lvl1pPr>
          </a:lstStyle>
          <a:p>
            <a:fld id="{0ACADF0F-9FCB-4EBC-91B9-CBB3F3DBAE02}" type="slidenum">
              <a:rPr lang="lt-LT" smtClean="0"/>
              <a:pPr/>
              <a:t>‹#›</a:t>
            </a:fld>
            <a:endParaRPr lang="lt-LT"/>
          </a:p>
        </p:txBody>
      </p:sp>
      <p:pic>
        <p:nvPicPr>
          <p:cNvPr id="8" name="Picture 7" descr="Estep logo-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63039" y="6356350"/>
            <a:ext cx="1090761" cy="368681"/>
          </a:xfrm>
          <a:prstGeom prst="rect">
            <a:avLst/>
          </a:prstGeom>
        </p:spPr>
      </p:pic>
      <p:pic>
        <p:nvPicPr>
          <p:cNvPr id="9" name="Picture 8" descr="Kampas-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690224" cy="4129647"/>
          </a:xfrm>
          <a:prstGeom prst="rect">
            <a:avLst/>
          </a:prstGeom>
        </p:spPr>
      </p:pic>
    </p:spTree>
    <p:extLst>
      <p:ext uri="{BB962C8B-B14F-4D97-AF65-F5344CB8AC3E}">
        <p14:creationId xmlns:p14="http://schemas.microsoft.com/office/powerpoint/2010/main" val="224538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21203-5072-4B9A-836F-E02D574B4342}" type="datetimeFigureOut">
              <a:rPr lang="lt-LT" smtClean="0"/>
              <a:t>2019-05-28</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ADF0F-9FCB-4EBC-91B9-CBB3F3DBAE02}" type="slidenum">
              <a:rPr lang="lt-LT" smtClean="0"/>
              <a:t>‹#›</a:t>
            </a:fld>
            <a:endParaRPr lang="lt-LT"/>
          </a:p>
        </p:txBody>
      </p:sp>
    </p:spTree>
    <p:extLst>
      <p:ext uri="{BB962C8B-B14F-4D97-AF65-F5344CB8AC3E}">
        <p14:creationId xmlns:p14="http://schemas.microsoft.com/office/powerpoint/2010/main" val="3954459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018" y="2912367"/>
            <a:ext cx="7323626" cy="3169094"/>
          </a:xfrm>
        </p:spPr>
        <p:txBody>
          <a:bodyPr>
            <a:normAutofit fontScale="90000"/>
          </a:bodyPr>
          <a:lstStyle/>
          <a:p>
            <a:r>
              <a:rPr lang="lt-LT" sz="4000" cap="all" dirty="0"/>
              <a:t>2014–2020 m. gamtos apsaugos priemonių įgyvendinimo </a:t>
            </a:r>
            <a:br>
              <a:rPr lang="lt-LT" sz="4000" cap="all" dirty="0"/>
            </a:br>
            <a:r>
              <a:rPr lang="lt-LT" sz="4000" cap="all" dirty="0"/>
              <a:t>pažangos vertinimas </a:t>
            </a:r>
            <a:br>
              <a:rPr lang="lt-LT" sz="3200" cap="all" dirty="0"/>
            </a:br>
            <a:br>
              <a:rPr lang="lt-LT" sz="2800" cap="all" dirty="0"/>
            </a:br>
            <a:r>
              <a:rPr lang="lt-LT" sz="4000" i="1" cap="all" dirty="0">
                <a:solidFill>
                  <a:schemeClr val="accent4"/>
                </a:solidFill>
              </a:rPr>
              <a:t>Biologinės įvairovės ir kraštovaizdžio apsauga</a:t>
            </a:r>
            <a:br>
              <a:rPr lang="lt-LT" sz="2800" b="0" i="1" dirty="0"/>
            </a:br>
            <a:br>
              <a:rPr lang="lt-LT" sz="2800" b="0" i="1" dirty="0"/>
            </a:br>
            <a:br>
              <a:rPr lang="lt-LT" sz="2800" i="1" dirty="0"/>
            </a:br>
            <a:endParaRPr lang="lt-LT" sz="2800" b="0" i="1" cap="all" dirty="0"/>
          </a:p>
        </p:txBody>
      </p:sp>
      <p:pic>
        <p:nvPicPr>
          <p:cNvPr id="3" name="Picture 2"/>
          <p:cNvPicPr>
            <a:picLocks noChangeAspect="1"/>
          </p:cNvPicPr>
          <p:nvPr/>
        </p:nvPicPr>
        <p:blipFill>
          <a:blip r:embed="rId3"/>
          <a:stretch>
            <a:fillRect/>
          </a:stretch>
        </p:blipFill>
        <p:spPr>
          <a:xfrm>
            <a:off x="3960339" y="387670"/>
            <a:ext cx="2576104" cy="917922"/>
          </a:xfrm>
          <a:prstGeom prst="rect">
            <a:avLst/>
          </a:prstGeom>
        </p:spPr>
      </p:pic>
      <p:pic>
        <p:nvPicPr>
          <p:cNvPr id="6" name="Picture 5">
            <a:extLst>
              <a:ext uri="{FF2B5EF4-FFF2-40B4-BE49-F238E27FC236}">
                <a16:creationId xmlns:a16="http://schemas.microsoft.com/office/drawing/2014/main" id="{9AE153B1-BD05-264F-86FF-6FD87CAB05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13074" y="1794508"/>
            <a:ext cx="3378926" cy="5063492"/>
          </a:xfrm>
          <a:prstGeom prst="rect">
            <a:avLst/>
          </a:prstGeom>
        </p:spPr>
      </p:pic>
      <p:pic>
        <p:nvPicPr>
          <p:cNvPr id="7" name="Picture 6">
            <a:extLst>
              <a:ext uri="{FF2B5EF4-FFF2-40B4-BE49-F238E27FC236}">
                <a16:creationId xmlns:a16="http://schemas.microsoft.com/office/drawing/2014/main" id="{3D6BAE33-576C-4DE3-BD6D-7638306BE44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744" y="217195"/>
            <a:ext cx="2576104" cy="1315576"/>
          </a:xfrm>
          <a:prstGeom prst="rect">
            <a:avLst/>
          </a:prstGeom>
          <a:noFill/>
          <a:ln>
            <a:noFill/>
          </a:ln>
        </p:spPr>
      </p:pic>
      <p:pic>
        <p:nvPicPr>
          <p:cNvPr id="8" name="Picture 7">
            <a:extLst>
              <a:ext uri="{FF2B5EF4-FFF2-40B4-BE49-F238E27FC236}">
                <a16:creationId xmlns:a16="http://schemas.microsoft.com/office/drawing/2014/main" id="{B8D952B6-8DA6-4FE6-BF78-64AC4C1DA69D}"/>
              </a:ext>
            </a:extLst>
          </p:cNvPr>
          <p:cNvPicPr/>
          <p:nvPr/>
        </p:nvPicPr>
        <p:blipFill>
          <a:blip r:embed="rId6">
            <a:lum/>
            <a:alphaModFix/>
          </a:blip>
          <a:srcRect/>
          <a:stretch>
            <a:fillRect/>
          </a:stretch>
        </p:blipFill>
        <p:spPr>
          <a:xfrm>
            <a:off x="10249989" y="300473"/>
            <a:ext cx="1232375" cy="1174267"/>
          </a:xfrm>
          <a:prstGeom prst="rect">
            <a:avLst/>
          </a:prstGeom>
          <a:noFill/>
          <a:ln>
            <a:noFill/>
          </a:ln>
        </p:spPr>
      </p:pic>
      <p:sp>
        <p:nvSpPr>
          <p:cNvPr id="9" name="Rectangle 8">
            <a:extLst>
              <a:ext uri="{FF2B5EF4-FFF2-40B4-BE49-F238E27FC236}">
                <a16:creationId xmlns:a16="http://schemas.microsoft.com/office/drawing/2014/main" id="{3F94920B-3C53-480E-BB9E-1B18744B4600}"/>
              </a:ext>
            </a:extLst>
          </p:cNvPr>
          <p:cNvSpPr/>
          <p:nvPr/>
        </p:nvSpPr>
        <p:spPr>
          <a:xfrm>
            <a:off x="1657179" y="5404353"/>
            <a:ext cx="5821034" cy="1354217"/>
          </a:xfrm>
          <a:prstGeom prst="rect">
            <a:avLst/>
          </a:prstGeom>
        </p:spPr>
        <p:txBody>
          <a:bodyPr wrap="square">
            <a:spAutoFit/>
          </a:bodyPr>
          <a:lstStyle/>
          <a:p>
            <a:pPr algn="ctr"/>
            <a:r>
              <a:rPr lang="lt-LT" sz="3200" cap="all" dirty="0">
                <a:solidFill>
                  <a:srgbClr val="003399"/>
                </a:solidFill>
                <a:latin typeface="+mj-lt"/>
              </a:rPr>
              <a:t>2019 </a:t>
            </a:r>
            <a:r>
              <a:rPr lang="lt-LT" sz="3200" dirty="0">
                <a:solidFill>
                  <a:srgbClr val="003399"/>
                </a:solidFill>
                <a:latin typeface="+mj-lt"/>
              </a:rPr>
              <a:t>m. gegužės 29 d. </a:t>
            </a:r>
          </a:p>
          <a:p>
            <a:pPr algn="ctr"/>
            <a:r>
              <a:rPr lang="lt-LT" sz="3200" dirty="0">
                <a:solidFill>
                  <a:srgbClr val="003399"/>
                </a:solidFill>
                <a:latin typeface="+mj-lt"/>
              </a:rPr>
              <a:t>Baigiamasis vertinimo renginys </a:t>
            </a:r>
          </a:p>
          <a:p>
            <a:r>
              <a:rPr lang="lt-LT" cap="all" dirty="0"/>
              <a:t> </a:t>
            </a:r>
            <a:endParaRPr lang="lt-LT" dirty="0"/>
          </a:p>
        </p:txBody>
      </p:sp>
    </p:spTree>
    <p:extLst>
      <p:ext uri="{BB962C8B-B14F-4D97-AF65-F5344CB8AC3E}">
        <p14:creationId xmlns:p14="http://schemas.microsoft.com/office/powerpoint/2010/main" val="174019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BE74A8-6E45-6344-98CB-9767A14F3DAF}"/>
              </a:ext>
            </a:extLst>
          </p:cNvPr>
          <p:cNvSpPr txBox="1"/>
          <p:nvPr/>
        </p:nvSpPr>
        <p:spPr>
          <a:xfrm>
            <a:off x="717274" y="159026"/>
            <a:ext cx="8138491" cy="461665"/>
          </a:xfrm>
          <a:prstGeom prst="rect">
            <a:avLst/>
          </a:prstGeom>
          <a:noFill/>
        </p:spPr>
        <p:txBody>
          <a:bodyPr wrap="square" rtlCol="0">
            <a:spAutoFit/>
          </a:bodyPr>
          <a:lstStyle/>
          <a:p>
            <a:r>
              <a:rPr lang="lt-LT" sz="2400" b="1" dirty="0"/>
              <a:t>Rekomendacijos priemonių įgyvendinimo stebėsenai</a:t>
            </a:r>
          </a:p>
        </p:txBody>
      </p:sp>
      <p:sp>
        <p:nvSpPr>
          <p:cNvPr id="3" name="TextBox 2">
            <a:extLst>
              <a:ext uri="{FF2B5EF4-FFF2-40B4-BE49-F238E27FC236}">
                <a16:creationId xmlns:a16="http://schemas.microsoft.com/office/drawing/2014/main" id="{3EC2BF73-0520-F042-85DA-EF8B0DCDA259}"/>
              </a:ext>
            </a:extLst>
          </p:cNvPr>
          <p:cNvSpPr txBox="1"/>
          <p:nvPr/>
        </p:nvSpPr>
        <p:spPr>
          <a:xfrm>
            <a:off x="806485" y="1082938"/>
            <a:ext cx="5753099" cy="4154984"/>
          </a:xfrm>
          <a:prstGeom prst="rect">
            <a:avLst/>
          </a:prstGeom>
          <a:noFill/>
        </p:spPr>
        <p:txBody>
          <a:bodyPr wrap="square" rtlCol="0">
            <a:spAutoFit/>
          </a:bodyPr>
          <a:lstStyle/>
          <a:p>
            <a:pPr marL="342900" indent="-342900">
              <a:buFont typeface="Arial" panose="020B0604020202020204" pitchFamily="34" charset="0"/>
              <a:buChar char="•"/>
            </a:pPr>
            <a:r>
              <a:rPr lang="lt-LT" sz="2400" dirty="0"/>
              <a:t>Tikslinga tobulinti rezultato rodiklių surinkimo metodiką – renkant duomenis išskirti duomenis surinktus iš teritorijų, kuriose buvo taikytos su rodikliu susijusios investicinės priemonės. </a:t>
            </a:r>
          </a:p>
          <a:p>
            <a:pPr marL="342900" indent="-342900">
              <a:buFont typeface="Arial" panose="020B0604020202020204" pitchFamily="34" charset="0"/>
              <a:buChar char="•"/>
            </a:pPr>
            <a:r>
              <a:rPr lang="lt-LT" sz="2400" dirty="0"/>
              <a:t>Tikslinga vykdyti tematinius vertinimus, kuriuos atliekant būtų galima labiau gilintis į specifinę sritį projektų lygmenyje, rinkti papildomus duomenis iliustruojančius priemonės poveikį;</a:t>
            </a:r>
          </a:p>
          <a:p>
            <a:endParaRPr lang="lt-LT" sz="2400" dirty="0"/>
          </a:p>
        </p:txBody>
      </p:sp>
      <p:pic>
        <p:nvPicPr>
          <p:cNvPr id="5" name="Picture 4">
            <a:extLst>
              <a:ext uri="{FF2B5EF4-FFF2-40B4-BE49-F238E27FC236}">
                <a16:creationId xmlns:a16="http://schemas.microsoft.com/office/drawing/2014/main" id="{560CDE65-1EA8-0A4C-B476-E1FF84878F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89055" y="0"/>
            <a:ext cx="2902945" cy="5237922"/>
          </a:xfrm>
          <a:prstGeom prst="rect">
            <a:avLst/>
          </a:prstGeom>
        </p:spPr>
      </p:pic>
      <p:pic>
        <p:nvPicPr>
          <p:cNvPr id="6" name="Picture 5">
            <a:extLst>
              <a:ext uri="{FF2B5EF4-FFF2-40B4-BE49-F238E27FC236}">
                <a16:creationId xmlns:a16="http://schemas.microsoft.com/office/drawing/2014/main" id="{BF19B089-4B49-3E4B-A0D7-F187400BB4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92874" y="4502447"/>
            <a:ext cx="4317246" cy="2213972"/>
          </a:xfrm>
          <a:prstGeom prst="rect">
            <a:avLst/>
          </a:prstGeom>
        </p:spPr>
      </p:pic>
    </p:spTree>
    <p:extLst>
      <p:ext uri="{BB962C8B-B14F-4D97-AF65-F5344CB8AC3E}">
        <p14:creationId xmlns:p14="http://schemas.microsoft.com/office/powerpoint/2010/main" val="2998048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31" y="-18256"/>
            <a:ext cx="10515600" cy="1098036"/>
          </a:xfrm>
        </p:spPr>
        <p:txBody>
          <a:bodyPr>
            <a:normAutofit/>
          </a:bodyPr>
          <a:lstStyle/>
          <a:p>
            <a:pPr algn="ctr"/>
            <a:r>
              <a:rPr lang="lt-LT" sz="3800" dirty="0"/>
              <a:t>2014-2020 m. ES fondų investicijų veiksmų programa</a:t>
            </a:r>
            <a:endParaRPr lang="lt-LT" sz="3800" b="1" i="1" dirty="0"/>
          </a:p>
        </p:txBody>
      </p:sp>
      <p:pic>
        <p:nvPicPr>
          <p:cNvPr id="6" name="Picture 5">
            <a:extLst>
              <a:ext uri="{FF2B5EF4-FFF2-40B4-BE49-F238E27FC236}">
                <a16:creationId xmlns:a16="http://schemas.microsoft.com/office/drawing/2014/main" id="{7B7FC900-23B2-0147-9137-D401280B37A9}"/>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6450434" y="1557137"/>
            <a:ext cx="5377131" cy="4299377"/>
          </a:xfrm>
          <a:prstGeom prst="rect">
            <a:avLst/>
          </a:prstGeom>
          <a:noFill/>
        </p:spPr>
      </p:pic>
      <p:sp>
        <p:nvSpPr>
          <p:cNvPr id="8" name="TextBox 7">
            <a:extLst>
              <a:ext uri="{FF2B5EF4-FFF2-40B4-BE49-F238E27FC236}">
                <a16:creationId xmlns:a16="http://schemas.microsoft.com/office/drawing/2014/main" id="{53E6BE6A-8309-0543-9DEE-B8FFF92ACBEE}"/>
              </a:ext>
            </a:extLst>
          </p:cNvPr>
          <p:cNvSpPr txBox="1"/>
          <p:nvPr/>
        </p:nvSpPr>
        <p:spPr>
          <a:xfrm>
            <a:off x="549006" y="5136156"/>
            <a:ext cx="5922972" cy="954107"/>
          </a:xfrm>
          <a:prstGeom prst="rect">
            <a:avLst/>
          </a:prstGeom>
          <a:noFill/>
        </p:spPr>
        <p:txBody>
          <a:bodyPr wrap="square" rtlCol="0">
            <a:spAutoFit/>
          </a:bodyPr>
          <a:lstStyle/>
          <a:p>
            <a:r>
              <a:rPr lang="lt-LT" sz="2800" b="1" dirty="0"/>
              <a:t>Kraštovaizdžio apsauga </a:t>
            </a:r>
          </a:p>
          <a:p>
            <a:r>
              <a:rPr lang="lt-LT" sz="2800" b="1" dirty="0"/>
              <a:t>(05.5.1-APVA-R-019 )</a:t>
            </a:r>
          </a:p>
        </p:txBody>
      </p:sp>
      <p:sp>
        <p:nvSpPr>
          <p:cNvPr id="9" name="Rectangle 8">
            <a:extLst>
              <a:ext uri="{FF2B5EF4-FFF2-40B4-BE49-F238E27FC236}">
                <a16:creationId xmlns:a16="http://schemas.microsoft.com/office/drawing/2014/main" id="{FC0C0E1D-F084-934D-84E6-1009D4AB7B31}"/>
              </a:ext>
            </a:extLst>
          </p:cNvPr>
          <p:cNvSpPr/>
          <p:nvPr/>
        </p:nvSpPr>
        <p:spPr>
          <a:xfrm>
            <a:off x="549006" y="3777534"/>
            <a:ext cx="6265862" cy="954107"/>
          </a:xfrm>
          <a:prstGeom prst="rect">
            <a:avLst/>
          </a:prstGeom>
        </p:spPr>
        <p:txBody>
          <a:bodyPr wrap="square">
            <a:spAutoFit/>
          </a:bodyPr>
          <a:lstStyle/>
          <a:p>
            <a:r>
              <a:rPr lang="lt-LT" sz="2800" b="1" dirty="0">
                <a:latin typeface="Cambria" panose="02040503050406030204" pitchFamily="18" charset="0"/>
                <a:ea typeface="Times New Roman" panose="02020603050405020304" pitchFamily="18" charset="0"/>
                <a:cs typeface="Times New Roman" panose="02020603050405020304" pitchFamily="18" charset="0"/>
              </a:rPr>
              <a:t>Biologinės įvairovės apsauga </a:t>
            </a:r>
          </a:p>
          <a:p>
            <a:r>
              <a:rPr lang="lt-LT" sz="2800" b="1" dirty="0">
                <a:latin typeface="Cambria" panose="02040503050406030204" pitchFamily="18" charset="0"/>
                <a:ea typeface="Times New Roman" panose="02020603050405020304" pitchFamily="18" charset="0"/>
                <a:cs typeface="Times New Roman" panose="02020603050405020304" pitchFamily="18" charset="0"/>
              </a:rPr>
              <a:t>(05.5.1-APVA-V-018)</a:t>
            </a:r>
          </a:p>
        </p:txBody>
      </p:sp>
      <p:sp>
        <p:nvSpPr>
          <p:cNvPr id="10" name="TextBox 9">
            <a:extLst>
              <a:ext uri="{FF2B5EF4-FFF2-40B4-BE49-F238E27FC236}">
                <a16:creationId xmlns:a16="http://schemas.microsoft.com/office/drawing/2014/main" id="{084F68E2-C733-8346-8F94-0C26960AC831}"/>
              </a:ext>
            </a:extLst>
          </p:cNvPr>
          <p:cNvSpPr txBox="1"/>
          <p:nvPr/>
        </p:nvSpPr>
        <p:spPr>
          <a:xfrm>
            <a:off x="549006" y="1827814"/>
            <a:ext cx="5901428" cy="1815882"/>
          </a:xfrm>
          <a:prstGeom prst="rect">
            <a:avLst/>
          </a:prstGeom>
          <a:noFill/>
        </p:spPr>
        <p:txBody>
          <a:bodyPr wrap="square" rtlCol="0">
            <a:spAutoFit/>
          </a:bodyPr>
          <a:lstStyle/>
          <a:p>
            <a:r>
              <a:rPr lang="lt-LT" sz="2800" b="1" dirty="0"/>
              <a:t>Saugomų teritorijų ir valstybinės reikšmės parkų tvarkymas, pritaikymas lankymui </a:t>
            </a:r>
          </a:p>
          <a:p>
            <a:r>
              <a:rPr lang="lt-LT" sz="2800" b="1" dirty="0"/>
              <a:t>(05.4.1-APVA-V-016) </a:t>
            </a:r>
          </a:p>
        </p:txBody>
      </p:sp>
      <p:sp>
        <p:nvSpPr>
          <p:cNvPr id="4" name="TextBox 3">
            <a:extLst>
              <a:ext uri="{FF2B5EF4-FFF2-40B4-BE49-F238E27FC236}">
                <a16:creationId xmlns:a16="http://schemas.microsoft.com/office/drawing/2014/main" id="{4A087340-82CB-8C4A-ABB5-997477832F06}"/>
              </a:ext>
            </a:extLst>
          </p:cNvPr>
          <p:cNvSpPr txBox="1"/>
          <p:nvPr/>
        </p:nvSpPr>
        <p:spPr>
          <a:xfrm>
            <a:off x="6857374" y="5780400"/>
            <a:ext cx="4883516" cy="523220"/>
          </a:xfrm>
          <a:prstGeom prst="rect">
            <a:avLst/>
          </a:prstGeom>
          <a:noFill/>
        </p:spPr>
        <p:txBody>
          <a:bodyPr wrap="none" rtlCol="0">
            <a:spAutoFit/>
          </a:bodyPr>
          <a:lstStyle/>
          <a:p>
            <a:r>
              <a:rPr lang="en-US" sz="2800" dirty="0" err="1"/>
              <a:t>Viso</a:t>
            </a:r>
            <a:r>
              <a:rPr lang="en-US" sz="2800" dirty="0"/>
              <a:t> </a:t>
            </a:r>
            <a:r>
              <a:rPr lang="en-US" sz="2800" dirty="0" err="1"/>
              <a:t>suplanuota</a:t>
            </a:r>
            <a:r>
              <a:rPr lang="en-US" sz="2800" dirty="0"/>
              <a:t> 98,8 </a:t>
            </a:r>
            <a:r>
              <a:rPr lang="en-US" sz="2800" dirty="0" err="1"/>
              <a:t>mln</a:t>
            </a:r>
            <a:r>
              <a:rPr lang="en-US" sz="2800" dirty="0"/>
              <a:t>. </a:t>
            </a:r>
            <a:r>
              <a:rPr lang="en-US" sz="2800" dirty="0" err="1"/>
              <a:t>Eurų</a:t>
            </a:r>
            <a:r>
              <a:rPr lang="en-US" sz="2800" dirty="0"/>
              <a:t>  </a:t>
            </a:r>
          </a:p>
        </p:txBody>
      </p:sp>
      <p:sp>
        <p:nvSpPr>
          <p:cNvPr id="5" name="TextBox 4">
            <a:extLst>
              <a:ext uri="{FF2B5EF4-FFF2-40B4-BE49-F238E27FC236}">
                <a16:creationId xmlns:a16="http://schemas.microsoft.com/office/drawing/2014/main" id="{7A50AA13-F786-4B4D-B19E-57FF65D53459}"/>
              </a:ext>
            </a:extLst>
          </p:cNvPr>
          <p:cNvSpPr txBox="1"/>
          <p:nvPr/>
        </p:nvSpPr>
        <p:spPr>
          <a:xfrm>
            <a:off x="670931" y="758138"/>
            <a:ext cx="11246230" cy="830997"/>
          </a:xfrm>
          <a:prstGeom prst="rect">
            <a:avLst/>
          </a:prstGeom>
          <a:noFill/>
        </p:spPr>
        <p:txBody>
          <a:bodyPr wrap="square" rtlCol="0">
            <a:spAutoFit/>
          </a:bodyPr>
          <a:lstStyle/>
          <a:p>
            <a:r>
              <a:rPr lang="lt-LT" sz="2400" b="1" dirty="0">
                <a:solidFill>
                  <a:srgbClr val="0070C0"/>
                </a:solidFill>
              </a:rPr>
              <a:t>Įgyvendinant kraštovaizdžio ir biologinės įvairovės išsaugojimo 2015-2020 metų veiksmų planą</a:t>
            </a:r>
            <a:endParaRPr lang="en-US" sz="2400" dirty="0">
              <a:solidFill>
                <a:srgbClr val="0070C0"/>
              </a:solidFill>
            </a:endParaRPr>
          </a:p>
        </p:txBody>
      </p:sp>
    </p:spTree>
    <p:extLst>
      <p:ext uri="{BB962C8B-B14F-4D97-AF65-F5344CB8AC3E}">
        <p14:creationId xmlns:p14="http://schemas.microsoft.com/office/powerpoint/2010/main" val="380673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B8CCF-0751-3F48-A76B-DA1E2EC5C11B}"/>
              </a:ext>
            </a:extLst>
          </p:cNvPr>
          <p:cNvSpPr txBox="1"/>
          <p:nvPr/>
        </p:nvSpPr>
        <p:spPr>
          <a:xfrm>
            <a:off x="585176" y="1733749"/>
            <a:ext cx="6283976" cy="4893647"/>
          </a:xfrm>
          <a:prstGeom prst="rect">
            <a:avLst/>
          </a:prstGeom>
          <a:noFill/>
        </p:spPr>
        <p:txBody>
          <a:bodyPr wrap="square" rtlCol="0">
            <a:spAutoFit/>
          </a:bodyPr>
          <a:lstStyle/>
          <a:p>
            <a:pPr marL="342900" indent="-342900">
              <a:buFont typeface="Arial" panose="020B0604020202020204" pitchFamily="34" charset="0"/>
              <a:buChar char="•"/>
            </a:pPr>
            <a:r>
              <a:rPr lang="lt-LT" sz="2400" dirty="0"/>
              <a:t>Gamtos paveldo teritorijų tvarkymas ir pritaikymas visuomenės lankymui – gamtos mokyklos, saugomų </a:t>
            </a:r>
            <a:r>
              <a:rPr lang="lt-LT" sz="2400" dirty="0" err="1"/>
              <a:t>t</a:t>
            </a:r>
            <a:r>
              <a:rPr lang="lt-LT" sz="2400" dirty="0"/>
              <a:t>-jų lankytojų centrai, apžvalgos bokštai ir pan.;</a:t>
            </a:r>
          </a:p>
          <a:p>
            <a:pPr marL="342900" indent="-342900">
              <a:buFont typeface="Arial" panose="020B0604020202020204" pitchFamily="34" charset="0"/>
              <a:buChar char="•"/>
            </a:pPr>
            <a:r>
              <a:rPr lang="lt-LT" sz="2400" dirty="0" err="1"/>
              <a:t>Gamtotvarka</a:t>
            </a:r>
            <a:r>
              <a:rPr lang="lt-LT" sz="2400" dirty="0"/>
              <a:t> pažeistų buveinių atkūrimui ir geros būklės palaikymui;</a:t>
            </a:r>
          </a:p>
          <a:p>
            <a:pPr marL="342900" indent="-342900">
              <a:buFont typeface="Arial" panose="020B0604020202020204" pitchFamily="34" charset="0"/>
              <a:buChar char="•"/>
            </a:pPr>
            <a:r>
              <a:rPr lang="lt-LT" sz="2400" dirty="0"/>
              <a:t>Specifinių rūšių apsaugos priemonės (balinis vėžlys, kūmutė, stumbras);</a:t>
            </a:r>
          </a:p>
          <a:p>
            <a:pPr marL="342900" indent="-342900">
              <a:buFont typeface="Arial" panose="020B0604020202020204" pitchFamily="34" charset="0"/>
              <a:buChar char="•"/>
            </a:pPr>
            <a:r>
              <a:rPr lang="lt-LT" sz="2400" dirty="0"/>
              <a:t>Įvairių dokumentų rengimas būtinų tinkamai planuoti gamtosaugos priemonių įgyvendinimą;</a:t>
            </a:r>
          </a:p>
          <a:p>
            <a:pPr marL="342900" indent="-342900">
              <a:buFont typeface="Arial" panose="020B0604020202020204" pitchFamily="34" charset="0"/>
              <a:buChar char="•"/>
            </a:pPr>
            <a:r>
              <a:rPr lang="lt-LT" sz="2400" dirty="0"/>
              <a:t>Įranga būtina gamtosaugos funkcijų vykdymui.</a:t>
            </a:r>
          </a:p>
          <a:p>
            <a:endParaRPr lang="lt-LT" sz="2400" dirty="0"/>
          </a:p>
        </p:txBody>
      </p:sp>
      <p:sp>
        <p:nvSpPr>
          <p:cNvPr id="5" name="TextBox 4">
            <a:extLst>
              <a:ext uri="{FF2B5EF4-FFF2-40B4-BE49-F238E27FC236}">
                <a16:creationId xmlns:a16="http://schemas.microsoft.com/office/drawing/2014/main" id="{A59BC182-5FA4-684C-B7E7-70767A712B12}"/>
              </a:ext>
            </a:extLst>
          </p:cNvPr>
          <p:cNvSpPr txBox="1"/>
          <p:nvPr/>
        </p:nvSpPr>
        <p:spPr>
          <a:xfrm>
            <a:off x="774746" y="99417"/>
            <a:ext cx="6094406" cy="1384995"/>
          </a:xfrm>
          <a:prstGeom prst="rect">
            <a:avLst/>
          </a:prstGeom>
          <a:noFill/>
        </p:spPr>
        <p:txBody>
          <a:bodyPr wrap="square" rtlCol="0">
            <a:spAutoFit/>
          </a:bodyPr>
          <a:lstStyle/>
          <a:p>
            <a:r>
              <a:rPr lang="lt-LT" sz="2800" b="1" dirty="0"/>
              <a:t>Investicijos veikloms turinčioms svarbią įtaką gamtosaugai ir kuriančioms pridėtinę vertę visuomenei</a:t>
            </a:r>
          </a:p>
        </p:txBody>
      </p:sp>
      <p:pic>
        <p:nvPicPr>
          <p:cNvPr id="7" name="Picture 6">
            <a:extLst>
              <a:ext uri="{FF2B5EF4-FFF2-40B4-BE49-F238E27FC236}">
                <a16:creationId xmlns:a16="http://schemas.microsoft.com/office/drawing/2014/main" id="{EEDE1E7B-B974-D149-A9C8-C66E8B31B93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12000" y="99417"/>
            <a:ext cx="5080000" cy="3390900"/>
          </a:xfrm>
          <a:prstGeom prst="rect">
            <a:avLst/>
          </a:prstGeom>
        </p:spPr>
      </p:pic>
      <p:pic>
        <p:nvPicPr>
          <p:cNvPr id="9" name="Picture 8">
            <a:extLst>
              <a:ext uri="{FF2B5EF4-FFF2-40B4-BE49-F238E27FC236}">
                <a16:creationId xmlns:a16="http://schemas.microsoft.com/office/drawing/2014/main" id="{99FF6A1C-8744-2B42-8D9E-6AC0890CA8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12000" y="3460432"/>
            <a:ext cx="5080000" cy="3397568"/>
          </a:xfrm>
          <a:prstGeom prst="rect">
            <a:avLst/>
          </a:prstGeom>
        </p:spPr>
      </p:pic>
    </p:spTree>
    <p:extLst>
      <p:ext uri="{BB962C8B-B14F-4D97-AF65-F5344CB8AC3E}">
        <p14:creationId xmlns:p14="http://schemas.microsoft.com/office/powerpoint/2010/main" val="258134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D961B-163F-7840-8949-1BB53E0EE53B}"/>
              </a:ext>
            </a:extLst>
          </p:cNvPr>
          <p:cNvSpPr txBox="1"/>
          <p:nvPr/>
        </p:nvSpPr>
        <p:spPr>
          <a:xfrm>
            <a:off x="847493" y="334537"/>
            <a:ext cx="9032344" cy="523220"/>
          </a:xfrm>
          <a:prstGeom prst="rect">
            <a:avLst/>
          </a:prstGeom>
          <a:noFill/>
        </p:spPr>
        <p:txBody>
          <a:bodyPr wrap="none" rtlCol="0">
            <a:spAutoFit/>
          </a:bodyPr>
          <a:lstStyle/>
          <a:p>
            <a:r>
              <a:rPr lang="lt-LT" sz="2800"/>
              <a:t>Siektini rezultato rodikliai įgyvendinant priemonių projektus  </a:t>
            </a:r>
          </a:p>
        </p:txBody>
      </p:sp>
      <p:graphicFrame>
        <p:nvGraphicFramePr>
          <p:cNvPr id="3" name="Table 2">
            <a:extLst>
              <a:ext uri="{FF2B5EF4-FFF2-40B4-BE49-F238E27FC236}">
                <a16:creationId xmlns:a16="http://schemas.microsoft.com/office/drawing/2014/main" id="{F0BD12AE-5C58-4949-9ED1-548883ED0CF3}"/>
              </a:ext>
            </a:extLst>
          </p:cNvPr>
          <p:cNvGraphicFramePr>
            <a:graphicFrameLocks noGrp="1"/>
          </p:cNvGraphicFramePr>
          <p:nvPr>
            <p:extLst>
              <p:ext uri="{D42A27DB-BD31-4B8C-83A1-F6EECF244321}">
                <p14:modId xmlns:p14="http://schemas.microsoft.com/office/powerpoint/2010/main" val="3605998257"/>
              </p:ext>
            </p:extLst>
          </p:nvPr>
        </p:nvGraphicFramePr>
        <p:xfrm>
          <a:off x="584628" y="1150253"/>
          <a:ext cx="11347178" cy="3048000"/>
        </p:xfrm>
        <a:graphic>
          <a:graphicData uri="http://schemas.openxmlformats.org/drawingml/2006/table">
            <a:tbl>
              <a:tblPr firstRow="1" firstCol="1" bandRow="1">
                <a:tableStyleId>{5C22544A-7EE6-4342-B048-85BDC9FD1C3A}</a:tableStyleId>
              </a:tblPr>
              <a:tblGrid>
                <a:gridCol w="4801411">
                  <a:extLst>
                    <a:ext uri="{9D8B030D-6E8A-4147-A177-3AD203B41FA5}">
                      <a16:colId xmlns:a16="http://schemas.microsoft.com/office/drawing/2014/main" val="173892299"/>
                    </a:ext>
                  </a:extLst>
                </a:gridCol>
                <a:gridCol w="1382751">
                  <a:extLst>
                    <a:ext uri="{9D8B030D-6E8A-4147-A177-3AD203B41FA5}">
                      <a16:colId xmlns:a16="http://schemas.microsoft.com/office/drawing/2014/main" val="4197222745"/>
                    </a:ext>
                  </a:extLst>
                </a:gridCol>
                <a:gridCol w="1204411">
                  <a:extLst>
                    <a:ext uri="{9D8B030D-6E8A-4147-A177-3AD203B41FA5}">
                      <a16:colId xmlns:a16="http://schemas.microsoft.com/office/drawing/2014/main" val="610283758"/>
                    </a:ext>
                  </a:extLst>
                </a:gridCol>
                <a:gridCol w="1906779">
                  <a:extLst>
                    <a:ext uri="{9D8B030D-6E8A-4147-A177-3AD203B41FA5}">
                      <a16:colId xmlns:a16="http://schemas.microsoft.com/office/drawing/2014/main" val="963770274"/>
                    </a:ext>
                  </a:extLst>
                </a:gridCol>
                <a:gridCol w="2051826">
                  <a:extLst>
                    <a:ext uri="{9D8B030D-6E8A-4147-A177-3AD203B41FA5}">
                      <a16:colId xmlns:a16="http://schemas.microsoft.com/office/drawing/2014/main" val="2146792952"/>
                    </a:ext>
                  </a:extLst>
                </a:gridCol>
              </a:tblGrid>
              <a:tr h="461010">
                <a:tc>
                  <a:txBody>
                    <a:bodyPr/>
                    <a:lstStyle/>
                    <a:p>
                      <a:pPr algn="just">
                        <a:spcAft>
                          <a:spcPts val="0"/>
                        </a:spcAft>
                      </a:pPr>
                      <a:r>
                        <a:rPr lang="lt-LT" sz="2000" dirty="0">
                          <a:effectLst/>
                        </a:rPr>
                        <a:t>Rodiklio pavadinimas</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lt-LT" sz="2000">
                          <a:effectLst/>
                        </a:rPr>
                        <a:t>Mata-vimo vienetas</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lt-LT" sz="2000" dirty="0">
                          <a:effectLst/>
                        </a:rPr>
                        <a:t>Pradinė reikšmė</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lt-LT" sz="2000">
                          <a:effectLst/>
                        </a:rPr>
                        <a:t>Siekiama reikšmė 2023 m.</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0"/>
                        </a:spcAft>
                      </a:pPr>
                      <a:r>
                        <a:rPr lang="lt-LT" sz="2000" dirty="0">
                          <a:effectLst/>
                        </a:rPr>
                        <a:t>Pasiekta reikšmė 2018-12-31</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130657367"/>
                  </a:ext>
                </a:extLst>
              </a:tr>
              <a:tr h="461010">
                <a:tc>
                  <a:txBody>
                    <a:bodyPr/>
                    <a:lstStyle/>
                    <a:p>
                      <a:pPr algn="l">
                        <a:spcAft>
                          <a:spcPts val="0"/>
                        </a:spcAft>
                      </a:pPr>
                      <a:r>
                        <a:rPr lang="lt-LT" sz="2000" dirty="0">
                          <a:solidFill>
                            <a:schemeClr val="bg1"/>
                          </a:solidFill>
                          <a:effectLst/>
                          <a:latin typeface="+mn-lt"/>
                          <a:ea typeface="Times New Roman" panose="02020603050405020304" pitchFamily="18" charset="0"/>
                        </a:rPr>
                        <a:t>Lietuvoje aptinkamų Europos Bendrijos svarbos buveinių tipų, kurių palanki apsaugos būklė, dalis“</a:t>
                      </a:r>
                      <a:endParaRPr lang="en-US" sz="2000" dirty="0">
                        <a:solidFill>
                          <a:schemeClr val="bg1"/>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t-LT" sz="2000">
                          <a:solidFill>
                            <a:srgbClr val="000000"/>
                          </a:solidFill>
                          <a:effectLst/>
                          <a:latin typeface="Cambria" panose="02040503050406030204" pitchFamily="18" charset="0"/>
                          <a:ea typeface="Times New Roman" panose="02020603050405020304" pitchFamily="18" charset="0"/>
                        </a:rPr>
                        <a:t>Procentai</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lt-LT" sz="2000" dirty="0">
                          <a:solidFill>
                            <a:srgbClr val="000000"/>
                          </a:solidFill>
                          <a:effectLst/>
                          <a:latin typeface="Cambria" panose="02040503050406030204" pitchFamily="18" charset="0"/>
                          <a:ea typeface="Times New Roman" panose="02020603050405020304" pitchFamily="18" charset="0"/>
                        </a:rPr>
                        <a:t>20 </a:t>
                      </a:r>
                      <a:endParaRPr lang="en-US" sz="2000" dirty="0">
                        <a:effectLst/>
                        <a:latin typeface="Times New Roman" panose="02020603050405020304" pitchFamily="18" charset="0"/>
                        <a:ea typeface="Calibri" panose="020F0502020204030204" pitchFamily="34" charset="0"/>
                      </a:endParaRPr>
                    </a:p>
                    <a:p>
                      <a:pPr algn="ctr">
                        <a:spcAft>
                          <a:spcPts val="0"/>
                        </a:spcAft>
                      </a:pPr>
                      <a:r>
                        <a:rPr lang="lt-LT" sz="2000" dirty="0">
                          <a:solidFill>
                            <a:srgbClr val="000000"/>
                          </a:solidFill>
                          <a:effectLst/>
                          <a:latin typeface="Cambria" panose="02040503050406030204" pitchFamily="18" charset="0"/>
                          <a:ea typeface="Times New Roman" panose="02020603050405020304" pitchFamily="18" charset="0"/>
                        </a:rPr>
                        <a:t>(2012 m.)</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lt-LT" sz="2000" dirty="0">
                          <a:solidFill>
                            <a:srgbClr val="000000"/>
                          </a:solidFill>
                          <a:effectLst/>
                          <a:latin typeface="Cambria" panose="02040503050406030204" pitchFamily="18" charset="0"/>
                          <a:ea typeface="Times New Roman" panose="02020603050405020304" pitchFamily="18" charset="0"/>
                        </a:rPr>
                        <a:t>40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lt-LT" sz="2000" dirty="0">
                          <a:solidFill>
                            <a:srgbClr val="000000"/>
                          </a:solidFill>
                          <a:effectLst/>
                          <a:latin typeface="Cambria" panose="02040503050406030204" pitchFamily="18" charset="0"/>
                          <a:ea typeface="Times New Roman" panose="02020603050405020304" pitchFamily="18" charset="0"/>
                        </a:rPr>
                        <a:t>19</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132792876"/>
                  </a:ext>
                </a:extLst>
              </a:tr>
              <a:tr h="461010">
                <a:tc>
                  <a:txBody>
                    <a:bodyPr/>
                    <a:lstStyle/>
                    <a:p>
                      <a:pPr algn="l">
                        <a:spcAft>
                          <a:spcPts val="0"/>
                        </a:spcAft>
                      </a:pPr>
                      <a:r>
                        <a:rPr lang="lt-LT" sz="2000" dirty="0">
                          <a:solidFill>
                            <a:schemeClr val="bg1"/>
                          </a:solidFill>
                          <a:effectLst/>
                          <a:latin typeface="+mn-lt"/>
                          <a:ea typeface="Times New Roman" panose="02020603050405020304" pitchFamily="18" charset="0"/>
                        </a:rPr>
                        <a:t>Teritorijų, kuriose įgyvendintos kraštovaizdžio formavimo priemonės, plotas“</a:t>
                      </a:r>
                      <a:endParaRPr lang="en-US" sz="2000" dirty="0">
                        <a:solidFill>
                          <a:schemeClr val="bg1"/>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t-LT" sz="2000">
                          <a:solidFill>
                            <a:srgbClr val="000000"/>
                          </a:solidFill>
                          <a:effectLst/>
                          <a:latin typeface="Cambria" panose="02040503050406030204" pitchFamily="18" charset="0"/>
                          <a:ea typeface="Times New Roman" panose="02020603050405020304" pitchFamily="18" charset="0"/>
                        </a:rPr>
                        <a:t>hektarai</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lt-LT" sz="2000">
                          <a:solidFill>
                            <a:srgbClr val="000000"/>
                          </a:solidFill>
                          <a:effectLst/>
                          <a:latin typeface="Cambria" panose="02040503050406030204" pitchFamily="18" charset="0"/>
                          <a:ea typeface="Times New Roman" panose="02020603050405020304" pitchFamily="18" charset="0"/>
                        </a:rPr>
                        <a:t>-</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lt-LT" sz="2000">
                          <a:solidFill>
                            <a:srgbClr val="000000"/>
                          </a:solidFill>
                          <a:effectLst/>
                          <a:latin typeface="Cambria" panose="02040503050406030204" pitchFamily="18" charset="0"/>
                          <a:ea typeface="Times New Roman" panose="02020603050405020304" pitchFamily="18" charset="0"/>
                        </a:rPr>
                        <a:t>320</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lt-LT" sz="2000" dirty="0">
                          <a:solidFill>
                            <a:srgbClr val="000000"/>
                          </a:solidFill>
                          <a:effectLst/>
                          <a:latin typeface="Cambria" panose="02040503050406030204" pitchFamily="18" charset="0"/>
                          <a:ea typeface="Times New Roman" panose="02020603050405020304" pitchFamily="18" charset="0"/>
                        </a:rPr>
                        <a:t>84,6</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70344547"/>
                  </a:ext>
                </a:extLst>
              </a:tr>
              <a:tr h="461010">
                <a:tc>
                  <a:txBody>
                    <a:bodyPr/>
                    <a:lstStyle/>
                    <a:p>
                      <a:pPr algn="l">
                        <a:spcAft>
                          <a:spcPts val="0"/>
                        </a:spcAft>
                      </a:pPr>
                      <a:r>
                        <a:rPr lang="lt-LT" sz="2000" dirty="0">
                          <a:solidFill>
                            <a:schemeClr val="bg1"/>
                          </a:solidFill>
                          <a:effectLst/>
                          <a:latin typeface="+mn-lt"/>
                          <a:ea typeface="Times New Roman" panose="02020603050405020304" pitchFamily="18" charset="0"/>
                        </a:rPr>
                        <a:t>Lankytojų skaičiaus padidėjimas lankytojų centruose“</a:t>
                      </a:r>
                      <a:endParaRPr lang="en-US" sz="2000" dirty="0">
                        <a:solidFill>
                          <a:schemeClr val="bg1"/>
                        </a:solidFill>
                        <a:effectLst/>
                        <a:latin typeface="+mn-lt"/>
                        <a:ea typeface="Calibri" panose="020F0502020204030204" pitchFamily="34" charset="0"/>
                      </a:endParaRPr>
                    </a:p>
                  </a:txBody>
                  <a:tcPr marL="68580" marR="68580" marT="0" marB="0" anchor="ctr"/>
                </a:tc>
                <a:tc>
                  <a:txBody>
                    <a:bodyPr/>
                    <a:lstStyle/>
                    <a:p>
                      <a:pPr algn="ctr">
                        <a:spcAft>
                          <a:spcPts val="0"/>
                        </a:spcAft>
                      </a:pPr>
                      <a:r>
                        <a:rPr lang="lt-LT" sz="2000">
                          <a:effectLst/>
                          <a:latin typeface="Cambria" panose="02040503050406030204" pitchFamily="18" charset="0"/>
                          <a:ea typeface="Times New Roman" panose="02020603050405020304" pitchFamily="18" charset="0"/>
                        </a:rPr>
                        <a:t>Proc.</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lt-LT" sz="2000" dirty="0">
                          <a:effectLst/>
                          <a:latin typeface="Cambria" panose="02040503050406030204" pitchFamily="18" charset="0"/>
                          <a:ea typeface="Times New Roman" panose="02020603050405020304" pitchFamily="18" charset="0"/>
                        </a:rPr>
                        <a:t>20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lt-LT" sz="2000" dirty="0">
                          <a:effectLst/>
                          <a:latin typeface="Cambria" panose="02040503050406030204" pitchFamily="18" charset="0"/>
                          <a:ea typeface="Times New Roman" panose="02020603050405020304" pitchFamily="18" charset="0"/>
                        </a:rPr>
                        <a:t>57,64</a:t>
                      </a:r>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216268309"/>
                  </a:ext>
                </a:extLst>
              </a:tr>
            </a:tbl>
          </a:graphicData>
        </a:graphic>
      </p:graphicFrame>
      <p:sp>
        <p:nvSpPr>
          <p:cNvPr id="4" name="TextBox 3">
            <a:extLst>
              <a:ext uri="{FF2B5EF4-FFF2-40B4-BE49-F238E27FC236}">
                <a16:creationId xmlns:a16="http://schemas.microsoft.com/office/drawing/2014/main" id="{369F986F-4EB2-C64D-A8F7-A4757CBAEE5C}"/>
              </a:ext>
            </a:extLst>
          </p:cNvPr>
          <p:cNvSpPr txBox="1"/>
          <p:nvPr/>
        </p:nvSpPr>
        <p:spPr>
          <a:xfrm>
            <a:off x="496753" y="4454103"/>
            <a:ext cx="11522927" cy="2308324"/>
          </a:xfrm>
          <a:prstGeom prst="rect">
            <a:avLst/>
          </a:prstGeom>
          <a:noFill/>
        </p:spPr>
        <p:txBody>
          <a:bodyPr wrap="square" rtlCol="0">
            <a:spAutoFit/>
          </a:bodyPr>
          <a:lstStyle/>
          <a:p>
            <a:r>
              <a:rPr lang="lt-LT" sz="2400" dirty="0"/>
              <a:t>Priemonės “Biologinės įvairovės apsauga” rezultato rodikliai, tikėtina, nebus pasiekti. </a:t>
            </a:r>
          </a:p>
          <a:p>
            <a:r>
              <a:rPr lang="lt-LT" sz="2400" dirty="0"/>
              <a:t>Tai atspindi ES šalių tendencijas. Atkuriant ir palaikant gerą EB svarbos buveinių ir rūšių apsaugos būklę reikalingos didesnės pastangos. </a:t>
            </a:r>
          </a:p>
          <a:p>
            <a:endParaRPr lang="lt-LT" sz="2400" dirty="0"/>
          </a:p>
          <a:p>
            <a:r>
              <a:rPr lang="lt-LT" sz="2400" dirty="0"/>
              <a:t>Lietuvoje gamtosaugos priemonės parinktos tinkamai, tačiau norint pasiekti nustatytų tikslų - reikalingas didesnis jų įgyvendinimo mastas</a:t>
            </a:r>
          </a:p>
        </p:txBody>
      </p:sp>
    </p:spTree>
    <p:extLst>
      <p:ext uri="{BB962C8B-B14F-4D97-AF65-F5344CB8AC3E}">
        <p14:creationId xmlns:p14="http://schemas.microsoft.com/office/powerpoint/2010/main" val="210526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DB9120-DEE9-EA42-B34B-26F189B74485}"/>
              </a:ext>
            </a:extLst>
          </p:cNvPr>
          <p:cNvSpPr/>
          <p:nvPr/>
        </p:nvSpPr>
        <p:spPr>
          <a:xfrm>
            <a:off x="708099" y="64747"/>
            <a:ext cx="11192107" cy="830997"/>
          </a:xfrm>
          <a:prstGeom prst="rect">
            <a:avLst/>
          </a:prstGeom>
        </p:spPr>
        <p:txBody>
          <a:bodyPr wrap="square">
            <a:spAutoFit/>
          </a:bodyPr>
          <a:lstStyle/>
          <a:p>
            <a:r>
              <a:rPr lang="lt-LT" sz="2400" b="1" dirty="0">
                <a:solidFill>
                  <a:srgbClr val="0070C0"/>
                </a:solidFill>
              </a:rPr>
              <a:t>Lietuvoje gamtosaugos priemonės parinktos tinkamai, tačiau norint pasiekti nustatytų tikslų - reikalingas didesnis jų įgyvendinimo mastas</a:t>
            </a:r>
          </a:p>
        </p:txBody>
      </p:sp>
      <p:graphicFrame>
        <p:nvGraphicFramePr>
          <p:cNvPr id="3" name="Chart 2">
            <a:extLst>
              <a:ext uri="{FF2B5EF4-FFF2-40B4-BE49-F238E27FC236}">
                <a16:creationId xmlns:a16="http://schemas.microsoft.com/office/drawing/2014/main" id="{C12ED15A-50D0-E24D-B317-A832B78121D3}"/>
              </a:ext>
            </a:extLst>
          </p:cNvPr>
          <p:cNvGraphicFramePr/>
          <p:nvPr>
            <p:extLst>
              <p:ext uri="{D42A27DB-BD31-4B8C-83A1-F6EECF244321}">
                <p14:modId xmlns:p14="http://schemas.microsoft.com/office/powerpoint/2010/main" val="1670796585"/>
              </p:ext>
            </p:extLst>
          </p:nvPr>
        </p:nvGraphicFramePr>
        <p:xfrm>
          <a:off x="325242" y="2489826"/>
          <a:ext cx="5542154" cy="373106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EE68E6C-A2A3-1643-9AED-69634623EB1C}"/>
              </a:ext>
            </a:extLst>
          </p:cNvPr>
          <p:cNvSpPr txBox="1"/>
          <p:nvPr/>
        </p:nvSpPr>
        <p:spPr>
          <a:xfrm>
            <a:off x="825190" y="1011962"/>
            <a:ext cx="5793646" cy="1569660"/>
          </a:xfrm>
          <a:prstGeom prst="rect">
            <a:avLst/>
          </a:prstGeom>
          <a:noFill/>
        </p:spPr>
        <p:txBody>
          <a:bodyPr wrap="square" rtlCol="0">
            <a:spAutoFit/>
          </a:bodyPr>
          <a:lstStyle/>
          <a:p>
            <a:r>
              <a:rPr lang="lt-LT" sz="2400" b="1" dirty="0"/>
              <a:t>Bioįvairovės apsaugai skiriamų lėšų pasiskirstymas tarp finansinių mechanizmų 2014-2020 m. laikotarpyje</a:t>
            </a:r>
            <a:r>
              <a:rPr lang="lt-LT" sz="2400" dirty="0"/>
              <a:t> </a:t>
            </a:r>
          </a:p>
          <a:p>
            <a:r>
              <a:rPr lang="lt-LT" sz="2400" b="1" dirty="0">
                <a:solidFill>
                  <a:srgbClr val="FF0000"/>
                </a:solidFill>
              </a:rPr>
              <a:t>(165,95 mln. €)</a:t>
            </a:r>
          </a:p>
        </p:txBody>
      </p:sp>
      <p:pic>
        <p:nvPicPr>
          <p:cNvPr id="7" name="Picture 6">
            <a:extLst>
              <a:ext uri="{FF2B5EF4-FFF2-40B4-BE49-F238E27FC236}">
                <a16:creationId xmlns:a16="http://schemas.microsoft.com/office/drawing/2014/main" id="{D6160397-95F6-3A4F-A24D-7430F1DB86C0}"/>
              </a:ext>
            </a:extLst>
          </p:cNvPr>
          <p:cNvPicPr>
            <a:picLocks noChangeAspect="1"/>
          </p:cNvPicPr>
          <p:nvPr/>
        </p:nvPicPr>
        <p:blipFill>
          <a:blip r:embed="rId3"/>
          <a:stretch>
            <a:fillRect/>
          </a:stretch>
        </p:blipFill>
        <p:spPr>
          <a:xfrm>
            <a:off x="4181327" y="6069856"/>
            <a:ext cx="665269" cy="450559"/>
          </a:xfrm>
          <a:prstGeom prst="rect">
            <a:avLst/>
          </a:prstGeom>
        </p:spPr>
      </p:pic>
      <p:pic>
        <p:nvPicPr>
          <p:cNvPr id="8" name="Picture 7">
            <a:extLst>
              <a:ext uri="{FF2B5EF4-FFF2-40B4-BE49-F238E27FC236}">
                <a16:creationId xmlns:a16="http://schemas.microsoft.com/office/drawing/2014/main" id="{E7F13486-4F68-C046-8022-5B816A21D5D5}"/>
              </a:ext>
            </a:extLst>
          </p:cNvPr>
          <p:cNvPicPr>
            <a:picLocks noChangeAspect="1"/>
          </p:cNvPicPr>
          <p:nvPr/>
        </p:nvPicPr>
        <p:blipFill>
          <a:blip r:embed="rId4"/>
          <a:stretch>
            <a:fillRect/>
          </a:stretch>
        </p:blipFill>
        <p:spPr>
          <a:xfrm>
            <a:off x="4846596" y="6140376"/>
            <a:ext cx="563284" cy="380039"/>
          </a:xfrm>
          <a:prstGeom prst="rect">
            <a:avLst/>
          </a:prstGeom>
        </p:spPr>
      </p:pic>
      <p:pic>
        <p:nvPicPr>
          <p:cNvPr id="9" name="Picture 8" descr="logo_life_high_resolutio">
            <a:extLst>
              <a:ext uri="{FF2B5EF4-FFF2-40B4-BE49-F238E27FC236}">
                <a16:creationId xmlns:a16="http://schemas.microsoft.com/office/drawing/2014/main" id="{AB0C7C34-0F11-CE47-8BDB-670BB8ED93EF}"/>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4709602" y="2051510"/>
            <a:ext cx="852917" cy="718148"/>
          </a:xfrm>
          <a:prstGeom prst="rect">
            <a:avLst/>
          </a:prstGeom>
          <a:noFill/>
          <a:ln>
            <a:noFill/>
          </a:ln>
        </p:spPr>
      </p:pic>
      <p:pic>
        <p:nvPicPr>
          <p:cNvPr id="10" name="Picture 9">
            <a:extLst>
              <a:ext uri="{FF2B5EF4-FFF2-40B4-BE49-F238E27FC236}">
                <a16:creationId xmlns:a16="http://schemas.microsoft.com/office/drawing/2014/main" id="{586D51D9-DFD2-194E-9403-ED7C26E2725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8455" y="3996188"/>
            <a:ext cx="1108141" cy="454215"/>
          </a:xfrm>
          <a:prstGeom prst="rect">
            <a:avLst/>
          </a:prstGeom>
        </p:spPr>
      </p:pic>
      <p:pic>
        <p:nvPicPr>
          <p:cNvPr id="11" name="Paveikslėlis 1">
            <a:extLst>
              <a:ext uri="{FF2B5EF4-FFF2-40B4-BE49-F238E27FC236}">
                <a16:creationId xmlns:a16="http://schemas.microsoft.com/office/drawing/2014/main" id="{DC946350-8058-F240-9A49-DA66DE4C65AD}"/>
              </a:ext>
            </a:extLst>
          </p:cNvPr>
          <p:cNvPicPr/>
          <p:nvPr/>
        </p:nvPicPr>
        <p:blipFill>
          <a:blip r:embed="rId7" cstate="print">
            <a:extLst>
              <a:ext uri="{28A0092B-C50C-407E-A947-70E740481C1C}">
                <a14:useLocalDpi xmlns:a14="http://schemas.microsoft.com/office/drawing/2010/main"/>
              </a:ext>
            </a:extLst>
          </a:blip>
          <a:srcRect/>
          <a:stretch>
            <a:fillRect/>
          </a:stretch>
        </p:blipFill>
        <p:spPr bwMode="auto">
          <a:xfrm>
            <a:off x="586026" y="3737436"/>
            <a:ext cx="2131629" cy="485859"/>
          </a:xfrm>
          <a:prstGeom prst="rect">
            <a:avLst/>
          </a:prstGeom>
          <a:noFill/>
          <a:ln>
            <a:noFill/>
          </a:ln>
        </p:spPr>
      </p:pic>
      <p:sp>
        <p:nvSpPr>
          <p:cNvPr id="14" name="TextBox 13">
            <a:extLst>
              <a:ext uri="{FF2B5EF4-FFF2-40B4-BE49-F238E27FC236}">
                <a16:creationId xmlns:a16="http://schemas.microsoft.com/office/drawing/2014/main" id="{BCD1BA85-974F-F748-B695-A74E6C05AEE5}"/>
              </a:ext>
            </a:extLst>
          </p:cNvPr>
          <p:cNvSpPr txBox="1"/>
          <p:nvPr/>
        </p:nvSpPr>
        <p:spPr>
          <a:xfrm>
            <a:off x="6937672" y="1046453"/>
            <a:ext cx="5254328" cy="3170099"/>
          </a:xfrm>
          <a:prstGeom prst="rect">
            <a:avLst/>
          </a:prstGeom>
          <a:noFill/>
        </p:spPr>
        <p:txBody>
          <a:bodyPr wrap="square" rtlCol="0">
            <a:spAutoFit/>
          </a:bodyPr>
          <a:lstStyle/>
          <a:p>
            <a:r>
              <a:rPr lang="lt-LT" sz="2400" b="1" dirty="0"/>
              <a:t>Biologinės įvairovės apsaugai reikalingų investicijų poreikis – </a:t>
            </a:r>
            <a:r>
              <a:rPr lang="lt-LT" sz="2400" b="1" dirty="0">
                <a:solidFill>
                  <a:srgbClr val="FF0000"/>
                </a:solidFill>
              </a:rPr>
              <a:t>963,2 </a:t>
            </a:r>
            <a:r>
              <a:rPr lang="lt-LT" sz="2400" dirty="0">
                <a:solidFill>
                  <a:srgbClr val="FF0000"/>
                </a:solidFill>
              </a:rPr>
              <a:t>€ </a:t>
            </a:r>
          </a:p>
          <a:p>
            <a:endParaRPr lang="lt-LT" sz="2400" dirty="0"/>
          </a:p>
          <a:p>
            <a:pPr marL="342900" indent="-342900">
              <a:buFont typeface="Arial" panose="020B0604020202020204" pitchFamily="34" charset="0"/>
              <a:buChar char="•"/>
            </a:pPr>
            <a:r>
              <a:rPr lang="lt-LT" sz="2400" dirty="0"/>
              <a:t>2021-2027 m. laikotarpiui</a:t>
            </a:r>
          </a:p>
          <a:p>
            <a:pPr marL="342900" indent="-342900">
              <a:buFont typeface="Arial" panose="020B0604020202020204" pitchFamily="34" charset="0"/>
              <a:buChar char="•"/>
            </a:pPr>
            <a:r>
              <a:rPr lang="lt-LT" sz="2400" dirty="0"/>
              <a:t>80% einamosios, 20% - vienkartinės ir/arba projekto išlaidos</a:t>
            </a:r>
          </a:p>
          <a:p>
            <a:endParaRPr lang="lt-LT" sz="2000" b="1" dirty="0">
              <a:solidFill>
                <a:srgbClr val="FF0000"/>
              </a:solidFill>
            </a:endParaRPr>
          </a:p>
          <a:p>
            <a:r>
              <a:rPr lang="lt-LT" b="1" i="1" dirty="0"/>
              <a:t>Šaltinis: </a:t>
            </a:r>
            <a:r>
              <a:rPr lang="lt-LT" i="1" dirty="0" err="1"/>
              <a:t>Natura</a:t>
            </a:r>
            <a:r>
              <a:rPr lang="lt-LT" i="1" dirty="0"/>
              <a:t> 2000 prioritetinių veiksmų programa, 2019</a:t>
            </a:r>
          </a:p>
        </p:txBody>
      </p:sp>
    </p:spTree>
    <p:extLst>
      <p:ext uri="{BB962C8B-B14F-4D97-AF65-F5344CB8AC3E}">
        <p14:creationId xmlns:p14="http://schemas.microsoft.com/office/powerpoint/2010/main" val="161084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DB9120-DEE9-EA42-B34B-26F189B74485}"/>
              </a:ext>
            </a:extLst>
          </p:cNvPr>
          <p:cNvSpPr/>
          <p:nvPr/>
        </p:nvSpPr>
        <p:spPr>
          <a:xfrm>
            <a:off x="708099" y="64747"/>
            <a:ext cx="11192107" cy="584775"/>
          </a:xfrm>
          <a:prstGeom prst="rect">
            <a:avLst/>
          </a:prstGeom>
        </p:spPr>
        <p:txBody>
          <a:bodyPr wrap="square">
            <a:spAutoFit/>
          </a:bodyPr>
          <a:lstStyle/>
          <a:p>
            <a:r>
              <a:rPr lang="lt-LT" sz="3200" b="1" dirty="0">
                <a:solidFill>
                  <a:srgbClr val="0070C0"/>
                </a:solidFill>
              </a:rPr>
              <a:t>Rekomendacijos investicijų planavimui ir paskirstymui</a:t>
            </a:r>
          </a:p>
        </p:txBody>
      </p:sp>
      <p:graphicFrame>
        <p:nvGraphicFramePr>
          <p:cNvPr id="3" name="Chart 2">
            <a:extLst>
              <a:ext uri="{FF2B5EF4-FFF2-40B4-BE49-F238E27FC236}">
                <a16:creationId xmlns:a16="http://schemas.microsoft.com/office/drawing/2014/main" id="{C12ED15A-50D0-E24D-B317-A832B78121D3}"/>
              </a:ext>
            </a:extLst>
          </p:cNvPr>
          <p:cNvGraphicFramePr/>
          <p:nvPr>
            <p:extLst>
              <p:ext uri="{D42A27DB-BD31-4B8C-83A1-F6EECF244321}">
                <p14:modId xmlns:p14="http://schemas.microsoft.com/office/powerpoint/2010/main" val="2200771196"/>
              </p:ext>
            </p:extLst>
          </p:nvPr>
        </p:nvGraphicFramePr>
        <p:xfrm>
          <a:off x="7060578" y="1978944"/>
          <a:ext cx="4521354" cy="327682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EE68E6C-A2A3-1643-9AED-69634623EB1C}"/>
              </a:ext>
            </a:extLst>
          </p:cNvPr>
          <p:cNvSpPr txBox="1"/>
          <p:nvPr/>
        </p:nvSpPr>
        <p:spPr>
          <a:xfrm>
            <a:off x="6860042" y="712811"/>
            <a:ext cx="5358036" cy="1015663"/>
          </a:xfrm>
          <a:prstGeom prst="rect">
            <a:avLst/>
          </a:prstGeom>
          <a:noFill/>
        </p:spPr>
        <p:txBody>
          <a:bodyPr wrap="square" rtlCol="0">
            <a:spAutoFit/>
          </a:bodyPr>
          <a:lstStyle/>
          <a:p>
            <a:r>
              <a:rPr lang="lt-LT" sz="2000" b="1" dirty="0"/>
              <a:t>Bioįvairovės apsaugai skiriamų lėšų pasiskirstymas tarp finansinių mechanizmų 2014-2020 m. laikotarpyje</a:t>
            </a:r>
            <a:r>
              <a:rPr lang="lt-LT" sz="2000" dirty="0"/>
              <a:t> </a:t>
            </a:r>
            <a:r>
              <a:rPr lang="lt-LT" sz="2000" b="1" dirty="0">
                <a:solidFill>
                  <a:srgbClr val="FF0000"/>
                </a:solidFill>
              </a:rPr>
              <a:t>(165,95 mln. €)</a:t>
            </a:r>
          </a:p>
        </p:txBody>
      </p:sp>
      <p:pic>
        <p:nvPicPr>
          <p:cNvPr id="7" name="Picture 6">
            <a:extLst>
              <a:ext uri="{FF2B5EF4-FFF2-40B4-BE49-F238E27FC236}">
                <a16:creationId xmlns:a16="http://schemas.microsoft.com/office/drawing/2014/main" id="{D6160397-95F6-3A4F-A24D-7430F1DB86C0}"/>
              </a:ext>
            </a:extLst>
          </p:cNvPr>
          <p:cNvPicPr>
            <a:picLocks noChangeAspect="1"/>
          </p:cNvPicPr>
          <p:nvPr/>
        </p:nvPicPr>
        <p:blipFill>
          <a:blip r:embed="rId3"/>
          <a:stretch>
            <a:fillRect/>
          </a:stretch>
        </p:blipFill>
        <p:spPr>
          <a:xfrm>
            <a:off x="9796301" y="4406129"/>
            <a:ext cx="541291" cy="366594"/>
          </a:xfrm>
          <a:prstGeom prst="rect">
            <a:avLst/>
          </a:prstGeom>
        </p:spPr>
      </p:pic>
      <p:pic>
        <p:nvPicPr>
          <p:cNvPr id="8" name="Picture 7">
            <a:extLst>
              <a:ext uri="{FF2B5EF4-FFF2-40B4-BE49-F238E27FC236}">
                <a16:creationId xmlns:a16="http://schemas.microsoft.com/office/drawing/2014/main" id="{E7F13486-4F68-C046-8022-5B816A21D5D5}"/>
              </a:ext>
            </a:extLst>
          </p:cNvPr>
          <p:cNvPicPr>
            <a:picLocks noChangeAspect="1"/>
          </p:cNvPicPr>
          <p:nvPr/>
        </p:nvPicPr>
        <p:blipFill>
          <a:blip r:embed="rId4"/>
          <a:stretch>
            <a:fillRect/>
          </a:stretch>
        </p:blipFill>
        <p:spPr>
          <a:xfrm>
            <a:off x="10114836" y="4727242"/>
            <a:ext cx="563284" cy="380039"/>
          </a:xfrm>
          <a:prstGeom prst="rect">
            <a:avLst/>
          </a:prstGeom>
        </p:spPr>
      </p:pic>
      <p:pic>
        <p:nvPicPr>
          <p:cNvPr id="9" name="Picture 8" descr="logo_life_high_resolutio">
            <a:extLst>
              <a:ext uri="{FF2B5EF4-FFF2-40B4-BE49-F238E27FC236}">
                <a16:creationId xmlns:a16="http://schemas.microsoft.com/office/drawing/2014/main" id="{AB0C7C34-0F11-CE47-8BDB-670BB8ED93EF}"/>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8991671" y="1834405"/>
            <a:ext cx="852917" cy="718148"/>
          </a:xfrm>
          <a:prstGeom prst="rect">
            <a:avLst/>
          </a:prstGeom>
          <a:noFill/>
          <a:ln>
            <a:noFill/>
          </a:ln>
        </p:spPr>
      </p:pic>
      <p:pic>
        <p:nvPicPr>
          <p:cNvPr id="10" name="Picture 9">
            <a:extLst>
              <a:ext uri="{FF2B5EF4-FFF2-40B4-BE49-F238E27FC236}">
                <a16:creationId xmlns:a16="http://schemas.microsoft.com/office/drawing/2014/main" id="{586D51D9-DFD2-194E-9403-ED7C26E2725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50888" y="3283221"/>
            <a:ext cx="1108141" cy="454215"/>
          </a:xfrm>
          <a:prstGeom prst="rect">
            <a:avLst/>
          </a:prstGeom>
        </p:spPr>
      </p:pic>
      <p:pic>
        <p:nvPicPr>
          <p:cNvPr id="11" name="Paveikslėlis 1">
            <a:extLst>
              <a:ext uri="{FF2B5EF4-FFF2-40B4-BE49-F238E27FC236}">
                <a16:creationId xmlns:a16="http://schemas.microsoft.com/office/drawing/2014/main" id="{DC946350-8058-F240-9A49-DA66DE4C65AD}"/>
              </a:ext>
            </a:extLst>
          </p:cNvPr>
          <p:cNvPicPr/>
          <p:nvPr/>
        </p:nvPicPr>
        <p:blipFill>
          <a:blip r:embed="rId7" cstate="print">
            <a:extLst>
              <a:ext uri="{28A0092B-C50C-407E-A947-70E740481C1C}">
                <a14:useLocalDpi xmlns:a14="http://schemas.microsoft.com/office/drawing/2010/main"/>
              </a:ext>
            </a:extLst>
          </a:blip>
          <a:srcRect/>
          <a:stretch>
            <a:fillRect/>
          </a:stretch>
        </p:blipFill>
        <p:spPr bwMode="auto">
          <a:xfrm>
            <a:off x="7051283" y="2697092"/>
            <a:ext cx="2131629" cy="485859"/>
          </a:xfrm>
          <a:prstGeom prst="rect">
            <a:avLst/>
          </a:prstGeom>
          <a:noFill/>
          <a:ln>
            <a:noFill/>
          </a:ln>
        </p:spPr>
      </p:pic>
      <p:sp>
        <p:nvSpPr>
          <p:cNvPr id="14" name="TextBox 13">
            <a:extLst>
              <a:ext uri="{FF2B5EF4-FFF2-40B4-BE49-F238E27FC236}">
                <a16:creationId xmlns:a16="http://schemas.microsoft.com/office/drawing/2014/main" id="{BCD1BA85-974F-F748-B695-A74E6C05AEE5}"/>
              </a:ext>
            </a:extLst>
          </p:cNvPr>
          <p:cNvSpPr txBox="1"/>
          <p:nvPr/>
        </p:nvSpPr>
        <p:spPr>
          <a:xfrm>
            <a:off x="7060578" y="5485080"/>
            <a:ext cx="4979855" cy="738664"/>
          </a:xfrm>
          <a:prstGeom prst="rect">
            <a:avLst/>
          </a:prstGeom>
          <a:noFill/>
        </p:spPr>
        <p:txBody>
          <a:bodyPr wrap="square" rtlCol="0">
            <a:spAutoFit/>
          </a:bodyPr>
          <a:lstStyle/>
          <a:p>
            <a:r>
              <a:rPr lang="lt-LT" sz="1400" b="1" dirty="0"/>
              <a:t>Biologinės įvairovės apsaugai reikalingų investicijų poreikis – </a:t>
            </a:r>
            <a:r>
              <a:rPr lang="lt-LT" sz="1400" b="1" dirty="0">
                <a:solidFill>
                  <a:srgbClr val="FF0000"/>
                </a:solidFill>
              </a:rPr>
              <a:t>963,2 </a:t>
            </a:r>
            <a:r>
              <a:rPr lang="lt-LT" sz="1400" dirty="0">
                <a:solidFill>
                  <a:srgbClr val="FF0000"/>
                </a:solidFill>
              </a:rPr>
              <a:t>€ </a:t>
            </a:r>
          </a:p>
          <a:p>
            <a:r>
              <a:rPr lang="lt-LT" sz="1400" b="1" i="1" dirty="0"/>
              <a:t>Šaltinis: </a:t>
            </a:r>
            <a:r>
              <a:rPr lang="lt-LT" sz="1400" i="1" dirty="0" err="1"/>
              <a:t>Natura</a:t>
            </a:r>
            <a:r>
              <a:rPr lang="lt-LT" sz="1400" i="1" dirty="0"/>
              <a:t> 2000 prioritetinių veiksmų programa, 2019</a:t>
            </a:r>
          </a:p>
        </p:txBody>
      </p:sp>
      <p:sp>
        <p:nvSpPr>
          <p:cNvPr id="5" name="TextBox 4">
            <a:extLst>
              <a:ext uri="{FF2B5EF4-FFF2-40B4-BE49-F238E27FC236}">
                <a16:creationId xmlns:a16="http://schemas.microsoft.com/office/drawing/2014/main" id="{17E8886D-BAC6-5347-ABD6-DCF2A5BA2035}"/>
              </a:ext>
            </a:extLst>
          </p:cNvPr>
          <p:cNvSpPr txBox="1"/>
          <p:nvPr/>
        </p:nvSpPr>
        <p:spPr>
          <a:xfrm>
            <a:off x="596666" y="960765"/>
            <a:ext cx="6057154" cy="5632311"/>
          </a:xfrm>
          <a:prstGeom prst="rect">
            <a:avLst/>
          </a:prstGeom>
          <a:noFill/>
        </p:spPr>
        <p:txBody>
          <a:bodyPr wrap="square" rtlCol="0">
            <a:spAutoFit/>
          </a:bodyPr>
          <a:lstStyle/>
          <a:p>
            <a:pPr marL="342900" indent="-342900">
              <a:buFont typeface="Arial" panose="020B0604020202020204" pitchFamily="34" charset="0"/>
              <a:buChar char="•"/>
            </a:pPr>
            <a:r>
              <a:rPr lang="lt-LT" sz="2400" b="1" dirty="0"/>
              <a:t>Veiksmų plane išskirti prioritetines sritis į kurias būtų orientuojama struktūrinė parama;</a:t>
            </a:r>
          </a:p>
          <a:p>
            <a:pPr marL="342900" indent="-342900">
              <a:buFont typeface="Arial" panose="020B0604020202020204" pitchFamily="34" charset="0"/>
              <a:buChar char="•"/>
            </a:pPr>
            <a:endParaRPr lang="lt-LT" sz="2400" dirty="0"/>
          </a:p>
          <a:p>
            <a:pPr marL="342900" indent="-342900">
              <a:buFont typeface="Arial" panose="020B0604020202020204" pitchFamily="34" charset="0"/>
              <a:buChar char="•"/>
            </a:pPr>
            <a:r>
              <a:rPr lang="lt-LT" sz="2400" b="1" dirty="0"/>
              <a:t>Stiprinti sinergiją su kitais finansiniais mechanizmais siekiant Veiksmų plane iškeltų tikslų:</a:t>
            </a:r>
          </a:p>
          <a:p>
            <a:pPr marL="742950" lvl="1" indent="-285750">
              <a:buFont typeface="Arial" panose="020B0604020202020204" pitchFamily="34" charset="0"/>
              <a:buChar char="•"/>
            </a:pPr>
            <a:r>
              <a:rPr lang="lt-LT" sz="2400" dirty="0"/>
              <a:t>Stipresnis Aplinkosaugos interesų atstovavimas dialoge su Žemės ūkio ministerija kuruojančia Europos žemės ūkio fondo kaimo plėtrai investicijas;</a:t>
            </a:r>
          </a:p>
          <a:p>
            <a:pPr marL="742950" lvl="1" indent="-285750">
              <a:buFont typeface="Arial" panose="020B0604020202020204" pitchFamily="34" charset="0"/>
              <a:buChar char="•"/>
            </a:pPr>
            <a:r>
              <a:rPr lang="lt-LT" sz="2400" dirty="0"/>
              <a:t>Veiksmų plano pagrindu išskiriamos prioritetinės temos didesniam nacionaliniam finansavimui gauti teikiant paraiškas LIFE+ programai;</a:t>
            </a:r>
          </a:p>
        </p:txBody>
      </p:sp>
    </p:spTree>
    <p:extLst>
      <p:ext uri="{BB962C8B-B14F-4D97-AF65-F5344CB8AC3E}">
        <p14:creationId xmlns:p14="http://schemas.microsoft.com/office/powerpoint/2010/main" val="283961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E67E58-250E-C546-A34F-2813AC742608}"/>
              </a:ext>
            </a:extLst>
          </p:cNvPr>
          <p:cNvSpPr txBox="1"/>
          <p:nvPr/>
        </p:nvSpPr>
        <p:spPr>
          <a:xfrm>
            <a:off x="717275" y="108603"/>
            <a:ext cx="10989365" cy="830997"/>
          </a:xfrm>
          <a:prstGeom prst="rect">
            <a:avLst/>
          </a:prstGeom>
          <a:noFill/>
        </p:spPr>
        <p:txBody>
          <a:bodyPr wrap="square" rtlCol="0">
            <a:spAutoFit/>
          </a:bodyPr>
          <a:lstStyle/>
          <a:p>
            <a:r>
              <a:rPr lang="lt-LT" sz="2400" b="1" dirty="0">
                <a:solidFill>
                  <a:srgbClr val="0070C0"/>
                </a:solidFill>
              </a:rPr>
              <a:t>Veiksmų planas neapima ES bioįvairovės strategijos iki 2020 m. tikslo Nr. 3: “Siekti, kad žemės ūkio ir miškų sektorius aktyviau dalyvautų siekiant išsaugoti bioįvairovę”</a:t>
            </a:r>
          </a:p>
        </p:txBody>
      </p:sp>
      <p:sp>
        <p:nvSpPr>
          <p:cNvPr id="5" name="TextBox 4">
            <a:extLst>
              <a:ext uri="{FF2B5EF4-FFF2-40B4-BE49-F238E27FC236}">
                <a16:creationId xmlns:a16="http://schemas.microsoft.com/office/drawing/2014/main" id="{1BB7B407-E3FD-8E4B-956F-A204BD2C1BF2}"/>
              </a:ext>
            </a:extLst>
          </p:cNvPr>
          <p:cNvSpPr txBox="1"/>
          <p:nvPr/>
        </p:nvSpPr>
        <p:spPr>
          <a:xfrm>
            <a:off x="717275" y="1062263"/>
            <a:ext cx="7456569" cy="6001643"/>
          </a:xfrm>
          <a:prstGeom prst="rect">
            <a:avLst/>
          </a:prstGeom>
          <a:noFill/>
        </p:spPr>
        <p:txBody>
          <a:bodyPr wrap="square" rtlCol="0">
            <a:spAutoFit/>
          </a:bodyPr>
          <a:lstStyle/>
          <a:p>
            <a:r>
              <a:rPr lang="lt-LT" sz="2400" dirty="0"/>
              <a:t>Rekomenduojama ateinančio periodo veiksmų plane numatyti tikslus ir uždavinius susijusius su bioįvairovės ir kraštovaizdžio apsauga žemės, miškų ūkio, žuvininkystės sektoriuose</a:t>
            </a:r>
            <a:endParaRPr lang="lt-LT" sz="2400" b="1" dirty="0"/>
          </a:p>
          <a:p>
            <a:pPr marL="285750" indent="-285750">
              <a:buFont typeface="Arial" panose="020B0604020202020204" pitchFamily="34" charset="0"/>
              <a:buChar char="•"/>
            </a:pPr>
            <a:r>
              <a:rPr lang="lt-LT" sz="2400" b="1" dirty="0"/>
              <a:t>Daugiklio efektas orientuotas į kitų sektorių programas</a:t>
            </a:r>
            <a:r>
              <a:rPr lang="lt-LT" sz="2400" dirty="0"/>
              <a:t>: veiksmų plano uždaviniai galėtų siekti stiprinti Kaimo plėtros programos, Žuvininkystės sektoriaus veiksmų programos saugant biologinę įvairovę ir kraštovaizdį, pvz. parengiant naujas priemones, stiprinant administravimo sistemą, ieškant sinergijos tarp bioįvairovės monitoringo ir programų poveikio stebėsenos rodiklių vertinimo;</a:t>
            </a:r>
          </a:p>
          <a:p>
            <a:pPr marL="285750" indent="-285750">
              <a:buFont typeface="Arial" panose="020B0604020202020204" pitchFamily="34" charset="0"/>
              <a:buChar char="•"/>
            </a:pPr>
            <a:r>
              <a:rPr lang="lt-LT" sz="2400" dirty="0"/>
              <a:t>Numatyti projektus sudarančius konkrečias prielaidas ilgalaikei </a:t>
            </a:r>
            <a:r>
              <a:rPr lang="lt-LT" sz="2400" dirty="0" err="1"/>
              <a:t>eksositemų</a:t>
            </a:r>
            <a:r>
              <a:rPr lang="lt-LT" sz="2400" dirty="0"/>
              <a:t> apsaugai, pvz. bioįvairovės požiūriu svarbių miško plotų išpirkimas iš privačių savininkų.</a:t>
            </a:r>
          </a:p>
          <a:p>
            <a:pPr marL="285750" indent="-285750">
              <a:buFont typeface="Arial" panose="020B0604020202020204" pitchFamily="34" charset="0"/>
              <a:buChar char="•"/>
            </a:pPr>
            <a:endParaRPr lang="lt-LT" sz="2400" dirty="0"/>
          </a:p>
        </p:txBody>
      </p:sp>
      <p:pic>
        <p:nvPicPr>
          <p:cNvPr id="6" name="Picture 5">
            <a:extLst>
              <a:ext uri="{FF2B5EF4-FFF2-40B4-BE49-F238E27FC236}">
                <a16:creationId xmlns:a16="http://schemas.microsoft.com/office/drawing/2014/main" id="{3654BE2B-E445-034C-A7CD-4A6D7525EB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63053" y="1285693"/>
            <a:ext cx="3928947" cy="5572307"/>
          </a:xfrm>
          <a:prstGeom prst="rect">
            <a:avLst/>
          </a:prstGeom>
        </p:spPr>
      </p:pic>
    </p:spTree>
    <p:extLst>
      <p:ext uri="{BB962C8B-B14F-4D97-AF65-F5344CB8AC3E}">
        <p14:creationId xmlns:p14="http://schemas.microsoft.com/office/powerpoint/2010/main" val="380438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14EE38-05A1-2444-A58B-FEDBCD366452}"/>
              </a:ext>
            </a:extLst>
          </p:cNvPr>
          <p:cNvSpPr txBox="1"/>
          <p:nvPr/>
        </p:nvSpPr>
        <p:spPr>
          <a:xfrm>
            <a:off x="282222" y="248356"/>
            <a:ext cx="7185878" cy="461665"/>
          </a:xfrm>
          <a:prstGeom prst="rect">
            <a:avLst/>
          </a:prstGeom>
          <a:noFill/>
        </p:spPr>
        <p:txBody>
          <a:bodyPr wrap="none" rtlCol="0">
            <a:spAutoFit/>
          </a:bodyPr>
          <a:lstStyle/>
          <a:p>
            <a:r>
              <a:rPr lang="lt-LT" sz="2400" b="1"/>
              <a:t>Gamtotvarkos priemonių tęstinumo užtikrinimo iššūkis</a:t>
            </a:r>
          </a:p>
        </p:txBody>
      </p:sp>
      <p:pic>
        <p:nvPicPr>
          <p:cNvPr id="4" name="Picture 3">
            <a:extLst>
              <a:ext uri="{FF2B5EF4-FFF2-40B4-BE49-F238E27FC236}">
                <a16:creationId xmlns:a16="http://schemas.microsoft.com/office/drawing/2014/main" id="{4DC8400A-DAD1-DF4D-97F6-689AB80FB7F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22705" y="0"/>
            <a:ext cx="4569295" cy="6858000"/>
          </a:xfrm>
          <a:prstGeom prst="rect">
            <a:avLst/>
          </a:prstGeom>
        </p:spPr>
      </p:pic>
      <p:sp>
        <p:nvSpPr>
          <p:cNvPr id="5" name="TextBox 4">
            <a:extLst>
              <a:ext uri="{FF2B5EF4-FFF2-40B4-BE49-F238E27FC236}">
                <a16:creationId xmlns:a16="http://schemas.microsoft.com/office/drawing/2014/main" id="{85D3BC41-57B5-474B-A081-321341FC0B23}"/>
              </a:ext>
            </a:extLst>
          </p:cNvPr>
          <p:cNvSpPr txBox="1"/>
          <p:nvPr/>
        </p:nvSpPr>
        <p:spPr>
          <a:xfrm>
            <a:off x="622609" y="824089"/>
            <a:ext cx="6922794" cy="5847755"/>
          </a:xfrm>
          <a:prstGeom prst="rect">
            <a:avLst/>
          </a:prstGeom>
          <a:noFill/>
        </p:spPr>
        <p:txBody>
          <a:bodyPr wrap="square" rtlCol="0">
            <a:spAutoFit/>
          </a:bodyPr>
          <a:lstStyle/>
          <a:p>
            <a:pPr marL="342900" indent="-342900">
              <a:buFont typeface="Arial" panose="020B0604020202020204" pitchFamily="34" charset="0"/>
              <a:buChar char="•"/>
            </a:pPr>
            <a:r>
              <a:rPr lang="lt-LT" sz="2200"/>
              <a:t>Tikslinga įsivertinti tvarkomų t-jų tinkamumą dalyvauti KPP programoje;</a:t>
            </a:r>
          </a:p>
          <a:p>
            <a:pPr marL="342900" indent="-342900">
              <a:buFont typeface="Arial" panose="020B0604020202020204" pitchFamily="34" charset="0"/>
              <a:buChar char="•"/>
            </a:pPr>
            <a:r>
              <a:rPr lang="lt-LT" sz="2200"/>
              <a:t>Esant poreikiui rekomenduojama tikslinti administracinę informaciją leidžiančią deklaruoti plotus;</a:t>
            </a:r>
          </a:p>
          <a:p>
            <a:pPr marL="342900" indent="-342900">
              <a:buFont typeface="Arial" panose="020B0604020202020204" pitchFamily="34" charset="0"/>
              <a:buChar char="•"/>
            </a:pPr>
            <a:r>
              <a:rPr lang="lt-LT" sz="2200"/>
              <a:t>Atsižvelgti į tvarkomų t-jų tęstinumo poreikį rengiant siūlymus agrarinės aplinkosaugos priemonėms ateinančiam KPP periodui;</a:t>
            </a:r>
          </a:p>
          <a:p>
            <a:endParaRPr lang="lt-LT" sz="2200"/>
          </a:p>
          <a:p>
            <a:r>
              <a:rPr lang="lt-LT" sz="2200"/>
              <a:t>Nušienautos/pašalintos biomasės panaudojimo problematikai spręsti, tikslinga imtis iniciatyvos sekančiomis kryptimis:</a:t>
            </a:r>
          </a:p>
          <a:p>
            <a:pPr marL="285750" indent="-285750">
              <a:buFont typeface="Arial" panose="020B0604020202020204" pitchFamily="34" charset="0"/>
              <a:buChar char="•"/>
            </a:pPr>
            <a:r>
              <a:rPr lang="lt-LT" sz="2200"/>
              <a:t>Skatinti ūkininkų dalyvavimą t-jos tvarkyme, kurie gali panaudoti surenkamą biomasę (pašaras, pakratai);</a:t>
            </a:r>
          </a:p>
          <a:p>
            <a:pPr marL="285750" indent="-285750">
              <a:buFont typeface="Arial" panose="020B0604020202020204" pitchFamily="34" charset="0"/>
              <a:buChar char="•"/>
            </a:pPr>
            <a:r>
              <a:rPr lang="lt-LT" sz="2200"/>
              <a:t>Ieškoti ekonomiškai tvarių biomasės perdirbimo galimybių, kurie būtų taikomi visoje sitemoje (pvz. komposto gamyba, biomasę deginančių katilinių skatinimas ir pan.). </a:t>
            </a:r>
          </a:p>
        </p:txBody>
      </p:sp>
    </p:spTree>
    <p:extLst>
      <p:ext uri="{BB962C8B-B14F-4D97-AF65-F5344CB8AC3E}">
        <p14:creationId xmlns:p14="http://schemas.microsoft.com/office/powerpoint/2010/main" val="228551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B12EF-C3F5-4648-B29E-AA196C42A701}"/>
              </a:ext>
            </a:extLst>
          </p:cNvPr>
          <p:cNvSpPr txBox="1"/>
          <p:nvPr/>
        </p:nvSpPr>
        <p:spPr>
          <a:xfrm>
            <a:off x="869795" y="189570"/>
            <a:ext cx="6352508" cy="523220"/>
          </a:xfrm>
          <a:prstGeom prst="rect">
            <a:avLst/>
          </a:prstGeom>
          <a:noFill/>
        </p:spPr>
        <p:txBody>
          <a:bodyPr wrap="none" rtlCol="0">
            <a:spAutoFit/>
          </a:bodyPr>
          <a:lstStyle/>
          <a:p>
            <a:r>
              <a:rPr lang="lt-LT" sz="2800" b="1" dirty="0">
                <a:solidFill>
                  <a:srgbClr val="0070C0"/>
                </a:solidFill>
              </a:rPr>
              <a:t>Saugomų teritorijų pritaikymas lankymui </a:t>
            </a:r>
          </a:p>
        </p:txBody>
      </p:sp>
      <p:sp>
        <p:nvSpPr>
          <p:cNvPr id="3" name="TextBox 2">
            <a:extLst>
              <a:ext uri="{FF2B5EF4-FFF2-40B4-BE49-F238E27FC236}">
                <a16:creationId xmlns:a16="http://schemas.microsoft.com/office/drawing/2014/main" id="{0104BF3B-061D-3146-A27A-FB0C21E297A5}"/>
              </a:ext>
            </a:extLst>
          </p:cNvPr>
          <p:cNvSpPr txBox="1"/>
          <p:nvPr/>
        </p:nvSpPr>
        <p:spPr>
          <a:xfrm>
            <a:off x="669074" y="712790"/>
            <a:ext cx="11166088" cy="5847755"/>
          </a:xfrm>
          <a:prstGeom prst="rect">
            <a:avLst/>
          </a:prstGeom>
          <a:noFill/>
        </p:spPr>
        <p:txBody>
          <a:bodyPr wrap="square" rtlCol="0">
            <a:spAutoFit/>
          </a:bodyPr>
          <a:lstStyle/>
          <a:p>
            <a:pPr marL="342900" indent="-342900">
              <a:buFont typeface="Arial" panose="020B0604020202020204" pitchFamily="34" charset="0"/>
              <a:buChar char="•"/>
            </a:pPr>
            <a:r>
              <a:rPr lang="lt-LT" sz="2200" dirty="0"/>
              <a:t>Dėka 2007-2013 m. ir 2014-2020 m. laikotarpių investicijų saugomose teritorijose “sunkioji” infrastruktūra pritaikant teritorijas lankymui iš esmės bus suformuota;</a:t>
            </a:r>
          </a:p>
          <a:p>
            <a:pPr marL="342900" indent="-342900">
              <a:buFont typeface="Arial" panose="020B0604020202020204" pitchFamily="34" charset="0"/>
              <a:buChar char="•"/>
            </a:pPr>
            <a:r>
              <a:rPr lang="lt-LT" sz="2200" dirty="0"/>
              <a:t>Ateities rūpestis – išlaikyti sukurtą infrastruktūrą, vykdyti saugomų teritorijų rinkodarą skatinant aktyvų visuomenės lankymąsi ir balansuoti rekreacinę apkrovą vengiant neigiamo poveikio gamtos paveldo būklei;</a:t>
            </a:r>
          </a:p>
          <a:p>
            <a:endParaRPr lang="lt-LT" sz="2200" dirty="0"/>
          </a:p>
          <a:p>
            <a:pPr marL="342900" indent="-342900">
              <a:buFont typeface="Arial" panose="020B0604020202020204" pitchFamily="34" charset="0"/>
              <a:buChar char="•"/>
            </a:pPr>
            <a:r>
              <a:rPr lang="lt-LT" sz="2200" dirty="0"/>
              <a:t>Svarbiausios investicijų tęstinumo užtikrinimo ir poveikio stiprinimo prielaidos:</a:t>
            </a:r>
          </a:p>
          <a:p>
            <a:pPr marL="800100" lvl="1" indent="-342900">
              <a:buFont typeface="Arial" panose="020B0604020202020204" pitchFamily="34" charset="0"/>
              <a:buChar char="•"/>
            </a:pPr>
            <a:r>
              <a:rPr lang="lt-LT" sz="2200" dirty="0"/>
              <a:t>Žinomumo palaikymas taikant rinkodaros priemones;</a:t>
            </a:r>
          </a:p>
          <a:p>
            <a:pPr marL="800100" lvl="1" indent="-342900">
              <a:buFont typeface="Arial" panose="020B0604020202020204" pitchFamily="34" charset="0"/>
              <a:buChar char="•"/>
            </a:pPr>
            <a:r>
              <a:rPr lang="lt-LT" sz="2200" dirty="0"/>
              <a:t>Infrastruktūros palaikymas (reikalingų finansinių išteklių užtikrinimas);</a:t>
            </a:r>
          </a:p>
          <a:p>
            <a:pPr marL="800100" lvl="1" indent="-342900">
              <a:buFont typeface="Arial" panose="020B0604020202020204" pitchFamily="34" charset="0"/>
              <a:buChar char="•"/>
            </a:pPr>
            <a:r>
              <a:rPr lang="lt-LT" sz="2200" dirty="0"/>
              <a:t>Sutvarkytų objektų įeiklinimas.</a:t>
            </a:r>
          </a:p>
          <a:p>
            <a:r>
              <a:rPr lang="lt-LT" sz="2200" dirty="0">
                <a:solidFill>
                  <a:srgbClr val="0070C0"/>
                </a:solidFill>
              </a:rPr>
              <a:t>Iš esmės, šiomis kryptimis saugomų teritorijų sistemoje yra dirbama - veiklos įgyvendinamos tvarumo požiūriu tinkama linkme. </a:t>
            </a:r>
          </a:p>
          <a:p>
            <a:endParaRPr lang="lt-LT" sz="2200" dirty="0">
              <a:solidFill>
                <a:srgbClr val="0070C0"/>
              </a:solidFill>
            </a:endParaRPr>
          </a:p>
          <a:p>
            <a:pPr marL="342900" indent="-342900">
              <a:buFont typeface="Arial" panose="020B0604020202020204" pitchFamily="34" charset="0"/>
              <a:buChar char="•"/>
            </a:pPr>
            <a:r>
              <a:rPr lang="lt-LT" sz="2200" dirty="0"/>
              <a:t>Keičiantis technologijoms ir vartojimo įpročiams, tikėtina jog susiformuos patrauklesnės formos (pvz. nuotoliniu būdu išmaniaisiais įrenginiais) teikti saugomų teritorijų lankytojų centrų informavimo ir konsultavimo paslaugas. Šiame kontekste rekomenduojama prisitaikyti plečiant sukurtos infrastruktūros </a:t>
            </a:r>
            <a:r>
              <a:rPr lang="lt-LT" sz="2200" dirty="0" err="1"/>
              <a:t>daugiafunkciškumą</a:t>
            </a:r>
            <a:r>
              <a:rPr lang="lt-LT" sz="2200" dirty="0"/>
              <a:t>. </a:t>
            </a:r>
            <a:r>
              <a:rPr lang="lt-LT" sz="2200" dirty="0">
                <a:solidFill>
                  <a:srgbClr val="0070C0"/>
                </a:solidFill>
              </a:rPr>
              <a:t> </a:t>
            </a:r>
            <a:endParaRPr lang="lt-LT" sz="2200" dirty="0"/>
          </a:p>
        </p:txBody>
      </p:sp>
    </p:spTree>
    <p:extLst>
      <p:ext uri="{BB962C8B-B14F-4D97-AF65-F5344CB8AC3E}">
        <p14:creationId xmlns:p14="http://schemas.microsoft.com/office/powerpoint/2010/main" val="1742685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10203</TotalTime>
  <Words>832</Words>
  <Application>Microsoft Office PowerPoint</Application>
  <PresentationFormat>Widescreen</PresentationFormat>
  <Paragraphs>90</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Times New Roman</vt:lpstr>
      <vt:lpstr>Office Theme</vt:lpstr>
      <vt:lpstr>2014–2020 m. gamtos apsaugos priemonių įgyvendinimo  pažangos vertinimas   Biologinės įvairovės ir kraštovaizdžio apsauga   </vt:lpstr>
      <vt:lpstr>2014-2020 m. ES fondų investicijų veiksmų programa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estep</dc:creator>
  <cp:lastModifiedBy>AgneM</cp:lastModifiedBy>
  <cp:revision>387</cp:revision>
  <cp:lastPrinted>2018-12-07T10:00:32Z</cp:lastPrinted>
  <dcterms:created xsi:type="dcterms:W3CDTF">2016-09-12T07:34:57Z</dcterms:created>
  <dcterms:modified xsi:type="dcterms:W3CDTF">2019-05-28T13:30:22Z</dcterms:modified>
</cp:coreProperties>
</file>