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341" r:id="rId3"/>
    <p:sldId id="342" r:id="rId4"/>
    <p:sldId id="343" r:id="rId5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2520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48" autoAdjust="0"/>
    <p:restoredTop sz="97066" autoAdjust="0"/>
  </p:normalViewPr>
  <p:slideViewPr>
    <p:cSldViewPr snapToGrid="0">
      <p:cViewPr varScale="1">
        <p:scale>
          <a:sx n="110" d="100"/>
          <a:sy n="110" d="100"/>
        </p:scale>
        <p:origin x="43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298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AAPC\AM%20priemoniu%20pazangos%20vertinim\Priemoni&#371;%20s&#261;ra&#353;as%20(Autosaved)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9146265577280411E-2"/>
          <c:y val="3.7434851078397807E-2"/>
          <c:w val="0.8945736043979855"/>
          <c:h val="0.45018390961999322"/>
        </c:manualLayout>
      </c:layout>
      <c:bar3DChart>
        <c:barDir val="col"/>
        <c:grouping val="percentStacked"/>
        <c:varyColors val="0"/>
        <c:ser>
          <c:idx val="0"/>
          <c:order val="0"/>
          <c:tx>
            <c:strRef>
              <c:f>Sheet3!$C$11</c:f>
              <c:strCache>
                <c:ptCount val="1"/>
                <c:pt idx="0">
                  <c:v>Stebėsenos rodiklio pasiekimas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  <a:sp3d/>
          </c:spPr>
          <c:invertIfNegative val="0"/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23DE-42CF-8E5E-B2B54DF21BDD}"/>
              </c:ext>
            </c:extLst>
          </c:dPt>
          <c:cat>
            <c:strRef>
              <c:f>Sheet3!$A$12:$A$18</c:f>
              <c:strCache>
                <c:ptCount val="7"/>
                <c:pt idx="0">
                  <c:v>BŪKLĖS VERTINIMAI</c:v>
                </c:pt>
                <c:pt idx="1">
                  <c:v>TARŠOS INCIDENTŲ LIKVIDAVIMO PRIEMONĖS</c:v>
                </c:pt>
                <c:pt idx="2">
                  <c:v>GYVŪNŲ REABILITACIJOS CENTRAS</c:v>
                </c:pt>
                <c:pt idx="3">
                  <c:v>VALDYMO DOKUMENTAI</c:v>
                </c:pt>
                <c:pt idx="4">
                  <c:v>POŽEMINIO VANDENS MONITORINGO PRIEMONĖS</c:v>
                </c:pt>
                <c:pt idx="5">
                  <c:v>NUOTEKŲ TVARKYMO SISTEMŲ INVENTORIZACIJA</c:v>
                </c:pt>
                <c:pt idx="6">
                  <c:v>VANDENŲ TYRIMO PRIEMONĖS</c:v>
                </c:pt>
              </c:strCache>
            </c:strRef>
          </c:cat>
          <c:val>
            <c:numRef>
              <c:f>Sheet3!$C$12:$C$18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0.1</c:v>
                </c:pt>
                <c:pt idx="3">
                  <c:v>0</c:v>
                </c:pt>
                <c:pt idx="4">
                  <c:v>2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3DE-42CF-8E5E-B2B54DF21BDD}"/>
            </c:ext>
          </c:extLst>
        </c:ser>
        <c:ser>
          <c:idx val="1"/>
          <c:order val="1"/>
          <c:tx>
            <c:strRef>
              <c:f>Sheet3!$D$11</c:f>
              <c:strCache>
                <c:ptCount val="1"/>
                <c:pt idx="0">
                  <c:v>Nepasiekta</c:v>
                </c:pt>
              </c:strCache>
            </c:strRef>
          </c:tx>
          <c:spPr>
            <a:solidFill>
              <a:schemeClr val="accent1">
                <a:lumMod val="75000"/>
                <a:alpha val="32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Sheet3!$A$12:$A$18</c:f>
              <c:strCache>
                <c:ptCount val="7"/>
                <c:pt idx="0">
                  <c:v>BŪKLĖS VERTINIMAI</c:v>
                </c:pt>
                <c:pt idx="1">
                  <c:v>TARŠOS INCIDENTŲ LIKVIDAVIMO PRIEMONĖS</c:v>
                </c:pt>
                <c:pt idx="2">
                  <c:v>GYVŪNŲ REABILITACIJOS CENTRAS</c:v>
                </c:pt>
                <c:pt idx="3">
                  <c:v>VALDYMO DOKUMENTAI</c:v>
                </c:pt>
                <c:pt idx="4">
                  <c:v>POŽEMINIO VANDENS MONITORINGO PRIEMONĖS</c:v>
                </c:pt>
                <c:pt idx="5">
                  <c:v>NUOTEKŲ TVARKYMO SISTEMŲ INVENTORIZACIJA</c:v>
                </c:pt>
                <c:pt idx="6">
                  <c:v>VANDENŲ TYRIMO PRIEMONĖS</c:v>
                </c:pt>
              </c:strCache>
            </c:strRef>
          </c:cat>
          <c:val>
            <c:numRef>
              <c:f>Sheet3!$D$12:$D$18</c:f>
              <c:numCache>
                <c:formatCode>General</c:formatCode>
                <c:ptCount val="7"/>
                <c:pt idx="0">
                  <c:v>5</c:v>
                </c:pt>
                <c:pt idx="1">
                  <c:v>1</c:v>
                </c:pt>
                <c:pt idx="2">
                  <c:v>0.9</c:v>
                </c:pt>
                <c:pt idx="3">
                  <c:v>14</c:v>
                </c:pt>
                <c:pt idx="4">
                  <c:v>0</c:v>
                </c:pt>
                <c:pt idx="5">
                  <c:v>75</c:v>
                </c:pt>
                <c:pt idx="6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3DE-42CF-8E5E-B2B54DF21B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02024576"/>
        <c:axId val="302026112"/>
        <c:axId val="0"/>
      </c:bar3DChart>
      <c:catAx>
        <c:axId val="302024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>
            <a:noFill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pPr>
            <a:endParaRPr lang="lt-LT"/>
          </a:p>
        </c:txPr>
        <c:crossAx val="302026112"/>
        <c:crosses val="autoZero"/>
        <c:auto val="1"/>
        <c:lblAlgn val="ctr"/>
        <c:lblOffset val="100"/>
        <c:tickLblSkip val="1"/>
        <c:noMultiLvlLbl val="0"/>
      </c:catAx>
      <c:valAx>
        <c:axId val="3020261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02024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lt-LT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22314F-992A-486D-A0E3-C0FED8957D6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8CBD5C-9B6B-4202-8DE7-CD293017B9B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91352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CBD5C-9B6B-4202-8DE7-CD293017B9B5}" type="slidenum">
              <a:rPr lang="lt-LT" smtClean="0"/>
              <a:t>1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860344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68804"/>
            <a:ext cx="9144000" cy="2387600"/>
          </a:xfrm>
        </p:spPr>
        <p:txBody>
          <a:bodyPr anchor="b"/>
          <a:lstStyle>
            <a:lvl1pPr algn="ctr">
              <a:defRPr sz="6000" b="1" baseline="0">
                <a:solidFill>
                  <a:srgbClr val="003399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lt-L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48479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7" name="Picture 6" descr="Estep logo titulinis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969573" cy="2704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802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7" name="Picture 6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8" name="Picture 7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364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7" name="Picture 6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8" name="Picture 7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08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baseline="0"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 dirty="0"/>
          </a:p>
        </p:txBody>
      </p:sp>
      <p:pic>
        <p:nvPicPr>
          <p:cNvPr id="7" name="Picture 6" descr="Kampas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  <p:pic>
        <p:nvPicPr>
          <p:cNvPr id="8" name="Picture 7" descr="Estep logo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194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0" baseline="0"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7" name="Picture 6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8" name="Picture 7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135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8" name="Picture 7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9" name="Picture 8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485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aseline="0">
                <a:solidFill>
                  <a:srgbClr val="003399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lt-L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339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339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10" name="Picture 9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11" name="Picture 10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002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6" name="Picture 5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7" name="Picture 6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66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5" name="Picture 4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6" name="Picture 5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8394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aseline="0">
                <a:solidFill>
                  <a:srgbClr val="003399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t-L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8" name="Picture 7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9" name="Picture 8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854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003399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lt-LT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8" name="Picture 7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9" name="Picture 8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387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ADF0F-9FCB-4EBC-91B9-CBB3F3DBAE0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54459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svg"/><Relationship Id="rId7" Type="http://schemas.openxmlformats.org/officeDocument/2006/relationships/image" Target="../media/image18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svg"/><Relationship Id="rId4" Type="http://schemas.openxmlformats.org/officeDocument/2006/relationships/image" Target="../media/image15.png"/><Relationship Id="rId9" Type="http://schemas.openxmlformats.org/officeDocument/2006/relationships/image" Target="../media/image20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9640" y="1482950"/>
            <a:ext cx="10332720" cy="3570027"/>
          </a:xfrm>
        </p:spPr>
        <p:txBody>
          <a:bodyPr>
            <a:normAutofit/>
          </a:bodyPr>
          <a:lstStyle/>
          <a:p>
            <a:r>
              <a:rPr lang="pt-BR" sz="4400" cap="all" dirty="0"/>
              <a:t>2014–2020 m. gamtos apsaugos priemonių įgyvendinimo </a:t>
            </a:r>
            <a:br>
              <a:rPr lang="lt-LT" sz="4400" cap="all" dirty="0"/>
            </a:br>
            <a:r>
              <a:rPr lang="pt-BR" sz="4400" cap="all" dirty="0"/>
              <a:t>pažangos vertinimas</a:t>
            </a:r>
            <a:r>
              <a:rPr lang="lt-LT" sz="4400" cap="all" dirty="0"/>
              <a:t> </a:t>
            </a:r>
            <a:br>
              <a:rPr lang="lt-LT" sz="4400" cap="all" dirty="0"/>
            </a:br>
            <a:br>
              <a:rPr lang="lt-LT" sz="4400" cap="all" dirty="0"/>
            </a:br>
            <a:r>
              <a:rPr lang="lt-LT" sz="2800" cap="all" dirty="0"/>
              <a:t> </a:t>
            </a:r>
            <a:r>
              <a:rPr lang="lt-LT" sz="3600" i="1" dirty="0">
                <a:solidFill>
                  <a:schemeClr val="accent4"/>
                </a:solidFill>
              </a:rPr>
              <a:t>Paviršinio ir požeminio vandens išteklių būklės gerinimas</a:t>
            </a:r>
            <a:endParaRPr lang="lt-LT" sz="3600" b="0" i="1" cap="all" dirty="0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4948" y="427807"/>
            <a:ext cx="3547406" cy="12640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6FE0DAD-5A6E-45D7-9F11-99AC12F56E28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3525" y="239079"/>
            <a:ext cx="2576104" cy="131557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EB5757F-0DE4-4F34-A237-BA49C15A7EBD}"/>
              </a:ext>
            </a:extLst>
          </p:cNvPr>
          <p:cNvPicPr/>
          <p:nvPr/>
        </p:nvPicPr>
        <p:blipFill>
          <a:blip r:embed="rId5">
            <a:lum/>
            <a:alphaModFix/>
          </a:blip>
          <a:srcRect/>
          <a:stretch>
            <a:fillRect/>
          </a:stretch>
        </p:blipFill>
        <p:spPr>
          <a:xfrm>
            <a:off x="10249989" y="300473"/>
            <a:ext cx="1232375" cy="117426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CD17027-5A00-467F-A309-0E8E214A189A}"/>
              </a:ext>
            </a:extLst>
          </p:cNvPr>
          <p:cNvSpPr/>
          <p:nvPr/>
        </p:nvSpPr>
        <p:spPr>
          <a:xfrm>
            <a:off x="2902505" y="5467286"/>
            <a:ext cx="582103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t-LT" sz="3200" cap="all" dirty="0">
                <a:solidFill>
                  <a:srgbClr val="003399"/>
                </a:solidFill>
                <a:latin typeface="+mj-lt"/>
              </a:rPr>
              <a:t>2019 </a:t>
            </a:r>
            <a:r>
              <a:rPr lang="lt-LT" sz="3200" dirty="0">
                <a:solidFill>
                  <a:srgbClr val="003399"/>
                </a:solidFill>
                <a:latin typeface="+mj-lt"/>
              </a:rPr>
              <a:t>m. gegužės 29 d. </a:t>
            </a:r>
          </a:p>
          <a:p>
            <a:pPr algn="ctr"/>
            <a:r>
              <a:rPr lang="lt-LT" sz="3200" dirty="0">
                <a:solidFill>
                  <a:srgbClr val="003399"/>
                </a:solidFill>
                <a:latin typeface="+mj-lt"/>
              </a:rPr>
              <a:t>Baigiamasis vertinimo renginys </a:t>
            </a:r>
          </a:p>
          <a:p>
            <a:r>
              <a:rPr lang="lt-LT" cap="all" dirty="0"/>
              <a:t> 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740190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CD4B6194-2B75-4B99-B9D4-8C80A2357762}"/>
              </a:ext>
            </a:extLst>
          </p:cNvPr>
          <p:cNvGrpSpPr/>
          <p:nvPr/>
        </p:nvGrpSpPr>
        <p:grpSpPr>
          <a:xfrm>
            <a:off x="666537" y="2936439"/>
            <a:ext cx="5512815" cy="1469550"/>
            <a:chOff x="1036340" y="154359"/>
            <a:chExt cx="5512815" cy="1469550"/>
          </a:xfrm>
        </p:grpSpPr>
        <p:sp>
          <p:nvSpPr>
            <p:cNvPr id="6" name="Flowchart: Data 5">
              <a:extLst>
                <a:ext uri="{FF2B5EF4-FFF2-40B4-BE49-F238E27FC236}">
                  <a16:creationId xmlns:a16="http://schemas.microsoft.com/office/drawing/2014/main" id="{0FA4DC19-FEC0-4F83-AE96-81DF6F76875D}"/>
                </a:ext>
              </a:extLst>
            </p:cNvPr>
            <p:cNvSpPr/>
            <p:nvPr/>
          </p:nvSpPr>
          <p:spPr>
            <a:xfrm rot="17295718" flipV="1">
              <a:off x="1186758" y="667595"/>
              <a:ext cx="707283" cy="624984"/>
            </a:xfrm>
            <a:prstGeom prst="flowChartInputOutput">
              <a:avLst/>
            </a:prstGeom>
            <a:gradFill flip="none" rotWithShape="1">
              <a:gsLst>
                <a:gs pos="100000">
                  <a:schemeClr val="tx1">
                    <a:alpha val="57000"/>
                  </a:schemeClr>
                </a:gs>
                <a:gs pos="54000">
                  <a:schemeClr val="tx1">
                    <a:alpha val="2000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2" name="Flowchart: Data 1">
              <a:extLst>
                <a:ext uri="{FF2B5EF4-FFF2-40B4-BE49-F238E27FC236}">
                  <a16:creationId xmlns:a16="http://schemas.microsoft.com/office/drawing/2014/main" id="{C5C4FE20-5A9A-496C-8B4F-F58AF1A015A3}"/>
                </a:ext>
              </a:extLst>
            </p:cNvPr>
            <p:cNvSpPr/>
            <p:nvPr/>
          </p:nvSpPr>
          <p:spPr>
            <a:xfrm rot="5400000" flipH="1">
              <a:off x="1004387" y="271093"/>
              <a:ext cx="1060318" cy="826851"/>
            </a:xfrm>
            <a:prstGeom prst="flowChartInputOutpu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3" name="Flowchart: Data 2">
              <a:extLst>
                <a:ext uri="{FF2B5EF4-FFF2-40B4-BE49-F238E27FC236}">
                  <a16:creationId xmlns:a16="http://schemas.microsoft.com/office/drawing/2014/main" id="{1A299020-597A-43D7-8756-AFDE9EF81787}"/>
                </a:ext>
              </a:extLst>
            </p:cNvPr>
            <p:cNvSpPr/>
            <p:nvPr/>
          </p:nvSpPr>
          <p:spPr>
            <a:xfrm rot="16200000" flipH="1" flipV="1">
              <a:off x="1568591" y="533739"/>
              <a:ext cx="1060318" cy="301557"/>
            </a:xfrm>
            <a:prstGeom prst="flowChartInputOutpu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8F010C8-9653-4FB4-BA6F-08D790649560}"/>
                </a:ext>
              </a:extLst>
            </p:cNvPr>
            <p:cNvSpPr/>
            <p:nvPr/>
          </p:nvSpPr>
          <p:spPr>
            <a:xfrm>
              <a:off x="2249529" y="368370"/>
              <a:ext cx="4028144" cy="125553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9" name="Flowchart: Data 8">
              <a:extLst>
                <a:ext uri="{FF2B5EF4-FFF2-40B4-BE49-F238E27FC236}">
                  <a16:creationId xmlns:a16="http://schemas.microsoft.com/office/drawing/2014/main" id="{FF8CD23E-3F81-4231-914F-47C4A20091FE}"/>
                </a:ext>
              </a:extLst>
            </p:cNvPr>
            <p:cNvSpPr/>
            <p:nvPr/>
          </p:nvSpPr>
          <p:spPr>
            <a:xfrm rot="5400000">
              <a:off x="1924434" y="693463"/>
              <a:ext cx="1060319" cy="410132"/>
            </a:xfrm>
            <a:prstGeom prst="flowChartInputOutput">
              <a:avLst/>
            </a:prstGeom>
            <a:gradFill flip="none" rotWithShape="1">
              <a:gsLst>
                <a:gs pos="100000">
                  <a:schemeClr val="tx1">
                    <a:alpha val="40000"/>
                  </a:schemeClr>
                </a:gs>
                <a:gs pos="54000">
                  <a:schemeClr val="tx1">
                    <a:alpha val="2000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E0079FC-2742-425F-A9B6-A2EE683F06F1}"/>
                </a:ext>
              </a:extLst>
            </p:cNvPr>
            <p:cNvSpPr txBox="1"/>
            <p:nvPr/>
          </p:nvSpPr>
          <p:spPr>
            <a:xfrm>
              <a:off x="1036340" y="368369"/>
              <a:ext cx="1046928" cy="646331"/>
            </a:xfrm>
            <a:prstGeom prst="rect">
              <a:avLst/>
            </a:prstGeom>
            <a:noFill/>
            <a:scene3d>
              <a:camera prst="isometricOffAxis1Right"/>
              <a:lightRig rig="threePt" dir="t"/>
            </a:scene3d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>
                  <a:solidFill>
                    <a:schemeClr val="bg1"/>
                  </a:solidFill>
                </a:rPr>
                <a:t>6,3 </a:t>
              </a:r>
              <a:r>
                <a:rPr lang="en-GB" b="1" dirty="0" err="1">
                  <a:solidFill>
                    <a:schemeClr val="bg1"/>
                  </a:solidFill>
                </a:rPr>
                <a:t>mln</a:t>
              </a:r>
              <a:r>
                <a:rPr lang="en-GB" b="1" dirty="0">
                  <a:solidFill>
                    <a:schemeClr val="bg1"/>
                  </a:solidFill>
                </a:rPr>
                <a:t>. Eur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E3F2D4E-26EF-4643-914E-CC2C97C6EDA0}"/>
                </a:ext>
              </a:extLst>
            </p:cNvPr>
            <p:cNvSpPr txBox="1"/>
            <p:nvPr/>
          </p:nvSpPr>
          <p:spPr>
            <a:xfrm>
              <a:off x="2314168" y="360795"/>
              <a:ext cx="423498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b="1" dirty="0">
                  <a:solidFill>
                    <a:schemeClr val="bg1"/>
                  </a:solidFill>
                </a:rPr>
                <a:t>Vandens apsaugos ir valdymo</a:t>
              </a:r>
              <a:endParaRPr lang="en-GB" b="1" dirty="0">
                <a:solidFill>
                  <a:schemeClr val="bg1"/>
                </a:solidFill>
              </a:endParaRPr>
            </a:p>
            <a:p>
              <a:r>
                <a:rPr lang="lt-LT" b="1" dirty="0">
                  <a:solidFill>
                    <a:schemeClr val="bg1"/>
                  </a:solidFill>
                </a:rPr>
                <a:t>priemonių nustatymas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8D8C992-5852-4471-B2D8-498D519536A1}"/>
                </a:ext>
              </a:extLst>
            </p:cNvPr>
            <p:cNvSpPr txBox="1"/>
            <p:nvPr/>
          </p:nvSpPr>
          <p:spPr>
            <a:xfrm>
              <a:off x="2314168" y="1198481"/>
              <a:ext cx="4234987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lt-LT" sz="1500" dirty="0">
                  <a:solidFill>
                    <a:schemeClr val="bg1"/>
                  </a:solidFill>
                </a:rPr>
                <a:t>Valdymo dokumentų rengimas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AE48290-90AC-4FD1-AE94-C73526DBB40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84823" y="1050011"/>
              <a:ext cx="4028144" cy="11913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B957B44A-F719-468C-8720-7405A1D34C38}"/>
              </a:ext>
            </a:extLst>
          </p:cNvPr>
          <p:cNvGrpSpPr/>
          <p:nvPr/>
        </p:nvGrpSpPr>
        <p:grpSpPr>
          <a:xfrm>
            <a:off x="699304" y="4789991"/>
            <a:ext cx="5512815" cy="1318302"/>
            <a:chOff x="1036340" y="1612191"/>
            <a:chExt cx="5512815" cy="1318302"/>
          </a:xfrm>
        </p:grpSpPr>
        <p:sp>
          <p:nvSpPr>
            <p:cNvPr id="20" name="Flowchart: Data 19">
              <a:extLst>
                <a:ext uri="{FF2B5EF4-FFF2-40B4-BE49-F238E27FC236}">
                  <a16:creationId xmlns:a16="http://schemas.microsoft.com/office/drawing/2014/main" id="{2C3FAF92-FCB5-4407-9A30-C68155AF8DDB}"/>
                </a:ext>
              </a:extLst>
            </p:cNvPr>
            <p:cNvSpPr/>
            <p:nvPr/>
          </p:nvSpPr>
          <p:spPr>
            <a:xfrm rot="17295718" flipV="1">
              <a:off x="1186758" y="2125427"/>
              <a:ext cx="707283" cy="624984"/>
            </a:xfrm>
            <a:prstGeom prst="flowChartInputOutput">
              <a:avLst/>
            </a:prstGeom>
            <a:gradFill flip="none" rotWithShape="1">
              <a:gsLst>
                <a:gs pos="100000">
                  <a:schemeClr val="tx1">
                    <a:alpha val="57000"/>
                  </a:schemeClr>
                </a:gs>
                <a:gs pos="54000">
                  <a:schemeClr val="tx1">
                    <a:alpha val="2000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21" name="Flowchart: Data 20">
              <a:extLst>
                <a:ext uri="{FF2B5EF4-FFF2-40B4-BE49-F238E27FC236}">
                  <a16:creationId xmlns:a16="http://schemas.microsoft.com/office/drawing/2014/main" id="{CBA02C69-EDCD-4E3E-93C0-7700011BE0F8}"/>
                </a:ext>
              </a:extLst>
            </p:cNvPr>
            <p:cNvSpPr/>
            <p:nvPr/>
          </p:nvSpPr>
          <p:spPr>
            <a:xfrm rot="5400000" flipH="1">
              <a:off x="1004387" y="1728925"/>
              <a:ext cx="1060318" cy="826851"/>
            </a:xfrm>
            <a:prstGeom prst="flowChartInputOutpu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22" name="Flowchart: Data 21">
              <a:extLst>
                <a:ext uri="{FF2B5EF4-FFF2-40B4-BE49-F238E27FC236}">
                  <a16:creationId xmlns:a16="http://schemas.microsoft.com/office/drawing/2014/main" id="{9FFE83C8-837A-421C-BCF3-DD1A5901DE7F}"/>
                </a:ext>
              </a:extLst>
            </p:cNvPr>
            <p:cNvSpPr/>
            <p:nvPr/>
          </p:nvSpPr>
          <p:spPr>
            <a:xfrm rot="16200000" flipH="1" flipV="1">
              <a:off x="1568591" y="1991571"/>
              <a:ext cx="1060318" cy="301557"/>
            </a:xfrm>
            <a:prstGeom prst="flowChartInputOutpu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C6482A95-014F-4A3A-A1E3-6A7C09343B36}"/>
                </a:ext>
              </a:extLst>
            </p:cNvPr>
            <p:cNvSpPr/>
            <p:nvPr/>
          </p:nvSpPr>
          <p:spPr>
            <a:xfrm>
              <a:off x="2249529" y="1826202"/>
              <a:ext cx="4028144" cy="110429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24" name="Flowchart: Data 23">
              <a:extLst>
                <a:ext uri="{FF2B5EF4-FFF2-40B4-BE49-F238E27FC236}">
                  <a16:creationId xmlns:a16="http://schemas.microsoft.com/office/drawing/2014/main" id="{ABCDF581-0AC3-4316-BB19-03D85A4FE3DF}"/>
                </a:ext>
              </a:extLst>
            </p:cNvPr>
            <p:cNvSpPr/>
            <p:nvPr/>
          </p:nvSpPr>
          <p:spPr>
            <a:xfrm rot="5400000">
              <a:off x="1924434" y="2151295"/>
              <a:ext cx="1060319" cy="410132"/>
            </a:xfrm>
            <a:prstGeom prst="flowChartInputOutput">
              <a:avLst/>
            </a:prstGeom>
            <a:gradFill flip="none" rotWithShape="1">
              <a:gsLst>
                <a:gs pos="100000">
                  <a:schemeClr val="tx1">
                    <a:alpha val="40000"/>
                  </a:schemeClr>
                </a:gs>
                <a:gs pos="54000">
                  <a:schemeClr val="tx1">
                    <a:alpha val="2000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1634223B-3778-4C49-AE4A-68EC2F6C4EE1}"/>
                </a:ext>
              </a:extLst>
            </p:cNvPr>
            <p:cNvSpPr txBox="1"/>
            <p:nvPr/>
          </p:nvSpPr>
          <p:spPr>
            <a:xfrm>
              <a:off x="1036340" y="1826201"/>
              <a:ext cx="1046928" cy="646331"/>
            </a:xfrm>
            <a:prstGeom prst="rect">
              <a:avLst/>
            </a:prstGeom>
            <a:noFill/>
            <a:scene3d>
              <a:camera prst="isometricOffAxis1Right"/>
              <a:lightRig rig="threePt" dir="t"/>
            </a:scene3d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>
                  <a:solidFill>
                    <a:schemeClr val="bg1"/>
                  </a:solidFill>
                </a:rPr>
                <a:t>30,5 </a:t>
              </a:r>
              <a:r>
                <a:rPr lang="en-GB" b="1" dirty="0" err="1">
                  <a:solidFill>
                    <a:schemeClr val="bg1"/>
                  </a:solidFill>
                </a:rPr>
                <a:t>mln</a:t>
              </a:r>
              <a:r>
                <a:rPr lang="en-GB" b="1" dirty="0">
                  <a:solidFill>
                    <a:schemeClr val="bg1"/>
                  </a:solidFill>
                </a:rPr>
                <a:t>. Eur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FC9D54EF-5331-42D5-AE85-6617EC349B3F}"/>
                </a:ext>
              </a:extLst>
            </p:cNvPr>
            <p:cNvSpPr txBox="1"/>
            <p:nvPr/>
          </p:nvSpPr>
          <p:spPr>
            <a:xfrm>
              <a:off x="2314168" y="1818627"/>
              <a:ext cx="423498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b="1" dirty="0">
                  <a:solidFill>
                    <a:schemeClr val="bg1"/>
                  </a:solidFill>
                </a:rPr>
                <a:t>Vandens telkinių būklės gerinimas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196623B4-3E26-40FB-9BB8-4AB36B33410B}"/>
                </a:ext>
              </a:extLst>
            </p:cNvPr>
            <p:cNvSpPr txBox="1"/>
            <p:nvPr/>
          </p:nvSpPr>
          <p:spPr>
            <a:xfrm>
              <a:off x="2281401" y="2361413"/>
              <a:ext cx="4234987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lt-LT" sz="1500" dirty="0">
                  <a:solidFill>
                    <a:schemeClr val="bg1"/>
                  </a:solidFill>
                </a:rPr>
                <a:t>Vandens telkinių būklės gerinimo projektai</a:t>
              </a: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512194C4-B517-4C5D-90D8-641811F43EE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14168" y="2215549"/>
              <a:ext cx="4028144" cy="11913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214A6924-A9B3-4A8B-840A-CD0C37DD88AE}"/>
              </a:ext>
            </a:extLst>
          </p:cNvPr>
          <p:cNvGrpSpPr/>
          <p:nvPr/>
        </p:nvGrpSpPr>
        <p:grpSpPr>
          <a:xfrm>
            <a:off x="5979881" y="4762487"/>
            <a:ext cx="5512815" cy="1274329"/>
            <a:chOff x="4350912" y="5112676"/>
            <a:chExt cx="5512815" cy="1274329"/>
          </a:xfrm>
        </p:grpSpPr>
        <p:sp>
          <p:nvSpPr>
            <p:cNvPr id="40" name="Flowchart: Data 39">
              <a:extLst>
                <a:ext uri="{FF2B5EF4-FFF2-40B4-BE49-F238E27FC236}">
                  <a16:creationId xmlns:a16="http://schemas.microsoft.com/office/drawing/2014/main" id="{C5932747-7C8D-47C7-813C-52B15CED9D20}"/>
                </a:ext>
              </a:extLst>
            </p:cNvPr>
            <p:cNvSpPr/>
            <p:nvPr/>
          </p:nvSpPr>
          <p:spPr>
            <a:xfrm rot="17295718" flipV="1">
              <a:off x="4501330" y="5625912"/>
              <a:ext cx="707283" cy="624984"/>
            </a:xfrm>
            <a:prstGeom prst="flowChartInputOutput">
              <a:avLst/>
            </a:prstGeom>
            <a:gradFill flip="none" rotWithShape="1">
              <a:gsLst>
                <a:gs pos="100000">
                  <a:schemeClr val="tx1">
                    <a:alpha val="57000"/>
                  </a:schemeClr>
                </a:gs>
                <a:gs pos="54000">
                  <a:schemeClr val="tx1">
                    <a:alpha val="2000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41" name="Flowchart: Data 40">
              <a:extLst>
                <a:ext uri="{FF2B5EF4-FFF2-40B4-BE49-F238E27FC236}">
                  <a16:creationId xmlns:a16="http://schemas.microsoft.com/office/drawing/2014/main" id="{7B0F97C2-8420-4E31-8576-42ADD07FB215}"/>
                </a:ext>
              </a:extLst>
            </p:cNvPr>
            <p:cNvSpPr/>
            <p:nvPr/>
          </p:nvSpPr>
          <p:spPr>
            <a:xfrm rot="5400000" flipH="1">
              <a:off x="4318959" y="5229410"/>
              <a:ext cx="1060318" cy="826851"/>
            </a:xfrm>
            <a:prstGeom prst="flowChartInputOutpu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42" name="Flowchart: Data 41">
              <a:extLst>
                <a:ext uri="{FF2B5EF4-FFF2-40B4-BE49-F238E27FC236}">
                  <a16:creationId xmlns:a16="http://schemas.microsoft.com/office/drawing/2014/main" id="{E8A71CE2-B59E-45C4-B508-2C76E8B846C7}"/>
                </a:ext>
              </a:extLst>
            </p:cNvPr>
            <p:cNvSpPr/>
            <p:nvPr/>
          </p:nvSpPr>
          <p:spPr>
            <a:xfrm rot="16200000" flipH="1" flipV="1">
              <a:off x="4883163" y="5492056"/>
              <a:ext cx="1060318" cy="301557"/>
            </a:xfrm>
            <a:prstGeom prst="flowChartInputOutpu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B8743144-680C-4CE5-9BF9-BB4106C2A00E}"/>
                </a:ext>
              </a:extLst>
            </p:cNvPr>
            <p:cNvSpPr/>
            <p:nvPr/>
          </p:nvSpPr>
          <p:spPr>
            <a:xfrm>
              <a:off x="5564101" y="5326686"/>
              <a:ext cx="4028144" cy="106031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44" name="Flowchart: Data 43">
              <a:extLst>
                <a:ext uri="{FF2B5EF4-FFF2-40B4-BE49-F238E27FC236}">
                  <a16:creationId xmlns:a16="http://schemas.microsoft.com/office/drawing/2014/main" id="{6E471A11-9819-4057-8C2C-2499ED939139}"/>
                </a:ext>
              </a:extLst>
            </p:cNvPr>
            <p:cNvSpPr/>
            <p:nvPr/>
          </p:nvSpPr>
          <p:spPr>
            <a:xfrm rot="5400000">
              <a:off x="5239006" y="5651780"/>
              <a:ext cx="1060319" cy="410132"/>
            </a:xfrm>
            <a:prstGeom prst="flowChartInputOutput">
              <a:avLst/>
            </a:prstGeom>
            <a:gradFill flip="none" rotWithShape="1">
              <a:gsLst>
                <a:gs pos="100000">
                  <a:schemeClr val="tx1">
                    <a:alpha val="40000"/>
                  </a:schemeClr>
                </a:gs>
                <a:gs pos="54000">
                  <a:schemeClr val="tx1">
                    <a:alpha val="2000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A3A49CA9-858F-4D66-B7ED-5B5C3E362519}"/>
                </a:ext>
              </a:extLst>
            </p:cNvPr>
            <p:cNvSpPr txBox="1"/>
            <p:nvPr/>
          </p:nvSpPr>
          <p:spPr>
            <a:xfrm>
              <a:off x="4350912" y="5326686"/>
              <a:ext cx="1046928" cy="646331"/>
            </a:xfrm>
            <a:prstGeom prst="rect">
              <a:avLst/>
            </a:prstGeom>
            <a:noFill/>
            <a:scene3d>
              <a:camera prst="isometricOffAxis1Right"/>
              <a:lightRig rig="threePt" dir="t"/>
            </a:scene3d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>
                  <a:solidFill>
                    <a:schemeClr val="bg1"/>
                  </a:solidFill>
                </a:rPr>
                <a:t>13 </a:t>
              </a:r>
              <a:r>
                <a:rPr lang="en-GB" b="1" dirty="0" err="1">
                  <a:solidFill>
                    <a:schemeClr val="bg1"/>
                  </a:solidFill>
                </a:rPr>
                <a:t>mln</a:t>
              </a:r>
              <a:r>
                <a:rPr lang="en-GB" b="1" dirty="0">
                  <a:solidFill>
                    <a:schemeClr val="bg1"/>
                  </a:solidFill>
                </a:rPr>
                <a:t>. Eur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46F997B6-929C-49C7-8BAF-A207688778AC}"/>
                </a:ext>
              </a:extLst>
            </p:cNvPr>
            <p:cNvSpPr txBox="1"/>
            <p:nvPr/>
          </p:nvSpPr>
          <p:spPr>
            <a:xfrm>
              <a:off x="5628740" y="5319112"/>
              <a:ext cx="423498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b="1" dirty="0">
                  <a:solidFill>
                    <a:schemeClr val="bg1"/>
                  </a:solidFill>
                </a:rPr>
                <a:t>Vandens telkinių būklės gerinimas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BE7259B3-4A37-426F-B512-F5A187031A19}"/>
                </a:ext>
              </a:extLst>
            </p:cNvPr>
            <p:cNvSpPr txBox="1"/>
            <p:nvPr/>
          </p:nvSpPr>
          <p:spPr>
            <a:xfrm>
              <a:off x="5628740" y="5888371"/>
              <a:ext cx="4234987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lt-LT" sz="1500" dirty="0">
                  <a:solidFill>
                    <a:schemeClr val="bg1"/>
                  </a:solidFill>
                </a:rPr>
                <a:t>Vandens telkinių būklės gerinimo projektai</a:t>
              </a:r>
            </a:p>
          </p:txBody>
        </p: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C87695E7-EB6E-4EB1-9E36-5F904807FAC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67519" y="5734457"/>
              <a:ext cx="4028144" cy="11913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039B7F3C-40F1-4E85-A3B7-9338DAEDCB1C}"/>
              </a:ext>
            </a:extLst>
          </p:cNvPr>
          <p:cNvSpPr txBox="1"/>
          <p:nvPr/>
        </p:nvSpPr>
        <p:spPr>
          <a:xfrm rot="5400000">
            <a:off x="3204045" y="952129"/>
            <a:ext cx="738664" cy="291164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2007-2013 m.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</a:rPr>
              <a:t>Sanglaudos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</a:rPr>
              <a:t>skatinimo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</a:rPr>
              <a:t>veiksm</a:t>
            </a:r>
            <a:r>
              <a:rPr lang="lt-LT" dirty="0">
                <a:solidFill>
                  <a:schemeClr val="accent1">
                    <a:lumMod val="75000"/>
                  </a:schemeClr>
                </a:solidFill>
              </a:rPr>
              <a:t>ų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</a:rPr>
              <a:t>programa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lt-LT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B3CD57B-94DF-49D5-B66D-6DEEAAAB077D}"/>
              </a:ext>
            </a:extLst>
          </p:cNvPr>
          <p:cNvSpPr txBox="1"/>
          <p:nvPr/>
        </p:nvSpPr>
        <p:spPr>
          <a:xfrm rot="5400000">
            <a:off x="8545592" y="943174"/>
            <a:ext cx="738664" cy="3013723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2014-2020 m. ES fond</a:t>
            </a:r>
            <a:r>
              <a:rPr lang="lt-LT" dirty="0">
                <a:solidFill>
                  <a:schemeClr val="accent1">
                    <a:lumMod val="75000"/>
                  </a:schemeClr>
                </a:solidFill>
              </a:rPr>
              <a:t>ų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</a:rPr>
              <a:t>investicij</a:t>
            </a:r>
            <a:r>
              <a:rPr lang="lt-LT" dirty="0">
                <a:solidFill>
                  <a:schemeClr val="accent1">
                    <a:lumMod val="75000"/>
                  </a:schemeClr>
                </a:solidFill>
              </a:rPr>
              <a:t>ų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</a:rPr>
              <a:t>veiksm</a:t>
            </a:r>
            <a:r>
              <a:rPr lang="lt-LT" dirty="0">
                <a:solidFill>
                  <a:schemeClr val="accent1">
                    <a:lumMod val="75000"/>
                  </a:schemeClr>
                </a:solidFill>
              </a:rPr>
              <a:t>ų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</a:rPr>
              <a:t>programa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lt-LT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BD03977-E56A-4D3A-B266-970F55CF312D}"/>
              </a:ext>
            </a:extLst>
          </p:cNvPr>
          <p:cNvGrpSpPr/>
          <p:nvPr/>
        </p:nvGrpSpPr>
        <p:grpSpPr>
          <a:xfrm>
            <a:off x="5989810" y="2927044"/>
            <a:ext cx="5376627" cy="1818767"/>
            <a:chOff x="4398894" y="3250455"/>
            <a:chExt cx="5376627" cy="1818767"/>
          </a:xfrm>
        </p:grpSpPr>
        <p:sp>
          <p:nvSpPr>
            <p:cNvPr id="30" name="Flowchart: Data 29">
              <a:extLst>
                <a:ext uri="{FF2B5EF4-FFF2-40B4-BE49-F238E27FC236}">
                  <a16:creationId xmlns:a16="http://schemas.microsoft.com/office/drawing/2014/main" id="{705E7F3D-257A-4923-A249-BAC660444F2E}"/>
                </a:ext>
              </a:extLst>
            </p:cNvPr>
            <p:cNvSpPr/>
            <p:nvPr/>
          </p:nvSpPr>
          <p:spPr>
            <a:xfrm rot="17295718" flipV="1">
              <a:off x="4549312" y="3763691"/>
              <a:ext cx="707283" cy="624984"/>
            </a:xfrm>
            <a:prstGeom prst="flowChartInputOutput">
              <a:avLst/>
            </a:prstGeom>
            <a:gradFill flip="none" rotWithShape="1">
              <a:gsLst>
                <a:gs pos="100000">
                  <a:schemeClr val="tx1">
                    <a:alpha val="57000"/>
                  </a:schemeClr>
                </a:gs>
                <a:gs pos="54000">
                  <a:schemeClr val="tx1">
                    <a:alpha val="2000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31" name="Flowchart: Data 30">
              <a:extLst>
                <a:ext uri="{FF2B5EF4-FFF2-40B4-BE49-F238E27FC236}">
                  <a16:creationId xmlns:a16="http://schemas.microsoft.com/office/drawing/2014/main" id="{27F34EDE-82BB-421E-BD72-0078469C0C08}"/>
                </a:ext>
              </a:extLst>
            </p:cNvPr>
            <p:cNvSpPr/>
            <p:nvPr/>
          </p:nvSpPr>
          <p:spPr>
            <a:xfrm rot="5400000" flipH="1">
              <a:off x="4366941" y="3367189"/>
              <a:ext cx="1060318" cy="826851"/>
            </a:xfrm>
            <a:prstGeom prst="flowChartInputOutpu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32" name="Flowchart: Data 31">
              <a:extLst>
                <a:ext uri="{FF2B5EF4-FFF2-40B4-BE49-F238E27FC236}">
                  <a16:creationId xmlns:a16="http://schemas.microsoft.com/office/drawing/2014/main" id="{417BB1E0-84E2-4D0C-9D53-7ABEB776EF7D}"/>
                </a:ext>
              </a:extLst>
            </p:cNvPr>
            <p:cNvSpPr/>
            <p:nvPr/>
          </p:nvSpPr>
          <p:spPr>
            <a:xfrm rot="16200000" flipH="1" flipV="1">
              <a:off x="4931145" y="3629835"/>
              <a:ext cx="1060318" cy="301557"/>
            </a:xfrm>
            <a:prstGeom prst="flowChartInputOutpu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D134A8A7-3312-44A6-A019-655BEB4499B6}"/>
                </a:ext>
              </a:extLst>
            </p:cNvPr>
            <p:cNvSpPr/>
            <p:nvPr/>
          </p:nvSpPr>
          <p:spPr>
            <a:xfrm>
              <a:off x="5612083" y="3464465"/>
              <a:ext cx="3980162" cy="160030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34" name="Flowchart: Data 33">
              <a:extLst>
                <a:ext uri="{FF2B5EF4-FFF2-40B4-BE49-F238E27FC236}">
                  <a16:creationId xmlns:a16="http://schemas.microsoft.com/office/drawing/2014/main" id="{567ED729-4CBB-4482-BCE3-E815FDE8AE7C}"/>
                </a:ext>
              </a:extLst>
            </p:cNvPr>
            <p:cNvSpPr/>
            <p:nvPr/>
          </p:nvSpPr>
          <p:spPr>
            <a:xfrm rot="5400000">
              <a:off x="5286988" y="3789559"/>
              <a:ext cx="1060319" cy="410132"/>
            </a:xfrm>
            <a:prstGeom prst="flowChartInputOutput">
              <a:avLst/>
            </a:prstGeom>
            <a:gradFill flip="none" rotWithShape="1">
              <a:gsLst>
                <a:gs pos="100000">
                  <a:schemeClr val="tx1">
                    <a:alpha val="40000"/>
                  </a:schemeClr>
                </a:gs>
                <a:gs pos="54000">
                  <a:schemeClr val="tx1">
                    <a:alpha val="2000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68F76205-FBE4-4448-8C8E-37B25DA68058}"/>
                </a:ext>
              </a:extLst>
            </p:cNvPr>
            <p:cNvSpPr txBox="1"/>
            <p:nvPr/>
          </p:nvSpPr>
          <p:spPr>
            <a:xfrm>
              <a:off x="4398894" y="3464465"/>
              <a:ext cx="1046928" cy="646331"/>
            </a:xfrm>
            <a:prstGeom prst="rect">
              <a:avLst/>
            </a:prstGeom>
            <a:noFill/>
            <a:scene3d>
              <a:camera prst="isometricOffAxis1Right"/>
              <a:lightRig rig="threePt" dir="t"/>
            </a:scene3d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>
                  <a:solidFill>
                    <a:schemeClr val="bg1"/>
                  </a:solidFill>
                </a:rPr>
                <a:t>53,3 </a:t>
              </a:r>
              <a:r>
                <a:rPr lang="en-GB" b="1" dirty="0" err="1">
                  <a:solidFill>
                    <a:schemeClr val="bg1"/>
                  </a:solidFill>
                </a:rPr>
                <a:t>mln</a:t>
              </a:r>
              <a:r>
                <a:rPr lang="en-GB" b="1" dirty="0">
                  <a:solidFill>
                    <a:schemeClr val="bg1"/>
                  </a:solidFill>
                </a:rPr>
                <a:t>. Eur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1B88ADC9-A62C-46C2-8790-0A6CCC885281}"/>
                </a:ext>
              </a:extLst>
            </p:cNvPr>
            <p:cNvSpPr txBox="1"/>
            <p:nvPr/>
          </p:nvSpPr>
          <p:spPr>
            <a:xfrm>
              <a:off x="5676722" y="3456891"/>
              <a:ext cx="39155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b="1" dirty="0">
                  <a:solidFill>
                    <a:schemeClr val="bg1"/>
                  </a:solidFill>
                </a:rPr>
                <a:t>Vandens išteklių valdymas ir apsauga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E0A6C33B-FED7-45F9-9A62-E69B22A79A6C}"/>
                </a:ext>
              </a:extLst>
            </p:cNvPr>
            <p:cNvSpPr txBox="1"/>
            <p:nvPr/>
          </p:nvSpPr>
          <p:spPr>
            <a:xfrm>
              <a:off x="5643955" y="3899671"/>
              <a:ext cx="3733509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lt-LT" sz="1400" dirty="0">
                  <a:solidFill>
                    <a:schemeClr val="bg1"/>
                  </a:solidFill>
                </a:rPr>
                <a:t>Įranga taršos incidentų likvidavimui, taršos tyrimams, monitoringui (80 proc. lėšų);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lt-LT" sz="1400" dirty="0">
                  <a:solidFill>
                    <a:schemeClr val="bg1"/>
                  </a:solidFill>
                </a:rPr>
                <a:t>Būklės tyrimai;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lt-LT" sz="1400" dirty="0">
                  <a:solidFill>
                    <a:schemeClr val="bg1"/>
                  </a:solidFill>
                </a:rPr>
                <a:t>Gyvūnų reabilitacijos centras;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lt-LT" sz="1400" dirty="0">
                  <a:solidFill>
                    <a:schemeClr val="bg1"/>
                  </a:solidFill>
                </a:rPr>
                <a:t>Valdymo dokumentų rengimas.</a:t>
              </a:r>
            </a:p>
          </p:txBody>
        </p: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FBB2403C-BBFE-4E52-BEC4-C256C4F99D6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47377" y="3843786"/>
              <a:ext cx="4028144" cy="11913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Title 1">
            <a:extLst>
              <a:ext uri="{FF2B5EF4-FFF2-40B4-BE49-F238E27FC236}">
                <a16:creationId xmlns:a16="http://schemas.microsoft.com/office/drawing/2014/main" id="{8B20F7ED-5B78-4F0F-932C-38FA271CEE55}"/>
              </a:ext>
            </a:extLst>
          </p:cNvPr>
          <p:cNvSpPr txBox="1">
            <a:spLocks/>
          </p:cNvSpPr>
          <p:nvPr/>
        </p:nvSpPr>
        <p:spPr>
          <a:xfrm>
            <a:off x="838200" y="334177"/>
            <a:ext cx="10515600" cy="13312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3800" b="1" baseline="0">
                <a:solidFill>
                  <a:srgbClr val="0033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dirty="0"/>
              <a:t>Paviršinio ir požeminio vandens išteklių būklės gerinimo priemonės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9A121558-4CA2-4203-BACA-5A71689FE26D}"/>
              </a:ext>
            </a:extLst>
          </p:cNvPr>
          <p:cNvCxnSpPr/>
          <p:nvPr/>
        </p:nvCxnSpPr>
        <p:spPr>
          <a:xfrm>
            <a:off x="666537" y="2777283"/>
            <a:ext cx="5241333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C338C9F7-584F-4090-8A1E-A3E941F69A93}"/>
              </a:ext>
            </a:extLst>
          </p:cNvPr>
          <p:cNvCxnSpPr/>
          <p:nvPr/>
        </p:nvCxnSpPr>
        <p:spPr>
          <a:xfrm>
            <a:off x="5989810" y="2777283"/>
            <a:ext cx="5241333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7964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itle 1">
            <a:extLst>
              <a:ext uri="{FF2B5EF4-FFF2-40B4-BE49-F238E27FC236}">
                <a16:creationId xmlns:a16="http://schemas.microsoft.com/office/drawing/2014/main" id="{E13FE102-F233-49A6-B256-EDC14AB53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5831" y="1865119"/>
            <a:ext cx="6396613" cy="3061643"/>
          </a:xfrm>
        </p:spPr>
        <p:txBody>
          <a:bodyPr>
            <a:normAutofit/>
          </a:bodyPr>
          <a:lstStyle/>
          <a:p>
            <a:pPr algn="ctr"/>
            <a:r>
              <a:rPr lang="lt-LT" sz="3800" b="1" dirty="0"/>
              <a:t>2014-2020 m. priemonių įgyvendinimo vertinimas</a:t>
            </a:r>
            <a:endParaRPr lang="lt-LT" sz="3800" b="1" i="1" dirty="0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872D6113-DDB0-4D96-9E5C-FE34A64CFD42}"/>
              </a:ext>
            </a:extLst>
          </p:cNvPr>
          <p:cNvGrpSpPr/>
          <p:nvPr/>
        </p:nvGrpSpPr>
        <p:grpSpPr>
          <a:xfrm>
            <a:off x="9810754" y="14669"/>
            <a:ext cx="10059956" cy="6858000"/>
            <a:chOff x="9810754" y="14669"/>
            <a:chExt cx="10059956" cy="6858000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A1887CDF-4CC7-4830-B9BC-E115226403F0}"/>
                </a:ext>
              </a:extLst>
            </p:cNvPr>
            <p:cNvGrpSpPr/>
            <p:nvPr/>
          </p:nvGrpSpPr>
          <p:grpSpPr>
            <a:xfrm>
              <a:off x="9810754" y="14669"/>
              <a:ext cx="10059956" cy="6858000"/>
              <a:chOff x="9810754" y="14669"/>
              <a:chExt cx="10059956" cy="6858000"/>
            </a:xfrm>
          </p:grpSpPr>
          <p:grpSp>
            <p:nvGrpSpPr>
              <p:cNvPr id="3" name="Group 2">
                <a:extLst>
                  <a:ext uri="{FF2B5EF4-FFF2-40B4-BE49-F238E27FC236}">
                    <a16:creationId xmlns:a16="http://schemas.microsoft.com/office/drawing/2014/main" id="{C3369163-94A4-4355-ABD9-4B700D53B762}"/>
                  </a:ext>
                </a:extLst>
              </p:cNvPr>
              <p:cNvGrpSpPr/>
              <p:nvPr/>
            </p:nvGrpSpPr>
            <p:grpSpPr>
              <a:xfrm>
                <a:off x="9810754" y="14669"/>
                <a:ext cx="10059956" cy="6858000"/>
                <a:chOff x="9810754" y="14669"/>
                <a:chExt cx="10059956" cy="6858000"/>
              </a:xfrm>
            </p:grpSpPr>
            <p:grpSp>
              <p:nvGrpSpPr>
                <p:cNvPr id="59" name="Group 58">
                  <a:extLst>
                    <a:ext uri="{FF2B5EF4-FFF2-40B4-BE49-F238E27FC236}">
                      <a16:creationId xmlns:a16="http://schemas.microsoft.com/office/drawing/2014/main" id="{677606E0-0AB3-40E0-935A-0DA0A1E31E48}"/>
                    </a:ext>
                  </a:extLst>
                </p:cNvPr>
                <p:cNvGrpSpPr/>
                <p:nvPr/>
              </p:nvGrpSpPr>
              <p:grpSpPr>
                <a:xfrm>
                  <a:off x="9810754" y="14669"/>
                  <a:ext cx="10059956" cy="6858000"/>
                  <a:chOff x="890491" y="14669"/>
                  <a:chExt cx="10059956" cy="6858000"/>
                </a:xfrm>
              </p:grpSpPr>
              <p:grpSp>
                <p:nvGrpSpPr>
                  <p:cNvPr id="17" name="Group 16">
                    <a:extLst>
                      <a:ext uri="{FF2B5EF4-FFF2-40B4-BE49-F238E27FC236}">
                        <a16:creationId xmlns:a16="http://schemas.microsoft.com/office/drawing/2014/main" id="{DCB5D6F6-0773-48A3-AC40-0CA9ADEFCA2E}"/>
                      </a:ext>
                    </a:extLst>
                  </p:cNvPr>
                  <p:cNvGrpSpPr/>
                  <p:nvPr/>
                </p:nvGrpSpPr>
                <p:grpSpPr>
                  <a:xfrm>
                    <a:off x="890491" y="14669"/>
                    <a:ext cx="10059956" cy="6858000"/>
                    <a:chOff x="2132043" y="14669"/>
                    <a:chExt cx="10059956" cy="6858000"/>
                  </a:xfrm>
                </p:grpSpPr>
                <p:sp>
                  <p:nvSpPr>
                    <p:cNvPr id="9" name="Rectangle 8">
                      <a:extLst>
                        <a:ext uri="{FF2B5EF4-FFF2-40B4-BE49-F238E27FC236}">
                          <a16:creationId xmlns:a16="http://schemas.microsoft.com/office/drawing/2014/main" id="{EA6AD33B-8B71-48BE-A4E4-39B0517F832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51313" y="14669"/>
                      <a:ext cx="9840686" cy="6858000"/>
                    </a:xfrm>
                    <a:prstGeom prst="rect">
                      <a:avLst/>
                    </a:prstGeom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lt-LT"/>
                    </a:p>
                  </p:txBody>
                </p:sp>
                <p:grpSp>
                  <p:nvGrpSpPr>
                    <p:cNvPr id="16" name="Group 15">
                      <a:extLst>
                        <a:ext uri="{FF2B5EF4-FFF2-40B4-BE49-F238E27FC236}">
                          <a16:creationId xmlns:a16="http://schemas.microsoft.com/office/drawing/2014/main" id="{9A47C6CE-8C5A-48CD-9145-DB62E599CEE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132043" y="2123299"/>
                      <a:ext cx="499190" cy="2611403"/>
                      <a:chOff x="2132043" y="1962932"/>
                      <a:chExt cx="499190" cy="2611403"/>
                    </a:xfrm>
                  </p:grpSpPr>
                  <p:sp>
                    <p:nvSpPr>
                      <p:cNvPr id="12" name="Flowchart: Delay 11">
                        <a:extLst>
                          <a:ext uri="{FF2B5EF4-FFF2-40B4-BE49-F238E27FC236}">
                            <a16:creationId xmlns:a16="http://schemas.microsoft.com/office/drawing/2014/main" id="{11F6DB9B-BA6A-44F0-AE26-86BBABEB111B}"/>
                          </a:ext>
                        </a:extLst>
                      </p:cNvPr>
                      <p:cNvSpPr/>
                      <p:nvPr/>
                    </p:nvSpPr>
                    <p:spPr>
                      <a:xfrm flipH="1">
                        <a:off x="2132043" y="4348072"/>
                        <a:ext cx="219270" cy="226263"/>
                      </a:xfrm>
                      <a:prstGeom prst="flowChartDelay">
                        <a:avLst/>
                      </a:prstGeom>
                    </p:spPr>
                    <p:style>
                      <a:lnRef idx="2">
                        <a:schemeClr val="dk1">
                          <a:shade val="50000"/>
                        </a:schemeClr>
                      </a:lnRef>
                      <a:fillRef idx="1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lt-LT"/>
                      </a:p>
                    </p:txBody>
                  </p:sp>
                  <p:sp>
                    <p:nvSpPr>
                      <p:cNvPr id="14" name="Flowchart: Delay 13">
                        <a:extLst>
                          <a:ext uri="{FF2B5EF4-FFF2-40B4-BE49-F238E27FC236}">
                            <a16:creationId xmlns:a16="http://schemas.microsoft.com/office/drawing/2014/main" id="{E56E6FFF-1847-4C10-9639-65C4352B0187}"/>
                          </a:ext>
                        </a:extLst>
                      </p:cNvPr>
                      <p:cNvSpPr/>
                      <p:nvPr/>
                    </p:nvSpPr>
                    <p:spPr>
                      <a:xfrm flipH="1">
                        <a:off x="2132043" y="1962932"/>
                        <a:ext cx="219270" cy="226263"/>
                      </a:xfrm>
                      <a:prstGeom prst="flowChartDelay">
                        <a:avLst/>
                      </a:prstGeom>
                    </p:spPr>
                    <p:style>
                      <a:lnRef idx="2">
                        <a:schemeClr val="dk1">
                          <a:shade val="50000"/>
                        </a:schemeClr>
                      </a:lnRef>
                      <a:fillRef idx="1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lt-LT"/>
                      </a:p>
                    </p:txBody>
                  </p:sp>
                  <p:sp>
                    <p:nvSpPr>
                      <p:cNvPr id="11" name="Rectangle: Top Corners Rounded 10">
                        <a:extLst>
                          <a:ext uri="{FF2B5EF4-FFF2-40B4-BE49-F238E27FC236}">
                            <a16:creationId xmlns:a16="http://schemas.microsoft.com/office/drawing/2014/main" id="{890BF2CB-1FB5-4B3D-B4C8-AB5A0C56C6E2}"/>
                          </a:ext>
                        </a:extLst>
                      </p:cNvPr>
                      <p:cNvSpPr/>
                      <p:nvPr/>
                    </p:nvSpPr>
                    <p:spPr>
                      <a:xfrm rot="5400000">
                        <a:off x="1205981" y="3002127"/>
                        <a:ext cx="2351314" cy="499190"/>
                      </a:xfrm>
                      <a:prstGeom prst="round2SameRect">
                        <a:avLst/>
                      </a:prstGeom>
                      <a:ln>
                        <a:noFill/>
                      </a:ln>
                      <a:effectLst>
                        <a:outerShdw blurRad="50800" dist="38100" dir="2700000" algn="tl" rotWithShape="0">
                          <a:prstClr val="black">
                            <a:alpha val="40000"/>
                          </a:prstClr>
                        </a:outerShdw>
                      </a:effectLst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lt-LT"/>
                      </a:p>
                    </p:txBody>
                  </p:sp>
                  <p:sp>
                    <p:nvSpPr>
                      <p:cNvPr id="15" name="TextBox 14">
                        <a:extLst>
                          <a:ext uri="{FF2B5EF4-FFF2-40B4-BE49-F238E27FC236}">
                            <a16:creationId xmlns:a16="http://schemas.microsoft.com/office/drawing/2014/main" id="{FB32B85D-6F5A-4264-A8F3-9D1BDD332DB7}"/>
                          </a:ext>
                        </a:extLst>
                      </p:cNvPr>
                      <p:cNvSpPr txBox="1"/>
                      <p:nvPr/>
                    </p:nvSpPr>
                    <p:spPr>
                      <a:xfrm rot="16200000">
                        <a:off x="1588537" y="3303235"/>
                        <a:ext cx="1586202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GB" dirty="0">
                            <a:solidFill>
                              <a:schemeClr val="bg1"/>
                            </a:solidFill>
                          </a:rPr>
                          <a:t>TINKAMUMAS</a:t>
                        </a:r>
                        <a:endParaRPr lang="lt-LT" dirty="0">
                          <a:solidFill>
                            <a:schemeClr val="bg1"/>
                          </a:solidFill>
                        </a:endParaRPr>
                      </a:p>
                    </p:txBody>
                  </p:sp>
                </p:grpSp>
              </p:grpSp>
              <p:pic>
                <p:nvPicPr>
                  <p:cNvPr id="53" name="Graphic 52" descr="Target">
                    <a:extLst>
                      <a:ext uri="{FF2B5EF4-FFF2-40B4-BE49-F238E27FC236}">
                        <a16:creationId xmlns:a16="http://schemas.microsoft.com/office/drawing/2014/main" id="{E165F473-523A-4B53-A107-DAE084FC12D2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  <a:ext uri="{96DAC541-7B7A-43D3-8B79-37D633B846F1}">
                        <asvg:svgBlip xmlns:asvg="http://schemas.microsoft.com/office/drawing/2016/SVG/main" r:embed="rId3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894516" y="2330904"/>
                    <a:ext cx="471782" cy="471782"/>
                  </a:xfrm>
                  <a:prstGeom prst="rect">
                    <a:avLst/>
                  </a:prstGeom>
                </p:spPr>
              </p:pic>
            </p:grpSp>
            <p:grpSp>
              <p:nvGrpSpPr>
                <p:cNvPr id="52" name="Group 51">
                  <a:extLst>
                    <a:ext uri="{FF2B5EF4-FFF2-40B4-BE49-F238E27FC236}">
                      <a16:creationId xmlns:a16="http://schemas.microsoft.com/office/drawing/2014/main" id="{8D9CCD1B-ED93-4213-8A2E-10511D8F4D6E}"/>
                    </a:ext>
                  </a:extLst>
                </p:cNvPr>
                <p:cNvGrpSpPr/>
                <p:nvPr/>
              </p:nvGrpSpPr>
              <p:grpSpPr>
                <a:xfrm>
                  <a:off x="10758849" y="342028"/>
                  <a:ext cx="7014932" cy="2762159"/>
                  <a:chOff x="10148682" y="461104"/>
                  <a:chExt cx="7014932" cy="2762159"/>
                </a:xfrm>
              </p:grpSpPr>
              <p:grpSp>
                <p:nvGrpSpPr>
                  <p:cNvPr id="54" name="Group 53">
                    <a:extLst>
                      <a:ext uri="{FF2B5EF4-FFF2-40B4-BE49-F238E27FC236}">
                        <a16:creationId xmlns:a16="http://schemas.microsoft.com/office/drawing/2014/main" id="{1A063D34-0D86-4E3E-9349-D4D879EF7FBF}"/>
                      </a:ext>
                    </a:extLst>
                  </p:cNvPr>
                  <p:cNvGrpSpPr/>
                  <p:nvPr/>
                </p:nvGrpSpPr>
                <p:grpSpPr>
                  <a:xfrm>
                    <a:off x="12589815" y="461104"/>
                    <a:ext cx="2178949" cy="2159045"/>
                    <a:chOff x="4565162" y="2267905"/>
                    <a:chExt cx="2178949" cy="2159045"/>
                  </a:xfrm>
                </p:grpSpPr>
                <p:sp>
                  <p:nvSpPr>
                    <p:cNvPr id="60" name="Freeform: Shape 59">
                      <a:extLst>
                        <a:ext uri="{FF2B5EF4-FFF2-40B4-BE49-F238E27FC236}">
                          <a16:creationId xmlns:a16="http://schemas.microsoft.com/office/drawing/2014/main" id="{8EF3F64A-EC33-4EF6-ADBE-70874387A04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673704" y="2267905"/>
                      <a:ext cx="1070407" cy="1441129"/>
                    </a:xfrm>
                    <a:custGeom>
                      <a:avLst/>
                      <a:gdLst>
                        <a:gd name="connsiteX0" fmla="*/ 0 w 1070407"/>
                        <a:gd name="connsiteY0" fmla="*/ 0 h 1441129"/>
                        <a:gd name="connsiteX1" fmla="*/ 92325 w 1070407"/>
                        <a:gd name="connsiteY1" fmla="*/ 4621 h 1441129"/>
                        <a:gd name="connsiteX2" fmla="*/ 1070407 w 1070407"/>
                        <a:gd name="connsiteY2" fmla="*/ 1079045 h 1441129"/>
                        <a:gd name="connsiteX3" fmla="*/ 1048273 w 1070407"/>
                        <a:gd name="connsiteY3" fmla="*/ 1296703 h 1441129"/>
                        <a:gd name="connsiteX4" fmla="*/ 1030237 w 1070407"/>
                        <a:gd name="connsiteY4" fmla="*/ 1366238 h 1441129"/>
                        <a:gd name="connsiteX5" fmla="*/ 688445 w 1070407"/>
                        <a:gd name="connsiteY5" fmla="*/ 1441129 h 1441129"/>
                        <a:gd name="connsiteX6" fmla="*/ 523485 w 1070407"/>
                        <a:gd name="connsiteY6" fmla="*/ 1146531 h 1441129"/>
                        <a:gd name="connsiteX7" fmla="*/ 530407 w 1070407"/>
                        <a:gd name="connsiteY7" fmla="*/ 1079045 h 1441129"/>
                        <a:gd name="connsiteX8" fmla="*/ 91671 w 1070407"/>
                        <a:gd name="connsiteY8" fmla="*/ 550016 h 1441129"/>
                        <a:gd name="connsiteX9" fmla="*/ 39618 w 1070407"/>
                        <a:gd name="connsiteY9" fmla="*/ 544859 h 1441129"/>
                        <a:gd name="connsiteX10" fmla="*/ 221810 w 1070407"/>
                        <a:gd name="connsiteY10" fmla="*/ 299145 h 1441129"/>
                        <a:gd name="connsiteX11" fmla="*/ 0 w 1070407"/>
                        <a:gd name="connsiteY11" fmla="*/ 0 h 144112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</a:cxnLst>
                      <a:rect l="l" t="t" r="r" b="b"/>
                      <a:pathLst>
                        <a:path w="1070407" h="1441129">
                          <a:moveTo>
                            <a:pt x="0" y="0"/>
                          </a:moveTo>
                          <a:lnTo>
                            <a:pt x="92325" y="4621"/>
                          </a:lnTo>
                          <a:cubicBezTo>
                            <a:pt x="641700" y="59928"/>
                            <a:pt x="1070407" y="519856"/>
                            <a:pt x="1070407" y="1079045"/>
                          </a:cubicBezTo>
                          <a:cubicBezTo>
                            <a:pt x="1070407" y="1153604"/>
                            <a:pt x="1062786" y="1226398"/>
                            <a:pt x="1048273" y="1296703"/>
                          </a:cubicBezTo>
                          <a:lnTo>
                            <a:pt x="1030237" y="1366238"/>
                          </a:lnTo>
                          <a:lnTo>
                            <a:pt x="688445" y="1441129"/>
                          </a:lnTo>
                          <a:lnTo>
                            <a:pt x="523485" y="1146531"/>
                          </a:lnTo>
                          <a:lnTo>
                            <a:pt x="530407" y="1079045"/>
                          </a:lnTo>
                          <a:cubicBezTo>
                            <a:pt x="530407" y="818090"/>
                            <a:pt x="342057" y="600369"/>
                            <a:pt x="91671" y="550016"/>
                          </a:cubicBezTo>
                          <a:lnTo>
                            <a:pt x="39618" y="544859"/>
                          </a:lnTo>
                          <a:lnTo>
                            <a:pt x="221810" y="299145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chemeClr val="accent2">
                        <a:lumMod val="50000"/>
                      </a:schemeClr>
                    </a:solidFill>
                    <a:effectLst>
                      <a:innerShdw blurRad="63500" dist="50800" dir="16200000">
                        <a:prstClr val="black">
                          <a:alpha val="50000"/>
                        </a:prstClr>
                      </a:innerShdw>
                    </a:effec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lt-LT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68" name="Freeform: Shape 67">
                      <a:extLst>
                        <a:ext uri="{FF2B5EF4-FFF2-40B4-BE49-F238E27FC236}">
                          <a16:creationId xmlns:a16="http://schemas.microsoft.com/office/drawing/2014/main" id="{6E88E375-D11C-4BC9-A047-E6CC0219E9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565162" y="2274793"/>
                      <a:ext cx="1179802" cy="1413742"/>
                    </a:xfrm>
                    <a:custGeom>
                      <a:avLst/>
                      <a:gdLst>
                        <a:gd name="connsiteX0" fmla="*/ 963099 w 1179802"/>
                        <a:gd name="connsiteY0" fmla="*/ 0 h 1413742"/>
                        <a:gd name="connsiteX1" fmla="*/ 1179802 w 1179802"/>
                        <a:gd name="connsiteY1" fmla="*/ 292257 h 1413742"/>
                        <a:gd name="connsiteX2" fmla="*/ 994980 w 1179802"/>
                        <a:gd name="connsiteY2" fmla="*/ 541519 h 1413742"/>
                        <a:gd name="connsiteX3" fmla="*/ 978736 w 1179802"/>
                        <a:gd name="connsiteY3" fmla="*/ 543128 h 1413742"/>
                        <a:gd name="connsiteX4" fmla="*/ 540000 w 1179802"/>
                        <a:gd name="connsiteY4" fmla="*/ 1072157 h 1413742"/>
                        <a:gd name="connsiteX5" fmla="*/ 551163 w 1179802"/>
                        <a:gd name="connsiteY5" fmla="*/ 1180986 h 1413742"/>
                        <a:gd name="connsiteX6" fmla="*/ 552421 w 1179802"/>
                        <a:gd name="connsiteY6" fmla="*/ 1184970 h 1413742"/>
                        <a:gd name="connsiteX7" fmla="*/ 230750 w 1179802"/>
                        <a:gd name="connsiteY7" fmla="*/ 1110672 h 1413742"/>
                        <a:gd name="connsiteX8" fmla="*/ 56522 w 1179802"/>
                        <a:gd name="connsiteY8" fmla="*/ 1413742 h 1413742"/>
                        <a:gd name="connsiteX9" fmla="*/ 48981 w 1179802"/>
                        <a:gd name="connsiteY9" fmla="*/ 1393316 h 1413742"/>
                        <a:gd name="connsiteX10" fmla="*/ 0 w 1179802"/>
                        <a:gd name="connsiteY10" fmla="*/ 1072157 h 1413742"/>
                        <a:gd name="connsiteX11" fmla="*/ 869907 w 1179802"/>
                        <a:gd name="connsiteY11" fmla="*/ 14099 h 1413742"/>
                        <a:gd name="connsiteX12" fmla="*/ 963099 w 1179802"/>
                        <a:gd name="connsiteY12" fmla="*/ 0 h 141374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</a:cxnLst>
                      <a:rect l="l" t="t" r="r" b="b"/>
                      <a:pathLst>
                        <a:path w="1179802" h="1413742">
                          <a:moveTo>
                            <a:pt x="963099" y="0"/>
                          </a:moveTo>
                          <a:lnTo>
                            <a:pt x="1179802" y="292257"/>
                          </a:lnTo>
                          <a:lnTo>
                            <a:pt x="994980" y="541519"/>
                          </a:lnTo>
                          <a:lnTo>
                            <a:pt x="978736" y="543128"/>
                          </a:lnTo>
                          <a:cubicBezTo>
                            <a:pt x="728350" y="593481"/>
                            <a:pt x="540000" y="811202"/>
                            <a:pt x="540000" y="1072157"/>
                          </a:cubicBezTo>
                          <a:cubicBezTo>
                            <a:pt x="540000" y="1109436"/>
                            <a:pt x="543844" y="1145833"/>
                            <a:pt x="551163" y="1180986"/>
                          </a:cubicBezTo>
                          <a:lnTo>
                            <a:pt x="552421" y="1184970"/>
                          </a:lnTo>
                          <a:lnTo>
                            <a:pt x="230750" y="1110672"/>
                          </a:lnTo>
                          <a:lnTo>
                            <a:pt x="56522" y="1413742"/>
                          </a:lnTo>
                          <a:lnTo>
                            <a:pt x="48981" y="1393316"/>
                          </a:lnTo>
                          <a:cubicBezTo>
                            <a:pt x="17148" y="1291862"/>
                            <a:pt x="0" y="1183995"/>
                            <a:pt x="0" y="1072157"/>
                          </a:cubicBezTo>
                          <a:cubicBezTo>
                            <a:pt x="0" y="550248"/>
                            <a:pt x="373452" y="114805"/>
                            <a:pt x="869907" y="14099"/>
                          </a:cubicBezTo>
                          <a:lnTo>
                            <a:pt x="963099" y="0"/>
                          </a:lnTo>
                          <a:close/>
                        </a:path>
                      </a:pathLst>
                    </a:custGeom>
                    <a:solidFill>
                      <a:schemeClr val="accent6">
                        <a:lumMod val="75000"/>
                      </a:schemeClr>
                    </a:solidFill>
                    <a:effectLst>
                      <a:innerShdw blurRad="63500" dist="50800" dir="16200000">
                        <a:prstClr val="black">
                          <a:alpha val="50000"/>
                        </a:prstClr>
                      </a:innerShdw>
                    </a:effec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lt-LT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69" name="Freeform: Shape 68">
                      <a:extLst>
                        <a:ext uri="{FF2B5EF4-FFF2-40B4-BE49-F238E27FC236}">
                          <a16:creationId xmlns:a16="http://schemas.microsoft.com/office/drawing/2014/main" id="{4D330EA5-C3DB-4731-8A31-4972141A454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680598" y="3523474"/>
                      <a:ext cx="1977588" cy="903476"/>
                    </a:xfrm>
                    <a:custGeom>
                      <a:avLst/>
                      <a:gdLst>
                        <a:gd name="connsiteX0" fmla="*/ 175466 w 1977588"/>
                        <a:gd name="connsiteY0" fmla="*/ 0 h 903476"/>
                        <a:gd name="connsiteX1" fmla="*/ 489168 w 1977588"/>
                        <a:gd name="connsiteY1" fmla="*/ 72458 h 903476"/>
                        <a:gd name="connsiteX2" fmla="*/ 518406 w 1977588"/>
                        <a:gd name="connsiteY2" fmla="*/ 125395 h 903476"/>
                        <a:gd name="connsiteX3" fmla="*/ 974038 w 1977588"/>
                        <a:gd name="connsiteY3" fmla="*/ 363476 h 903476"/>
                        <a:gd name="connsiteX4" fmla="*/ 1429670 w 1977588"/>
                        <a:gd name="connsiteY4" fmla="*/ 125395 h 903476"/>
                        <a:gd name="connsiteX5" fmla="*/ 1469192 w 1977588"/>
                        <a:gd name="connsiteY5" fmla="*/ 53838 h 903476"/>
                        <a:gd name="connsiteX6" fmla="*/ 1619843 w 1977588"/>
                        <a:gd name="connsiteY6" fmla="*/ 322882 h 903476"/>
                        <a:gd name="connsiteX7" fmla="*/ 1977588 w 1977588"/>
                        <a:gd name="connsiteY7" fmla="*/ 244496 h 903476"/>
                        <a:gd name="connsiteX8" fmla="*/ 1932018 w 1977588"/>
                        <a:gd name="connsiteY8" fmla="*/ 338268 h 903476"/>
                        <a:gd name="connsiteX9" fmla="*/ 974038 w 1977588"/>
                        <a:gd name="connsiteY9" fmla="*/ 903476 h 903476"/>
                        <a:gd name="connsiteX10" fmla="*/ 16058 w 1977588"/>
                        <a:gd name="connsiteY10" fmla="*/ 338268 h 903476"/>
                        <a:gd name="connsiteX11" fmla="*/ 0 w 1977588"/>
                        <a:gd name="connsiteY11" fmla="*/ 305225 h 903476"/>
                        <a:gd name="connsiteX12" fmla="*/ 175466 w 1977588"/>
                        <a:gd name="connsiteY12" fmla="*/ 0 h 90347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</a:cxnLst>
                      <a:rect l="l" t="t" r="r" b="b"/>
                      <a:pathLst>
                        <a:path w="1977588" h="903476">
                          <a:moveTo>
                            <a:pt x="175466" y="0"/>
                          </a:moveTo>
                          <a:lnTo>
                            <a:pt x="489168" y="72458"/>
                          </a:lnTo>
                          <a:lnTo>
                            <a:pt x="518406" y="125395"/>
                          </a:lnTo>
                          <a:cubicBezTo>
                            <a:pt x="617150" y="269036"/>
                            <a:pt x="784372" y="363476"/>
                            <a:pt x="974038" y="363476"/>
                          </a:cubicBezTo>
                          <a:cubicBezTo>
                            <a:pt x="1163704" y="363476"/>
                            <a:pt x="1330926" y="269036"/>
                            <a:pt x="1429670" y="125395"/>
                          </a:cubicBezTo>
                          <a:lnTo>
                            <a:pt x="1469192" y="53838"/>
                          </a:lnTo>
                          <a:lnTo>
                            <a:pt x="1619843" y="322882"/>
                          </a:lnTo>
                          <a:lnTo>
                            <a:pt x="1977588" y="244496"/>
                          </a:lnTo>
                          <a:lnTo>
                            <a:pt x="1932018" y="338268"/>
                          </a:lnTo>
                          <a:cubicBezTo>
                            <a:pt x="1747528" y="674932"/>
                            <a:pt x="1387707" y="903476"/>
                            <a:pt x="974038" y="903476"/>
                          </a:cubicBezTo>
                          <a:cubicBezTo>
                            <a:pt x="560369" y="903476"/>
                            <a:pt x="200548" y="674932"/>
                            <a:pt x="16058" y="338268"/>
                          </a:cubicBezTo>
                          <a:lnTo>
                            <a:pt x="0" y="305225"/>
                          </a:lnTo>
                          <a:lnTo>
                            <a:pt x="175466" y="0"/>
                          </a:lnTo>
                          <a:close/>
                        </a:path>
                      </a:pathLst>
                    </a:custGeom>
                    <a:solidFill>
                      <a:schemeClr val="accent2">
                        <a:lumMod val="75000"/>
                      </a:schemeClr>
                    </a:solidFill>
                    <a:effectLst>
                      <a:innerShdw blurRad="63500" dist="50800" dir="16200000">
                        <a:prstClr val="black">
                          <a:alpha val="50000"/>
                        </a:prstClr>
                      </a:innerShdw>
                    </a:effec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lt-LT">
                        <a:solidFill>
                          <a:schemeClr val="tx1"/>
                        </a:solidFill>
                      </a:endParaRPr>
                    </a:p>
                  </p:txBody>
                </p:sp>
              </p:grpSp>
              <p:sp>
                <p:nvSpPr>
                  <p:cNvPr id="55" name="Callout: Bent Line with Accent Bar 54">
                    <a:extLst>
                      <a:ext uri="{FF2B5EF4-FFF2-40B4-BE49-F238E27FC236}">
                        <a16:creationId xmlns:a16="http://schemas.microsoft.com/office/drawing/2014/main" id="{EC6556C5-E79A-4382-8C57-0343D48D8C75}"/>
                      </a:ext>
                    </a:extLst>
                  </p:cNvPr>
                  <p:cNvSpPr/>
                  <p:nvPr/>
                </p:nvSpPr>
                <p:spPr>
                  <a:xfrm>
                    <a:off x="15318965" y="581255"/>
                    <a:ext cx="1602459" cy="231645"/>
                  </a:xfrm>
                  <a:prstGeom prst="accentCallout2">
                    <a:avLst>
                      <a:gd name="adj1" fmla="val 18750"/>
                      <a:gd name="adj2" fmla="val -8333"/>
                      <a:gd name="adj3" fmla="val 18750"/>
                      <a:gd name="adj4" fmla="val -16667"/>
                      <a:gd name="adj5" fmla="val 254219"/>
                      <a:gd name="adj6" fmla="val -67572"/>
                    </a:avLst>
                  </a:prstGeom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lt-LT" b="1" dirty="0"/>
                      <a:t>Tyrimai ir stebėsena</a:t>
                    </a:r>
                  </a:p>
                </p:txBody>
              </p:sp>
              <p:sp>
                <p:nvSpPr>
                  <p:cNvPr id="56" name="Callout: Bent Line with Accent Bar 55">
                    <a:extLst>
                      <a:ext uri="{FF2B5EF4-FFF2-40B4-BE49-F238E27FC236}">
                        <a16:creationId xmlns:a16="http://schemas.microsoft.com/office/drawing/2014/main" id="{F7D18090-7F9D-407F-AFEE-3FF1AC66FD8D}"/>
                      </a:ext>
                    </a:extLst>
                  </p:cNvPr>
                  <p:cNvSpPr/>
                  <p:nvPr/>
                </p:nvSpPr>
                <p:spPr>
                  <a:xfrm>
                    <a:off x="14872205" y="2694964"/>
                    <a:ext cx="2291409" cy="528299"/>
                  </a:xfrm>
                  <a:prstGeom prst="accentCallout2">
                    <a:avLst>
                      <a:gd name="adj1" fmla="val 18750"/>
                      <a:gd name="adj2" fmla="val -8333"/>
                      <a:gd name="adj3" fmla="val 18750"/>
                      <a:gd name="adj4" fmla="val -16667"/>
                      <a:gd name="adj5" fmla="val -52707"/>
                      <a:gd name="adj6" fmla="val -44397"/>
                    </a:avLst>
                  </a:prstGeom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lt-LT" b="1" dirty="0"/>
                      <a:t>Valdymo dokumentų parengimas</a:t>
                    </a:r>
                  </a:p>
                </p:txBody>
              </p:sp>
              <p:sp>
                <p:nvSpPr>
                  <p:cNvPr id="58" name="Callout: Bent Line with Accent Bar 57">
                    <a:extLst>
                      <a:ext uri="{FF2B5EF4-FFF2-40B4-BE49-F238E27FC236}">
                        <a16:creationId xmlns:a16="http://schemas.microsoft.com/office/drawing/2014/main" id="{AA0A4A23-829D-48AF-A992-A25B3663E947}"/>
                      </a:ext>
                    </a:extLst>
                  </p:cNvPr>
                  <p:cNvSpPr/>
                  <p:nvPr/>
                </p:nvSpPr>
                <p:spPr>
                  <a:xfrm>
                    <a:off x="10148682" y="662377"/>
                    <a:ext cx="2291409" cy="528299"/>
                  </a:xfrm>
                  <a:prstGeom prst="accentCallout2">
                    <a:avLst>
                      <a:gd name="adj1" fmla="val 35868"/>
                      <a:gd name="adj2" fmla="val 93843"/>
                      <a:gd name="adj3" fmla="val 35868"/>
                      <a:gd name="adj4" fmla="val 103488"/>
                      <a:gd name="adj5" fmla="val 88043"/>
                      <a:gd name="adj6" fmla="val 121803"/>
                    </a:avLst>
                  </a:prstGeom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lt-LT" b="1" dirty="0"/>
                      <a:t>Būklės gerinimo priemonių įgyvendinimas</a:t>
                    </a:r>
                  </a:p>
                </p:txBody>
              </p:sp>
            </p:grpSp>
            <p:sp>
              <p:nvSpPr>
                <p:cNvPr id="70" name="TextBox 69">
                  <a:extLst>
                    <a:ext uri="{FF2B5EF4-FFF2-40B4-BE49-F238E27FC236}">
                      <a16:creationId xmlns:a16="http://schemas.microsoft.com/office/drawing/2014/main" id="{25708830-EAB8-41CA-9D79-ABFDBDC8DD52}"/>
                    </a:ext>
                  </a:extLst>
                </p:cNvPr>
                <p:cNvSpPr txBox="1"/>
                <p:nvPr/>
              </p:nvSpPr>
              <p:spPr>
                <a:xfrm>
                  <a:off x="10429923" y="3323730"/>
                  <a:ext cx="7389467" cy="150810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lt-LT" b="1" u="sng" dirty="0">
                      <a:solidFill>
                        <a:schemeClr val="bg1"/>
                      </a:solidFill>
                    </a:rPr>
                    <a:t>VANDENS IŠTEKLIŲ VALDYMAS IR APSAUGA:</a:t>
                  </a:r>
                  <a:endParaRPr lang="en-GB" b="1" u="sng" dirty="0">
                    <a:solidFill>
                      <a:schemeClr val="bg1"/>
                    </a:solidFill>
                  </a:endParaRPr>
                </a:p>
                <a:p>
                  <a:pPr marL="984250"/>
                  <a:endParaRPr lang="en-GB" sz="1000" b="1" u="sng" dirty="0">
                    <a:solidFill>
                      <a:schemeClr val="bg1"/>
                    </a:solidFill>
                  </a:endParaRPr>
                </a:p>
                <a:p>
                  <a:pPr marL="984250"/>
                  <a:r>
                    <a:rPr lang="lt-LT" i="1" dirty="0">
                      <a:solidFill>
                        <a:schemeClr val="bg1"/>
                      </a:solidFill>
                    </a:rPr>
                    <a:t>Ne visos investicijos skirtos</a:t>
                  </a:r>
                  <a:endParaRPr lang="en-GB" i="1" dirty="0">
                    <a:solidFill>
                      <a:schemeClr val="bg1"/>
                    </a:solidFill>
                  </a:endParaRPr>
                </a:p>
                <a:p>
                  <a:pPr marL="984250"/>
                  <a:r>
                    <a:rPr lang="lt-LT" i="1" dirty="0">
                      <a:solidFill>
                        <a:schemeClr val="bg1"/>
                      </a:solidFill>
                    </a:rPr>
                    <a:t> aplinkos apsaugai</a:t>
                  </a:r>
                </a:p>
                <a:p>
                  <a:endParaRPr lang="lt-LT" sz="1000" i="1" dirty="0"/>
                </a:p>
                <a:p>
                  <a:r>
                    <a:rPr lang="lt-LT" b="1" u="sng" dirty="0">
                      <a:solidFill>
                        <a:schemeClr val="bg1"/>
                      </a:solidFill>
                    </a:rPr>
                    <a:t>VANDENS TELKINIŲ BŪKLĖS GERINIMAS:</a:t>
                  </a:r>
                </a:p>
              </p:txBody>
            </p:sp>
          </p:grpSp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65089F16-10B5-4383-B04E-AEFC06D19169}"/>
                  </a:ext>
                </a:extLst>
              </p:cNvPr>
              <p:cNvSpPr txBox="1"/>
              <p:nvPr/>
            </p:nvSpPr>
            <p:spPr>
              <a:xfrm>
                <a:off x="15690701" y="785293"/>
                <a:ext cx="2856876" cy="17081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lt-LT" sz="1500" i="1" dirty="0">
                    <a:solidFill>
                      <a:schemeClr val="bg1"/>
                    </a:solidFill>
                  </a:rPr>
                  <a:t>Požeminio vandens monitoringo priemonės;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lt-LT" sz="1500" i="1" dirty="0">
                    <a:solidFill>
                      <a:schemeClr val="bg1"/>
                    </a:solidFill>
                  </a:rPr>
                  <a:t>Įranga ir priemonės jūriniams ir vidaus vandenų tyrimams;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lt-LT" sz="1500" i="1" dirty="0">
                    <a:solidFill>
                      <a:schemeClr val="bg1"/>
                    </a:solidFill>
                  </a:rPr>
                  <a:t>Taršos incidentų likvidavimo priemonės;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lt-LT" sz="1500" i="1" dirty="0">
                    <a:solidFill>
                      <a:schemeClr val="bg1"/>
                    </a:solidFill>
                  </a:rPr>
                  <a:t>Gyvūnų reabilitacijos centras.</a:t>
                </a:r>
              </a:p>
            </p:txBody>
          </p:sp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EAA69B08-9184-4D2D-B23D-C2A1E1B9754B}"/>
                  </a:ext>
                </a:extLst>
              </p:cNvPr>
              <p:cNvSpPr txBox="1"/>
              <p:nvPr/>
            </p:nvSpPr>
            <p:spPr>
              <a:xfrm>
                <a:off x="15193493" y="3116673"/>
                <a:ext cx="3122838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lt-LT" sz="1500" i="1" dirty="0">
                    <a:solidFill>
                      <a:schemeClr val="bg1"/>
                    </a:solidFill>
                  </a:rPr>
                  <a:t>Būklės valdymo ir apsaugos nuo neigiamo poveikio dokumentai</a:t>
                </a:r>
                <a:r>
                  <a:rPr lang="en-GB" sz="1500" i="1" dirty="0">
                    <a:solidFill>
                      <a:schemeClr val="bg1"/>
                    </a:solidFill>
                  </a:rPr>
                  <a:t>;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lt-LT" sz="1500" i="1" dirty="0">
                    <a:solidFill>
                      <a:schemeClr val="bg1"/>
                    </a:solidFill>
                  </a:rPr>
                  <a:t>Nuotekų tvarkymo sistemų inventorizacija</a:t>
                </a:r>
              </a:p>
            </p:txBody>
          </p:sp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08A22C74-6EE2-4441-9755-FC002BB0F045}"/>
                  </a:ext>
                </a:extLst>
              </p:cNvPr>
              <p:cNvSpPr txBox="1"/>
              <p:nvPr/>
            </p:nvSpPr>
            <p:spPr>
              <a:xfrm>
                <a:off x="10476118" y="1259363"/>
                <a:ext cx="3122838" cy="1938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lt-LT" sz="1500" i="1" dirty="0">
                    <a:solidFill>
                      <a:schemeClr val="bg1"/>
                    </a:solidFill>
                  </a:rPr>
                  <a:t>Žuvų pralaidų įrengimas/ rekonstrukcija;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lt-LT" sz="1500" i="1" dirty="0">
                    <a:solidFill>
                      <a:schemeClr val="bg1"/>
                    </a:solidFill>
                  </a:rPr>
                  <a:t>Migracijos kliūčių pašalinimas;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lt-LT" sz="1500" i="1" dirty="0" err="1">
                    <a:solidFill>
                      <a:schemeClr val="bg1"/>
                    </a:solidFill>
                  </a:rPr>
                  <a:t>Įžuvinimas</a:t>
                </a:r>
                <a:r>
                  <a:rPr lang="lt-LT" sz="1500" i="1" dirty="0">
                    <a:solidFill>
                      <a:schemeClr val="bg1"/>
                    </a:solidFill>
                  </a:rPr>
                  <a:t>;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lt-LT" sz="1500" i="1" dirty="0">
                    <a:solidFill>
                      <a:schemeClr val="bg1"/>
                    </a:solidFill>
                  </a:rPr>
                  <a:t>Žuvų išgaudymas;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lt-LT" sz="1500" i="1" dirty="0">
                    <a:solidFill>
                      <a:schemeClr val="bg1"/>
                    </a:solidFill>
                  </a:rPr>
                  <a:t>Makrofitų šalinimas;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lt-LT" sz="1500" i="1" dirty="0">
                    <a:solidFill>
                      <a:schemeClr val="bg1"/>
                    </a:solidFill>
                  </a:rPr>
                  <a:t>Ežero nuosėdų šalinimas;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lt-LT" sz="1500" i="1" dirty="0">
                    <a:solidFill>
                      <a:schemeClr val="bg1"/>
                    </a:solidFill>
                  </a:rPr>
                  <a:t>Upių vagų </a:t>
                </a:r>
                <a:r>
                  <a:rPr lang="lt-LT" sz="1500" i="1" dirty="0" err="1">
                    <a:solidFill>
                      <a:schemeClr val="bg1"/>
                    </a:solidFill>
                  </a:rPr>
                  <a:t>renatūralizavimas</a:t>
                </a:r>
                <a:endParaRPr lang="lt-LT" sz="1500" i="1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74" name="Group 73">
                <a:extLst>
                  <a:ext uri="{FF2B5EF4-FFF2-40B4-BE49-F238E27FC236}">
                    <a16:creationId xmlns:a16="http://schemas.microsoft.com/office/drawing/2014/main" id="{FDDDCB78-8164-442D-A1B3-3EF34DFAE444}"/>
                  </a:ext>
                </a:extLst>
              </p:cNvPr>
              <p:cNvGrpSpPr/>
              <p:nvPr/>
            </p:nvGrpSpPr>
            <p:grpSpPr>
              <a:xfrm>
                <a:off x="10889400" y="4956943"/>
                <a:ext cx="1659836" cy="1669774"/>
                <a:chOff x="1212574" y="2226365"/>
                <a:chExt cx="1659836" cy="1669774"/>
              </a:xfrm>
            </p:grpSpPr>
            <p:sp>
              <p:nvSpPr>
                <p:cNvPr id="75" name="Circle: Hollow 74">
                  <a:extLst>
                    <a:ext uri="{FF2B5EF4-FFF2-40B4-BE49-F238E27FC236}">
                      <a16:creationId xmlns:a16="http://schemas.microsoft.com/office/drawing/2014/main" id="{DB47528C-85DA-4EF6-B1E4-2C2086A10BCB}"/>
                    </a:ext>
                  </a:extLst>
                </p:cNvPr>
                <p:cNvSpPr/>
                <p:nvPr/>
              </p:nvSpPr>
              <p:spPr>
                <a:xfrm>
                  <a:off x="1212574" y="2226365"/>
                  <a:ext cx="1659835" cy="1669774"/>
                </a:xfrm>
                <a:prstGeom prst="donut">
                  <a:avLst>
                    <a:gd name="adj" fmla="val 14289"/>
                  </a:avLst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lt-LT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6" name="Freeform: Shape 75">
                  <a:extLst>
                    <a:ext uri="{FF2B5EF4-FFF2-40B4-BE49-F238E27FC236}">
                      <a16:creationId xmlns:a16="http://schemas.microsoft.com/office/drawing/2014/main" id="{23DDFF3C-EDF3-4877-9041-A94CA34DCD7B}"/>
                    </a:ext>
                  </a:extLst>
                </p:cNvPr>
                <p:cNvSpPr/>
                <p:nvPr/>
              </p:nvSpPr>
              <p:spPr>
                <a:xfrm>
                  <a:off x="1212574" y="3061252"/>
                  <a:ext cx="1659836" cy="834887"/>
                </a:xfrm>
                <a:custGeom>
                  <a:avLst/>
                  <a:gdLst>
                    <a:gd name="connsiteX0" fmla="*/ 0 w 1659836"/>
                    <a:gd name="connsiteY0" fmla="*/ 0 h 834887"/>
                    <a:gd name="connsiteX1" fmla="*/ 237174 w 1659836"/>
                    <a:gd name="connsiteY1" fmla="*/ 0 h 834887"/>
                    <a:gd name="connsiteX2" fmla="*/ 829918 w 1659836"/>
                    <a:gd name="connsiteY2" fmla="*/ 597713 h 834887"/>
                    <a:gd name="connsiteX3" fmla="*/ 1422662 w 1659836"/>
                    <a:gd name="connsiteY3" fmla="*/ 0 h 834887"/>
                    <a:gd name="connsiteX4" fmla="*/ 1659836 w 1659836"/>
                    <a:gd name="connsiteY4" fmla="*/ 0 h 834887"/>
                    <a:gd name="connsiteX5" fmla="*/ 829918 w 1659836"/>
                    <a:gd name="connsiteY5" fmla="*/ 834887 h 834887"/>
                    <a:gd name="connsiteX6" fmla="*/ 0 w 1659836"/>
                    <a:gd name="connsiteY6" fmla="*/ 0 h 8348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659836" h="834887">
                      <a:moveTo>
                        <a:pt x="0" y="0"/>
                      </a:moveTo>
                      <a:lnTo>
                        <a:pt x="237174" y="0"/>
                      </a:lnTo>
                      <a:cubicBezTo>
                        <a:pt x="237174" y="330108"/>
                        <a:pt x="502555" y="597713"/>
                        <a:pt x="829918" y="597713"/>
                      </a:cubicBezTo>
                      <a:cubicBezTo>
                        <a:pt x="1157281" y="597713"/>
                        <a:pt x="1422662" y="330108"/>
                        <a:pt x="1422662" y="0"/>
                      </a:cubicBezTo>
                      <a:lnTo>
                        <a:pt x="1659836" y="0"/>
                      </a:lnTo>
                      <a:cubicBezTo>
                        <a:pt x="1659836" y="461095"/>
                        <a:pt x="1288269" y="834887"/>
                        <a:pt x="829918" y="834887"/>
                      </a:cubicBezTo>
                      <a:cubicBezTo>
                        <a:pt x="371567" y="834887"/>
                        <a:pt x="0" y="461095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6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lt-LT"/>
                </a:p>
              </p:txBody>
            </p:sp>
          </p:grpSp>
          <p:grpSp>
            <p:nvGrpSpPr>
              <p:cNvPr id="77" name="Group 76">
                <a:extLst>
                  <a:ext uri="{FF2B5EF4-FFF2-40B4-BE49-F238E27FC236}">
                    <a16:creationId xmlns:a16="http://schemas.microsoft.com/office/drawing/2014/main" id="{8E57FDE2-3E5F-4F27-A43A-96898D4FC830}"/>
                  </a:ext>
                </a:extLst>
              </p:cNvPr>
              <p:cNvGrpSpPr/>
              <p:nvPr/>
            </p:nvGrpSpPr>
            <p:grpSpPr>
              <a:xfrm>
                <a:off x="12956738" y="4956943"/>
                <a:ext cx="1659836" cy="1669774"/>
                <a:chOff x="1212574" y="2226365"/>
                <a:chExt cx="1659836" cy="1669774"/>
              </a:xfrm>
            </p:grpSpPr>
            <p:sp>
              <p:nvSpPr>
                <p:cNvPr id="78" name="Circle: Hollow 77">
                  <a:extLst>
                    <a:ext uri="{FF2B5EF4-FFF2-40B4-BE49-F238E27FC236}">
                      <a16:creationId xmlns:a16="http://schemas.microsoft.com/office/drawing/2014/main" id="{8795913A-1C5D-4011-9203-56BD5BD0760F}"/>
                    </a:ext>
                  </a:extLst>
                </p:cNvPr>
                <p:cNvSpPr/>
                <p:nvPr/>
              </p:nvSpPr>
              <p:spPr>
                <a:xfrm>
                  <a:off x="1212574" y="2226365"/>
                  <a:ext cx="1659835" cy="1669774"/>
                </a:xfrm>
                <a:prstGeom prst="donut">
                  <a:avLst>
                    <a:gd name="adj" fmla="val 14289"/>
                  </a:avLst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lt-LT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9" name="Freeform: Shape 78">
                  <a:extLst>
                    <a:ext uri="{FF2B5EF4-FFF2-40B4-BE49-F238E27FC236}">
                      <a16:creationId xmlns:a16="http://schemas.microsoft.com/office/drawing/2014/main" id="{18C13301-8CAA-4B6E-BACB-B38AC042BB93}"/>
                    </a:ext>
                  </a:extLst>
                </p:cNvPr>
                <p:cNvSpPr/>
                <p:nvPr/>
              </p:nvSpPr>
              <p:spPr>
                <a:xfrm>
                  <a:off x="1212574" y="3061252"/>
                  <a:ext cx="1659836" cy="834887"/>
                </a:xfrm>
                <a:custGeom>
                  <a:avLst/>
                  <a:gdLst>
                    <a:gd name="connsiteX0" fmla="*/ 0 w 1659836"/>
                    <a:gd name="connsiteY0" fmla="*/ 0 h 834887"/>
                    <a:gd name="connsiteX1" fmla="*/ 237174 w 1659836"/>
                    <a:gd name="connsiteY1" fmla="*/ 0 h 834887"/>
                    <a:gd name="connsiteX2" fmla="*/ 829918 w 1659836"/>
                    <a:gd name="connsiteY2" fmla="*/ 597713 h 834887"/>
                    <a:gd name="connsiteX3" fmla="*/ 1422662 w 1659836"/>
                    <a:gd name="connsiteY3" fmla="*/ 0 h 834887"/>
                    <a:gd name="connsiteX4" fmla="*/ 1659836 w 1659836"/>
                    <a:gd name="connsiteY4" fmla="*/ 0 h 834887"/>
                    <a:gd name="connsiteX5" fmla="*/ 829918 w 1659836"/>
                    <a:gd name="connsiteY5" fmla="*/ 834887 h 834887"/>
                    <a:gd name="connsiteX6" fmla="*/ 0 w 1659836"/>
                    <a:gd name="connsiteY6" fmla="*/ 0 h 8348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659836" h="834887">
                      <a:moveTo>
                        <a:pt x="0" y="0"/>
                      </a:moveTo>
                      <a:lnTo>
                        <a:pt x="237174" y="0"/>
                      </a:lnTo>
                      <a:cubicBezTo>
                        <a:pt x="237174" y="330108"/>
                        <a:pt x="502555" y="597713"/>
                        <a:pt x="829918" y="597713"/>
                      </a:cubicBezTo>
                      <a:cubicBezTo>
                        <a:pt x="1157281" y="597713"/>
                        <a:pt x="1422662" y="330108"/>
                        <a:pt x="1422662" y="0"/>
                      </a:cubicBezTo>
                      <a:lnTo>
                        <a:pt x="1659836" y="0"/>
                      </a:lnTo>
                      <a:cubicBezTo>
                        <a:pt x="1659836" y="461095"/>
                        <a:pt x="1288269" y="834887"/>
                        <a:pt x="829918" y="834887"/>
                      </a:cubicBezTo>
                      <a:cubicBezTo>
                        <a:pt x="371567" y="834887"/>
                        <a:pt x="0" y="461095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6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lt-LT"/>
                </a:p>
              </p:txBody>
            </p:sp>
          </p:grpSp>
          <p:grpSp>
            <p:nvGrpSpPr>
              <p:cNvPr id="88" name="Group 87">
                <a:extLst>
                  <a:ext uri="{FF2B5EF4-FFF2-40B4-BE49-F238E27FC236}">
                    <a16:creationId xmlns:a16="http://schemas.microsoft.com/office/drawing/2014/main" id="{AA97D79E-F796-4427-A61A-0AD0294644C0}"/>
                  </a:ext>
                </a:extLst>
              </p:cNvPr>
              <p:cNvGrpSpPr/>
              <p:nvPr/>
            </p:nvGrpSpPr>
            <p:grpSpPr>
              <a:xfrm>
                <a:off x="15024078" y="4956943"/>
                <a:ext cx="1659836" cy="1669774"/>
                <a:chOff x="1212574" y="2226365"/>
                <a:chExt cx="1659836" cy="1669774"/>
              </a:xfrm>
            </p:grpSpPr>
            <p:sp>
              <p:nvSpPr>
                <p:cNvPr id="89" name="Circle: Hollow 88">
                  <a:extLst>
                    <a:ext uri="{FF2B5EF4-FFF2-40B4-BE49-F238E27FC236}">
                      <a16:creationId xmlns:a16="http://schemas.microsoft.com/office/drawing/2014/main" id="{B39EFBE1-A021-4B0F-8626-32929986144D}"/>
                    </a:ext>
                  </a:extLst>
                </p:cNvPr>
                <p:cNvSpPr/>
                <p:nvPr/>
              </p:nvSpPr>
              <p:spPr>
                <a:xfrm>
                  <a:off x="1212574" y="2226365"/>
                  <a:ext cx="1659835" cy="1669774"/>
                </a:xfrm>
                <a:prstGeom prst="donut">
                  <a:avLst>
                    <a:gd name="adj" fmla="val 14289"/>
                  </a:avLst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lt-LT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91" name="Freeform: Shape 90">
                  <a:extLst>
                    <a:ext uri="{FF2B5EF4-FFF2-40B4-BE49-F238E27FC236}">
                      <a16:creationId xmlns:a16="http://schemas.microsoft.com/office/drawing/2014/main" id="{1541F304-B2D3-4E71-951C-3A84816E8AC8}"/>
                    </a:ext>
                  </a:extLst>
                </p:cNvPr>
                <p:cNvSpPr/>
                <p:nvPr/>
              </p:nvSpPr>
              <p:spPr>
                <a:xfrm>
                  <a:off x="1212574" y="3061252"/>
                  <a:ext cx="1659836" cy="834887"/>
                </a:xfrm>
                <a:custGeom>
                  <a:avLst/>
                  <a:gdLst>
                    <a:gd name="connsiteX0" fmla="*/ 0 w 1659836"/>
                    <a:gd name="connsiteY0" fmla="*/ 0 h 834887"/>
                    <a:gd name="connsiteX1" fmla="*/ 237174 w 1659836"/>
                    <a:gd name="connsiteY1" fmla="*/ 0 h 834887"/>
                    <a:gd name="connsiteX2" fmla="*/ 829918 w 1659836"/>
                    <a:gd name="connsiteY2" fmla="*/ 597713 h 834887"/>
                    <a:gd name="connsiteX3" fmla="*/ 1422662 w 1659836"/>
                    <a:gd name="connsiteY3" fmla="*/ 0 h 834887"/>
                    <a:gd name="connsiteX4" fmla="*/ 1659836 w 1659836"/>
                    <a:gd name="connsiteY4" fmla="*/ 0 h 834887"/>
                    <a:gd name="connsiteX5" fmla="*/ 829918 w 1659836"/>
                    <a:gd name="connsiteY5" fmla="*/ 834887 h 834887"/>
                    <a:gd name="connsiteX6" fmla="*/ 0 w 1659836"/>
                    <a:gd name="connsiteY6" fmla="*/ 0 h 8348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659836" h="834887">
                      <a:moveTo>
                        <a:pt x="0" y="0"/>
                      </a:moveTo>
                      <a:lnTo>
                        <a:pt x="237174" y="0"/>
                      </a:lnTo>
                      <a:cubicBezTo>
                        <a:pt x="237174" y="330108"/>
                        <a:pt x="502555" y="597713"/>
                        <a:pt x="829918" y="597713"/>
                      </a:cubicBezTo>
                      <a:cubicBezTo>
                        <a:pt x="1157281" y="597713"/>
                        <a:pt x="1422662" y="330108"/>
                        <a:pt x="1422662" y="0"/>
                      </a:cubicBezTo>
                      <a:lnTo>
                        <a:pt x="1659836" y="0"/>
                      </a:lnTo>
                      <a:cubicBezTo>
                        <a:pt x="1659836" y="461095"/>
                        <a:pt x="1288269" y="834887"/>
                        <a:pt x="829918" y="834887"/>
                      </a:cubicBezTo>
                      <a:cubicBezTo>
                        <a:pt x="371567" y="834887"/>
                        <a:pt x="0" y="461095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6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lt-LT"/>
                </a:p>
              </p:txBody>
            </p:sp>
          </p:grpSp>
          <p:pic>
            <p:nvPicPr>
              <p:cNvPr id="96" name="Graphic 95" descr="Warning">
                <a:extLst>
                  <a:ext uri="{FF2B5EF4-FFF2-40B4-BE49-F238E27FC236}">
                    <a16:creationId xmlns:a16="http://schemas.microsoft.com/office/drawing/2014/main" id="{B83A60C4-790B-4B4B-8601-6EF2D975514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10693835" y="3797000"/>
                <a:ext cx="530581" cy="530581"/>
              </a:xfrm>
              <a:prstGeom prst="rect">
                <a:avLst/>
              </a:prstGeom>
            </p:spPr>
          </p:pic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7B507D04-0CA2-48D8-8EFC-5001EA59826D}"/>
                  </a:ext>
                </a:extLst>
              </p:cNvPr>
              <p:cNvSpPr/>
              <p:nvPr/>
            </p:nvSpPr>
            <p:spPr>
              <a:xfrm>
                <a:off x="10540460" y="5791830"/>
                <a:ext cx="6515088" cy="86975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t-LT"/>
              </a:p>
            </p:txBody>
          </p:sp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ACCFDCEB-4E73-456C-9829-F1282CA42A69}"/>
                  </a:ext>
                </a:extLst>
              </p:cNvPr>
              <p:cNvSpPr txBox="1"/>
              <p:nvPr/>
            </p:nvSpPr>
            <p:spPr>
              <a:xfrm>
                <a:off x="11483052" y="6137691"/>
                <a:ext cx="472192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lt-LT" dirty="0">
                    <a:solidFill>
                      <a:schemeClr val="bg1"/>
                    </a:solidFill>
                  </a:rPr>
                  <a:t>Geros ekologinės būklės/ potencialo vandens telkinių skaičius</a:t>
                </a:r>
              </a:p>
            </p:txBody>
          </p:sp>
        </p:grpSp>
        <p:sp>
          <p:nvSpPr>
            <p:cNvPr id="5" name="Block Arc 4">
              <a:extLst>
                <a:ext uri="{FF2B5EF4-FFF2-40B4-BE49-F238E27FC236}">
                  <a16:creationId xmlns:a16="http://schemas.microsoft.com/office/drawing/2014/main" id="{B22857B2-3DC7-46CF-9DC9-CAFC7DA82D5D}"/>
                </a:ext>
              </a:extLst>
            </p:cNvPr>
            <p:cNvSpPr/>
            <p:nvPr/>
          </p:nvSpPr>
          <p:spPr>
            <a:xfrm>
              <a:off x="10888551" y="4953431"/>
              <a:ext cx="1605775" cy="1669774"/>
            </a:xfrm>
            <a:prstGeom prst="blockArc">
              <a:avLst>
                <a:gd name="adj1" fmla="val 10745658"/>
                <a:gd name="adj2" fmla="val 16119428"/>
                <a:gd name="adj3" fmla="val 15633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>
                <a:solidFill>
                  <a:schemeClr val="tx1"/>
                </a:solidFill>
              </a:endParaRPr>
            </a:p>
          </p:txBody>
        </p:sp>
        <p:sp>
          <p:nvSpPr>
            <p:cNvPr id="92" name="Block Arc 91">
              <a:extLst>
                <a:ext uri="{FF2B5EF4-FFF2-40B4-BE49-F238E27FC236}">
                  <a16:creationId xmlns:a16="http://schemas.microsoft.com/office/drawing/2014/main" id="{6BA48377-6E17-4455-834E-43E9C06D5DAB}"/>
                </a:ext>
              </a:extLst>
            </p:cNvPr>
            <p:cNvSpPr/>
            <p:nvPr/>
          </p:nvSpPr>
          <p:spPr>
            <a:xfrm>
              <a:off x="12956736" y="4950025"/>
              <a:ext cx="1620323" cy="1669774"/>
            </a:xfrm>
            <a:prstGeom prst="blockArc">
              <a:avLst>
                <a:gd name="adj1" fmla="val 10745658"/>
                <a:gd name="adj2" fmla="val 16683990"/>
                <a:gd name="adj3" fmla="val 15748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>
                <a:solidFill>
                  <a:schemeClr val="tx1"/>
                </a:solidFill>
              </a:endParaRPr>
            </a:p>
          </p:txBody>
        </p:sp>
        <p:sp>
          <p:nvSpPr>
            <p:cNvPr id="95" name="Block Arc 94">
              <a:extLst>
                <a:ext uri="{FF2B5EF4-FFF2-40B4-BE49-F238E27FC236}">
                  <a16:creationId xmlns:a16="http://schemas.microsoft.com/office/drawing/2014/main" id="{FBCC9678-8161-4F94-8742-6BAE8B2AF67D}"/>
                </a:ext>
              </a:extLst>
            </p:cNvPr>
            <p:cNvSpPr/>
            <p:nvPr/>
          </p:nvSpPr>
          <p:spPr>
            <a:xfrm>
              <a:off x="15023173" y="4953431"/>
              <a:ext cx="1659835" cy="1678150"/>
            </a:xfrm>
            <a:prstGeom prst="blockArc">
              <a:avLst>
                <a:gd name="adj1" fmla="val 10745658"/>
                <a:gd name="adj2" fmla="val 20172241"/>
                <a:gd name="adj3" fmla="val 14944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>
                <a:solidFill>
                  <a:schemeClr val="tx1"/>
                </a:solidFill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BC9DF8E8-28E4-4C28-923F-5575DAE79F8D}"/>
                </a:ext>
              </a:extLst>
            </p:cNvPr>
            <p:cNvSpPr txBox="1"/>
            <p:nvPr/>
          </p:nvSpPr>
          <p:spPr>
            <a:xfrm>
              <a:off x="11316183" y="5808070"/>
              <a:ext cx="101815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solidFill>
                    <a:schemeClr val="bg1"/>
                  </a:solidFill>
                </a:rPr>
                <a:t>2010 m.</a:t>
              </a:r>
              <a:endParaRPr lang="lt-LT" dirty="0">
                <a:solidFill>
                  <a:schemeClr val="bg1"/>
                </a:solidFill>
              </a:endParaRP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AA5335D3-1EB3-401E-AE9E-789D56813E83}"/>
                </a:ext>
              </a:extLst>
            </p:cNvPr>
            <p:cNvSpPr txBox="1"/>
            <p:nvPr/>
          </p:nvSpPr>
          <p:spPr>
            <a:xfrm>
              <a:off x="13416735" y="5780752"/>
              <a:ext cx="101815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solidFill>
                    <a:schemeClr val="bg1"/>
                  </a:solidFill>
                </a:rPr>
                <a:t>2015 m.</a:t>
              </a:r>
              <a:endParaRPr lang="lt-LT" dirty="0">
                <a:solidFill>
                  <a:schemeClr val="bg1"/>
                </a:solidFill>
              </a:endParaRPr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58D6F8EB-6BAB-4B0D-BB6C-0072D6353484}"/>
                </a:ext>
              </a:extLst>
            </p:cNvPr>
            <p:cNvSpPr txBox="1"/>
            <p:nvPr/>
          </p:nvSpPr>
          <p:spPr>
            <a:xfrm>
              <a:off x="15474288" y="5734863"/>
              <a:ext cx="101815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solidFill>
                    <a:schemeClr val="bg1"/>
                  </a:solidFill>
                </a:rPr>
                <a:t>2021 m.</a:t>
              </a:r>
              <a:endParaRPr lang="lt-LT" dirty="0">
                <a:solidFill>
                  <a:schemeClr val="bg1"/>
                </a:solidFill>
              </a:endParaRPr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75E80D5C-CC5D-4462-BE2A-72713BA48772}"/>
                </a:ext>
              </a:extLst>
            </p:cNvPr>
            <p:cNvSpPr txBox="1"/>
            <p:nvPr/>
          </p:nvSpPr>
          <p:spPr>
            <a:xfrm>
              <a:off x="11402437" y="5329907"/>
              <a:ext cx="6715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1" dirty="0">
                  <a:solidFill>
                    <a:schemeClr val="bg1"/>
                  </a:solidFill>
                </a:rPr>
                <a:t>48 %</a:t>
              </a:r>
              <a:endParaRPr lang="lt-LT" b="1" dirty="0">
                <a:solidFill>
                  <a:schemeClr val="bg1"/>
                </a:solidFill>
              </a:endParaRP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4026423A-7F64-4405-817F-6CFC0EFB7CA8}"/>
                </a:ext>
              </a:extLst>
            </p:cNvPr>
            <p:cNvSpPr txBox="1"/>
            <p:nvPr/>
          </p:nvSpPr>
          <p:spPr>
            <a:xfrm>
              <a:off x="13450897" y="5328162"/>
              <a:ext cx="6715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1" dirty="0">
                  <a:solidFill>
                    <a:schemeClr val="bg1"/>
                  </a:solidFill>
                </a:rPr>
                <a:t>53 %</a:t>
              </a:r>
              <a:endParaRPr lang="lt-LT" b="1" dirty="0">
                <a:solidFill>
                  <a:schemeClr val="bg1"/>
                </a:solidFill>
              </a:endParaRPr>
            </a:p>
          </p:txBody>
        </p: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23083F00-00E4-4E24-A2BD-4616828E36CC}"/>
                </a:ext>
              </a:extLst>
            </p:cNvPr>
            <p:cNvSpPr txBox="1"/>
            <p:nvPr/>
          </p:nvSpPr>
          <p:spPr>
            <a:xfrm>
              <a:off x="15518237" y="5356805"/>
              <a:ext cx="6715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1" dirty="0">
                  <a:solidFill>
                    <a:schemeClr val="bg1"/>
                  </a:solidFill>
                </a:rPr>
                <a:t>82 %</a:t>
              </a:r>
              <a:endParaRPr lang="lt-LT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A2B2FF68-A64D-4E25-9970-310BA69C3BE0}"/>
              </a:ext>
            </a:extLst>
          </p:cNvPr>
          <p:cNvGrpSpPr/>
          <p:nvPr/>
        </p:nvGrpSpPr>
        <p:grpSpPr>
          <a:xfrm>
            <a:off x="10432098" y="0"/>
            <a:ext cx="10136780" cy="7762994"/>
            <a:chOff x="10432098" y="0"/>
            <a:chExt cx="10136780" cy="7762994"/>
          </a:xfrm>
        </p:grpSpPr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1969D3E2-23B8-4907-9DEA-0F3D4DAB0E02}"/>
                </a:ext>
              </a:extLst>
            </p:cNvPr>
            <p:cNvGrpSpPr/>
            <p:nvPr/>
          </p:nvGrpSpPr>
          <p:grpSpPr>
            <a:xfrm>
              <a:off x="10432098" y="0"/>
              <a:ext cx="10136780" cy="7762994"/>
              <a:chOff x="1511835" y="0"/>
              <a:chExt cx="10136780" cy="7762994"/>
            </a:xfrm>
          </p:grpSpPr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DAAD3FDF-9E97-4D36-8F96-4ADA8AF9027F}"/>
                  </a:ext>
                </a:extLst>
              </p:cNvPr>
              <p:cNvGrpSpPr/>
              <p:nvPr/>
            </p:nvGrpSpPr>
            <p:grpSpPr>
              <a:xfrm>
                <a:off x="1588658" y="0"/>
                <a:ext cx="10059957" cy="6858000"/>
                <a:chOff x="2132043" y="0"/>
                <a:chExt cx="10059957" cy="6858000"/>
              </a:xfrm>
              <a:solidFill>
                <a:srgbClr val="00B0F0"/>
              </a:solidFill>
            </p:grpSpPr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F97CC61C-903A-4C51-BEC0-8735A21DD791}"/>
                    </a:ext>
                  </a:extLst>
                </p:cNvPr>
                <p:cNvSpPr/>
                <p:nvPr/>
              </p:nvSpPr>
              <p:spPr>
                <a:xfrm>
                  <a:off x="2351314" y="0"/>
                  <a:ext cx="9840686" cy="68580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lt-LT"/>
                </a:p>
              </p:txBody>
            </p:sp>
            <p:grpSp>
              <p:nvGrpSpPr>
                <p:cNvPr id="20" name="Group 19">
                  <a:extLst>
                    <a:ext uri="{FF2B5EF4-FFF2-40B4-BE49-F238E27FC236}">
                      <a16:creationId xmlns:a16="http://schemas.microsoft.com/office/drawing/2014/main" id="{A780AEE2-171A-47CA-9FC8-E6C1649251EB}"/>
                    </a:ext>
                  </a:extLst>
                </p:cNvPr>
                <p:cNvGrpSpPr/>
                <p:nvPr/>
              </p:nvGrpSpPr>
              <p:grpSpPr>
                <a:xfrm>
                  <a:off x="2132043" y="2123299"/>
                  <a:ext cx="499190" cy="2611403"/>
                  <a:chOff x="2132043" y="1962932"/>
                  <a:chExt cx="499190" cy="2611403"/>
                </a:xfrm>
                <a:grpFill/>
              </p:grpSpPr>
              <p:sp>
                <p:nvSpPr>
                  <p:cNvPr id="21" name="Flowchart: Delay 20">
                    <a:extLst>
                      <a:ext uri="{FF2B5EF4-FFF2-40B4-BE49-F238E27FC236}">
                        <a16:creationId xmlns:a16="http://schemas.microsoft.com/office/drawing/2014/main" id="{EE402E71-5A61-4F69-8C67-6F6E9B2B0437}"/>
                      </a:ext>
                    </a:extLst>
                  </p:cNvPr>
                  <p:cNvSpPr/>
                  <p:nvPr/>
                </p:nvSpPr>
                <p:spPr>
                  <a:xfrm flipH="1">
                    <a:off x="2132043" y="4348072"/>
                    <a:ext cx="219270" cy="226263"/>
                  </a:xfrm>
                  <a:prstGeom prst="flowChartDelay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dk1">
                      <a:shade val="50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lt-LT"/>
                  </a:p>
                </p:txBody>
              </p:sp>
              <p:sp>
                <p:nvSpPr>
                  <p:cNvPr id="22" name="Flowchart: Delay 21">
                    <a:extLst>
                      <a:ext uri="{FF2B5EF4-FFF2-40B4-BE49-F238E27FC236}">
                        <a16:creationId xmlns:a16="http://schemas.microsoft.com/office/drawing/2014/main" id="{35D2DB21-7091-45D5-8C59-AF927D577D08}"/>
                      </a:ext>
                    </a:extLst>
                  </p:cNvPr>
                  <p:cNvSpPr/>
                  <p:nvPr/>
                </p:nvSpPr>
                <p:spPr>
                  <a:xfrm flipH="1">
                    <a:off x="2132043" y="1962932"/>
                    <a:ext cx="219270" cy="226263"/>
                  </a:xfrm>
                  <a:prstGeom prst="flowChartDelay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dk1">
                      <a:shade val="50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lt-LT"/>
                  </a:p>
                </p:txBody>
              </p:sp>
              <p:sp>
                <p:nvSpPr>
                  <p:cNvPr id="23" name="Rectangle: Top Corners Rounded 22">
                    <a:extLst>
                      <a:ext uri="{FF2B5EF4-FFF2-40B4-BE49-F238E27FC236}">
                        <a16:creationId xmlns:a16="http://schemas.microsoft.com/office/drawing/2014/main" id="{9358DF29-E3FE-43B5-835B-E72913F71B18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1205981" y="3002127"/>
                    <a:ext cx="2351314" cy="499190"/>
                  </a:xfrm>
                  <a:prstGeom prst="round2SameRect">
                    <a:avLst/>
                  </a:prstGeom>
                  <a:grpFill/>
                  <a:ln>
                    <a:noFill/>
                  </a:ln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lt-LT"/>
                  </a:p>
                </p:txBody>
              </p:sp>
              <p:sp>
                <p:nvSpPr>
                  <p:cNvPr id="24" name="TextBox 23">
                    <a:extLst>
                      <a:ext uri="{FF2B5EF4-FFF2-40B4-BE49-F238E27FC236}">
                        <a16:creationId xmlns:a16="http://schemas.microsoft.com/office/drawing/2014/main" id="{9A0CA243-2AF8-45F3-B097-AC4C79A9AE6C}"/>
                      </a:ext>
                    </a:extLst>
                  </p:cNvPr>
                  <p:cNvSpPr txBox="1"/>
                  <p:nvPr/>
                </p:nvSpPr>
                <p:spPr>
                  <a:xfrm rot="16200000">
                    <a:off x="1343057" y="3204131"/>
                    <a:ext cx="2077163" cy="369332"/>
                  </a:xfrm>
                  <a:prstGeom prst="rect">
                    <a:avLst/>
                  </a:prstGeom>
                  <a:grp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>
                        <a:solidFill>
                          <a:schemeClr val="bg1"/>
                        </a:solidFill>
                      </a:rPr>
                      <a:t>REZULTATYVUMAS</a:t>
                    </a:r>
                    <a:endParaRPr lang="lt-LT" dirty="0">
                      <a:solidFill>
                        <a:schemeClr val="bg1"/>
                      </a:solidFill>
                    </a:endParaRPr>
                  </a:p>
                </p:txBody>
              </p:sp>
            </p:grpSp>
          </p:grpSp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672DEC1D-0511-4335-B423-0C0E741A05E2}"/>
                  </a:ext>
                </a:extLst>
              </p:cNvPr>
              <p:cNvSpPr txBox="1"/>
              <p:nvPr/>
            </p:nvSpPr>
            <p:spPr>
              <a:xfrm>
                <a:off x="2404541" y="271712"/>
                <a:ext cx="8198795" cy="74912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 </a:t>
                </a:r>
                <a:r>
                  <a:rPr lang="en-GB" b="1" u="sng" dirty="0">
                    <a:solidFill>
                      <a:schemeClr val="bg1"/>
                    </a:solidFill>
                  </a:rPr>
                  <a:t>VANDENS IŠTEKLIŲ VALDYMAS IR APSAUGA:</a:t>
                </a:r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  <a:p>
                <a:endParaRPr lang="en-GB" b="1" u="sng" dirty="0">
                  <a:solidFill>
                    <a:schemeClr val="bg1"/>
                  </a:solidFill>
                </a:endParaRPr>
              </a:p>
              <a:p>
                <a:endParaRPr lang="en-GB" b="1" u="sng" dirty="0">
                  <a:solidFill>
                    <a:schemeClr val="bg1"/>
                  </a:solidFill>
                </a:endParaRPr>
              </a:p>
              <a:p>
                <a:endParaRPr lang="en-GB" b="1" u="sng" dirty="0">
                  <a:solidFill>
                    <a:schemeClr val="bg1"/>
                  </a:solidFill>
                </a:endParaRPr>
              </a:p>
              <a:p>
                <a:endParaRPr lang="en-GB" b="1" u="sng" dirty="0">
                  <a:solidFill>
                    <a:schemeClr val="bg1"/>
                  </a:solidFill>
                </a:endParaRPr>
              </a:p>
              <a:p>
                <a:endParaRPr lang="en-GB" b="1" u="sng" dirty="0">
                  <a:solidFill>
                    <a:schemeClr val="bg1"/>
                  </a:solidFill>
                </a:endParaRPr>
              </a:p>
              <a:p>
                <a:r>
                  <a:rPr lang="en-GB" b="1" u="sng" dirty="0">
                    <a:solidFill>
                      <a:schemeClr val="bg1"/>
                    </a:solidFill>
                  </a:rPr>
                  <a:t>VANDENS TELKINIŲ BŪKLĖS GERINIMAS:</a:t>
                </a:r>
              </a:p>
              <a:p>
                <a:endParaRPr lang="en-GB" dirty="0">
                  <a:solidFill>
                    <a:schemeClr val="bg1"/>
                  </a:solidFill>
                </a:endParaRPr>
              </a:p>
              <a:p>
                <a:pPr marL="3763963" lvl="1" indent="1168400">
                  <a:lnSpc>
                    <a:spcPct val="110000"/>
                  </a:lnSpc>
                  <a:spcAft>
                    <a:spcPts val="1200"/>
                  </a:spcAft>
                </a:pPr>
                <a:endParaRPr lang="en-GB" i="1" dirty="0">
                  <a:solidFill>
                    <a:schemeClr val="bg1"/>
                  </a:solidFill>
                </a:endParaRPr>
              </a:p>
              <a:p>
                <a:pPr marL="3589338" lvl="1" indent="-1588">
                  <a:lnSpc>
                    <a:spcPct val="110000"/>
                  </a:lnSpc>
                  <a:spcAft>
                    <a:spcPts val="1200"/>
                  </a:spcAft>
                </a:pPr>
                <a:r>
                  <a:rPr lang="en-GB" dirty="0">
                    <a:solidFill>
                      <a:schemeClr val="bg1"/>
                    </a:solidFill>
                  </a:rPr>
                  <a:t>Į</a:t>
                </a:r>
                <a:r>
                  <a:rPr lang="lt-LT" dirty="0">
                    <a:solidFill>
                      <a:schemeClr val="bg1"/>
                    </a:solidFill>
                  </a:rPr>
                  <a:t>gyvendinami projektai turėtų prisidėti gerinant 85 vandens telkinių (76 upių ir 9 ežerų) ekologinę būklę. Šis skaičius daugiau nei 3 kartus viršija suplanuotą produkto rodiklio vertę.</a:t>
                </a:r>
                <a:endParaRPr lang="en-GB" dirty="0">
                  <a:solidFill>
                    <a:schemeClr val="bg1"/>
                  </a:solidFill>
                </a:endParaRPr>
              </a:p>
              <a:p>
                <a:endParaRPr lang="lt-LT" dirty="0">
                  <a:solidFill>
                    <a:schemeClr val="bg1"/>
                  </a:solidFill>
                </a:endParaRPr>
              </a:p>
              <a:p>
                <a:endParaRPr lang="en-GB" dirty="0"/>
              </a:p>
              <a:p>
                <a:endParaRPr lang="en-GB" dirty="0"/>
              </a:p>
              <a:p>
                <a:endParaRPr lang="lt-LT" dirty="0"/>
              </a:p>
            </p:txBody>
          </p:sp>
          <p:grpSp>
            <p:nvGrpSpPr>
              <p:cNvPr id="67" name="Group 66">
                <a:extLst>
                  <a:ext uri="{FF2B5EF4-FFF2-40B4-BE49-F238E27FC236}">
                    <a16:creationId xmlns:a16="http://schemas.microsoft.com/office/drawing/2014/main" id="{8ACF0003-1CB3-4E69-9D50-6364204D1684}"/>
                  </a:ext>
                </a:extLst>
              </p:cNvPr>
              <p:cNvGrpSpPr/>
              <p:nvPr/>
            </p:nvGrpSpPr>
            <p:grpSpPr>
              <a:xfrm>
                <a:off x="2510447" y="979484"/>
                <a:ext cx="2567392" cy="1854262"/>
                <a:chOff x="2510447" y="979484"/>
                <a:chExt cx="2567392" cy="1854262"/>
              </a:xfrm>
            </p:grpSpPr>
            <p:sp>
              <p:nvSpPr>
                <p:cNvPr id="61" name="Teardrop 60">
                  <a:extLst>
                    <a:ext uri="{FF2B5EF4-FFF2-40B4-BE49-F238E27FC236}">
                      <a16:creationId xmlns:a16="http://schemas.microsoft.com/office/drawing/2014/main" id="{315E79EE-7E4B-4B25-9EBE-7E1E7D9689AE}"/>
                    </a:ext>
                  </a:extLst>
                </p:cNvPr>
                <p:cNvSpPr/>
                <p:nvPr/>
              </p:nvSpPr>
              <p:spPr>
                <a:xfrm rot="8092675">
                  <a:off x="3142034" y="972766"/>
                  <a:ext cx="1284051" cy="1297488"/>
                </a:xfrm>
                <a:prstGeom prst="teardrop">
                  <a:avLst/>
                </a:prstGeom>
                <a:solidFill>
                  <a:schemeClr val="tx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lt-LT" dirty="0"/>
                </a:p>
              </p:txBody>
            </p:sp>
            <p:sp>
              <p:nvSpPr>
                <p:cNvPr id="62" name="Circle: Hollow 61">
                  <a:extLst>
                    <a:ext uri="{FF2B5EF4-FFF2-40B4-BE49-F238E27FC236}">
                      <a16:creationId xmlns:a16="http://schemas.microsoft.com/office/drawing/2014/main" id="{BEEB5DA9-E1C6-44E3-8AC9-58094125C70E}"/>
                    </a:ext>
                  </a:extLst>
                </p:cNvPr>
                <p:cNvSpPr/>
                <p:nvPr/>
              </p:nvSpPr>
              <p:spPr>
                <a:xfrm>
                  <a:off x="3303281" y="1144243"/>
                  <a:ext cx="954533" cy="954533"/>
                </a:xfrm>
                <a:prstGeom prst="donut">
                  <a:avLst>
                    <a:gd name="adj" fmla="val 15166"/>
                  </a:avLst>
                </a:pr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lt-LT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4" name="Block Arc 63">
                  <a:extLst>
                    <a:ext uri="{FF2B5EF4-FFF2-40B4-BE49-F238E27FC236}">
                      <a16:creationId xmlns:a16="http://schemas.microsoft.com/office/drawing/2014/main" id="{D7FE7F83-FB50-4D6F-BFB9-D64CC1D895FD}"/>
                    </a:ext>
                  </a:extLst>
                </p:cNvPr>
                <p:cNvSpPr/>
                <p:nvPr/>
              </p:nvSpPr>
              <p:spPr>
                <a:xfrm rot="5400000">
                  <a:off x="3310305" y="1144243"/>
                  <a:ext cx="947509" cy="954533"/>
                </a:xfrm>
                <a:prstGeom prst="blockArc">
                  <a:avLst>
                    <a:gd name="adj1" fmla="val 10799996"/>
                    <a:gd name="adj2" fmla="val 12231521"/>
                    <a:gd name="adj3" fmla="val 17075"/>
                  </a:avLst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lt-LT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5" name="TextBox 64">
                  <a:extLst>
                    <a:ext uri="{FF2B5EF4-FFF2-40B4-BE49-F238E27FC236}">
                      <a16:creationId xmlns:a16="http://schemas.microsoft.com/office/drawing/2014/main" id="{4E38EFB0-5F8B-4AD9-BC0B-9C546F371721}"/>
                    </a:ext>
                  </a:extLst>
                </p:cNvPr>
                <p:cNvSpPr txBox="1"/>
                <p:nvPr/>
              </p:nvSpPr>
              <p:spPr>
                <a:xfrm>
                  <a:off x="3543469" y="1436843"/>
                  <a:ext cx="73739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>
                      <a:solidFill>
                        <a:schemeClr val="bg1"/>
                      </a:solidFill>
                    </a:rPr>
                    <a:t>6 %</a:t>
                  </a:r>
                  <a:endParaRPr lang="lt-LT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66" name="TextBox 65">
                  <a:extLst>
                    <a:ext uri="{FF2B5EF4-FFF2-40B4-BE49-F238E27FC236}">
                      <a16:creationId xmlns:a16="http://schemas.microsoft.com/office/drawing/2014/main" id="{3ABBCC74-270F-4FA2-9BA9-648ED83929AF}"/>
                    </a:ext>
                  </a:extLst>
                </p:cNvPr>
                <p:cNvSpPr txBox="1"/>
                <p:nvPr/>
              </p:nvSpPr>
              <p:spPr>
                <a:xfrm>
                  <a:off x="2510447" y="2510581"/>
                  <a:ext cx="2567392" cy="3231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lt-LT" sz="1500" dirty="0">
                      <a:solidFill>
                        <a:schemeClr val="bg1"/>
                      </a:solidFill>
                    </a:rPr>
                    <a:t>Paskirstyta priemonės lėšų</a:t>
                  </a:r>
                </a:p>
              </p:txBody>
            </p:sp>
          </p:grpSp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id="{D65762EC-8FA5-4BEB-B41C-9E9A85D01F31}"/>
                  </a:ext>
                </a:extLst>
              </p:cNvPr>
              <p:cNvGrpSpPr/>
              <p:nvPr/>
            </p:nvGrpSpPr>
            <p:grpSpPr>
              <a:xfrm>
                <a:off x="2621692" y="4534447"/>
                <a:ext cx="2567392" cy="1961149"/>
                <a:chOff x="2553472" y="1303155"/>
                <a:chExt cx="2567392" cy="1961149"/>
              </a:xfrm>
            </p:grpSpPr>
            <p:sp>
              <p:nvSpPr>
                <p:cNvPr id="81" name="Teardrop 80">
                  <a:extLst>
                    <a:ext uri="{FF2B5EF4-FFF2-40B4-BE49-F238E27FC236}">
                      <a16:creationId xmlns:a16="http://schemas.microsoft.com/office/drawing/2014/main" id="{955B7F9C-BCA8-4FBC-B393-398F67568657}"/>
                    </a:ext>
                  </a:extLst>
                </p:cNvPr>
                <p:cNvSpPr/>
                <p:nvPr/>
              </p:nvSpPr>
              <p:spPr>
                <a:xfrm rot="8092675">
                  <a:off x="3039366" y="1296437"/>
                  <a:ext cx="1284051" cy="1297488"/>
                </a:xfrm>
                <a:prstGeom prst="teardrop">
                  <a:avLst/>
                </a:prstGeom>
                <a:solidFill>
                  <a:schemeClr val="tx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lt-LT" dirty="0"/>
                </a:p>
              </p:txBody>
            </p:sp>
            <p:sp>
              <p:nvSpPr>
                <p:cNvPr id="82" name="Circle: Hollow 81">
                  <a:extLst>
                    <a:ext uri="{FF2B5EF4-FFF2-40B4-BE49-F238E27FC236}">
                      <a16:creationId xmlns:a16="http://schemas.microsoft.com/office/drawing/2014/main" id="{8E991CAD-AF02-4F73-A4E8-C9E9136BB431}"/>
                    </a:ext>
                  </a:extLst>
                </p:cNvPr>
                <p:cNvSpPr/>
                <p:nvPr/>
              </p:nvSpPr>
              <p:spPr>
                <a:xfrm>
                  <a:off x="3200613" y="1467914"/>
                  <a:ext cx="954533" cy="954533"/>
                </a:xfrm>
                <a:prstGeom prst="donut">
                  <a:avLst>
                    <a:gd name="adj" fmla="val 15166"/>
                  </a:avLst>
                </a:pr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lt-LT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3" name="Block Arc 82">
                  <a:extLst>
                    <a:ext uri="{FF2B5EF4-FFF2-40B4-BE49-F238E27FC236}">
                      <a16:creationId xmlns:a16="http://schemas.microsoft.com/office/drawing/2014/main" id="{AE36126C-E917-48BD-A1BE-23087FDD5B6B}"/>
                    </a:ext>
                  </a:extLst>
                </p:cNvPr>
                <p:cNvSpPr/>
                <p:nvPr/>
              </p:nvSpPr>
              <p:spPr>
                <a:xfrm rot="5400000">
                  <a:off x="3207637" y="1467914"/>
                  <a:ext cx="947509" cy="954533"/>
                </a:xfrm>
                <a:prstGeom prst="blockArc">
                  <a:avLst>
                    <a:gd name="adj1" fmla="val 10799996"/>
                    <a:gd name="adj2" fmla="val 2724693"/>
                    <a:gd name="adj3" fmla="val 14830"/>
                  </a:avLst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lt-LT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4" name="TextBox 83">
                  <a:extLst>
                    <a:ext uri="{FF2B5EF4-FFF2-40B4-BE49-F238E27FC236}">
                      <a16:creationId xmlns:a16="http://schemas.microsoft.com/office/drawing/2014/main" id="{A64CDAF1-D0E3-4B9F-BA29-0D42E1326D8C}"/>
                    </a:ext>
                  </a:extLst>
                </p:cNvPr>
                <p:cNvSpPr txBox="1"/>
                <p:nvPr/>
              </p:nvSpPr>
              <p:spPr>
                <a:xfrm>
                  <a:off x="3371655" y="1760514"/>
                  <a:ext cx="73739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>
                      <a:solidFill>
                        <a:schemeClr val="bg1"/>
                      </a:solidFill>
                    </a:rPr>
                    <a:t>65 %</a:t>
                  </a:r>
                  <a:endParaRPr lang="lt-LT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4F97DC39-CE15-4698-91B0-4E2C7BE1388E}"/>
                    </a:ext>
                  </a:extLst>
                </p:cNvPr>
                <p:cNvSpPr txBox="1"/>
                <p:nvPr/>
              </p:nvSpPr>
              <p:spPr>
                <a:xfrm>
                  <a:off x="2553472" y="2941139"/>
                  <a:ext cx="2567392" cy="3231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lt-LT" sz="1500" dirty="0">
                      <a:solidFill>
                        <a:schemeClr val="bg1"/>
                      </a:solidFill>
                    </a:rPr>
                    <a:t>Paskirstyta priemonės lėšų</a:t>
                  </a:r>
                </a:p>
              </p:txBody>
            </p:sp>
          </p:grpSp>
          <p:pic>
            <p:nvPicPr>
              <p:cNvPr id="87" name="Graphic 86" descr="Gauge">
                <a:extLst>
                  <a:ext uri="{FF2B5EF4-FFF2-40B4-BE49-F238E27FC236}">
                    <a16:creationId xmlns:a16="http://schemas.microsoft.com/office/drawing/2014/main" id="{6D7AF453-D3CE-4CDC-98CF-6C6C90288B2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 rot="16200000">
                <a:off x="1551488" y="2221582"/>
                <a:ext cx="456181" cy="535488"/>
              </a:xfrm>
              <a:prstGeom prst="rect">
                <a:avLst/>
              </a:prstGeom>
            </p:spPr>
          </p:pic>
        </p:grpSp>
        <p:graphicFrame>
          <p:nvGraphicFramePr>
            <p:cNvPr id="86" name="Chart 85">
              <a:extLst>
                <a:ext uri="{FF2B5EF4-FFF2-40B4-BE49-F238E27FC236}">
                  <a16:creationId xmlns:a16="http://schemas.microsoft.com/office/drawing/2014/main" id="{51A6690C-2424-4562-8609-5CBD458317F5}"/>
                </a:ext>
              </a:extLst>
            </p:cNvPr>
            <p:cNvGraphicFramePr/>
            <p:nvPr>
              <p:extLst/>
            </p:nvPr>
          </p:nvGraphicFramePr>
          <p:xfrm>
            <a:off x="13939858" y="708585"/>
            <a:ext cx="6424902" cy="365125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8"/>
            </a:graphicData>
          </a:graphic>
        </p:graphicFrame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65DB3A30-A8E5-4101-B752-66B6A67DD71D}"/>
              </a:ext>
            </a:extLst>
          </p:cNvPr>
          <p:cNvGrpSpPr/>
          <p:nvPr/>
        </p:nvGrpSpPr>
        <p:grpSpPr>
          <a:xfrm>
            <a:off x="11227382" y="0"/>
            <a:ext cx="9983270" cy="6858000"/>
            <a:chOff x="11227382" y="0"/>
            <a:chExt cx="9983270" cy="6858000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45E83BD1-A143-44E5-B03B-CD0FF6FB3651}"/>
                </a:ext>
              </a:extLst>
            </p:cNvPr>
            <p:cNvGrpSpPr/>
            <p:nvPr/>
          </p:nvGrpSpPr>
          <p:grpSpPr>
            <a:xfrm>
              <a:off x="11227382" y="0"/>
              <a:ext cx="9983270" cy="6858000"/>
              <a:chOff x="11227382" y="0"/>
              <a:chExt cx="9983270" cy="6858000"/>
            </a:xfrm>
          </p:grpSpPr>
          <p:grpSp>
            <p:nvGrpSpPr>
              <p:cNvPr id="102" name="Group 101">
                <a:extLst>
                  <a:ext uri="{FF2B5EF4-FFF2-40B4-BE49-F238E27FC236}">
                    <a16:creationId xmlns:a16="http://schemas.microsoft.com/office/drawing/2014/main" id="{8CE44FE2-84C9-4D5C-9084-1087DEEA9F0D}"/>
                  </a:ext>
                </a:extLst>
              </p:cNvPr>
              <p:cNvGrpSpPr/>
              <p:nvPr/>
            </p:nvGrpSpPr>
            <p:grpSpPr>
              <a:xfrm>
                <a:off x="11227382" y="0"/>
                <a:ext cx="9983270" cy="6858000"/>
                <a:chOff x="2307119" y="0"/>
                <a:chExt cx="9983270" cy="6858000"/>
              </a:xfrm>
            </p:grpSpPr>
            <p:grpSp>
              <p:nvGrpSpPr>
                <p:cNvPr id="98" name="Group 97">
                  <a:extLst>
                    <a:ext uri="{FF2B5EF4-FFF2-40B4-BE49-F238E27FC236}">
                      <a16:creationId xmlns:a16="http://schemas.microsoft.com/office/drawing/2014/main" id="{B52FFC44-B022-4E82-B484-559C548E7351}"/>
                    </a:ext>
                  </a:extLst>
                </p:cNvPr>
                <p:cNvGrpSpPr/>
                <p:nvPr/>
              </p:nvGrpSpPr>
              <p:grpSpPr>
                <a:xfrm>
                  <a:off x="2307119" y="0"/>
                  <a:ext cx="9983270" cy="6858000"/>
                  <a:chOff x="2307119" y="0"/>
                  <a:chExt cx="9983270" cy="6858000"/>
                </a:xfrm>
              </p:grpSpPr>
              <p:sp>
                <p:nvSpPr>
                  <p:cNvPr id="33" name="Rectangle 32">
                    <a:extLst>
                      <a:ext uri="{FF2B5EF4-FFF2-40B4-BE49-F238E27FC236}">
                        <a16:creationId xmlns:a16="http://schemas.microsoft.com/office/drawing/2014/main" id="{9233AFDF-8A5B-42D0-AD6C-9B074B37D06E}"/>
                      </a:ext>
                    </a:extLst>
                  </p:cNvPr>
                  <p:cNvSpPr/>
                  <p:nvPr/>
                </p:nvSpPr>
                <p:spPr>
                  <a:xfrm>
                    <a:off x="2449703" y="0"/>
                    <a:ext cx="9840686" cy="6858000"/>
                  </a:xfrm>
                  <a:prstGeom prst="rect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lt-LT"/>
                  </a:p>
                </p:txBody>
              </p:sp>
              <p:grpSp>
                <p:nvGrpSpPr>
                  <p:cNvPr id="34" name="Group 33">
                    <a:extLst>
                      <a:ext uri="{FF2B5EF4-FFF2-40B4-BE49-F238E27FC236}">
                        <a16:creationId xmlns:a16="http://schemas.microsoft.com/office/drawing/2014/main" id="{1F45B48D-26D4-4E82-B8FC-5991AF0A050C}"/>
                      </a:ext>
                    </a:extLst>
                  </p:cNvPr>
                  <p:cNvGrpSpPr/>
                  <p:nvPr/>
                </p:nvGrpSpPr>
                <p:grpSpPr>
                  <a:xfrm>
                    <a:off x="2307119" y="2123299"/>
                    <a:ext cx="499190" cy="2611403"/>
                    <a:chOff x="2132043" y="1962932"/>
                    <a:chExt cx="499190" cy="2611403"/>
                  </a:xfrm>
                  <a:solidFill>
                    <a:schemeClr val="accent6">
                      <a:lumMod val="60000"/>
                      <a:lumOff val="40000"/>
                    </a:schemeClr>
                  </a:solidFill>
                </p:grpSpPr>
                <p:sp>
                  <p:nvSpPr>
                    <p:cNvPr id="35" name="Flowchart: Delay 34">
                      <a:extLst>
                        <a:ext uri="{FF2B5EF4-FFF2-40B4-BE49-F238E27FC236}">
                          <a16:creationId xmlns:a16="http://schemas.microsoft.com/office/drawing/2014/main" id="{C669B8BF-D933-4623-AECE-7E706C5F7B05}"/>
                        </a:ext>
                      </a:extLst>
                    </p:cNvPr>
                    <p:cNvSpPr/>
                    <p:nvPr/>
                  </p:nvSpPr>
                  <p:spPr>
                    <a:xfrm flipH="1">
                      <a:off x="2132043" y="4348072"/>
                      <a:ext cx="219270" cy="226263"/>
                    </a:xfrm>
                    <a:prstGeom prst="flowChartDelay">
                      <a:avLst/>
                    </a:prstGeom>
                    <a:solidFill>
                      <a:schemeClr val="tx1"/>
                    </a:solidFill>
                  </p:spPr>
                  <p:style>
                    <a:lnRef idx="2">
                      <a:schemeClr val="dk1">
                        <a:shade val="50000"/>
                      </a:schemeClr>
                    </a:lnRef>
                    <a:fillRef idx="1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lt-LT"/>
                    </a:p>
                  </p:txBody>
                </p:sp>
                <p:sp>
                  <p:nvSpPr>
                    <p:cNvPr id="36" name="Flowchart: Delay 35">
                      <a:extLst>
                        <a:ext uri="{FF2B5EF4-FFF2-40B4-BE49-F238E27FC236}">
                          <a16:creationId xmlns:a16="http://schemas.microsoft.com/office/drawing/2014/main" id="{826E71CE-CED4-41BD-985E-76C878FE67EE}"/>
                        </a:ext>
                      </a:extLst>
                    </p:cNvPr>
                    <p:cNvSpPr/>
                    <p:nvPr/>
                  </p:nvSpPr>
                  <p:spPr>
                    <a:xfrm flipH="1">
                      <a:off x="2132043" y="1962932"/>
                      <a:ext cx="219270" cy="226263"/>
                    </a:xfrm>
                    <a:prstGeom prst="flowChartDelay">
                      <a:avLst/>
                    </a:prstGeom>
                    <a:solidFill>
                      <a:schemeClr val="tx1"/>
                    </a:solidFill>
                  </p:spPr>
                  <p:style>
                    <a:lnRef idx="2">
                      <a:schemeClr val="dk1">
                        <a:shade val="50000"/>
                      </a:schemeClr>
                    </a:lnRef>
                    <a:fillRef idx="1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lt-LT"/>
                    </a:p>
                  </p:txBody>
                </p:sp>
                <p:sp>
                  <p:nvSpPr>
                    <p:cNvPr id="37" name="Rectangle: Top Corners Rounded 36">
                      <a:extLst>
                        <a:ext uri="{FF2B5EF4-FFF2-40B4-BE49-F238E27FC236}">
                          <a16:creationId xmlns:a16="http://schemas.microsoft.com/office/drawing/2014/main" id="{3D9E6EAE-79AC-414A-9E2D-D60ADB0CF615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1205981" y="3002127"/>
                      <a:ext cx="2351314" cy="499190"/>
                    </a:xfrm>
                    <a:prstGeom prst="round2SameRect">
                      <a:avLst/>
                    </a:prstGeom>
                    <a:grpFill/>
                    <a:ln>
                      <a:noFill/>
                    </a:ln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lt-LT"/>
                    </a:p>
                  </p:txBody>
                </p:sp>
                <p:sp>
                  <p:nvSpPr>
                    <p:cNvPr id="38" name="TextBox 37">
                      <a:extLst>
                        <a:ext uri="{FF2B5EF4-FFF2-40B4-BE49-F238E27FC236}">
                          <a16:creationId xmlns:a16="http://schemas.microsoft.com/office/drawing/2014/main" id="{4CFC9555-66B1-4E08-A4A5-BC69EA69AACC}"/>
                        </a:ext>
                      </a:extLst>
                    </p:cNvPr>
                    <p:cNvSpPr txBox="1"/>
                    <p:nvPr/>
                  </p:nvSpPr>
                  <p:spPr>
                    <a:xfrm rot="16200000">
                      <a:off x="1245636" y="3042791"/>
                      <a:ext cx="2272008" cy="338554"/>
                    </a:xfrm>
                    <a:prstGeom prst="rect">
                      <a:avLst/>
                    </a:prstGeom>
                    <a:grp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POVEIKIS, TĘSTINUMAS</a:t>
                      </a:r>
                      <a:endParaRPr lang="lt-LT" sz="1600" dirty="0">
                        <a:solidFill>
                          <a:schemeClr val="bg1"/>
                        </a:solidFill>
                      </a:endParaRPr>
                    </a:p>
                  </p:txBody>
                </p:sp>
              </p:grpSp>
            </p:grpSp>
            <p:sp>
              <p:nvSpPr>
                <p:cNvPr id="99" name="TextBox 98">
                  <a:extLst>
                    <a:ext uri="{FF2B5EF4-FFF2-40B4-BE49-F238E27FC236}">
                      <a16:creationId xmlns:a16="http://schemas.microsoft.com/office/drawing/2014/main" id="{30F13A9C-D645-4285-8BCA-BE46F4A58D66}"/>
                    </a:ext>
                  </a:extLst>
                </p:cNvPr>
                <p:cNvSpPr txBox="1"/>
                <p:nvPr/>
              </p:nvSpPr>
              <p:spPr>
                <a:xfrm>
                  <a:off x="3066896" y="305900"/>
                  <a:ext cx="8224454" cy="63709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200" b="1" i="1" u="sng" dirty="0">
                      <a:solidFill>
                        <a:schemeClr val="bg1"/>
                      </a:solidFill>
                    </a:rPr>
                    <a:t>VANDENS IŠTEKLIŲ VALDYMAS IR APSAUGA</a:t>
                  </a:r>
                  <a:endParaRPr lang="lt-LT" sz="2200" b="1" u="sng" dirty="0">
                    <a:solidFill>
                      <a:schemeClr val="bg1"/>
                    </a:solidFill>
                  </a:endParaRPr>
                </a:p>
                <a:p>
                  <a:endParaRPr lang="en-GB" sz="2200" i="1" dirty="0">
                    <a:solidFill>
                      <a:schemeClr val="bg1"/>
                    </a:solidFill>
                  </a:endParaRPr>
                </a:p>
                <a:p>
                  <a:pPr marL="342900" indent="-342900">
                    <a:buFont typeface="Arial" panose="020B0604020202020204" pitchFamily="34" charset="0"/>
                    <a:buChar char="•"/>
                  </a:pPr>
                  <a:endParaRPr lang="en-GB" sz="2200" i="1" dirty="0">
                    <a:solidFill>
                      <a:schemeClr val="bg1"/>
                    </a:solidFill>
                  </a:endParaRPr>
                </a:p>
                <a:p>
                  <a:pPr marL="342900" indent="-342900">
                    <a:buFont typeface="Arial" panose="020B0604020202020204" pitchFamily="34" charset="0"/>
                    <a:buChar char="•"/>
                  </a:pPr>
                  <a:endParaRPr lang="en-GB" sz="2200" i="1" dirty="0">
                    <a:solidFill>
                      <a:schemeClr val="bg1"/>
                    </a:solidFill>
                  </a:endParaRPr>
                </a:p>
                <a:p>
                  <a:pPr marL="342900" indent="-342900">
                    <a:buFont typeface="Arial" panose="020B0604020202020204" pitchFamily="34" charset="0"/>
                    <a:buChar char="•"/>
                  </a:pPr>
                  <a:endParaRPr lang="en-GB" sz="2200" i="1" dirty="0">
                    <a:solidFill>
                      <a:schemeClr val="bg1"/>
                    </a:solidFill>
                  </a:endParaRPr>
                </a:p>
                <a:p>
                  <a:pPr marL="442913" indent="-442913">
                    <a:lnSpc>
                      <a:spcPct val="100000"/>
                    </a:lnSpc>
                    <a:spcBef>
                      <a:spcPts val="0"/>
                    </a:spcBef>
                    <a:buFont typeface="Wingdings" panose="05000000000000000000" pitchFamily="2" charset="2"/>
                    <a:buChar char="ü"/>
                  </a:pPr>
                  <a:endParaRPr lang="lt-LT" sz="2200" i="1" dirty="0">
                    <a:solidFill>
                      <a:schemeClr val="bg1"/>
                    </a:solidFill>
                  </a:endParaRPr>
                </a:p>
                <a:p>
                  <a:endParaRPr lang="en-GB" sz="2200" b="1" i="1" u="sng" dirty="0">
                    <a:solidFill>
                      <a:schemeClr val="bg1"/>
                    </a:solidFill>
                  </a:endParaRPr>
                </a:p>
                <a:p>
                  <a:endParaRPr lang="en-GB" sz="2200" b="1" i="1" u="sng" dirty="0">
                    <a:solidFill>
                      <a:schemeClr val="bg1"/>
                    </a:solidFill>
                  </a:endParaRPr>
                </a:p>
                <a:p>
                  <a:endParaRPr lang="en-GB" sz="2200" b="1" i="1" u="sng" dirty="0">
                    <a:solidFill>
                      <a:schemeClr val="bg1"/>
                    </a:solidFill>
                  </a:endParaRPr>
                </a:p>
                <a:p>
                  <a:endParaRPr lang="en-GB" sz="2200" b="1" i="1" u="sng" dirty="0">
                    <a:solidFill>
                      <a:schemeClr val="bg1"/>
                    </a:solidFill>
                  </a:endParaRPr>
                </a:p>
                <a:p>
                  <a:endParaRPr lang="en-GB" sz="2200" b="1" i="1" u="sng" dirty="0">
                    <a:solidFill>
                      <a:schemeClr val="bg1"/>
                    </a:solidFill>
                  </a:endParaRPr>
                </a:p>
                <a:p>
                  <a:r>
                    <a:rPr lang="lt-LT" sz="2200" b="1" i="1" u="sng" dirty="0">
                      <a:solidFill>
                        <a:schemeClr val="bg1"/>
                      </a:solidFill>
                    </a:rPr>
                    <a:t>VANDENS TELKINIŲ BŪKLĖS GERINIMAS</a:t>
                  </a:r>
                </a:p>
                <a:p>
                  <a:endParaRPr lang="lt-LT" sz="2200" dirty="0">
                    <a:solidFill>
                      <a:schemeClr val="bg1"/>
                    </a:solidFill>
                  </a:endParaRPr>
                </a:p>
                <a:p>
                  <a:pPr marL="2954338"/>
                  <a:r>
                    <a:rPr lang="lt-LT" sz="2000" i="1" dirty="0">
                      <a:solidFill>
                        <a:schemeClr val="bg1"/>
                      </a:solidFill>
                    </a:rPr>
                    <a:t>Šio investicijų laikotarpio būklės gerinimo priemonės gali turėti teigiamos įtakos maždaug 100 rizikos vandens telkinių (</a:t>
                  </a:r>
                  <a:r>
                    <a:rPr lang="lt-LT" sz="2000" i="1" dirty="0" err="1">
                      <a:solidFill>
                        <a:schemeClr val="bg1"/>
                      </a:solidFill>
                    </a:rPr>
                    <a:t>t.y</a:t>
                  </a:r>
                  <a:r>
                    <a:rPr lang="lt-LT" sz="2000" i="1" dirty="0">
                      <a:solidFill>
                        <a:schemeClr val="bg1"/>
                      </a:solidFill>
                    </a:rPr>
                    <a:t>. 8 %).</a:t>
                  </a:r>
                </a:p>
                <a:p>
                  <a:pPr marL="2954338"/>
                  <a:r>
                    <a:rPr lang="lt-LT" sz="2000" i="1" dirty="0">
                      <a:solidFill>
                        <a:schemeClr val="bg1"/>
                      </a:solidFill>
                    </a:rPr>
                    <a:t>Poveikį prognozuoti sudėtinga.</a:t>
                  </a:r>
                </a:p>
                <a:p>
                  <a:pPr marL="2954338"/>
                  <a:r>
                    <a:rPr lang="lt-LT" sz="2000" i="1" dirty="0">
                      <a:solidFill>
                        <a:schemeClr val="bg1"/>
                      </a:solidFill>
                    </a:rPr>
                    <a:t>Poveikis gali stipriai priklausyti nuo kitų intervencijų įgyvendinimo</a:t>
                  </a:r>
                  <a:r>
                    <a:rPr lang="lt-LT" sz="2200" i="1" dirty="0">
                      <a:solidFill>
                        <a:schemeClr val="bg1"/>
                      </a:solidFill>
                    </a:rPr>
                    <a:t>.</a:t>
                  </a:r>
                </a:p>
              </p:txBody>
            </p:sp>
          </p:grpSp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20C5CE76-EAAF-4FEE-BDD1-EC5994E4CB9D}"/>
                  </a:ext>
                </a:extLst>
              </p:cNvPr>
              <p:cNvGrpSpPr/>
              <p:nvPr/>
            </p:nvGrpSpPr>
            <p:grpSpPr>
              <a:xfrm>
                <a:off x="12013496" y="4617055"/>
                <a:ext cx="2751296" cy="2226276"/>
                <a:chOff x="11770042" y="3888887"/>
                <a:chExt cx="2373064" cy="1773786"/>
              </a:xfrm>
            </p:grpSpPr>
            <p:sp>
              <p:nvSpPr>
                <p:cNvPr id="107" name="Circle: Hollow 106">
                  <a:extLst>
                    <a:ext uri="{FF2B5EF4-FFF2-40B4-BE49-F238E27FC236}">
                      <a16:creationId xmlns:a16="http://schemas.microsoft.com/office/drawing/2014/main" id="{7797BB7A-7D5F-42A0-BE72-25DE0BD8641A}"/>
                    </a:ext>
                  </a:extLst>
                </p:cNvPr>
                <p:cNvSpPr/>
                <p:nvPr/>
              </p:nvSpPr>
              <p:spPr>
                <a:xfrm>
                  <a:off x="11862422" y="3953437"/>
                  <a:ext cx="1659835" cy="1669774"/>
                </a:xfrm>
                <a:prstGeom prst="donut">
                  <a:avLst>
                    <a:gd name="adj" fmla="val 14289"/>
                  </a:avLst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lt-LT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10" name="Block Arc 109">
                  <a:extLst>
                    <a:ext uri="{FF2B5EF4-FFF2-40B4-BE49-F238E27FC236}">
                      <a16:creationId xmlns:a16="http://schemas.microsoft.com/office/drawing/2014/main" id="{8839AEA5-D55A-4C54-8522-7A42FB622D1E}"/>
                    </a:ext>
                  </a:extLst>
                </p:cNvPr>
                <p:cNvSpPr/>
                <p:nvPr/>
              </p:nvSpPr>
              <p:spPr>
                <a:xfrm>
                  <a:off x="11863080" y="3953435"/>
                  <a:ext cx="1659835" cy="1611503"/>
                </a:xfrm>
                <a:prstGeom prst="blockArc">
                  <a:avLst>
                    <a:gd name="adj1" fmla="val 10800000"/>
                    <a:gd name="adj2" fmla="val 19863958"/>
                    <a:gd name="adj3" fmla="val 14805"/>
                  </a:avLst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lt-LT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" name="Block Arc 7">
                  <a:extLst>
                    <a:ext uri="{FF2B5EF4-FFF2-40B4-BE49-F238E27FC236}">
                      <a16:creationId xmlns:a16="http://schemas.microsoft.com/office/drawing/2014/main" id="{7DBB3DF8-22E2-4124-9A0E-830A7608C629}"/>
                    </a:ext>
                  </a:extLst>
                </p:cNvPr>
                <p:cNvSpPr/>
                <p:nvPr/>
              </p:nvSpPr>
              <p:spPr>
                <a:xfrm>
                  <a:off x="11861140" y="3951423"/>
                  <a:ext cx="1668218" cy="1604197"/>
                </a:xfrm>
                <a:prstGeom prst="blockArc">
                  <a:avLst>
                    <a:gd name="adj1" fmla="val 10799998"/>
                    <a:gd name="adj2" fmla="val 16420978"/>
                    <a:gd name="adj3" fmla="val 15568"/>
                  </a:avLst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lt-LT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65B0E1D7-B108-489F-A437-57E5BFCB1AB5}"/>
                    </a:ext>
                  </a:extLst>
                </p:cNvPr>
                <p:cNvSpPr/>
                <p:nvPr/>
              </p:nvSpPr>
              <p:spPr>
                <a:xfrm>
                  <a:off x="11770042" y="4747447"/>
                  <a:ext cx="1814964" cy="915226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lt-LT"/>
                </a:p>
              </p:txBody>
            </p:sp>
            <p:sp>
              <p:nvSpPr>
                <p:cNvPr id="108" name="TextBox 107">
                  <a:extLst>
                    <a:ext uri="{FF2B5EF4-FFF2-40B4-BE49-F238E27FC236}">
                      <a16:creationId xmlns:a16="http://schemas.microsoft.com/office/drawing/2014/main" id="{6CF5BD22-29E0-462D-AAAE-E55F5A23E102}"/>
                    </a:ext>
                  </a:extLst>
                </p:cNvPr>
                <p:cNvSpPr txBox="1"/>
                <p:nvPr/>
              </p:nvSpPr>
              <p:spPr>
                <a:xfrm>
                  <a:off x="12050505" y="4871001"/>
                  <a:ext cx="1683343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>
                      <a:solidFill>
                        <a:schemeClr val="bg1"/>
                      </a:solidFill>
                    </a:rPr>
                    <a:t>2014 - 2021 m.</a:t>
                  </a:r>
                  <a:endParaRPr lang="lt-LT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5" name="Callout: Double Bent Line with Accent Bar 24">
                  <a:extLst>
                    <a:ext uri="{FF2B5EF4-FFF2-40B4-BE49-F238E27FC236}">
                      <a16:creationId xmlns:a16="http://schemas.microsoft.com/office/drawing/2014/main" id="{E5E225A1-EF74-440E-962D-9148B1E0F1E4}"/>
                    </a:ext>
                  </a:extLst>
                </p:cNvPr>
                <p:cNvSpPr/>
                <p:nvPr/>
              </p:nvSpPr>
              <p:spPr>
                <a:xfrm>
                  <a:off x="13290534" y="3888887"/>
                  <a:ext cx="852572" cy="285876"/>
                </a:xfrm>
                <a:prstGeom prst="accentCallout3">
                  <a:avLst>
                    <a:gd name="adj1" fmla="val 18750"/>
                    <a:gd name="adj2" fmla="val -8333"/>
                    <a:gd name="adj3" fmla="val 18750"/>
                    <a:gd name="adj4" fmla="val -16667"/>
                    <a:gd name="adj5" fmla="val 67733"/>
                    <a:gd name="adj6" fmla="val -31040"/>
                    <a:gd name="adj7" fmla="val 103142"/>
                    <a:gd name="adj8" fmla="val -41825"/>
                  </a:avLst>
                </a:prstGeom>
                <a:no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lt-LT" dirty="0"/>
                    <a:t>Tikslas</a:t>
                  </a:r>
                  <a:r>
                    <a:rPr lang="en-GB" dirty="0"/>
                    <a:t> - 19%</a:t>
                  </a:r>
                  <a:endParaRPr lang="lt-LT" dirty="0"/>
                </a:p>
              </p:txBody>
            </p:sp>
          </p:grpSp>
        </p:grpSp>
        <p:grpSp>
          <p:nvGrpSpPr>
            <p:cNvPr id="115" name="Group 114">
              <a:extLst>
                <a:ext uri="{FF2B5EF4-FFF2-40B4-BE49-F238E27FC236}">
                  <a16:creationId xmlns:a16="http://schemas.microsoft.com/office/drawing/2014/main" id="{1DC4CA6A-DEEF-4349-8657-F36702A40AA5}"/>
                </a:ext>
              </a:extLst>
            </p:cNvPr>
            <p:cNvGrpSpPr/>
            <p:nvPr/>
          </p:nvGrpSpPr>
          <p:grpSpPr>
            <a:xfrm>
              <a:off x="12023790" y="880155"/>
              <a:ext cx="7687541" cy="2762159"/>
              <a:chOff x="10718655" y="321931"/>
              <a:chExt cx="7687541" cy="2762159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2A0A411E-FD2D-49C6-9760-19541A37D2B4}"/>
                  </a:ext>
                </a:extLst>
              </p:cNvPr>
              <p:cNvGrpSpPr/>
              <p:nvPr/>
            </p:nvGrpSpPr>
            <p:grpSpPr>
              <a:xfrm>
                <a:off x="10718655" y="321931"/>
                <a:ext cx="7516911" cy="2762159"/>
                <a:chOff x="10758849" y="342028"/>
                <a:chExt cx="7516911" cy="2762159"/>
              </a:xfrm>
            </p:grpSpPr>
            <p:sp>
              <p:nvSpPr>
                <p:cNvPr id="118" name="Freeform: Shape 117">
                  <a:extLst>
                    <a:ext uri="{FF2B5EF4-FFF2-40B4-BE49-F238E27FC236}">
                      <a16:creationId xmlns:a16="http://schemas.microsoft.com/office/drawing/2014/main" id="{EF24E603-8938-4F7E-B5BF-D26508C21829}"/>
                    </a:ext>
                  </a:extLst>
                </p:cNvPr>
                <p:cNvSpPr/>
                <p:nvPr/>
              </p:nvSpPr>
              <p:spPr>
                <a:xfrm>
                  <a:off x="14308524" y="342028"/>
                  <a:ext cx="1070407" cy="1441129"/>
                </a:xfrm>
                <a:custGeom>
                  <a:avLst/>
                  <a:gdLst>
                    <a:gd name="connsiteX0" fmla="*/ 0 w 1070407"/>
                    <a:gd name="connsiteY0" fmla="*/ 0 h 1441129"/>
                    <a:gd name="connsiteX1" fmla="*/ 92325 w 1070407"/>
                    <a:gd name="connsiteY1" fmla="*/ 4621 h 1441129"/>
                    <a:gd name="connsiteX2" fmla="*/ 1070407 w 1070407"/>
                    <a:gd name="connsiteY2" fmla="*/ 1079045 h 1441129"/>
                    <a:gd name="connsiteX3" fmla="*/ 1048273 w 1070407"/>
                    <a:gd name="connsiteY3" fmla="*/ 1296703 h 1441129"/>
                    <a:gd name="connsiteX4" fmla="*/ 1030237 w 1070407"/>
                    <a:gd name="connsiteY4" fmla="*/ 1366238 h 1441129"/>
                    <a:gd name="connsiteX5" fmla="*/ 688445 w 1070407"/>
                    <a:gd name="connsiteY5" fmla="*/ 1441129 h 1441129"/>
                    <a:gd name="connsiteX6" fmla="*/ 523485 w 1070407"/>
                    <a:gd name="connsiteY6" fmla="*/ 1146531 h 1441129"/>
                    <a:gd name="connsiteX7" fmla="*/ 530407 w 1070407"/>
                    <a:gd name="connsiteY7" fmla="*/ 1079045 h 1441129"/>
                    <a:gd name="connsiteX8" fmla="*/ 91671 w 1070407"/>
                    <a:gd name="connsiteY8" fmla="*/ 550016 h 1441129"/>
                    <a:gd name="connsiteX9" fmla="*/ 39618 w 1070407"/>
                    <a:gd name="connsiteY9" fmla="*/ 544859 h 1441129"/>
                    <a:gd name="connsiteX10" fmla="*/ 221810 w 1070407"/>
                    <a:gd name="connsiteY10" fmla="*/ 299145 h 1441129"/>
                    <a:gd name="connsiteX11" fmla="*/ 0 w 1070407"/>
                    <a:gd name="connsiteY11" fmla="*/ 0 h 144112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070407" h="1441129">
                      <a:moveTo>
                        <a:pt x="0" y="0"/>
                      </a:moveTo>
                      <a:lnTo>
                        <a:pt x="92325" y="4621"/>
                      </a:lnTo>
                      <a:cubicBezTo>
                        <a:pt x="641700" y="59928"/>
                        <a:pt x="1070407" y="519856"/>
                        <a:pt x="1070407" y="1079045"/>
                      </a:cubicBezTo>
                      <a:cubicBezTo>
                        <a:pt x="1070407" y="1153604"/>
                        <a:pt x="1062786" y="1226398"/>
                        <a:pt x="1048273" y="1296703"/>
                      </a:cubicBezTo>
                      <a:lnTo>
                        <a:pt x="1030237" y="1366238"/>
                      </a:lnTo>
                      <a:lnTo>
                        <a:pt x="688445" y="1441129"/>
                      </a:lnTo>
                      <a:lnTo>
                        <a:pt x="523485" y="1146531"/>
                      </a:lnTo>
                      <a:lnTo>
                        <a:pt x="530407" y="1079045"/>
                      </a:lnTo>
                      <a:cubicBezTo>
                        <a:pt x="530407" y="818090"/>
                        <a:pt x="342057" y="600369"/>
                        <a:pt x="91671" y="550016"/>
                      </a:cubicBezTo>
                      <a:lnTo>
                        <a:pt x="39618" y="544859"/>
                      </a:lnTo>
                      <a:lnTo>
                        <a:pt x="221810" y="29914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>
                    <a:lumMod val="50000"/>
                  </a:schemeClr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lt-LT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19" name="Freeform: Shape 118">
                  <a:extLst>
                    <a:ext uri="{FF2B5EF4-FFF2-40B4-BE49-F238E27FC236}">
                      <a16:creationId xmlns:a16="http://schemas.microsoft.com/office/drawing/2014/main" id="{4494B581-344A-48B7-90B2-8BDF814D4B5D}"/>
                    </a:ext>
                  </a:extLst>
                </p:cNvPr>
                <p:cNvSpPr/>
                <p:nvPr/>
              </p:nvSpPr>
              <p:spPr>
                <a:xfrm>
                  <a:off x="13199982" y="348916"/>
                  <a:ext cx="1179802" cy="1413742"/>
                </a:xfrm>
                <a:custGeom>
                  <a:avLst/>
                  <a:gdLst>
                    <a:gd name="connsiteX0" fmla="*/ 963099 w 1179802"/>
                    <a:gd name="connsiteY0" fmla="*/ 0 h 1413742"/>
                    <a:gd name="connsiteX1" fmla="*/ 1179802 w 1179802"/>
                    <a:gd name="connsiteY1" fmla="*/ 292257 h 1413742"/>
                    <a:gd name="connsiteX2" fmla="*/ 994980 w 1179802"/>
                    <a:gd name="connsiteY2" fmla="*/ 541519 h 1413742"/>
                    <a:gd name="connsiteX3" fmla="*/ 978736 w 1179802"/>
                    <a:gd name="connsiteY3" fmla="*/ 543128 h 1413742"/>
                    <a:gd name="connsiteX4" fmla="*/ 540000 w 1179802"/>
                    <a:gd name="connsiteY4" fmla="*/ 1072157 h 1413742"/>
                    <a:gd name="connsiteX5" fmla="*/ 551163 w 1179802"/>
                    <a:gd name="connsiteY5" fmla="*/ 1180986 h 1413742"/>
                    <a:gd name="connsiteX6" fmla="*/ 552421 w 1179802"/>
                    <a:gd name="connsiteY6" fmla="*/ 1184970 h 1413742"/>
                    <a:gd name="connsiteX7" fmla="*/ 230750 w 1179802"/>
                    <a:gd name="connsiteY7" fmla="*/ 1110672 h 1413742"/>
                    <a:gd name="connsiteX8" fmla="*/ 56522 w 1179802"/>
                    <a:gd name="connsiteY8" fmla="*/ 1413742 h 1413742"/>
                    <a:gd name="connsiteX9" fmla="*/ 48981 w 1179802"/>
                    <a:gd name="connsiteY9" fmla="*/ 1393316 h 1413742"/>
                    <a:gd name="connsiteX10" fmla="*/ 0 w 1179802"/>
                    <a:gd name="connsiteY10" fmla="*/ 1072157 h 1413742"/>
                    <a:gd name="connsiteX11" fmla="*/ 869907 w 1179802"/>
                    <a:gd name="connsiteY11" fmla="*/ 14099 h 1413742"/>
                    <a:gd name="connsiteX12" fmla="*/ 963099 w 1179802"/>
                    <a:gd name="connsiteY12" fmla="*/ 0 h 14137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179802" h="1413742">
                      <a:moveTo>
                        <a:pt x="963099" y="0"/>
                      </a:moveTo>
                      <a:lnTo>
                        <a:pt x="1179802" y="292257"/>
                      </a:lnTo>
                      <a:lnTo>
                        <a:pt x="994980" y="541519"/>
                      </a:lnTo>
                      <a:lnTo>
                        <a:pt x="978736" y="543128"/>
                      </a:lnTo>
                      <a:cubicBezTo>
                        <a:pt x="728350" y="593481"/>
                        <a:pt x="540000" y="811202"/>
                        <a:pt x="540000" y="1072157"/>
                      </a:cubicBezTo>
                      <a:cubicBezTo>
                        <a:pt x="540000" y="1109436"/>
                        <a:pt x="543844" y="1145833"/>
                        <a:pt x="551163" y="1180986"/>
                      </a:cubicBezTo>
                      <a:lnTo>
                        <a:pt x="552421" y="1184970"/>
                      </a:lnTo>
                      <a:lnTo>
                        <a:pt x="230750" y="1110672"/>
                      </a:lnTo>
                      <a:lnTo>
                        <a:pt x="56522" y="1413742"/>
                      </a:lnTo>
                      <a:lnTo>
                        <a:pt x="48981" y="1393316"/>
                      </a:lnTo>
                      <a:cubicBezTo>
                        <a:pt x="17148" y="1291862"/>
                        <a:pt x="0" y="1183995"/>
                        <a:pt x="0" y="1072157"/>
                      </a:cubicBezTo>
                      <a:cubicBezTo>
                        <a:pt x="0" y="550248"/>
                        <a:pt x="373452" y="114805"/>
                        <a:pt x="869907" y="14099"/>
                      </a:cubicBezTo>
                      <a:lnTo>
                        <a:pt x="963099" y="0"/>
                      </a:lnTo>
                      <a:close/>
                    </a:path>
                  </a:pathLst>
                </a:custGeom>
                <a:solidFill>
                  <a:schemeClr val="accent6">
                    <a:lumMod val="75000"/>
                  </a:schemeClr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lt-LT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20" name="Freeform: Shape 119">
                  <a:extLst>
                    <a:ext uri="{FF2B5EF4-FFF2-40B4-BE49-F238E27FC236}">
                      <a16:creationId xmlns:a16="http://schemas.microsoft.com/office/drawing/2014/main" id="{F50D0504-F0B6-44FA-91CF-E5B1545AADAA}"/>
                    </a:ext>
                  </a:extLst>
                </p:cNvPr>
                <p:cNvSpPr/>
                <p:nvPr/>
              </p:nvSpPr>
              <p:spPr>
                <a:xfrm>
                  <a:off x="13315418" y="1597597"/>
                  <a:ext cx="1977588" cy="903476"/>
                </a:xfrm>
                <a:custGeom>
                  <a:avLst/>
                  <a:gdLst>
                    <a:gd name="connsiteX0" fmla="*/ 175466 w 1977588"/>
                    <a:gd name="connsiteY0" fmla="*/ 0 h 903476"/>
                    <a:gd name="connsiteX1" fmla="*/ 489168 w 1977588"/>
                    <a:gd name="connsiteY1" fmla="*/ 72458 h 903476"/>
                    <a:gd name="connsiteX2" fmla="*/ 518406 w 1977588"/>
                    <a:gd name="connsiteY2" fmla="*/ 125395 h 903476"/>
                    <a:gd name="connsiteX3" fmla="*/ 974038 w 1977588"/>
                    <a:gd name="connsiteY3" fmla="*/ 363476 h 903476"/>
                    <a:gd name="connsiteX4" fmla="*/ 1429670 w 1977588"/>
                    <a:gd name="connsiteY4" fmla="*/ 125395 h 903476"/>
                    <a:gd name="connsiteX5" fmla="*/ 1469192 w 1977588"/>
                    <a:gd name="connsiteY5" fmla="*/ 53838 h 903476"/>
                    <a:gd name="connsiteX6" fmla="*/ 1619843 w 1977588"/>
                    <a:gd name="connsiteY6" fmla="*/ 322882 h 903476"/>
                    <a:gd name="connsiteX7" fmla="*/ 1977588 w 1977588"/>
                    <a:gd name="connsiteY7" fmla="*/ 244496 h 903476"/>
                    <a:gd name="connsiteX8" fmla="*/ 1932018 w 1977588"/>
                    <a:gd name="connsiteY8" fmla="*/ 338268 h 903476"/>
                    <a:gd name="connsiteX9" fmla="*/ 974038 w 1977588"/>
                    <a:gd name="connsiteY9" fmla="*/ 903476 h 903476"/>
                    <a:gd name="connsiteX10" fmla="*/ 16058 w 1977588"/>
                    <a:gd name="connsiteY10" fmla="*/ 338268 h 903476"/>
                    <a:gd name="connsiteX11" fmla="*/ 0 w 1977588"/>
                    <a:gd name="connsiteY11" fmla="*/ 305225 h 903476"/>
                    <a:gd name="connsiteX12" fmla="*/ 175466 w 1977588"/>
                    <a:gd name="connsiteY12" fmla="*/ 0 h 9034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977588" h="903476">
                      <a:moveTo>
                        <a:pt x="175466" y="0"/>
                      </a:moveTo>
                      <a:lnTo>
                        <a:pt x="489168" y="72458"/>
                      </a:lnTo>
                      <a:lnTo>
                        <a:pt x="518406" y="125395"/>
                      </a:lnTo>
                      <a:cubicBezTo>
                        <a:pt x="617150" y="269036"/>
                        <a:pt x="784372" y="363476"/>
                        <a:pt x="974038" y="363476"/>
                      </a:cubicBezTo>
                      <a:cubicBezTo>
                        <a:pt x="1163704" y="363476"/>
                        <a:pt x="1330926" y="269036"/>
                        <a:pt x="1429670" y="125395"/>
                      </a:cubicBezTo>
                      <a:lnTo>
                        <a:pt x="1469192" y="53838"/>
                      </a:lnTo>
                      <a:lnTo>
                        <a:pt x="1619843" y="322882"/>
                      </a:lnTo>
                      <a:lnTo>
                        <a:pt x="1977588" y="244496"/>
                      </a:lnTo>
                      <a:lnTo>
                        <a:pt x="1932018" y="338268"/>
                      </a:lnTo>
                      <a:cubicBezTo>
                        <a:pt x="1747528" y="674932"/>
                        <a:pt x="1387707" y="903476"/>
                        <a:pt x="974038" y="903476"/>
                      </a:cubicBezTo>
                      <a:cubicBezTo>
                        <a:pt x="560369" y="903476"/>
                        <a:pt x="200548" y="674932"/>
                        <a:pt x="16058" y="338268"/>
                      </a:cubicBezTo>
                      <a:lnTo>
                        <a:pt x="0" y="305225"/>
                      </a:lnTo>
                      <a:lnTo>
                        <a:pt x="17546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lt-LT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21" name="Callout: Bent Line with Accent Bar 120">
                  <a:extLst>
                    <a:ext uri="{FF2B5EF4-FFF2-40B4-BE49-F238E27FC236}">
                      <a16:creationId xmlns:a16="http://schemas.microsoft.com/office/drawing/2014/main" id="{4D48078F-A144-4569-8CC0-63456DA1A740}"/>
                    </a:ext>
                  </a:extLst>
                </p:cNvPr>
                <p:cNvSpPr/>
                <p:nvPr/>
              </p:nvSpPr>
              <p:spPr>
                <a:xfrm>
                  <a:off x="15482372" y="2575888"/>
                  <a:ext cx="2793388" cy="528299"/>
                </a:xfrm>
                <a:prstGeom prst="accentCallout2">
                  <a:avLst>
                    <a:gd name="adj1" fmla="val 18750"/>
                    <a:gd name="adj2" fmla="val -8333"/>
                    <a:gd name="adj3" fmla="val 18750"/>
                    <a:gd name="adj4" fmla="val -16667"/>
                    <a:gd name="adj5" fmla="val -60315"/>
                    <a:gd name="adj6" fmla="val -36483"/>
                  </a:avLst>
                </a:prstGeom>
                <a:no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lt-LT" b="1" dirty="0"/>
                    <a:t>Valdymo dokumentuose numatytos priemonės gerai vandens išteklių būklei pasiekti</a:t>
                  </a:r>
                </a:p>
              </p:txBody>
            </p:sp>
            <p:sp>
              <p:nvSpPr>
                <p:cNvPr id="122" name="Callout: Bent Line with Accent Bar 121">
                  <a:extLst>
                    <a:ext uri="{FF2B5EF4-FFF2-40B4-BE49-F238E27FC236}">
                      <a16:creationId xmlns:a16="http://schemas.microsoft.com/office/drawing/2014/main" id="{E2A38AE5-4FF7-4FE0-9733-32AC9C798C4F}"/>
                    </a:ext>
                  </a:extLst>
                </p:cNvPr>
                <p:cNvSpPr/>
                <p:nvPr/>
              </p:nvSpPr>
              <p:spPr>
                <a:xfrm>
                  <a:off x="10758849" y="543301"/>
                  <a:ext cx="2291409" cy="782744"/>
                </a:xfrm>
                <a:prstGeom prst="accentCallout2">
                  <a:avLst>
                    <a:gd name="adj1" fmla="val 35868"/>
                    <a:gd name="adj2" fmla="val 93843"/>
                    <a:gd name="adj3" fmla="val 35868"/>
                    <a:gd name="adj4" fmla="val 103488"/>
                    <a:gd name="adj5" fmla="val 88043"/>
                    <a:gd name="adj6" fmla="val 121803"/>
                  </a:avLst>
                </a:prstGeom>
                <a:no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lt-LT" b="1" dirty="0"/>
                    <a:t>Prielaidos būklės gerinimo priemonių įgyvendinimui</a:t>
                  </a:r>
                </a:p>
              </p:txBody>
            </p:sp>
          </p:grpSp>
          <p:sp>
            <p:nvSpPr>
              <p:cNvPr id="116" name="Callout: Bent Line with Accent Bar 115">
                <a:extLst>
                  <a:ext uri="{FF2B5EF4-FFF2-40B4-BE49-F238E27FC236}">
                    <a16:creationId xmlns:a16="http://schemas.microsoft.com/office/drawing/2014/main" id="{128432ED-CFEB-4838-B414-EA1ACE0DF253}"/>
                  </a:ext>
                </a:extLst>
              </p:cNvPr>
              <p:cNvSpPr/>
              <p:nvPr/>
            </p:nvSpPr>
            <p:spPr>
              <a:xfrm>
                <a:off x="15888938" y="442082"/>
                <a:ext cx="2517258" cy="1260929"/>
              </a:xfrm>
              <a:prstGeom prst="accentCallout2">
                <a:avLst>
                  <a:gd name="adj1" fmla="val 18750"/>
                  <a:gd name="adj2" fmla="val -8333"/>
                  <a:gd name="adj3" fmla="val 18750"/>
                  <a:gd name="adj4" fmla="val -16667"/>
                  <a:gd name="adj5" fmla="val 43837"/>
                  <a:gd name="adj6" fmla="val -34041"/>
                </a:avLst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lt-LT" b="1" dirty="0"/>
                  <a:t>Tyrimų ir stebėsenos duomenys valdymo dokumentų parengimui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39730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33333E-6 L -0.73581 -0.0009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797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2.22222E-6 L -0.73893 -2.22222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95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0 L -0.74258 0.00231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135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2D481-3CC3-4E6F-8CFD-FDB8BC43C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177"/>
            <a:ext cx="10515600" cy="657953"/>
          </a:xfrm>
        </p:spPr>
        <p:txBody>
          <a:bodyPr>
            <a:normAutofit/>
          </a:bodyPr>
          <a:lstStyle/>
          <a:p>
            <a:r>
              <a:rPr lang="lt-LT" sz="3800" b="1" dirty="0"/>
              <a:t>Pagrindinės rekomendacijos ir strateginiai siūlymai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505C26F-9E20-43BC-918C-B3A2815E370A}"/>
              </a:ext>
            </a:extLst>
          </p:cNvPr>
          <p:cNvGrpSpPr/>
          <p:nvPr/>
        </p:nvGrpSpPr>
        <p:grpSpPr>
          <a:xfrm>
            <a:off x="1122521" y="1325158"/>
            <a:ext cx="8241740" cy="1819073"/>
            <a:chOff x="1303455" y="1789888"/>
            <a:chExt cx="8241740" cy="1819073"/>
          </a:xfrm>
        </p:grpSpPr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033FD188-B2CB-4279-BB13-61B0B95FDDAD}"/>
                </a:ext>
              </a:extLst>
            </p:cNvPr>
            <p:cNvSpPr/>
            <p:nvPr/>
          </p:nvSpPr>
          <p:spPr>
            <a:xfrm rot="16200000">
              <a:off x="4576472" y="-997895"/>
              <a:ext cx="1333839" cy="7879874"/>
            </a:xfrm>
            <a:prstGeom prst="triangle">
              <a:avLst/>
            </a:prstGeom>
            <a:gradFill flip="none" rotWithShape="1">
              <a:gsLst>
                <a:gs pos="38000">
                  <a:schemeClr val="tx1"/>
                </a:gs>
                <a:gs pos="0">
                  <a:schemeClr val="bg1">
                    <a:alpha val="0"/>
                  </a:schemeClr>
                </a:gs>
                <a:gs pos="100000">
                  <a:schemeClr val="tx1"/>
                </a:gs>
              </a:gsLst>
              <a:lin ang="13800000" scaled="0"/>
              <a:tileRect/>
            </a:gra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9051885-13F9-4F22-B7F4-73DCAE27059E}"/>
                </a:ext>
              </a:extLst>
            </p:cNvPr>
            <p:cNvSpPr/>
            <p:nvPr/>
          </p:nvSpPr>
          <p:spPr>
            <a:xfrm>
              <a:off x="2603769" y="1789888"/>
              <a:ext cx="6941426" cy="1400156"/>
            </a:xfrm>
            <a:custGeom>
              <a:avLst/>
              <a:gdLst>
                <a:gd name="connsiteX0" fmla="*/ 0 w 4601183"/>
                <a:gd name="connsiteY0" fmla="*/ 0 h 953311"/>
                <a:gd name="connsiteX1" fmla="*/ 4601183 w 4601183"/>
                <a:gd name="connsiteY1" fmla="*/ 0 h 953311"/>
                <a:gd name="connsiteX2" fmla="*/ 4601183 w 4601183"/>
                <a:gd name="connsiteY2" fmla="*/ 953311 h 953311"/>
                <a:gd name="connsiteX3" fmla="*/ 0 w 4601183"/>
                <a:gd name="connsiteY3" fmla="*/ 953311 h 953311"/>
                <a:gd name="connsiteX4" fmla="*/ 0 w 4601183"/>
                <a:gd name="connsiteY4" fmla="*/ 0 h 953311"/>
                <a:gd name="connsiteX0" fmla="*/ 0 w 4630366"/>
                <a:gd name="connsiteY0" fmla="*/ 0 h 1254869"/>
                <a:gd name="connsiteX1" fmla="*/ 4601183 w 4630366"/>
                <a:gd name="connsiteY1" fmla="*/ 0 h 1254869"/>
                <a:gd name="connsiteX2" fmla="*/ 4630366 w 4630366"/>
                <a:gd name="connsiteY2" fmla="*/ 1254869 h 1254869"/>
                <a:gd name="connsiteX3" fmla="*/ 0 w 4630366"/>
                <a:gd name="connsiteY3" fmla="*/ 953311 h 1254869"/>
                <a:gd name="connsiteX4" fmla="*/ 0 w 4630366"/>
                <a:gd name="connsiteY4" fmla="*/ 0 h 1254869"/>
                <a:gd name="connsiteX0" fmla="*/ 0 w 4630366"/>
                <a:gd name="connsiteY0" fmla="*/ 204281 h 1459150"/>
                <a:gd name="connsiteX1" fmla="*/ 4601183 w 4630366"/>
                <a:gd name="connsiteY1" fmla="*/ 0 h 1459150"/>
                <a:gd name="connsiteX2" fmla="*/ 4630366 w 4630366"/>
                <a:gd name="connsiteY2" fmla="*/ 1459150 h 1459150"/>
                <a:gd name="connsiteX3" fmla="*/ 0 w 4630366"/>
                <a:gd name="connsiteY3" fmla="*/ 1157592 h 1459150"/>
                <a:gd name="connsiteX4" fmla="*/ 0 w 4630366"/>
                <a:gd name="connsiteY4" fmla="*/ 204281 h 1459150"/>
                <a:gd name="connsiteX0" fmla="*/ 0 w 4610811"/>
                <a:gd name="connsiteY0" fmla="*/ 204281 h 1400156"/>
                <a:gd name="connsiteX1" fmla="*/ 4601183 w 4610811"/>
                <a:gd name="connsiteY1" fmla="*/ 0 h 1400156"/>
                <a:gd name="connsiteX2" fmla="*/ 4610811 w 4610811"/>
                <a:gd name="connsiteY2" fmla="*/ 1400156 h 1400156"/>
                <a:gd name="connsiteX3" fmla="*/ 0 w 4610811"/>
                <a:gd name="connsiteY3" fmla="*/ 1157592 h 1400156"/>
                <a:gd name="connsiteX4" fmla="*/ 0 w 4610811"/>
                <a:gd name="connsiteY4" fmla="*/ 204281 h 1400156"/>
                <a:gd name="connsiteX0" fmla="*/ 0 w 4601836"/>
                <a:gd name="connsiteY0" fmla="*/ 204281 h 1400156"/>
                <a:gd name="connsiteX1" fmla="*/ 4601183 w 4601836"/>
                <a:gd name="connsiteY1" fmla="*/ 0 h 1400156"/>
                <a:gd name="connsiteX2" fmla="*/ 4597775 w 4601836"/>
                <a:gd name="connsiteY2" fmla="*/ 1400156 h 1400156"/>
                <a:gd name="connsiteX3" fmla="*/ 0 w 4601836"/>
                <a:gd name="connsiteY3" fmla="*/ 1157592 h 1400156"/>
                <a:gd name="connsiteX4" fmla="*/ 0 w 4601836"/>
                <a:gd name="connsiteY4" fmla="*/ 204281 h 1400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01836" h="1400156">
                  <a:moveTo>
                    <a:pt x="0" y="204281"/>
                  </a:moveTo>
                  <a:lnTo>
                    <a:pt x="4601183" y="0"/>
                  </a:lnTo>
                  <a:cubicBezTo>
                    <a:pt x="4604392" y="466719"/>
                    <a:pt x="4594566" y="933437"/>
                    <a:pt x="4597775" y="1400156"/>
                  </a:cubicBezTo>
                  <a:lnTo>
                    <a:pt x="0" y="1157592"/>
                  </a:lnTo>
                  <a:lnTo>
                    <a:pt x="0" y="204281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A24AA20-BFDE-4F04-9B7A-D5B05B162D28}"/>
              </a:ext>
            </a:extLst>
          </p:cNvPr>
          <p:cNvGrpSpPr/>
          <p:nvPr/>
        </p:nvGrpSpPr>
        <p:grpSpPr>
          <a:xfrm flipH="1">
            <a:off x="2422835" y="2623015"/>
            <a:ext cx="8241740" cy="1819073"/>
            <a:chOff x="1303455" y="1789888"/>
            <a:chExt cx="8241740" cy="1819073"/>
          </a:xfrm>
        </p:grpSpPr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2D3918BB-B38F-401C-AF5B-8F641D4710EE}"/>
                </a:ext>
              </a:extLst>
            </p:cNvPr>
            <p:cNvSpPr/>
            <p:nvPr/>
          </p:nvSpPr>
          <p:spPr>
            <a:xfrm rot="16200000">
              <a:off x="4576472" y="-997895"/>
              <a:ext cx="1333839" cy="7879874"/>
            </a:xfrm>
            <a:prstGeom prst="triangle">
              <a:avLst/>
            </a:prstGeom>
            <a:gradFill flip="none" rotWithShape="1">
              <a:gsLst>
                <a:gs pos="38000">
                  <a:schemeClr val="tx1"/>
                </a:gs>
                <a:gs pos="0">
                  <a:schemeClr val="bg1">
                    <a:alpha val="0"/>
                  </a:schemeClr>
                </a:gs>
                <a:gs pos="100000">
                  <a:schemeClr val="tx1"/>
                </a:gs>
              </a:gsLst>
              <a:lin ang="13800000" scaled="0"/>
              <a:tileRect/>
            </a:gra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16" name="Rectangle 3">
              <a:extLst>
                <a:ext uri="{FF2B5EF4-FFF2-40B4-BE49-F238E27FC236}">
                  <a16:creationId xmlns:a16="http://schemas.microsoft.com/office/drawing/2014/main" id="{9CE5B257-02C7-4A24-A5FF-CD839779E926}"/>
                </a:ext>
              </a:extLst>
            </p:cNvPr>
            <p:cNvSpPr/>
            <p:nvPr/>
          </p:nvSpPr>
          <p:spPr>
            <a:xfrm>
              <a:off x="2603769" y="1789888"/>
              <a:ext cx="6941426" cy="1400156"/>
            </a:xfrm>
            <a:custGeom>
              <a:avLst/>
              <a:gdLst>
                <a:gd name="connsiteX0" fmla="*/ 0 w 4601183"/>
                <a:gd name="connsiteY0" fmla="*/ 0 h 953311"/>
                <a:gd name="connsiteX1" fmla="*/ 4601183 w 4601183"/>
                <a:gd name="connsiteY1" fmla="*/ 0 h 953311"/>
                <a:gd name="connsiteX2" fmla="*/ 4601183 w 4601183"/>
                <a:gd name="connsiteY2" fmla="*/ 953311 h 953311"/>
                <a:gd name="connsiteX3" fmla="*/ 0 w 4601183"/>
                <a:gd name="connsiteY3" fmla="*/ 953311 h 953311"/>
                <a:gd name="connsiteX4" fmla="*/ 0 w 4601183"/>
                <a:gd name="connsiteY4" fmla="*/ 0 h 953311"/>
                <a:gd name="connsiteX0" fmla="*/ 0 w 4630366"/>
                <a:gd name="connsiteY0" fmla="*/ 0 h 1254869"/>
                <a:gd name="connsiteX1" fmla="*/ 4601183 w 4630366"/>
                <a:gd name="connsiteY1" fmla="*/ 0 h 1254869"/>
                <a:gd name="connsiteX2" fmla="*/ 4630366 w 4630366"/>
                <a:gd name="connsiteY2" fmla="*/ 1254869 h 1254869"/>
                <a:gd name="connsiteX3" fmla="*/ 0 w 4630366"/>
                <a:gd name="connsiteY3" fmla="*/ 953311 h 1254869"/>
                <a:gd name="connsiteX4" fmla="*/ 0 w 4630366"/>
                <a:gd name="connsiteY4" fmla="*/ 0 h 1254869"/>
                <a:gd name="connsiteX0" fmla="*/ 0 w 4630366"/>
                <a:gd name="connsiteY0" fmla="*/ 204281 h 1459150"/>
                <a:gd name="connsiteX1" fmla="*/ 4601183 w 4630366"/>
                <a:gd name="connsiteY1" fmla="*/ 0 h 1459150"/>
                <a:gd name="connsiteX2" fmla="*/ 4630366 w 4630366"/>
                <a:gd name="connsiteY2" fmla="*/ 1459150 h 1459150"/>
                <a:gd name="connsiteX3" fmla="*/ 0 w 4630366"/>
                <a:gd name="connsiteY3" fmla="*/ 1157592 h 1459150"/>
                <a:gd name="connsiteX4" fmla="*/ 0 w 4630366"/>
                <a:gd name="connsiteY4" fmla="*/ 204281 h 1459150"/>
                <a:gd name="connsiteX0" fmla="*/ 0 w 4610811"/>
                <a:gd name="connsiteY0" fmla="*/ 204281 h 1400156"/>
                <a:gd name="connsiteX1" fmla="*/ 4601183 w 4610811"/>
                <a:gd name="connsiteY1" fmla="*/ 0 h 1400156"/>
                <a:gd name="connsiteX2" fmla="*/ 4610811 w 4610811"/>
                <a:gd name="connsiteY2" fmla="*/ 1400156 h 1400156"/>
                <a:gd name="connsiteX3" fmla="*/ 0 w 4610811"/>
                <a:gd name="connsiteY3" fmla="*/ 1157592 h 1400156"/>
                <a:gd name="connsiteX4" fmla="*/ 0 w 4610811"/>
                <a:gd name="connsiteY4" fmla="*/ 204281 h 1400156"/>
                <a:gd name="connsiteX0" fmla="*/ 0 w 4601836"/>
                <a:gd name="connsiteY0" fmla="*/ 204281 h 1400156"/>
                <a:gd name="connsiteX1" fmla="*/ 4601183 w 4601836"/>
                <a:gd name="connsiteY1" fmla="*/ 0 h 1400156"/>
                <a:gd name="connsiteX2" fmla="*/ 4597775 w 4601836"/>
                <a:gd name="connsiteY2" fmla="*/ 1400156 h 1400156"/>
                <a:gd name="connsiteX3" fmla="*/ 0 w 4601836"/>
                <a:gd name="connsiteY3" fmla="*/ 1157592 h 1400156"/>
                <a:gd name="connsiteX4" fmla="*/ 0 w 4601836"/>
                <a:gd name="connsiteY4" fmla="*/ 204281 h 1400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01836" h="1400156">
                  <a:moveTo>
                    <a:pt x="0" y="204281"/>
                  </a:moveTo>
                  <a:lnTo>
                    <a:pt x="4601183" y="0"/>
                  </a:lnTo>
                  <a:cubicBezTo>
                    <a:pt x="4604392" y="466719"/>
                    <a:pt x="4594566" y="933437"/>
                    <a:pt x="4597775" y="1400156"/>
                  </a:cubicBezTo>
                  <a:lnTo>
                    <a:pt x="0" y="1157592"/>
                  </a:lnTo>
                  <a:lnTo>
                    <a:pt x="0" y="204281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3981EA12-6743-44ED-9878-63B271B215A5}"/>
              </a:ext>
            </a:extLst>
          </p:cNvPr>
          <p:cNvGrpSpPr/>
          <p:nvPr/>
        </p:nvGrpSpPr>
        <p:grpSpPr>
          <a:xfrm>
            <a:off x="1102857" y="3911042"/>
            <a:ext cx="8241740" cy="1819073"/>
            <a:chOff x="1303455" y="1789888"/>
            <a:chExt cx="8241740" cy="1819073"/>
          </a:xfrm>
        </p:grpSpPr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E1BE6E82-79A3-41D4-BA60-E46ADAA59A2E}"/>
                </a:ext>
              </a:extLst>
            </p:cNvPr>
            <p:cNvSpPr/>
            <p:nvPr/>
          </p:nvSpPr>
          <p:spPr>
            <a:xfrm rot="16200000">
              <a:off x="4576472" y="-997895"/>
              <a:ext cx="1333839" cy="7879874"/>
            </a:xfrm>
            <a:prstGeom prst="triangle">
              <a:avLst/>
            </a:prstGeom>
            <a:gradFill flip="none" rotWithShape="1">
              <a:gsLst>
                <a:gs pos="38000">
                  <a:schemeClr val="tx1"/>
                </a:gs>
                <a:gs pos="0">
                  <a:schemeClr val="bg1">
                    <a:alpha val="0"/>
                  </a:schemeClr>
                </a:gs>
                <a:gs pos="100000">
                  <a:schemeClr val="tx1"/>
                </a:gs>
              </a:gsLst>
              <a:lin ang="13800000" scaled="0"/>
              <a:tileRect/>
            </a:gra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22" name="Rectangle 3">
              <a:extLst>
                <a:ext uri="{FF2B5EF4-FFF2-40B4-BE49-F238E27FC236}">
                  <a16:creationId xmlns:a16="http://schemas.microsoft.com/office/drawing/2014/main" id="{21B5E77D-887E-4896-A353-E5094DD4E3AB}"/>
                </a:ext>
              </a:extLst>
            </p:cNvPr>
            <p:cNvSpPr/>
            <p:nvPr/>
          </p:nvSpPr>
          <p:spPr>
            <a:xfrm>
              <a:off x="2603769" y="1789888"/>
              <a:ext cx="6941426" cy="1400156"/>
            </a:xfrm>
            <a:custGeom>
              <a:avLst/>
              <a:gdLst>
                <a:gd name="connsiteX0" fmla="*/ 0 w 4601183"/>
                <a:gd name="connsiteY0" fmla="*/ 0 h 953311"/>
                <a:gd name="connsiteX1" fmla="*/ 4601183 w 4601183"/>
                <a:gd name="connsiteY1" fmla="*/ 0 h 953311"/>
                <a:gd name="connsiteX2" fmla="*/ 4601183 w 4601183"/>
                <a:gd name="connsiteY2" fmla="*/ 953311 h 953311"/>
                <a:gd name="connsiteX3" fmla="*/ 0 w 4601183"/>
                <a:gd name="connsiteY3" fmla="*/ 953311 h 953311"/>
                <a:gd name="connsiteX4" fmla="*/ 0 w 4601183"/>
                <a:gd name="connsiteY4" fmla="*/ 0 h 953311"/>
                <a:gd name="connsiteX0" fmla="*/ 0 w 4630366"/>
                <a:gd name="connsiteY0" fmla="*/ 0 h 1254869"/>
                <a:gd name="connsiteX1" fmla="*/ 4601183 w 4630366"/>
                <a:gd name="connsiteY1" fmla="*/ 0 h 1254869"/>
                <a:gd name="connsiteX2" fmla="*/ 4630366 w 4630366"/>
                <a:gd name="connsiteY2" fmla="*/ 1254869 h 1254869"/>
                <a:gd name="connsiteX3" fmla="*/ 0 w 4630366"/>
                <a:gd name="connsiteY3" fmla="*/ 953311 h 1254869"/>
                <a:gd name="connsiteX4" fmla="*/ 0 w 4630366"/>
                <a:gd name="connsiteY4" fmla="*/ 0 h 1254869"/>
                <a:gd name="connsiteX0" fmla="*/ 0 w 4630366"/>
                <a:gd name="connsiteY0" fmla="*/ 204281 h 1459150"/>
                <a:gd name="connsiteX1" fmla="*/ 4601183 w 4630366"/>
                <a:gd name="connsiteY1" fmla="*/ 0 h 1459150"/>
                <a:gd name="connsiteX2" fmla="*/ 4630366 w 4630366"/>
                <a:gd name="connsiteY2" fmla="*/ 1459150 h 1459150"/>
                <a:gd name="connsiteX3" fmla="*/ 0 w 4630366"/>
                <a:gd name="connsiteY3" fmla="*/ 1157592 h 1459150"/>
                <a:gd name="connsiteX4" fmla="*/ 0 w 4630366"/>
                <a:gd name="connsiteY4" fmla="*/ 204281 h 1459150"/>
                <a:gd name="connsiteX0" fmla="*/ 0 w 4610811"/>
                <a:gd name="connsiteY0" fmla="*/ 204281 h 1400156"/>
                <a:gd name="connsiteX1" fmla="*/ 4601183 w 4610811"/>
                <a:gd name="connsiteY1" fmla="*/ 0 h 1400156"/>
                <a:gd name="connsiteX2" fmla="*/ 4610811 w 4610811"/>
                <a:gd name="connsiteY2" fmla="*/ 1400156 h 1400156"/>
                <a:gd name="connsiteX3" fmla="*/ 0 w 4610811"/>
                <a:gd name="connsiteY3" fmla="*/ 1157592 h 1400156"/>
                <a:gd name="connsiteX4" fmla="*/ 0 w 4610811"/>
                <a:gd name="connsiteY4" fmla="*/ 204281 h 1400156"/>
                <a:gd name="connsiteX0" fmla="*/ 0 w 4601836"/>
                <a:gd name="connsiteY0" fmla="*/ 204281 h 1400156"/>
                <a:gd name="connsiteX1" fmla="*/ 4601183 w 4601836"/>
                <a:gd name="connsiteY1" fmla="*/ 0 h 1400156"/>
                <a:gd name="connsiteX2" fmla="*/ 4597775 w 4601836"/>
                <a:gd name="connsiteY2" fmla="*/ 1400156 h 1400156"/>
                <a:gd name="connsiteX3" fmla="*/ 0 w 4601836"/>
                <a:gd name="connsiteY3" fmla="*/ 1157592 h 1400156"/>
                <a:gd name="connsiteX4" fmla="*/ 0 w 4601836"/>
                <a:gd name="connsiteY4" fmla="*/ 204281 h 1400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01836" h="1400156">
                  <a:moveTo>
                    <a:pt x="0" y="204281"/>
                  </a:moveTo>
                  <a:lnTo>
                    <a:pt x="4601183" y="0"/>
                  </a:lnTo>
                  <a:cubicBezTo>
                    <a:pt x="4604392" y="466719"/>
                    <a:pt x="4594566" y="933437"/>
                    <a:pt x="4597775" y="1400156"/>
                  </a:cubicBezTo>
                  <a:lnTo>
                    <a:pt x="0" y="1157592"/>
                  </a:lnTo>
                  <a:lnTo>
                    <a:pt x="0" y="204281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2F69B08-3243-492C-B220-5681A401C705}"/>
              </a:ext>
            </a:extLst>
          </p:cNvPr>
          <p:cNvGrpSpPr/>
          <p:nvPr/>
        </p:nvGrpSpPr>
        <p:grpSpPr>
          <a:xfrm flipH="1">
            <a:off x="2403171" y="5208899"/>
            <a:ext cx="8241740" cy="1819073"/>
            <a:chOff x="1303455" y="1789888"/>
            <a:chExt cx="8241740" cy="1819073"/>
          </a:xfrm>
        </p:grpSpPr>
        <p:sp>
          <p:nvSpPr>
            <p:cNvPr id="24" name="Isosceles Triangle 23">
              <a:extLst>
                <a:ext uri="{FF2B5EF4-FFF2-40B4-BE49-F238E27FC236}">
                  <a16:creationId xmlns:a16="http://schemas.microsoft.com/office/drawing/2014/main" id="{4756ED41-FC87-48F6-B87D-773D0B9D27AA}"/>
                </a:ext>
              </a:extLst>
            </p:cNvPr>
            <p:cNvSpPr/>
            <p:nvPr/>
          </p:nvSpPr>
          <p:spPr>
            <a:xfrm rot="16200000">
              <a:off x="4576472" y="-997895"/>
              <a:ext cx="1333839" cy="7879874"/>
            </a:xfrm>
            <a:prstGeom prst="triangle">
              <a:avLst/>
            </a:prstGeom>
            <a:gradFill flip="none" rotWithShape="1">
              <a:gsLst>
                <a:gs pos="38000">
                  <a:schemeClr val="tx1"/>
                </a:gs>
                <a:gs pos="0">
                  <a:schemeClr val="bg1">
                    <a:alpha val="0"/>
                  </a:schemeClr>
                </a:gs>
                <a:gs pos="100000">
                  <a:schemeClr val="tx1"/>
                </a:gs>
              </a:gsLst>
              <a:lin ang="13800000" scaled="0"/>
              <a:tileRect/>
            </a:gra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25" name="Rectangle 3">
              <a:extLst>
                <a:ext uri="{FF2B5EF4-FFF2-40B4-BE49-F238E27FC236}">
                  <a16:creationId xmlns:a16="http://schemas.microsoft.com/office/drawing/2014/main" id="{AC747A68-6DE2-4639-BAE4-E3A633D353ED}"/>
                </a:ext>
              </a:extLst>
            </p:cNvPr>
            <p:cNvSpPr/>
            <p:nvPr/>
          </p:nvSpPr>
          <p:spPr>
            <a:xfrm>
              <a:off x="2603769" y="1789888"/>
              <a:ext cx="6941426" cy="1400156"/>
            </a:xfrm>
            <a:custGeom>
              <a:avLst/>
              <a:gdLst>
                <a:gd name="connsiteX0" fmla="*/ 0 w 4601183"/>
                <a:gd name="connsiteY0" fmla="*/ 0 h 953311"/>
                <a:gd name="connsiteX1" fmla="*/ 4601183 w 4601183"/>
                <a:gd name="connsiteY1" fmla="*/ 0 h 953311"/>
                <a:gd name="connsiteX2" fmla="*/ 4601183 w 4601183"/>
                <a:gd name="connsiteY2" fmla="*/ 953311 h 953311"/>
                <a:gd name="connsiteX3" fmla="*/ 0 w 4601183"/>
                <a:gd name="connsiteY3" fmla="*/ 953311 h 953311"/>
                <a:gd name="connsiteX4" fmla="*/ 0 w 4601183"/>
                <a:gd name="connsiteY4" fmla="*/ 0 h 953311"/>
                <a:gd name="connsiteX0" fmla="*/ 0 w 4630366"/>
                <a:gd name="connsiteY0" fmla="*/ 0 h 1254869"/>
                <a:gd name="connsiteX1" fmla="*/ 4601183 w 4630366"/>
                <a:gd name="connsiteY1" fmla="*/ 0 h 1254869"/>
                <a:gd name="connsiteX2" fmla="*/ 4630366 w 4630366"/>
                <a:gd name="connsiteY2" fmla="*/ 1254869 h 1254869"/>
                <a:gd name="connsiteX3" fmla="*/ 0 w 4630366"/>
                <a:gd name="connsiteY3" fmla="*/ 953311 h 1254869"/>
                <a:gd name="connsiteX4" fmla="*/ 0 w 4630366"/>
                <a:gd name="connsiteY4" fmla="*/ 0 h 1254869"/>
                <a:gd name="connsiteX0" fmla="*/ 0 w 4630366"/>
                <a:gd name="connsiteY0" fmla="*/ 204281 h 1459150"/>
                <a:gd name="connsiteX1" fmla="*/ 4601183 w 4630366"/>
                <a:gd name="connsiteY1" fmla="*/ 0 h 1459150"/>
                <a:gd name="connsiteX2" fmla="*/ 4630366 w 4630366"/>
                <a:gd name="connsiteY2" fmla="*/ 1459150 h 1459150"/>
                <a:gd name="connsiteX3" fmla="*/ 0 w 4630366"/>
                <a:gd name="connsiteY3" fmla="*/ 1157592 h 1459150"/>
                <a:gd name="connsiteX4" fmla="*/ 0 w 4630366"/>
                <a:gd name="connsiteY4" fmla="*/ 204281 h 1459150"/>
                <a:gd name="connsiteX0" fmla="*/ 0 w 4610811"/>
                <a:gd name="connsiteY0" fmla="*/ 204281 h 1400156"/>
                <a:gd name="connsiteX1" fmla="*/ 4601183 w 4610811"/>
                <a:gd name="connsiteY1" fmla="*/ 0 h 1400156"/>
                <a:gd name="connsiteX2" fmla="*/ 4610811 w 4610811"/>
                <a:gd name="connsiteY2" fmla="*/ 1400156 h 1400156"/>
                <a:gd name="connsiteX3" fmla="*/ 0 w 4610811"/>
                <a:gd name="connsiteY3" fmla="*/ 1157592 h 1400156"/>
                <a:gd name="connsiteX4" fmla="*/ 0 w 4610811"/>
                <a:gd name="connsiteY4" fmla="*/ 204281 h 1400156"/>
                <a:gd name="connsiteX0" fmla="*/ 0 w 4601836"/>
                <a:gd name="connsiteY0" fmla="*/ 204281 h 1400156"/>
                <a:gd name="connsiteX1" fmla="*/ 4601183 w 4601836"/>
                <a:gd name="connsiteY1" fmla="*/ 0 h 1400156"/>
                <a:gd name="connsiteX2" fmla="*/ 4597775 w 4601836"/>
                <a:gd name="connsiteY2" fmla="*/ 1400156 h 1400156"/>
                <a:gd name="connsiteX3" fmla="*/ 0 w 4601836"/>
                <a:gd name="connsiteY3" fmla="*/ 1157592 h 1400156"/>
                <a:gd name="connsiteX4" fmla="*/ 0 w 4601836"/>
                <a:gd name="connsiteY4" fmla="*/ 204281 h 1400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01836" h="1400156">
                  <a:moveTo>
                    <a:pt x="0" y="204281"/>
                  </a:moveTo>
                  <a:lnTo>
                    <a:pt x="4601183" y="0"/>
                  </a:lnTo>
                  <a:cubicBezTo>
                    <a:pt x="4604392" y="466719"/>
                    <a:pt x="4594566" y="933437"/>
                    <a:pt x="4597775" y="1400156"/>
                  </a:cubicBezTo>
                  <a:lnTo>
                    <a:pt x="0" y="1157592"/>
                  </a:lnTo>
                  <a:lnTo>
                    <a:pt x="0" y="204281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DAD132A6-6F85-46A4-BF1E-CC41360CD036}"/>
              </a:ext>
            </a:extLst>
          </p:cNvPr>
          <p:cNvSpPr txBox="1"/>
          <p:nvPr/>
        </p:nvSpPr>
        <p:spPr>
          <a:xfrm>
            <a:off x="4988858" y="1545396"/>
            <a:ext cx="43360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FINANSUOTI TIK TAS VEIKLAS, KURIOS YRA TIESIOGIAI IR BETARPIŠKAI SUSIJUSIOS SU APLINKOS APSAUGA</a:t>
            </a:r>
            <a:endParaRPr lang="lt-LT" dirty="0">
              <a:solidFill>
                <a:schemeClr val="bg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F8DCF7E-A53E-46B3-8957-0CD2A9A9641F}"/>
              </a:ext>
            </a:extLst>
          </p:cNvPr>
          <p:cNvSpPr txBox="1"/>
          <p:nvPr/>
        </p:nvSpPr>
        <p:spPr>
          <a:xfrm>
            <a:off x="2638782" y="2778267"/>
            <a:ext cx="43360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ATSIŽVELGIANT Į ATLIKTŲ TYRIMŲ, STUDIJŲ BEI PARENGTŲ VALDYMO DOKUMENTŲ REZULTATUS ATNAUJINTI STRATEGINIUS DOKUMENTUS</a:t>
            </a:r>
            <a:endParaRPr lang="lt-LT" dirty="0">
              <a:solidFill>
                <a:schemeClr val="bg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5DD4594-620C-45CF-82CC-0C2AEB5B0F16}"/>
              </a:ext>
            </a:extLst>
          </p:cNvPr>
          <p:cNvSpPr txBox="1"/>
          <p:nvPr/>
        </p:nvSpPr>
        <p:spPr>
          <a:xfrm>
            <a:off x="5042793" y="4030311"/>
            <a:ext cx="43360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TĘSTI VANDENS IŠTEKLIŲ BŪKLĖS GERINIMO PRIEMONIŲ FINANSAVIMĄ, PRIEMONES ĮGYVENDINANT VALSTYBĖS PROJEKTŲ ATRANKOS BŪDU.</a:t>
            </a:r>
            <a:endParaRPr lang="lt-LT" dirty="0">
              <a:solidFill>
                <a:schemeClr val="bg1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9A9B654-29D6-4E46-BF85-5801FB320322}"/>
              </a:ext>
            </a:extLst>
          </p:cNvPr>
          <p:cNvSpPr txBox="1"/>
          <p:nvPr/>
        </p:nvSpPr>
        <p:spPr>
          <a:xfrm>
            <a:off x="2659627" y="5432817"/>
            <a:ext cx="43360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KOORDINUOTI IR UŽTIKRINTI VISŲ BŪKLĖS GERINIMUI REIKALINGŲ PRIEMONIŲ ĮGYVENDINTIMĄ.</a:t>
            </a:r>
            <a:endParaRPr lang="lt-LT" dirty="0">
              <a:solidFill>
                <a:schemeClr val="bg1"/>
              </a:solidFill>
            </a:endParaRPr>
          </a:p>
        </p:txBody>
      </p:sp>
      <p:pic>
        <p:nvPicPr>
          <p:cNvPr id="31" name="Graphic 30" descr="Bullseye">
            <a:extLst>
              <a:ext uri="{FF2B5EF4-FFF2-40B4-BE49-F238E27FC236}">
                <a16:creationId xmlns:a16="http://schemas.microsoft.com/office/drawing/2014/main" id="{10D42D3A-9809-446A-8A11-686EFDE331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67117" y="1539784"/>
            <a:ext cx="914400" cy="914400"/>
          </a:xfrm>
          <a:prstGeom prst="rect">
            <a:avLst/>
          </a:prstGeom>
        </p:spPr>
      </p:pic>
      <p:pic>
        <p:nvPicPr>
          <p:cNvPr id="33" name="Graphic 32" descr="Venn diagram">
            <a:extLst>
              <a:ext uri="{FF2B5EF4-FFF2-40B4-BE49-F238E27FC236}">
                <a16:creationId xmlns:a16="http://schemas.microsoft.com/office/drawing/2014/main" id="{1CB50DB4-4616-4151-9E58-CD5807451D3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792064" y="5415672"/>
            <a:ext cx="914400" cy="914400"/>
          </a:xfrm>
          <a:prstGeom prst="rect">
            <a:avLst/>
          </a:prstGeom>
        </p:spPr>
      </p:pic>
      <p:pic>
        <p:nvPicPr>
          <p:cNvPr id="35" name="Graphic 34" descr="Document">
            <a:extLst>
              <a:ext uri="{FF2B5EF4-FFF2-40B4-BE49-F238E27FC236}">
                <a16:creationId xmlns:a16="http://schemas.microsoft.com/office/drawing/2014/main" id="{ECC4FDD5-896C-4E36-90F2-9507292572B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811728" y="2841831"/>
            <a:ext cx="914400" cy="914400"/>
          </a:xfrm>
          <a:prstGeom prst="rect">
            <a:avLst/>
          </a:prstGeom>
        </p:spPr>
      </p:pic>
      <p:pic>
        <p:nvPicPr>
          <p:cNvPr id="37" name="Graphic 36" descr="Upward trend">
            <a:extLst>
              <a:ext uri="{FF2B5EF4-FFF2-40B4-BE49-F238E27FC236}">
                <a16:creationId xmlns:a16="http://schemas.microsoft.com/office/drawing/2014/main" id="{3575B1FC-5A6C-42F3-828B-76CDF91E251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867117" y="412466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96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5756</TotalTime>
  <Words>428</Words>
  <Application>Microsoft Office PowerPoint</Application>
  <PresentationFormat>Widescreen</PresentationFormat>
  <Paragraphs>106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 Theme</vt:lpstr>
      <vt:lpstr>2014–2020 m. gamtos apsaugos priemonių įgyvendinimo  pažangos vertinimas    Paviršinio ir požeminio vandens išteklių būklės gerinimas</vt:lpstr>
      <vt:lpstr>PowerPoint Presentation</vt:lpstr>
      <vt:lpstr>2014-2020 m. priemonių įgyvendinimo vertinimas</vt:lpstr>
      <vt:lpstr>Pagrindinės rekomendacijos ir strateginiai siūlymai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estep</dc:creator>
  <cp:lastModifiedBy>AgneM</cp:lastModifiedBy>
  <cp:revision>387</cp:revision>
  <cp:lastPrinted>2018-12-07T10:00:32Z</cp:lastPrinted>
  <dcterms:created xsi:type="dcterms:W3CDTF">2016-09-12T07:34:57Z</dcterms:created>
  <dcterms:modified xsi:type="dcterms:W3CDTF">2019-05-28T09:41:56Z</dcterms:modified>
</cp:coreProperties>
</file>