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341" r:id="rId3"/>
    <p:sldId id="334" r:id="rId4"/>
    <p:sldId id="343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252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8" autoAdjust="0"/>
    <p:restoredTop sz="97066" autoAdjust="0"/>
  </p:normalViewPr>
  <p:slideViewPr>
    <p:cSldViewPr snapToGrid="0">
      <p:cViewPr varScale="1">
        <p:scale>
          <a:sx n="110" d="100"/>
          <a:sy n="110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8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2314F-992A-486D-A0E3-C0FED8957D6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CBD5C-9B6B-4202-8DE7-CD293017B9B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1352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CBD5C-9B6B-4202-8DE7-CD293017B9B5}" type="slidenum">
              <a:rPr lang="lt-LT" smtClean="0"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034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8804"/>
            <a:ext cx="9144000" cy="2387600"/>
          </a:xfrm>
        </p:spPr>
        <p:txBody>
          <a:bodyPr anchor="b"/>
          <a:lstStyle>
            <a:lvl1pPr algn="ctr">
              <a:defRPr sz="6000" b="1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4847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 titulini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69573" cy="270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0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6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0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 dirty="0"/>
          </a:p>
        </p:txBody>
      </p:sp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9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13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8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9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11" name="Picture 10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00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6" name="Picture 5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66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5" name="Picture 4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6" name="Picture 5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39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85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38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ADF0F-9FCB-4EBC-91B9-CBB3F3DBAE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5445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svg"/><Relationship Id="rId7" Type="http://schemas.openxmlformats.org/officeDocument/2006/relationships/image" Target="../media/image24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svg"/><Relationship Id="rId4" Type="http://schemas.openxmlformats.org/officeDocument/2006/relationships/image" Target="../media/image21.png"/><Relationship Id="rId9" Type="http://schemas.openxmlformats.org/officeDocument/2006/relationships/image" Target="../media/image2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9640" y="1267791"/>
            <a:ext cx="10332720" cy="3782488"/>
          </a:xfrm>
        </p:spPr>
        <p:txBody>
          <a:bodyPr>
            <a:normAutofit/>
          </a:bodyPr>
          <a:lstStyle/>
          <a:p>
            <a:r>
              <a:rPr lang="pt-BR" sz="4400" cap="all" dirty="0"/>
              <a:t>2014–2020 m. gamtos apsaugos priemonių įgyvendinimo </a:t>
            </a:r>
            <a:br>
              <a:rPr lang="lt-LT" sz="4400" cap="all" dirty="0"/>
            </a:br>
            <a:r>
              <a:rPr lang="pt-BR" sz="4400" cap="all" dirty="0"/>
              <a:t>pažangos vertinimas</a:t>
            </a:r>
            <a:r>
              <a:rPr lang="lt-LT" sz="4400" cap="all" dirty="0"/>
              <a:t> </a:t>
            </a:r>
            <a:br>
              <a:rPr lang="lt-LT" sz="4400" cap="all" dirty="0"/>
            </a:br>
            <a:br>
              <a:rPr lang="lt-LT" sz="2800" cap="all" dirty="0"/>
            </a:br>
            <a:r>
              <a:rPr lang="lt-LT" sz="3600" i="1" dirty="0">
                <a:solidFill>
                  <a:schemeClr val="accent4"/>
                </a:solidFill>
              </a:rPr>
              <a:t>Prisitaikymas prie klimato kaitos: potvynių rizikos valdymas, paviršinių nuotekų sistemų tvarkymas</a:t>
            </a:r>
            <a:endParaRPr lang="lt-LT" sz="3600" b="0" i="1" cap="all" dirty="0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423" y="335306"/>
            <a:ext cx="3335384" cy="11884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C2CB747-235C-48A3-A72B-821A16BDB4F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25" y="239079"/>
            <a:ext cx="2576104" cy="1315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BAB7486-8B0A-4A54-BD34-A40B95AF6F8E}"/>
              </a:ext>
            </a:extLst>
          </p:cNvPr>
          <p:cNvPicPr/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249989" y="300473"/>
            <a:ext cx="1232375" cy="117426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9B8472B-5DBE-4015-838C-24CE33024B96}"/>
              </a:ext>
            </a:extLst>
          </p:cNvPr>
          <p:cNvSpPr/>
          <p:nvPr/>
        </p:nvSpPr>
        <p:spPr>
          <a:xfrm>
            <a:off x="2902505" y="5503783"/>
            <a:ext cx="582103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3200" cap="all" dirty="0">
                <a:solidFill>
                  <a:srgbClr val="003399"/>
                </a:solidFill>
                <a:latin typeface="+mj-lt"/>
              </a:rPr>
              <a:t>2019 </a:t>
            </a:r>
            <a:r>
              <a:rPr lang="lt-LT" sz="3200" dirty="0">
                <a:solidFill>
                  <a:srgbClr val="003399"/>
                </a:solidFill>
                <a:latin typeface="+mj-lt"/>
              </a:rPr>
              <a:t>m. gegužės 29 d. </a:t>
            </a:r>
          </a:p>
          <a:p>
            <a:pPr algn="ctr"/>
            <a:r>
              <a:rPr lang="lt-LT" sz="3200" dirty="0">
                <a:solidFill>
                  <a:srgbClr val="003399"/>
                </a:solidFill>
                <a:latin typeface="+mj-lt"/>
              </a:rPr>
              <a:t>Baigiamasis vertinimo renginys </a:t>
            </a:r>
          </a:p>
          <a:p>
            <a:r>
              <a:rPr lang="lt-LT" cap="all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40190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D4B6194-2B75-4B99-B9D4-8C80A2357762}"/>
              </a:ext>
            </a:extLst>
          </p:cNvPr>
          <p:cNvGrpSpPr/>
          <p:nvPr/>
        </p:nvGrpSpPr>
        <p:grpSpPr>
          <a:xfrm>
            <a:off x="2505064" y="1959450"/>
            <a:ext cx="5512815" cy="1595529"/>
            <a:chOff x="1036340" y="154359"/>
            <a:chExt cx="5512815" cy="1595529"/>
          </a:xfrm>
        </p:grpSpPr>
        <p:sp>
          <p:nvSpPr>
            <p:cNvPr id="6" name="Flowchart: Data 5">
              <a:extLst>
                <a:ext uri="{FF2B5EF4-FFF2-40B4-BE49-F238E27FC236}">
                  <a16:creationId xmlns:a16="http://schemas.microsoft.com/office/drawing/2014/main" id="{0FA4DC19-FEC0-4F83-AE96-81DF6F76875D}"/>
                </a:ext>
              </a:extLst>
            </p:cNvPr>
            <p:cNvSpPr/>
            <p:nvPr/>
          </p:nvSpPr>
          <p:spPr>
            <a:xfrm rot="17295718" flipV="1">
              <a:off x="1186758" y="667595"/>
              <a:ext cx="707283" cy="624984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57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" name="Flowchart: Data 1">
              <a:extLst>
                <a:ext uri="{FF2B5EF4-FFF2-40B4-BE49-F238E27FC236}">
                  <a16:creationId xmlns:a16="http://schemas.microsoft.com/office/drawing/2014/main" id="{C5C4FE20-5A9A-496C-8B4F-F58AF1A015A3}"/>
                </a:ext>
              </a:extLst>
            </p:cNvPr>
            <p:cNvSpPr/>
            <p:nvPr/>
          </p:nvSpPr>
          <p:spPr>
            <a:xfrm rot="5400000" flipH="1">
              <a:off x="1004387" y="271093"/>
              <a:ext cx="1060318" cy="826851"/>
            </a:xfrm>
            <a:prstGeom prst="flowChartInputOutpu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" name="Flowchart: Data 2">
              <a:extLst>
                <a:ext uri="{FF2B5EF4-FFF2-40B4-BE49-F238E27FC236}">
                  <a16:creationId xmlns:a16="http://schemas.microsoft.com/office/drawing/2014/main" id="{1A299020-597A-43D7-8756-AFDE9EF81787}"/>
                </a:ext>
              </a:extLst>
            </p:cNvPr>
            <p:cNvSpPr/>
            <p:nvPr/>
          </p:nvSpPr>
          <p:spPr>
            <a:xfrm rot="16200000" flipH="1" flipV="1">
              <a:off x="1568591" y="533739"/>
              <a:ext cx="1060318" cy="301557"/>
            </a:xfrm>
            <a:prstGeom prst="flowChartInputOutpu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F010C8-9653-4FB4-BA6F-08D790649560}"/>
                </a:ext>
              </a:extLst>
            </p:cNvPr>
            <p:cNvSpPr/>
            <p:nvPr/>
          </p:nvSpPr>
          <p:spPr>
            <a:xfrm>
              <a:off x="2249528" y="368370"/>
              <a:ext cx="4234987" cy="13815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9" name="Flowchart: Data 8">
              <a:extLst>
                <a:ext uri="{FF2B5EF4-FFF2-40B4-BE49-F238E27FC236}">
                  <a16:creationId xmlns:a16="http://schemas.microsoft.com/office/drawing/2014/main" id="{FF8CD23E-3F81-4231-914F-47C4A20091FE}"/>
                </a:ext>
              </a:extLst>
            </p:cNvPr>
            <p:cNvSpPr/>
            <p:nvPr/>
          </p:nvSpPr>
          <p:spPr>
            <a:xfrm rot="5400000">
              <a:off x="1924434" y="693463"/>
              <a:ext cx="1060319" cy="410132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40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E0079FC-2742-425F-A9B6-A2EE683F06F1}"/>
                </a:ext>
              </a:extLst>
            </p:cNvPr>
            <p:cNvSpPr txBox="1"/>
            <p:nvPr/>
          </p:nvSpPr>
          <p:spPr>
            <a:xfrm>
              <a:off x="1036340" y="368369"/>
              <a:ext cx="1046928" cy="646331"/>
            </a:xfrm>
            <a:prstGeom prst="rect">
              <a:avLst/>
            </a:prstGeom>
            <a:noFill/>
            <a:scene3d>
              <a:camera prst="isometricOffAxis1Righ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chemeClr val="bg1"/>
                  </a:solidFill>
                </a:rPr>
                <a:t>1</a:t>
              </a:r>
              <a:r>
                <a:rPr lang="lt-LT" b="1" dirty="0">
                  <a:solidFill>
                    <a:schemeClr val="bg1"/>
                  </a:solidFill>
                </a:rPr>
                <a:t>6,</a:t>
              </a:r>
              <a:r>
                <a:rPr lang="en-GB" b="1" dirty="0">
                  <a:solidFill>
                    <a:schemeClr val="bg1"/>
                  </a:solidFill>
                </a:rPr>
                <a:t>8</a:t>
              </a:r>
              <a:r>
                <a:rPr lang="lt-LT" b="1" dirty="0">
                  <a:solidFill>
                    <a:schemeClr val="bg1"/>
                  </a:solidFill>
                </a:rPr>
                <a:t> mln. Eur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E3F2D4E-26EF-4643-914E-CC2C97C6EDA0}"/>
                </a:ext>
              </a:extLst>
            </p:cNvPr>
            <p:cNvSpPr txBox="1"/>
            <p:nvPr/>
          </p:nvSpPr>
          <p:spPr>
            <a:xfrm>
              <a:off x="2314168" y="360795"/>
              <a:ext cx="42349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b="1" dirty="0">
                  <a:solidFill>
                    <a:schemeClr val="bg1"/>
                  </a:solidFill>
                </a:rPr>
                <a:t>Potvynių rizikos vertinimas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8D8C992-5852-4471-B2D8-498D519536A1}"/>
                </a:ext>
              </a:extLst>
            </p:cNvPr>
            <p:cNvSpPr txBox="1"/>
            <p:nvPr/>
          </p:nvSpPr>
          <p:spPr>
            <a:xfrm>
              <a:off x="2314168" y="789785"/>
              <a:ext cx="42349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lvl="0" indent="-2857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lt-LT" sz="1600" dirty="0">
                  <a:solidFill>
                    <a:schemeClr val="bg1"/>
                  </a:solidFill>
                </a:rPr>
                <a:t>potvynių rizikos mažinimo priemonių įgyvendinimas</a:t>
              </a:r>
              <a:r>
                <a:rPr lang="lt-LT" sz="1600" dirty="0">
                  <a:solidFill>
                    <a:schemeClr val="bg1"/>
                  </a:solidFill>
                  <a:ea typeface="Times New Roman" panose="02020603050405020304" pitchFamily="18" charset="0"/>
                </a:rPr>
                <a:t>;</a:t>
              </a:r>
              <a:endParaRPr lang="lt-LT" dirty="0">
                <a:solidFill>
                  <a:schemeClr val="bg1"/>
                </a:solidFill>
                <a:ea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sz="1600" dirty="0">
                  <a:solidFill>
                    <a:schemeClr val="bg1"/>
                  </a:solidFill>
                </a:rPr>
                <a:t>potvynių rizikos valdymo plano atnaujinimas</a:t>
              </a:r>
              <a:r>
                <a:rPr lang="lt-LT" sz="1600" dirty="0">
                  <a:solidFill>
                    <a:schemeClr val="bg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endParaRPr lang="lt-LT" sz="1600" dirty="0">
                <a:solidFill>
                  <a:schemeClr val="bg1"/>
                </a:solidFill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AE48290-90AC-4FD1-AE94-C73526DBB4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25615" y="719792"/>
              <a:ext cx="4028144" cy="1191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957B44A-F719-468C-8720-7405A1D34C38}"/>
              </a:ext>
            </a:extLst>
          </p:cNvPr>
          <p:cNvGrpSpPr/>
          <p:nvPr/>
        </p:nvGrpSpPr>
        <p:grpSpPr>
          <a:xfrm>
            <a:off x="2505064" y="3838232"/>
            <a:ext cx="5464111" cy="2144279"/>
            <a:chOff x="1036340" y="1612191"/>
            <a:chExt cx="5464111" cy="2144279"/>
          </a:xfrm>
        </p:grpSpPr>
        <p:sp>
          <p:nvSpPr>
            <p:cNvPr id="20" name="Flowchart: Data 19">
              <a:extLst>
                <a:ext uri="{FF2B5EF4-FFF2-40B4-BE49-F238E27FC236}">
                  <a16:creationId xmlns:a16="http://schemas.microsoft.com/office/drawing/2014/main" id="{2C3FAF92-FCB5-4407-9A30-C68155AF8DDB}"/>
                </a:ext>
              </a:extLst>
            </p:cNvPr>
            <p:cNvSpPr/>
            <p:nvPr/>
          </p:nvSpPr>
          <p:spPr>
            <a:xfrm rot="17295718" flipV="1">
              <a:off x="1186758" y="2125427"/>
              <a:ext cx="707283" cy="624984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57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1" name="Flowchart: Data 20">
              <a:extLst>
                <a:ext uri="{FF2B5EF4-FFF2-40B4-BE49-F238E27FC236}">
                  <a16:creationId xmlns:a16="http://schemas.microsoft.com/office/drawing/2014/main" id="{CBA02C69-EDCD-4E3E-93C0-7700011BE0F8}"/>
                </a:ext>
              </a:extLst>
            </p:cNvPr>
            <p:cNvSpPr/>
            <p:nvPr/>
          </p:nvSpPr>
          <p:spPr>
            <a:xfrm rot="5400000" flipH="1">
              <a:off x="1004387" y="1728925"/>
              <a:ext cx="1060318" cy="826851"/>
            </a:xfrm>
            <a:prstGeom prst="flowChartInputOutpu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2" name="Flowchart: Data 21">
              <a:extLst>
                <a:ext uri="{FF2B5EF4-FFF2-40B4-BE49-F238E27FC236}">
                  <a16:creationId xmlns:a16="http://schemas.microsoft.com/office/drawing/2014/main" id="{9FFE83C8-837A-421C-BCF3-DD1A5901DE7F}"/>
                </a:ext>
              </a:extLst>
            </p:cNvPr>
            <p:cNvSpPr/>
            <p:nvPr/>
          </p:nvSpPr>
          <p:spPr>
            <a:xfrm rot="16200000" flipH="1" flipV="1">
              <a:off x="1568591" y="1991571"/>
              <a:ext cx="1060318" cy="301557"/>
            </a:xfrm>
            <a:prstGeom prst="flowChartInputOutpu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6482A95-014F-4A3A-A1E3-6A7C09343B36}"/>
                </a:ext>
              </a:extLst>
            </p:cNvPr>
            <p:cNvSpPr/>
            <p:nvPr/>
          </p:nvSpPr>
          <p:spPr>
            <a:xfrm>
              <a:off x="2249529" y="1826202"/>
              <a:ext cx="4234986" cy="193026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4" name="Flowchart: Data 23">
              <a:extLst>
                <a:ext uri="{FF2B5EF4-FFF2-40B4-BE49-F238E27FC236}">
                  <a16:creationId xmlns:a16="http://schemas.microsoft.com/office/drawing/2014/main" id="{ABCDF581-0AC3-4316-BB19-03D85A4FE3DF}"/>
                </a:ext>
              </a:extLst>
            </p:cNvPr>
            <p:cNvSpPr/>
            <p:nvPr/>
          </p:nvSpPr>
          <p:spPr>
            <a:xfrm rot="5400000">
              <a:off x="1924434" y="2161023"/>
              <a:ext cx="1060319" cy="410132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40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634223B-3778-4C49-AE4A-68EC2F6C4EE1}"/>
                </a:ext>
              </a:extLst>
            </p:cNvPr>
            <p:cNvSpPr txBox="1"/>
            <p:nvPr/>
          </p:nvSpPr>
          <p:spPr>
            <a:xfrm>
              <a:off x="1036340" y="1826201"/>
              <a:ext cx="1046928" cy="646331"/>
            </a:xfrm>
            <a:prstGeom prst="rect">
              <a:avLst/>
            </a:prstGeom>
            <a:noFill/>
            <a:scene3d>
              <a:camera prst="isometricOffAxis1Righ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chemeClr val="bg1"/>
                  </a:solidFill>
                </a:rPr>
                <a:t>79,6 </a:t>
              </a:r>
              <a:r>
                <a:rPr lang="en-GB" b="1" dirty="0" err="1">
                  <a:solidFill>
                    <a:schemeClr val="bg1"/>
                  </a:solidFill>
                </a:rPr>
                <a:t>mln</a:t>
              </a:r>
              <a:r>
                <a:rPr lang="en-GB" b="1" dirty="0">
                  <a:solidFill>
                    <a:schemeClr val="bg1"/>
                  </a:solidFill>
                </a:rPr>
                <a:t>. Eur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C9D54EF-5331-42D5-AE85-6617EC349B3F}"/>
                </a:ext>
              </a:extLst>
            </p:cNvPr>
            <p:cNvSpPr txBox="1"/>
            <p:nvPr/>
          </p:nvSpPr>
          <p:spPr>
            <a:xfrm>
              <a:off x="2265464" y="1846217"/>
              <a:ext cx="42349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b="1" dirty="0">
                  <a:solidFill>
                    <a:schemeClr val="bg1"/>
                  </a:solidFill>
                </a:rPr>
                <a:t>Paviršinių nuotekų sistemų tvarkymas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96623B4-3E26-40FB-9BB8-4AB36B33410B}"/>
                </a:ext>
              </a:extLst>
            </p:cNvPr>
            <p:cNvSpPr txBox="1"/>
            <p:nvPr/>
          </p:nvSpPr>
          <p:spPr>
            <a:xfrm>
              <a:off x="2281401" y="2361413"/>
              <a:ext cx="4060911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lvl="0" indent="-2857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lt-LT" sz="1600" dirty="0">
                  <a:solidFill>
                    <a:schemeClr val="bg1"/>
                  </a:solidFill>
                  <a:ea typeface="Times New Roman" panose="02020603050405020304" pitchFamily="18" charset="0"/>
                </a:rPr>
                <a:t>miestų (&gt; 20 000 gyv.) paviršinių nuotekų infrastruktūros rekonstrukcija ir/ar nauja statyba;</a:t>
              </a:r>
              <a:endParaRPr lang="lt-LT" dirty="0">
                <a:solidFill>
                  <a:schemeClr val="bg1"/>
                </a:solidFill>
                <a:ea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sz="1600" dirty="0">
                  <a:solidFill>
                    <a:schemeClr val="bg1"/>
                  </a:solidFill>
                </a:rPr>
                <a:t>miestų </a:t>
              </a:r>
              <a:r>
                <a:rPr lang="lt-LT" sz="1600" dirty="0">
                  <a:solidFill>
                    <a:schemeClr val="bg1"/>
                  </a:solidFill>
                  <a:ea typeface="Times New Roman" panose="02020603050405020304" pitchFamily="18" charset="0"/>
                </a:rPr>
                <a:t>(&gt; 20 000 gyv.) </a:t>
              </a:r>
              <a:r>
                <a:rPr lang="lt-LT" sz="1600" dirty="0">
                  <a:solidFill>
                    <a:schemeClr val="bg1"/>
                  </a:solidFill>
                </a:rPr>
                <a:t>paviršinių nuotekų tvarkymo sistemų </a:t>
              </a:r>
              <a:r>
                <a:rPr lang="lt-LT" sz="1600" dirty="0">
                  <a:solidFill>
                    <a:schemeClr val="bg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inventorizacija. </a:t>
              </a:r>
              <a:endParaRPr lang="lt-LT" sz="1600" dirty="0">
                <a:solidFill>
                  <a:schemeClr val="bg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12194C4-B517-4C5D-90D8-641811F43E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14168" y="2215549"/>
              <a:ext cx="4028144" cy="1191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itle 1">
            <a:extLst>
              <a:ext uri="{FF2B5EF4-FFF2-40B4-BE49-F238E27FC236}">
                <a16:creationId xmlns:a16="http://schemas.microsoft.com/office/drawing/2014/main" id="{8B20F7ED-5B78-4F0F-932C-38FA271CEE55}"/>
              </a:ext>
            </a:extLst>
          </p:cNvPr>
          <p:cNvSpPr txBox="1">
            <a:spLocks/>
          </p:cNvSpPr>
          <p:nvPr/>
        </p:nvSpPr>
        <p:spPr>
          <a:xfrm>
            <a:off x="838200" y="247509"/>
            <a:ext cx="10515600" cy="1331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800" b="1" baseline="0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dirty="0"/>
              <a:t>Priemonės, skirtos prisitaikymui prie klimato kaitos</a:t>
            </a:r>
          </a:p>
        </p:txBody>
      </p:sp>
    </p:spTree>
    <p:extLst>
      <p:ext uri="{BB962C8B-B14F-4D97-AF65-F5344CB8AC3E}">
        <p14:creationId xmlns:p14="http://schemas.microsoft.com/office/powerpoint/2010/main" val="279796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>
            <a:extLst>
              <a:ext uri="{FF2B5EF4-FFF2-40B4-BE49-F238E27FC236}">
                <a16:creationId xmlns:a16="http://schemas.microsoft.com/office/drawing/2014/main" id="{F9775E95-A533-4F37-961B-DC2F61A8C164}"/>
              </a:ext>
            </a:extLst>
          </p:cNvPr>
          <p:cNvGrpSpPr/>
          <p:nvPr/>
        </p:nvGrpSpPr>
        <p:grpSpPr>
          <a:xfrm>
            <a:off x="9810754" y="0"/>
            <a:ext cx="10059957" cy="7637354"/>
            <a:chOff x="9810754" y="0"/>
            <a:chExt cx="10059957" cy="7637354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677606E0-0AB3-40E0-935A-0DA0A1E31E48}"/>
                </a:ext>
              </a:extLst>
            </p:cNvPr>
            <p:cNvGrpSpPr/>
            <p:nvPr/>
          </p:nvGrpSpPr>
          <p:grpSpPr>
            <a:xfrm>
              <a:off x="9810754" y="0"/>
              <a:ext cx="10059957" cy="7637354"/>
              <a:chOff x="890491" y="0"/>
              <a:chExt cx="10059957" cy="7637354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DCB5D6F6-0773-48A3-AC40-0CA9ADEFCA2E}"/>
                  </a:ext>
                </a:extLst>
              </p:cNvPr>
              <p:cNvGrpSpPr/>
              <p:nvPr/>
            </p:nvGrpSpPr>
            <p:grpSpPr>
              <a:xfrm>
                <a:off x="890491" y="0"/>
                <a:ext cx="10059957" cy="6858000"/>
                <a:chOff x="2132043" y="0"/>
                <a:chExt cx="10059957" cy="6858000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EA6AD33B-8B71-48BE-A4E4-39B0517F832F}"/>
                    </a:ext>
                  </a:extLst>
                </p:cNvPr>
                <p:cNvSpPr/>
                <p:nvPr/>
              </p:nvSpPr>
              <p:spPr>
                <a:xfrm>
                  <a:off x="2351314" y="0"/>
                  <a:ext cx="9840686" cy="68580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9A47C6CE-8C5A-48CD-9145-DB62E599CEE2}"/>
                    </a:ext>
                  </a:extLst>
                </p:cNvPr>
                <p:cNvGrpSpPr/>
                <p:nvPr/>
              </p:nvGrpSpPr>
              <p:grpSpPr>
                <a:xfrm>
                  <a:off x="2132043" y="2123299"/>
                  <a:ext cx="499190" cy="2611403"/>
                  <a:chOff x="2132043" y="1962932"/>
                  <a:chExt cx="499190" cy="2611403"/>
                </a:xfrm>
              </p:grpSpPr>
              <p:sp>
                <p:nvSpPr>
                  <p:cNvPr id="12" name="Flowchart: Delay 11">
                    <a:extLst>
                      <a:ext uri="{FF2B5EF4-FFF2-40B4-BE49-F238E27FC236}">
                        <a16:creationId xmlns:a16="http://schemas.microsoft.com/office/drawing/2014/main" id="{11F6DB9B-BA6A-44F0-AE26-86BBABEB111B}"/>
                      </a:ext>
                    </a:extLst>
                  </p:cNvPr>
                  <p:cNvSpPr/>
                  <p:nvPr/>
                </p:nvSpPr>
                <p:spPr>
                  <a:xfrm flipH="1">
                    <a:off x="2132043" y="4348072"/>
                    <a:ext cx="219270" cy="226263"/>
                  </a:xfrm>
                  <a:prstGeom prst="flowChartDelay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14" name="Flowchart: Delay 13">
                    <a:extLst>
                      <a:ext uri="{FF2B5EF4-FFF2-40B4-BE49-F238E27FC236}">
                        <a16:creationId xmlns:a16="http://schemas.microsoft.com/office/drawing/2014/main" id="{E56E6FFF-1847-4C10-9639-65C4352B0187}"/>
                      </a:ext>
                    </a:extLst>
                  </p:cNvPr>
                  <p:cNvSpPr/>
                  <p:nvPr/>
                </p:nvSpPr>
                <p:spPr>
                  <a:xfrm flipH="1">
                    <a:off x="2132043" y="1962932"/>
                    <a:ext cx="219270" cy="226263"/>
                  </a:xfrm>
                  <a:prstGeom prst="flowChartDelay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11" name="Rectangle: Top Corners Rounded 10">
                    <a:extLst>
                      <a:ext uri="{FF2B5EF4-FFF2-40B4-BE49-F238E27FC236}">
                        <a16:creationId xmlns:a16="http://schemas.microsoft.com/office/drawing/2014/main" id="{890BF2CB-1FB5-4B3D-B4C8-AB5A0C56C6E2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205981" y="3002127"/>
                    <a:ext cx="2351314" cy="499190"/>
                  </a:xfrm>
                  <a:prstGeom prst="round2SameRect">
                    <a:avLst/>
                  </a:prstGeom>
                  <a:ln>
                    <a:noFill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FB32B85D-6F5A-4264-A8F3-9D1BDD332DB7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1588537" y="3303235"/>
                    <a:ext cx="158620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>
                        <a:solidFill>
                          <a:schemeClr val="bg1"/>
                        </a:solidFill>
                      </a:rPr>
                      <a:t>TINKAMUMAS</a:t>
                    </a:r>
                    <a:endParaRPr lang="lt-LT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A15BCAA-94FC-4DB0-9FE8-431AB1123A74}"/>
                  </a:ext>
                </a:extLst>
              </p:cNvPr>
              <p:cNvSpPr txBox="1"/>
              <p:nvPr/>
            </p:nvSpPr>
            <p:spPr>
              <a:xfrm>
                <a:off x="1946879" y="343049"/>
                <a:ext cx="7361849" cy="7294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t-LT" b="1" i="1" dirty="0">
                    <a:solidFill>
                      <a:schemeClr val="bg1"/>
                    </a:solidFill>
                  </a:rPr>
                  <a:t>Priemonių poreikis yra aiškus ir argumentuotas, jos yra tinkamos ir prisideda siekiant nacionalinių strateginių tikslų prisitaikymo prie klimato kaitos ir vandens išteklių valdymo srityse</a:t>
                </a:r>
                <a:endParaRPr lang="en-GB" b="1" i="1" dirty="0">
                  <a:solidFill>
                    <a:schemeClr val="bg1"/>
                  </a:solidFill>
                </a:endParaRPr>
              </a:p>
              <a:p>
                <a:endParaRPr lang="en-GB" b="1" i="1" dirty="0">
                  <a:solidFill>
                    <a:schemeClr val="bg1"/>
                  </a:solidFill>
                </a:endParaRPr>
              </a:p>
              <a:p>
                <a:endParaRPr lang="en-GB" i="1" dirty="0">
                  <a:solidFill>
                    <a:schemeClr val="bg1"/>
                  </a:solidFill>
                </a:endParaRPr>
              </a:p>
              <a:p>
                <a:r>
                  <a:rPr lang="en-GB" dirty="0"/>
                  <a:t> </a:t>
                </a:r>
              </a:p>
              <a:p>
                <a:r>
                  <a:rPr lang="lt-LT" b="1" u="sng" dirty="0">
                    <a:solidFill>
                      <a:schemeClr val="bg1"/>
                    </a:solidFill>
                  </a:rPr>
                  <a:t>POTVYNIŲ RIZIKOS MAŽINIMAS: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dirty="0">
                    <a:solidFill>
                      <a:schemeClr val="bg1"/>
                    </a:solidFill>
                  </a:rPr>
                  <a:t>Apsauga nuo potvynių didžiausios grėsmės (</a:t>
                </a:r>
                <a:r>
                  <a:rPr lang="lt-LT" dirty="0" err="1">
                    <a:solidFill>
                      <a:schemeClr val="bg1"/>
                    </a:solidFill>
                  </a:rPr>
                  <a:t>t.y</a:t>
                </a:r>
                <a:r>
                  <a:rPr lang="lt-LT" dirty="0">
                    <a:solidFill>
                      <a:schemeClr val="bg1"/>
                    </a:solidFill>
                  </a:rPr>
                  <a:t>. sąlyginai tankiai apgyvendintose) teritorijose (iš viso 17).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dirty="0">
                    <a:solidFill>
                      <a:schemeClr val="bg1"/>
                    </a:solidFill>
                  </a:rPr>
                  <a:t>Potvynių rizikos valdymo planų atnaujinimas.</a:t>
                </a:r>
              </a:p>
              <a:p>
                <a:endParaRPr lang="lt-LT" dirty="0"/>
              </a:p>
              <a:p>
                <a:r>
                  <a:rPr lang="lt-LT" b="1" u="sng" dirty="0">
                    <a:solidFill>
                      <a:schemeClr val="bg1"/>
                    </a:solidFill>
                  </a:rPr>
                  <a:t>PAVIRŠINIŲ NUOTEKŲ SISTEMŲ TVARKYMAS: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dirty="0">
                    <a:solidFill>
                      <a:schemeClr val="bg1"/>
                    </a:solidFill>
                  </a:rPr>
                  <a:t>Paviršinių nuotekų surinkimo sistemos pasenusios, nebeatitinka dabartinių poreikių.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dirty="0">
                    <a:solidFill>
                      <a:schemeClr val="bg1"/>
                    </a:solidFill>
                  </a:rPr>
                  <a:t>ES investicijos yra pagrindinis ir svarbiausias finansavimo šaltinis įgyvendinant paviršinių (lietaus) nuotekų tvarkymo projektus.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dirty="0">
                    <a:solidFill>
                      <a:schemeClr val="bg1"/>
                    </a:solidFill>
                  </a:rPr>
                  <a:t>Priemonės įgyvendinimas padeda ne tik mažinti miestų užtvindymą, tačiau ir vandens telkinių taršą.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dirty="0">
                  <a:solidFill>
                    <a:schemeClr val="bg1"/>
                  </a:solidFill>
                </a:endParaRPr>
              </a:p>
              <a:p>
                <a:pPr marL="1254125"/>
                <a:endParaRPr lang="en-GB" dirty="0">
                  <a:solidFill>
                    <a:schemeClr val="bg1"/>
                  </a:solidFill>
                </a:endParaRPr>
              </a:p>
              <a:p>
                <a:pPr marL="1254125"/>
                <a:r>
                  <a:rPr lang="lt-LT" i="1" dirty="0">
                    <a:solidFill>
                      <a:schemeClr val="bg1"/>
                    </a:solidFill>
                  </a:rPr>
                  <a:t>Strateginiai tikslai ir uždaviniai siekiant mažinti miestų užtvindymą nėra suformuluoti.</a:t>
                </a:r>
                <a:endParaRPr lang="en-GB" dirty="0">
                  <a:solidFill>
                    <a:schemeClr val="bg1"/>
                  </a:solidFill>
                </a:endParaRPr>
              </a:p>
              <a:p>
                <a:endParaRPr lang="lt-LT" dirty="0">
                  <a:solidFill>
                    <a:schemeClr val="bg1"/>
                  </a:solidFill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lt-LT" dirty="0"/>
              </a:p>
            </p:txBody>
          </p:sp>
          <p:pic>
            <p:nvPicPr>
              <p:cNvPr id="53" name="Graphic 52" descr="Target">
                <a:extLst>
                  <a:ext uri="{FF2B5EF4-FFF2-40B4-BE49-F238E27FC236}">
                    <a16:creationId xmlns:a16="http://schemas.microsoft.com/office/drawing/2014/main" id="{E165F473-523A-4B53-A107-DAE084FC12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94516" y="2330904"/>
                <a:ext cx="471782" cy="471782"/>
              </a:xfrm>
              <a:prstGeom prst="rect">
                <a:avLst/>
              </a:prstGeom>
            </p:spPr>
          </p:pic>
        </p:grpSp>
        <p:pic>
          <p:nvPicPr>
            <p:cNvPr id="104" name="Graphic 103" descr="Warning">
              <a:extLst>
                <a:ext uri="{FF2B5EF4-FFF2-40B4-BE49-F238E27FC236}">
                  <a16:creationId xmlns:a16="http://schemas.microsoft.com/office/drawing/2014/main" id="{4F191225-E00D-4053-8BAA-5F2AF6A42EE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104316" y="5600551"/>
              <a:ext cx="914400" cy="914400"/>
            </a:xfrm>
            <a:prstGeom prst="rect">
              <a:avLst/>
            </a:prstGeom>
          </p:spPr>
        </p:pic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1969D3E2-23B8-4907-9DEA-0F3D4DAB0E02}"/>
              </a:ext>
            </a:extLst>
          </p:cNvPr>
          <p:cNvGrpSpPr/>
          <p:nvPr/>
        </p:nvGrpSpPr>
        <p:grpSpPr>
          <a:xfrm>
            <a:off x="10432098" y="0"/>
            <a:ext cx="10136780" cy="7916882"/>
            <a:chOff x="1511835" y="0"/>
            <a:chExt cx="10136780" cy="7916882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AAD3FDF-9E97-4D36-8F96-4ADA8AF9027F}"/>
                </a:ext>
              </a:extLst>
            </p:cNvPr>
            <p:cNvGrpSpPr/>
            <p:nvPr/>
          </p:nvGrpSpPr>
          <p:grpSpPr>
            <a:xfrm>
              <a:off x="1588658" y="0"/>
              <a:ext cx="10059957" cy="6858000"/>
              <a:chOff x="2132043" y="0"/>
              <a:chExt cx="10059957" cy="6858000"/>
            </a:xfrm>
            <a:solidFill>
              <a:srgbClr val="00B0F0"/>
            </a:solidFill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97CC61C-903A-4C51-BEC0-8735A21DD791}"/>
                  </a:ext>
                </a:extLst>
              </p:cNvPr>
              <p:cNvSpPr/>
              <p:nvPr/>
            </p:nvSpPr>
            <p:spPr>
              <a:xfrm>
                <a:off x="2351314" y="0"/>
                <a:ext cx="9840686" cy="685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A780AEE2-171A-47CA-9FC8-E6C1649251EB}"/>
                  </a:ext>
                </a:extLst>
              </p:cNvPr>
              <p:cNvGrpSpPr/>
              <p:nvPr/>
            </p:nvGrpSpPr>
            <p:grpSpPr>
              <a:xfrm>
                <a:off x="2132043" y="2123299"/>
                <a:ext cx="499190" cy="2611403"/>
                <a:chOff x="2132043" y="1962932"/>
                <a:chExt cx="499190" cy="2611403"/>
              </a:xfrm>
              <a:grpFill/>
            </p:grpSpPr>
            <p:sp>
              <p:nvSpPr>
                <p:cNvPr id="21" name="Flowchart: Delay 20">
                  <a:extLst>
                    <a:ext uri="{FF2B5EF4-FFF2-40B4-BE49-F238E27FC236}">
                      <a16:creationId xmlns:a16="http://schemas.microsoft.com/office/drawing/2014/main" id="{EE402E71-5A61-4F69-8C67-6F6E9B2B0437}"/>
                    </a:ext>
                  </a:extLst>
                </p:cNvPr>
                <p:cNvSpPr/>
                <p:nvPr/>
              </p:nvSpPr>
              <p:spPr>
                <a:xfrm flipH="1">
                  <a:off x="2132043" y="4348072"/>
                  <a:ext cx="219270" cy="226263"/>
                </a:xfrm>
                <a:prstGeom prst="flowChartDelay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  <p:sp>
              <p:nvSpPr>
                <p:cNvPr id="22" name="Flowchart: Delay 21">
                  <a:extLst>
                    <a:ext uri="{FF2B5EF4-FFF2-40B4-BE49-F238E27FC236}">
                      <a16:creationId xmlns:a16="http://schemas.microsoft.com/office/drawing/2014/main" id="{35D2DB21-7091-45D5-8C59-AF927D577D08}"/>
                    </a:ext>
                  </a:extLst>
                </p:cNvPr>
                <p:cNvSpPr/>
                <p:nvPr/>
              </p:nvSpPr>
              <p:spPr>
                <a:xfrm flipH="1">
                  <a:off x="2132043" y="1962932"/>
                  <a:ext cx="219270" cy="226263"/>
                </a:xfrm>
                <a:prstGeom prst="flowChartDelay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  <p:sp>
              <p:nvSpPr>
                <p:cNvPr id="23" name="Rectangle: Top Corners Rounded 22">
                  <a:extLst>
                    <a:ext uri="{FF2B5EF4-FFF2-40B4-BE49-F238E27FC236}">
                      <a16:creationId xmlns:a16="http://schemas.microsoft.com/office/drawing/2014/main" id="{9358DF29-E3FE-43B5-835B-E72913F71B18}"/>
                    </a:ext>
                  </a:extLst>
                </p:cNvPr>
                <p:cNvSpPr/>
                <p:nvPr/>
              </p:nvSpPr>
              <p:spPr>
                <a:xfrm rot="5400000">
                  <a:off x="1205981" y="3002127"/>
                  <a:ext cx="2351314" cy="499190"/>
                </a:xfrm>
                <a:prstGeom prst="round2SameRect">
                  <a:avLst/>
                </a:prstGeom>
                <a:grp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9A0CA243-2AF8-45F3-B097-AC4C79A9AE6C}"/>
                    </a:ext>
                  </a:extLst>
                </p:cNvPr>
                <p:cNvSpPr txBox="1"/>
                <p:nvPr/>
              </p:nvSpPr>
              <p:spPr>
                <a:xfrm rot="16200000">
                  <a:off x="1343057" y="3204131"/>
                  <a:ext cx="2077163" cy="36933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solidFill>
                        <a:schemeClr val="bg1"/>
                      </a:solidFill>
                    </a:rPr>
                    <a:t>REZULTATYVUMAS</a:t>
                  </a:r>
                  <a:endParaRPr lang="lt-LT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672DEC1D-0511-4335-B423-0C0E741A05E2}"/>
                </a:ext>
              </a:extLst>
            </p:cNvPr>
            <p:cNvSpPr txBox="1"/>
            <p:nvPr/>
          </p:nvSpPr>
          <p:spPr>
            <a:xfrm>
              <a:off x="2404541" y="271712"/>
              <a:ext cx="8198795" cy="7645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 </a:t>
              </a:r>
              <a:r>
                <a:rPr lang="en-GB" b="1" u="sng" dirty="0">
                  <a:solidFill>
                    <a:schemeClr val="bg1"/>
                  </a:solidFill>
                </a:rPr>
                <a:t>POTVYNIŲ RIZIKOS MAŽINIMAS (</a:t>
              </a:r>
              <a:r>
                <a:rPr lang="lt-LT" b="1" u="sng" dirty="0">
                  <a:solidFill>
                    <a:schemeClr val="bg1"/>
                  </a:solidFill>
                </a:rPr>
                <a:t>paskirstyta 37 </a:t>
              </a:r>
              <a:r>
                <a:rPr lang="lt-LT" b="1" u="sng" dirty="0" err="1">
                  <a:solidFill>
                    <a:schemeClr val="bg1"/>
                  </a:solidFill>
                </a:rPr>
                <a:t>proc.priemonės</a:t>
              </a:r>
              <a:r>
                <a:rPr lang="lt-LT" b="1" u="sng" dirty="0">
                  <a:solidFill>
                    <a:schemeClr val="bg1"/>
                  </a:solidFill>
                </a:rPr>
                <a:t> lėšų</a:t>
              </a:r>
              <a:r>
                <a:rPr lang="en-GB" b="1" u="sng" dirty="0">
                  <a:solidFill>
                    <a:schemeClr val="bg1"/>
                  </a:solidFill>
                </a:rPr>
                <a:t>):</a:t>
              </a:r>
            </a:p>
            <a:p>
              <a:endParaRPr lang="en-GB" dirty="0"/>
            </a:p>
            <a:p>
              <a:endParaRPr lang="en-GB" dirty="0"/>
            </a:p>
            <a:p>
              <a:endParaRPr lang="en-GB" dirty="0"/>
            </a:p>
            <a:p>
              <a:endParaRPr lang="en-GB" dirty="0"/>
            </a:p>
            <a:p>
              <a:endParaRPr lang="en-GB" dirty="0"/>
            </a:p>
            <a:p>
              <a:endParaRPr lang="en-GB" dirty="0"/>
            </a:p>
            <a:p>
              <a:endParaRPr lang="en-GB" dirty="0"/>
            </a:p>
            <a:p>
              <a:endParaRPr lang="en-GB" b="1" u="sng" dirty="0">
                <a:solidFill>
                  <a:schemeClr val="bg1"/>
                </a:solidFill>
              </a:endParaRPr>
            </a:p>
            <a:p>
              <a:endParaRPr lang="en-GB" b="1" u="sng" dirty="0">
                <a:solidFill>
                  <a:schemeClr val="bg1"/>
                </a:solidFill>
              </a:endParaRPr>
            </a:p>
            <a:p>
              <a:endParaRPr lang="en-GB" b="1" u="sng" dirty="0">
                <a:solidFill>
                  <a:schemeClr val="bg1"/>
                </a:solidFill>
              </a:endParaRPr>
            </a:p>
            <a:p>
              <a:endParaRPr lang="en-GB" b="1" u="sng" dirty="0">
                <a:solidFill>
                  <a:schemeClr val="bg1"/>
                </a:solidFill>
              </a:endParaRPr>
            </a:p>
            <a:p>
              <a:r>
                <a:rPr lang="en-GB" b="1" u="sng" dirty="0">
                  <a:solidFill>
                    <a:schemeClr val="bg1"/>
                  </a:solidFill>
                </a:rPr>
                <a:t>PAVIRŠINIŲ NUOTEKŲ SISTEMŲ TVARKYMAS (</a:t>
              </a:r>
              <a:r>
                <a:rPr lang="lt-LT" b="1" u="sng" dirty="0">
                  <a:solidFill>
                    <a:schemeClr val="bg1"/>
                  </a:solidFill>
                </a:rPr>
                <a:t>paskirstyta 81 proc. priemonės lėšų</a:t>
              </a:r>
              <a:r>
                <a:rPr lang="en-GB" b="1" u="sng" dirty="0">
                  <a:solidFill>
                    <a:schemeClr val="bg1"/>
                  </a:solidFill>
                </a:rPr>
                <a:t>):</a:t>
              </a:r>
            </a:p>
            <a:p>
              <a:endParaRPr lang="en-GB" dirty="0">
                <a:solidFill>
                  <a:schemeClr val="bg1"/>
                </a:solidFill>
              </a:endParaRPr>
            </a:p>
            <a:p>
              <a:pPr marL="3763963" lvl="1" indent="1168400">
                <a:lnSpc>
                  <a:spcPct val="110000"/>
                </a:lnSpc>
                <a:spcAft>
                  <a:spcPts val="1200"/>
                </a:spcAft>
              </a:pPr>
              <a:endParaRPr lang="en-GB" i="1" dirty="0">
                <a:solidFill>
                  <a:schemeClr val="bg1"/>
                </a:solidFill>
              </a:endParaRPr>
            </a:p>
            <a:p>
              <a:pPr marL="3589338" lvl="1" indent="1069975">
                <a:lnSpc>
                  <a:spcPct val="110000"/>
                </a:lnSpc>
                <a:spcAft>
                  <a:spcPts val="1200"/>
                </a:spcAft>
              </a:pPr>
              <a:endParaRPr lang="en-GB" i="1" dirty="0">
                <a:solidFill>
                  <a:schemeClr val="bg1"/>
                </a:solidFill>
              </a:endParaRPr>
            </a:p>
            <a:p>
              <a:pPr marL="3589338" lvl="1" indent="1069975">
                <a:lnSpc>
                  <a:spcPct val="110000"/>
                </a:lnSpc>
                <a:spcAft>
                  <a:spcPts val="1200"/>
                </a:spcAft>
              </a:pPr>
              <a:r>
                <a:rPr lang="lt-LT" i="1" dirty="0">
                  <a:solidFill>
                    <a:schemeClr val="bg1"/>
                  </a:solidFill>
                </a:rPr>
                <a:t>Rezultato rodiklis atspindi tik pasiekimus taršos mažinimo srityje, tačiau neparodo, kiek priemonė prisideda mažinant dėl klimato kaitos atsirandančius nuostolius.</a:t>
              </a:r>
            </a:p>
            <a:p>
              <a:pPr lvl="3"/>
              <a:endParaRPr lang="en-GB" dirty="0">
                <a:solidFill>
                  <a:schemeClr val="bg1"/>
                </a:solidFill>
              </a:endParaRPr>
            </a:p>
            <a:p>
              <a:endParaRPr lang="lt-LT" dirty="0">
                <a:solidFill>
                  <a:schemeClr val="bg1"/>
                </a:solidFill>
              </a:endParaRPr>
            </a:p>
            <a:p>
              <a:endParaRPr lang="en-GB" dirty="0"/>
            </a:p>
            <a:p>
              <a:endParaRPr lang="en-GB" dirty="0"/>
            </a:p>
            <a:p>
              <a:endParaRPr lang="lt-LT" dirty="0"/>
            </a:p>
          </p:txBody>
        </p:sp>
        <p:pic>
          <p:nvPicPr>
            <p:cNvPr id="55" name="Graphic 54" descr="Warning">
              <a:extLst>
                <a:ext uri="{FF2B5EF4-FFF2-40B4-BE49-F238E27FC236}">
                  <a16:creationId xmlns:a16="http://schemas.microsoft.com/office/drawing/2014/main" id="{152C2197-A7CF-4165-9EA6-E20BA820D7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122464" y="4412156"/>
              <a:ext cx="914400" cy="914400"/>
            </a:xfrm>
            <a:prstGeom prst="rect">
              <a:avLst/>
            </a:prstGeom>
          </p:spPr>
        </p:pic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8ACF0003-1CB3-4E69-9D50-6364204D1684}"/>
                </a:ext>
              </a:extLst>
            </p:cNvPr>
            <p:cNvGrpSpPr/>
            <p:nvPr/>
          </p:nvGrpSpPr>
          <p:grpSpPr>
            <a:xfrm>
              <a:off x="2510447" y="979484"/>
              <a:ext cx="2567392" cy="2085095"/>
              <a:chOff x="2510447" y="979484"/>
              <a:chExt cx="2567392" cy="2085095"/>
            </a:xfrm>
          </p:grpSpPr>
          <p:sp>
            <p:nvSpPr>
              <p:cNvPr id="61" name="Teardrop 60">
                <a:extLst>
                  <a:ext uri="{FF2B5EF4-FFF2-40B4-BE49-F238E27FC236}">
                    <a16:creationId xmlns:a16="http://schemas.microsoft.com/office/drawing/2014/main" id="{315E79EE-7E4B-4B25-9EBE-7E1E7D9689AE}"/>
                  </a:ext>
                </a:extLst>
              </p:cNvPr>
              <p:cNvSpPr/>
              <p:nvPr/>
            </p:nvSpPr>
            <p:spPr>
              <a:xfrm rot="8092675">
                <a:off x="3142034" y="972766"/>
                <a:ext cx="1284051" cy="1297488"/>
              </a:xfrm>
              <a:prstGeom prst="teardrop">
                <a:avLst/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dirty="0"/>
              </a:p>
            </p:txBody>
          </p:sp>
          <p:sp>
            <p:nvSpPr>
              <p:cNvPr id="62" name="Circle: Hollow 61">
                <a:extLst>
                  <a:ext uri="{FF2B5EF4-FFF2-40B4-BE49-F238E27FC236}">
                    <a16:creationId xmlns:a16="http://schemas.microsoft.com/office/drawing/2014/main" id="{BEEB5DA9-E1C6-44E3-8AC9-58094125C70E}"/>
                  </a:ext>
                </a:extLst>
              </p:cNvPr>
              <p:cNvSpPr/>
              <p:nvPr/>
            </p:nvSpPr>
            <p:spPr>
              <a:xfrm>
                <a:off x="3303281" y="1144243"/>
                <a:ext cx="954533" cy="954533"/>
              </a:xfrm>
              <a:prstGeom prst="donut">
                <a:avLst>
                  <a:gd name="adj" fmla="val 15166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Block Arc 63">
                <a:extLst>
                  <a:ext uri="{FF2B5EF4-FFF2-40B4-BE49-F238E27FC236}">
                    <a16:creationId xmlns:a16="http://schemas.microsoft.com/office/drawing/2014/main" id="{D7FE7F83-FB50-4D6F-BFB9-D64CC1D895FD}"/>
                  </a:ext>
                </a:extLst>
              </p:cNvPr>
              <p:cNvSpPr/>
              <p:nvPr/>
            </p:nvSpPr>
            <p:spPr>
              <a:xfrm rot="5400000">
                <a:off x="3310305" y="1144243"/>
                <a:ext cx="947509" cy="954533"/>
              </a:xfrm>
              <a:prstGeom prst="blockArc">
                <a:avLst>
                  <a:gd name="adj1" fmla="val 10799996"/>
                  <a:gd name="adj2" fmla="val 9987967"/>
                  <a:gd name="adj3" fmla="val 15436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4E38EFB0-5F8B-4AD9-BC0B-9C546F371721}"/>
                  </a:ext>
                </a:extLst>
              </p:cNvPr>
              <p:cNvSpPr txBox="1"/>
              <p:nvPr/>
            </p:nvSpPr>
            <p:spPr>
              <a:xfrm>
                <a:off x="3474323" y="1436843"/>
                <a:ext cx="7373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94 %</a:t>
                </a:r>
                <a:endParaRPr lang="lt-LT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3ABBCC74-270F-4FA2-9BA9-648ED83929AF}"/>
                  </a:ext>
                </a:extLst>
              </p:cNvPr>
              <p:cNvSpPr txBox="1"/>
              <p:nvPr/>
            </p:nvSpPr>
            <p:spPr>
              <a:xfrm>
                <a:off x="2510447" y="2510581"/>
                <a:ext cx="256739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sz="1500" dirty="0">
                    <a:solidFill>
                      <a:schemeClr val="bg1"/>
                    </a:solidFill>
                  </a:rPr>
                  <a:t>Gyventojai, kuriems naudingos apsaugos priemonės</a:t>
                </a:r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0764ADD7-972B-465E-BE97-22757B9AE5EB}"/>
                </a:ext>
              </a:extLst>
            </p:cNvPr>
            <p:cNvGrpSpPr/>
            <p:nvPr/>
          </p:nvGrpSpPr>
          <p:grpSpPr>
            <a:xfrm>
              <a:off x="5273102" y="1008667"/>
              <a:ext cx="2567392" cy="2085095"/>
              <a:chOff x="2510447" y="979484"/>
              <a:chExt cx="2567392" cy="2085095"/>
            </a:xfrm>
          </p:grpSpPr>
          <p:sp>
            <p:nvSpPr>
              <p:cNvPr id="69" name="Teardrop 68">
                <a:extLst>
                  <a:ext uri="{FF2B5EF4-FFF2-40B4-BE49-F238E27FC236}">
                    <a16:creationId xmlns:a16="http://schemas.microsoft.com/office/drawing/2014/main" id="{5A70543C-4591-407C-99CE-23CA7FB536C4}"/>
                  </a:ext>
                </a:extLst>
              </p:cNvPr>
              <p:cNvSpPr/>
              <p:nvPr/>
            </p:nvSpPr>
            <p:spPr>
              <a:xfrm rot="8092675">
                <a:off x="3142034" y="972766"/>
                <a:ext cx="1284051" cy="1297488"/>
              </a:xfrm>
              <a:prstGeom prst="teardrop">
                <a:avLst/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dirty="0"/>
              </a:p>
            </p:txBody>
          </p:sp>
          <p:sp>
            <p:nvSpPr>
              <p:cNvPr id="70" name="Circle: Hollow 69">
                <a:extLst>
                  <a:ext uri="{FF2B5EF4-FFF2-40B4-BE49-F238E27FC236}">
                    <a16:creationId xmlns:a16="http://schemas.microsoft.com/office/drawing/2014/main" id="{FCA36312-8111-4EB5-BB00-6D21697819B8}"/>
                  </a:ext>
                </a:extLst>
              </p:cNvPr>
              <p:cNvSpPr/>
              <p:nvPr/>
            </p:nvSpPr>
            <p:spPr>
              <a:xfrm>
                <a:off x="3303281" y="1144243"/>
                <a:ext cx="954533" cy="954533"/>
              </a:xfrm>
              <a:prstGeom prst="donut">
                <a:avLst>
                  <a:gd name="adj" fmla="val 15166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Block Arc 70">
                <a:extLst>
                  <a:ext uri="{FF2B5EF4-FFF2-40B4-BE49-F238E27FC236}">
                    <a16:creationId xmlns:a16="http://schemas.microsoft.com/office/drawing/2014/main" id="{EA44FD45-DDCE-4899-A03D-ECC4B773EABA}"/>
                  </a:ext>
                </a:extLst>
              </p:cNvPr>
              <p:cNvSpPr/>
              <p:nvPr/>
            </p:nvSpPr>
            <p:spPr>
              <a:xfrm rot="5400000">
                <a:off x="3310305" y="1144243"/>
                <a:ext cx="947509" cy="954533"/>
              </a:xfrm>
              <a:prstGeom prst="blockArc">
                <a:avLst>
                  <a:gd name="adj1" fmla="val 10799996"/>
                  <a:gd name="adj2" fmla="val 10907352"/>
                  <a:gd name="adj3" fmla="val 1329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7542303E-1609-4EDF-8389-C99F670D3E1D}"/>
                  </a:ext>
                </a:extLst>
              </p:cNvPr>
              <p:cNvSpPr txBox="1"/>
              <p:nvPr/>
            </p:nvSpPr>
            <p:spPr>
              <a:xfrm>
                <a:off x="3518384" y="1436843"/>
                <a:ext cx="6228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0 %</a:t>
                </a:r>
                <a:endParaRPr lang="lt-LT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F36D4D36-7FCD-4540-9EB8-9FE41C371B5C}"/>
                  </a:ext>
                </a:extLst>
              </p:cNvPr>
              <p:cNvSpPr txBox="1"/>
              <p:nvPr/>
            </p:nvSpPr>
            <p:spPr>
              <a:xfrm>
                <a:off x="2510447" y="2510581"/>
                <a:ext cx="256739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sz="1500" dirty="0">
                    <a:solidFill>
                      <a:schemeClr val="bg1"/>
                    </a:solidFill>
                  </a:rPr>
                  <a:t>Atnaujintas potvynių rizikos planas</a:t>
                </a:r>
              </a:p>
            </p:txBody>
          </p: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41C15EF6-C179-429B-955E-C266C7A82CC0}"/>
                </a:ext>
              </a:extLst>
            </p:cNvPr>
            <p:cNvGrpSpPr/>
            <p:nvPr/>
          </p:nvGrpSpPr>
          <p:grpSpPr>
            <a:xfrm>
              <a:off x="8086188" y="979484"/>
              <a:ext cx="2567392" cy="2085095"/>
              <a:chOff x="2510447" y="979484"/>
              <a:chExt cx="2567392" cy="2085095"/>
            </a:xfrm>
          </p:grpSpPr>
          <p:sp>
            <p:nvSpPr>
              <p:cNvPr id="75" name="Teardrop 74">
                <a:extLst>
                  <a:ext uri="{FF2B5EF4-FFF2-40B4-BE49-F238E27FC236}">
                    <a16:creationId xmlns:a16="http://schemas.microsoft.com/office/drawing/2014/main" id="{CB32E832-8EB0-40D9-88ED-5C5AEAC72EFB}"/>
                  </a:ext>
                </a:extLst>
              </p:cNvPr>
              <p:cNvSpPr/>
              <p:nvPr/>
            </p:nvSpPr>
            <p:spPr>
              <a:xfrm rot="8092675">
                <a:off x="3142034" y="972766"/>
                <a:ext cx="1284051" cy="1297488"/>
              </a:xfrm>
              <a:prstGeom prst="teardrop">
                <a:avLst/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dirty="0"/>
              </a:p>
            </p:txBody>
          </p:sp>
          <p:sp>
            <p:nvSpPr>
              <p:cNvPr id="76" name="Circle: Hollow 75">
                <a:extLst>
                  <a:ext uri="{FF2B5EF4-FFF2-40B4-BE49-F238E27FC236}">
                    <a16:creationId xmlns:a16="http://schemas.microsoft.com/office/drawing/2014/main" id="{4DEAE61A-F1FE-469D-8726-75815D057236}"/>
                  </a:ext>
                </a:extLst>
              </p:cNvPr>
              <p:cNvSpPr/>
              <p:nvPr/>
            </p:nvSpPr>
            <p:spPr>
              <a:xfrm>
                <a:off x="3303281" y="1144243"/>
                <a:ext cx="954533" cy="954533"/>
              </a:xfrm>
              <a:prstGeom prst="donut">
                <a:avLst>
                  <a:gd name="adj" fmla="val 15166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Block Arc 76">
                <a:extLst>
                  <a:ext uri="{FF2B5EF4-FFF2-40B4-BE49-F238E27FC236}">
                    <a16:creationId xmlns:a16="http://schemas.microsoft.com/office/drawing/2014/main" id="{7B883BA6-A11D-4B36-AB41-A56463E830CC}"/>
                  </a:ext>
                </a:extLst>
              </p:cNvPr>
              <p:cNvSpPr/>
              <p:nvPr/>
            </p:nvSpPr>
            <p:spPr>
              <a:xfrm rot="5400000">
                <a:off x="3310305" y="1144243"/>
                <a:ext cx="947509" cy="954533"/>
              </a:xfrm>
              <a:prstGeom prst="blockArc">
                <a:avLst>
                  <a:gd name="adj1" fmla="val 10799996"/>
                  <a:gd name="adj2" fmla="val 21288020"/>
                  <a:gd name="adj3" fmla="val 14712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696C0F68-565B-435F-AF55-939C768BC07F}"/>
                  </a:ext>
                </a:extLst>
              </p:cNvPr>
              <p:cNvSpPr txBox="1"/>
              <p:nvPr/>
            </p:nvSpPr>
            <p:spPr>
              <a:xfrm>
                <a:off x="3474323" y="1436843"/>
                <a:ext cx="7373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47 %</a:t>
                </a:r>
                <a:endParaRPr lang="lt-LT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60BD98EB-BBDB-437E-B83A-991AD7A9DB78}"/>
                  </a:ext>
                </a:extLst>
              </p:cNvPr>
              <p:cNvSpPr txBox="1"/>
              <p:nvPr/>
            </p:nvSpPr>
            <p:spPr>
              <a:xfrm>
                <a:off x="2510447" y="2510581"/>
                <a:ext cx="256739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sz="1500" dirty="0">
                    <a:solidFill>
                      <a:schemeClr val="bg1"/>
                    </a:solidFill>
                  </a:rPr>
                  <a:t>Potenciali potvynių žala ekonominei veiklai</a:t>
                </a:r>
              </a:p>
            </p:txBody>
          </p: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D65762EC-8FA5-4BEB-B41C-9E9A85D01F31}"/>
                </a:ext>
              </a:extLst>
            </p:cNvPr>
            <p:cNvGrpSpPr/>
            <p:nvPr/>
          </p:nvGrpSpPr>
          <p:grpSpPr>
            <a:xfrm>
              <a:off x="2578667" y="4210776"/>
              <a:ext cx="2567392" cy="2315927"/>
              <a:chOff x="2510447" y="979484"/>
              <a:chExt cx="2567392" cy="2315927"/>
            </a:xfrm>
          </p:grpSpPr>
          <p:sp>
            <p:nvSpPr>
              <p:cNvPr id="81" name="Teardrop 80">
                <a:extLst>
                  <a:ext uri="{FF2B5EF4-FFF2-40B4-BE49-F238E27FC236}">
                    <a16:creationId xmlns:a16="http://schemas.microsoft.com/office/drawing/2014/main" id="{955B7F9C-BCA8-4FBC-B393-398F67568657}"/>
                  </a:ext>
                </a:extLst>
              </p:cNvPr>
              <p:cNvSpPr/>
              <p:nvPr/>
            </p:nvSpPr>
            <p:spPr>
              <a:xfrm rot="8092675">
                <a:off x="3142034" y="972766"/>
                <a:ext cx="1284051" cy="1297488"/>
              </a:xfrm>
              <a:prstGeom prst="teardrop">
                <a:avLst/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dirty="0"/>
              </a:p>
            </p:txBody>
          </p:sp>
          <p:sp>
            <p:nvSpPr>
              <p:cNvPr id="82" name="Circle: Hollow 81">
                <a:extLst>
                  <a:ext uri="{FF2B5EF4-FFF2-40B4-BE49-F238E27FC236}">
                    <a16:creationId xmlns:a16="http://schemas.microsoft.com/office/drawing/2014/main" id="{8E991CAD-AF02-4F73-A4E8-C9E9136BB431}"/>
                  </a:ext>
                </a:extLst>
              </p:cNvPr>
              <p:cNvSpPr/>
              <p:nvPr/>
            </p:nvSpPr>
            <p:spPr>
              <a:xfrm>
                <a:off x="3303281" y="1144243"/>
                <a:ext cx="954533" cy="954533"/>
              </a:xfrm>
              <a:prstGeom prst="donut">
                <a:avLst>
                  <a:gd name="adj" fmla="val 15166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Block Arc 82">
                <a:extLst>
                  <a:ext uri="{FF2B5EF4-FFF2-40B4-BE49-F238E27FC236}">
                    <a16:creationId xmlns:a16="http://schemas.microsoft.com/office/drawing/2014/main" id="{AE36126C-E917-48BD-A1BE-23087FDD5B6B}"/>
                  </a:ext>
                </a:extLst>
              </p:cNvPr>
              <p:cNvSpPr/>
              <p:nvPr/>
            </p:nvSpPr>
            <p:spPr>
              <a:xfrm rot="5400000">
                <a:off x="3310305" y="1144243"/>
                <a:ext cx="947509" cy="954533"/>
              </a:xfrm>
              <a:prstGeom prst="blockArc">
                <a:avLst>
                  <a:gd name="adj1" fmla="val 10799996"/>
                  <a:gd name="adj2" fmla="val 9987967"/>
                  <a:gd name="adj3" fmla="val 15436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A64CDAF1-D0E3-4B9F-BA29-0D42E1326D8C}"/>
                  </a:ext>
                </a:extLst>
              </p:cNvPr>
              <p:cNvSpPr txBox="1"/>
              <p:nvPr/>
            </p:nvSpPr>
            <p:spPr>
              <a:xfrm>
                <a:off x="3474323" y="1436843"/>
                <a:ext cx="7373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95 %</a:t>
                </a:r>
                <a:endParaRPr lang="lt-LT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4F97DC39-CE15-4698-91B0-4E2C7BE1388E}"/>
                  </a:ext>
                </a:extLst>
              </p:cNvPr>
              <p:cNvSpPr txBox="1"/>
              <p:nvPr/>
            </p:nvSpPr>
            <p:spPr>
              <a:xfrm>
                <a:off x="2510447" y="2510581"/>
                <a:ext cx="2567392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sz="1500" dirty="0">
                    <a:solidFill>
                      <a:schemeClr val="bg1"/>
                    </a:solidFill>
                  </a:rPr>
                  <a:t>Lietaus nuotėkio plotas, kuriame </a:t>
                </a:r>
                <a:r>
                  <a:rPr lang="en-GB" sz="1500" dirty="0">
                    <a:solidFill>
                      <a:schemeClr val="bg1"/>
                    </a:solidFill>
                  </a:rPr>
                  <a:t>bus </a:t>
                </a:r>
                <a:r>
                  <a:rPr lang="lt-LT" sz="1500" dirty="0">
                    <a:solidFill>
                      <a:schemeClr val="bg1"/>
                    </a:solidFill>
                  </a:rPr>
                  <a:t>rekonstruota infrastruktūra</a:t>
                </a:r>
              </a:p>
            </p:txBody>
          </p:sp>
        </p:grpSp>
        <p:pic>
          <p:nvPicPr>
            <p:cNvPr id="87" name="Graphic 86" descr="Gauge">
              <a:extLst>
                <a:ext uri="{FF2B5EF4-FFF2-40B4-BE49-F238E27FC236}">
                  <a16:creationId xmlns:a16="http://schemas.microsoft.com/office/drawing/2014/main" id="{6D7AF453-D3CE-4CDC-98CF-6C6C90288B2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16200000">
              <a:off x="1551488" y="2221582"/>
              <a:ext cx="456181" cy="535488"/>
            </a:xfrm>
            <a:prstGeom prst="rect">
              <a:avLst/>
            </a:prstGeom>
          </p:spPr>
        </p:pic>
      </p:grpSp>
      <p:sp>
        <p:nvSpPr>
          <p:cNvPr id="106" name="Title 1">
            <a:extLst>
              <a:ext uri="{FF2B5EF4-FFF2-40B4-BE49-F238E27FC236}">
                <a16:creationId xmlns:a16="http://schemas.microsoft.com/office/drawing/2014/main" id="{E13FE102-F233-49A6-B256-EDC14AB53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831" y="1865119"/>
            <a:ext cx="6396613" cy="3061643"/>
          </a:xfrm>
        </p:spPr>
        <p:txBody>
          <a:bodyPr>
            <a:normAutofit/>
          </a:bodyPr>
          <a:lstStyle/>
          <a:p>
            <a:pPr algn="ctr"/>
            <a:r>
              <a:rPr lang="lt-LT" sz="3800" b="1" dirty="0"/>
              <a:t>2014-2020 m. priemonių įgyvendinimo vertinimas</a:t>
            </a:r>
            <a:endParaRPr lang="lt-LT" sz="3800" b="1" i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50A4CA6-ECC9-4A0C-A85E-ED86259BAC90}"/>
              </a:ext>
            </a:extLst>
          </p:cNvPr>
          <p:cNvGrpSpPr/>
          <p:nvPr/>
        </p:nvGrpSpPr>
        <p:grpSpPr>
          <a:xfrm>
            <a:off x="11227382" y="0"/>
            <a:ext cx="10059957" cy="6858000"/>
            <a:chOff x="11227382" y="0"/>
            <a:chExt cx="10059957" cy="6858000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8CE44FE2-84C9-4D5C-9084-1087DEEA9F0D}"/>
                </a:ext>
              </a:extLst>
            </p:cNvPr>
            <p:cNvGrpSpPr/>
            <p:nvPr/>
          </p:nvGrpSpPr>
          <p:grpSpPr>
            <a:xfrm>
              <a:off x="11227382" y="0"/>
              <a:ext cx="10059957" cy="6858000"/>
              <a:chOff x="2307119" y="0"/>
              <a:chExt cx="10059957" cy="6858000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B52FFC44-B022-4E82-B484-559C548E7351}"/>
                  </a:ext>
                </a:extLst>
              </p:cNvPr>
              <p:cNvGrpSpPr/>
              <p:nvPr/>
            </p:nvGrpSpPr>
            <p:grpSpPr>
              <a:xfrm>
                <a:off x="2307119" y="0"/>
                <a:ext cx="10059957" cy="6858000"/>
                <a:chOff x="2307119" y="0"/>
                <a:chExt cx="10059957" cy="6858000"/>
              </a:xfrm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9233AFDF-8A5B-42D0-AD6C-9B074B37D06E}"/>
                    </a:ext>
                  </a:extLst>
                </p:cNvPr>
                <p:cNvSpPr/>
                <p:nvPr/>
              </p:nvSpPr>
              <p:spPr>
                <a:xfrm>
                  <a:off x="2526390" y="0"/>
                  <a:ext cx="9840686" cy="685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1F45B48D-26D4-4E82-B8FC-5991AF0A050C}"/>
                    </a:ext>
                  </a:extLst>
                </p:cNvPr>
                <p:cNvGrpSpPr/>
                <p:nvPr/>
              </p:nvGrpSpPr>
              <p:grpSpPr>
                <a:xfrm>
                  <a:off x="2307119" y="2123299"/>
                  <a:ext cx="499190" cy="2611403"/>
                  <a:chOff x="2132043" y="1962932"/>
                  <a:chExt cx="499190" cy="2611403"/>
                </a:xfrm>
                <a:solidFill>
                  <a:schemeClr val="accent6">
                    <a:lumMod val="60000"/>
                    <a:lumOff val="40000"/>
                  </a:schemeClr>
                </a:solidFill>
              </p:grpSpPr>
              <p:sp>
                <p:nvSpPr>
                  <p:cNvPr id="35" name="Flowchart: Delay 34">
                    <a:extLst>
                      <a:ext uri="{FF2B5EF4-FFF2-40B4-BE49-F238E27FC236}">
                        <a16:creationId xmlns:a16="http://schemas.microsoft.com/office/drawing/2014/main" id="{C669B8BF-D933-4623-AECE-7E706C5F7B05}"/>
                      </a:ext>
                    </a:extLst>
                  </p:cNvPr>
                  <p:cNvSpPr/>
                  <p:nvPr/>
                </p:nvSpPr>
                <p:spPr>
                  <a:xfrm flipH="1">
                    <a:off x="2132043" y="4348072"/>
                    <a:ext cx="219270" cy="226263"/>
                  </a:xfrm>
                  <a:prstGeom prst="flowChartDelay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36" name="Flowchart: Delay 35">
                    <a:extLst>
                      <a:ext uri="{FF2B5EF4-FFF2-40B4-BE49-F238E27FC236}">
                        <a16:creationId xmlns:a16="http://schemas.microsoft.com/office/drawing/2014/main" id="{826E71CE-CED4-41BD-985E-76C878FE67EE}"/>
                      </a:ext>
                    </a:extLst>
                  </p:cNvPr>
                  <p:cNvSpPr/>
                  <p:nvPr/>
                </p:nvSpPr>
                <p:spPr>
                  <a:xfrm flipH="1">
                    <a:off x="2132043" y="1962932"/>
                    <a:ext cx="219270" cy="226263"/>
                  </a:xfrm>
                  <a:prstGeom prst="flowChartDelay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37" name="Rectangle: Top Corners Rounded 36">
                    <a:extLst>
                      <a:ext uri="{FF2B5EF4-FFF2-40B4-BE49-F238E27FC236}">
                        <a16:creationId xmlns:a16="http://schemas.microsoft.com/office/drawing/2014/main" id="{3D9E6EAE-79AC-414A-9E2D-D60ADB0CF615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205981" y="3002127"/>
                    <a:ext cx="2351314" cy="499190"/>
                  </a:xfrm>
                  <a:prstGeom prst="round2SameRect">
                    <a:avLst/>
                  </a:prstGeom>
                  <a:grpFill/>
                  <a:ln>
                    <a:noFill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4CFC9555-66B1-4E08-A4A5-BC69EA69AACC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1245636" y="3042791"/>
                    <a:ext cx="2272008" cy="338554"/>
                  </a:xfrm>
                  <a:prstGeom prst="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600" dirty="0">
                        <a:solidFill>
                          <a:schemeClr val="bg1"/>
                        </a:solidFill>
                      </a:rPr>
                      <a:t>POVEIKIS, TĘSTINUMAS</a:t>
                    </a:r>
                    <a:endParaRPr lang="lt-LT" sz="1600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30F13A9C-D645-4285-8BCA-BE46F4A58D66}"/>
                  </a:ext>
                </a:extLst>
              </p:cNvPr>
              <p:cNvSpPr txBox="1"/>
              <p:nvPr/>
            </p:nvSpPr>
            <p:spPr>
              <a:xfrm>
                <a:off x="3427777" y="567832"/>
                <a:ext cx="7721648" cy="5016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200" b="1" i="1" u="sng" dirty="0">
                    <a:solidFill>
                      <a:schemeClr val="bg1"/>
                    </a:solidFill>
                  </a:rPr>
                  <a:t>POTVYNIŲ RIZIKOS VALDYMAS</a:t>
                </a:r>
                <a:endParaRPr lang="lt-LT" sz="2200" b="1" u="sng" dirty="0">
                  <a:solidFill>
                    <a:schemeClr val="bg1"/>
                  </a:solidFill>
                </a:endParaRPr>
              </a:p>
              <a:p>
                <a:pPr marL="1436688">
                  <a:lnSpc>
                    <a:spcPct val="100000"/>
                  </a:lnSpc>
                  <a:spcBef>
                    <a:spcPts val="0"/>
                  </a:spcBef>
                </a:pPr>
                <a:endParaRPr lang="en-GB" sz="2000" dirty="0">
                  <a:solidFill>
                    <a:schemeClr val="bg1"/>
                  </a:solidFill>
                </a:endParaRPr>
              </a:p>
              <a:p>
                <a:pPr marL="1436688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lt-LT" sz="2000" dirty="0">
                    <a:solidFill>
                      <a:schemeClr val="bg1"/>
                    </a:solidFill>
                  </a:rPr>
                  <a:t>teigiamas poveikis prisitaikymo prie klimato kaitos srityje – apsauga nuo potvynių   &gt; 7000 gyventojų.</a:t>
                </a:r>
              </a:p>
              <a:p>
                <a:pPr marL="1436688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GB" sz="2200" i="1" dirty="0">
                  <a:solidFill>
                    <a:schemeClr val="bg1"/>
                  </a:solidFill>
                </a:endParaRPr>
              </a:p>
              <a:p>
                <a:pPr>
                  <a:lnSpc>
                    <a:spcPct val="100000"/>
                  </a:lnSpc>
                  <a:spcBef>
                    <a:spcPts val="0"/>
                  </a:spcBef>
                </a:pPr>
                <a:endParaRPr lang="en-GB" sz="2200" dirty="0">
                  <a:solidFill>
                    <a:schemeClr val="bg1"/>
                  </a:solidFill>
                </a:endParaRPr>
              </a:p>
              <a:p>
                <a:r>
                  <a:rPr lang="en-GB" sz="2200" b="1" i="1" u="sng" dirty="0">
                    <a:solidFill>
                      <a:schemeClr val="bg1"/>
                    </a:solidFill>
                  </a:rPr>
                  <a:t>PAVIRŠINIŲ NUOTEKŲ SISTEMŲ TVARKYMAS</a:t>
                </a:r>
              </a:p>
              <a:p>
                <a:pPr marL="2151063">
                  <a:lnSpc>
                    <a:spcPct val="100000"/>
                  </a:lnSpc>
                  <a:spcBef>
                    <a:spcPts val="0"/>
                  </a:spcBef>
                </a:pPr>
                <a:endParaRPr lang="en-GB" sz="2200" dirty="0">
                  <a:solidFill>
                    <a:schemeClr val="bg1"/>
                  </a:solidFill>
                </a:endParaRPr>
              </a:p>
              <a:p>
                <a:pPr marL="2151063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lt-LT" sz="2200" dirty="0">
                    <a:solidFill>
                      <a:schemeClr val="bg1"/>
                    </a:solidFill>
                  </a:rPr>
                  <a:t>Sumažinta miestų (turinčių daugiau nei 20 000 gyventojų) užtvindymo rizika, tiesa, poveikis neįvertinamas kiekybiškai.</a:t>
                </a:r>
              </a:p>
              <a:p>
                <a:pPr marL="2151063">
                  <a:lnSpc>
                    <a:spcPct val="100000"/>
                  </a:lnSpc>
                  <a:spcBef>
                    <a:spcPts val="0"/>
                  </a:spcBef>
                </a:pPr>
                <a:endParaRPr lang="lt-LT" sz="2200" dirty="0">
                  <a:solidFill>
                    <a:schemeClr val="bg1"/>
                  </a:solidFill>
                </a:endParaRPr>
              </a:p>
              <a:p>
                <a:pPr marL="2151063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lt-LT" sz="2200" dirty="0">
                    <a:solidFill>
                      <a:schemeClr val="bg1"/>
                    </a:solidFill>
                  </a:rPr>
                  <a:t>Teigiamas poveikis mažinant vandens telkinių taršą.</a:t>
                </a:r>
              </a:p>
              <a:p>
                <a:endParaRPr lang="lt-LT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3" name="Graphic 2" descr="City">
              <a:extLst>
                <a:ext uri="{FF2B5EF4-FFF2-40B4-BE49-F238E27FC236}">
                  <a16:creationId xmlns:a16="http://schemas.microsoft.com/office/drawing/2014/main" id="{4F2EE2D9-AC79-490C-ACC4-9E0CBC032EC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2715832" y="3069958"/>
              <a:ext cx="914400" cy="914400"/>
            </a:xfrm>
            <a:prstGeom prst="rect">
              <a:avLst/>
            </a:prstGeom>
          </p:spPr>
        </p:pic>
        <p:pic>
          <p:nvPicPr>
            <p:cNvPr id="5" name="Graphic 4" descr="Group of people">
              <a:extLst>
                <a:ext uri="{FF2B5EF4-FFF2-40B4-BE49-F238E27FC236}">
                  <a16:creationId xmlns:a16="http://schemas.microsoft.com/office/drawing/2014/main" id="{DDA7CB35-7C38-4A75-8DAA-11C2964DE06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2581236" y="1184376"/>
              <a:ext cx="914400" cy="914400"/>
            </a:xfrm>
            <a:prstGeom prst="rect">
              <a:avLst/>
            </a:prstGeom>
          </p:spPr>
        </p:pic>
        <p:pic>
          <p:nvPicPr>
            <p:cNvPr id="7" name="Graphic 6" descr="Bridge scene">
              <a:extLst>
                <a:ext uri="{FF2B5EF4-FFF2-40B4-BE49-F238E27FC236}">
                  <a16:creationId xmlns:a16="http://schemas.microsoft.com/office/drawing/2014/main" id="{607C8D08-45B0-422C-87BE-6AF6253F97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12780236" y="4196735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950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-0.73255 -2.96296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-0.73072 0.0020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3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-0.72838 0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2D481-3CC3-4E6F-8CFD-FDB8BC43C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177"/>
            <a:ext cx="10515600" cy="657953"/>
          </a:xfrm>
        </p:spPr>
        <p:txBody>
          <a:bodyPr>
            <a:normAutofit/>
          </a:bodyPr>
          <a:lstStyle/>
          <a:p>
            <a:r>
              <a:rPr lang="lt-LT" sz="3800" b="1" dirty="0"/>
              <a:t>Pagrindinės rekomendacijos ir strateginiai siūlymai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505C26F-9E20-43BC-918C-B3A2815E370A}"/>
              </a:ext>
            </a:extLst>
          </p:cNvPr>
          <p:cNvGrpSpPr/>
          <p:nvPr/>
        </p:nvGrpSpPr>
        <p:grpSpPr>
          <a:xfrm>
            <a:off x="1122521" y="1325158"/>
            <a:ext cx="8241740" cy="1819073"/>
            <a:chOff x="1303455" y="1789888"/>
            <a:chExt cx="8241740" cy="1819073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033FD188-B2CB-4279-BB13-61B0B95FDDAD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9051885-13F9-4F22-B7F4-73DCAE27059E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A24AA20-BFDE-4F04-9B7A-D5B05B162D28}"/>
              </a:ext>
            </a:extLst>
          </p:cNvPr>
          <p:cNvGrpSpPr/>
          <p:nvPr/>
        </p:nvGrpSpPr>
        <p:grpSpPr>
          <a:xfrm flipH="1">
            <a:off x="2422835" y="2623015"/>
            <a:ext cx="8241740" cy="1819073"/>
            <a:chOff x="1303455" y="1789888"/>
            <a:chExt cx="8241740" cy="1819073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D3918BB-B38F-401C-AF5B-8F641D4710EE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6" name="Rectangle 3">
              <a:extLst>
                <a:ext uri="{FF2B5EF4-FFF2-40B4-BE49-F238E27FC236}">
                  <a16:creationId xmlns:a16="http://schemas.microsoft.com/office/drawing/2014/main" id="{9CE5B257-02C7-4A24-A5FF-CD839779E926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981EA12-6743-44ED-9878-63B271B215A5}"/>
              </a:ext>
            </a:extLst>
          </p:cNvPr>
          <p:cNvGrpSpPr/>
          <p:nvPr/>
        </p:nvGrpSpPr>
        <p:grpSpPr>
          <a:xfrm>
            <a:off x="1102857" y="3911042"/>
            <a:ext cx="8241740" cy="1819073"/>
            <a:chOff x="1303455" y="1789888"/>
            <a:chExt cx="8241740" cy="1819073"/>
          </a:xfrm>
        </p:grpSpPr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1BE6E82-79A3-41D4-BA60-E46ADAA59A2E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2" name="Rectangle 3">
              <a:extLst>
                <a:ext uri="{FF2B5EF4-FFF2-40B4-BE49-F238E27FC236}">
                  <a16:creationId xmlns:a16="http://schemas.microsoft.com/office/drawing/2014/main" id="{21B5E77D-887E-4896-A353-E5094DD4E3AB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2F69B08-3243-492C-B220-5681A401C705}"/>
              </a:ext>
            </a:extLst>
          </p:cNvPr>
          <p:cNvGrpSpPr/>
          <p:nvPr/>
        </p:nvGrpSpPr>
        <p:grpSpPr>
          <a:xfrm flipH="1">
            <a:off x="2403171" y="5208899"/>
            <a:ext cx="8241740" cy="1819073"/>
            <a:chOff x="1303455" y="1789888"/>
            <a:chExt cx="8241740" cy="1819073"/>
          </a:xfrm>
        </p:grpSpPr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4756ED41-FC87-48F6-B87D-773D0B9D27AA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5" name="Rectangle 3">
              <a:extLst>
                <a:ext uri="{FF2B5EF4-FFF2-40B4-BE49-F238E27FC236}">
                  <a16:creationId xmlns:a16="http://schemas.microsoft.com/office/drawing/2014/main" id="{AC747A68-6DE2-4639-BAE4-E3A633D353ED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DAD132A6-6F85-46A4-BF1E-CC41360CD036}"/>
              </a:ext>
            </a:extLst>
          </p:cNvPr>
          <p:cNvSpPr txBox="1"/>
          <p:nvPr/>
        </p:nvSpPr>
        <p:spPr>
          <a:xfrm>
            <a:off x="4988858" y="1545396"/>
            <a:ext cx="4336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TOBULINTI ĮSTATYMINĘ BAZĘ IR MAŽINTI PLĖTRĄ POTVYNIŲ GRĖSMĖS TERITORIJOSE; NUMATYTI REIKALAVIMUS STATINIAMS</a:t>
            </a: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8DCF7E-A53E-46B3-8957-0CD2A9A9641F}"/>
              </a:ext>
            </a:extLst>
          </p:cNvPr>
          <p:cNvSpPr txBox="1"/>
          <p:nvPr/>
        </p:nvSpPr>
        <p:spPr>
          <a:xfrm>
            <a:off x="2679291" y="2739334"/>
            <a:ext cx="4336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ATLIKTI MIESTŲ UŽTVINDYMO DĖL LIŪČIŲ RIZIKOS VERTINIMĄ;</a:t>
            </a:r>
          </a:p>
          <a:p>
            <a:r>
              <a:rPr lang="en-GB" dirty="0">
                <a:solidFill>
                  <a:schemeClr val="bg1"/>
                </a:solidFill>
              </a:rPr>
              <a:t>ATNAUJINTI </a:t>
            </a:r>
            <a:r>
              <a:rPr lang="lt-LT" dirty="0">
                <a:solidFill>
                  <a:schemeClr val="bg1"/>
                </a:solidFill>
              </a:rPr>
              <a:t>NACIONALINĘ KLIMATO KAITOS VALDYMO POLITIKOS STRATEGIJĄ</a:t>
            </a:r>
            <a:r>
              <a:rPr lang="en-GB" dirty="0">
                <a:solidFill>
                  <a:schemeClr val="bg1"/>
                </a:solidFill>
              </a:rPr>
              <a:t> </a:t>
            </a: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DD4594-620C-45CF-82CC-0C2AEB5B0F16}"/>
              </a:ext>
            </a:extLst>
          </p:cNvPr>
          <p:cNvSpPr txBox="1"/>
          <p:nvPr/>
        </p:nvSpPr>
        <p:spPr>
          <a:xfrm>
            <a:off x="5042793" y="4030311"/>
            <a:ext cx="4336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>
                <a:solidFill>
                  <a:schemeClr val="bg1"/>
                </a:solidFill>
              </a:rPr>
              <a:t>ATEINANČIOJE FINANSINĖJE PERSPEKTYVOJE TĘSTI PAVIRŠINIŲ NUOTEKŲ INFRASTRUKTŪROS TVARKYMO PRIEMONĖS FINANSAVIMĄ</a:t>
            </a:r>
            <a:r>
              <a:rPr lang="en-GB" dirty="0">
                <a:solidFill>
                  <a:schemeClr val="bg1"/>
                </a:solidFill>
              </a:rPr>
              <a:t>.</a:t>
            </a: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A9B654-29D6-4E46-BF85-5801FB320322}"/>
              </a:ext>
            </a:extLst>
          </p:cNvPr>
          <p:cNvSpPr txBox="1"/>
          <p:nvPr/>
        </p:nvSpPr>
        <p:spPr>
          <a:xfrm>
            <a:off x="2659627" y="5432817"/>
            <a:ext cx="4336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SKATINTI ŽALIŲJŲ PRIEMONIŲ ĮGYVENDINIMĄ; PERŽIŪRĖTI IR IŠNAUDOTI MOKESTINES PRIEMONES.</a:t>
            </a:r>
            <a:endParaRPr lang="lt-LT" dirty="0">
              <a:solidFill>
                <a:schemeClr val="bg1"/>
              </a:solidFill>
            </a:endParaRPr>
          </a:p>
        </p:txBody>
      </p:sp>
      <p:pic>
        <p:nvPicPr>
          <p:cNvPr id="35" name="Graphic 34" descr="Document">
            <a:extLst>
              <a:ext uri="{FF2B5EF4-FFF2-40B4-BE49-F238E27FC236}">
                <a16:creationId xmlns:a16="http://schemas.microsoft.com/office/drawing/2014/main" id="{ECC4FDD5-896C-4E36-90F2-950729257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11728" y="2841831"/>
            <a:ext cx="914400" cy="914400"/>
          </a:xfrm>
          <a:prstGeom prst="rect">
            <a:avLst/>
          </a:prstGeom>
        </p:spPr>
      </p:pic>
      <p:pic>
        <p:nvPicPr>
          <p:cNvPr id="37" name="Graphic 36" descr="Upward trend">
            <a:extLst>
              <a:ext uri="{FF2B5EF4-FFF2-40B4-BE49-F238E27FC236}">
                <a16:creationId xmlns:a16="http://schemas.microsoft.com/office/drawing/2014/main" id="{3575B1FC-5A6C-42F3-828B-76CDF91E25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67117" y="4124661"/>
            <a:ext cx="914400" cy="914400"/>
          </a:xfrm>
          <a:prstGeom prst="rect">
            <a:avLst/>
          </a:prstGeom>
        </p:spPr>
      </p:pic>
      <p:pic>
        <p:nvPicPr>
          <p:cNvPr id="6" name="Graphic 5" descr="Money">
            <a:extLst>
              <a:ext uri="{FF2B5EF4-FFF2-40B4-BE49-F238E27FC236}">
                <a16:creationId xmlns:a16="http://schemas.microsoft.com/office/drawing/2014/main" id="{8E5534CE-0426-4611-82BD-86CA175BE1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7101" y="1504903"/>
            <a:ext cx="914400" cy="914400"/>
          </a:xfrm>
          <a:prstGeom prst="rect">
            <a:avLst/>
          </a:prstGeom>
        </p:spPr>
      </p:pic>
      <p:pic>
        <p:nvPicPr>
          <p:cNvPr id="8" name="Graphic 7" descr="Rainy scene">
            <a:extLst>
              <a:ext uri="{FF2B5EF4-FFF2-40B4-BE49-F238E27FC236}">
                <a16:creationId xmlns:a16="http://schemas.microsoft.com/office/drawing/2014/main" id="{31F444A4-AD98-421B-8CD1-60F9B2591A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990108" y="540047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96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5107</TotalTime>
  <Words>388</Words>
  <Application>Microsoft Office PowerPoint</Application>
  <PresentationFormat>Widescreen</PresentationFormat>
  <Paragraphs>79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2014–2020 m. gamtos apsaugos priemonių įgyvendinimo  pažangos vertinimas   Prisitaikymas prie klimato kaitos: potvynių rizikos valdymas, paviršinių nuotekų sistemų tvarkymas</vt:lpstr>
      <vt:lpstr>PowerPoint Presentation</vt:lpstr>
      <vt:lpstr>2014-2020 m. priemonių įgyvendinimo vertinimas</vt:lpstr>
      <vt:lpstr>Pagrindinės rekomendacijos ir strateginiai siūlymai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estep</dc:creator>
  <cp:lastModifiedBy>AgneM</cp:lastModifiedBy>
  <cp:revision>337</cp:revision>
  <cp:lastPrinted>2018-12-07T10:00:32Z</cp:lastPrinted>
  <dcterms:created xsi:type="dcterms:W3CDTF">2016-09-12T07:34:57Z</dcterms:created>
  <dcterms:modified xsi:type="dcterms:W3CDTF">2019-05-28T09:43:07Z</dcterms:modified>
</cp:coreProperties>
</file>