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341" r:id="rId3"/>
    <p:sldId id="342" r:id="rId4"/>
    <p:sldId id="343" r:id="rId5"/>
  </p:sldIdLst>
  <p:sldSz cx="12192000" cy="6858000"/>
  <p:notesSz cx="6858000" cy="9144000"/>
  <p:defaultTextStyle>
    <a:defPPr>
      <a:defRPr lang="lt-L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2520"/>
    <a:srgbClr val="0033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448" autoAdjust="0"/>
    <p:restoredTop sz="97066" autoAdjust="0"/>
  </p:normalViewPr>
  <p:slideViewPr>
    <p:cSldViewPr snapToGrid="0">
      <p:cViewPr varScale="1">
        <p:scale>
          <a:sx n="110" d="100"/>
          <a:sy n="110" d="100"/>
        </p:scale>
        <p:origin x="432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2982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122314F-992A-486D-A0E3-C0FED8957D6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t-LT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8CBD5C-9B6B-4202-8DE7-CD293017B9B5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129135207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t-L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8CBD5C-9B6B-4202-8DE7-CD293017B9B5}" type="slidenum">
              <a:rPr lang="lt-LT" smtClean="0"/>
              <a:t>1</a:t>
            </a:fld>
            <a:endParaRPr lang="lt-LT" dirty="0"/>
          </a:p>
        </p:txBody>
      </p:sp>
    </p:spTree>
    <p:extLst>
      <p:ext uri="{BB962C8B-B14F-4D97-AF65-F5344CB8AC3E}">
        <p14:creationId xmlns:p14="http://schemas.microsoft.com/office/powerpoint/2010/main" val="8603441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868804"/>
            <a:ext cx="9144000" cy="2387600"/>
          </a:xfrm>
        </p:spPr>
        <p:txBody>
          <a:bodyPr anchor="b"/>
          <a:lstStyle>
            <a:lvl1pPr algn="ctr">
              <a:defRPr sz="6000" b="1"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348479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 titulinis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2969573" cy="27044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802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33644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2088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 dirty="0"/>
          </a:p>
        </p:txBody>
      </p:sp>
      <p:pic>
        <p:nvPicPr>
          <p:cNvPr id="7" name="Picture 6" descr="Kampas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194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 b="0"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7" name="Picture 6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8" name="Picture 7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41356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34855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3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3399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10" name="Picture 9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11" name="Picture 10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20023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rgbClr val="003399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6" name="Picture 5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7" name="Picture 6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566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5" name="Picture 4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6" name="Picture 5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8394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aseline="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lt-LT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98540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>
                <a:solidFill>
                  <a:srgbClr val="003399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lt-LT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t-LT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t-L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algn="l">
              <a:defRPr/>
            </a:lvl1pPr>
          </a:lstStyle>
          <a:p>
            <a:fld id="{0ACADF0F-9FCB-4EBC-91B9-CBB3F3DBAE02}" type="slidenum">
              <a:rPr lang="lt-LT" smtClean="0"/>
              <a:pPr/>
              <a:t>‹#›</a:t>
            </a:fld>
            <a:endParaRPr lang="lt-LT"/>
          </a:p>
        </p:txBody>
      </p:sp>
      <p:pic>
        <p:nvPicPr>
          <p:cNvPr id="8" name="Picture 7" descr="Estep logo-01.png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63039" y="6356350"/>
            <a:ext cx="1090761" cy="368681"/>
          </a:xfrm>
          <a:prstGeom prst="rect">
            <a:avLst/>
          </a:prstGeom>
        </p:spPr>
      </p:pic>
      <p:pic>
        <p:nvPicPr>
          <p:cNvPr id="9" name="Picture 8" descr="Kampas-01.png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90224" cy="41296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53878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lt-LT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lt-LT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C21203-5072-4B9A-836F-E02D574B4342}" type="datetimeFigureOut">
              <a:rPr lang="lt-LT" smtClean="0"/>
              <a:t>2019-05-28</a:t>
            </a:fld>
            <a:endParaRPr lang="lt-L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t-L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ACADF0F-9FCB-4EBC-91B9-CBB3F3DBAE02}" type="slidenum">
              <a:rPr lang="lt-LT" smtClean="0"/>
              <a:t>‹#›</a:t>
            </a:fld>
            <a:endParaRPr lang="lt-LT"/>
          </a:p>
        </p:txBody>
      </p:sp>
    </p:spTree>
    <p:extLst>
      <p:ext uri="{BB962C8B-B14F-4D97-AF65-F5344CB8AC3E}">
        <p14:creationId xmlns:p14="http://schemas.microsoft.com/office/powerpoint/2010/main" val="3954459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t-L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sv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svg"/><Relationship Id="rId4" Type="http://schemas.openxmlformats.org/officeDocument/2006/relationships/image" Target="../media/image9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svg"/><Relationship Id="rId7" Type="http://schemas.openxmlformats.org/officeDocument/2006/relationships/image" Target="../media/image16.sv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5" Type="http://schemas.openxmlformats.org/officeDocument/2006/relationships/image" Target="../media/image14.svg"/><Relationship Id="rId4" Type="http://schemas.openxmlformats.org/officeDocument/2006/relationships/image" Target="../media/image13.png"/><Relationship Id="rId9" Type="http://schemas.openxmlformats.org/officeDocument/2006/relationships/image" Target="../media/image18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6428" y="1690776"/>
            <a:ext cx="10332720" cy="3570027"/>
          </a:xfrm>
        </p:spPr>
        <p:txBody>
          <a:bodyPr>
            <a:normAutofit/>
          </a:bodyPr>
          <a:lstStyle/>
          <a:p>
            <a:r>
              <a:rPr lang="pt-BR" sz="4400" cap="all" dirty="0"/>
              <a:t>2014–2020 m. gamtos apsaugos priemonių įgyvendinimo </a:t>
            </a:r>
            <a:br>
              <a:rPr lang="lt-LT" sz="4400" cap="all" dirty="0"/>
            </a:br>
            <a:r>
              <a:rPr lang="pt-BR" sz="4400" cap="all" dirty="0"/>
              <a:t>pažangos vertinimas</a:t>
            </a:r>
            <a:r>
              <a:rPr lang="lt-LT" sz="4400" cap="all" dirty="0"/>
              <a:t> </a:t>
            </a:r>
            <a:br>
              <a:rPr lang="lt-LT" sz="4400" cap="all" dirty="0"/>
            </a:br>
            <a:br>
              <a:rPr lang="lt-LT" sz="4400" cap="all" dirty="0"/>
            </a:br>
            <a:r>
              <a:rPr lang="lt-LT" sz="2800" cap="all" dirty="0"/>
              <a:t> </a:t>
            </a:r>
            <a:r>
              <a:rPr lang="lt-LT" sz="3600" i="1" dirty="0">
                <a:solidFill>
                  <a:schemeClr val="accent4"/>
                </a:solidFill>
              </a:rPr>
              <a:t>Prisitaikymas prie klimato kaitos: Pajūrio juostos tvarkymas</a:t>
            </a:r>
            <a:endParaRPr lang="lt-LT" sz="3600" b="0" i="1" cap="all" dirty="0">
              <a:solidFill>
                <a:schemeClr val="accent4"/>
              </a:solidFill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26377" y="250716"/>
            <a:ext cx="3461976" cy="123357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FFC6ECE-54C6-47E9-BBC7-54B3717C4773}"/>
              </a:ext>
            </a:extLst>
          </p:cNvPr>
          <p:cNvSpPr/>
          <p:nvPr/>
        </p:nvSpPr>
        <p:spPr>
          <a:xfrm>
            <a:off x="2902505" y="5467286"/>
            <a:ext cx="5821034" cy="13542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lt-LT" sz="3200" cap="all" dirty="0">
                <a:solidFill>
                  <a:srgbClr val="003399"/>
                </a:solidFill>
                <a:latin typeface="+mj-lt"/>
              </a:rPr>
              <a:t>2019 </a:t>
            </a:r>
            <a:r>
              <a:rPr lang="lt-LT" sz="3200" dirty="0">
                <a:solidFill>
                  <a:srgbClr val="003399"/>
                </a:solidFill>
                <a:latin typeface="+mj-lt"/>
              </a:rPr>
              <a:t>m. gegužės 29 d. </a:t>
            </a:r>
          </a:p>
          <a:p>
            <a:pPr algn="ctr"/>
            <a:r>
              <a:rPr lang="lt-LT" sz="3200" dirty="0">
                <a:solidFill>
                  <a:srgbClr val="003399"/>
                </a:solidFill>
                <a:latin typeface="+mj-lt"/>
              </a:rPr>
              <a:t>Baigiamasis vertinimo renginys </a:t>
            </a:r>
          </a:p>
          <a:p>
            <a:r>
              <a:rPr lang="lt-LT" cap="all" dirty="0"/>
              <a:t> </a:t>
            </a:r>
            <a:endParaRPr lang="lt-LT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504C2CF-7911-41AB-B7A9-0BEDB0A0054E}"/>
              </a:ext>
            </a:extLst>
          </p:cNvPr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3525" y="239079"/>
            <a:ext cx="2576104" cy="131557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E12D675E-24BC-4FEA-960C-70F0708607AD}"/>
              </a:ext>
            </a:extLst>
          </p:cNvPr>
          <p:cNvPicPr/>
          <p:nvPr/>
        </p:nvPicPr>
        <p:blipFill>
          <a:blip r:embed="rId5">
            <a:lum/>
            <a:alphaModFix/>
          </a:blip>
          <a:srcRect/>
          <a:stretch>
            <a:fillRect/>
          </a:stretch>
        </p:blipFill>
        <p:spPr>
          <a:xfrm>
            <a:off x="10187795" y="306190"/>
            <a:ext cx="1268443" cy="124846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740190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>
            <a:extLst>
              <a:ext uri="{FF2B5EF4-FFF2-40B4-BE49-F238E27FC236}">
                <a16:creationId xmlns:a16="http://schemas.microsoft.com/office/drawing/2014/main" id="{CD4B6194-2B75-4B99-B9D4-8C80A2357762}"/>
              </a:ext>
            </a:extLst>
          </p:cNvPr>
          <p:cNvGrpSpPr/>
          <p:nvPr/>
        </p:nvGrpSpPr>
        <p:grpSpPr>
          <a:xfrm>
            <a:off x="666537" y="2936439"/>
            <a:ext cx="5512815" cy="1469550"/>
            <a:chOff x="1036340" y="154359"/>
            <a:chExt cx="5512815" cy="1469550"/>
          </a:xfrm>
        </p:grpSpPr>
        <p:sp>
          <p:nvSpPr>
            <p:cNvPr id="6" name="Flowchart: Data 5">
              <a:extLst>
                <a:ext uri="{FF2B5EF4-FFF2-40B4-BE49-F238E27FC236}">
                  <a16:creationId xmlns:a16="http://schemas.microsoft.com/office/drawing/2014/main" id="{0FA4DC19-FEC0-4F83-AE96-81DF6F76875D}"/>
                </a:ext>
              </a:extLst>
            </p:cNvPr>
            <p:cNvSpPr/>
            <p:nvPr/>
          </p:nvSpPr>
          <p:spPr>
            <a:xfrm rot="17295718" flipV="1">
              <a:off x="1186758" y="667595"/>
              <a:ext cx="707283" cy="624984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57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" name="Flowchart: Data 1">
              <a:extLst>
                <a:ext uri="{FF2B5EF4-FFF2-40B4-BE49-F238E27FC236}">
                  <a16:creationId xmlns:a16="http://schemas.microsoft.com/office/drawing/2014/main" id="{C5C4FE20-5A9A-496C-8B4F-F58AF1A015A3}"/>
                </a:ext>
              </a:extLst>
            </p:cNvPr>
            <p:cNvSpPr/>
            <p:nvPr/>
          </p:nvSpPr>
          <p:spPr>
            <a:xfrm rot="5400000" flipH="1">
              <a:off x="1004387" y="271093"/>
              <a:ext cx="1060318" cy="826851"/>
            </a:xfrm>
            <a:prstGeom prst="flowChartInputOutpu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3" name="Flowchart: Data 2">
              <a:extLst>
                <a:ext uri="{FF2B5EF4-FFF2-40B4-BE49-F238E27FC236}">
                  <a16:creationId xmlns:a16="http://schemas.microsoft.com/office/drawing/2014/main" id="{1A299020-597A-43D7-8756-AFDE9EF81787}"/>
                </a:ext>
              </a:extLst>
            </p:cNvPr>
            <p:cNvSpPr/>
            <p:nvPr/>
          </p:nvSpPr>
          <p:spPr>
            <a:xfrm rot="16200000" flipH="1" flipV="1">
              <a:off x="1568591" y="533739"/>
              <a:ext cx="1060318" cy="301557"/>
            </a:xfrm>
            <a:prstGeom prst="flowChartInputOutpu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8F010C8-9653-4FB4-BA6F-08D790649560}"/>
                </a:ext>
              </a:extLst>
            </p:cNvPr>
            <p:cNvSpPr/>
            <p:nvPr/>
          </p:nvSpPr>
          <p:spPr>
            <a:xfrm>
              <a:off x="2249529" y="368370"/>
              <a:ext cx="4028144" cy="1255539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9" name="Flowchart: Data 8">
              <a:extLst>
                <a:ext uri="{FF2B5EF4-FFF2-40B4-BE49-F238E27FC236}">
                  <a16:creationId xmlns:a16="http://schemas.microsoft.com/office/drawing/2014/main" id="{FF8CD23E-3F81-4231-914F-47C4A20091FE}"/>
                </a:ext>
              </a:extLst>
            </p:cNvPr>
            <p:cNvSpPr/>
            <p:nvPr/>
          </p:nvSpPr>
          <p:spPr>
            <a:xfrm rot="5400000">
              <a:off x="1924434" y="693463"/>
              <a:ext cx="1060319" cy="410132"/>
            </a:xfrm>
            <a:prstGeom prst="flowChartInputOutput">
              <a:avLst/>
            </a:prstGeom>
            <a:gradFill flip="none" rotWithShape="1">
              <a:gsLst>
                <a:gs pos="100000">
                  <a:schemeClr val="tx1">
                    <a:alpha val="40000"/>
                  </a:schemeClr>
                </a:gs>
                <a:gs pos="54000">
                  <a:schemeClr val="tx1">
                    <a:alpha val="20000"/>
                  </a:schemeClr>
                </a:gs>
                <a:gs pos="0">
                  <a:schemeClr val="bg1">
                    <a:alpha val="0"/>
                  </a:schemeClr>
                </a:gs>
              </a:gsLst>
              <a:lin ang="81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9E0079FC-2742-425F-A9B6-A2EE683F06F1}"/>
                </a:ext>
              </a:extLst>
            </p:cNvPr>
            <p:cNvSpPr txBox="1"/>
            <p:nvPr/>
          </p:nvSpPr>
          <p:spPr>
            <a:xfrm>
              <a:off x="1036340" y="368369"/>
              <a:ext cx="1046928" cy="646331"/>
            </a:xfrm>
            <a:prstGeom prst="rect">
              <a:avLst/>
            </a:prstGeom>
            <a:noFill/>
            <a:scene3d>
              <a:camera prst="isometricOffAxis1Right"/>
              <a:lightRig rig="threePt" dir="t"/>
            </a:scene3d>
          </p:spPr>
          <p:txBody>
            <a:bodyPr wrap="square" rtlCol="0">
              <a:spAutoFit/>
            </a:bodyPr>
            <a:lstStyle/>
            <a:p>
              <a:pPr algn="ctr"/>
              <a:r>
                <a:rPr lang="lt-LT" b="1" dirty="0">
                  <a:solidFill>
                    <a:schemeClr val="bg1"/>
                  </a:solidFill>
                </a:rPr>
                <a:t>6,2</a:t>
              </a:r>
              <a:r>
                <a:rPr lang="en-GB" b="1" dirty="0">
                  <a:solidFill>
                    <a:schemeClr val="bg1"/>
                  </a:solidFill>
                </a:rPr>
                <a:t> </a:t>
              </a:r>
              <a:r>
                <a:rPr lang="en-GB" b="1" dirty="0" err="1">
                  <a:solidFill>
                    <a:schemeClr val="bg1"/>
                  </a:solidFill>
                </a:rPr>
                <a:t>mln</a:t>
              </a:r>
              <a:r>
                <a:rPr lang="en-GB" b="1" dirty="0">
                  <a:solidFill>
                    <a:schemeClr val="bg1"/>
                  </a:solidFill>
                </a:rPr>
                <a:t>. Eur</a:t>
              </a:r>
            </a:p>
          </p:txBody>
        </p:sp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BE3F2D4E-26EF-4643-914E-CC2C97C6EDA0}"/>
                </a:ext>
              </a:extLst>
            </p:cNvPr>
            <p:cNvSpPr txBox="1"/>
            <p:nvPr/>
          </p:nvSpPr>
          <p:spPr>
            <a:xfrm>
              <a:off x="2314168" y="360795"/>
              <a:ext cx="4234987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b="1" dirty="0">
                  <a:solidFill>
                    <a:schemeClr val="bg1"/>
                  </a:solidFill>
                </a:rPr>
                <a:t>Palangos centrinio paplūdimio ruožo sąnašų papildymas atvežtiniu smėliu</a:t>
              </a: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88D8C992-5852-4471-B2D8-498D519536A1}"/>
                </a:ext>
              </a:extLst>
            </p:cNvPr>
            <p:cNvSpPr txBox="1"/>
            <p:nvPr/>
          </p:nvSpPr>
          <p:spPr>
            <a:xfrm>
              <a:off x="2314168" y="1198481"/>
              <a:ext cx="4234987" cy="3231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sz="1500" dirty="0">
                  <a:solidFill>
                    <a:schemeClr val="bg1"/>
                  </a:solidFill>
                </a:rPr>
                <a:t>Paplūdimio atstatymo darbai</a:t>
              </a:r>
            </a:p>
          </p:txBody>
        </p:sp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5AE48290-90AC-4FD1-AE94-C73526DBB40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384823" y="1050011"/>
              <a:ext cx="4028144" cy="11913"/>
            </a:xfrm>
            <a:prstGeom prst="line">
              <a:avLst/>
            </a:prstGeom>
            <a:ln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3" name="TextBox 52">
            <a:extLst>
              <a:ext uri="{FF2B5EF4-FFF2-40B4-BE49-F238E27FC236}">
                <a16:creationId xmlns:a16="http://schemas.microsoft.com/office/drawing/2014/main" id="{039B7F3C-40F1-4E85-A3B7-9338DAEDCB1C}"/>
              </a:ext>
            </a:extLst>
          </p:cNvPr>
          <p:cNvSpPr txBox="1"/>
          <p:nvPr/>
        </p:nvSpPr>
        <p:spPr>
          <a:xfrm rot="5400000">
            <a:off x="3204045" y="952129"/>
            <a:ext cx="738664" cy="291164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algn="ctr"/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2007-2013 m. ES fond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</a:rPr>
              <a:t>ų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investicij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</a:rPr>
              <a:t>ų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veiksm</a:t>
            </a:r>
            <a:r>
              <a:rPr lang="lt-LT" dirty="0">
                <a:solidFill>
                  <a:schemeClr val="accent1">
                    <a:lumMod val="75000"/>
                  </a:schemeClr>
                </a:solidFill>
              </a:rPr>
              <a:t>ų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GB" dirty="0" err="1">
                <a:solidFill>
                  <a:schemeClr val="accent1">
                    <a:lumMod val="75000"/>
                  </a:schemeClr>
                </a:solidFill>
              </a:rPr>
              <a:t>programa</a:t>
            </a:r>
            <a:r>
              <a:rPr lang="en-GB" dirty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lt-LT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58" name="Title 1">
            <a:extLst>
              <a:ext uri="{FF2B5EF4-FFF2-40B4-BE49-F238E27FC236}">
                <a16:creationId xmlns:a16="http://schemas.microsoft.com/office/drawing/2014/main" id="{8B20F7ED-5B78-4F0F-932C-38FA271CEE55}"/>
              </a:ext>
            </a:extLst>
          </p:cNvPr>
          <p:cNvSpPr txBox="1">
            <a:spLocks/>
          </p:cNvSpPr>
          <p:nvPr/>
        </p:nvSpPr>
        <p:spPr>
          <a:xfrm>
            <a:off x="838200" y="334177"/>
            <a:ext cx="10515600" cy="133127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>
              <a:lnSpc>
                <a:spcPct val="90000"/>
              </a:lnSpc>
              <a:spcBef>
                <a:spcPct val="0"/>
              </a:spcBef>
              <a:buNone/>
              <a:defRPr sz="3800" b="1" baseline="0">
                <a:solidFill>
                  <a:srgbClr val="003399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lt-LT" dirty="0"/>
              <a:t>Pajūrio juostos būklės gerinimo priemonės</a:t>
            </a:r>
          </a:p>
        </p:txBody>
      </p:sp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9A121558-4CA2-4203-BACA-5A71689FE26D}"/>
              </a:ext>
            </a:extLst>
          </p:cNvPr>
          <p:cNvCxnSpPr/>
          <p:nvPr/>
        </p:nvCxnSpPr>
        <p:spPr>
          <a:xfrm>
            <a:off x="666537" y="2777283"/>
            <a:ext cx="5241333" cy="0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" name="Group 4"/>
          <p:cNvGrpSpPr/>
          <p:nvPr/>
        </p:nvGrpSpPr>
        <p:grpSpPr>
          <a:xfrm>
            <a:off x="5907870" y="2080704"/>
            <a:ext cx="6594053" cy="4052725"/>
            <a:chOff x="5907870" y="2080704"/>
            <a:chExt cx="6594053" cy="4052725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214A6924-A9B3-4A8B-840A-CD0C37DD88AE}"/>
                </a:ext>
              </a:extLst>
            </p:cNvPr>
            <p:cNvGrpSpPr/>
            <p:nvPr/>
          </p:nvGrpSpPr>
          <p:grpSpPr>
            <a:xfrm>
              <a:off x="5907870" y="4859100"/>
              <a:ext cx="6594053" cy="1274329"/>
              <a:chOff x="4350912" y="5112676"/>
              <a:chExt cx="5871754" cy="1274329"/>
            </a:xfrm>
          </p:grpSpPr>
          <p:sp>
            <p:nvSpPr>
              <p:cNvPr id="40" name="Flowchart: Data 39">
                <a:extLst>
                  <a:ext uri="{FF2B5EF4-FFF2-40B4-BE49-F238E27FC236}">
                    <a16:creationId xmlns:a16="http://schemas.microsoft.com/office/drawing/2014/main" id="{C5932747-7C8D-47C7-813C-52B15CED9D20}"/>
                  </a:ext>
                </a:extLst>
              </p:cNvPr>
              <p:cNvSpPr/>
              <p:nvPr/>
            </p:nvSpPr>
            <p:spPr>
              <a:xfrm rot="17295718" flipV="1">
                <a:off x="4501330" y="5625912"/>
                <a:ext cx="707283" cy="624984"/>
              </a:xfrm>
              <a:prstGeom prst="flowChartInputOutput">
                <a:avLst/>
              </a:prstGeom>
              <a:gradFill flip="none" rotWithShape="1">
                <a:gsLst>
                  <a:gs pos="100000">
                    <a:schemeClr val="tx1">
                      <a:alpha val="57000"/>
                    </a:schemeClr>
                  </a:gs>
                  <a:gs pos="54000">
                    <a:schemeClr val="tx1">
                      <a:alpha val="2000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81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/>
              </a:p>
            </p:txBody>
          </p:sp>
          <p:sp>
            <p:nvSpPr>
              <p:cNvPr id="41" name="Flowchart: Data 40">
                <a:extLst>
                  <a:ext uri="{FF2B5EF4-FFF2-40B4-BE49-F238E27FC236}">
                    <a16:creationId xmlns:a16="http://schemas.microsoft.com/office/drawing/2014/main" id="{7B0F97C2-8420-4E31-8576-42ADD07FB215}"/>
                  </a:ext>
                </a:extLst>
              </p:cNvPr>
              <p:cNvSpPr/>
              <p:nvPr/>
            </p:nvSpPr>
            <p:spPr>
              <a:xfrm rot="5400000" flipH="1">
                <a:off x="4318959" y="5229410"/>
                <a:ext cx="1060318" cy="826851"/>
              </a:xfrm>
              <a:prstGeom prst="flowChartInputOutpu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/>
              </a:p>
            </p:txBody>
          </p:sp>
          <p:sp>
            <p:nvSpPr>
              <p:cNvPr id="42" name="Flowchart: Data 41">
                <a:extLst>
                  <a:ext uri="{FF2B5EF4-FFF2-40B4-BE49-F238E27FC236}">
                    <a16:creationId xmlns:a16="http://schemas.microsoft.com/office/drawing/2014/main" id="{E8A71CE2-B59E-45C4-B508-2C76E8B846C7}"/>
                  </a:ext>
                </a:extLst>
              </p:cNvPr>
              <p:cNvSpPr/>
              <p:nvPr/>
            </p:nvSpPr>
            <p:spPr>
              <a:xfrm rot="16200000" flipH="1" flipV="1">
                <a:off x="4883163" y="5492056"/>
                <a:ext cx="1060318" cy="301557"/>
              </a:xfrm>
              <a:prstGeom prst="flowChartInputOutpu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/>
              </a:p>
            </p:txBody>
          </p:sp>
          <p:sp>
            <p:nvSpPr>
              <p:cNvPr id="43" name="Rectangle 42">
                <a:extLst>
                  <a:ext uri="{FF2B5EF4-FFF2-40B4-BE49-F238E27FC236}">
                    <a16:creationId xmlns:a16="http://schemas.microsoft.com/office/drawing/2014/main" id="{B8743144-680C-4CE5-9BF9-BB4106C2A00E}"/>
                  </a:ext>
                </a:extLst>
              </p:cNvPr>
              <p:cNvSpPr/>
              <p:nvPr/>
            </p:nvSpPr>
            <p:spPr>
              <a:xfrm>
                <a:off x="5564101" y="5326686"/>
                <a:ext cx="4028144" cy="1060319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/>
              </a:p>
            </p:txBody>
          </p:sp>
          <p:sp>
            <p:nvSpPr>
              <p:cNvPr id="44" name="Flowchart: Data 43">
                <a:extLst>
                  <a:ext uri="{FF2B5EF4-FFF2-40B4-BE49-F238E27FC236}">
                    <a16:creationId xmlns:a16="http://schemas.microsoft.com/office/drawing/2014/main" id="{6E471A11-9819-4057-8C2C-2499ED939139}"/>
                  </a:ext>
                </a:extLst>
              </p:cNvPr>
              <p:cNvSpPr/>
              <p:nvPr/>
            </p:nvSpPr>
            <p:spPr>
              <a:xfrm rot="5400000">
                <a:off x="5239006" y="5651780"/>
                <a:ext cx="1060319" cy="410132"/>
              </a:xfrm>
              <a:prstGeom prst="flowChartInputOutput">
                <a:avLst/>
              </a:prstGeom>
              <a:gradFill flip="none" rotWithShape="1">
                <a:gsLst>
                  <a:gs pos="100000">
                    <a:schemeClr val="tx1">
                      <a:alpha val="40000"/>
                    </a:schemeClr>
                  </a:gs>
                  <a:gs pos="54000">
                    <a:schemeClr val="tx1">
                      <a:alpha val="2000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81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/>
              </a:p>
            </p:txBody>
          </p:sp>
          <p:sp>
            <p:nvSpPr>
              <p:cNvPr id="45" name="TextBox 44">
                <a:extLst>
                  <a:ext uri="{FF2B5EF4-FFF2-40B4-BE49-F238E27FC236}">
                    <a16:creationId xmlns:a16="http://schemas.microsoft.com/office/drawing/2014/main" id="{A3A49CA9-858F-4D66-B7ED-5B5C3E362519}"/>
                  </a:ext>
                </a:extLst>
              </p:cNvPr>
              <p:cNvSpPr txBox="1"/>
              <p:nvPr/>
            </p:nvSpPr>
            <p:spPr>
              <a:xfrm>
                <a:off x="4350912" y="5326686"/>
                <a:ext cx="1046928" cy="646331"/>
              </a:xfrm>
              <a:prstGeom prst="rect">
                <a:avLst/>
              </a:prstGeom>
              <a:noFill/>
              <a:scene3d>
                <a:camera prst="isometricOffAxis1Right"/>
                <a:lightRig rig="threePt" dir="t"/>
              </a:scene3d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t-LT" b="1" dirty="0">
                    <a:solidFill>
                      <a:schemeClr val="bg1"/>
                    </a:solidFill>
                  </a:rPr>
                  <a:t>1,7</a:t>
                </a:r>
                <a:r>
                  <a:rPr lang="en-GB" b="1" dirty="0">
                    <a:solidFill>
                      <a:schemeClr val="bg1"/>
                    </a:solidFill>
                  </a:rPr>
                  <a:t> </a:t>
                </a:r>
                <a:r>
                  <a:rPr lang="en-GB" b="1" dirty="0" err="1">
                    <a:solidFill>
                      <a:schemeClr val="bg1"/>
                    </a:solidFill>
                  </a:rPr>
                  <a:t>mln</a:t>
                </a:r>
                <a:r>
                  <a:rPr lang="en-GB" b="1" dirty="0">
                    <a:solidFill>
                      <a:schemeClr val="bg1"/>
                    </a:solidFill>
                  </a:rPr>
                  <a:t>. Eur</a:t>
                </a:r>
              </a:p>
            </p:txBody>
          </p:sp>
          <p:sp>
            <p:nvSpPr>
              <p:cNvPr id="46" name="TextBox 45">
                <a:extLst>
                  <a:ext uri="{FF2B5EF4-FFF2-40B4-BE49-F238E27FC236}">
                    <a16:creationId xmlns:a16="http://schemas.microsoft.com/office/drawing/2014/main" id="{46F997B6-929C-49C7-8BAF-A207688778AC}"/>
                  </a:ext>
                </a:extLst>
              </p:cNvPr>
              <p:cNvSpPr txBox="1"/>
              <p:nvPr/>
            </p:nvSpPr>
            <p:spPr>
              <a:xfrm>
                <a:off x="5628740" y="5319112"/>
                <a:ext cx="4593926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t-LT" b="1" dirty="0">
                    <a:solidFill>
                      <a:schemeClr val="bg1"/>
                    </a:solidFill>
                  </a:rPr>
                  <a:t>Baltijos jūros kranto (apsauginio kopagūbrio) tvirtinimas Kuršių nerijoje</a:t>
                </a:r>
              </a:p>
            </p:txBody>
          </p:sp>
          <p:sp>
            <p:nvSpPr>
              <p:cNvPr id="47" name="TextBox 46">
                <a:extLst>
                  <a:ext uri="{FF2B5EF4-FFF2-40B4-BE49-F238E27FC236}">
                    <a16:creationId xmlns:a16="http://schemas.microsoft.com/office/drawing/2014/main" id="{BE7259B3-4A37-426F-B512-F5A187031A19}"/>
                  </a:ext>
                </a:extLst>
              </p:cNvPr>
              <p:cNvSpPr txBox="1"/>
              <p:nvPr/>
            </p:nvSpPr>
            <p:spPr>
              <a:xfrm>
                <a:off x="5624248" y="6034483"/>
                <a:ext cx="4234987" cy="323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sz="1500" dirty="0">
                    <a:solidFill>
                      <a:schemeClr val="bg1"/>
                    </a:solidFill>
                  </a:rPr>
                  <a:t>Kompleksinis kopagūbrio būklės gerinimas</a:t>
                </a:r>
              </a:p>
            </p:txBody>
          </p:sp>
          <p:cxnSp>
            <p:nvCxnSpPr>
              <p:cNvPr id="48" name="Straight Connector 47">
                <a:extLst>
                  <a:ext uri="{FF2B5EF4-FFF2-40B4-BE49-F238E27FC236}">
                    <a16:creationId xmlns:a16="http://schemas.microsoft.com/office/drawing/2014/main" id="{C87695E7-EB6E-4EB1-9E36-5F904807FAC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686776" y="5932827"/>
                <a:ext cx="4028144" cy="1191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54" name="TextBox 53">
              <a:extLst>
                <a:ext uri="{FF2B5EF4-FFF2-40B4-BE49-F238E27FC236}">
                  <a16:creationId xmlns:a16="http://schemas.microsoft.com/office/drawing/2014/main" id="{DB3CD57B-94DF-49D5-B66D-6DEEAAAB077D}"/>
                </a:ext>
              </a:extLst>
            </p:cNvPr>
            <p:cNvSpPr txBox="1"/>
            <p:nvPr/>
          </p:nvSpPr>
          <p:spPr>
            <a:xfrm rot="5400000">
              <a:off x="8545592" y="943174"/>
              <a:ext cx="738664" cy="3013723"/>
            </a:xfrm>
            <a:prstGeom prst="rect">
              <a:avLst/>
            </a:prstGeom>
            <a:noFill/>
          </p:spPr>
          <p:txBody>
            <a:bodyPr vert="vert270" wrap="square" rtlCol="0">
              <a:spAutoFit/>
            </a:bodyPr>
            <a:lstStyle/>
            <a:p>
              <a:pPr algn="ctr"/>
              <a:r>
                <a:rPr lang="en-GB" dirty="0">
                  <a:solidFill>
                    <a:schemeClr val="accent1">
                      <a:lumMod val="75000"/>
                    </a:schemeClr>
                  </a:solidFill>
                </a:rPr>
                <a:t>20014-2020 m. ES fond</a:t>
              </a:r>
              <a:r>
                <a:rPr lang="lt-LT" dirty="0">
                  <a:solidFill>
                    <a:schemeClr val="accent1">
                      <a:lumMod val="75000"/>
                    </a:schemeClr>
                  </a:solidFill>
                </a:rPr>
                <a:t>ų</a:t>
              </a:r>
              <a:r>
                <a:rPr lang="en-GB" dirty="0">
                  <a:solidFill>
                    <a:schemeClr val="accent1">
                      <a:lumMod val="75000"/>
                    </a:schemeClr>
                  </a:solidFill>
                </a:rPr>
                <a:t> </a:t>
              </a:r>
              <a:r>
                <a:rPr lang="en-GB" dirty="0" err="1">
                  <a:solidFill>
                    <a:schemeClr val="accent1">
                      <a:lumMod val="75000"/>
                    </a:schemeClr>
                  </a:solidFill>
                </a:rPr>
                <a:t>investicij</a:t>
              </a:r>
              <a:r>
                <a:rPr lang="lt-LT" dirty="0">
                  <a:solidFill>
                    <a:schemeClr val="accent1">
                      <a:lumMod val="75000"/>
                    </a:schemeClr>
                  </a:solidFill>
                </a:rPr>
                <a:t>ų</a:t>
              </a:r>
              <a:r>
                <a:rPr lang="en-GB" dirty="0">
                  <a:solidFill>
                    <a:schemeClr val="accent1">
                      <a:lumMod val="75000"/>
                    </a:schemeClr>
                  </a:solidFill>
                </a:rPr>
                <a:t> </a:t>
              </a:r>
              <a:r>
                <a:rPr lang="en-GB" dirty="0" err="1">
                  <a:solidFill>
                    <a:schemeClr val="accent1">
                      <a:lumMod val="75000"/>
                    </a:schemeClr>
                  </a:solidFill>
                </a:rPr>
                <a:t>veiksm</a:t>
              </a:r>
              <a:r>
                <a:rPr lang="lt-LT" dirty="0">
                  <a:solidFill>
                    <a:schemeClr val="accent1">
                      <a:lumMod val="75000"/>
                    </a:schemeClr>
                  </a:solidFill>
                </a:rPr>
                <a:t>ų</a:t>
              </a:r>
              <a:r>
                <a:rPr lang="en-GB" dirty="0">
                  <a:solidFill>
                    <a:schemeClr val="accent1">
                      <a:lumMod val="75000"/>
                    </a:schemeClr>
                  </a:solidFill>
                </a:rPr>
                <a:t> </a:t>
              </a:r>
              <a:r>
                <a:rPr lang="en-GB" dirty="0" err="1">
                  <a:solidFill>
                    <a:schemeClr val="accent1">
                      <a:lumMod val="75000"/>
                    </a:schemeClr>
                  </a:solidFill>
                </a:rPr>
                <a:t>programa</a:t>
              </a:r>
              <a:r>
                <a:rPr lang="en-GB" dirty="0">
                  <a:solidFill>
                    <a:schemeClr val="accent1">
                      <a:lumMod val="75000"/>
                    </a:schemeClr>
                  </a:solidFill>
                </a:rPr>
                <a:t> </a:t>
              </a:r>
              <a:endParaRPr lang="lt-LT" dirty="0">
                <a:solidFill>
                  <a:schemeClr val="accent1">
                    <a:lumMod val="75000"/>
                  </a:schemeClr>
                </a:solidFill>
              </a:endParaRP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0BD03977-E56A-4D3A-B266-970F55CF312D}"/>
                </a:ext>
              </a:extLst>
            </p:cNvPr>
            <p:cNvGrpSpPr/>
            <p:nvPr/>
          </p:nvGrpSpPr>
          <p:grpSpPr>
            <a:xfrm>
              <a:off x="5989810" y="2927044"/>
              <a:ext cx="5833151" cy="1837562"/>
              <a:chOff x="4398894" y="3250455"/>
              <a:chExt cx="5249660" cy="1837562"/>
            </a:xfrm>
          </p:grpSpPr>
          <p:sp>
            <p:nvSpPr>
              <p:cNvPr id="30" name="Flowchart: Data 29">
                <a:extLst>
                  <a:ext uri="{FF2B5EF4-FFF2-40B4-BE49-F238E27FC236}">
                    <a16:creationId xmlns:a16="http://schemas.microsoft.com/office/drawing/2014/main" id="{705E7F3D-257A-4923-A249-BAC660444F2E}"/>
                  </a:ext>
                </a:extLst>
              </p:cNvPr>
              <p:cNvSpPr/>
              <p:nvPr/>
            </p:nvSpPr>
            <p:spPr>
              <a:xfrm rot="17295718" flipV="1">
                <a:off x="4549312" y="3763691"/>
                <a:ext cx="707283" cy="624984"/>
              </a:xfrm>
              <a:prstGeom prst="flowChartInputOutput">
                <a:avLst/>
              </a:prstGeom>
              <a:gradFill flip="none" rotWithShape="1">
                <a:gsLst>
                  <a:gs pos="100000">
                    <a:schemeClr val="tx1">
                      <a:alpha val="57000"/>
                    </a:schemeClr>
                  </a:gs>
                  <a:gs pos="54000">
                    <a:schemeClr val="tx1">
                      <a:alpha val="2000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81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/>
              </a:p>
            </p:txBody>
          </p:sp>
          <p:sp>
            <p:nvSpPr>
              <p:cNvPr id="31" name="Flowchart: Data 30">
                <a:extLst>
                  <a:ext uri="{FF2B5EF4-FFF2-40B4-BE49-F238E27FC236}">
                    <a16:creationId xmlns:a16="http://schemas.microsoft.com/office/drawing/2014/main" id="{27F34EDE-82BB-421E-BD72-0078469C0C08}"/>
                  </a:ext>
                </a:extLst>
              </p:cNvPr>
              <p:cNvSpPr/>
              <p:nvPr/>
            </p:nvSpPr>
            <p:spPr>
              <a:xfrm rot="5400000" flipH="1">
                <a:off x="4366941" y="3367189"/>
                <a:ext cx="1060318" cy="826851"/>
              </a:xfrm>
              <a:prstGeom prst="flowChartInputOutput">
                <a:avLst/>
              </a:prstGeom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/>
              </a:p>
            </p:txBody>
          </p:sp>
          <p:sp>
            <p:nvSpPr>
              <p:cNvPr id="32" name="Flowchart: Data 31">
                <a:extLst>
                  <a:ext uri="{FF2B5EF4-FFF2-40B4-BE49-F238E27FC236}">
                    <a16:creationId xmlns:a16="http://schemas.microsoft.com/office/drawing/2014/main" id="{417BB1E0-84E2-4D0C-9D53-7ABEB776EF7D}"/>
                  </a:ext>
                </a:extLst>
              </p:cNvPr>
              <p:cNvSpPr/>
              <p:nvPr/>
            </p:nvSpPr>
            <p:spPr>
              <a:xfrm rot="16200000" flipH="1" flipV="1">
                <a:off x="4931145" y="3629835"/>
                <a:ext cx="1060318" cy="301557"/>
              </a:xfrm>
              <a:prstGeom prst="flowChartInputOutput">
                <a:avLst/>
              </a:prstGeom>
              <a:solidFill>
                <a:schemeClr val="tx2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/>
              </a:p>
            </p:txBody>
          </p:sp>
          <p:sp>
            <p:nvSpPr>
              <p:cNvPr id="33" name="Rectangle 32">
                <a:extLst>
                  <a:ext uri="{FF2B5EF4-FFF2-40B4-BE49-F238E27FC236}">
                    <a16:creationId xmlns:a16="http://schemas.microsoft.com/office/drawing/2014/main" id="{D134A8A7-3312-44A6-A019-655BEB4499B6}"/>
                  </a:ext>
                </a:extLst>
              </p:cNvPr>
              <p:cNvSpPr/>
              <p:nvPr/>
            </p:nvSpPr>
            <p:spPr>
              <a:xfrm>
                <a:off x="5612083" y="3464464"/>
                <a:ext cx="3980162" cy="1623553"/>
              </a:xfrm>
              <a:prstGeom prst="rect">
                <a:avLst/>
              </a:pr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/>
              </a:p>
            </p:txBody>
          </p:sp>
          <p:sp>
            <p:nvSpPr>
              <p:cNvPr id="34" name="Flowchart: Data 33">
                <a:extLst>
                  <a:ext uri="{FF2B5EF4-FFF2-40B4-BE49-F238E27FC236}">
                    <a16:creationId xmlns:a16="http://schemas.microsoft.com/office/drawing/2014/main" id="{567ED729-4CBB-4482-BCE3-E815FDE8AE7C}"/>
                  </a:ext>
                </a:extLst>
              </p:cNvPr>
              <p:cNvSpPr/>
              <p:nvPr/>
            </p:nvSpPr>
            <p:spPr>
              <a:xfrm rot="5400000">
                <a:off x="5286988" y="3789559"/>
                <a:ext cx="1060319" cy="410132"/>
              </a:xfrm>
              <a:prstGeom prst="flowChartInputOutput">
                <a:avLst/>
              </a:prstGeom>
              <a:gradFill flip="none" rotWithShape="1">
                <a:gsLst>
                  <a:gs pos="100000">
                    <a:schemeClr val="tx1">
                      <a:alpha val="40000"/>
                    </a:schemeClr>
                  </a:gs>
                  <a:gs pos="54000">
                    <a:schemeClr val="tx1">
                      <a:alpha val="20000"/>
                    </a:schemeClr>
                  </a:gs>
                  <a:gs pos="0">
                    <a:schemeClr val="bg1">
                      <a:alpha val="0"/>
                    </a:schemeClr>
                  </a:gs>
                </a:gsLst>
                <a:lin ang="8100000" scaled="1"/>
                <a:tileRect/>
              </a:gra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/>
              </a:p>
            </p:txBody>
          </p:sp>
          <p:sp>
            <p:nvSpPr>
              <p:cNvPr id="35" name="TextBox 34">
                <a:extLst>
                  <a:ext uri="{FF2B5EF4-FFF2-40B4-BE49-F238E27FC236}">
                    <a16:creationId xmlns:a16="http://schemas.microsoft.com/office/drawing/2014/main" id="{68F76205-FBE4-4448-8C8E-37B25DA68058}"/>
                  </a:ext>
                </a:extLst>
              </p:cNvPr>
              <p:cNvSpPr txBox="1"/>
              <p:nvPr/>
            </p:nvSpPr>
            <p:spPr>
              <a:xfrm>
                <a:off x="4398894" y="3464465"/>
                <a:ext cx="1046928" cy="646331"/>
              </a:xfrm>
              <a:prstGeom prst="rect">
                <a:avLst/>
              </a:prstGeom>
              <a:noFill/>
              <a:scene3d>
                <a:camera prst="isometricOffAxis1Right"/>
                <a:lightRig rig="threePt" dir="t"/>
              </a:scene3d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t-LT" b="1" dirty="0">
                    <a:solidFill>
                      <a:schemeClr val="bg1"/>
                    </a:solidFill>
                  </a:rPr>
                  <a:t>4</a:t>
                </a:r>
                <a:r>
                  <a:rPr lang="en-GB" b="1" dirty="0">
                    <a:solidFill>
                      <a:schemeClr val="bg1"/>
                    </a:solidFill>
                  </a:rPr>
                  <a:t>,</a:t>
                </a:r>
                <a:r>
                  <a:rPr lang="lt-LT" b="1" dirty="0">
                    <a:solidFill>
                      <a:schemeClr val="bg1"/>
                    </a:solidFill>
                  </a:rPr>
                  <a:t>6</a:t>
                </a:r>
                <a:r>
                  <a:rPr lang="en-GB" b="1" dirty="0">
                    <a:solidFill>
                      <a:schemeClr val="bg1"/>
                    </a:solidFill>
                  </a:rPr>
                  <a:t> </a:t>
                </a:r>
                <a:r>
                  <a:rPr lang="en-GB" b="1" dirty="0" err="1">
                    <a:solidFill>
                      <a:schemeClr val="bg1"/>
                    </a:solidFill>
                  </a:rPr>
                  <a:t>mln</a:t>
                </a:r>
                <a:r>
                  <a:rPr lang="en-GB" b="1" dirty="0">
                    <a:solidFill>
                      <a:schemeClr val="bg1"/>
                    </a:solidFill>
                  </a:rPr>
                  <a:t>. Eur</a:t>
                </a:r>
              </a:p>
            </p:txBody>
          </p:sp>
          <p:sp>
            <p:nvSpPr>
              <p:cNvPr id="36" name="TextBox 35">
                <a:extLst>
                  <a:ext uri="{FF2B5EF4-FFF2-40B4-BE49-F238E27FC236}">
                    <a16:creationId xmlns:a16="http://schemas.microsoft.com/office/drawing/2014/main" id="{1B88ADC9-A62C-46C2-8790-0A6CCC885281}"/>
                  </a:ext>
                </a:extLst>
              </p:cNvPr>
              <p:cNvSpPr txBox="1"/>
              <p:nvPr/>
            </p:nvSpPr>
            <p:spPr>
              <a:xfrm>
                <a:off x="5676722" y="3456891"/>
                <a:ext cx="3915523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t-LT" b="1" dirty="0">
                    <a:solidFill>
                      <a:schemeClr val="bg1"/>
                    </a:solidFill>
                  </a:rPr>
                  <a:t>Pajūrio juostos tvarkymo programos 2014–2020 m. įgyvendinimas Palangos miesto savivaldybės teritorijoje</a:t>
                </a:r>
              </a:p>
            </p:txBody>
          </p:sp>
          <p:sp>
            <p:nvSpPr>
              <p:cNvPr id="37" name="TextBox 36">
                <a:extLst>
                  <a:ext uri="{FF2B5EF4-FFF2-40B4-BE49-F238E27FC236}">
                    <a16:creationId xmlns:a16="http://schemas.microsoft.com/office/drawing/2014/main" id="{E0A6C33B-FED7-45F9-9A62-E69B22A79A6C}"/>
                  </a:ext>
                </a:extLst>
              </p:cNvPr>
              <p:cNvSpPr txBox="1"/>
              <p:nvPr/>
            </p:nvSpPr>
            <p:spPr>
              <a:xfrm>
                <a:off x="5742652" y="4532357"/>
                <a:ext cx="3733509" cy="52322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marL="285750" indent="-285750">
                  <a:buFont typeface="Arial" panose="020B0604020202020204" pitchFamily="34" charset="0"/>
                  <a:buChar char="•"/>
                </a:pPr>
                <a:r>
                  <a:rPr lang="lt-LT" sz="1400" dirty="0">
                    <a:solidFill>
                      <a:schemeClr val="bg1"/>
                    </a:solidFill>
                  </a:rPr>
                  <a:t>Paplūdimio ir apsauginio kopagūbrio  atstatymo darbai</a:t>
                </a:r>
              </a:p>
            </p:txBody>
          </p:sp>
          <p:cxnSp>
            <p:nvCxnSpPr>
              <p:cNvPr id="38" name="Straight Connector 37">
                <a:extLst>
                  <a:ext uri="{FF2B5EF4-FFF2-40B4-BE49-F238E27FC236}">
                    <a16:creationId xmlns:a16="http://schemas.microsoft.com/office/drawing/2014/main" id="{FBB2403C-BBFE-4E52-BEC4-C256C4F99D6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5620410" y="4440589"/>
                <a:ext cx="4028144" cy="11913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0" name="Straight Connector 59">
              <a:extLst>
                <a:ext uri="{FF2B5EF4-FFF2-40B4-BE49-F238E27FC236}">
                  <a16:creationId xmlns:a16="http://schemas.microsoft.com/office/drawing/2014/main" id="{C338C9F7-584F-4090-8A1E-A3E941F69A93}"/>
                </a:ext>
              </a:extLst>
            </p:cNvPr>
            <p:cNvCxnSpPr/>
            <p:nvPr/>
          </p:nvCxnSpPr>
          <p:spPr>
            <a:xfrm>
              <a:off x="5989810" y="2777283"/>
              <a:ext cx="5241333" cy="0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7979640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6" name="Group 45"/>
          <p:cNvGrpSpPr/>
          <p:nvPr/>
        </p:nvGrpSpPr>
        <p:grpSpPr>
          <a:xfrm>
            <a:off x="10394234" y="0"/>
            <a:ext cx="10059957" cy="6858000"/>
            <a:chOff x="3814344" y="0"/>
            <a:chExt cx="10059957" cy="6858000"/>
          </a:xfrm>
        </p:grpSpPr>
        <p:grpSp>
          <p:nvGrpSpPr>
            <p:cNvPr id="44" name="Group 43"/>
            <p:cNvGrpSpPr/>
            <p:nvPr/>
          </p:nvGrpSpPr>
          <p:grpSpPr>
            <a:xfrm>
              <a:off x="3814344" y="0"/>
              <a:ext cx="10059957" cy="6858000"/>
              <a:chOff x="131787" y="0"/>
              <a:chExt cx="10059957" cy="6858000"/>
            </a:xfrm>
          </p:grpSpPr>
          <p:grpSp>
            <p:nvGrpSpPr>
              <p:cNvPr id="18" name="Group 17">
                <a:extLst>
                  <a:ext uri="{FF2B5EF4-FFF2-40B4-BE49-F238E27FC236}">
                    <a16:creationId xmlns:a16="http://schemas.microsoft.com/office/drawing/2014/main" id="{DAAD3FDF-9E97-4D36-8F96-4ADA8AF9027F}"/>
                  </a:ext>
                </a:extLst>
              </p:cNvPr>
              <p:cNvGrpSpPr/>
              <p:nvPr/>
            </p:nvGrpSpPr>
            <p:grpSpPr>
              <a:xfrm>
                <a:off x="131787" y="0"/>
                <a:ext cx="10059957" cy="6858000"/>
                <a:chOff x="2132043" y="0"/>
                <a:chExt cx="10059957" cy="6858000"/>
              </a:xfrm>
              <a:solidFill>
                <a:srgbClr val="00B0F0"/>
              </a:solidFill>
            </p:grpSpPr>
            <p:sp>
              <p:nvSpPr>
                <p:cNvPr id="19" name="Rectangle 18">
                  <a:extLst>
                    <a:ext uri="{FF2B5EF4-FFF2-40B4-BE49-F238E27FC236}">
                      <a16:creationId xmlns:a16="http://schemas.microsoft.com/office/drawing/2014/main" id="{F97CC61C-903A-4C51-BEC0-8735A21DD791}"/>
                    </a:ext>
                  </a:extLst>
                </p:cNvPr>
                <p:cNvSpPr/>
                <p:nvPr/>
              </p:nvSpPr>
              <p:spPr>
                <a:xfrm>
                  <a:off x="2351314" y="0"/>
                  <a:ext cx="9840686" cy="6858000"/>
                </a:xfrm>
                <a:prstGeom prst="rect">
                  <a:avLst/>
                </a:prstGeom>
                <a:grpFill/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/>
                </a:p>
              </p:txBody>
            </p:sp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A780AEE2-171A-47CA-9FC8-E6C1649251EB}"/>
                    </a:ext>
                  </a:extLst>
                </p:cNvPr>
                <p:cNvGrpSpPr/>
                <p:nvPr/>
              </p:nvGrpSpPr>
              <p:grpSpPr>
                <a:xfrm>
                  <a:off x="2132043" y="2123299"/>
                  <a:ext cx="499190" cy="2611403"/>
                  <a:chOff x="2132043" y="1962932"/>
                  <a:chExt cx="499190" cy="2611403"/>
                </a:xfrm>
                <a:grpFill/>
              </p:grpSpPr>
              <p:sp>
                <p:nvSpPr>
                  <p:cNvPr id="21" name="Flowchart: Delay 20">
                    <a:extLst>
                      <a:ext uri="{FF2B5EF4-FFF2-40B4-BE49-F238E27FC236}">
                        <a16:creationId xmlns:a16="http://schemas.microsoft.com/office/drawing/2014/main" id="{EE402E71-5A61-4F69-8C67-6F6E9B2B0437}"/>
                      </a:ext>
                    </a:extLst>
                  </p:cNvPr>
                  <p:cNvSpPr/>
                  <p:nvPr/>
                </p:nvSpPr>
                <p:spPr>
                  <a:xfrm flipH="1">
                    <a:off x="2132043" y="4348072"/>
                    <a:ext cx="219270" cy="226263"/>
                  </a:xfrm>
                  <a:prstGeom prst="flowChartDelay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t-LT"/>
                  </a:p>
                </p:txBody>
              </p:sp>
              <p:sp>
                <p:nvSpPr>
                  <p:cNvPr id="22" name="Flowchart: Delay 21">
                    <a:extLst>
                      <a:ext uri="{FF2B5EF4-FFF2-40B4-BE49-F238E27FC236}">
                        <a16:creationId xmlns:a16="http://schemas.microsoft.com/office/drawing/2014/main" id="{35D2DB21-7091-45D5-8C59-AF927D577D08}"/>
                      </a:ext>
                    </a:extLst>
                  </p:cNvPr>
                  <p:cNvSpPr/>
                  <p:nvPr/>
                </p:nvSpPr>
                <p:spPr>
                  <a:xfrm flipH="1">
                    <a:off x="2132043" y="1962932"/>
                    <a:ext cx="219270" cy="226263"/>
                  </a:xfrm>
                  <a:prstGeom prst="flowChartDelay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t-LT"/>
                  </a:p>
                </p:txBody>
              </p:sp>
              <p:sp>
                <p:nvSpPr>
                  <p:cNvPr id="23" name="Rectangle: Top Corners Rounded 22">
                    <a:extLst>
                      <a:ext uri="{FF2B5EF4-FFF2-40B4-BE49-F238E27FC236}">
                        <a16:creationId xmlns:a16="http://schemas.microsoft.com/office/drawing/2014/main" id="{9358DF29-E3FE-43B5-835B-E72913F71B18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1205981" y="3002127"/>
                    <a:ext cx="2351314" cy="499190"/>
                  </a:xfrm>
                  <a:prstGeom prst="round2SameRect">
                    <a:avLst/>
                  </a:prstGeom>
                  <a:grpFill/>
                  <a:ln>
                    <a:noFill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t-LT"/>
                  </a:p>
                </p:txBody>
              </p:sp>
              <p:sp>
                <p:nvSpPr>
                  <p:cNvPr id="24" name="TextBox 23">
                    <a:extLst>
                      <a:ext uri="{FF2B5EF4-FFF2-40B4-BE49-F238E27FC236}">
                        <a16:creationId xmlns:a16="http://schemas.microsoft.com/office/drawing/2014/main" id="{9A0CA243-2AF8-45F3-B097-AC4C79A9AE6C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1343057" y="3204131"/>
                    <a:ext cx="2077163" cy="369332"/>
                  </a:xfrm>
                  <a:prstGeom prst="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dirty="0">
                        <a:solidFill>
                          <a:schemeClr val="bg1"/>
                        </a:solidFill>
                      </a:rPr>
                      <a:t>REZULTATYVUMAS</a:t>
                    </a:r>
                    <a:endParaRPr lang="lt-LT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sp>
            <p:nvSpPr>
              <p:cNvPr id="57" name="TextBox 56">
                <a:extLst>
                  <a:ext uri="{FF2B5EF4-FFF2-40B4-BE49-F238E27FC236}">
                    <a16:creationId xmlns:a16="http://schemas.microsoft.com/office/drawing/2014/main" id="{672DEC1D-0511-4335-B423-0C0E741A05E2}"/>
                  </a:ext>
                </a:extLst>
              </p:cNvPr>
              <p:cNvSpPr txBox="1"/>
              <p:nvPr/>
            </p:nvSpPr>
            <p:spPr>
              <a:xfrm>
                <a:off x="1010439" y="192369"/>
                <a:ext cx="8198795" cy="525990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GB" dirty="0"/>
                  <a:t> </a:t>
                </a:r>
                <a:r>
                  <a:rPr lang="lt-LT" b="1" u="sng" dirty="0">
                    <a:solidFill>
                      <a:schemeClr val="bg1"/>
                    </a:solidFill>
                  </a:rPr>
                  <a:t>PALANGOS PAPLŪDIMIŲ BŪKLĖS GERINIMAS</a:t>
                </a:r>
                <a:r>
                  <a:rPr lang="en-GB" b="1" u="sng" dirty="0">
                    <a:solidFill>
                      <a:schemeClr val="bg1"/>
                    </a:solidFill>
                  </a:rPr>
                  <a:t>:</a:t>
                </a:r>
              </a:p>
              <a:p>
                <a:endParaRPr lang="en-GB" dirty="0"/>
              </a:p>
              <a:p>
                <a:r>
                  <a:rPr lang="lt-LT" dirty="0"/>
                  <a:t>			</a:t>
                </a:r>
                <a:r>
                  <a:rPr lang="lt-LT" dirty="0">
                    <a:solidFill>
                      <a:schemeClr val="bg1"/>
                    </a:solidFill>
                  </a:rPr>
                  <a:t>	Pasiekta gera kranto būklė ir atkurtas 					paplūdimio profilis  2,1 km kranto ilgyje.</a:t>
                </a:r>
              </a:p>
              <a:p>
                <a:endParaRPr lang="en-GB" dirty="0">
                  <a:solidFill>
                    <a:schemeClr val="bg1"/>
                  </a:solidFill>
                </a:endParaRPr>
              </a:p>
              <a:p>
                <a:endParaRPr lang="en-GB" dirty="0"/>
              </a:p>
              <a:p>
                <a:endParaRPr lang="en-GB" b="1" u="sng" dirty="0">
                  <a:solidFill>
                    <a:schemeClr val="bg1"/>
                  </a:solidFill>
                </a:endParaRPr>
              </a:p>
              <a:p>
                <a:endParaRPr lang="en-GB" b="1" u="sng" dirty="0">
                  <a:solidFill>
                    <a:schemeClr val="bg1"/>
                  </a:solidFill>
                </a:endParaRPr>
              </a:p>
              <a:p>
                <a:endParaRPr lang="en-GB" b="1" u="sng" dirty="0">
                  <a:solidFill>
                    <a:schemeClr val="bg1"/>
                  </a:solidFill>
                </a:endParaRPr>
              </a:p>
              <a:p>
                <a:endParaRPr lang="en-GB" b="1" u="sng" dirty="0">
                  <a:solidFill>
                    <a:schemeClr val="bg1"/>
                  </a:solidFill>
                </a:endParaRPr>
              </a:p>
              <a:p>
                <a:endParaRPr lang="en-GB" b="1" u="sng" dirty="0">
                  <a:solidFill>
                    <a:schemeClr val="bg1"/>
                  </a:solidFill>
                </a:endParaRPr>
              </a:p>
              <a:p>
                <a:r>
                  <a:rPr lang="lt-LT" b="1" u="sng" dirty="0">
                    <a:solidFill>
                      <a:schemeClr val="bg1"/>
                    </a:solidFill>
                  </a:rPr>
                  <a:t>KURŠIŲ NERIJOS KOPAGŪBRIO </a:t>
                </a:r>
                <a:r>
                  <a:rPr lang="en-GB" b="1" u="sng" dirty="0">
                    <a:solidFill>
                      <a:schemeClr val="bg1"/>
                    </a:solidFill>
                  </a:rPr>
                  <a:t>BŪKLĖS GERINIMAS:</a:t>
                </a:r>
              </a:p>
              <a:p>
                <a:pPr marL="3763963" lvl="1" indent="1168400">
                  <a:lnSpc>
                    <a:spcPct val="110000"/>
                  </a:lnSpc>
                  <a:spcAft>
                    <a:spcPts val="1200"/>
                  </a:spcAft>
                </a:pPr>
                <a:endParaRPr lang="en-GB" i="1" dirty="0">
                  <a:solidFill>
                    <a:schemeClr val="bg1"/>
                  </a:solidFill>
                </a:endParaRPr>
              </a:p>
              <a:p>
                <a:r>
                  <a:rPr lang="lt-LT" dirty="0">
                    <a:solidFill>
                      <a:schemeClr val="bg1"/>
                    </a:solidFill>
                  </a:rPr>
                  <a:t>				Sutvarkyta apie 20 km ilgio kopų masyvo, 				įrengti laiptai ir lauko takai </a:t>
                </a:r>
              </a:p>
              <a:p>
                <a:endParaRPr lang="en-GB" dirty="0"/>
              </a:p>
              <a:p>
                <a:endParaRPr lang="en-GB" dirty="0"/>
              </a:p>
              <a:p>
                <a:endParaRPr lang="lt-LT" dirty="0"/>
              </a:p>
            </p:txBody>
          </p:sp>
          <p:grpSp>
            <p:nvGrpSpPr>
              <p:cNvPr id="80" name="Group 79">
                <a:extLst>
                  <a:ext uri="{FF2B5EF4-FFF2-40B4-BE49-F238E27FC236}">
                    <a16:creationId xmlns:a16="http://schemas.microsoft.com/office/drawing/2014/main" id="{D65762EC-8FA5-4BEB-B41C-9E9A85D01F31}"/>
                  </a:ext>
                </a:extLst>
              </p:cNvPr>
              <p:cNvGrpSpPr/>
              <p:nvPr/>
            </p:nvGrpSpPr>
            <p:grpSpPr>
              <a:xfrm>
                <a:off x="1044997" y="4534447"/>
                <a:ext cx="2567392" cy="1695774"/>
                <a:chOff x="2433648" y="1303155"/>
                <a:chExt cx="2567392" cy="1695774"/>
              </a:xfrm>
            </p:grpSpPr>
            <p:sp>
              <p:nvSpPr>
                <p:cNvPr id="81" name="Teardrop 80">
                  <a:extLst>
                    <a:ext uri="{FF2B5EF4-FFF2-40B4-BE49-F238E27FC236}">
                      <a16:creationId xmlns:a16="http://schemas.microsoft.com/office/drawing/2014/main" id="{955B7F9C-BCA8-4FBC-B393-398F67568657}"/>
                    </a:ext>
                  </a:extLst>
                </p:cNvPr>
                <p:cNvSpPr/>
                <p:nvPr/>
              </p:nvSpPr>
              <p:spPr>
                <a:xfrm rot="16200000">
                  <a:off x="3039366" y="1296437"/>
                  <a:ext cx="1284051" cy="1297488"/>
                </a:xfrm>
                <a:prstGeom prst="teardrop">
                  <a:avLst/>
                </a:prstGeom>
                <a:solidFill>
                  <a:schemeClr val="tx2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 dirty="0"/>
                </a:p>
              </p:txBody>
            </p:sp>
            <p:sp>
              <p:nvSpPr>
                <p:cNvPr id="82" name="Circle: Hollow 81">
                  <a:extLst>
                    <a:ext uri="{FF2B5EF4-FFF2-40B4-BE49-F238E27FC236}">
                      <a16:creationId xmlns:a16="http://schemas.microsoft.com/office/drawing/2014/main" id="{8E991CAD-AF02-4F73-A4E8-C9E9136BB431}"/>
                    </a:ext>
                  </a:extLst>
                </p:cNvPr>
                <p:cNvSpPr/>
                <p:nvPr/>
              </p:nvSpPr>
              <p:spPr>
                <a:xfrm rot="8107325">
                  <a:off x="3200613" y="1467914"/>
                  <a:ext cx="954533" cy="954533"/>
                </a:xfrm>
                <a:prstGeom prst="donut">
                  <a:avLst>
                    <a:gd name="adj" fmla="val 15166"/>
                  </a:avLst>
                </a:prstGeom>
                <a:solidFill>
                  <a:schemeClr val="accent4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3" name="Block Arc 82">
                  <a:extLst>
                    <a:ext uri="{FF2B5EF4-FFF2-40B4-BE49-F238E27FC236}">
                      <a16:creationId xmlns:a16="http://schemas.microsoft.com/office/drawing/2014/main" id="{AE36126C-E917-48BD-A1BE-23087FDD5B6B}"/>
                    </a:ext>
                  </a:extLst>
                </p:cNvPr>
                <p:cNvSpPr/>
                <p:nvPr/>
              </p:nvSpPr>
              <p:spPr>
                <a:xfrm rot="13507325">
                  <a:off x="3207637" y="1467914"/>
                  <a:ext cx="947509" cy="954533"/>
                </a:xfrm>
                <a:prstGeom prst="blockArc">
                  <a:avLst>
                    <a:gd name="adj1" fmla="val 10799996"/>
                    <a:gd name="adj2" fmla="val 2724693"/>
                    <a:gd name="adj3" fmla="val 14830"/>
                  </a:avLst>
                </a:prstGeom>
                <a:solidFill>
                  <a:schemeClr val="accent1">
                    <a:lumMod val="5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>
                    <a:solidFill>
                      <a:schemeClr val="tx1"/>
                    </a:solidFill>
                  </a:endParaRPr>
                </a:p>
              </p:txBody>
            </p:sp>
            <p:sp>
              <p:nvSpPr>
                <p:cNvPr id="84" name="TextBox 83">
                  <a:extLst>
                    <a:ext uri="{FF2B5EF4-FFF2-40B4-BE49-F238E27FC236}">
                      <a16:creationId xmlns:a16="http://schemas.microsoft.com/office/drawing/2014/main" id="{A64CDAF1-D0E3-4B9F-BA29-0D42E1326D8C}"/>
                    </a:ext>
                  </a:extLst>
                </p:cNvPr>
                <p:cNvSpPr txBox="1"/>
                <p:nvPr/>
              </p:nvSpPr>
              <p:spPr>
                <a:xfrm>
                  <a:off x="3371655" y="1760514"/>
                  <a:ext cx="737394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lt-LT" dirty="0">
                      <a:solidFill>
                        <a:schemeClr val="bg1"/>
                      </a:solidFill>
                    </a:rPr>
                    <a:t>40</a:t>
                  </a:r>
                  <a:r>
                    <a:rPr lang="en-GB" dirty="0">
                      <a:solidFill>
                        <a:schemeClr val="bg1"/>
                      </a:solidFill>
                    </a:rPr>
                    <a:t> %</a:t>
                  </a:r>
                  <a:endParaRPr lang="lt-LT" dirty="0">
                    <a:solidFill>
                      <a:schemeClr val="bg1"/>
                    </a:solidFill>
                  </a:endParaRPr>
                </a:p>
              </p:txBody>
            </p: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4F97DC39-CE15-4698-91B0-4E2C7BE1388E}"/>
                    </a:ext>
                  </a:extLst>
                </p:cNvPr>
                <p:cNvSpPr txBox="1"/>
                <p:nvPr/>
              </p:nvSpPr>
              <p:spPr>
                <a:xfrm>
                  <a:off x="2433648" y="2675764"/>
                  <a:ext cx="2567392" cy="3231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r>
                    <a:rPr lang="lt-LT" sz="1500" dirty="0">
                      <a:solidFill>
                        <a:schemeClr val="bg1"/>
                      </a:solidFill>
                    </a:rPr>
                    <a:t>Paskirstyta priemonės lėšų</a:t>
                  </a:r>
                </a:p>
              </p:txBody>
            </p:sp>
          </p:grpSp>
        </p:grpSp>
        <p:grpSp>
          <p:nvGrpSpPr>
            <p:cNvPr id="67" name="Group 66">
              <a:extLst>
                <a:ext uri="{FF2B5EF4-FFF2-40B4-BE49-F238E27FC236}">
                  <a16:creationId xmlns:a16="http://schemas.microsoft.com/office/drawing/2014/main" id="{8ACF0003-1CB3-4E69-9D50-6364204D1684}"/>
                </a:ext>
              </a:extLst>
            </p:cNvPr>
            <p:cNvGrpSpPr/>
            <p:nvPr/>
          </p:nvGrpSpPr>
          <p:grpSpPr>
            <a:xfrm>
              <a:off x="4672962" y="1184938"/>
              <a:ext cx="2567392" cy="1854262"/>
              <a:chOff x="2510447" y="979484"/>
              <a:chExt cx="2567392" cy="1854262"/>
            </a:xfrm>
          </p:grpSpPr>
          <p:sp>
            <p:nvSpPr>
              <p:cNvPr id="61" name="Teardrop 60">
                <a:extLst>
                  <a:ext uri="{FF2B5EF4-FFF2-40B4-BE49-F238E27FC236}">
                    <a16:creationId xmlns:a16="http://schemas.microsoft.com/office/drawing/2014/main" id="{315E79EE-7E4B-4B25-9EBE-7E1E7D9689AE}"/>
                  </a:ext>
                </a:extLst>
              </p:cNvPr>
              <p:cNvSpPr/>
              <p:nvPr/>
            </p:nvSpPr>
            <p:spPr>
              <a:xfrm rot="8092675">
                <a:off x="3142034" y="972766"/>
                <a:ext cx="1284051" cy="1297488"/>
              </a:xfrm>
              <a:prstGeom prst="teardrop">
                <a:avLst/>
              </a:prstGeom>
              <a:solidFill>
                <a:schemeClr val="tx2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 dirty="0"/>
              </a:p>
            </p:txBody>
          </p:sp>
          <p:sp>
            <p:nvSpPr>
              <p:cNvPr id="62" name="Circle: Hollow 61">
                <a:extLst>
                  <a:ext uri="{FF2B5EF4-FFF2-40B4-BE49-F238E27FC236}">
                    <a16:creationId xmlns:a16="http://schemas.microsoft.com/office/drawing/2014/main" id="{BEEB5DA9-E1C6-44E3-8AC9-58094125C70E}"/>
                  </a:ext>
                </a:extLst>
              </p:cNvPr>
              <p:cNvSpPr/>
              <p:nvPr/>
            </p:nvSpPr>
            <p:spPr>
              <a:xfrm>
                <a:off x="3303281" y="1144243"/>
                <a:ext cx="954533" cy="954533"/>
              </a:xfrm>
              <a:prstGeom prst="donut">
                <a:avLst>
                  <a:gd name="adj" fmla="val 15166"/>
                </a:avLst>
              </a:prstGeom>
              <a:solidFill>
                <a:schemeClr val="accent1">
                  <a:lumMod val="5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>
                  <a:solidFill>
                    <a:schemeClr val="tx1"/>
                  </a:solidFill>
                </a:endParaRPr>
              </a:p>
            </p:txBody>
          </p:sp>
          <p:sp>
            <p:nvSpPr>
              <p:cNvPr id="64" name="Block Arc 63">
                <a:extLst>
                  <a:ext uri="{FF2B5EF4-FFF2-40B4-BE49-F238E27FC236}">
                    <a16:creationId xmlns:a16="http://schemas.microsoft.com/office/drawing/2014/main" id="{D7FE7F83-FB50-4D6F-BFB9-D64CC1D895FD}"/>
                  </a:ext>
                </a:extLst>
              </p:cNvPr>
              <p:cNvSpPr/>
              <p:nvPr/>
            </p:nvSpPr>
            <p:spPr>
              <a:xfrm rot="5400000">
                <a:off x="3310305" y="1144243"/>
                <a:ext cx="947509" cy="954533"/>
              </a:xfrm>
              <a:prstGeom prst="blockArc">
                <a:avLst>
                  <a:gd name="adj1" fmla="val 10799996"/>
                  <a:gd name="adj2" fmla="val 12231521"/>
                  <a:gd name="adj3" fmla="val 17075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>
                  <a:solidFill>
                    <a:schemeClr val="tx1"/>
                  </a:solidFill>
                </a:endParaRPr>
              </a:p>
            </p:txBody>
          </p:sp>
          <p:sp>
            <p:nvSpPr>
              <p:cNvPr id="65" name="TextBox 64">
                <a:extLst>
                  <a:ext uri="{FF2B5EF4-FFF2-40B4-BE49-F238E27FC236}">
                    <a16:creationId xmlns:a16="http://schemas.microsoft.com/office/drawing/2014/main" id="{4E38EFB0-5F8B-4AD9-BC0B-9C546F371721}"/>
                  </a:ext>
                </a:extLst>
              </p:cNvPr>
              <p:cNvSpPr txBox="1"/>
              <p:nvPr/>
            </p:nvSpPr>
            <p:spPr>
              <a:xfrm>
                <a:off x="3543469" y="1436843"/>
                <a:ext cx="737394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t-LT" dirty="0">
                    <a:solidFill>
                      <a:schemeClr val="bg1"/>
                    </a:solidFill>
                  </a:rPr>
                  <a:t>10</a:t>
                </a:r>
                <a:r>
                  <a:rPr lang="en-GB" dirty="0">
                    <a:solidFill>
                      <a:schemeClr val="bg1"/>
                    </a:solidFill>
                  </a:rPr>
                  <a:t> %</a:t>
                </a:r>
                <a:endParaRPr lang="lt-LT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66" name="TextBox 65">
                <a:extLst>
                  <a:ext uri="{FF2B5EF4-FFF2-40B4-BE49-F238E27FC236}">
                    <a16:creationId xmlns:a16="http://schemas.microsoft.com/office/drawing/2014/main" id="{3ABBCC74-270F-4FA2-9BA9-648ED83929AF}"/>
                  </a:ext>
                </a:extLst>
              </p:cNvPr>
              <p:cNvSpPr txBox="1"/>
              <p:nvPr/>
            </p:nvSpPr>
            <p:spPr>
              <a:xfrm>
                <a:off x="2510447" y="2510581"/>
                <a:ext cx="2567392" cy="3231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lt-LT" sz="1500" dirty="0">
                    <a:solidFill>
                      <a:schemeClr val="bg1"/>
                    </a:solidFill>
                  </a:rPr>
                  <a:t>Paskirstyta priemonės lėšų</a:t>
                </a:r>
              </a:p>
            </p:txBody>
          </p:sp>
        </p:grpSp>
      </p:grpSp>
      <p:grpSp>
        <p:nvGrpSpPr>
          <p:cNvPr id="43" name="Group 42"/>
          <p:cNvGrpSpPr/>
          <p:nvPr/>
        </p:nvGrpSpPr>
        <p:grpSpPr>
          <a:xfrm>
            <a:off x="10980752" y="0"/>
            <a:ext cx="10443167" cy="6858000"/>
            <a:chOff x="286147" y="-16911"/>
            <a:chExt cx="10443167" cy="6858000"/>
          </a:xfrm>
        </p:grpSpPr>
        <p:grpSp>
          <p:nvGrpSpPr>
            <p:cNvPr id="41" name="Group 40"/>
            <p:cNvGrpSpPr/>
            <p:nvPr/>
          </p:nvGrpSpPr>
          <p:grpSpPr>
            <a:xfrm>
              <a:off x="286147" y="-16911"/>
              <a:ext cx="10443167" cy="6858000"/>
              <a:chOff x="260583" y="-14669"/>
              <a:chExt cx="10443167" cy="6858000"/>
            </a:xfrm>
          </p:grpSpPr>
          <p:grpSp>
            <p:nvGrpSpPr>
              <p:cNvPr id="27" name="Group 26"/>
              <p:cNvGrpSpPr/>
              <p:nvPr/>
            </p:nvGrpSpPr>
            <p:grpSpPr>
              <a:xfrm>
                <a:off x="260583" y="-14669"/>
                <a:ext cx="10443167" cy="6858000"/>
                <a:chOff x="347738" y="0"/>
                <a:chExt cx="10443167" cy="6858000"/>
              </a:xfrm>
            </p:grpSpPr>
            <p:grpSp>
              <p:nvGrpSpPr>
                <p:cNvPr id="59" name="Group 58">
                  <a:extLst>
                    <a:ext uri="{FF2B5EF4-FFF2-40B4-BE49-F238E27FC236}">
                      <a16:creationId xmlns:a16="http://schemas.microsoft.com/office/drawing/2014/main" id="{677606E0-0AB3-40E0-935A-0DA0A1E31E48}"/>
                    </a:ext>
                  </a:extLst>
                </p:cNvPr>
                <p:cNvGrpSpPr/>
                <p:nvPr/>
              </p:nvGrpSpPr>
              <p:grpSpPr>
                <a:xfrm>
                  <a:off x="347738" y="0"/>
                  <a:ext cx="10059956" cy="6858000"/>
                  <a:chOff x="890491" y="14669"/>
                  <a:chExt cx="10059956" cy="6858000"/>
                </a:xfrm>
              </p:grpSpPr>
              <p:grpSp>
                <p:nvGrpSpPr>
                  <p:cNvPr id="17" name="Group 16">
                    <a:extLst>
                      <a:ext uri="{FF2B5EF4-FFF2-40B4-BE49-F238E27FC236}">
                        <a16:creationId xmlns:a16="http://schemas.microsoft.com/office/drawing/2014/main" id="{DCB5D6F6-0773-48A3-AC40-0CA9ADEFCA2E}"/>
                      </a:ext>
                    </a:extLst>
                  </p:cNvPr>
                  <p:cNvGrpSpPr/>
                  <p:nvPr/>
                </p:nvGrpSpPr>
                <p:grpSpPr>
                  <a:xfrm>
                    <a:off x="890491" y="14669"/>
                    <a:ext cx="10059956" cy="6858000"/>
                    <a:chOff x="2132043" y="14669"/>
                    <a:chExt cx="10059956" cy="6858000"/>
                  </a:xfrm>
                </p:grpSpPr>
                <p:sp>
                  <p:nvSpPr>
                    <p:cNvPr id="9" name="Rectangle 8">
                      <a:extLst>
                        <a:ext uri="{FF2B5EF4-FFF2-40B4-BE49-F238E27FC236}">
                          <a16:creationId xmlns:a16="http://schemas.microsoft.com/office/drawing/2014/main" id="{EA6AD33B-8B71-48BE-A4E4-39B0517F832F}"/>
                        </a:ext>
                      </a:extLst>
                    </p:cNvPr>
                    <p:cNvSpPr/>
                    <p:nvPr/>
                  </p:nvSpPr>
                  <p:spPr>
                    <a:xfrm>
                      <a:off x="2351313" y="14669"/>
                      <a:ext cx="9840686" cy="6858000"/>
                    </a:xfrm>
                    <a:prstGeom prst="rect">
                      <a:avLst/>
                    </a:prstGeom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lt-LT"/>
                    </a:p>
                  </p:txBody>
                </p:sp>
                <p:grpSp>
                  <p:nvGrpSpPr>
                    <p:cNvPr id="16" name="Group 15">
                      <a:extLst>
                        <a:ext uri="{FF2B5EF4-FFF2-40B4-BE49-F238E27FC236}">
                          <a16:creationId xmlns:a16="http://schemas.microsoft.com/office/drawing/2014/main" id="{9A47C6CE-8C5A-48CD-9145-DB62E599CEE2}"/>
                        </a:ext>
                      </a:extLst>
                    </p:cNvPr>
                    <p:cNvGrpSpPr/>
                    <p:nvPr/>
                  </p:nvGrpSpPr>
                  <p:grpSpPr>
                    <a:xfrm>
                      <a:off x="2132043" y="2123299"/>
                      <a:ext cx="499190" cy="2611403"/>
                      <a:chOff x="2132043" y="1962932"/>
                      <a:chExt cx="499190" cy="2611403"/>
                    </a:xfrm>
                  </p:grpSpPr>
                  <p:sp>
                    <p:nvSpPr>
                      <p:cNvPr id="12" name="Flowchart: Delay 11">
                        <a:extLst>
                          <a:ext uri="{FF2B5EF4-FFF2-40B4-BE49-F238E27FC236}">
                            <a16:creationId xmlns:a16="http://schemas.microsoft.com/office/drawing/2014/main" id="{11F6DB9B-BA6A-44F0-AE26-86BBABEB111B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2132043" y="4348072"/>
                        <a:ext cx="219270" cy="226263"/>
                      </a:xfrm>
                      <a:prstGeom prst="flowChartDelay">
                        <a:avLst/>
                      </a:prstGeom>
                    </p:spPr>
                    <p:style>
                      <a:lnRef idx="2">
                        <a:schemeClr val="dk1">
                          <a:shade val="50000"/>
                        </a:schemeClr>
                      </a:lnRef>
                      <a:fillRef idx="1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lt-LT"/>
                      </a:p>
                    </p:txBody>
                  </p:sp>
                  <p:sp>
                    <p:nvSpPr>
                      <p:cNvPr id="14" name="Flowchart: Delay 13">
                        <a:extLst>
                          <a:ext uri="{FF2B5EF4-FFF2-40B4-BE49-F238E27FC236}">
                            <a16:creationId xmlns:a16="http://schemas.microsoft.com/office/drawing/2014/main" id="{E56E6FFF-1847-4C10-9639-65C4352B0187}"/>
                          </a:ext>
                        </a:extLst>
                      </p:cNvPr>
                      <p:cNvSpPr/>
                      <p:nvPr/>
                    </p:nvSpPr>
                    <p:spPr>
                      <a:xfrm flipH="1">
                        <a:off x="2132043" y="1962932"/>
                        <a:ext cx="219270" cy="226263"/>
                      </a:xfrm>
                      <a:prstGeom prst="flowChartDelay">
                        <a:avLst/>
                      </a:prstGeom>
                    </p:spPr>
                    <p:style>
                      <a:lnRef idx="2">
                        <a:schemeClr val="dk1">
                          <a:shade val="50000"/>
                        </a:schemeClr>
                      </a:lnRef>
                      <a:fillRef idx="1">
                        <a:schemeClr val="dk1"/>
                      </a:fillRef>
                      <a:effectRef idx="0">
                        <a:schemeClr val="dk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lt-LT"/>
                      </a:p>
                    </p:txBody>
                  </p:sp>
                  <p:sp>
                    <p:nvSpPr>
                      <p:cNvPr id="11" name="Rectangle: Top Corners Rounded 10">
                        <a:extLst>
                          <a:ext uri="{FF2B5EF4-FFF2-40B4-BE49-F238E27FC236}">
                            <a16:creationId xmlns:a16="http://schemas.microsoft.com/office/drawing/2014/main" id="{890BF2CB-1FB5-4B3D-B4C8-AB5A0C56C6E2}"/>
                          </a:ext>
                        </a:extLst>
                      </p:cNvPr>
                      <p:cNvSpPr/>
                      <p:nvPr/>
                    </p:nvSpPr>
                    <p:spPr>
                      <a:xfrm rot="5400000">
                        <a:off x="1205981" y="3002127"/>
                        <a:ext cx="2351314" cy="499190"/>
                      </a:xfrm>
                      <a:prstGeom prst="round2SameRect">
                        <a:avLst/>
                      </a:prstGeom>
                      <a:ln>
                        <a:noFill/>
                      </a:ln>
                      <a:effectLst>
                        <a:outerShdw blurRad="50800" dist="38100" dir="2700000" algn="tl" rotWithShape="0">
                          <a:prstClr val="black">
                            <a:alpha val="40000"/>
                          </a:prstClr>
                        </a:outerShdw>
                      </a:effectLst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rtlCol="0" anchor="ctr"/>
                      <a:lstStyle/>
                      <a:p>
                        <a:pPr algn="ctr"/>
                        <a:endParaRPr lang="lt-LT"/>
                      </a:p>
                    </p:txBody>
                  </p:sp>
                  <p:sp>
                    <p:nvSpPr>
                      <p:cNvPr id="15" name="TextBox 14">
                        <a:extLst>
                          <a:ext uri="{FF2B5EF4-FFF2-40B4-BE49-F238E27FC236}">
                            <a16:creationId xmlns:a16="http://schemas.microsoft.com/office/drawing/2014/main" id="{FB32B85D-6F5A-4264-A8F3-9D1BDD332DB7}"/>
                          </a:ext>
                        </a:extLst>
                      </p:cNvPr>
                      <p:cNvSpPr txBox="1"/>
                      <p:nvPr/>
                    </p:nvSpPr>
                    <p:spPr>
                      <a:xfrm rot="16200000">
                        <a:off x="1588537" y="3303235"/>
                        <a:ext cx="1586202" cy="369332"/>
                      </a:xfrm>
                      <a:prstGeom prst="rect">
                        <a:avLst/>
                      </a:prstGeom>
                      <a:noFill/>
                    </p:spPr>
                    <p:txBody>
                      <a:bodyPr wrap="square" rtlCol="0">
                        <a:spAutoFit/>
                      </a:bodyPr>
                      <a:lstStyle/>
                      <a:p>
                        <a:r>
                          <a:rPr lang="en-GB" dirty="0">
                            <a:solidFill>
                              <a:schemeClr val="bg1"/>
                            </a:solidFill>
                          </a:rPr>
                          <a:t>TINKAMUMAS</a:t>
                        </a:r>
                        <a:endParaRPr lang="lt-LT" dirty="0">
                          <a:solidFill>
                            <a:schemeClr val="bg1"/>
                          </a:solidFill>
                        </a:endParaRPr>
                      </a:p>
                    </p:txBody>
                  </p:sp>
                </p:grpSp>
              </p:grpSp>
              <p:pic>
                <p:nvPicPr>
                  <p:cNvPr id="53" name="Graphic 52" descr="Target">
                    <a:extLst>
                      <a:ext uri="{FF2B5EF4-FFF2-40B4-BE49-F238E27FC236}">
                        <a16:creationId xmlns:a16="http://schemas.microsoft.com/office/drawing/2014/main" id="{E165F473-523A-4B53-A107-DAE084FC12D2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2" cstate="print">
                    <a:extLst>
                      <a:ext uri="{28A0092B-C50C-407E-A947-70E740481C1C}">
                        <a14:useLocalDpi xmlns:a14="http://schemas.microsoft.com/office/drawing/2010/main" val="0"/>
                      </a:ext>
                      <a:ext uri="{96DAC541-7B7A-43D3-8B79-37D633B846F1}">
                        <asvg:svgBlip xmlns:asvg="http://schemas.microsoft.com/office/drawing/2016/SVG/main" r:embed="rId3"/>
                      </a:ext>
                    </a:extLst>
                  </a:blip>
                  <a:stretch>
                    <a:fillRect/>
                  </a:stretch>
                </p:blipFill>
                <p:spPr>
                  <a:xfrm>
                    <a:off x="894516" y="2330904"/>
                    <a:ext cx="471782" cy="471782"/>
                  </a:xfrm>
                  <a:prstGeom prst="rect">
                    <a:avLst/>
                  </a:prstGeom>
                </p:spPr>
              </p:pic>
            </p:grpSp>
            <p:sp>
              <p:nvSpPr>
                <p:cNvPr id="7" name="Rectangle 6"/>
                <p:cNvSpPr/>
                <p:nvPr/>
              </p:nvSpPr>
              <p:spPr>
                <a:xfrm>
                  <a:off x="1401049" y="165427"/>
                  <a:ext cx="9389856" cy="1200329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lt-LT" b="1" i="1" dirty="0">
                      <a:solidFill>
                        <a:srgbClr val="FFFF00"/>
                      </a:solidFill>
                    </a:rPr>
                    <a:t>Priemonių poreikis yra aiškus ir argumentuotas rengiant Pajūrio juostos tvarkymo programą. Priemonės yra tiesiogiai nukreiptos į pajūrio juostos išsaugojimą, bei klimato kaitos neigiamų padarinių likvidavimą, bei paplūdimių ir Kuršių nerijos gamtinio - rekreacinio potencialo išsaugojimą</a:t>
                  </a:r>
                  <a:endParaRPr lang="en-GB" b="1" i="1" dirty="0">
                    <a:solidFill>
                      <a:srgbClr val="FFFF00"/>
                    </a:solidFill>
                  </a:endParaRPr>
                </a:p>
              </p:txBody>
            </p:sp>
          </p:grpSp>
          <p:sp>
            <p:nvSpPr>
              <p:cNvPr id="32" name="TextBox 31"/>
              <p:cNvSpPr txBox="1"/>
              <p:nvPr/>
            </p:nvSpPr>
            <p:spPr>
              <a:xfrm>
                <a:off x="1291456" y="1553460"/>
                <a:ext cx="8729944" cy="203132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lt-LT" b="1" u="sng" dirty="0">
                    <a:solidFill>
                      <a:schemeClr val="bg1"/>
                    </a:solidFill>
                  </a:rPr>
                  <a:t>TEISINĖ BAZĖ PAKANKAMA</a:t>
                </a:r>
              </a:p>
              <a:p>
                <a:r>
                  <a:rPr lang="lt-LT" b="1" dirty="0">
                    <a:solidFill>
                      <a:schemeClr val="bg1"/>
                    </a:solidFill>
                  </a:rPr>
                  <a:t>Priemonė „Pajūrio juostos tvarkymas“ remiasi šiais dokumentais:</a:t>
                </a:r>
                <a:endParaRPr lang="en-US" b="1" dirty="0">
                  <a:solidFill>
                    <a:schemeClr val="bg1"/>
                  </a:solidFill>
                </a:endParaRP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lt-LT" dirty="0">
                    <a:solidFill>
                      <a:schemeClr val="bg1"/>
                    </a:solidFill>
                  </a:rPr>
                  <a:t>Pajūrio juostos įstatymu, </a:t>
                </a:r>
                <a:endParaRPr lang="en-US" dirty="0">
                  <a:solidFill>
                    <a:schemeClr val="bg1"/>
                  </a:solidFill>
                </a:endParaRP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lt-LT" dirty="0">
                    <a:solidFill>
                      <a:schemeClr val="bg1"/>
                    </a:solidFill>
                  </a:rPr>
                  <a:t>LR aplinkos monitoringo įstatymu, </a:t>
                </a:r>
                <a:endParaRPr lang="en-US" dirty="0">
                  <a:solidFill>
                    <a:schemeClr val="bg1"/>
                  </a:solidFill>
                </a:endParaRP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lt-LT" dirty="0">
                    <a:solidFill>
                      <a:schemeClr val="bg1"/>
                    </a:solidFill>
                  </a:rPr>
                  <a:t>Lietuvos Baltijos jūros </a:t>
                </a:r>
                <a:r>
                  <a:rPr lang="lt-LT" dirty="0" err="1">
                    <a:solidFill>
                      <a:schemeClr val="bg1"/>
                    </a:solidFill>
                  </a:rPr>
                  <a:t>krantotvarkos</a:t>
                </a:r>
                <a:r>
                  <a:rPr lang="lt-LT" dirty="0">
                    <a:solidFill>
                      <a:schemeClr val="bg1"/>
                    </a:solidFill>
                  </a:rPr>
                  <a:t> strategijos nuostatomis</a:t>
                </a:r>
                <a:endParaRPr lang="en-US" dirty="0">
                  <a:solidFill>
                    <a:schemeClr val="bg1"/>
                  </a:solidFill>
                </a:endParaRPr>
              </a:p>
              <a:p>
                <a:pPr marL="285750" lvl="0" indent="-285750">
                  <a:buFont typeface="Arial" panose="020B0604020202020204" pitchFamily="34" charset="0"/>
                  <a:buChar char="•"/>
                </a:pPr>
                <a:r>
                  <a:rPr lang="lt-LT" dirty="0">
                    <a:solidFill>
                      <a:schemeClr val="bg1"/>
                    </a:solidFill>
                  </a:rPr>
                  <a:t>Pajūrio juostos tvarkymo programa.</a:t>
                </a:r>
                <a:endParaRPr lang="en-US" dirty="0">
                  <a:solidFill>
                    <a:schemeClr val="bg1"/>
                  </a:solidFill>
                </a:endParaRPr>
              </a:p>
              <a:p>
                <a:endParaRPr lang="en-US" dirty="0"/>
              </a:p>
            </p:txBody>
          </p:sp>
        </p:grpSp>
        <p:sp>
          <p:nvSpPr>
            <p:cNvPr id="42" name="Rectangle 41"/>
            <p:cNvSpPr/>
            <p:nvPr/>
          </p:nvSpPr>
          <p:spPr>
            <a:xfrm>
              <a:off x="1250798" y="3837644"/>
              <a:ext cx="8611482" cy="2308324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lt-LT" b="1" u="sng" dirty="0">
                  <a:solidFill>
                    <a:schemeClr val="bg1"/>
                  </a:solidFill>
                </a:rPr>
                <a:t>PAJŪRIO JUOSTOS TVARKYMAS: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dirty="0">
                  <a:solidFill>
                    <a:schemeClr val="bg1"/>
                  </a:solidFill>
                </a:rPr>
                <a:t>Paplūdimiai ir apsauginis kopagūbris reikalauja nuolatinės priežiūros ir lankstumo taikant </a:t>
              </a:r>
              <a:r>
                <a:rPr lang="lt-LT" dirty="0" err="1">
                  <a:solidFill>
                    <a:schemeClr val="bg1"/>
                  </a:solidFill>
                </a:rPr>
                <a:t>krantotvarkos</a:t>
              </a:r>
              <a:r>
                <a:rPr lang="lt-LT" dirty="0">
                  <a:solidFill>
                    <a:schemeClr val="bg1"/>
                  </a:solidFill>
                </a:rPr>
                <a:t> priemones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dirty="0">
                  <a:solidFill>
                    <a:schemeClr val="bg1"/>
                  </a:solidFill>
                </a:rPr>
                <a:t>ES investicijos yra pagrindinis ir svarbiausias finansavimo šaltinis įgyvendinant paplūdimių pamaitinimo atvežtiniu smėliu projektus.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dirty="0">
                  <a:solidFill>
                    <a:schemeClr val="bg1"/>
                  </a:solidFill>
                </a:rPr>
                <a:t>Priemonės įgyvendinimas padeda išsaugoti pagrindinių rekreacinių zonų būklę, </a:t>
              </a:r>
              <a:r>
                <a:rPr lang="lt-LT" dirty="0" err="1">
                  <a:solidFill>
                    <a:schemeClr val="bg1"/>
                  </a:solidFill>
                </a:rPr>
                <a:t>socio</a:t>
              </a:r>
              <a:r>
                <a:rPr lang="lt-LT" dirty="0">
                  <a:solidFill>
                    <a:schemeClr val="bg1"/>
                  </a:solidFill>
                </a:rPr>
                <a:t>-ekonominę pakrantės bendruomenių gerovę ir pajūrio, kaips Lietuvos strateginio objekto, gamtinę vertę.</a:t>
              </a:r>
            </a:p>
          </p:txBody>
        </p:sp>
      </p:grpSp>
      <p:sp>
        <p:nvSpPr>
          <p:cNvPr id="106" name="Title 1">
            <a:extLst>
              <a:ext uri="{FF2B5EF4-FFF2-40B4-BE49-F238E27FC236}">
                <a16:creationId xmlns:a16="http://schemas.microsoft.com/office/drawing/2014/main" id="{E13FE102-F233-49A6-B256-EDC14AB533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35831" y="1865119"/>
            <a:ext cx="6396613" cy="3061643"/>
          </a:xfrm>
        </p:spPr>
        <p:txBody>
          <a:bodyPr>
            <a:normAutofit/>
          </a:bodyPr>
          <a:lstStyle/>
          <a:p>
            <a:pPr algn="ctr"/>
            <a:r>
              <a:rPr lang="lt-LT" sz="3800" b="1" dirty="0"/>
              <a:t>2014-2020 m. priemonių įgyvendinimo vertinimas</a:t>
            </a:r>
            <a:endParaRPr lang="lt-LT" sz="3800" b="1" i="1" dirty="0"/>
          </a:p>
        </p:txBody>
      </p:sp>
      <p:pic>
        <p:nvPicPr>
          <p:cNvPr id="87" name="Graphic 86" descr="Gauge">
            <a:extLst>
              <a:ext uri="{FF2B5EF4-FFF2-40B4-BE49-F238E27FC236}">
                <a16:creationId xmlns:a16="http://schemas.microsoft.com/office/drawing/2014/main" id="{6D7AF453-D3CE-4CDC-98CF-6C6C90288B2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 rot="16200000">
            <a:off x="94617" y="2221582"/>
            <a:ext cx="456181" cy="535488"/>
          </a:xfrm>
          <a:prstGeom prst="rect">
            <a:avLst/>
          </a:prstGeom>
        </p:spPr>
      </p:pic>
      <p:sp>
        <p:nvSpPr>
          <p:cNvPr id="28" name="TextBox 27"/>
          <p:cNvSpPr txBox="1"/>
          <p:nvPr/>
        </p:nvSpPr>
        <p:spPr>
          <a:xfrm>
            <a:off x="2546025" y="5745937"/>
            <a:ext cx="3740098" cy="6702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grpSp>
        <p:nvGrpSpPr>
          <p:cNvPr id="49" name="Group 48"/>
          <p:cNvGrpSpPr/>
          <p:nvPr/>
        </p:nvGrpSpPr>
        <p:grpSpPr>
          <a:xfrm>
            <a:off x="11610238" y="20463"/>
            <a:ext cx="9983270" cy="6858000"/>
            <a:chOff x="147450" y="425555"/>
            <a:chExt cx="9983270" cy="6858000"/>
          </a:xfrm>
        </p:grpSpPr>
        <p:grpSp>
          <p:nvGrpSpPr>
            <p:cNvPr id="26" name="Group 25">
              <a:extLst>
                <a:ext uri="{FF2B5EF4-FFF2-40B4-BE49-F238E27FC236}">
                  <a16:creationId xmlns:a16="http://schemas.microsoft.com/office/drawing/2014/main" id="{45E83BD1-A143-44E5-B03B-CD0FF6FB3651}"/>
                </a:ext>
              </a:extLst>
            </p:cNvPr>
            <p:cNvGrpSpPr/>
            <p:nvPr/>
          </p:nvGrpSpPr>
          <p:grpSpPr>
            <a:xfrm>
              <a:off x="147450" y="425555"/>
              <a:ext cx="9983270" cy="6858000"/>
              <a:chOff x="11227382" y="0"/>
              <a:chExt cx="9983270" cy="6858000"/>
            </a:xfrm>
          </p:grpSpPr>
          <p:grpSp>
            <p:nvGrpSpPr>
              <p:cNvPr id="98" name="Group 97">
                <a:extLst>
                  <a:ext uri="{FF2B5EF4-FFF2-40B4-BE49-F238E27FC236}">
                    <a16:creationId xmlns:a16="http://schemas.microsoft.com/office/drawing/2014/main" id="{B52FFC44-B022-4E82-B484-559C548E7351}"/>
                  </a:ext>
                </a:extLst>
              </p:cNvPr>
              <p:cNvGrpSpPr/>
              <p:nvPr/>
            </p:nvGrpSpPr>
            <p:grpSpPr>
              <a:xfrm>
                <a:off x="11227382" y="0"/>
                <a:ext cx="9983270" cy="6858000"/>
                <a:chOff x="2307119" y="0"/>
                <a:chExt cx="9983270" cy="6858000"/>
              </a:xfrm>
            </p:grpSpPr>
            <p:sp>
              <p:nvSpPr>
                <p:cNvPr id="33" name="Rectangle 32">
                  <a:extLst>
                    <a:ext uri="{FF2B5EF4-FFF2-40B4-BE49-F238E27FC236}">
                      <a16:creationId xmlns:a16="http://schemas.microsoft.com/office/drawing/2014/main" id="{9233AFDF-8A5B-42D0-AD6C-9B074B37D06E}"/>
                    </a:ext>
                  </a:extLst>
                </p:cNvPr>
                <p:cNvSpPr/>
                <p:nvPr/>
              </p:nvSpPr>
              <p:spPr>
                <a:xfrm>
                  <a:off x="2449703" y="0"/>
                  <a:ext cx="9840686" cy="6858000"/>
                </a:xfrm>
                <a:prstGeom prst="rect">
                  <a:avLst/>
                </a:prstGeom>
                <a:solidFill>
                  <a:schemeClr val="accent6">
                    <a:lumMod val="60000"/>
                    <a:lumOff val="4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lt-LT"/>
                </a:p>
              </p:txBody>
            </p:sp>
            <p:grpSp>
              <p:nvGrpSpPr>
                <p:cNvPr id="34" name="Group 33">
                  <a:extLst>
                    <a:ext uri="{FF2B5EF4-FFF2-40B4-BE49-F238E27FC236}">
                      <a16:creationId xmlns:a16="http://schemas.microsoft.com/office/drawing/2014/main" id="{1F45B48D-26D4-4E82-B8FC-5991AF0A050C}"/>
                    </a:ext>
                  </a:extLst>
                </p:cNvPr>
                <p:cNvGrpSpPr/>
                <p:nvPr/>
              </p:nvGrpSpPr>
              <p:grpSpPr>
                <a:xfrm>
                  <a:off x="2307119" y="2123299"/>
                  <a:ext cx="499190" cy="2611403"/>
                  <a:chOff x="2132043" y="1962932"/>
                  <a:chExt cx="499190" cy="2611403"/>
                </a:xfrm>
                <a:solidFill>
                  <a:schemeClr val="accent6">
                    <a:lumMod val="60000"/>
                    <a:lumOff val="40000"/>
                  </a:schemeClr>
                </a:solidFill>
              </p:grpSpPr>
              <p:sp>
                <p:nvSpPr>
                  <p:cNvPr id="35" name="Flowchart: Delay 34">
                    <a:extLst>
                      <a:ext uri="{FF2B5EF4-FFF2-40B4-BE49-F238E27FC236}">
                        <a16:creationId xmlns:a16="http://schemas.microsoft.com/office/drawing/2014/main" id="{C669B8BF-D933-4623-AECE-7E706C5F7B05}"/>
                      </a:ext>
                    </a:extLst>
                  </p:cNvPr>
                  <p:cNvSpPr/>
                  <p:nvPr/>
                </p:nvSpPr>
                <p:spPr>
                  <a:xfrm flipH="1">
                    <a:off x="2132043" y="4348072"/>
                    <a:ext cx="219270" cy="226263"/>
                  </a:xfrm>
                  <a:prstGeom prst="flowChartDelay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t-LT"/>
                  </a:p>
                </p:txBody>
              </p:sp>
              <p:sp>
                <p:nvSpPr>
                  <p:cNvPr id="36" name="Flowchart: Delay 35">
                    <a:extLst>
                      <a:ext uri="{FF2B5EF4-FFF2-40B4-BE49-F238E27FC236}">
                        <a16:creationId xmlns:a16="http://schemas.microsoft.com/office/drawing/2014/main" id="{826E71CE-CED4-41BD-985E-76C878FE67EE}"/>
                      </a:ext>
                    </a:extLst>
                  </p:cNvPr>
                  <p:cNvSpPr/>
                  <p:nvPr/>
                </p:nvSpPr>
                <p:spPr>
                  <a:xfrm flipH="1">
                    <a:off x="2132043" y="1962932"/>
                    <a:ext cx="219270" cy="226263"/>
                  </a:xfrm>
                  <a:prstGeom prst="flowChartDelay">
                    <a:avLst/>
                  </a:prstGeom>
                  <a:solidFill>
                    <a:schemeClr val="tx1"/>
                  </a:solidFill>
                </p:spPr>
                <p:style>
                  <a:lnRef idx="2">
                    <a:schemeClr val="dk1">
                      <a:shade val="50000"/>
                    </a:schemeClr>
                  </a:lnRef>
                  <a:fillRef idx="1">
                    <a:schemeClr val="dk1"/>
                  </a:fillRef>
                  <a:effectRef idx="0">
                    <a:schemeClr val="dk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t-LT"/>
                  </a:p>
                </p:txBody>
              </p:sp>
              <p:sp>
                <p:nvSpPr>
                  <p:cNvPr id="37" name="Rectangle: Top Corners Rounded 36">
                    <a:extLst>
                      <a:ext uri="{FF2B5EF4-FFF2-40B4-BE49-F238E27FC236}">
                        <a16:creationId xmlns:a16="http://schemas.microsoft.com/office/drawing/2014/main" id="{3D9E6EAE-79AC-414A-9E2D-D60ADB0CF615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1205981" y="3002127"/>
                    <a:ext cx="2351314" cy="499190"/>
                  </a:xfrm>
                  <a:prstGeom prst="round2SameRect">
                    <a:avLst/>
                  </a:prstGeom>
                  <a:grpFill/>
                  <a:ln>
                    <a:noFill/>
                  </a:ln>
                  <a:effectLst>
                    <a:outerShdw blurRad="50800" dist="38100" dir="2700000" algn="tl" rotWithShape="0">
                      <a:prstClr val="black">
                        <a:alpha val="40000"/>
                      </a:prstClr>
                    </a:outerShdw>
                  </a:effectLst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lt-LT"/>
                  </a:p>
                </p:txBody>
              </p:sp>
              <p:sp>
                <p:nvSpPr>
                  <p:cNvPr id="38" name="TextBox 37">
                    <a:extLst>
                      <a:ext uri="{FF2B5EF4-FFF2-40B4-BE49-F238E27FC236}">
                        <a16:creationId xmlns:a16="http://schemas.microsoft.com/office/drawing/2014/main" id="{4CFC9555-66B1-4E08-A4A5-BC69EA69AACC}"/>
                      </a:ext>
                    </a:extLst>
                  </p:cNvPr>
                  <p:cNvSpPr txBox="1"/>
                  <p:nvPr/>
                </p:nvSpPr>
                <p:spPr>
                  <a:xfrm rot="16200000">
                    <a:off x="1245636" y="3042791"/>
                    <a:ext cx="2272008" cy="338554"/>
                  </a:xfrm>
                  <a:prstGeom prst="rect">
                    <a:avLst/>
                  </a:prstGeom>
                  <a:grp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GB" sz="1600" dirty="0">
                        <a:solidFill>
                          <a:schemeClr val="bg1"/>
                        </a:solidFill>
                      </a:rPr>
                      <a:t>POVEIKIS, TĘSTINUMAS</a:t>
                    </a:r>
                    <a:endParaRPr lang="lt-LT" sz="1600" dirty="0">
                      <a:solidFill>
                        <a:schemeClr val="bg1"/>
                      </a:solidFill>
                    </a:endParaRPr>
                  </a:p>
                </p:txBody>
              </p:sp>
            </p:grpSp>
          </p:grpSp>
          <p:sp>
            <p:nvSpPr>
              <p:cNvPr id="13" name="Rectangle 12">
                <a:extLst>
                  <a:ext uri="{FF2B5EF4-FFF2-40B4-BE49-F238E27FC236}">
                    <a16:creationId xmlns:a16="http://schemas.microsoft.com/office/drawing/2014/main" id="{65B0E1D7-B108-489F-A437-57E5BFCB1AB5}"/>
                  </a:ext>
                </a:extLst>
              </p:cNvPr>
              <p:cNvSpPr/>
              <p:nvPr/>
            </p:nvSpPr>
            <p:spPr>
              <a:xfrm>
                <a:off x="12013497" y="5694633"/>
                <a:ext cx="2104243" cy="1148699"/>
              </a:xfrm>
              <a:prstGeom prst="rect">
                <a:avLst/>
              </a:prstGeom>
              <a:solidFill>
                <a:schemeClr val="accent6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lt-LT"/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987643" y="867593"/>
              <a:ext cx="5381524" cy="258532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lt-LT" b="1" u="sng" dirty="0">
                  <a:solidFill>
                    <a:schemeClr val="bg1"/>
                  </a:solidFill>
                </a:rPr>
                <a:t>PAPLŪDIMIŲ TVARKYMAS ATVEŽTINIU SMĖLIU</a:t>
              </a:r>
            </a:p>
            <a:p>
              <a:endParaRPr lang="lt-LT" dirty="0">
                <a:solidFill>
                  <a:schemeClr val="bg1"/>
                </a:solidFill>
              </a:endParaRP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dirty="0">
                  <a:solidFill>
                    <a:schemeClr val="bg1"/>
                  </a:solidFill>
                </a:rPr>
                <a:t>Sprendžiamos jautriausios Palangos kurortinės zonos problemos – paplūdimių arda;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dirty="0">
                  <a:solidFill>
                    <a:schemeClr val="bg1"/>
                  </a:solidFill>
                </a:rPr>
                <a:t>Atkurta gera Palangos paplūdimių būklė;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dirty="0">
                  <a:solidFill>
                    <a:schemeClr val="bg1"/>
                  </a:solidFill>
                </a:rPr>
                <a:t>Išsaugotas rekreacinis potencialas artimiausiems 3-5 metams;</a:t>
              </a:r>
            </a:p>
            <a:p>
              <a:pPr marL="285750" indent="-285750">
                <a:buFont typeface="Arial" panose="020B0604020202020204" pitchFamily="34" charset="0"/>
                <a:buChar char="•"/>
              </a:pPr>
              <a:r>
                <a:rPr lang="lt-LT" dirty="0">
                  <a:solidFill>
                    <a:schemeClr val="bg1"/>
                  </a:solidFill>
                </a:rPr>
                <a:t>Padidintas sutvarkyto kranto ruožo atsparumas ekstremaliems klimato reiškiniams</a:t>
              </a:r>
              <a:endParaRPr lang="en-US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1055205" y="3875018"/>
              <a:ext cx="5944950" cy="230832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marL="0" lvl="1"/>
              <a:r>
                <a:rPr lang="lt-LT" b="1" u="sng" dirty="0">
                  <a:solidFill>
                    <a:schemeClr val="bg1"/>
                  </a:solidFill>
                </a:rPr>
                <a:t>KURŠIŲ NERIJOS KOPŲ TVARKYMAS</a:t>
              </a:r>
            </a:p>
            <a:p>
              <a:pPr marL="0" lvl="1"/>
              <a:endParaRPr lang="lt-LT" dirty="0">
                <a:solidFill>
                  <a:schemeClr val="bg1"/>
                </a:solidFill>
              </a:endParaRPr>
            </a:p>
            <a:p>
              <a:pPr marL="285750" lvl="1" indent="-285750">
                <a:buFont typeface="Arial" panose="020B0604020202020204" pitchFamily="34" charset="0"/>
                <a:buChar char="•"/>
              </a:pPr>
              <a:r>
                <a:rPr lang="en-GB" dirty="0">
                  <a:solidFill>
                    <a:schemeClr val="bg1"/>
                  </a:solidFill>
                </a:rPr>
                <a:t>Į</a:t>
              </a:r>
              <a:r>
                <a:rPr lang="lt-LT" dirty="0">
                  <a:solidFill>
                    <a:schemeClr val="bg1"/>
                  </a:solidFill>
                </a:rPr>
                <a:t>gyvendinamas projektas prisidės gerinant  Kuršių nerijos aplinkos būklę;</a:t>
              </a:r>
            </a:p>
            <a:p>
              <a:pPr marL="285750" lvl="1" indent="-285750">
                <a:buFont typeface="Arial" panose="020B0604020202020204" pitchFamily="34" charset="0"/>
                <a:buChar char="•"/>
              </a:pPr>
              <a:r>
                <a:rPr lang="lt-LT" dirty="0">
                  <a:solidFill>
                    <a:schemeClr val="bg1"/>
                  </a:solidFill>
                </a:rPr>
                <a:t>Prisidės užtikrinant, kad gamtinės vertybės ir rekreacinis potencialas bus išsaugotas;</a:t>
              </a:r>
            </a:p>
            <a:p>
              <a:pPr marL="285750" lvl="1" indent="-285750">
                <a:buFont typeface="Arial" panose="020B0604020202020204" pitchFamily="34" charset="0"/>
                <a:buChar char="•"/>
              </a:pPr>
              <a:r>
                <a:rPr lang="lt-LT" dirty="0">
                  <a:solidFill>
                    <a:schemeClr val="bg1"/>
                  </a:solidFill>
                </a:rPr>
                <a:t>Kopų priežiūrą ir probleminių ruožų tvarkymą atliekant  nuolat, įgyvendintų priemonių poveikis išliks kelis metus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1439730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16667E-6 0 L -0.85065 0.0018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2539" y="93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75E-6 0 L -0.90456 -0.00509 " pathEditMode="relative" rAng="0" ptsTypes="AA">
                                      <p:cBhvr>
                                        <p:cTn id="12" dur="20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5234" y="-25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25E-6 7.40741E-7 L -0.95117 -0.0125 " pathEditMode="relative" rAng="0" ptsTypes="AA">
                                      <p:cBhvr>
                                        <p:cTn id="16" dur="20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7565" y="-62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72D481-3CC3-4E6F-8CFD-FDB8BC43C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34177"/>
            <a:ext cx="10515600" cy="657953"/>
          </a:xfrm>
        </p:spPr>
        <p:txBody>
          <a:bodyPr>
            <a:normAutofit/>
          </a:bodyPr>
          <a:lstStyle/>
          <a:p>
            <a:r>
              <a:rPr lang="lt-LT" sz="3800" b="1" dirty="0"/>
              <a:t>Pagrindinės rekomendacijos ir strateginiai siūlymai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4505C26F-9E20-43BC-918C-B3A2815E370A}"/>
              </a:ext>
            </a:extLst>
          </p:cNvPr>
          <p:cNvGrpSpPr/>
          <p:nvPr/>
        </p:nvGrpSpPr>
        <p:grpSpPr>
          <a:xfrm>
            <a:off x="1122521" y="1325158"/>
            <a:ext cx="8241740" cy="1819073"/>
            <a:chOff x="1303455" y="1789888"/>
            <a:chExt cx="8241740" cy="1819073"/>
          </a:xfrm>
        </p:grpSpPr>
        <p:sp>
          <p:nvSpPr>
            <p:cNvPr id="5" name="Isosceles Triangle 4">
              <a:extLst>
                <a:ext uri="{FF2B5EF4-FFF2-40B4-BE49-F238E27FC236}">
                  <a16:creationId xmlns:a16="http://schemas.microsoft.com/office/drawing/2014/main" id="{033FD188-B2CB-4279-BB13-61B0B95FDDAD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19051885-13F9-4F22-B7F4-73DCAE27059E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8A24AA20-BFDE-4F04-9B7A-D5B05B162D28}"/>
              </a:ext>
            </a:extLst>
          </p:cNvPr>
          <p:cNvGrpSpPr/>
          <p:nvPr/>
        </p:nvGrpSpPr>
        <p:grpSpPr>
          <a:xfrm flipH="1">
            <a:off x="2422835" y="2623015"/>
            <a:ext cx="8241740" cy="1819073"/>
            <a:chOff x="1303455" y="1789888"/>
            <a:chExt cx="8241740" cy="1819073"/>
          </a:xfrm>
        </p:grpSpPr>
        <p:sp>
          <p:nvSpPr>
            <p:cNvPr id="15" name="Isosceles Triangle 14">
              <a:extLst>
                <a:ext uri="{FF2B5EF4-FFF2-40B4-BE49-F238E27FC236}">
                  <a16:creationId xmlns:a16="http://schemas.microsoft.com/office/drawing/2014/main" id="{2D3918BB-B38F-401C-AF5B-8F641D4710EE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16" name="Rectangle 3">
              <a:extLst>
                <a:ext uri="{FF2B5EF4-FFF2-40B4-BE49-F238E27FC236}">
                  <a16:creationId xmlns:a16="http://schemas.microsoft.com/office/drawing/2014/main" id="{9CE5B257-02C7-4A24-A5FF-CD839779E926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3981EA12-6743-44ED-9878-63B271B215A5}"/>
              </a:ext>
            </a:extLst>
          </p:cNvPr>
          <p:cNvGrpSpPr/>
          <p:nvPr/>
        </p:nvGrpSpPr>
        <p:grpSpPr>
          <a:xfrm>
            <a:off x="1102857" y="3911042"/>
            <a:ext cx="8241740" cy="1819073"/>
            <a:chOff x="1303455" y="1789888"/>
            <a:chExt cx="8241740" cy="1819073"/>
          </a:xfrm>
        </p:grpSpPr>
        <p:sp>
          <p:nvSpPr>
            <p:cNvPr id="21" name="Isosceles Triangle 20">
              <a:extLst>
                <a:ext uri="{FF2B5EF4-FFF2-40B4-BE49-F238E27FC236}">
                  <a16:creationId xmlns:a16="http://schemas.microsoft.com/office/drawing/2014/main" id="{E1BE6E82-79A3-41D4-BA60-E46ADAA59A2E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2" name="Rectangle 3">
              <a:extLst>
                <a:ext uri="{FF2B5EF4-FFF2-40B4-BE49-F238E27FC236}">
                  <a16:creationId xmlns:a16="http://schemas.microsoft.com/office/drawing/2014/main" id="{21B5E77D-887E-4896-A353-E5094DD4E3AB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grpSp>
        <p:nvGrpSpPr>
          <p:cNvPr id="23" name="Group 22">
            <a:extLst>
              <a:ext uri="{FF2B5EF4-FFF2-40B4-BE49-F238E27FC236}">
                <a16:creationId xmlns:a16="http://schemas.microsoft.com/office/drawing/2014/main" id="{B2F69B08-3243-492C-B220-5681A401C705}"/>
              </a:ext>
            </a:extLst>
          </p:cNvPr>
          <p:cNvGrpSpPr/>
          <p:nvPr/>
        </p:nvGrpSpPr>
        <p:grpSpPr>
          <a:xfrm flipH="1">
            <a:off x="2403171" y="5208899"/>
            <a:ext cx="8241740" cy="1819073"/>
            <a:chOff x="1303455" y="1789888"/>
            <a:chExt cx="8241740" cy="1819073"/>
          </a:xfrm>
        </p:grpSpPr>
        <p:sp>
          <p:nvSpPr>
            <p:cNvPr id="24" name="Isosceles Triangle 23">
              <a:extLst>
                <a:ext uri="{FF2B5EF4-FFF2-40B4-BE49-F238E27FC236}">
                  <a16:creationId xmlns:a16="http://schemas.microsoft.com/office/drawing/2014/main" id="{4756ED41-FC87-48F6-B87D-773D0B9D27AA}"/>
                </a:ext>
              </a:extLst>
            </p:cNvPr>
            <p:cNvSpPr/>
            <p:nvPr/>
          </p:nvSpPr>
          <p:spPr>
            <a:xfrm rot="16200000">
              <a:off x="4576472" y="-997895"/>
              <a:ext cx="1333839" cy="7879874"/>
            </a:xfrm>
            <a:prstGeom prst="triangle">
              <a:avLst/>
            </a:prstGeom>
            <a:gradFill flip="none" rotWithShape="1">
              <a:gsLst>
                <a:gs pos="38000">
                  <a:schemeClr val="tx1"/>
                </a:gs>
                <a:gs pos="0">
                  <a:schemeClr val="bg1">
                    <a:alpha val="0"/>
                  </a:schemeClr>
                </a:gs>
                <a:gs pos="100000">
                  <a:schemeClr val="tx1"/>
                </a:gs>
              </a:gsLst>
              <a:lin ang="13800000" scaled="0"/>
              <a:tileRect/>
            </a:gradFill>
            <a:ln>
              <a:noFill/>
            </a:ln>
            <a:effectLst>
              <a:softEdge rad="127000"/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  <p:sp>
          <p:nvSpPr>
            <p:cNvPr id="25" name="Rectangle 3">
              <a:extLst>
                <a:ext uri="{FF2B5EF4-FFF2-40B4-BE49-F238E27FC236}">
                  <a16:creationId xmlns:a16="http://schemas.microsoft.com/office/drawing/2014/main" id="{AC747A68-6DE2-4639-BAE4-E3A633D353ED}"/>
                </a:ext>
              </a:extLst>
            </p:cNvPr>
            <p:cNvSpPr/>
            <p:nvPr/>
          </p:nvSpPr>
          <p:spPr>
            <a:xfrm>
              <a:off x="2603769" y="1789888"/>
              <a:ext cx="6941426" cy="1400156"/>
            </a:xfrm>
            <a:custGeom>
              <a:avLst/>
              <a:gdLst>
                <a:gd name="connsiteX0" fmla="*/ 0 w 4601183"/>
                <a:gd name="connsiteY0" fmla="*/ 0 h 953311"/>
                <a:gd name="connsiteX1" fmla="*/ 4601183 w 4601183"/>
                <a:gd name="connsiteY1" fmla="*/ 0 h 953311"/>
                <a:gd name="connsiteX2" fmla="*/ 4601183 w 4601183"/>
                <a:gd name="connsiteY2" fmla="*/ 953311 h 953311"/>
                <a:gd name="connsiteX3" fmla="*/ 0 w 4601183"/>
                <a:gd name="connsiteY3" fmla="*/ 953311 h 953311"/>
                <a:gd name="connsiteX4" fmla="*/ 0 w 4601183"/>
                <a:gd name="connsiteY4" fmla="*/ 0 h 953311"/>
                <a:gd name="connsiteX0" fmla="*/ 0 w 4630366"/>
                <a:gd name="connsiteY0" fmla="*/ 0 h 1254869"/>
                <a:gd name="connsiteX1" fmla="*/ 4601183 w 4630366"/>
                <a:gd name="connsiteY1" fmla="*/ 0 h 1254869"/>
                <a:gd name="connsiteX2" fmla="*/ 4630366 w 4630366"/>
                <a:gd name="connsiteY2" fmla="*/ 1254869 h 1254869"/>
                <a:gd name="connsiteX3" fmla="*/ 0 w 4630366"/>
                <a:gd name="connsiteY3" fmla="*/ 953311 h 1254869"/>
                <a:gd name="connsiteX4" fmla="*/ 0 w 4630366"/>
                <a:gd name="connsiteY4" fmla="*/ 0 h 1254869"/>
                <a:gd name="connsiteX0" fmla="*/ 0 w 4630366"/>
                <a:gd name="connsiteY0" fmla="*/ 204281 h 1459150"/>
                <a:gd name="connsiteX1" fmla="*/ 4601183 w 4630366"/>
                <a:gd name="connsiteY1" fmla="*/ 0 h 1459150"/>
                <a:gd name="connsiteX2" fmla="*/ 4630366 w 4630366"/>
                <a:gd name="connsiteY2" fmla="*/ 1459150 h 1459150"/>
                <a:gd name="connsiteX3" fmla="*/ 0 w 4630366"/>
                <a:gd name="connsiteY3" fmla="*/ 1157592 h 1459150"/>
                <a:gd name="connsiteX4" fmla="*/ 0 w 4630366"/>
                <a:gd name="connsiteY4" fmla="*/ 204281 h 1459150"/>
                <a:gd name="connsiteX0" fmla="*/ 0 w 4610811"/>
                <a:gd name="connsiteY0" fmla="*/ 204281 h 1400156"/>
                <a:gd name="connsiteX1" fmla="*/ 4601183 w 4610811"/>
                <a:gd name="connsiteY1" fmla="*/ 0 h 1400156"/>
                <a:gd name="connsiteX2" fmla="*/ 4610811 w 4610811"/>
                <a:gd name="connsiteY2" fmla="*/ 1400156 h 1400156"/>
                <a:gd name="connsiteX3" fmla="*/ 0 w 4610811"/>
                <a:gd name="connsiteY3" fmla="*/ 1157592 h 1400156"/>
                <a:gd name="connsiteX4" fmla="*/ 0 w 4610811"/>
                <a:gd name="connsiteY4" fmla="*/ 204281 h 1400156"/>
                <a:gd name="connsiteX0" fmla="*/ 0 w 4601836"/>
                <a:gd name="connsiteY0" fmla="*/ 204281 h 1400156"/>
                <a:gd name="connsiteX1" fmla="*/ 4601183 w 4601836"/>
                <a:gd name="connsiteY1" fmla="*/ 0 h 1400156"/>
                <a:gd name="connsiteX2" fmla="*/ 4597775 w 4601836"/>
                <a:gd name="connsiteY2" fmla="*/ 1400156 h 1400156"/>
                <a:gd name="connsiteX3" fmla="*/ 0 w 4601836"/>
                <a:gd name="connsiteY3" fmla="*/ 1157592 h 1400156"/>
                <a:gd name="connsiteX4" fmla="*/ 0 w 4601836"/>
                <a:gd name="connsiteY4" fmla="*/ 204281 h 140015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601836" h="1400156">
                  <a:moveTo>
                    <a:pt x="0" y="204281"/>
                  </a:moveTo>
                  <a:lnTo>
                    <a:pt x="4601183" y="0"/>
                  </a:lnTo>
                  <a:cubicBezTo>
                    <a:pt x="4604392" y="466719"/>
                    <a:pt x="4594566" y="933437"/>
                    <a:pt x="4597775" y="1400156"/>
                  </a:cubicBezTo>
                  <a:lnTo>
                    <a:pt x="0" y="1157592"/>
                  </a:lnTo>
                  <a:lnTo>
                    <a:pt x="0" y="204281"/>
                  </a:lnTo>
                  <a:close/>
                </a:path>
              </a:pathLst>
            </a:cu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lt-LT"/>
            </a:p>
          </p:txBody>
        </p:sp>
      </p:grpSp>
      <p:sp>
        <p:nvSpPr>
          <p:cNvPr id="26" name="TextBox 25">
            <a:extLst>
              <a:ext uri="{FF2B5EF4-FFF2-40B4-BE49-F238E27FC236}">
                <a16:creationId xmlns:a16="http://schemas.microsoft.com/office/drawing/2014/main" id="{DAD132A6-6F85-46A4-BF1E-CC41360CD036}"/>
              </a:ext>
            </a:extLst>
          </p:cNvPr>
          <p:cNvSpPr txBox="1"/>
          <p:nvPr/>
        </p:nvSpPr>
        <p:spPr>
          <a:xfrm>
            <a:off x="4988858" y="1545396"/>
            <a:ext cx="43360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FINANSUOTI </a:t>
            </a:r>
            <a:r>
              <a:rPr lang="lt-LT" dirty="0">
                <a:solidFill>
                  <a:schemeClr val="bg1"/>
                </a:solidFill>
              </a:rPr>
              <a:t>VISAS</a:t>
            </a:r>
            <a:r>
              <a:rPr lang="en-GB" dirty="0">
                <a:solidFill>
                  <a:schemeClr val="bg1"/>
                </a:solidFill>
              </a:rPr>
              <a:t> VEIKLAS, KURIOS YRA </a:t>
            </a:r>
            <a:r>
              <a:rPr lang="lt-LT" dirty="0">
                <a:solidFill>
                  <a:schemeClr val="bg1"/>
                </a:solidFill>
              </a:rPr>
              <a:t>IDENTIFIKUOTOS PAJŪRIO JUOSTOS TVARKYMO PROGRAMOJE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0F8DCF7E-A53E-46B3-8957-0CD2A9A9641F}"/>
              </a:ext>
            </a:extLst>
          </p:cNvPr>
          <p:cNvSpPr txBox="1"/>
          <p:nvPr/>
        </p:nvSpPr>
        <p:spPr>
          <a:xfrm>
            <a:off x="2638782" y="2778267"/>
            <a:ext cx="433602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>
                <a:solidFill>
                  <a:schemeClr val="bg1"/>
                </a:solidFill>
              </a:rPr>
              <a:t>KASMET ATNAUJINTI PAJŪRIO JUOSTOS TVARKYMO PROGRAMĄ LANKSČIAI NUSTATANT PRIORITETUS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85DD4594-620C-45CF-82CC-0C2AEB5B0F16}"/>
              </a:ext>
            </a:extLst>
          </p:cNvPr>
          <p:cNvSpPr txBox="1"/>
          <p:nvPr/>
        </p:nvSpPr>
        <p:spPr>
          <a:xfrm>
            <a:off x="5042793" y="4030311"/>
            <a:ext cx="433602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chemeClr val="bg1"/>
                </a:solidFill>
              </a:rPr>
              <a:t>TĘSTI </a:t>
            </a:r>
            <a:r>
              <a:rPr lang="lt-LT" dirty="0">
                <a:solidFill>
                  <a:schemeClr val="bg1"/>
                </a:solidFill>
              </a:rPr>
              <a:t>PAJŪRIO JUOSTOS PRIEMONIŲ FINANSAVIMĄ EU LĖŠOMIS</a:t>
            </a:r>
            <a:r>
              <a:rPr lang="en-GB" dirty="0">
                <a:solidFill>
                  <a:schemeClr val="bg1"/>
                </a:solidFill>
              </a:rPr>
              <a:t>, </a:t>
            </a:r>
            <a:r>
              <a:rPr lang="lt-LT" dirty="0">
                <a:solidFill>
                  <a:schemeClr val="bg1"/>
                </a:solidFill>
              </a:rPr>
              <a:t>NUMATYTI NUOLATINĮ VALSTYBĖS FINANSAVIMĄ PAJŪRIO BŪKLĖS VERTINIMUI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09A9B654-29D6-4E46-BF85-5801FB320322}"/>
              </a:ext>
            </a:extLst>
          </p:cNvPr>
          <p:cNvSpPr txBox="1"/>
          <p:nvPr/>
        </p:nvSpPr>
        <p:spPr>
          <a:xfrm>
            <a:off x="2612616" y="5328196"/>
            <a:ext cx="56366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t-LT" dirty="0">
                <a:solidFill>
                  <a:schemeClr val="bg1"/>
                </a:solidFill>
              </a:rPr>
              <a:t>TVIRTINANT VALSTYBINIUS PROJEKTUS, Į PROCESĄ AKTYVIAU ĮTRAUKTI ATSAKINGAS SAVIVALDYBES IR NACIONALINIUS PARKUS, PRAPLĖSTI FINANSUOTINŲ PROJEKTŲ PALETĘ</a:t>
            </a:r>
          </a:p>
        </p:txBody>
      </p:sp>
      <p:pic>
        <p:nvPicPr>
          <p:cNvPr id="31" name="Graphic 30" descr="Bullseye">
            <a:extLst>
              <a:ext uri="{FF2B5EF4-FFF2-40B4-BE49-F238E27FC236}">
                <a16:creationId xmlns:a16="http://schemas.microsoft.com/office/drawing/2014/main" id="{10D42D3A-9809-446A-8A11-686EFDE3316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2867117" y="1539784"/>
            <a:ext cx="914400" cy="914400"/>
          </a:xfrm>
          <a:prstGeom prst="rect">
            <a:avLst/>
          </a:prstGeom>
        </p:spPr>
      </p:pic>
      <p:pic>
        <p:nvPicPr>
          <p:cNvPr id="33" name="Graphic 32" descr="Venn diagram">
            <a:extLst>
              <a:ext uri="{FF2B5EF4-FFF2-40B4-BE49-F238E27FC236}">
                <a16:creationId xmlns:a16="http://schemas.microsoft.com/office/drawing/2014/main" id="{1CB50DB4-4616-4151-9E58-CD5807451D3F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7792064" y="5415672"/>
            <a:ext cx="914400" cy="914400"/>
          </a:xfrm>
          <a:prstGeom prst="rect">
            <a:avLst/>
          </a:prstGeom>
        </p:spPr>
      </p:pic>
      <p:pic>
        <p:nvPicPr>
          <p:cNvPr id="35" name="Graphic 34" descr="Document">
            <a:extLst>
              <a:ext uri="{FF2B5EF4-FFF2-40B4-BE49-F238E27FC236}">
                <a16:creationId xmlns:a16="http://schemas.microsoft.com/office/drawing/2014/main" id="{ECC4FDD5-896C-4E36-90F2-9507292572BC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7811728" y="2841831"/>
            <a:ext cx="914400" cy="914400"/>
          </a:xfrm>
          <a:prstGeom prst="rect">
            <a:avLst/>
          </a:prstGeom>
        </p:spPr>
      </p:pic>
      <p:pic>
        <p:nvPicPr>
          <p:cNvPr id="37" name="Graphic 36" descr="Upward trend">
            <a:extLst>
              <a:ext uri="{FF2B5EF4-FFF2-40B4-BE49-F238E27FC236}">
                <a16:creationId xmlns:a16="http://schemas.microsoft.com/office/drawing/2014/main" id="{3575B1FC-5A6C-42F3-828B-76CDF91E2517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2867117" y="4124661"/>
            <a:ext cx="914400" cy="914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962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6043</TotalTime>
  <Words>390</Words>
  <Application>Microsoft Office PowerPoint</Application>
  <PresentationFormat>Widescreen</PresentationFormat>
  <Paragraphs>66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2014–2020 m. gamtos apsaugos priemonių įgyvendinimo  pažangos vertinimas    Prisitaikymas prie klimato kaitos: Pajūrio juostos tvarkymas</vt:lpstr>
      <vt:lpstr>PowerPoint Presentation</vt:lpstr>
      <vt:lpstr>2014-2020 m. priemonių įgyvendinimo vertinimas</vt:lpstr>
      <vt:lpstr>Pagrindinės rekomendacijos ir strateginiai siūlymai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estep</dc:creator>
  <cp:lastModifiedBy>AgneM</cp:lastModifiedBy>
  <cp:revision>404</cp:revision>
  <cp:lastPrinted>2018-12-07T10:00:32Z</cp:lastPrinted>
  <dcterms:created xsi:type="dcterms:W3CDTF">2016-09-12T07:34:57Z</dcterms:created>
  <dcterms:modified xsi:type="dcterms:W3CDTF">2019-05-28T09:44:04Z</dcterms:modified>
</cp:coreProperties>
</file>