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341" r:id="rId3"/>
    <p:sldId id="344" r:id="rId4"/>
    <p:sldId id="345" r:id="rId5"/>
    <p:sldId id="347" r:id="rId6"/>
    <p:sldId id="346" r:id="rId7"/>
    <p:sldId id="348" r:id="rId8"/>
    <p:sldId id="349" r:id="rId9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252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48" autoAdjust="0"/>
    <p:restoredTop sz="97066" autoAdjust="0"/>
  </p:normalViewPr>
  <p:slideViewPr>
    <p:cSldViewPr snapToGrid="0">
      <p:cViewPr varScale="1">
        <p:scale>
          <a:sx n="110" d="100"/>
          <a:sy n="110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98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rojektai\AM_priemoniu_vertinimas_2019\Monitoringas%20ir%20kontrol&#279;%20projekta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tint val="54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A8B-407C-B3F5-BD4EDBD4E0A4}"/>
              </c:ext>
            </c:extLst>
          </c:dPt>
          <c:dPt>
            <c:idx val="1"/>
            <c:bubble3D val="0"/>
            <c:spPr>
              <a:solidFill>
                <a:schemeClr val="accent1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A8B-407C-B3F5-BD4EDBD4E0A4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A8B-407C-B3F5-BD4EDBD4E0A4}"/>
              </c:ext>
            </c:extLst>
          </c:dPt>
          <c:dPt>
            <c:idx val="3"/>
            <c:bubble3D val="0"/>
            <c:spPr>
              <a:solidFill>
                <a:schemeClr val="accent1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A8B-407C-B3F5-BD4EDBD4E0A4}"/>
              </c:ext>
            </c:extLst>
          </c:dPt>
          <c:dPt>
            <c:idx val="4"/>
            <c:bubble3D val="0"/>
            <c:spPr>
              <a:solidFill>
                <a:schemeClr val="accent1">
                  <a:shade val="53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A8B-407C-B3F5-BD4EDBD4E0A4}"/>
              </c:ext>
            </c:extLst>
          </c:dPt>
          <c:val>
            <c:numRef>
              <c:f>Sheet2!$A$1:$A$5</c:f>
              <c:numCache>
                <c:formatCode>General</c:formatCode>
                <c:ptCount val="5"/>
                <c:pt idx="0">
                  <c:v>9.9</c:v>
                </c:pt>
                <c:pt idx="1">
                  <c:v>5.6</c:v>
                </c:pt>
                <c:pt idx="2">
                  <c:v>2.2000000000000002</c:v>
                </c:pt>
                <c:pt idx="3">
                  <c:v>1.9</c:v>
                </c:pt>
                <c:pt idx="4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A8B-407C-B3F5-BD4EDBD4E0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22314F-992A-486D-A0E3-C0FED8957D6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CBD5C-9B6B-4202-8DE7-CD293017B9B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91352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CBD5C-9B6B-4202-8DE7-CD293017B9B5}" type="slidenum">
              <a:rPr lang="lt-LT" smtClean="0"/>
              <a:t>1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60344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68804"/>
            <a:ext cx="9144000" cy="2387600"/>
          </a:xfrm>
        </p:spPr>
        <p:txBody>
          <a:bodyPr anchor="b"/>
          <a:lstStyle>
            <a:lvl1pPr algn="ctr">
              <a:defRPr sz="6000" b="1" baseline="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48479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 titulinis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969573" cy="2704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02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8" name="Picture 7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364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8" name="Picture 7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0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 dirty="0"/>
          </a:p>
        </p:txBody>
      </p:sp>
      <p:pic>
        <p:nvPicPr>
          <p:cNvPr id="7" name="Picture 6" descr="Kampas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194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0"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8" name="Picture 7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135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9" name="Picture 8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485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aseline="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339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339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10" name="Picture 9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11" name="Picture 10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002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6" name="Picture 5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7" name="Picture 6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66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5" name="Picture 4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6" name="Picture 5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39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aseline="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t-L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9" name="Picture 8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854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9" name="Picture 8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387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ADF0F-9FCB-4EBC-91B9-CBB3F3DBAE0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54459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8289" y="1431170"/>
            <a:ext cx="10332720" cy="3782488"/>
          </a:xfrm>
        </p:spPr>
        <p:txBody>
          <a:bodyPr>
            <a:normAutofit/>
          </a:bodyPr>
          <a:lstStyle/>
          <a:p>
            <a:r>
              <a:rPr lang="pt-BR" sz="4400" cap="all" dirty="0"/>
              <a:t>2014–2020 m. gamtos apsaugos priemonių įgyvendinimo </a:t>
            </a:r>
            <a:br>
              <a:rPr lang="lt-LT" sz="4400" cap="all" dirty="0"/>
            </a:br>
            <a:r>
              <a:rPr lang="pt-BR" sz="4400" cap="all" dirty="0"/>
              <a:t>pažangos vertinimas</a:t>
            </a:r>
            <a:r>
              <a:rPr lang="lt-LT" sz="4400" cap="all" dirty="0"/>
              <a:t> </a:t>
            </a:r>
            <a:br>
              <a:rPr lang="lt-LT" sz="4400" cap="all" dirty="0"/>
            </a:br>
            <a:br>
              <a:rPr lang="lt-LT" sz="2800" cap="all" dirty="0"/>
            </a:br>
            <a:r>
              <a:rPr lang="lt-LT" sz="3200" i="1" dirty="0">
                <a:solidFill>
                  <a:schemeClr val="accent4"/>
                </a:solidFill>
              </a:rPr>
              <a:t>Prisitaikymas prie klimato kaitos: </a:t>
            </a:r>
            <a:r>
              <a:rPr lang="en-US" sz="3200" i="1" dirty="0">
                <a:solidFill>
                  <a:schemeClr val="accent4"/>
                </a:solidFill>
              </a:rPr>
              <a:t>a</a:t>
            </a:r>
            <a:r>
              <a:rPr lang="lt-LT" sz="3200" i="1" dirty="0" err="1">
                <a:solidFill>
                  <a:schemeClr val="accent4"/>
                </a:solidFill>
              </a:rPr>
              <a:t>plinkos</a:t>
            </a:r>
            <a:r>
              <a:rPr lang="lt-LT" sz="3200" i="1" dirty="0">
                <a:solidFill>
                  <a:schemeClr val="accent4"/>
                </a:solidFill>
              </a:rPr>
              <a:t> monitoringo, kontrolės ir prevencijos stiprinimas</a:t>
            </a:r>
            <a:endParaRPr lang="lt-LT" sz="3200" b="0" i="1" cap="all" dirty="0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7035" y="334080"/>
            <a:ext cx="3425487" cy="12205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EE951BB-7818-4D47-A7EE-8D1503D458CB}"/>
              </a:ext>
            </a:extLst>
          </p:cNvPr>
          <p:cNvPicPr/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10187795" y="306190"/>
            <a:ext cx="1268443" cy="12484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13CC33F-86B3-4780-A3DA-ACE2032C3454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525" y="239079"/>
            <a:ext cx="2576104" cy="131557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5A34F5E-C11D-46A2-A4F9-51A1693ECCFB}"/>
              </a:ext>
            </a:extLst>
          </p:cNvPr>
          <p:cNvSpPr/>
          <p:nvPr/>
        </p:nvSpPr>
        <p:spPr>
          <a:xfrm>
            <a:off x="2902505" y="5467286"/>
            <a:ext cx="582103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3200" cap="all" dirty="0">
                <a:solidFill>
                  <a:srgbClr val="003399"/>
                </a:solidFill>
                <a:latin typeface="+mj-lt"/>
              </a:rPr>
              <a:t>2019 </a:t>
            </a:r>
            <a:r>
              <a:rPr lang="lt-LT" sz="3200" dirty="0">
                <a:solidFill>
                  <a:srgbClr val="003399"/>
                </a:solidFill>
                <a:latin typeface="+mj-lt"/>
              </a:rPr>
              <a:t>m. gegužės 29 d. </a:t>
            </a:r>
          </a:p>
          <a:p>
            <a:pPr algn="ctr"/>
            <a:r>
              <a:rPr lang="lt-LT" sz="3200" dirty="0">
                <a:solidFill>
                  <a:srgbClr val="003399"/>
                </a:solidFill>
                <a:latin typeface="+mj-lt"/>
              </a:rPr>
              <a:t>Baigiamasis vertinimo renginys </a:t>
            </a:r>
          </a:p>
          <a:p>
            <a:r>
              <a:rPr lang="lt-LT" cap="all" dirty="0"/>
              <a:t> 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740190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1">
            <a:extLst>
              <a:ext uri="{FF2B5EF4-FFF2-40B4-BE49-F238E27FC236}">
                <a16:creationId xmlns:a16="http://schemas.microsoft.com/office/drawing/2014/main" id="{8B20F7ED-5B78-4F0F-932C-38FA271CEE55}"/>
              </a:ext>
            </a:extLst>
          </p:cNvPr>
          <p:cNvSpPr txBox="1">
            <a:spLocks/>
          </p:cNvSpPr>
          <p:nvPr/>
        </p:nvSpPr>
        <p:spPr>
          <a:xfrm>
            <a:off x="838200" y="247509"/>
            <a:ext cx="10515600" cy="13312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800" b="1" baseline="0">
                <a:solidFill>
                  <a:srgbClr val="0033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dirty="0"/>
              <a:t>2014-2020 m. </a:t>
            </a:r>
            <a:r>
              <a:rPr lang="en-GB" dirty="0"/>
              <a:t>ES fond</a:t>
            </a:r>
            <a:r>
              <a:rPr lang="lt-LT" dirty="0"/>
              <a:t>ų</a:t>
            </a:r>
            <a:r>
              <a:rPr lang="en-GB" dirty="0"/>
              <a:t> </a:t>
            </a:r>
            <a:r>
              <a:rPr lang="en-GB" dirty="0" err="1"/>
              <a:t>investicijų</a:t>
            </a:r>
            <a:r>
              <a:rPr lang="en-GB" dirty="0"/>
              <a:t> </a:t>
            </a:r>
            <a:r>
              <a:rPr lang="en-GB" dirty="0" err="1"/>
              <a:t>veiksmų</a:t>
            </a:r>
            <a:r>
              <a:rPr lang="en-GB" dirty="0"/>
              <a:t> </a:t>
            </a:r>
            <a:r>
              <a:rPr lang="en-GB" dirty="0" err="1"/>
              <a:t>programa</a:t>
            </a:r>
            <a:endParaRPr lang="lt-LT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719A507-0AC6-4366-8653-2D04226154BA}"/>
              </a:ext>
            </a:extLst>
          </p:cNvPr>
          <p:cNvSpPr/>
          <p:nvPr/>
        </p:nvSpPr>
        <p:spPr>
          <a:xfrm>
            <a:off x="4192884" y="1424153"/>
            <a:ext cx="7295483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lt-LT" sz="2800" dirty="0"/>
              <a:t>Priemonės įgyvendinimui skirta 21,798 mln. </a:t>
            </a:r>
            <a:r>
              <a:rPr lang="lt-LT" sz="2800" dirty="0" err="1"/>
              <a:t>Eur</a:t>
            </a:r>
            <a:r>
              <a:rPr lang="lt-LT" sz="2800" dirty="0"/>
              <a:t>. Pagal pasirašytas sutartis: </a:t>
            </a:r>
          </a:p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lt-LT" sz="2800" dirty="0"/>
              <a:t>9,9 mln. € LHMT stebėjimų tinklo, prognozavimo sistemos modernizavimas</a:t>
            </a:r>
          </a:p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lt-LT" sz="2800" dirty="0"/>
              <a:t>5,6 mln. € įrangos atnaujinimas (oro kokybė)</a:t>
            </a:r>
          </a:p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lt-LT" sz="2800" dirty="0"/>
              <a:t>2,2 mln. € </a:t>
            </a:r>
            <a:r>
              <a:rPr lang="en-US" sz="2800" dirty="0"/>
              <a:t> </a:t>
            </a:r>
            <a:r>
              <a:rPr lang="lt-LT" sz="2800" dirty="0"/>
              <a:t>informacinės sistemos ir portalai</a:t>
            </a:r>
          </a:p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lt-LT" sz="2800" dirty="0"/>
              <a:t>1,9 mln. € miškų būklės, naudojimo, atkūrimo, įveisimo ir apsaugos kontrolė (70 visureigių)</a:t>
            </a:r>
            <a:endParaRPr lang="en-US" sz="2800" dirty="0"/>
          </a:p>
          <a:p>
            <a:pPr lvl="0">
              <a:spcAft>
                <a:spcPts val="0"/>
              </a:spcAft>
            </a:pPr>
            <a:endParaRPr lang="en-US" sz="2800" dirty="0"/>
          </a:p>
          <a:p>
            <a:pPr lvl="0">
              <a:spcAft>
                <a:spcPts val="0"/>
              </a:spcAft>
            </a:pPr>
            <a:r>
              <a:rPr lang="lt-LT" sz="2800" dirty="0"/>
              <a:t>2,2</a:t>
            </a:r>
            <a:r>
              <a:rPr lang="en-US" sz="2800" dirty="0"/>
              <a:t> </a:t>
            </a:r>
            <a:r>
              <a:rPr lang="en-US" sz="2800" dirty="0" err="1"/>
              <a:t>mln</a:t>
            </a:r>
            <a:r>
              <a:rPr lang="en-US" sz="2800" dirty="0"/>
              <a:t>. </a:t>
            </a:r>
            <a:r>
              <a:rPr lang="lt-LT" sz="2800" dirty="0"/>
              <a:t>€ n</a:t>
            </a:r>
            <a:r>
              <a:rPr lang="en-US" sz="2800" dirty="0" err="1"/>
              <a:t>epasira</a:t>
            </a:r>
            <a:r>
              <a:rPr lang="lt-LT" sz="2800" dirty="0" err="1"/>
              <a:t>šytos</a:t>
            </a:r>
            <a:r>
              <a:rPr lang="lt-LT" sz="2800" dirty="0"/>
              <a:t> sutartys (priešgaisrinė technika miškams)</a:t>
            </a:r>
          </a:p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lt-LT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31" name="Chart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0880579"/>
              </p:ext>
            </p:extLst>
          </p:nvPr>
        </p:nvGraphicFramePr>
        <p:xfrm>
          <a:off x="202018" y="1832714"/>
          <a:ext cx="3851821" cy="3557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7964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Tinkamumas</a:t>
            </a:r>
            <a:endParaRPr lang="en-GB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2256817"/>
            <a:ext cx="10515600" cy="3920146"/>
          </a:xfrm>
        </p:spPr>
        <p:txBody>
          <a:bodyPr>
            <a:normAutofit/>
          </a:bodyPr>
          <a:lstStyle/>
          <a:p>
            <a:r>
              <a:rPr lang="lt-LT" dirty="0"/>
              <a:t>Priemonės poreikis yra aiškus ir argumentuotas.</a:t>
            </a:r>
          </a:p>
          <a:p>
            <a:r>
              <a:rPr lang="lt-LT" dirty="0"/>
              <a:t>Priemonė tiesiogiai prisideda prie Nacionalinės darnaus vystymosi strategijos, LR aplinkos monitoringo įstatymo uždavinių įgyvendinimo.</a:t>
            </a:r>
          </a:p>
          <a:p>
            <a:r>
              <a:rPr lang="lt-LT" dirty="0"/>
              <a:t>ES fondų lėšos yra  pagrindinis finansavimo šaltinis investicinėms priemonėms aplinkos monitoringo ir būklės vertinimo srityje </a:t>
            </a:r>
            <a:r>
              <a:rPr lang="lt-LT"/>
              <a:t>įgyvendinti.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452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935476" y="1302107"/>
            <a:ext cx="10515600" cy="496595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lt-LT">
                <a:solidFill>
                  <a:schemeClr val="accent1">
                    <a:lumMod val="50000"/>
                  </a:schemeClr>
                </a:solidFill>
              </a:rPr>
              <a:t>Aplinkos monitoringo, kontrolės ir prevencijos stiprinimas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lt-LT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lt-LT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9A507-0AC6-4366-8653-2D04226154BA}"/>
              </a:ext>
            </a:extLst>
          </p:cNvPr>
          <p:cNvSpPr/>
          <p:nvPr/>
        </p:nvSpPr>
        <p:spPr>
          <a:xfrm>
            <a:off x="935476" y="3969858"/>
            <a:ext cx="364462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lt-LT" sz="2400" dirty="0"/>
              <a:t>modernizuota 21 aplinkos apsaugos sistemos laboratorija</a:t>
            </a:r>
          </a:p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lt-LT" sz="2400" dirty="0"/>
              <a:t>įrengtos/ modernizuotos 163 monitoringo stotys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782" y="1887174"/>
            <a:ext cx="3374065" cy="1897912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3949376" y="2400442"/>
            <a:ext cx="3000375" cy="2809875"/>
            <a:chOff x="4002539" y="1712288"/>
            <a:chExt cx="3000375" cy="280987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02539" y="1712288"/>
              <a:ext cx="3000375" cy="2809875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4677381" y="3211332"/>
              <a:ext cx="96372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lt-LT" sz="2400" dirty="0"/>
                <a:t>28.2</a:t>
              </a:r>
            </a:p>
            <a:p>
              <a:r>
                <a:rPr lang="lt-LT" sz="2400" dirty="0"/>
                <a:t>mln. €</a:t>
              </a:r>
              <a:endParaRPr lang="en-GB" sz="2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579165" y="2286228"/>
              <a:ext cx="96372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lt-LT" sz="2400" dirty="0"/>
                <a:t>17.7</a:t>
              </a:r>
            </a:p>
            <a:p>
              <a:r>
                <a:rPr lang="lt-LT" sz="2400" dirty="0"/>
                <a:t>mln. €</a:t>
              </a:r>
              <a:endParaRPr lang="en-GB" sz="2400" dirty="0"/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3719A507-0AC6-4366-8653-2D04226154BA}"/>
              </a:ext>
            </a:extLst>
          </p:cNvPr>
          <p:cNvSpPr/>
          <p:nvPr/>
        </p:nvSpPr>
        <p:spPr>
          <a:xfrm>
            <a:off x="7075571" y="4057080"/>
            <a:ext cx="364462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lt-LT" sz="2400" dirty="0"/>
              <a:t>1 sraigtasparnis (pareiškėjas KAM)</a:t>
            </a:r>
          </a:p>
          <a:p>
            <a:pPr lvl="0">
              <a:spcAft>
                <a:spcPts val="0"/>
              </a:spcAft>
            </a:pPr>
            <a:r>
              <a:rPr lang="lt-LT" sz="2400" dirty="0">
                <a:solidFill>
                  <a:schemeClr val="accent2"/>
                </a:solidFill>
              </a:rPr>
              <a:t>2016-2018m. kiekvienam RAAD skirta po 6 skrydžių valandas per metus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518" y="2132240"/>
            <a:ext cx="2372471" cy="1562668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838200" y="204071"/>
            <a:ext cx="10515600" cy="1098036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>
                <a:solidFill>
                  <a:srgbClr val="003399"/>
                </a:solidFill>
              </a:rPr>
              <a:t>2007-2013</a:t>
            </a:r>
            <a:r>
              <a:rPr lang="lt-LT" sz="3800"/>
              <a:t> </a:t>
            </a:r>
            <a:r>
              <a:rPr lang="lt-LT">
                <a:solidFill>
                  <a:srgbClr val="003399"/>
                </a:solidFill>
              </a:rPr>
              <a:t>m. </a:t>
            </a:r>
            <a:r>
              <a:rPr lang="en-GB">
                <a:solidFill>
                  <a:srgbClr val="003399"/>
                </a:solidFill>
              </a:rPr>
              <a:t>ES fond</a:t>
            </a:r>
            <a:r>
              <a:rPr lang="lt-LT">
                <a:solidFill>
                  <a:srgbClr val="003399"/>
                </a:solidFill>
              </a:rPr>
              <a:t>ų</a:t>
            </a:r>
            <a:r>
              <a:rPr lang="en-GB">
                <a:solidFill>
                  <a:srgbClr val="003399"/>
                </a:solidFill>
              </a:rPr>
              <a:t> investicijų veiksmų programa</a:t>
            </a:r>
            <a:endParaRPr lang="lt-LT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459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Rezultatyvumas</a:t>
            </a:r>
            <a:endParaRPr lang="en-GB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598956"/>
            <a:ext cx="10515600" cy="509955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Paskirstyta</a:t>
            </a:r>
            <a:r>
              <a:rPr lang="en-US" dirty="0"/>
              <a:t> 90% l</a:t>
            </a:r>
            <a:r>
              <a:rPr lang="lt-LT" dirty="0" err="1"/>
              <a:t>ėšų</a:t>
            </a:r>
            <a:r>
              <a:rPr lang="en-US" dirty="0"/>
              <a:t>. </a:t>
            </a:r>
            <a:r>
              <a:rPr lang="lt-LT" dirty="0"/>
              <a:t>Iki 2019 m. pasiekta </a:t>
            </a:r>
            <a:r>
              <a:rPr lang="lt-LT" b="1" dirty="0"/>
              <a:t>mažiau nei vidutinė </a:t>
            </a:r>
            <a:r>
              <a:rPr lang="lt-LT" dirty="0"/>
              <a:t>produkto rodiklių pažanga: </a:t>
            </a:r>
            <a:endParaRPr lang="en-GB" dirty="0"/>
          </a:p>
          <a:p>
            <a:r>
              <a:rPr lang="en-US" dirty="0"/>
              <a:t>55%: </a:t>
            </a:r>
            <a:r>
              <a:rPr lang="lt-LT" dirty="0"/>
              <a:t>įsigyti/ atnaujinti 7</a:t>
            </a:r>
            <a:r>
              <a:rPr lang="en-US" dirty="0"/>
              <a:t>1</a:t>
            </a:r>
            <a:r>
              <a:rPr lang="lt-LT" dirty="0"/>
              <a:t> iš planuotų 130 (</a:t>
            </a:r>
            <a:r>
              <a:rPr lang="en-US" dirty="0"/>
              <a:t>55</a:t>
            </a:r>
            <a:r>
              <a:rPr lang="lt-LT" dirty="0"/>
              <a:t>%) priemonių komplektai aplinkos monitoringui, kontrolei ir (ar) apsaugai vykdyti; </a:t>
            </a:r>
            <a:endParaRPr lang="en-GB" dirty="0"/>
          </a:p>
          <a:p>
            <a:pPr lvl="0"/>
            <a:r>
              <a:rPr lang="en-US" dirty="0"/>
              <a:t>19%:  </a:t>
            </a:r>
            <a:r>
              <a:rPr lang="lt-LT" dirty="0"/>
              <a:t>įrengta/ atnaujinta </a:t>
            </a:r>
            <a:r>
              <a:rPr lang="en-US" dirty="0"/>
              <a:t>2</a:t>
            </a:r>
            <a:r>
              <a:rPr lang="lt-LT" dirty="0"/>
              <a:t>7 iš planuotų 1</a:t>
            </a:r>
            <a:r>
              <a:rPr lang="en-US" dirty="0"/>
              <a:t>40</a:t>
            </a:r>
            <a:r>
              <a:rPr lang="lt-LT" dirty="0"/>
              <a:t> aplinkos oro monitoringo ir ankstyvojo perspėjimo, hidrologinių ir meteorologinių stebėjimų stočių; </a:t>
            </a:r>
            <a:endParaRPr lang="en-GB" dirty="0"/>
          </a:p>
          <a:p>
            <a:pPr lvl="0"/>
            <a:r>
              <a:rPr lang="lt-LT" dirty="0"/>
              <a:t>0</a:t>
            </a:r>
            <a:r>
              <a:rPr lang="en-US" dirty="0"/>
              <a:t>%: </a:t>
            </a:r>
            <a:r>
              <a:rPr lang="en-US" dirty="0" err="1"/>
              <a:t>atlikta</a:t>
            </a:r>
            <a:r>
              <a:rPr lang="en-US" dirty="0"/>
              <a:t> 0 </a:t>
            </a:r>
            <a:r>
              <a:rPr lang="lt-LT" dirty="0"/>
              <a:t>klimato kaitos valdymo, oro teršalų apskaitos ir ŠESD apskaitos vertinimų; </a:t>
            </a:r>
            <a:endParaRPr lang="en-GB" dirty="0"/>
          </a:p>
          <a:p>
            <a:pPr lvl="0"/>
            <a:r>
              <a:rPr lang="en-US" dirty="0"/>
              <a:t>0%:  </a:t>
            </a:r>
            <a:r>
              <a:rPr lang="lt-LT" dirty="0"/>
              <a:t>aplinkos informacinė </a:t>
            </a:r>
            <a:r>
              <a:rPr lang="lt-LT" dirty="0" err="1"/>
              <a:t>sistem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modernizavimas</a:t>
            </a:r>
            <a:r>
              <a:rPr lang="lt-LT" dirty="0"/>
              <a:t>;</a:t>
            </a:r>
            <a:endParaRPr lang="en-GB" dirty="0"/>
          </a:p>
          <a:p>
            <a:pPr lvl="0"/>
            <a:r>
              <a:rPr lang="en-US" dirty="0"/>
              <a:t>0%: </a:t>
            </a:r>
            <a:r>
              <a:rPr lang="lt-LT" dirty="0"/>
              <a:t>klimato paslaugų ir informacijos koordinavimo portalas. </a:t>
            </a:r>
            <a:endParaRPr lang="en-US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D</a:t>
            </a:r>
            <a:r>
              <a:rPr lang="lt-LT" b="1" dirty="0" err="1"/>
              <a:t>idžiausi</a:t>
            </a:r>
            <a:r>
              <a:rPr lang="lt-LT" b="1" dirty="0"/>
              <a:t> pagal finansines apimtis projektai šiuo metu įgyvendinami</a:t>
            </a:r>
            <a:r>
              <a:rPr lang="en-US" b="1" dirty="0"/>
              <a:t>.</a:t>
            </a:r>
            <a:endParaRPr lang="en-GB" b="1" dirty="0"/>
          </a:p>
          <a:p>
            <a:pPr marL="0" indent="0">
              <a:buNone/>
            </a:pP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476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Poveikis, tęstinumas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0671" y="1312410"/>
            <a:ext cx="8336735" cy="3026125"/>
          </a:xfrm>
        </p:spPr>
        <p:txBody>
          <a:bodyPr>
            <a:normAutofit fontScale="92500" lnSpcReduction="10000"/>
          </a:bodyPr>
          <a:lstStyle/>
          <a:p>
            <a:r>
              <a:rPr lang="lt-LT" dirty="0"/>
              <a:t>praturtins žinias apie aplinkos būklę, įgalins surinkti tikslesnius ir patikimesnius duomenis. </a:t>
            </a:r>
          </a:p>
          <a:p>
            <a:r>
              <a:rPr lang="lt-LT" dirty="0"/>
              <a:t>sudarys sąlygas kaupti ir apdoroti surinktus duomenis, stebėti aplinkos būklės tendencijas ir priimti objektyvius ir pasvertus sprendimus</a:t>
            </a:r>
          </a:p>
          <a:p>
            <a:endParaRPr lang="lt-LT" dirty="0"/>
          </a:p>
          <a:p>
            <a:r>
              <a:rPr lang="lt-LT" dirty="0"/>
              <a:t>pagerins miškų kontrolės pareigūnų mobilumą, sudarys sąlygas operatyviai reaguoti skundų ar incidentų atvejais.</a:t>
            </a:r>
            <a:r>
              <a:rPr lang="en-GB" dirty="0"/>
              <a:t> </a:t>
            </a:r>
          </a:p>
          <a:p>
            <a:endParaRPr lang="lt-LT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94" y="1438054"/>
            <a:ext cx="2592390" cy="170752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088" y="3404681"/>
            <a:ext cx="2580896" cy="172059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57200" y="5229791"/>
            <a:ext cx="110902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2400" dirty="0">
                <a:solidFill>
                  <a:schemeClr val="accent2"/>
                </a:solidFill>
                <a:latin typeface="Cambria" panose="02040503050406030204" pitchFamily="18" charset="0"/>
                <a:ea typeface="Calibri" panose="020F0502020204030204" pitchFamily="34" charset="0"/>
                <a:cs typeface="Cambria" panose="02040503050406030204" pitchFamily="18" charset="0"/>
              </a:rPr>
              <a:t>Miškininkystė yra pajamas generuojanti ūkio šaka, kontrolės ir priežiūros sąnaudas būtų tikslinga padengti iš miško produkcijos pelno. Sąnaudų perkėlimas miškų naudotojams atitiktų „teršėjas (naudotojas) moka“ principą</a:t>
            </a:r>
            <a:endParaRPr lang="en-GB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31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4000" b="1"/>
              <a:t>Pagrindinės rekomendacijos ir strateginiai siūlymai</a:t>
            </a:r>
            <a:endParaRPr lang="en-GB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t-LT" sz="2400" b="1" dirty="0">
                <a:solidFill>
                  <a:schemeClr val="accent5">
                    <a:lumMod val="50000"/>
                  </a:schemeClr>
                </a:solidFill>
              </a:rPr>
              <a:t>LĖŠOMIS, KURIOS YRA NUMATYTOS APLINKOS MONITORINGO, KONTROLĖS IR PREVENCIJOS STIPRINIMUI FINANSUOTI TIK BETARPIŠKAI SUSIJUSIAS PRIEMONES IR VEIKLAS. </a:t>
            </a:r>
          </a:p>
          <a:p>
            <a:pPr marL="0" indent="0">
              <a:buNone/>
            </a:pPr>
            <a:r>
              <a:rPr lang="lt-LT" sz="2400" dirty="0">
                <a:solidFill>
                  <a:schemeClr val="dk1"/>
                </a:solidFill>
              </a:rPr>
              <a:t>Aplinkos apsaugos lėšomis neturėtų būti finansuojami Krašto apsaugos ministerijos poreikiai prisidengiant mažai įtikinamais aplinkos apsaugos monitoringo ir kontrolės iš oro/ iš laivo ar iš tanko poreikiais</a:t>
            </a:r>
          </a:p>
          <a:p>
            <a:pPr marL="0" indent="0">
              <a:buNone/>
            </a:pPr>
            <a:endParaRPr lang="lt-LT" sz="2400" dirty="0">
              <a:solidFill>
                <a:schemeClr val="dk1"/>
              </a:solidFill>
            </a:endParaRPr>
          </a:p>
          <a:p>
            <a:pPr marL="0" indent="0">
              <a:buNone/>
            </a:pPr>
            <a:r>
              <a:rPr lang="lt-LT" sz="2400" b="1" dirty="0">
                <a:solidFill>
                  <a:schemeClr val="accent5">
                    <a:lumMod val="50000"/>
                  </a:schemeClr>
                </a:solidFill>
              </a:rPr>
              <a:t>KITOJE FINANSINĖJE PERSPEKTYVOJE TĘSTI APLINKOS MONITORINGO, KONTROLĖS IR PREVENCIJOS STIPRINIMO PRIEMONIŲ FINANSAVIMĄ</a:t>
            </a:r>
          </a:p>
          <a:p>
            <a:pPr marL="0" indent="0">
              <a:buNone/>
            </a:pPr>
            <a:r>
              <a:rPr lang="lt-LT" sz="2400" dirty="0"/>
              <a:t>Daugiau dėmesio skirti prisitaikymo prie klimato kaitos stebėsenai, įskaitant labiausiai pažeidžiamų ūkio (ekonomikos) sektorių poveikio aplinkai kontrolę,  kraštovaizdžio, biologinės įvairovės monitoringui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9359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22292"/>
            <a:ext cx="10515600" cy="59726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2400" b="1" dirty="0">
                <a:solidFill>
                  <a:schemeClr val="accent5">
                    <a:lumMod val="50000"/>
                  </a:schemeClr>
                </a:solidFill>
              </a:rPr>
              <a:t>UŽTIKRINTI ILGALAIKĮ IR STABILŲ APLINKOS MONITORINGO VEIKLŲ FINANSAVIMĄ</a:t>
            </a:r>
            <a:endParaRPr lang="en-GB" sz="24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lt-LT" sz="2400" dirty="0"/>
              <a:t>Brangios analitinės įrangos ar modeliavimo sistemų įsigijimas nebus tvarus, jei stebėseną vykdančios institucijos neturės lėšų išlaikyti kvalifikuotą personalą, nebus skiriamas pakankamas finansavimas eksploatacinėms išlaidomas (reagentams, </a:t>
            </a:r>
            <a:r>
              <a:rPr lang="lt-LT" sz="2400" dirty="0" err="1"/>
              <a:t>kalibracijai</a:t>
            </a:r>
            <a:r>
              <a:rPr lang="lt-LT" sz="2400" dirty="0"/>
              <a:t>, atsarginėms dalims ir pan.).</a:t>
            </a:r>
          </a:p>
          <a:p>
            <a:pPr marL="0" indent="0">
              <a:buNone/>
            </a:pPr>
            <a:endParaRPr lang="lt-LT" sz="24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lt-LT" sz="2400" b="1" dirty="0">
                <a:solidFill>
                  <a:schemeClr val="accent5">
                    <a:lumMod val="50000"/>
                  </a:schemeClr>
                </a:solidFill>
              </a:rPr>
              <a:t>FINANSUOTI PRIEMONES TIESIOGIAI MAŽINANČIAS ŠILTNAMIO EFEKTĄ SUKELIANČIŲ DUJŲ EMISIJAS</a:t>
            </a:r>
            <a:endParaRPr lang="en-GB" sz="24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lt-LT" sz="2400" dirty="0"/>
              <a:t>2021-2027m. finansinėje perspektyvoje būtų tikslinga investuoti į nusausintų durpynų hidrologinio režimo atstatymą. Lietuvoje durpžemiai užima apie 10 % teritorijos (653,9 tūkst. ha), net 67 % yra nusausinti (apie 440 tūkst. ha).  Skaičiavimai rodo, kad Lietuvoje iš nusausintų durpžemių kasmet vidutiniškai išsiskiria apie 10 800 kt. CO</a:t>
            </a:r>
            <a:r>
              <a:rPr lang="lt-LT" sz="2400" baseline="-25000" dirty="0"/>
              <a:t>2</a:t>
            </a:r>
            <a:r>
              <a:rPr lang="lt-LT" sz="2400" dirty="0"/>
              <a:t> ekvivalento šiltnamio efektą sukeliančių dujų. </a:t>
            </a:r>
            <a:endParaRPr lang="en-GB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346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5239</TotalTime>
  <Words>584</Words>
  <Application>Microsoft Office PowerPoint</Application>
  <PresentationFormat>Widescreen</PresentationFormat>
  <Paragraphs>53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</vt:lpstr>
      <vt:lpstr>Office Theme</vt:lpstr>
      <vt:lpstr>2014–2020 m. gamtos apsaugos priemonių įgyvendinimo  pažangos vertinimas   Prisitaikymas prie klimato kaitos: aplinkos monitoringo, kontrolės ir prevencijos stiprinimas</vt:lpstr>
      <vt:lpstr>PowerPoint Presentation</vt:lpstr>
      <vt:lpstr>Tinkamumas</vt:lpstr>
      <vt:lpstr>PowerPoint Presentation</vt:lpstr>
      <vt:lpstr>Rezultatyvumas</vt:lpstr>
      <vt:lpstr>Poveikis, tęstinumas</vt:lpstr>
      <vt:lpstr>Pagrindinės rekomendacijos ir strateginiai siūlymai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estep</dc:creator>
  <cp:lastModifiedBy>AgneM</cp:lastModifiedBy>
  <cp:revision>347</cp:revision>
  <cp:lastPrinted>2018-12-07T10:00:32Z</cp:lastPrinted>
  <dcterms:created xsi:type="dcterms:W3CDTF">2016-09-12T07:34:57Z</dcterms:created>
  <dcterms:modified xsi:type="dcterms:W3CDTF">2019-05-28T09:45:21Z</dcterms:modified>
</cp:coreProperties>
</file>