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41" r:id="rId3"/>
    <p:sldId id="349" r:id="rId4"/>
    <p:sldId id="331" r:id="rId5"/>
    <p:sldId id="348" r:id="rId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a" initials="L" lastIdx="0" clrIdx="0"/>
  <p:cmAuthor id="1" name="Daiva Semėnienė" initials="DS" lastIdx="1" clrIdx="1">
    <p:extLst>
      <p:ext uri="{19B8F6BF-5375-455C-9EA6-DF929625EA0E}">
        <p15:presenceInfo xmlns:p15="http://schemas.microsoft.com/office/powerpoint/2012/main" userId="a413ea5c334c223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99"/>
    <a:srgbClr val="003399"/>
    <a:srgbClr val="FE2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7066" autoAdjust="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2014_2020%20m.%20gamtos%20apsaugos%20priemoniu%20igyvendinimo%20pazangos%20vertinimas\2011_2017%20statistiniai%20oro%20kokybes%20tyrimai%20diziuosiuose%20LT%20miestuose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2014_2020%20m.%20gamtos%20apsaugos%20priemoniu%20igyvendinimo%20pazangos%20vertinimas\2011_2017%20statistiniai%20oro%20kokybes%20tyrimai%20diziuosiuose%20LT%20miestuose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2014_2020%20m.%20gamtos%20apsaugos%20priemoniu%20igyvendinimo%20pazangos%20vertinimas\2011_2017%20statistiniai%20oro%20kokybes%20tyrimai%20diziuosiuose%20LT%20miestuose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iva\OneDrive\Daiva\Daiva%202019\2014_2020%20gamtos%20pr%20pazangos%20vertinimas\Projektai_skaiciavimai_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latin typeface="+mj-lt"/>
              </a:defRPr>
            </a:pPr>
            <a:r>
              <a:rPr lang="en-US" sz="1200">
                <a:latin typeface="+mj-lt"/>
              </a:rPr>
              <a:t>Vilni</a:t>
            </a:r>
            <a:r>
              <a:rPr lang="lt-LT" sz="1200">
                <a:latin typeface="+mj-lt"/>
              </a:rPr>
              <a:t>a</a:t>
            </a:r>
            <a:r>
              <a:rPr lang="en-US" sz="1200">
                <a:latin typeface="+mj-lt"/>
              </a:rPr>
              <a:t>us</a:t>
            </a:r>
            <a:r>
              <a:rPr lang="lt-LT" sz="1200">
                <a:latin typeface="+mj-lt"/>
              </a:rPr>
              <a:t> aglomeracija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1622369560690607"/>
          <c:y val="0.18148964289166297"/>
          <c:w val="0.75311488074939414"/>
          <c:h val="0.38050430492873449"/>
        </c:manualLayout>
      </c:layout>
      <c:lineChart>
        <c:grouping val="standard"/>
        <c:varyColors val="0"/>
        <c:ser>
          <c:idx val="0"/>
          <c:order val="0"/>
          <c:tx>
            <c:strRef>
              <c:f>Sheet1!$Q$5</c:f>
              <c:strCache>
                <c:ptCount val="1"/>
                <c:pt idx="0">
                  <c:v>Vilnius Senamiestis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1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Sheet1!$R$4:$AE$4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Sheet1!$R$5:$AE$5</c:f>
              <c:numCache>
                <c:formatCode>General</c:formatCode>
                <c:ptCount val="14"/>
                <c:pt idx="0">
                  <c:v>19</c:v>
                </c:pt>
                <c:pt idx="1">
                  <c:v>9</c:v>
                </c:pt>
                <c:pt idx="2">
                  <c:v>21</c:v>
                </c:pt>
                <c:pt idx="3">
                  <c:v>5</c:v>
                </c:pt>
                <c:pt idx="4">
                  <c:v>14</c:v>
                </c:pt>
                <c:pt idx="5">
                  <c:v>41</c:v>
                </c:pt>
                <c:pt idx="6">
                  <c:v>25</c:v>
                </c:pt>
                <c:pt idx="7">
                  <c:v>16</c:v>
                </c:pt>
                <c:pt idx="8">
                  <c:v>22</c:v>
                </c:pt>
                <c:pt idx="9">
                  <c:v>25</c:v>
                </c:pt>
                <c:pt idx="10">
                  <c:v>31</c:v>
                </c:pt>
                <c:pt idx="11">
                  <c:v>14</c:v>
                </c:pt>
                <c:pt idx="12">
                  <c:v>9</c:v>
                </c:pt>
                <c:pt idx="13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10-4801-9A9B-4B31995FC5CC}"/>
            </c:ext>
          </c:extLst>
        </c:ser>
        <c:ser>
          <c:idx val="1"/>
          <c:order val="1"/>
          <c:tx>
            <c:strRef>
              <c:f>Sheet1!$Q$6</c:f>
              <c:strCache>
                <c:ptCount val="1"/>
                <c:pt idx="0">
                  <c:v>Vilnius Lazdynai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2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Sheet1!$R$4:$AE$4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Sheet1!$R$6:$AE$6</c:f>
              <c:numCache>
                <c:formatCode>General</c:formatCode>
                <c:ptCount val="14"/>
                <c:pt idx="0">
                  <c:v>13</c:v>
                </c:pt>
                <c:pt idx="1">
                  <c:v>11</c:v>
                </c:pt>
                <c:pt idx="2">
                  <c:v>8</c:v>
                </c:pt>
                <c:pt idx="3">
                  <c:v>5</c:v>
                </c:pt>
                <c:pt idx="4">
                  <c:v>12</c:v>
                </c:pt>
                <c:pt idx="5">
                  <c:v>18</c:v>
                </c:pt>
                <c:pt idx="6">
                  <c:v>12</c:v>
                </c:pt>
                <c:pt idx="7">
                  <c:v>9</c:v>
                </c:pt>
                <c:pt idx="8">
                  <c:v>3</c:v>
                </c:pt>
                <c:pt idx="9">
                  <c:v>6</c:v>
                </c:pt>
                <c:pt idx="10">
                  <c:v>5</c:v>
                </c:pt>
                <c:pt idx="11">
                  <c:v>7</c:v>
                </c:pt>
                <c:pt idx="12">
                  <c:v>3</c:v>
                </c:pt>
                <c:pt idx="1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10-4801-9A9B-4B31995FC5CC}"/>
            </c:ext>
          </c:extLst>
        </c:ser>
        <c:ser>
          <c:idx val="2"/>
          <c:order val="2"/>
          <c:tx>
            <c:strRef>
              <c:f>Sheet1!$Q$7</c:f>
              <c:strCache>
                <c:ptCount val="1"/>
                <c:pt idx="0">
                  <c:v>Vilnius Žirmūnai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3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Sheet1!$R$4:$AE$4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Sheet1!$R$7:$AE$7</c:f>
              <c:numCache>
                <c:formatCode>General</c:formatCode>
                <c:ptCount val="14"/>
                <c:pt idx="0">
                  <c:v>46</c:v>
                </c:pt>
                <c:pt idx="1">
                  <c:v>65</c:v>
                </c:pt>
                <c:pt idx="2">
                  <c:v>45</c:v>
                </c:pt>
                <c:pt idx="3">
                  <c:v>30</c:v>
                </c:pt>
                <c:pt idx="4">
                  <c:v>19</c:v>
                </c:pt>
                <c:pt idx="5">
                  <c:v>23</c:v>
                </c:pt>
                <c:pt idx="6">
                  <c:v>34</c:v>
                </c:pt>
                <c:pt idx="7">
                  <c:v>31</c:v>
                </c:pt>
                <c:pt idx="8">
                  <c:v>43</c:v>
                </c:pt>
                <c:pt idx="9">
                  <c:v>81</c:v>
                </c:pt>
                <c:pt idx="10">
                  <c:v>63</c:v>
                </c:pt>
                <c:pt idx="11">
                  <c:v>34</c:v>
                </c:pt>
                <c:pt idx="12">
                  <c:v>30</c:v>
                </c:pt>
                <c:pt idx="13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710-4801-9A9B-4B31995FC5CC}"/>
            </c:ext>
          </c:extLst>
        </c:ser>
        <c:ser>
          <c:idx val="3"/>
          <c:order val="3"/>
          <c:tx>
            <c:strRef>
              <c:f>Sheet1!$Q$8</c:f>
              <c:strCache>
                <c:ptCount val="1"/>
                <c:pt idx="0">
                  <c:v>Vilnius Savanorių pr.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4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Sheet1!$R$4:$AE$4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Sheet1!$R$8:$AE$8</c:f>
              <c:numCache>
                <c:formatCode>General</c:formatCode>
                <c:ptCount val="14"/>
                <c:pt idx="0">
                  <c:v>38</c:v>
                </c:pt>
                <c:pt idx="1">
                  <c:v>26</c:v>
                </c:pt>
                <c:pt idx="2">
                  <c:v>20</c:v>
                </c:pt>
                <c:pt idx="3">
                  <c:v>10</c:v>
                </c:pt>
                <c:pt idx="4">
                  <c:v>22</c:v>
                </c:pt>
                <c:pt idx="5">
                  <c:v>35</c:v>
                </c:pt>
                <c:pt idx="6">
                  <c:v>21</c:v>
                </c:pt>
                <c:pt idx="7">
                  <c:v>10</c:v>
                </c:pt>
                <c:pt idx="8">
                  <c:v>13</c:v>
                </c:pt>
                <c:pt idx="9">
                  <c:v>12</c:v>
                </c:pt>
                <c:pt idx="10">
                  <c:v>20</c:v>
                </c:pt>
                <c:pt idx="11">
                  <c:v>12</c:v>
                </c:pt>
                <c:pt idx="12">
                  <c:v>3</c:v>
                </c:pt>
                <c:pt idx="13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710-4801-9A9B-4B31995FC5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893504"/>
        <c:axId val="45895040"/>
      </c:lineChart>
      <c:catAx>
        <c:axId val="4589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>
                <a:latin typeface="+mj-lt"/>
              </a:defRPr>
            </a:pPr>
            <a:endParaRPr lang="lt-LT"/>
          </a:p>
        </c:txPr>
        <c:crossAx val="45895040"/>
        <c:crosses val="autoZero"/>
        <c:auto val="1"/>
        <c:lblAlgn val="ctr"/>
        <c:lblOffset val="100"/>
        <c:noMultiLvlLbl val="0"/>
      </c:catAx>
      <c:valAx>
        <c:axId val="458950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00">
                    <a:latin typeface="+mj-lt"/>
                  </a:defRPr>
                </a:pPr>
                <a:r>
                  <a:rPr lang="en-US" sz="1100">
                    <a:latin typeface="+mj-lt"/>
                  </a:rPr>
                  <a:t>Dien</a:t>
                </a:r>
                <a:r>
                  <a:rPr lang="lt-LT" sz="1100">
                    <a:latin typeface="+mj-lt"/>
                  </a:rPr>
                  <a:t>ų skaičius</a:t>
                </a:r>
              </a:p>
            </c:rich>
          </c:tx>
          <c:layout>
            <c:manualLayout>
              <c:xMode val="edge"/>
              <c:yMode val="edge"/>
              <c:x val="2.7210972204784221E-2"/>
              <c:y val="0.2442494404913270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+mj-lt"/>
              </a:defRPr>
            </a:pPr>
            <a:endParaRPr lang="lt-LT"/>
          </a:p>
        </c:txPr>
        <c:crossAx val="45893504"/>
        <c:crosses val="autoZero"/>
        <c:crossBetween val="between"/>
      </c:valAx>
    </c:plotArea>
    <c:legend>
      <c:legendPos val="b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overlay val="0"/>
      <c:txPr>
        <a:bodyPr/>
        <a:lstStyle/>
        <a:p>
          <a:pPr>
            <a:defRPr sz="1100">
              <a:latin typeface="+mj-lt"/>
            </a:defRPr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latin typeface="+mj-lt"/>
              </a:defRPr>
            </a:pPr>
            <a:r>
              <a:rPr lang="lt-LT" sz="1200" dirty="0">
                <a:latin typeface="+mj-lt"/>
              </a:rPr>
              <a:t>Kauno aglomeracija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Sheet1!$Q$31</c:f>
              <c:strCache>
                <c:ptCount val="1"/>
                <c:pt idx="0">
                  <c:v>Kaunas Petrašiūnai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1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Sheet1!$R$30:$AE$30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Sheet1!$R$31:$AE$31</c:f>
              <c:numCache>
                <c:formatCode>General</c:formatCode>
                <c:ptCount val="14"/>
                <c:pt idx="0">
                  <c:v>56</c:v>
                </c:pt>
                <c:pt idx="1">
                  <c:v>54</c:v>
                </c:pt>
                <c:pt idx="2">
                  <c:v>44</c:v>
                </c:pt>
                <c:pt idx="3">
                  <c:v>19</c:v>
                </c:pt>
                <c:pt idx="4">
                  <c:v>32</c:v>
                </c:pt>
                <c:pt idx="5">
                  <c:v>41</c:v>
                </c:pt>
                <c:pt idx="6">
                  <c:v>32</c:v>
                </c:pt>
                <c:pt idx="7">
                  <c:v>30</c:v>
                </c:pt>
                <c:pt idx="8">
                  <c:v>44</c:v>
                </c:pt>
                <c:pt idx="9">
                  <c:v>37</c:v>
                </c:pt>
                <c:pt idx="10">
                  <c:v>24</c:v>
                </c:pt>
                <c:pt idx="11">
                  <c:v>16</c:v>
                </c:pt>
                <c:pt idx="12">
                  <c:v>16</c:v>
                </c:pt>
                <c:pt idx="13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98-4164-8656-EFDA020C6B0F}"/>
            </c:ext>
          </c:extLst>
        </c:ser>
        <c:ser>
          <c:idx val="1"/>
          <c:order val="1"/>
          <c:tx>
            <c:strRef>
              <c:f>Sheet1!$Q$32</c:f>
              <c:strCache>
                <c:ptCount val="1"/>
                <c:pt idx="0">
                  <c:v>Kaunas Noreikiškės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2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Sheet1!$R$30:$AE$30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Sheet1!$R$32:$AE$32</c:f>
              <c:numCache>
                <c:formatCode>General</c:formatCode>
                <c:ptCount val="14"/>
                <c:pt idx="4">
                  <c:v>16</c:v>
                </c:pt>
                <c:pt idx="5">
                  <c:v>29</c:v>
                </c:pt>
                <c:pt idx="6">
                  <c:v>24</c:v>
                </c:pt>
                <c:pt idx="7">
                  <c:v>3</c:v>
                </c:pt>
                <c:pt idx="8">
                  <c:v>4</c:v>
                </c:pt>
                <c:pt idx="9">
                  <c:v>8</c:v>
                </c:pt>
                <c:pt idx="10">
                  <c:v>14</c:v>
                </c:pt>
                <c:pt idx="11">
                  <c:v>11</c:v>
                </c:pt>
                <c:pt idx="12">
                  <c:v>2</c:v>
                </c:pt>
                <c:pt idx="13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E98-4164-8656-EFDA020C6B0F}"/>
            </c:ext>
          </c:extLst>
        </c:ser>
        <c:ser>
          <c:idx val="2"/>
          <c:order val="2"/>
          <c:tx>
            <c:strRef>
              <c:f>Sheet1!$Q$33</c:f>
              <c:strCache>
                <c:ptCount val="1"/>
                <c:pt idx="0">
                  <c:v>Kaunas Dainava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3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Sheet1!$R$30:$AE$30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Sheet1!$R$33:$AE$33</c:f>
              <c:numCache>
                <c:formatCode>General</c:formatCode>
                <c:ptCount val="14"/>
                <c:pt idx="1">
                  <c:v>68</c:v>
                </c:pt>
                <c:pt idx="2">
                  <c:v>46</c:v>
                </c:pt>
                <c:pt idx="3">
                  <c:v>22</c:v>
                </c:pt>
                <c:pt idx="4">
                  <c:v>29</c:v>
                </c:pt>
                <c:pt idx="5">
                  <c:v>41</c:v>
                </c:pt>
                <c:pt idx="6">
                  <c:v>28</c:v>
                </c:pt>
                <c:pt idx="7">
                  <c:v>21</c:v>
                </c:pt>
                <c:pt idx="8">
                  <c:v>26</c:v>
                </c:pt>
                <c:pt idx="9">
                  <c:v>35</c:v>
                </c:pt>
                <c:pt idx="10">
                  <c:v>33</c:v>
                </c:pt>
                <c:pt idx="11">
                  <c:v>21</c:v>
                </c:pt>
                <c:pt idx="12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E98-4164-8656-EFDA020C6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442176"/>
        <c:axId val="45443712"/>
      </c:lineChart>
      <c:catAx>
        <c:axId val="45442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>
                <a:latin typeface="+mj-lt"/>
              </a:defRPr>
            </a:pPr>
            <a:endParaRPr lang="lt-LT"/>
          </a:p>
        </c:txPr>
        <c:crossAx val="45443712"/>
        <c:crosses val="autoZero"/>
        <c:auto val="1"/>
        <c:lblAlgn val="ctr"/>
        <c:lblOffset val="100"/>
        <c:noMultiLvlLbl val="0"/>
      </c:catAx>
      <c:valAx>
        <c:axId val="45443712"/>
        <c:scaling>
          <c:orientation val="minMax"/>
          <c:max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00">
                    <a:latin typeface="+mj-lt"/>
                  </a:defRPr>
                </a:pPr>
                <a:r>
                  <a:rPr lang="lt-LT" sz="1100">
                    <a:latin typeface="+mj-lt"/>
                  </a:rPr>
                  <a:t>Dienų skaičius</a:t>
                </a:r>
              </a:p>
            </c:rich>
          </c:tx>
          <c:layout>
            <c:manualLayout>
              <c:xMode val="edge"/>
              <c:yMode val="edge"/>
              <c:x val="2.2222301938909138E-2"/>
              <c:y val="0.2390364044373609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+mj-lt"/>
              </a:defRPr>
            </a:pPr>
            <a:endParaRPr lang="lt-LT"/>
          </a:p>
        </c:txPr>
        <c:crossAx val="45442176"/>
        <c:crosses val="autoZero"/>
        <c:crossBetween val="between"/>
      </c:valAx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overlay val="0"/>
      <c:txPr>
        <a:bodyPr/>
        <a:lstStyle/>
        <a:p>
          <a:pPr>
            <a:defRPr sz="1100">
              <a:latin typeface="+mj-lt"/>
            </a:defRPr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latin typeface="+mj-lt"/>
              </a:defRPr>
            </a:pPr>
            <a:r>
              <a:rPr lang="lt-LT" sz="1200">
                <a:latin typeface="+mj-lt"/>
              </a:rPr>
              <a:t>Didieji zonos miestai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9701549829662685"/>
          <c:y val="0.13444108438315644"/>
          <c:w val="0.76082643096774349"/>
          <c:h val="0.31540027139943488"/>
        </c:manualLayout>
      </c:layout>
      <c:lineChart>
        <c:grouping val="standard"/>
        <c:varyColors val="0"/>
        <c:ser>
          <c:idx val="0"/>
          <c:order val="0"/>
          <c:tx>
            <c:strRef>
              <c:f>Sheet1!$Q$54</c:f>
              <c:strCache>
                <c:ptCount val="1"/>
                <c:pt idx="0">
                  <c:v>Klaipėda Centras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1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Sheet1!$R$53:$AE$53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Sheet1!$R$54:$AE$54</c:f>
              <c:numCache>
                <c:formatCode>General</c:formatCode>
                <c:ptCount val="14"/>
                <c:pt idx="0">
                  <c:v>43</c:v>
                </c:pt>
                <c:pt idx="1">
                  <c:v>32</c:v>
                </c:pt>
                <c:pt idx="2">
                  <c:v>9</c:v>
                </c:pt>
                <c:pt idx="3">
                  <c:v>9</c:v>
                </c:pt>
                <c:pt idx="4">
                  <c:v>29</c:v>
                </c:pt>
                <c:pt idx="5">
                  <c:v>32</c:v>
                </c:pt>
                <c:pt idx="6">
                  <c:v>31</c:v>
                </c:pt>
                <c:pt idx="7">
                  <c:v>28</c:v>
                </c:pt>
                <c:pt idx="8">
                  <c:v>35</c:v>
                </c:pt>
                <c:pt idx="9">
                  <c:v>43</c:v>
                </c:pt>
                <c:pt idx="10">
                  <c:v>20</c:v>
                </c:pt>
                <c:pt idx="11">
                  <c:v>9</c:v>
                </c:pt>
                <c:pt idx="12">
                  <c:v>3</c:v>
                </c:pt>
                <c:pt idx="13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B3-43A4-A8D0-DFD0A131C1DF}"/>
            </c:ext>
          </c:extLst>
        </c:ser>
        <c:ser>
          <c:idx val="1"/>
          <c:order val="1"/>
          <c:tx>
            <c:strRef>
              <c:f>Sheet1!$Q$55</c:f>
              <c:strCache>
                <c:ptCount val="1"/>
                <c:pt idx="0">
                  <c:v>Klaipėda Šilutės plentas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2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Sheet1!$R$53:$AE$53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Sheet1!$R$55:$AE$55</c:f>
              <c:numCache>
                <c:formatCode>General</c:formatCode>
                <c:ptCount val="14"/>
                <c:pt idx="0">
                  <c:v>7</c:v>
                </c:pt>
                <c:pt idx="1">
                  <c:v>22</c:v>
                </c:pt>
                <c:pt idx="2">
                  <c:v>14</c:v>
                </c:pt>
                <c:pt idx="3">
                  <c:v>8</c:v>
                </c:pt>
                <c:pt idx="4">
                  <c:v>33</c:v>
                </c:pt>
                <c:pt idx="5">
                  <c:v>22</c:v>
                </c:pt>
                <c:pt idx="6">
                  <c:v>26</c:v>
                </c:pt>
                <c:pt idx="7">
                  <c:v>17</c:v>
                </c:pt>
                <c:pt idx="8">
                  <c:v>26</c:v>
                </c:pt>
                <c:pt idx="9">
                  <c:v>32</c:v>
                </c:pt>
                <c:pt idx="10">
                  <c:v>34</c:v>
                </c:pt>
                <c:pt idx="11">
                  <c:v>30</c:v>
                </c:pt>
                <c:pt idx="12">
                  <c:v>30</c:v>
                </c:pt>
                <c:pt idx="13">
                  <c:v>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B3-43A4-A8D0-DFD0A131C1DF}"/>
            </c:ext>
          </c:extLst>
        </c:ser>
        <c:ser>
          <c:idx val="2"/>
          <c:order val="2"/>
          <c:tx>
            <c:strRef>
              <c:f>Sheet1!$Q$56</c:f>
              <c:strCache>
                <c:ptCount val="1"/>
                <c:pt idx="0">
                  <c:v>Šiauliai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3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Sheet1!$R$53:$AE$53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Sheet1!$R$56:$AE$56</c:f>
              <c:numCache>
                <c:formatCode>General</c:formatCode>
                <c:ptCount val="14"/>
                <c:pt idx="0">
                  <c:v>27</c:v>
                </c:pt>
                <c:pt idx="1">
                  <c:v>39</c:v>
                </c:pt>
                <c:pt idx="2">
                  <c:v>18</c:v>
                </c:pt>
                <c:pt idx="3">
                  <c:v>11</c:v>
                </c:pt>
                <c:pt idx="4">
                  <c:v>31</c:v>
                </c:pt>
                <c:pt idx="5">
                  <c:v>51</c:v>
                </c:pt>
                <c:pt idx="6">
                  <c:v>33</c:v>
                </c:pt>
                <c:pt idx="7">
                  <c:v>35</c:v>
                </c:pt>
                <c:pt idx="8">
                  <c:v>49</c:v>
                </c:pt>
                <c:pt idx="9">
                  <c:v>18</c:v>
                </c:pt>
                <c:pt idx="10">
                  <c:v>19</c:v>
                </c:pt>
                <c:pt idx="11">
                  <c:v>12</c:v>
                </c:pt>
                <c:pt idx="12">
                  <c:v>3</c:v>
                </c:pt>
                <c:pt idx="13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7B3-43A4-A8D0-DFD0A131C1DF}"/>
            </c:ext>
          </c:extLst>
        </c:ser>
        <c:ser>
          <c:idx val="3"/>
          <c:order val="3"/>
          <c:tx>
            <c:strRef>
              <c:f>Sheet1!$Q$57</c:f>
              <c:strCache>
                <c:ptCount val="1"/>
                <c:pt idx="0">
                  <c:v>Panevėžys Centras</c:v>
                </c:pt>
              </c:strCache>
            </c:strRef>
          </c:tx>
          <c:marker>
            <c:symbol val="none"/>
          </c:marker>
          <c:trendline>
            <c:spPr>
              <a:ln w="28575">
                <a:solidFill>
                  <a:schemeClr val="accent4"/>
                </a:solidFill>
              </a:ln>
            </c:spPr>
            <c:trendlineType val="linear"/>
            <c:dispRSqr val="0"/>
            <c:dispEq val="0"/>
          </c:trendline>
          <c:cat>
            <c:numRef>
              <c:f>Sheet1!$R$53:$AE$53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Sheet1!$R$57:$AE$57</c:f>
              <c:numCache>
                <c:formatCode>General</c:formatCode>
                <c:ptCount val="14"/>
                <c:pt idx="0">
                  <c:v>42</c:v>
                </c:pt>
                <c:pt idx="1">
                  <c:v>26</c:v>
                </c:pt>
                <c:pt idx="2">
                  <c:v>26</c:v>
                </c:pt>
                <c:pt idx="3">
                  <c:v>16</c:v>
                </c:pt>
                <c:pt idx="4">
                  <c:v>29</c:v>
                </c:pt>
                <c:pt idx="5">
                  <c:v>43</c:v>
                </c:pt>
                <c:pt idx="6">
                  <c:v>19</c:v>
                </c:pt>
                <c:pt idx="7">
                  <c:v>23</c:v>
                </c:pt>
                <c:pt idx="8">
                  <c:v>28</c:v>
                </c:pt>
                <c:pt idx="9">
                  <c:v>4</c:v>
                </c:pt>
                <c:pt idx="10">
                  <c:v>10</c:v>
                </c:pt>
                <c:pt idx="11">
                  <c:v>9</c:v>
                </c:pt>
                <c:pt idx="12">
                  <c:v>2</c:v>
                </c:pt>
                <c:pt idx="13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7B3-43A4-A8D0-DFD0A131C1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935616"/>
        <c:axId val="46859008"/>
      </c:lineChart>
      <c:catAx>
        <c:axId val="4593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>
                <a:latin typeface="+mj-lt"/>
              </a:defRPr>
            </a:pPr>
            <a:endParaRPr lang="lt-LT"/>
          </a:p>
        </c:txPr>
        <c:crossAx val="46859008"/>
        <c:crosses val="autoZero"/>
        <c:auto val="1"/>
        <c:lblAlgn val="ctr"/>
        <c:lblOffset val="100"/>
        <c:noMultiLvlLbl val="0"/>
      </c:catAx>
      <c:valAx>
        <c:axId val="46859008"/>
        <c:scaling>
          <c:orientation val="minMax"/>
          <c:max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00">
                    <a:latin typeface="+mj-lt"/>
                  </a:defRPr>
                </a:pPr>
                <a:r>
                  <a:rPr lang="lt-LT" sz="1100">
                    <a:latin typeface="+mj-lt"/>
                  </a:rPr>
                  <a:t>Dienų skaičius</a:t>
                </a:r>
              </a:p>
            </c:rich>
          </c:tx>
          <c:layout>
            <c:manualLayout>
              <c:xMode val="edge"/>
              <c:yMode val="edge"/>
              <c:x val="2.2222143756694096E-2"/>
              <c:y val="0.2390365910143585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+mj-lt"/>
              </a:defRPr>
            </a:pPr>
            <a:endParaRPr lang="lt-LT"/>
          </a:p>
        </c:txPr>
        <c:crossAx val="45935616"/>
        <c:crosses val="autoZero"/>
        <c:crossBetween val="between"/>
      </c:valAx>
    </c:plotArea>
    <c:legend>
      <c:legendPos val="b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14776811190085823"/>
          <c:y val="0.55634788566325855"/>
          <c:w val="0.73512388950300267"/>
          <c:h val="0.4110636539875317"/>
        </c:manualLayout>
      </c:layout>
      <c:overlay val="0"/>
      <c:txPr>
        <a:bodyPr/>
        <a:lstStyle/>
        <a:p>
          <a:pPr>
            <a:defRPr sz="1100">
              <a:latin typeface="+mj-lt"/>
            </a:defRPr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spPr>
            <a:solidFill>
              <a:schemeClr val="accent1"/>
            </a:solidFill>
            <a:ln>
              <a:solidFill>
                <a:schemeClr val="accent4">
                  <a:lumMod val="75000"/>
                </a:schemeClr>
              </a:solidFill>
            </a:ln>
          </c:spPr>
          <c:explosion val="9"/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02-40F7-ACFA-D97D394CA669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02-40F7-ACFA-D97D394CA669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02-40F7-ACFA-D97D394CA669}"/>
                </c:ext>
              </c:extLst>
            </c:dLbl>
            <c:dLbl>
              <c:idx val="1"/>
              <c:layout>
                <c:manualLayout>
                  <c:x val="-7.2222222222222215E-2"/>
                  <c:y val="-4.6296114027413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43066491688538"/>
                      <c:h val="0.101782589676290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202-40F7-ACFA-D97D394CA6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Oras!$P$40:$P$41</c:f>
              <c:numCache>
                <c:formatCode>0%</c:formatCode>
                <c:ptCount val="2"/>
                <c:pt idx="0">
                  <c:v>0.67</c:v>
                </c:pt>
                <c:pt idx="1">
                  <c:v>0.33196719003640263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02-40F7-ACFA-D97D394CA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5">
          <a:lumMod val="75000"/>
        </a:schemeClr>
      </a:solidFill>
      <a:round/>
    </a:ln>
    <a:effectLst/>
  </c:spPr>
  <c:txPr>
    <a:bodyPr/>
    <a:lstStyle/>
    <a:p>
      <a:pPr>
        <a:defRPr sz="2400">
          <a:ln>
            <a:noFill/>
          </a:ln>
        </a:defRPr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314F-992A-486D-A0E3-C0FED8957D6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CBD5C-9B6B-4202-8DE7-CD293017B9B5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135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CBD5C-9B6B-4202-8DE7-CD293017B9B5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03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804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84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 titulini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9573" cy="27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 dirty="0"/>
          </a:p>
        </p:txBody>
      </p:sp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3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9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11" name="Picture 10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0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6" name="Picture 5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5" name="Picture 4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6" name="Picture 5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5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1203-5072-4B9A-836F-E02D574B4342}" type="datetimeFigureOut">
              <a:rPr lang="lt-LT" smtClean="0"/>
              <a:pPr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445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555" y="1193074"/>
            <a:ext cx="10332720" cy="3550136"/>
          </a:xfrm>
        </p:spPr>
        <p:txBody>
          <a:bodyPr>
            <a:normAutofit/>
          </a:bodyPr>
          <a:lstStyle/>
          <a:p>
            <a:r>
              <a:rPr lang="pt-BR" sz="4400" cap="all" dirty="0"/>
              <a:t>2014–2020 m. gamtos apsaugos priemonių įgyvendinimo </a:t>
            </a:r>
            <a:br>
              <a:rPr lang="lt-LT" sz="4400" cap="all" dirty="0"/>
            </a:br>
            <a:r>
              <a:rPr lang="pt-BR" sz="4400" cap="all" dirty="0"/>
              <a:t>pažangos vertinimas</a:t>
            </a:r>
            <a:r>
              <a:rPr lang="lt-LT" sz="4400" cap="all" dirty="0"/>
              <a:t> </a:t>
            </a:r>
            <a:br>
              <a:rPr lang="lt-LT" sz="4400" cap="all" dirty="0"/>
            </a:br>
            <a:br>
              <a:rPr lang="lt-LT" sz="2800" cap="all" dirty="0"/>
            </a:br>
            <a:r>
              <a:rPr lang="lt-LT" sz="3600" i="1" cap="all" dirty="0">
                <a:solidFill>
                  <a:schemeClr val="accent4"/>
                </a:solidFill>
              </a:rPr>
              <a:t>aplinkos oro kokybės gerinimas</a:t>
            </a:r>
            <a:endParaRPr lang="lt-LT" sz="3600" b="0" i="1" cap="all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7930" y="283054"/>
            <a:ext cx="3126379" cy="111399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2DA9E7F-C04F-4583-AB05-E09C566EF315}"/>
              </a:ext>
            </a:extLst>
          </p:cNvPr>
          <p:cNvSpPr/>
          <p:nvPr/>
        </p:nvSpPr>
        <p:spPr>
          <a:xfrm>
            <a:off x="2902505" y="5467286"/>
            <a:ext cx="582103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cap="all" dirty="0">
                <a:solidFill>
                  <a:srgbClr val="003399"/>
                </a:solidFill>
                <a:latin typeface="+mj-lt"/>
              </a:rPr>
              <a:t>2019 </a:t>
            </a:r>
            <a:r>
              <a:rPr lang="lt-LT" sz="3200" dirty="0">
                <a:solidFill>
                  <a:srgbClr val="003399"/>
                </a:solidFill>
                <a:latin typeface="+mj-lt"/>
              </a:rPr>
              <a:t>m. gegužės 29 d. </a:t>
            </a:r>
          </a:p>
          <a:p>
            <a:pPr algn="ctr"/>
            <a:r>
              <a:rPr lang="lt-LT" sz="3200" dirty="0">
                <a:solidFill>
                  <a:srgbClr val="003399"/>
                </a:solidFill>
                <a:latin typeface="+mj-lt"/>
              </a:rPr>
              <a:t>Baigiamasis vertinimo renginys </a:t>
            </a:r>
          </a:p>
          <a:p>
            <a:r>
              <a:rPr lang="lt-LT" cap="all" dirty="0"/>
              <a:t> </a:t>
            </a:r>
            <a:endParaRPr lang="lt-L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4EBE74-9FEF-47F0-A368-679D536F4EB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25" y="239079"/>
            <a:ext cx="2576104" cy="1315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D8002DD-19CD-4299-86E4-E58B12893E8A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187795" y="306190"/>
            <a:ext cx="1268443" cy="1248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01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Box 52">
            <a:extLst>
              <a:ext uri="{FF2B5EF4-FFF2-40B4-BE49-F238E27FC236}">
                <a16:creationId xmlns:a16="http://schemas.microsoft.com/office/drawing/2014/main" id="{039B7F3C-40F1-4E85-A3B7-9338DAEDCB1C}"/>
              </a:ext>
            </a:extLst>
          </p:cNvPr>
          <p:cNvSpPr txBox="1"/>
          <p:nvPr/>
        </p:nvSpPr>
        <p:spPr>
          <a:xfrm rot="5400000">
            <a:off x="2216814" y="609591"/>
            <a:ext cx="492443" cy="29116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2007-2013 m. </a:t>
            </a:r>
            <a:endParaRPr lang="lt-LT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B3CD57B-94DF-49D5-B66D-6DEEAAAB077D}"/>
              </a:ext>
            </a:extLst>
          </p:cNvPr>
          <p:cNvSpPr txBox="1"/>
          <p:nvPr/>
        </p:nvSpPr>
        <p:spPr>
          <a:xfrm rot="5400000">
            <a:off x="8712244" y="563155"/>
            <a:ext cx="492443" cy="301372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2014-2020 m. </a:t>
            </a:r>
            <a:endParaRPr lang="lt-LT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BD03977-E56A-4D3A-B266-970F55CF312D}"/>
              </a:ext>
            </a:extLst>
          </p:cNvPr>
          <p:cNvGrpSpPr/>
          <p:nvPr/>
        </p:nvGrpSpPr>
        <p:grpSpPr>
          <a:xfrm>
            <a:off x="4206240" y="2599222"/>
            <a:ext cx="8439037" cy="3051135"/>
            <a:chOff x="4398894" y="3250455"/>
            <a:chExt cx="6092388" cy="2159778"/>
          </a:xfrm>
        </p:grpSpPr>
        <p:sp>
          <p:nvSpPr>
            <p:cNvPr id="30" name="Flowchart: Data 29">
              <a:extLst>
                <a:ext uri="{FF2B5EF4-FFF2-40B4-BE49-F238E27FC236}">
                  <a16:creationId xmlns:a16="http://schemas.microsoft.com/office/drawing/2014/main" id="{705E7F3D-257A-4923-A249-BAC660444F2E}"/>
                </a:ext>
              </a:extLst>
            </p:cNvPr>
            <p:cNvSpPr/>
            <p:nvPr/>
          </p:nvSpPr>
          <p:spPr>
            <a:xfrm rot="17295718" flipV="1">
              <a:off x="4549312" y="3763691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1" name="Flowchart: Data 30">
              <a:extLst>
                <a:ext uri="{FF2B5EF4-FFF2-40B4-BE49-F238E27FC236}">
                  <a16:creationId xmlns:a16="http://schemas.microsoft.com/office/drawing/2014/main" id="{27F34EDE-82BB-421E-BD72-0078469C0C08}"/>
                </a:ext>
              </a:extLst>
            </p:cNvPr>
            <p:cNvSpPr/>
            <p:nvPr/>
          </p:nvSpPr>
          <p:spPr>
            <a:xfrm rot="5400000" flipH="1">
              <a:off x="4366941" y="3367189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2" name="Flowchart: Data 31">
              <a:extLst>
                <a:ext uri="{FF2B5EF4-FFF2-40B4-BE49-F238E27FC236}">
                  <a16:creationId xmlns:a16="http://schemas.microsoft.com/office/drawing/2014/main" id="{417BB1E0-84E2-4D0C-9D53-7ABEB776EF7D}"/>
                </a:ext>
              </a:extLst>
            </p:cNvPr>
            <p:cNvSpPr/>
            <p:nvPr/>
          </p:nvSpPr>
          <p:spPr>
            <a:xfrm rot="16200000" flipH="1" flipV="1">
              <a:off x="4931145" y="3629835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134A8A7-3312-44A6-A019-655BEB4499B6}"/>
                </a:ext>
              </a:extLst>
            </p:cNvPr>
            <p:cNvSpPr/>
            <p:nvPr/>
          </p:nvSpPr>
          <p:spPr>
            <a:xfrm>
              <a:off x="5612083" y="3464465"/>
              <a:ext cx="3980162" cy="19457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4" name="Flowchart: Data 33">
              <a:extLst>
                <a:ext uri="{FF2B5EF4-FFF2-40B4-BE49-F238E27FC236}">
                  <a16:creationId xmlns:a16="http://schemas.microsoft.com/office/drawing/2014/main" id="{567ED729-4CBB-4482-BCE3-E815FDE8AE7C}"/>
                </a:ext>
              </a:extLst>
            </p:cNvPr>
            <p:cNvSpPr/>
            <p:nvPr/>
          </p:nvSpPr>
          <p:spPr>
            <a:xfrm rot="5400000">
              <a:off x="5286988" y="3789559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8F76205-FBE4-4448-8C8E-37B25DA68058}"/>
                </a:ext>
              </a:extLst>
            </p:cNvPr>
            <p:cNvSpPr txBox="1"/>
            <p:nvPr/>
          </p:nvSpPr>
          <p:spPr>
            <a:xfrm>
              <a:off x="4398894" y="3464465"/>
              <a:ext cx="1046928" cy="554593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7 309 361</a:t>
              </a:r>
              <a:r>
                <a:rPr lang="en-GB" b="1" dirty="0">
                  <a:solidFill>
                    <a:schemeClr val="bg1"/>
                  </a:solidFill>
                </a:rPr>
                <a:t> Eur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B88ADC9-A62C-46C2-8790-0A6CCC885281}"/>
                </a:ext>
              </a:extLst>
            </p:cNvPr>
            <p:cNvSpPr txBox="1"/>
            <p:nvPr/>
          </p:nvSpPr>
          <p:spPr>
            <a:xfrm>
              <a:off x="6575759" y="3538789"/>
              <a:ext cx="3915523" cy="3169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</a:rPr>
                <a:t>Finansuojamos veiklos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0A6C33B-FED7-45F9-9A62-E69B22A79A6C}"/>
                </a:ext>
              </a:extLst>
            </p:cNvPr>
            <p:cNvSpPr txBox="1"/>
            <p:nvPr/>
          </p:nvSpPr>
          <p:spPr>
            <a:xfrm>
              <a:off x="5643955" y="3899671"/>
              <a:ext cx="3733509" cy="1459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arenR"/>
              </a:pPr>
              <a:r>
                <a:rPr lang="lt-LT" sz="1600" dirty="0">
                  <a:solidFill>
                    <a:schemeClr val="bg1"/>
                  </a:solidFill>
                </a:rPr>
                <a:t>Aplinkos oro kokybės valdymo priemonių planų parengimas.</a:t>
              </a:r>
            </a:p>
            <a:p>
              <a:pPr marL="342900" indent="-342900">
                <a:buFont typeface="+mj-lt"/>
                <a:buAutoNum type="arabicParenR"/>
              </a:pPr>
              <a:r>
                <a:rPr lang="lt-LT" sz="1600" dirty="0">
                  <a:solidFill>
                    <a:schemeClr val="bg1"/>
                  </a:solidFill>
                </a:rPr>
                <a:t>Gatvių priežiūros ir valymo technologijų (įrenginių) įsigijimas.</a:t>
              </a:r>
            </a:p>
            <a:p>
              <a:pPr marL="342900" indent="-342900">
                <a:buFont typeface="+mj-lt"/>
                <a:buAutoNum type="arabicParenR"/>
              </a:pPr>
              <a:r>
                <a:rPr lang="lt-LT" sz="1600" dirty="0">
                  <a:solidFill>
                    <a:schemeClr val="bg1"/>
                  </a:solidFill>
                </a:rPr>
                <a:t>Visuomenės informavimas apie galimybes gyventojams prisidėti prie aplinkos oro taršos mažinimo, aplinkos oro kokybės gerinimo ir galimas neatsakingo elgesio pasekmes.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BB2403C-BBFE-4E52-BEC4-C256C4F99D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7377" y="3843786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itle 1">
            <a:extLst>
              <a:ext uri="{FF2B5EF4-FFF2-40B4-BE49-F238E27FC236}">
                <a16:creationId xmlns:a16="http://schemas.microsoft.com/office/drawing/2014/main" id="{8B20F7ED-5B78-4F0F-932C-38FA271CEE55}"/>
              </a:ext>
            </a:extLst>
          </p:cNvPr>
          <p:cNvSpPr txBox="1">
            <a:spLocks/>
          </p:cNvSpPr>
          <p:nvPr/>
        </p:nvSpPr>
        <p:spPr>
          <a:xfrm>
            <a:off x="838200" y="334177"/>
            <a:ext cx="10515600" cy="133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800" b="1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b="0" dirty="0"/>
              <a:t>05.6.1-APVA-V-021 "Aplinkos oro kokybės gerinimas"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121558-4CA2-4203-BACA-5A71689FE26D}"/>
              </a:ext>
            </a:extLst>
          </p:cNvPr>
          <p:cNvCxnSpPr>
            <a:cxnSpLocks/>
          </p:cNvCxnSpPr>
          <p:nvPr/>
        </p:nvCxnSpPr>
        <p:spPr>
          <a:xfrm>
            <a:off x="720914" y="2450035"/>
            <a:ext cx="38880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338C9F7-584F-4090-8A1E-A3E941F69A93}"/>
              </a:ext>
            </a:extLst>
          </p:cNvPr>
          <p:cNvCxnSpPr/>
          <p:nvPr/>
        </p:nvCxnSpPr>
        <p:spPr>
          <a:xfrm>
            <a:off x="5955924" y="2450035"/>
            <a:ext cx="524133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FD12955-D5E2-48FC-A0FD-91B1D7B68182}"/>
              </a:ext>
            </a:extLst>
          </p:cNvPr>
          <p:cNvSpPr/>
          <p:nvPr/>
        </p:nvSpPr>
        <p:spPr>
          <a:xfrm>
            <a:off x="2884716" y="5849676"/>
            <a:ext cx="86737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200" dirty="0">
                <a:ea typeface="+mj-ea"/>
                <a:cs typeface="+mj-cs"/>
              </a:rPr>
              <a:t>Pareiškėjai - Vilniaus, Kauno, Klaipėdos, Šiaulių ir Panevėžio miestų savivaldybių administracijos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B27944-BCAB-4F15-9C72-6A0BEFF15FBC}"/>
              </a:ext>
            </a:extLst>
          </p:cNvPr>
          <p:cNvSpPr txBox="1"/>
          <p:nvPr/>
        </p:nvSpPr>
        <p:spPr>
          <a:xfrm>
            <a:off x="2159726" y="3155664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3200" dirty="0"/>
              <a:t>-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796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71850" y="1326354"/>
            <a:ext cx="7020719" cy="21545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lt-LT" sz="2400" dirty="0">
                <a:ea typeface="+mj-ea"/>
                <a:cs typeface="+mj-cs"/>
              </a:rPr>
              <a:t>Vis dažnesni kietųjų dalelių (KD</a:t>
            </a:r>
            <a:r>
              <a:rPr lang="lt-LT" sz="2400" baseline="-25000" dirty="0">
                <a:ea typeface="+mj-ea"/>
                <a:cs typeface="+mj-cs"/>
              </a:rPr>
              <a:t>10</a:t>
            </a:r>
            <a:r>
              <a:rPr lang="lt-LT" sz="2400" dirty="0">
                <a:ea typeface="+mj-ea"/>
                <a:cs typeface="+mj-cs"/>
              </a:rPr>
              <a:t>) paros ribinės vertės viršijimai didžiuosiuose Lietuvos miestuose (Vilniuje, Kaune, Klaipėdoje, Šiauliuose, Panevėžyje)</a:t>
            </a:r>
            <a:r>
              <a:rPr lang="en-US" sz="2400" dirty="0">
                <a:ea typeface="+mj-ea"/>
                <a:cs typeface="+mj-cs"/>
              </a:rPr>
              <a:t>.</a:t>
            </a:r>
            <a:endParaRPr lang="lt-LT" sz="2400" dirty="0"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0754" y="3074127"/>
            <a:ext cx="735794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800" dirty="0"/>
              <a:t>Pagrindinės priežastys: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lt-LT" sz="2800" dirty="0"/>
              <a:t> </a:t>
            </a:r>
            <a:r>
              <a:rPr lang="lt-LT" sz="2400" dirty="0"/>
              <a:t>šaltuoju metų laiku – išmetimai iš suintensyvėjusios šilumos energijos gamybos, tarp jų išmetimai iš nekontroliuojamų namų ūkių katilų, kūrenamų kietuoju kuru ar netgi atliekomis;</a:t>
            </a:r>
          </a:p>
          <a:p>
            <a:pPr marL="266700" indent="-266700">
              <a:buFont typeface="Arial" pitchFamily="34" charset="0"/>
              <a:buChar char="•"/>
            </a:pPr>
            <a:endParaRPr lang="lt-LT" sz="2400" dirty="0"/>
          </a:p>
          <a:p>
            <a:pPr marL="266700" indent="-266700">
              <a:buFont typeface="Arial" pitchFamily="34" charset="0"/>
              <a:buChar char="•"/>
            </a:pPr>
            <a:r>
              <a:rPr lang="lt-LT" sz="2400" dirty="0"/>
              <a:t> sausuoju metų laiku, ypatingai pavasarį, transporto priemonių ar stipresnio vėjo sukeliama “pakeltoji” tarša</a:t>
            </a:r>
            <a:r>
              <a:rPr lang="en-US" sz="2400" dirty="0"/>
              <a:t>.</a:t>
            </a:r>
            <a:endParaRPr lang="lt-LT" sz="24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6824777" cy="13776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Sprendžiama problema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D0969A0-4CB1-4065-B6B2-03C968700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177897"/>
              </p:ext>
            </p:extLst>
          </p:nvPr>
        </p:nvGraphicFramePr>
        <p:xfrm>
          <a:off x="8795657" y="109325"/>
          <a:ext cx="3313610" cy="2151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2C5E8E8-681E-44FF-B673-B0D887A3B1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705677"/>
              </p:ext>
            </p:extLst>
          </p:nvPr>
        </p:nvGraphicFramePr>
        <p:xfrm>
          <a:off x="8795549" y="2261278"/>
          <a:ext cx="3313719" cy="225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99716FE-F551-4E62-A18F-84843EBCF1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7177798"/>
              </p:ext>
            </p:extLst>
          </p:nvPr>
        </p:nvGraphicFramePr>
        <p:xfrm>
          <a:off x="8795549" y="4519749"/>
          <a:ext cx="3313719" cy="2338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ircle: Hollow 1">
            <a:extLst>
              <a:ext uri="{FF2B5EF4-FFF2-40B4-BE49-F238E27FC236}">
                <a16:creationId xmlns:a16="http://schemas.microsoft.com/office/drawing/2014/main" id="{25AD766D-E255-4AFA-A28F-903264E481A2}"/>
              </a:ext>
            </a:extLst>
          </p:cNvPr>
          <p:cNvSpPr/>
          <p:nvPr/>
        </p:nvSpPr>
        <p:spPr>
          <a:xfrm>
            <a:off x="82732" y="5228700"/>
            <a:ext cx="8655893" cy="1555277"/>
          </a:xfrm>
          <a:prstGeom prst="donut">
            <a:avLst>
              <a:gd name="adj" fmla="val 61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16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22" y="1725284"/>
            <a:ext cx="6732248" cy="15999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85750" lvl="0" indent="-28575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200" dirty="0"/>
              <a:t>Visuomenės informavimo kampanijos – 100</a:t>
            </a:r>
            <a:r>
              <a:rPr lang="en-US" sz="2200" dirty="0"/>
              <a:t>%</a:t>
            </a:r>
          </a:p>
          <a:p>
            <a:pPr marL="285750" lvl="0" indent="-28575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G</a:t>
            </a:r>
            <a:r>
              <a:rPr lang="lt-LT" sz="2200" dirty="0" err="1"/>
              <a:t>atvių</a:t>
            </a:r>
            <a:r>
              <a:rPr lang="lt-LT" sz="2200" dirty="0"/>
              <a:t> valymo į</a:t>
            </a:r>
            <a:r>
              <a:rPr lang="en-US" sz="2200" dirty="0" err="1"/>
              <a:t>renginiai</a:t>
            </a:r>
            <a:r>
              <a:rPr lang="en-US" sz="2200" dirty="0"/>
              <a:t> – 23 </a:t>
            </a:r>
            <a:r>
              <a:rPr lang="en-US" sz="2200" dirty="0" err="1"/>
              <a:t>i</a:t>
            </a:r>
            <a:r>
              <a:rPr lang="lt-LT" sz="2200" dirty="0"/>
              <a:t>š</a:t>
            </a:r>
            <a:r>
              <a:rPr lang="en-US" sz="2200" dirty="0"/>
              <a:t> 30</a:t>
            </a:r>
            <a:endParaRPr lang="lt-LT" sz="2200" dirty="0"/>
          </a:p>
          <a:p>
            <a:pPr marL="285750" lvl="0" indent="-28575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200" dirty="0"/>
              <a:t>Aplinkos oro kokybės valdymo priemonių planai – 1 iš 4 </a:t>
            </a:r>
            <a:endParaRPr lang="en-US" sz="2200" dirty="0"/>
          </a:p>
          <a:p>
            <a:pPr marL="285750" lvl="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t-LT" sz="2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108732" y="347616"/>
            <a:ext cx="10269510" cy="13776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lt-LT" sz="3800" dirty="0">
                <a:solidFill>
                  <a:srgbClr val="003399"/>
                </a:solidFill>
                <a:latin typeface="+mj-lt"/>
                <a:ea typeface="+mj-ea"/>
                <a:cs typeface="+mj-cs"/>
              </a:rPr>
              <a:t>2014-2020 m. priemonės įgyvendinimo vertinimas. Tinkamumas, rezultatyvumas, poveikis.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B44B417-43D9-4959-B75A-D2A16D643D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486397"/>
              </p:ext>
            </p:extLst>
          </p:nvPr>
        </p:nvGraphicFramePr>
        <p:xfrm>
          <a:off x="241006" y="3135686"/>
          <a:ext cx="4228124" cy="2270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B30D243-30AD-4287-B2ED-085D5A04F347}"/>
              </a:ext>
            </a:extLst>
          </p:cNvPr>
          <p:cNvSpPr txBox="1"/>
          <p:nvPr/>
        </p:nvSpPr>
        <p:spPr>
          <a:xfrm>
            <a:off x="1194319" y="3102952"/>
            <a:ext cx="2304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Sumokėta finansavimo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9127AF-97A5-4A19-B634-87531795F8E9}"/>
              </a:ext>
            </a:extLst>
          </p:cNvPr>
          <p:cNvSpPr/>
          <p:nvPr/>
        </p:nvSpPr>
        <p:spPr>
          <a:xfrm>
            <a:off x="7150118" y="4980914"/>
            <a:ext cx="4228124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lt-LT" dirty="0">
                <a:solidFill>
                  <a:srgbClr val="333399"/>
                </a:solidFill>
              </a:rPr>
              <a:t>Apie veiklų įgyvendinimo poveikį aplinkos oro kokybei bus galima spręsti tik remiantis ilgesnio periodo aplinkos oro kokybės tyrimų duomenimis.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3F0EF29-6498-42BF-A5EE-3E0D206175B2}"/>
              </a:ext>
            </a:extLst>
          </p:cNvPr>
          <p:cNvSpPr txBox="1">
            <a:spLocks/>
          </p:cNvSpPr>
          <p:nvPr/>
        </p:nvSpPr>
        <p:spPr>
          <a:xfrm>
            <a:off x="4723703" y="3006090"/>
            <a:ext cx="7468297" cy="19748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285750" lvl="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t-LT" sz="2200" dirty="0"/>
          </a:p>
          <a:p>
            <a:pPr marL="285750" lvl="0" indent="-28575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200" dirty="0"/>
              <a:t>Prisideda prie Nacionalinėje aplinkos apsaugos strategijoje nustatytų aplinkos apsaugos politikos tikslų oro kokybės apsaugos srityje įgyvendinimo</a:t>
            </a:r>
          </a:p>
          <a:p>
            <a:pPr marL="285750" lvl="0" indent="-28575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200" dirty="0"/>
              <a:t>Būtina užtikrinti ir kitų veiksmų programos priemonių, netiesiogiai prisidedančių prie aplinkos oro kokybės gerinimo, įgyvendinimą</a:t>
            </a:r>
            <a:endParaRPr lang="lt-LT" sz="2200" dirty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D481-3CC3-4E6F-8CFD-FDB8BC43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939" y="376511"/>
            <a:ext cx="6389914" cy="657953"/>
          </a:xfrm>
        </p:spPr>
        <p:txBody>
          <a:bodyPr>
            <a:normAutofit/>
          </a:bodyPr>
          <a:lstStyle/>
          <a:p>
            <a:r>
              <a:rPr lang="lt-LT" sz="3800" b="1" dirty="0"/>
              <a:t>Pagrindinės rekomendacijos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505C26F-9E20-43BC-918C-B3A2815E370A}"/>
              </a:ext>
            </a:extLst>
          </p:cNvPr>
          <p:cNvGrpSpPr/>
          <p:nvPr/>
        </p:nvGrpSpPr>
        <p:grpSpPr>
          <a:xfrm>
            <a:off x="1020499" y="1445923"/>
            <a:ext cx="8409512" cy="1959214"/>
            <a:chOff x="1303455" y="1789888"/>
            <a:chExt cx="8241740" cy="1819073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33FD188-B2CB-4279-BB13-61B0B95FDDAD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9051885-13F9-4F22-B7F4-73DCAE27059E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24AA20-BFDE-4F04-9B7A-D5B05B162D28}"/>
              </a:ext>
            </a:extLst>
          </p:cNvPr>
          <p:cNvGrpSpPr/>
          <p:nvPr/>
        </p:nvGrpSpPr>
        <p:grpSpPr>
          <a:xfrm flipH="1">
            <a:off x="2332939" y="2859484"/>
            <a:ext cx="8426472" cy="2044779"/>
            <a:chOff x="1303455" y="1789888"/>
            <a:chExt cx="8241740" cy="1819073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D3918BB-B38F-401C-AF5B-8F641D4710E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9CE5B257-02C7-4A24-A5FF-CD839779E926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981EA12-6743-44ED-9878-63B271B215A5}"/>
              </a:ext>
            </a:extLst>
          </p:cNvPr>
          <p:cNvGrpSpPr/>
          <p:nvPr/>
        </p:nvGrpSpPr>
        <p:grpSpPr>
          <a:xfrm>
            <a:off x="1020499" y="4339215"/>
            <a:ext cx="8409511" cy="2183673"/>
            <a:chOff x="1303455" y="1789888"/>
            <a:chExt cx="8241740" cy="1819073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1BE6E82-79A3-41D4-BA60-E46ADAA59A2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21B5E77D-887E-4896-A353-E5094DD4E3AB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DAD132A6-6F85-46A4-BF1E-CC41360CD036}"/>
              </a:ext>
            </a:extLst>
          </p:cNvPr>
          <p:cNvSpPr txBox="1"/>
          <p:nvPr/>
        </p:nvSpPr>
        <p:spPr>
          <a:xfrm>
            <a:off x="4148069" y="1983872"/>
            <a:ext cx="4927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Tęsti visuomenės informavimo kampanijas</a:t>
            </a:r>
          </a:p>
          <a:p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8DCF7E-A53E-46B3-8957-0CD2A9A9641F}"/>
              </a:ext>
            </a:extLst>
          </p:cNvPr>
          <p:cNvSpPr txBox="1"/>
          <p:nvPr/>
        </p:nvSpPr>
        <p:spPr>
          <a:xfrm>
            <a:off x="2638782" y="3025470"/>
            <a:ext cx="5172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Užtikrinti Nacionalinio oro taršos mažinimo plane nacionaliniu bei savivaldybių lygmeniu numatytų priemonių įgyvendinimą numatant jų finansavimo šaltinius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DD4594-620C-45CF-82CC-0C2AEB5B0F16}"/>
              </a:ext>
            </a:extLst>
          </p:cNvPr>
          <p:cNvSpPr txBox="1"/>
          <p:nvPr/>
        </p:nvSpPr>
        <p:spPr>
          <a:xfrm>
            <a:off x="3885905" y="4547513"/>
            <a:ext cx="5451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cap="all" dirty="0">
                <a:solidFill>
                  <a:schemeClr val="bg1"/>
                </a:solidFill>
              </a:rPr>
              <a:t>Atlikti analizę kuriems kitiems Lietuvos miestams būtų efektyvu įsigyti gatvių valymo įrenginius, ir kitame finansavimo laikotarpyje įtraukti šią veiklą į remtinų veiklų sąrašą</a:t>
            </a:r>
          </a:p>
        </p:txBody>
      </p:sp>
      <p:pic>
        <p:nvPicPr>
          <p:cNvPr id="31" name="Graphic 30" descr="Bullseye">
            <a:extLst>
              <a:ext uri="{FF2B5EF4-FFF2-40B4-BE49-F238E27FC236}">
                <a16:creationId xmlns:a16="http://schemas.microsoft.com/office/drawing/2014/main" id="{10D42D3A-9809-446A-8A11-686EFDE33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88865" y="1718188"/>
            <a:ext cx="914400" cy="914400"/>
          </a:xfrm>
          <a:prstGeom prst="rect">
            <a:avLst/>
          </a:prstGeom>
        </p:spPr>
      </p:pic>
      <p:pic>
        <p:nvPicPr>
          <p:cNvPr id="35" name="Graphic 34" descr="Document">
            <a:extLst>
              <a:ext uri="{FF2B5EF4-FFF2-40B4-BE49-F238E27FC236}">
                <a16:creationId xmlns:a16="http://schemas.microsoft.com/office/drawing/2014/main" id="{ECC4FDD5-896C-4E36-90F2-9507292572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58382" y="3128904"/>
            <a:ext cx="914400" cy="914400"/>
          </a:xfrm>
          <a:prstGeom prst="rect">
            <a:avLst/>
          </a:prstGeom>
        </p:spPr>
      </p:pic>
      <p:pic>
        <p:nvPicPr>
          <p:cNvPr id="37" name="Graphic 36" descr="Upward trend">
            <a:extLst>
              <a:ext uri="{FF2B5EF4-FFF2-40B4-BE49-F238E27FC236}">
                <a16:creationId xmlns:a16="http://schemas.microsoft.com/office/drawing/2014/main" id="{3575B1FC-5A6C-42F3-828B-76CDF91E25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32534" y="46305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5616</TotalTime>
  <Words>329</Words>
  <Application>Microsoft Office PowerPoint</Application>
  <PresentationFormat>Widescreen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2014–2020 m. gamtos apsaugos priemonių įgyvendinimo  pažangos vertinimas   aplinkos oro kokybės gerinimas</vt:lpstr>
      <vt:lpstr>PowerPoint Presentation</vt:lpstr>
      <vt:lpstr>PowerPoint Presentation</vt:lpstr>
      <vt:lpstr>PowerPoint Presentation</vt:lpstr>
      <vt:lpstr>Pagrindinės rekomendacijos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estep</dc:creator>
  <cp:lastModifiedBy>AgneM</cp:lastModifiedBy>
  <cp:revision>350</cp:revision>
  <cp:lastPrinted>2018-12-07T10:00:32Z</cp:lastPrinted>
  <dcterms:created xsi:type="dcterms:W3CDTF">2016-09-12T07:34:57Z</dcterms:created>
  <dcterms:modified xsi:type="dcterms:W3CDTF">2019-05-28T09:47:06Z</dcterms:modified>
</cp:coreProperties>
</file>