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3" r:id="rId2"/>
    <p:sldId id="331" r:id="rId3"/>
    <p:sldId id="339" r:id="rId4"/>
    <p:sldId id="309" r:id="rId5"/>
    <p:sldId id="333" r:id="rId6"/>
    <p:sldId id="337" r:id="rId7"/>
    <p:sldId id="338" r:id="rId8"/>
    <p:sldId id="334" r:id="rId9"/>
    <p:sldId id="340" r:id="rId10"/>
    <p:sldId id="341" r:id="rId11"/>
  </p:sldIdLst>
  <p:sldSz cx="12192000" cy="6858000"/>
  <p:notesSz cx="6761163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52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7055" autoAdjust="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314F-992A-486D-A0E3-C0FED8957D6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BD5C-9B6B-4202-8DE7-CD293017B9B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135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pPr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034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pPr/>
              <a:t>2</a:t>
            </a:fld>
            <a:endParaRPr lang="lt-L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BD5C-9B6B-4202-8DE7-CD293017B9B5}" type="slidenum">
              <a:rPr lang="lt-LT" smtClean="0"/>
              <a:pPr/>
              <a:t>8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8804"/>
            <a:ext cx="9144000" cy="2387600"/>
          </a:xfrm>
        </p:spPr>
        <p:txBody>
          <a:bodyPr anchor="b"/>
          <a:lstStyle>
            <a:lvl1pPr algn="ctr">
              <a:defRPr sz="6000" b="1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84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 titulini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9573" cy="27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7" name="Picture 6" descr="Kampa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7" name="Picture 6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8" name="Picture 7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9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11" name="Picture 10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6" name="Picture 5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7" name="Picture 6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5" name="Picture 4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6" name="Picture 5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7" descr="Estep 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39" y="6356350"/>
            <a:ext cx="1090761" cy="368681"/>
          </a:xfrm>
          <a:prstGeom prst="rect">
            <a:avLst/>
          </a:prstGeom>
        </p:spPr>
      </p:pic>
      <p:pic>
        <p:nvPicPr>
          <p:cNvPr id="9" name="Picture 8" descr="Kampa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224" cy="41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8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1203-5072-4B9A-836F-E02D574B4342}" type="datetimeFigureOut">
              <a:rPr lang="lt-LT" smtClean="0"/>
              <a:pPr/>
              <a:t>2019-05-28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DF0F-9FCB-4EBC-91B9-CBB3F3DBAE0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445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540" y="1195298"/>
            <a:ext cx="10332720" cy="3782488"/>
          </a:xfrm>
        </p:spPr>
        <p:txBody>
          <a:bodyPr>
            <a:normAutofit/>
          </a:bodyPr>
          <a:lstStyle/>
          <a:p>
            <a:r>
              <a:rPr lang="pt-BR" sz="4400" cap="all" dirty="0"/>
              <a:t>2014–2020 m. gamtos apsaugos priemonių įgyvendinimo </a:t>
            </a:r>
            <a:br>
              <a:rPr lang="lt-LT" sz="4400" cap="all" dirty="0"/>
            </a:br>
            <a:r>
              <a:rPr lang="pt-BR" sz="4400" cap="all" dirty="0"/>
              <a:t>pažangos vertinimas</a:t>
            </a:r>
            <a:r>
              <a:rPr lang="lt-LT" sz="4400" cap="all" dirty="0"/>
              <a:t> </a:t>
            </a:r>
            <a:br>
              <a:rPr lang="lt-LT" sz="4400" cap="all" dirty="0"/>
            </a:br>
            <a:br>
              <a:rPr lang="lt-LT" sz="2800" cap="all" dirty="0"/>
            </a:br>
            <a:r>
              <a:rPr lang="lt-LT" sz="3600" i="1" dirty="0">
                <a:solidFill>
                  <a:schemeClr val="accent4"/>
                </a:solidFill>
              </a:rPr>
              <a:t>Užterštų teritorijų tvarkymas</a:t>
            </a:r>
            <a:endParaRPr lang="lt-LT" sz="3600" b="0" i="1" cap="all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8490" y="209144"/>
            <a:ext cx="3695453" cy="1316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75962-1CCA-41F3-8D40-21608E52C53E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187795" y="306190"/>
            <a:ext cx="1268443" cy="12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3A17A-53A6-4871-9ED5-B224D85F90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272634"/>
            <a:ext cx="2576104" cy="1315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AD9EF5-E6EE-4863-97F3-172C725FD93F}"/>
              </a:ext>
            </a:extLst>
          </p:cNvPr>
          <p:cNvSpPr/>
          <p:nvPr/>
        </p:nvSpPr>
        <p:spPr>
          <a:xfrm>
            <a:off x="3076676" y="5286831"/>
            <a:ext cx="58210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cap="all" dirty="0">
                <a:solidFill>
                  <a:srgbClr val="003399"/>
                </a:solidFill>
                <a:latin typeface="+mj-lt"/>
              </a:rPr>
              <a:t>2019 </a:t>
            </a:r>
            <a:r>
              <a:rPr lang="lt-LT" sz="3200" dirty="0">
                <a:solidFill>
                  <a:srgbClr val="003399"/>
                </a:solidFill>
                <a:latin typeface="+mj-lt"/>
              </a:rPr>
              <a:t>m. gegužės 29 d. </a:t>
            </a:r>
          </a:p>
          <a:p>
            <a:pPr algn="ctr"/>
            <a:r>
              <a:rPr lang="lt-LT" sz="3200" dirty="0">
                <a:solidFill>
                  <a:srgbClr val="003399"/>
                </a:solidFill>
                <a:latin typeface="+mj-lt"/>
              </a:rPr>
              <a:t>Baigiamasis vertinimo renginys </a:t>
            </a:r>
          </a:p>
          <a:p>
            <a:r>
              <a:rPr lang="lt-LT" cap="all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4019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800" dirty="0"/>
              <a:t>Gal reikėtų paspartinti tokių “paminklų”  likvidavimą?</a:t>
            </a:r>
          </a:p>
        </p:txBody>
      </p:sp>
      <p:pic>
        <p:nvPicPr>
          <p:cNvPr id="4" name="Turinio vietos rezervavimo ženklas 3" descr="Picture 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6900" y="1715294"/>
            <a:ext cx="4940300" cy="4459351"/>
          </a:xfrm>
        </p:spPr>
      </p:pic>
      <p:pic>
        <p:nvPicPr>
          <p:cNvPr id="6" name="Paveikslėlis 5" descr="20150525_15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6664" y="1689100"/>
            <a:ext cx="5960534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DSCN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098" y="3440838"/>
            <a:ext cx="4837047" cy="2763690"/>
          </a:xfrm>
          <a:prstGeom prst="rect">
            <a:avLst/>
          </a:prstGeom>
        </p:spPr>
      </p:pic>
      <p:pic>
        <p:nvPicPr>
          <p:cNvPr id="3" name="Paveikslėlis 2" descr="DSC_0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4383" y="0"/>
            <a:ext cx="3795823" cy="6296329"/>
          </a:xfrm>
          <a:prstGeom prst="rect">
            <a:avLst/>
          </a:prstGeom>
        </p:spPr>
      </p:pic>
      <p:pic>
        <p:nvPicPr>
          <p:cNvPr id="5" name="Paveikslėlis 4" descr="DSC_0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2396" y="556129"/>
            <a:ext cx="4784534" cy="2691300"/>
          </a:xfrm>
          <a:prstGeom prst="rect">
            <a:avLst/>
          </a:prstGeom>
        </p:spPr>
      </p:pic>
      <p:graphicFrame>
        <p:nvGraphicFramePr>
          <p:cNvPr id="9" name="Lentelė 8"/>
          <p:cNvGraphicFramePr>
            <a:graphicFrameLocks noGrp="1"/>
          </p:cNvGraphicFramePr>
          <p:nvPr/>
        </p:nvGraphicFramePr>
        <p:xfrm>
          <a:off x="1336431" y="6418384"/>
          <a:ext cx="807622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821">
                <a:tc>
                  <a:txBody>
                    <a:bodyPr/>
                    <a:lstStyle/>
                    <a:p>
                      <a:r>
                        <a:rPr lang="en-US" sz="1400" dirty="0"/>
                        <a:t>UAB “GROTA” </a:t>
                      </a:r>
                      <a:r>
                        <a:rPr lang="lt-LT" sz="1400" noProof="0" dirty="0"/>
                        <a:t>nuotraukos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IMGP0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834" y="825500"/>
            <a:ext cx="6451601" cy="4838700"/>
          </a:xfrm>
          <a:prstGeom prst="rect">
            <a:avLst/>
          </a:prstGeom>
        </p:spPr>
      </p:pic>
      <p:graphicFrame>
        <p:nvGraphicFramePr>
          <p:cNvPr id="5" name="Lentelė 4"/>
          <p:cNvGraphicFramePr>
            <a:graphicFrameLocks noGrp="1"/>
          </p:cNvGraphicFramePr>
          <p:nvPr/>
        </p:nvGraphicFramePr>
        <p:xfrm>
          <a:off x="520700" y="60917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UAB “GROTA</a:t>
                      </a:r>
                      <a:r>
                        <a:rPr lang="lt-LT" noProof="0" dirty="0"/>
                        <a:t>” nuotraukos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aveikslėlis 5" descr="Picture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3067" y="749300"/>
            <a:ext cx="4487131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078"/>
          </a:xfrm>
        </p:spPr>
        <p:txBody>
          <a:bodyPr>
            <a:normAutofit/>
          </a:bodyPr>
          <a:lstStyle/>
          <a:p>
            <a:r>
              <a:rPr lang="lt-LT" sz="3800" dirty="0"/>
              <a:t>Vykdytos ir vykdomos priemonės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14" y="1463040"/>
            <a:ext cx="10342685" cy="4462975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</a:pPr>
            <a:r>
              <a:rPr lang="lt-LT" dirty="0"/>
              <a:t>2007 – 2013 m. vykdytos dvi priemonės: </a:t>
            </a:r>
          </a:p>
          <a:p>
            <a:pPr algn="just">
              <a:buClr>
                <a:srgbClr val="FFC000"/>
              </a:buClr>
              <a:buNone/>
            </a:pPr>
            <a:endParaRPr lang="lt-LT" sz="1200" dirty="0"/>
          </a:p>
          <a:p>
            <a:pPr lvl="1" algn="just">
              <a:buClr>
                <a:srgbClr val="FFC000"/>
              </a:buClr>
              <a:buNone/>
            </a:pPr>
            <a:r>
              <a:rPr lang="lt-LT" sz="2800" dirty="0"/>
              <a:t>“Užterštų teritorijų poveikio vertinimas” (2,925 mln. eurų); </a:t>
            </a:r>
          </a:p>
          <a:p>
            <a:pPr lvl="1" algn="just">
              <a:buClr>
                <a:srgbClr val="FFC000"/>
              </a:buClr>
              <a:buNone/>
            </a:pPr>
            <a:r>
              <a:rPr lang="lt-LT" sz="2800" dirty="0"/>
              <a:t> “Praeityje užterštų teritorijų tvarkymas” (13,41 mln. eurų). </a:t>
            </a:r>
          </a:p>
          <a:p>
            <a:pPr lvl="1" algn="just">
              <a:buClr>
                <a:srgbClr val="FFC000"/>
              </a:buClr>
              <a:buNone/>
            </a:pPr>
            <a:endParaRPr lang="lt-LT" dirty="0"/>
          </a:p>
          <a:p>
            <a:pPr algn="just">
              <a:buClr>
                <a:srgbClr val="FFC000"/>
              </a:buClr>
            </a:pPr>
            <a:r>
              <a:rPr lang="lt-LT" dirty="0"/>
              <a:t>2014 – 2020 m.  vykdoma tęstinė priemonė “Užterštų teritorijų tvarkymas” (17,3 mln. eurų)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6280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562709" y="1301261"/>
          <a:ext cx="11210190" cy="5020408"/>
        </p:xfrm>
        <a:graphic>
          <a:graphicData uri="http://schemas.openxmlformats.org/drawingml/2006/table">
            <a:tbl>
              <a:tblPr/>
              <a:tblGrid>
                <a:gridCol w="50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dirty="0">
                          <a:latin typeface="Cambria"/>
                          <a:ea typeface="Times New Roman"/>
                          <a:cs typeface="Times New Roman"/>
                        </a:rPr>
                        <a:t>Rodiklis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noProof="0" dirty="0">
                          <a:latin typeface="Cambria"/>
                          <a:ea typeface="Times New Roman"/>
                          <a:cs typeface="Times New Roman"/>
                        </a:rPr>
                        <a:t>Iki</a:t>
                      </a:r>
                      <a:r>
                        <a:rPr lang="en-US" sz="2400" b="1" dirty="0">
                          <a:latin typeface="Cambria"/>
                          <a:ea typeface="Times New Roman"/>
                          <a:cs typeface="Times New Roman"/>
                        </a:rPr>
                        <a:t> 2019 m.</a:t>
                      </a:r>
                      <a:endParaRPr lang="lt-LT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dirty="0">
                          <a:latin typeface="Cambria"/>
                          <a:ea typeface="Times New Roman"/>
                          <a:cs typeface="Times New Roman"/>
                        </a:rPr>
                        <a:t>Laikotarpis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21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noProof="0" dirty="0">
                          <a:latin typeface="Cambria"/>
                          <a:ea typeface="Times New Roman"/>
                          <a:cs typeface="Times New Roman"/>
                        </a:rPr>
                        <a:t>Viso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dirty="0">
                          <a:latin typeface="Cambria"/>
                          <a:ea typeface="Times New Roman"/>
                          <a:cs typeface="Times New Roman"/>
                        </a:rPr>
                        <a:t>2007-2013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b="1" dirty="0">
                          <a:latin typeface="Cambria"/>
                          <a:ea typeface="Times New Roman"/>
                          <a:cs typeface="Times New Roman"/>
                        </a:rPr>
                        <a:t>2014-2020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Inventorizuotų PTŽ skaičius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2400" baseline="0" noProof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vnt.</a:t>
                      </a:r>
                      <a:endParaRPr lang="lt-LT" sz="2400" noProof="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12 480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lt-LT" sz="2400" baseline="0" dirty="0">
                          <a:latin typeface="Cambria"/>
                          <a:ea typeface="Times New Roman"/>
                          <a:cs typeface="Times New Roman"/>
                        </a:rPr>
                        <a:t> 323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ES </a:t>
                      </a:r>
                      <a:r>
                        <a:rPr lang="lt-LT" sz="2400" noProof="0" dirty="0">
                          <a:latin typeface="Cambria"/>
                          <a:ea typeface="Times New Roman"/>
                          <a:cs typeface="Times New Roman"/>
                        </a:rPr>
                        <a:t>fondų</a:t>
                      </a:r>
                      <a:r>
                        <a:rPr lang="lt-LT" sz="2400" baseline="0" noProof="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2400" baseline="0" dirty="0">
                          <a:latin typeface="Cambria"/>
                          <a:ea typeface="Times New Roman"/>
                          <a:cs typeface="Times New Roman"/>
                        </a:rPr>
                        <a:t>lėšomis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4 927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 (39,5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927 (80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Ištirta užterštų teritorijų, vnt.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1 303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1 076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227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ES fondų lėšomis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350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 (2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9%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350 (32,5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Sutvarkyta užterštų teritorijų, vnt.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112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68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4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ES </a:t>
                      </a:r>
                      <a:r>
                        <a:rPr lang="lt-LT" sz="2400" noProof="0" dirty="0">
                          <a:latin typeface="Cambria"/>
                          <a:ea typeface="Times New Roman"/>
                          <a:cs typeface="Times New Roman"/>
                        </a:rPr>
                        <a:t>fondų</a:t>
                      </a:r>
                      <a:r>
                        <a:rPr lang="lt-LT" sz="2400" baseline="0" noProof="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2400" baseline="0" dirty="0">
                          <a:latin typeface="Cambria"/>
                          <a:ea typeface="Times New Roman"/>
                          <a:cs typeface="Times New Roman"/>
                        </a:rPr>
                        <a:t>lėšomis</a:t>
                      </a:r>
                      <a:endParaRPr lang="en-US" sz="2400" baseline="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latin typeface="Cambria"/>
                          <a:ea typeface="Times New Roman"/>
                          <a:cs typeface="Times New Roman"/>
                        </a:rPr>
                        <a:t>*  </a:t>
                      </a:r>
                      <a:r>
                        <a:rPr lang="lt-LT" sz="1800" baseline="0" noProof="0" dirty="0">
                          <a:latin typeface="Cambria"/>
                          <a:ea typeface="Times New Roman"/>
                          <a:cs typeface="Times New Roman"/>
                        </a:rPr>
                        <a:t>Procesas nebaigtas, skaičius padidės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Dar</a:t>
                      </a:r>
                      <a:r>
                        <a:rPr lang="en-US" sz="1800" baseline="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lt-LT" sz="1800" baseline="0" noProof="0" dirty="0">
                          <a:latin typeface="Cambria"/>
                          <a:ea typeface="Times New Roman"/>
                          <a:cs typeface="Times New Roman"/>
                        </a:rPr>
                        <a:t>likviduoti 85 gręžiniai, 250 objektų</a:t>
                      </a:r>
                      <a:endParaRPr lang="lt-LT" sz="2400" noProof="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 (1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,5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5**(</a:t>
                      </a:r>
                      <a:r>
                        <a:rPr lang="en-US" sz="2400" dirty="0">
                          <a:latin typeface="Cambria"/>
                          <a:ea typeface="Times New Roman"/>
                          <a:cs typeface="Times New Roman"/>
                        </a:rPr>
                        <a:t>7%)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2400" dirty="0"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400" baseline="0" dirty="0">
                          <a:latin typeface="Cambr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lt-LT" sz="2400" baseline="0" dirty="0">
                          <a:latin typeface="Cambria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lt-LT" sz="1600" baseline="0" dirty="0">
                          <a:latin typeface="Cambria"/>
                          <a:ea typeface="Times New Roman"/>
                          <a:cs typeface="Times New Roman"/>
                        </a:rPr>
                        <a:t>vykdoma</a:t>
                      </a:r>
                      <a:r>
                        <a:rPr lang="lt-LT" sz="2400" baseline="0" dirty="0">
                          <a:latin typeface="Cambria"/>
                          <a:ea typeface="Times New Roman"/>
                          <a:cs typeface="Times New Roman"/>
                        </a:rPr>
                        <a:t>)*</a:t>
                      </a:r>
                      <a:endParaRPr lang="lt-LT" sz="2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18846" y="235662"/>
            <a:ext cx="94957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800" b="1" dirty="0">
                <a:solidFill>
                  <a:srgbClr val="00478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ES finansavimo reikšmė</a:t>
            </a:r>
            <a:r>
              <a:rPr kumimoji="0" lang="lt-LT" sz="2800" b="1" i="0" u="none" strike="noStrike" cap="none" normalizeH="0" baseline="0" dirty="0">
                <a:ln>
                  <a:noFill/>
                </a:ln>
                <a:solidFill>
                  <a:srgbClr val="00478A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užterštų teritorijų inventorizavimo, tyrimo ir tvarkymo </a:t>
            </a:r>
            <a:r>
              <a:rPr lang="lt-LT" sz="2800" b="1" dirty="0">
                <a:solidFill>
                  <a:srgbClr val="00478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apimtims</a:t>
            </a:r>
            <a:endParaRPr kumimoji="0" lang="lt-L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/>
              <a:t>ES lėšomis finansuojamų priemonių vertinimas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61" y="15882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t-LT" i="1" dirty="0"/>
          </a:p>
          <a:p>
            <a:pPr algn="just">
              <a:buClr>
                <a:srgbClr val="FFC000"/>
              </a:buClr>
            </a:pPr>
            <a:r>
              <a:rPr lang="lt-LT" sz="2600" dirty="0"/>
              <a:t>ES fondų lėšomis finansuotos priemonės ženkliai paspartino  potencialiai užterštų teritorijų apskaitos, vertinimo ir tvarkymo procesą.</a:t>
            </a:r>
            <a:endParaRPr lang="lt-LT" sz="2400" dirty="0"/>
          </a:p>
          <a:p>
            <a:pPr algn="just">
              <a:buClr>
                <a:srgbClr val="FFC000"/>
              </a:buClr>
            </a:pPr>
            <a:r>
              <a:rPr lang="lt-LT" sz="2600" dirty="0"/>
              <a:t>2007-2013 m. rezultatai panaudoti 2014-2020 m. priemonės planavimui ir įgyvendinimui.  </a:t>
            </a:r>
          </a:p>
          <a:p>
            <a:pPr lvl="0" algn="just">
              <a:buClr>
                <a:srgbClr val="FFC000"/>
              </a:buClr>
            </a:pPr>
            <a:r>
              <a:rPr lang="lt-LT" sz="2600" dirty="0"/>
              <a:t>2014 – 2020 m. tęstinė priemonė “Užterštų teritorijų tvarkymas” tiesiogiai prisideda prie Užterštų teritorijų tvarkymo 2013-2020 m. plano tikslų ir uždavinių įgyvendinimo. </a:t>
            </a:r>
          </a:p>
          <a:p>
            <a:pPr lvl="0" algn="just">
              <a:buClr>
                <a:srgbClr val="FFC000"/>
              </a:buClr>
            </a:pPr>
            <a:r>
              <a:rPr lang="lt-LT" sz="2600" dirty="0"/>
              <a:t>Netinkamai pasirinktas (tikslintinas) 2014 – 2020 m. priemonės rezultato rodiklis „Ypatingai didelio pavojaus potencialių taršos židinių“ skaičiaus sumažinimas.</a:t>
            </a:r>
          </a:p>
          <a:p>
            <a:pPr algn="just">
              <a:buClr>
                <a:srgbClr val="FFC000"/>
              </a:buClr>
            </a:pPr>
            <a:r>
              <a:rPr lang="lt-LT" sz="2600" dirty="0"/>
              <a:t>Priemonių metu atliktų investicijų gyvavimo laikas neribotas, nėra eksploatacinių sąnaudų.</a:t>
            </a:r>
          </a:p>
          <a:p>
            <a:pPr lvl="0" algn="just">
              <a:buClr>
                <a:srgbClr val="FFC000"/>
              </a:buClr>
            </a:pPr>
            <a:endParaRPr lang="lt-LT" sz="2600" dirty="0"/>
          </a:p>
          <a:p>
            <a:pPr algn="just">
              <a:buClr>
                <a:srgbClr val="FFC000"/>
              </a:buClr>
              <a:buNone/>
            </a:pPr>
            <a:endParaRPr lang="lt-LT" sz="2600" dirty="0"/>
          </a:p>
          <a:p>
            <a:pPr algn="just">
              <a:buClr>
                <a:srgbClr val="FFC000"/>
              </a:buClr>
            </a:pPr>
            <a:endParaRPr lang="lt-LT" sz="2600" dirty="0"/>
          </a:p>
          <a:p>
            <a:pPr algn="just">
              <a:buClr>
                <a:srgbClr val="FFC000"/>
              </a:buClr>
            </a:pPr>
            <a:endParaRPr lang="lt-LT" sz="2600" dirty="0"/>
          </a:p>
        </p:txBody>
      </p:sp>
    </p:spTree>
    <p:extLst>
      <p:ext uri="{BB962C8B-B14F-4D97-AF65-F5344CB8AC3E}">
        <p14:creationId xmlns:p14="http://schemas.microsoft.com/office/powerpoint/2010/main" val="220975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/>
              <a:t>Situacija prieš naująjį finansinį laikotarpį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</a:pPr>
            <a:r>
              <a:rPr lang="lt-LT" sz="2400" dirty="0"/>
              <a:t>Išlieka poreikis ateityje investuoti į užterštų teritorijų tvarkymą, nes be ES lėšų tvarkymo pobūdis yra epizodinis ir nereikšmingas.</a:t>
            </a:r>
          </a:p>
          <a:p>
            <a:pPr algn="just">
              <a:buClr>
                <a:srgbClr val="FFC000"/>
              </a:buClr>
            </a:pPr>
            <a:r>
              <a:rPr lang="lt-LT" sz="2400" dirty="0"/>
              <a:t>Lietuva sėkmingai atliko potencialių taršos židinių inventorizaciją, tačiau užterštų teritorijų tvarkymas vyksta lėtai. Pagal preliminarų pavojingumo vertinimą inventorizacijos metu galima manyti, kad </a:t>
            </a:r>
            <a:r>
              <a:rPr lang="lt-LT" sz="2400" dirty="0" err="1"/>
              <a:t>ekogeologinis</a:t>
            </a:r>
            <a:r>
              <a:rPr lang="lt-LT" sz="2400" dirty="0"/>
              <a:t> tyrimas turėtų būti atliktas dar  4 000-4 600 potencialių taršos židinių.</a:t>
            </a:r>
          </a:p>
          <a:p>
            <a:pPr algn="just">
              <a:buClr>
                <a:srgbClr val="FFC000"/>
              </a:buClr>
            </a:pPr>
            <a:r>
              <a:rPr lang="lt-LT" sz="2400" dirty="0"/>
              <a:t>Valytinų teritorijų skaičius paaiškės tik atlikus </a:t>
            </a:r>
            <a:r>
              <a:rPr lang="lt-LT" sz="2400" dirty="0" err="1"/>
              <a:t>ekogeologinius</a:t>
            </a:r>
            <a:r>
              <a:rPr lang="lt-LT" sz="2400" dirty="0"/>
              <a:t> tyrimus. Tačiau pagal ligšiolinę tirtų ir tvarkomų objektų praktiką manytina, kad sudarys 800-1380 teritorijų.</a:t>
            </a:r>
          </a:p>
          <a:p>
            <a:pPr algn="just">
              <a:buClr>
                <a:srgbClr val="FFC000"/>
              </a:buClr>
            </a:pPr>
            <a:r>
              <a:rPr lang="lt-LT" sz="2400" dirty="0"/>
              <a:t>Bendra visų valytinų užterštų teritorijų sutvarkymo kaina galėtų siekti 432-568 mln. eurų (EK Jungtinio tyrimų centro 2018 m. ataskaitoje minima 1 300 mln. eurų suma).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800" dirty="0"/>
              <a:t>Rekomendacijos ir strateginiai pasiūlymai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Clr>
                <a:srgbClr val="FFC000"/>
              </a:buClr>
            </a:pPr>
            <a:r>
              <a:rPr lang="lt-LT" sz="2400" dirty="0">
                <a:solidFill>
                  <a:schemeClr val="tx1"/>
                </a:solidFill>
              </a:rPr>
              <a:t>Planuojant 2021-2027 m. ES fondų lėšų panaudojimą rekomenduojama užtikrinti užterštų teritorijų tvarkymo finansavimo tęstinumą. </a:t>
            </a:r>
          </a:p>
          <a:p>
            <a:pPr algn="just">
              <a:buClr>
                <a:srgbClr val="FFC000"/>
              </a:buClr>
            </a:pPr>
            <a:r>
              <a:rPr lang="lt-LT" sz="2400" dirty="0">
                <a:solidFill>
                  <a:schemeClr val="tx1"/>
                </a:solidFill>
              </a:rPr>
              <a:t>Plėsti užterštoms teritorijoms tvarkyti taikomų metodų įvairovę, skatinti naujų metodų taikymą.</a:t>
            </a:r>
          </a:p>
          <a:p>
            <a:pPr algn="just">
              <a:buClr>
                <a:srgbClr val="FFC000"/>
              </a:buClr>
            </a:pPr>
            <a:r>
              <a:rPr lang="lt-LT" sz="2400" dirty="0">
                <a:solidFill>
                  <a:schemeClr val="tx1"/>
                </a:solidFill>
              </a:rPr>
              <a:t>Kelti užterštų teritorijų potencialių tvarkytojų ir savivaldybių ekologų kvalifikaciją, rengti praktinio ir metodinio pobūdžio seminarus.</a:t>
            </a:r>
          </a:p>
          <a:p>
            <a:pPr algn="just">
              <a:buClr>
                <a:srgbClr val="FFC000"/>
              </a:buClr>
            </a:pPr>
            <a:r>
              <a:rPr lang="lt-LT" sz="2400" dirty="0">
                <a:solidFill>
                  <a:schemeClr val="tx1"/>
                </a:solidFill>
              </a:rPr>
              <a:t>Įvertinti užterštų teritorijų tvarkymą reglamentuojančią teisinę bazę, siekiant aiškumo ir teisės aktų reikalavimų integralumo . </a:t>
            </a:r>
          </a:p>
          <a:p>
            <a:pPr algn="just">
              <a:buClr>
                <a:srgbClr val="FFC000"/>
              </a:buClr>
            </a:pPr>
            <a:r>
              <a:rPr lang="lt-LT" sz="2400" dirty="0">
                <a:solidFill>
                  <a:schemeClr val="tx1"/>
                </a:solidFill>
              </a:rPr>
              <a:t>Patikslinti </a:t>
            </a:r>
            <a:r>
              <a:rPr lang="lt-LT" sz="2400" dirty="0" err="1">
                <a:solidFill>
                  <a:schemeClr val="tx1"/>
                </a:solidFill>
              </a:rPr>
              <a:t>Stebėsenos</a:t>
            </a:r>
            <a:r>
              <a:rPr lang="lt-LT" sz="2400" dirty="0">
                <a:solidFill>
                  <a:schemeClr val="tx1"/>
                </a:solidFill>
              </a:rPr>
              <a:t> rodiklių apraše nustatytą rodiklio R.S.335 skaičiavimo būdą, nustatant, kad rodikliu matuojamas „Ypatingai didelio pavojaus istorinės (praeities) taršos židinių skaičius“ (vienetais).</a:t>
            </a:r>
          </a:p>
          <a:p>
            <a:pPr algn="just">
              <a:buNone/>
            </a:pPr>
            <a:endParaRPr lang="lt-L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2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800" dirty="0"/>
              <a:t>Rekomendacijos ir strateginiai pasiūlymai</a:t>
            </a:r>
            <a:r>
              <a:rPr lang="lt-LT" dirty="0"/>
              <a:t> (2)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44062" y="1535478"/>
            <a:ext cx="10536115" cy="4751021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</a:pPr>
            <a:r>
              <a:rPr lang="lt-LT" dirty="0"/>
              <a:t>Naujojo laikotarpio siektini tikslai: ištirti pavojingus potencialius taršos židinius; valytinoms teritorijoms parengti tvarkymo planus; sutvarkyti užterštas teritorijas.</a:t>
            </a:r>
          </a:p>
          <a:p>
            <a:pPr>
              <a:buClr>
                <a:srgbClr val="FFC000"/>
              </a:buClr>
            </a:pPr>
            <a:r>
              <a:rPr lang="lt-LT" dirty="0"/>
              <a:t>Įgyvendinimo priemonės: </a:t>
            </a:r>
          </a:p>
          <a:p>
            <a:pPr lvl="1">
              <a:buClr>
                <a:srgbClr val="FFC000"/>
              </a:buClr>
            </a:pPr>
            <a:r>
              <a:rPr lang="lt-LT" dirty="0"/>
              <a:t>180-200 ypač pavojingų ir didelio pavojingumo teritorijų ištyrimas;</a:t>
            </a:r>
          </a:p>
          <a:p>
            <a:pPr lvl="1">
              <a:buClr>
                <a:srgbClr val="FFC000"/>
              </a:buClr>
            </a:pPr>
            <a:r>
              <a:rPr lang="lt-LT" dirty="0"/>
              <a:t>100-120 ištirtų teritorijų tvarkymo planų parengimas;</a:t>
            </a:r>
          </a:p>
          <a:p>
            <a:pPr lvl="1">
              <a:buClr>
                <a:srgbClr val="FFC000"/>
              </a:buClr>
            </a:pPr>
            <a:r>
              <a:rPr lang="lt-LT" dirty="0"/>
              <a:t>100-120 ypač pavojingų ir didelio pavojingumo teritorijų sutvarkymas.</a:t>
            </a:r>
          </a:p>
          <a:p>
            <a:pPr>
              <a:buClr>
                <a:srgbClr val="FFC000"/>
              </a:buClr>
            </a:pPr>
            <a:r>
              <a:rPr lang="lt-LT" dirty="0"/>
              <a:t>Priemonės įgyvendinimo rodikliai: </a:t>
            </a:r>
          </a:p>
          <a:p>
            <a:pPr lvl="1">
              <a:buClr>
                <a:srgbClr val="FFC000"/>
              </a:buClr>
            </a:pPr>
            <a:r>
              <a:rPr lang="lt-LT" dirty="0"/>
              <a:t>Rezultato “Ypač didelio  pavojaus istorinės (praeities) taršos židinių skaičius (vienetais); </a:t>
            </a:r>
          </a:p>
          <a:p>
            <a:pPr lvl="1">
              <a:buClr>
                <a:srgbClr val="FFC000"/>
              </a:buClr>
            </a:pPr>
            <a:r>
              <a:rPr lang="lt-LT" dirty="0"/>
              <a:t>Produkto – “Sutvarkytų praeityje užterštų teritorijų plotas, ha”.</a:t>
            </a:r>
          </a:p>
          <a:p>
            <a:pPr>
              <a:buClr>
                <a:srgbClr val="FFC000"/>
              </a:buClr>
            </a:pPr>
            <a:r>
              <a:rPr lang="lt-LT" dirty="0"/>
              <a:t>Priemonės įgyvendinimo vertė: 58-70 mln. eurų.</a:t>
            </a:r>
          </a:p>
          <a:p>
            <a:pPr lvl="1">
              <a:buNone/>
            </a:pPr>
            <a:endParaRPr lang="lt-LT" dirty="0"/>
          </a:p>
          <a:p>
            <a:pPr lvl="1">
              <a:buNone/>
            </a:pPr>
            <a:endParaRPr lang="lt-LT" dirty="0"/>
          </a:p>
          <a:p>
            <a:pPr lvl="1"/>
            <a:endParaRPr lang="lt-LT" dirty="0"/>
          </a:p>
          <a:p>
            <a:pPr lvl="1"/>
            <a:endParaRPr lang="lt-LT" dirty="0"/>
          </a:p>
          <a:p>
            <a:pPr lvl="1"/>
            <a:endParaRPr lang="lt-L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5833</TotalTime>
  <Words>627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2014–2020 m. gamtos apsaugos priemonių įgyvendinimo  pažangos vertinimas   Užterštų teritorijų tvarkymas</vt:lpstr>
      <vt:lpstr>PowerPoint Presentation</vt:lpstr>
      <vt:lpstr>PowerPoint Presentation</vt:lpstr>
      <vt:lpstr>Vykdytos ir vykdomos priemonės </vt:lpstr>
      <vt:lpstr>PowerPoint Presentation</vt:lpstr>
      <vt:lpstr>ES lėšomis finansuojamų priemonių vertinimas</vt:lpstr>
      <vt:lpstr>Situacija prieš naująjį finansinį laikotarpį </vt:lpstr>
      <vt:lpstr>Rekomendacijos ir strateginiai pasiūlymai (1)</vt:lpstr>
      <vt:lpstr>Rekomendacijos ir strateginiai pasiūlymai (2)</vt:lpstr>
      <vt:lpstr>Gal reikėtų paspartinti tokių “paminklų”  likvidavimą?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estep</dc:creator>
  <cp:lastModifiedBy>AgneM</cp:lastModifiedBy>
  <cp:revision>361</cp:revision>
  <cp:lastPrinted>2018-12-07T10:00:32Z</cp:lastPrinted>
  <dcterms:created xsi:type="dcterms:W3CDTF">2016-09-12T07:34:57Z</dcterms:created>
  <dcterms:modified xsi:type="dcterms:W3CDTF">2019-05-28T09:48:15Z</dcterms:modified>
</cp:coreProperties>
</file>