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handoutMasterIdLst>
    <p:handoutMasterId r:id="rId69"/>
  </p:handoutMasterIdLst>
  <p:sldIdLst>
    <p:sldId id="299" r:id="rId2"/>
    <p:sldId id="379" r:id="rId3"/>
    <p:sldId id="294" r:id="rId4"/>
    <p:sldId id="337" r:id="rId5"/>
    <p:sldId id="323" r:id="rId6"/>
    <p:sldId id="338" r:id="rId7"/>
    <p:sldId id="389" r:id="rId8"/>
    <p:sldId id="324" r:id="rId9"/>
    <p:sldId id="385" r:id="rId10"/>
    <p:sldId id="339" r:id="rId11"/>
    <p:sldId id="391" r:id="rId12"/>
    <p:sldId id="376" r:id="rId13"/>
    <p:sldId id="378" r:id="rId14"/>
    <p:sldId id="390" r:id="rId15"/>
    <p:sldId id="335" r:id="rId16"/>
    <p:sldId id="380" r:id="rId17"/>
    <p:sldId id="329" r:id="rId18"/>
    <p:sldId id="327" r:id="rId19"/>
    <p:sldId id="392" r:id="rId20"/>
    <p:sldId id="347" r:id="rId21"/>
    <p:sldId id="393" r:id="rId22"/>
    <p:sldId id="336" r:id="rId23"/>
    <p:sldId id="381" r:id="rId24"/>
    <p:sldId id="354" r:id="rId25"/>
    <p:sldId id="343" r:id="rId26"/>
    <p:sldId id="394" r:id="rId27"/>
    <p:sldId id="345" r:id="rId28"/>
    <p:sldId id="395" r:id="rId29"/>
    <p:sldId id="350" r:id="rId30"/>
    <p:sldId id="382" r:id="rId31"/>
    <p:sldId id="358" r:id="rId32"/>
    <p:sldId id="396" r:id="rId33"/>
    <p:sldId id="367" r:id="rId34"/>
    <p:sldId id="397" r:id="rId35"/>
    <p:sldId id="368" r:id="rId36"/>
    <p:sldId id="398" r:id="rId37"/>
    <p:sldId id="371" r:id="rId38"/>
    <p:sldId id="399" r:id="rId39"/>
    <p:sldId id="361" r:id="rId40"/>
    <p:sldId id="383" r:id="rId41"/>
    <p:sldId id="373" r:id="rId42"/>
    <p:sldId id="400" r:id="rId43"/>
    <p:sldId id="374" r:id="rId44"/>
    <p:sldId id="401" r:id="rId45"/>
    <p:sldId id="349" r:id="rId46"/>
    <p:sldId id="365" r:id="rId47"/>
    <p:sldId id="348" r:id="rId48"/>
    <p:sldId id="402" r:id="rId49"/>
    <p:sldId id="363" r:id="rId50"/>
    <p:sldId id="366" r:id="rId51"/>
    <p:sldId id="375" r:id="rId52"/>
    <p:sldId id="403" r:id="rId53"/>
    <p:sldId id="388" r:id="rId54"/>
    <p:sldId id="387" r:id="rId55"/>
    <p:sldId id="413" r:id="rId56"/>
    <p:sldId id="415" r:id="rId57"/>
    <p:sldId id="406" r:id="rId58"/>
    <p:sldId id="408" r:id="rId59"/>
    <p:sldId id="409" r:id="rId60"/>
    <p:sldId id="410" r:id="rId61"/>
    <p:sldId id="414" r:id="rId62"/>
    <p:sldId id="407" r:id="rId63"/>
    <p:sldId id="405" r:id="rId64"/>
    <p:sldId id="411" r:id="rId65"/>
    <p:sldId id="412" r:id="rId66"/>
    <p:sldId id="286" r:id="rId67"/>
  </p:sldIdLst>
  <p:sldSz cx="9144000" cy="5143500" type="screen16x9"/>
  <p:notesSz cx="9144000" cy="6858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09636F-699B-F4B8-C165-0BE737FB79ED}" name="Rugile Atkociunaite" initials="RA" userId="S::rugile.atkociunaite@smartcontinent.com::505090de-5270-49a7-aec9-ce1af331ba98" providerId="AD"/>
  <p188:author id="{8D35ABE8-0B39-54E6-8CBD-ADAF9D7E5750}" name="Elzbieta Germanovic (SC)" initials="EG(" userId="Elzbieta Germanovic (SC)"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ECBC6"/>
    <a:srgbClr val="92A9A0"/>
    <a:srgbClr val="2FBB95"/>
    <a:srgbClr val="A66BD3"/>
    <a:srgbClr val="653D04"/>
    <a:srgbClr val="8C6603"/>
    <a:srgbClr val="B28F02"/>
    <a:srgbClr val="D9B801"/>
    <a:srgbClr val="FFE200"/>
    <a:srgbClr val="993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7693F-AC71-7649-BC02-EBDA6944D1A2}" v="4" dt="2023-02-24T06:33:34.711"/>
    <p1510:client id="{F8CA70EF-377E-4C7A-AA8B-EF59209D938E}" v="28" dt="2023-02-23T20:20:39.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gile Atkociunaite" userId="505090de-5270-49a7-aec9-ce1af331ba98" providerId="ADAL" clId="{9F67693F-AC71-7649-BC02-EBDA6944D1A2}"/>
    <pc:docChg chg="modSld">
      <pc:chgData name="Rugile Atkociunaite" userId="505090de-5270-49a7-aec9-ce1af331ba98" providerId="ADAL" clId="{9F67693F-AC71-7649-BC02-EBDA6944D1A2}" dt="2023-02-24T06:20:33.302" v="0" actId="1076"/>
      <pc:docMkLst>
        <pc:docMk/>
      </pc:docMkLst>
      <pc:sldChg chg="modSp mod">
        <pc:chgData name="Rugile Atkociunaite" userId="505090de-5270-49a7-aec9-ce1af331ba98" providerId="ADAL" clId="{9F67693F-AC71-7649-BC02-EBDA6944D1A2}" dt="2023-02-24T06:20:33.302" v="0" actId="1076"/>
        <pc:sldMkLst>
          <pc:docMk/>
          <pc:sldMk cId="4056265769" sldId="387"/>
        </pc:sldMkLst>
        <pc:graphicFrameChg chg="mod">
          <ac:chgData name="Rugile Atkociunaite" userId="505090de-5270-49a7-aec9-ce1af331ba98" providerId="ADAL" clId="{9F67693F-AC71-7649-BC02-EBDA6944D1A2}" dt="2023-02-24T06:20:33.302" v="0" actId="1076"/>
          <ac:graphicFrameMkLst>
            <pc:docMk/>
            <pc:sldMk cId="4056265769" sldId="387"/>
            <ac:graphicFrameMk id="6" creationId="{AB89160A-CEDA-6255-ACAB-6E03C9308482}"/>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B982B-5960-454B-9873-6C24A9D5D472}"/>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r>
              <a:rPr lang="en-US"/>
              <a:t>page</a:t>
            </a:r>
          </a:p>
        </p:txBody>
      </p:sp>
      <p:sp>
        <p:nvSpPr>
          <p:cNvPr id="3" name="Date Placeholder 2">
            <a:extLst>
              <a:ext uri="{FF2B5EF4-FFF2-40B4-BE49-F238E27FC236}">
                <a16:creationId xmlns:a16="http://schemas.microsoft.com/office/drawing/2014/main" id="{8A6BDF08-DFF2-BC46-A19B-82F42ADA703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A3A976E-1F14-FC46-B72C-1BD59733924B}" type="datetimeFigureOut">
              <a:t>2023-02-24</a:t>
            </a:fld>
            <a:endParaRPr lang="en-US"/>
          </a:p>
        </p:txBody>
      </p:sp>
      <p:sp>
        <p:nvSpPr>
          <p:cNvPr id="4" name="Footer Placeholder 3">
            <a:extLst>
              <a:ext uri="{FF2B5EF4-FFF2-40B4-BE49-F238E27FC236}">
                <a16:creationId xmlns:a16="http://schemas.microsoft.com/office/drawing/2014/main" id="{4328387E-1E3A-E84C-A306-F30DFE260C66}"/>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7FC8DE-5BDD-4F45-9B85-ADBC233DD37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4B7462F-8C8C-C447-9E6B-4AF4C52150EB}" type="slidenum">
              <a:t>‹#›</a:t>
            </a:fld>
            <a:endParaRPr lang="en-US"/>
          </a:p>
        </p:txBody>
      </p:sp>
    </p:spTree>
    <p:extLst>
      <p:ext uri="{BB962C8B-B14F-4D97-AF65-F5344CB8AC3E}">
        <p14:creationId xmlns:p14="http://schemas.microsoft.com/office/powerpoint/2010/main" val="1941763617"/>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r>
              <a:rPr lang="en-US"/>
              <a:t>page</a:t>
            </a: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A622C7F-4FE3-3942-9B8F-6ED21B79CC75}" type="datetimeFigureOut">
              <a:t>2023-02-24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7DE7753-4557-4344-A6D4-17BC665E9D2D}" type="slidenum">
              <a:t>‹#›</a:t>
            </a:fld>
            <a:endParaRPr lang="en-US"/>
          </a:p>
        </p:txBody>
      </p:sp>
    </p:spTree>
    <p:extLst>
      <p:ext uri="{BB962C8B-B14F-4D97-AF65-F5344CB8AC3E}">
        <p14:creationId xmlns:p14="http://schemas.microsoft.com/office/powerpoint/2010/main" val="676231078"/>
      </p:ext>
    </p:extLst>
  </p:cSld>
  <p:clrMap bg1="lt1" tx1="dk1" bg2="lt2" tx2="dk2" accent1="accent1" accent2="accent2" accent3="accent3" accent4="accent4" accent5="accent5" accent6="accent6" hlink="hlink" folHlink="folHlink"/>
  <p:hf sldNum="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7188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401130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1198260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407447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229683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195554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364284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2263218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397716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225567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74327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316043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Habitat Quality was assessed to 2018 (habitat_quality_2018) land use using the Integrated Valuation of Ecosystem Services and Trade-offs (</a:t>
            </a:r>
            <a:r>
              <a:rPr lang="en-GB" err="1"/>
              <a:t>InVEST</a:t>
            </a:r>
            <a:r>
              <a:rPr lang="en-GB"/>
              <a:t>) model. Habitat Quality evaluates the capacity of a habitat to supply biodiversity. The results range from 0 (non-suitable habitat) to 1 (maximum suitability). We estimated the impacts on Habitat Quality of various threats, namely motorways, primary roads, secondary roads, tertiary roads, residential, railways, agriculture areas and buildings and other artificial areas or imperviousness soils. We evaluated (</a:t>
            </a:r>
            <a:r>
              <a:rPr lang="en-GB" err="1"/>
              <a:t>i</a:t>
            </a:r>
            <a:r>
              <a:rPr lang="en-GB"/>
              <a:t>) the vulnerability of each land-use class to the threats; (ii) the impact of each threat; and (iii) the maximum distance of influence of each threat (assigned by 33 experts - scientists and practitioners - from different fields (e.g., Geographers, Biologists, Ecologists and Environmental planners).</a:t>
            </a:r>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340275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17426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406418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2259027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375316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Header Placeholder 3"/>
          <p:cNvSpPr>
            <a:spLocks noGrp="1"/>
          </p:cNvSpPr>
          <p:nvPr>
            <p:ph type="hdr" sz="quarter"/>
          </p:nvPr>
        </p:nvSpPr>
        <p:spPr/>
        <p:txBody>
          <a:bodyPr/>
          <a:lstStyle/>
          <a:p>
            <a:r>
              <a:rPr lang="en-US"/>
              <a:t>page</a:t>
            </a:r>
          </a:p>
        </p:txBody>
      </p:sp>
    </p:spTree>
    <p:extLst>
      <p:ext uri="{BB962C8B-B14F-4D97-AF65-F5344CB8AC3E}">
        <p14:creationId xmlns:p14="http://schemas.microsoft.com/office/powerpoint/2010/main" val="938618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E422C9E-5862-6149-91A7-97C6A26CA606}"/>
              </a:ext>
            </a:extLst>
          </p:cNvPr>
          <p:cNvSpPr/>
          <p:nvPr userDrawn="1"/>
        </p:nvSpPr>
        <p:spPr>
          <a:xfrm>
            <a:off x="0" y="0"/>
            <a:ext cx="9144000" cy="36576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79B9EC5-2A9B-B443-ABC6-8282133C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4300" y="0"/>
            <a:ext cx="3949700" cy="3657600"/>
          </a:xfrm>
          <a:prstGeom prst="rect">
            <a:avLst/>
          </a:prstGeom>
        </p:spPr>
      </p:pic>
      <p:sp>
        <p:nvSpPr>
          <p:cNvPr id="6" name="Picture Placeholder 5">
            <a:extLst>
              <a:ext uri="{FF2B5EF4-FFF2-40B4-BE49-F238E27FC236}">
                <a16:creationId xmlns:a16="http://schemas.microsoft.com/office/drawing/2014/main" id="{5E04444F-7D67-0E4D-A088-B512F7F6B407}"/>
              </a:ext>
            </a:extLst>
          </p:cNvPr>
          <p:cNvSpPr>
            <a:spLocks noGrp="1"/>
          </p:cNvSpPr>
          <p:nvPr>
            <p:ph type="pic" sz="quarter" idx="10" hasCustomPrompt="1"/>
          </p:nvPr>
        </p:nvSpPr>
        <p:spPr>
          <a:xfrm>
            <a:off x="1531078" y="3818856"/>
            <a:ext cx="1287534" cy="686652"/>
          </a:xfrm>
        </p:spPr>
        <p:txBody>
          <a:bodyPr/>
          <a:lstStyle>
            <a:lvl1pPr>
              <a:defRPr sz="1000"/>
            </a:lvl1pPr>
          </a:lstStyle>
          <a:p>
            <a:r>
              <a:rPr lang="en-US"/>
              <a:t>Client logo if applied</a:t>
            </a:r>
          </a:p>
        </p:txBody>
      </p:sp>
      <p:sp>
        <p:nvSpPr>
          <p:cNvPr id="19" name="Picture Placeholder 5">
            <a:extLst>
              <a:ext uri="{FF2B5EF4-FFF2-40B4-BE49-F238E27FC236}">
                <a16:creationId xmlns:a16="http://schemas.microsoft.com/office/drawing/2014/main" id="{019F173E-367C-0541-8638-E89CA621C235}"/>
              </a:ext>
            </a:extLst>
          </p:cNvPr>
          <p:cNvSpPr>
            <a:spLocks noGrp="1"/>
          </p:cNvSpPr>
          <p:nvPr>
            <p:ph type="pic" sz="quarter" idx="11" hasCustomPrompt="1"/>
          </p:nvPr>
        </p:nvSpPr>
        <p:spPr>
          <a:xfrm>
            <a:off x="1531078" y="4668005"/>
            <a:ext cx="1287534" cy="294409"/>
          </a:xfrm>
        </p:spPr>
        <p:txBody>
          <a:bodyPr/>
          <a:lstStyle>
            <a:lvl1pPr>
              <a:defRPr sz="1000"/>
            </a:lvl1pPr>
          </a:lstStyle>
          <a:p>
            <a:r>
              <a:rPr lang="en-US"/>
              <a:t>Partner logo if applied</a:t>
            </a:r>
          </a:p>
        </p:txBody>
      </p:sp>
      <p:sp>
        <p:nvSpPr>
          <p:cNvPr id="27" name="Picture Placeholder 5">
            <a:extLst>
              <a:ext uri="{FF2B5EF4-FFF2-40B4-BE49-F238E27FC236}">
                <a16:creationId xmlns:a16="http://schemas.microsoft.com/office/drawing/2014/main" id="{99951022-024E-3740-9601-D19AF6282F86}"/>
              </a:ext>
            </a:extLst>
          </p:cNvPr>
          <p:cNvSpPr>
            <a:spLocks noGrp="1"/>
          </p:cNvSpPr>
          <p:nvPr>
            <p:ph type="pic" sz="quarter" idx="12" hasCustomPrompt="1"/>
          </p:nvPr>
        </p:nvSpPr>
        <p:spPr>
          <a:xfrm>
            <a:off x="2888539" y="3818856"/>
            <a:ext cx="1287534" cy="686652"/>
          </a:xfrm>
        </p:spPr>
        <p:txBody>
          <a:bodyPr/>
          <a:lstStyle>
            <a:lvl1pPr>
              <a:defRPr sz="1000"/>
            </a:lvl1pPr>
          </a:lstStyle>
          <a:p>
            <a:r>
              <a:rPr lang="en-US"/>
              <a:t>Client logo if applied</a:t>
            </a:r>
          </a:p>
        </p:txBody>
      </p:sp>
      <p:sp>
        <p:nvSpPr>
          <p:cNvPr id="28" name="Picture Placeholder 5">
            <a:extLst>
              <a:ext uri="{FF2B5EF4-FFF2-40B4-BE49-F238E27FC236}">
                <a16:creationId xmlns:a16="http://schemas.microsoft.com/office/drawing/2014/main" id="{5DC50D8A-E35F-154C-A3FE-02205C0D6239}"/>
              </a:ext>
            </a:extLst>
          </p:cNvPr>
          <p:cNvSpPr>
            <a:spLocks noGrp="1"/>
          </p:cNvSpPr>
          <p:nvPr>
            <p:ph type="pic" sz="quarter" idx="13" hasCustomPrompt="1"/>
          </p:nvPr>
        </p:nvSpPr>
        <p:spPr>
          <a:xfrm>
            <a:off x="2888539" y="4668005"/>
            <a:ext cx="1287534" cy="294409"/>
          </a:xfrm>
        </p:spPr>
        <p:txBody>
          <a:bodyPr/>
          <a:lstStyle>
            <a:lvl1pPr>
              <a:defRPr sz="1000"/>
            </a:lvl1pPr>
          </a:lstStyle>
          <a:p>
            <a:r>
              <a:rPr lang="en-US"/>
              <a:t>Partner logo if applied</a:t>
            </a:r>
          </a:p>
        </p:txBody>
      </p:sp>
      <p:sp>
        <p:nvSpPr>
          <p:cNvPr id="29" name="Picture Placeholder 5">
            <a:extLst>
              <a:ext uri="{FF2B5EF4-FFF2-40B4-BE49-F238E27FC236}">
                <a16:creationId xmlns:a16="http://schemas.microsoft.com/office/drawing/2014/main" id="{A5291A40-10DE-F448-A886-9ECAEB6C0370}"/>
              </a:ext>
            </a:extLst>
          </p:cNvPr>
          <p:cNvSpPr>
            <a:spLocks noGrp="1"/>
          </p:cNvSpPr>
          <p:nvPr>
            <p:ph type="pic" sz="quarter" idx="14" hasCustomPrompt="1"/>
          </p:nvPr>
        </p:nvSpPr>
        <p:spPr>
          <a:xfrm>
            <a:off x="4245997" y="3818856"/>
            <a:ext cx="1287534" cy="686652"/>
          </a:xfrm>
        </p:spPr>
        <p:txBody>
          <a:bodyPr/>
          <a:lstStyle>
            <a:lvl1pPr>
              <a:defRPr sz="1000"/>
            </a:lvl1pPr>
          </a:lstStyle>
          <a:p>
            <a:r>
              <a:rPr lang="en-US"/>
              <a:t>Client logo if applied</a:t>
            </a:r>
          </a:p>
        </p:txBody>
      </p:sp>
      <p:sp>
        <p:nvSpPr>
          <p:cNvPr id="30" name="Picture Placeholder 5">
            <a:extLst>
              <a:ext uri="{FF2B5EF4-FFF2-40B4-BE49-F238E27FC236}">
                <a16:creationId xmlns:a16="http://schemas.microsoft.com/office/drawing/2014/main" id="{966546DB-D72F-9843-B125-A2B82E64760B}"/>
              </a:ext>
            </a:extLst>
          </p:cNvPr>
          <p:cNvSpPr>
            <a:spLocks noGrp="1"/>
          </p:cNvSpPr>
          <p:nvPr>
            <p:ph type="pic" sz="quarter" idx="15" hasCustomPrompt="1"/>
          </p:nvPr>
        </p:nvSpPr>
        <p:spPr>
          <a:xfrm>
            <a:off x="4245997" y="4668005"/>
            <a:ext cx="1287534" cy="294409"/>
          </a:xfrm>
        </p:spPr>
        <p:txBody>
          <a:bodyPr/>
          <a:lstStyle>
            <a:lvl1pPr>
              <a:defRPr sz="1000"/>
            </a:lvl1pPr>
          </a:lstStyle>
          <a:p>
            <a:r>
              <a:rPr lang="en-US"/>
              <a:t>Partner logo if applied</a:t>
            </a:r>
          </a:p>
        </p:txBody>
      </p:sp>
      <p:pic>
        <p:nvPicPr>
          <p:cNvPr id="14" name="Graphic 13">
            <a:extLst>
              <a:ext uri="{FF2B5EF4-FFF2-40B4-BE49-F238E27FC236}">
                <a16:creationId xmlns:a16="http://schemas.microsoft.com/office/drawing/2014/main" id="{31B84456-F847-064E-85E5-7BC60A2AFF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8300" y="4689152"/>
            <a:ext cx="609600" cy="235595"/>
          </a:xfrm>
          <a:prstGeom prst="rect">
            <a:avLst/>
          </a:prstGeom>
        </p:spPr>
      </p:pic>
      <p:sp>
        <p:nvSpPr>
          <p:cNvPr id="32" name="TextBox 31">
            <a:extLst>
              <a:ext uri="{FF2B5EF4-FFF2-40B4-BE49-F238E27FC236}">
                <a16:creationId xmlns:a16="http://schemas.microsoft.com/office/drawing/2014/main" id="{F138EF75-897B-C44A-9D2B-1B8D43756BF3}"/>
              </a:ext>
            </a:extLst>
          </p:cNvPr>
          <p:cNvSpPr txBox="1"/>
          <p:nvPr userDrawn="1"/>
        </p:nvSpPr>
        <p:spPr>
          <a:xfrm>
            <a:off x="546099" y="3818857"/>
            <a:ext cx="1197641" cy="123111"/>
          </a:xfrm>
          <a:prstGeom prst="rect">
            <a:avLst/>
          </a:prstGeom>
          <a:noFill/>
        </p:spPr>
        <p:txBody>
          <a:bodyPr vert="horz" wrap="square" lIns="0" tIns="0" rIns="0" bIns="0" rtlCol="0" anchor="t" anchorCtr="0">
            <a:spAutoFit/>
          </a:bodyPr>
          <a:lstStyle/>
          <a:p>
            <a:r>
              <a:rPr lang="en-US" sz="800" b="0" i="0" err="1">
                <a:solidFill>
                  <a:srgbClr val="279A7B"/>
                </a:solidFill>
                <a:latin typeface="+mn-lt"/>
              </a:rPr>
              <a:t>Projekto</a:t>
            </a:r>
            <a:r>
              <a:rPr lang="en-US" sz="800" b="0" i="0">
                <a:solidFill>
                  <a:srgbClr val="279A7B"/>
                </a:solidFill>
                <a:latin typeface="+mn-lt"/>
              </a:rPr>
              <a:t> </a:t>
            </a:r>
            <a:r>
              <a:rPr lang="en-US" sz="800" b="0" i="0" err="1">
                <a:solidFill>
                  <a:srgbClr val="279A7B"/>
                </a:solidFill>
                <a:latin typeface="+mn-lt"/>
              </a:rPr>
              <a:t>užsakovai</a:t>
            </a:r>
            <a:r>
              <a:rPr lang="en-US" sz="800" b="0" i="0">
                <a:solidFill>
                  <a:srgbClr val="279A7B"/>
                </a:solidFill>
                <a:latin typeface="+mn-lt"/>
              </a:rPr>
              <a:t>:</a:t>
            </a:r>
          </a:p>
        </p:txBody>
      </p:sp>
      <p:sp>
        <p:nvSpPr>
          <p:cNvPr id="33" name="TextBox 32">
            <a:extLst>
              <a:ext uri="{FF2B5EF4-FFF2-40B4-BE49-F238E27FC236}">
                <a16:creationId xmlns:a16="http://schemas.microsoft.com/office/drawing/2014/main" id="{5E324E28-5BDB-EF4F-B00D-95FB82A0634B}"/>
              </a:ext>
            </a:extLst>
          </p:cNvPr>
          <p:cNvSpPr txBox="1"/>
          <p:nvPr userDrawn="1"/>
        </p:nvSpPr>
        <p:spPr>
          <a:xfrm>
            <a:off x="546099" y="4668005"/>
            <a:ext cx="1474087" cy="246825"/>
          </a:xfrm>
          <a:prstGeom prst="rect">
            <a:avLst/>
          </a:prstGeom>
          <a:noFill/>
        </p:spPr>
        <p:txBody>
          <a:bodyPr wrap="square" lIns="0" tIns="0" rIns="0" bIns="0" rtlCol="0" anchor="t">
            <a:spAutoFit/>
          </a:bodyPr>
          <a:lstStyle/>
          <a:p>
            <a:r>
              <a:rPr lang="en-US" sz="800" b="0" i="0" err="1">
                <a:solidFill>
                  <a:srgbClr val="279A7B"/>
                </a:solidFill>
                <a:latin typeface="+mn-lt"/>
              </a:rPr>
              <a:t>Projekto</a:t>
            </a:r>
            <a:r>
              <a:rPr lang="en-US" sz="800" b="0" i="0">
                <a:solidFill>
                  <a:srgbClr val="279A7B"/>
                </a:solidFill>
                <a:latin typeface="+mn-lt"/>
              </a:rPr>
              <a:t> </a:t>
            </a:r>
            <a:r>
              <a:rPr lang="en-US" sz="800" b="0" i="0" err="1">
                <a:solidFill>
                  <a:srgbClr val="279A7B"/>
                </a:solidFill>
                <a:latin typeface="+mn-lt"/>
              </a:rPr>
              <a:t>vykdytojai</a:t>
            </a:r>
            <a:endParaRPr lang="en-US" sz="800" b="0" i="0">
              <a:solidFill>
                <a:srgbClr val="279A7B"/>
              </a:solidFill>
              <a:latin typeface="+mn-lt"/>
            </a:endParaRPr>
          </a:p>
          <a:p>
            <a:r>
              <a:rPr lang="en-US" sz="800" b="0" i="0" err="1">
                <a:solidFill>
                  <a:srgbClr val="279A7B"/>
                </a:solidFill>
                <a:latin typeface="+mn-lt"/>
              </a:rPr>
              <a:t>ir</a:t>
            </a:r>
            <a:r>
              <a:rPr lang="en-US" sz="800" b="0" i="0">
                <a:solidFill>
                  <a:srgbClr val="279A7B"/>
                </a:solidFill>
                <a:latin typeface="+mn-lt"/>
              </a:rPr>
              <a:t> </a:t>
            </a:r>
            <a:r>
              <a:rPr lang="en-US" sz="800" b="0" i="0" err="1">
                <a:solidFill>
                  <a:srgbClr val="279A7B"/>
                </a:solidFill>
                <a:latin typeface="+mn-lt"/>
              </a:rPr>
              <a:t>partneriai</a:t>
            </a:r>
            <a:r>
              <a:rPr lang="en-US" sz="800" b="0" i="0">
                <a:solidFill>
                  <a:srgbClr val="279A7B"/>
                </a:solidFill>
                <a:latin typeface="+mn-lt"/>
              </a:rPr>
              <a:t>:</a:t>
            </a:r>
          </a:p>
        </p:txBody>
      </p:sp>
      <p:pic>
        <p:nvPicPr>
          <p:cNvPr id="34" name="Picture 33">
            <a:extLst>
              <a:ext uri="{FF2B5EF4-FFF2-40B4-BE49-F238E27FC236}">
                <a16:creationId xmlns:a16="http://schemas.microsoft.com/office/drawing/2014/main" id="{481D540B-710B-8342-BD30-641E551F27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16" name="Text Placeholder 15">
            <a:extLst>
              <a:ext uri="{FF2B5EF4-FFF2-40B4-BE49-F238E27FC236}">
                <a16:creationId xmlns:a16="http://schemas.microsoft.com/office/drawing/2014/main" id="{F0D55E71-DFDA-7E45-A8B0-276CA0AA497B}"/>
              </a:ext>
            </a:extLst>
          </p:cNvPr>
          <p:cNvSpPr>
            <a:spLocks noGrp="1"/>
          </p:cNvSpPr>
          <p:nvPr>
            <p:ph type="body" sz="quarter" idx="16" hasCustomPrompt="1"/>
          </p:nvPr>
        </p:nvSpPr>
        <p:spPr>
          <a:xfrm>
            <a:off x="546100" y="887298"/>
            <a:ext cx="8051800" cy="1839423"/>
          </a:xfrm>
        </p:spPr>
        <p:txBody>
          <a:bodyPr/>
          <a:lstStyle>
            <a:lvl1pPr>
              <a:defRPr sz="2400">
                <a:solidFill>
                  <a:srgbClr val="E1E1D5"/>
                </a:solidFill>
              </a:defRPr>
            </a:lvl1pPr>
            <a:lvl2pPr marL="342900" indent="0">
              <a:buNone/>
              <a:defRPr/>
            </a:lvl2pPr>
          </a:lstStyle>
          <a:p>
            <a:pPr lvl="0"/>
            <a:r>
              <a:rPr lang="en-US"/>
              <a:t>Insert title text</a:t>
            </a:r>
          </a:p>
        </p:txBody>
      </p:sp>
      <p:sp>
        <p:nvSpPr>
          <p:cNvPr id="21" name="Text Placeholder 20">
            <a:extLst>
              <a:ext uri="{FF2B5EF4-FFF2-40B4-BE49-F238E27FC236}">
                <a16:creationId xmlns:a16="http://schemas.microsoft.com/office/drawing/2014/main" id="{A47CDE05-9070-894B-9F4A-5E8FBC393221}"/>
              </a:ext>
            </a:extLst>
          </p:cNvPr>
          <p:cNvSpPr>
            <a:spLocks noGrp="1"/>
          </p:cNvSpPr>
          <p:nvPr>
            <p:ph type="body" sz="quarter" idx="17" hasCustomPrompt="1"/>
          </p:nvPr>
        </p:nvSpPr>
        <p:spPr>
          <a:xfrm>
            <a:off x="546099" y="2799494"/>
            <a:ext cx="8051801" cy="675226"/>
          </a:xfrm>
        </p:spPr>
        <p:txBody>
          <a:bodyPr/>
          <a:lstStyle>
            <a:lvl1pPr>
              <a:defRPr sz="1000">
                <a:solidFill>
                  <a:srgbClr val="E1E1D5"/>
                </a:solidFill>
              </a:defRPr>
            </a:lvl1pPr>
          </a:lstStyle>
          <a:p>
            <a:pPr lvl="0"/>
            <a:r>
              <a:rPr lang="en-US"/>
              <a:t>Insert subtitle text</a:t>
            </a:r>
          </a:p>
        </p:txBody>
      </p:sp>
    </p:spTree>
    <p:extLst>
      <p:ext uri="{BB962C8B-B14F-4D97-AF65-F5344CB8AC3E}">
        <p14:creationId xmlns:p14="http://schemas.microsoft.com/office/powerpoint/2010/main" val="93241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46AFF-5118-EF41-A85C-C5D5E2A07B64}" type="datetime1">
              <a:t>2023-02-24</a:t>
            </a:fld>
            <a:endParaRPr lang="en-US"/>
          </a:p>
        </p:txBody>
      </p:sp>
      <p:sp>
        <p:nvSpPr>
          <p:cNvPr id="3" name="Footer Placeholder 2"/>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0444475A-96B4-834E-A9CA-21B22EF9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7" name="Slide Number Placeholder 5">
            <a:extLst>
              <a:ext uri="{FF2B5EF4-FFF2-40B4-BE49-F238E27FC236}">
                <a16:creationId xmlns:a16="http://schemas.microsoft.com/office/drawing/2014/main" id="{54670CFC-789B-354F-8A5D-B761657D992B}"/>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8" name="Picture 7">
            <a:extLst>
              <a:ext uri="{FF2B5EF4-FFF2-40B4-BE49-F238E27FC236}">
                <a16:creationId xmlns:a16="http://schemas.microsoft.com/office/drawing/2014/main" id="{81CA6AA6-7C4A-B545-A1F7-2F1D8E5E6E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9" name="Graphic 8">
            <a:extLst>
              <a:ext uri="{FF2B5EF4-FFF2-40B4-BE49-F238E27FC236}">
                <a16:creationId xmlns:a16="http://schemas.microsoft.com/office/drawing/2014/main" id="{455593FC-530A-2B41-8356-7451D02247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147450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Pabaig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4644152"/>
            <a:ext cx="3086100" cy="273844"/>
          </a:xfrm>
        </p:spPr>
        <p:txBody>
          <a:bodyPr/>
          <a:lstStyle/>
          <a:p>
            <a:endParaRPr lang="en-US"/>
          </a:p>
        </p:txBody>
      </p:sp>
      <p:pic>
        <p:nvPicPr>
          <p:cNvPr id="4" name="Picture 3">
            <a:extLst>
              <a:ext uri="{FF2B5EF4-FFF2-40B4-BE49-F238E27FC236}">
                <a16:creationId xmlns:a16="http://schemas.microsoft.com/office/drawing/2014/main" id="{1390451F-A9F0-404D-8A5B-723793E099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5200" y="0"/>
            <a:ext cx="4368800" cy="4343400"/>
          </a:xfrm>
          <a:prstGeom prst="rect">
            <a:avLst/>
          </a:prstGeom>
        </p:spPr>
      </p:pic>
      <p:sp>
        <p:nvSpPr>
          <p:cNvPr id="2" name="Title 1"/>
          <p:cNvSpPr>
            <a:spLocks noGrp="1"/>
          </p:cNvSpPr>
          <p:nvPr>
            <p:ph type="ctrTitle" hasCustomPrompt="1"/>
          </p:nvPr>
        </p:nvSpPr>
        <p:spPr>
          <a:xfrm>
            <a:off x="546100" y="2639511"/>
            <a:ext cx="7188200" cy="427040"/>
          </a:xfrm>
          <a:prstGeom prst="rect">
            <a:avLst/>
          </a:prstGeom>
        </p:spPr>
        <p:txBody>
          <a:bodyPr anchor="t">
            <a:spAutoFit/>
          </a:bodyPr>
          <a:lstStyle>
            <a:lvl1pPr algn="l">
              <a:defRPr sz="3000" b="1" i="0">
                <a:solidFill>
                  <a:srgbClr val="1F7B62"/>
                </a:solidFill>
                <a:latin typeface="Avenir Next Demi Bold" panose="020B0503020202020204" pitchFamily="34" charset="0"/>
              </a:defRPr>
            </a:lvl1pPr>
          </a:lstStyle>
          <a:p>
            <a:r>
              <a:rPr lang="en-US"/>
              <a:t>Ačiū</a:t>
            </a:r>
          </a:p>
        </p:txBody>
      </p:sp>
      <p:sp>
        <p:nvSpPr>
          <p:cNvPr id="3" name="Subtitle 2"/>
          <p:cNvSpPr>
            <a:spLocks noGrp="1"/>
          </p:cNvSpPr>
          <p:nvPr>
            <p:ph type="subTitle" idx="1" hasCustomPrompt="1"/>
          </p:nvPr>
        </p:nvSpPr>
        <p:spPr>
          <a:xfrm>
            <a:off x="546100" y="3741056"/>
            <a:ext cx="3650515" cy="153888"/>
          </a:xfrm>
        </p:spPr>
        <p:txBody>
          <a:bodyPr wrap="square" anchor="t">
            <a:spAutoFit/>
          </a:bodyPr>
          <a:lstStyle>
            <a:lvl1pPr marL="0" indent="0" algn="l">
              <a:lnSpc>
                <a:spcPct val="100000"/>
              </a:lnSpc>
              <a:buNone/>
              <a:defRPr sz="1000" b="0" i="0">
                <a:solidFill>
                  <a:srgbClr val="2D3934"/>
                </a:solidFill>
                <a:latin typeface="Avenir Next Medium" panose="020B05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Rekvizitai</a:t>
            </a:r>
          </a:p>
        </p:txBody>
      </p:sp>
      <p:pic>
        <p:nvPicPr>
          <p:cNvPr id="6" name="Picture 5">
            <a:extLst>
              <a:ext uri="{FF2B5EF4-FFF2-40B4-BE49-F238E27FC236}">
                <a16:creationId xmlns:a16="http://schemas.microsoft.com/office/drawing/2014/main" id="{C75E5A9A-CDEE-304F-8E26-705385872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pic>
        <p:nvPicPr>
          <p:cNvPr id="8" name="Graphic 7">
            <a:extLst>
              <a:ext uri="{FF2B5EF4-FFF2-40B4-BE49-F238E27FC236}">
                <a16:creationId xmlns:a16="http://schemas.microsoft.com/office/drawing/2014/main" id="{C2F5E78B-2484-BF4E-B769-CF8D6F61563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335216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062116-2C92-EE4E-8A75-25C4998F8259}"/>
              </a:ext>
            </a:extLst>
          </p:cNvPr>
          <p:cNvSpPr/>
          <p:nvPr userDrawn="1"/>
        </p:nvSpPr>
        <p:spPr>
          <a:xfrm>
            <a:off x="0" y="0"/>
            <a:ext cx="9144000" cy="4365266"/>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46100" y="901699"/>
            <a:ext cx="7188200" cy="341632"/>
          </a:xfrm>
          <a:prstGeom prst="rect">
            <a:avLst/>
          </a:prstGeom>
        </p:spPr>
        <p:txBody>
          <a:bodyPr anchor="t">
            <a:spAutoFit/>
          </a:bodyPr>
          <a:lstStyle>
            <a:lvl1pPr algn="l">
              <a:defRPr sz="2400" b="1" i="0">
                <a:solidFill>
                  <a:srgbClr val="E1E1D5"/>
                </a:solidFill>
                <a:latin typeface="Avenir Next Demi Bold" panose="020B0503020202020204" pitchFamily="34" charset="0"/>
              </a:defRPr>
            </a:lvl1pPr>
          </a:lstStyle>
          <a:p>
            <a:r>
              <a:rPr lang="en-US"/>
              <a:t>Click to edit Master title style</a:t>
            </a:r>
          </a:p>
        </p:txBody>
      </p:sp>
      <p:sp>
        <p:nvSpPr>
          <p:cNvPr id="3" name="Subtitle 2"/>
          <p:cNvSpPr>
            <a:spLocks noGrp="1"/>
          </p:cNvSpPr>
          <p:nvPr>
            <p:ph type="subTitle" idx="1"/>
          </p:nvPr>
        </p:nvSpPr>
        <p:spPr>
          <a:xfrm>
            <a:off x="546100" y="2701528"/>
            <a:ext cx="7188200" cy="142347"/>
          </a:xfrm>
        </p:spPr>
        <p:txBody>
          <a:bodyPr anchor="t">
            <a:spAutoFit/>
          </a:bodyPr>
          <a:lstStyle>
            <a:lvl1pPr marL="0" indent="0" algn="l">
              <a:buNone/>
              <a:defRPr sz="1000" b="1" i="0">
                <a:solidFill>
                  <a:srgbClr val="E1E1D5"/>
                </a:solidFill>
                <a:latin typeface="Avenir Next Demi Bold" panose="020B05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4644152"/>
            <a:ext cx="3086100" cy="273844"/>
          </a:xfrm>
        </p:spPr>
        <p:txBody>
          <a:bodyPr/>
          <a:lstStyle/>
          <a:p>
            <a:endParaRPr lang="en-US"/>
          </a:p>
        </p:txBody>
      </p:sp>
      <p:pic>
        <p:nvPicPr>
          <p:cNvPr id="6" name="Picture 5">
            <a:extLst>
              <a:ext uri="{FF2B5EF4-FFF2-40B4-BE49-F238E27FC236}">
                <a16:creationId xmlns:a16="http://schemas.microsoft.com/office/drawing/2014/main" id="{53E059BD-37AF-D14C-8E74-F9C26A37E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pic>
        <p:nvPicPr>
          <p:cNvPr id="8" name="Graphic 7">
            <a:extLst>
              <a:ext uri="{FF2B5EF4-FFF2-40B4-BE49-F238E27FC236}">
                <a16:creationId xmlns:a16="http://schemas.microsoft.com/office/drawing/2014/main" id="{E901B448-F87C-CD40-A779-A085E51C1F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1547759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rtukas_Foto_Tekstas_Graf_elementa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423202-1DF6-A745-81F8-E5BBB06CD08D}"/>
              </a:ext>
            </a:extLst>
          </p:cNvPr>
          <p:cNvSpPr/>
          <p:nvPr userDrawn="1"/>
        </p:nvSpPr>
        <p:spPr>
          <a:xfrm>
            <a:off x="0" y="0"/>
            <a:ext cx="9144000" cy="51435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09A8AF-EE9D-484C-88DB-7C22EDFD78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3500" y="0"/>
            <a:ext cx="5270500" cy="5143500"/>
          </a:xfrm>
          <a:prstGeom prst="rect">
            <a:avLst/>
          </a:prstGeom>
        </p:spPr>
      </p:pic>
      <p:pic>
        <p:nvPicPr>
          <p:cNvPr id="13" name="Picture 12">
            <a:extLst>
              <a:ext uri="{FF2B5EF4-FFF2-40B4-BE49-F238E27FC236}">
                <a16:creationId xmlns:a16="http://schemas.microsoft.com/office/drawing/2014/main" id="{70F016D0-8E2A-7346-BFF8-948507A1E7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799" y="4604257"/>
            <a:ext cx="8064500" cy="317500"/>
          </a:xfrm>
          <a:prstGeom prst="rect">
            <a:avLst/>
          </a:prstGeom>
        </p:spPr>
      </p:pic>
      <p:sp>
        <p:nvSpPr>
          <p:cNvPr id="22" name="Picture Placeholder 21">
            <a:extLst>
              <a:ext uri="{FF2B5EF4-FFF2-40B4-BE49-F238E27FC236}">
                <a16:creationId xmlns:a16="http://schemas.microsoft.com/office/drawing/2014/main" id="{5E8C436E-D486-3D4D-A080-8EDC1527F063}"/>
              </a:ext>
            </a:extLst>
          </p:cNvPr>
          <p:cNvSpPr>
            <a:spLocks noGrp="1"/>
          </p:cNvSpPr>
          <p:nvPr>
            <p:ph type="pic" sz="quarter" idx="13"/>
          </p:nvPr>
        </p:nvSpPr>
        <p:spPr>
          <a:xfrm>
            <a:off x="534988" y="353224"/>
            <a:ext cx="5583237" cy="2882900"/>
          </a:xfrm>
        </p:spPr>
        <p:txBody>
          <a:bodyPr/>
          <a:lstStyle/>
          <a:p>
            <a:endParaRPr lang="en-US"/>
          </a:p>
        </p:txBody>
      </p:sp>
      <p:sp>
        <p:nvSpPr>
          <p:cNvPr id="26" name="Text Placeholder 25">
            <a:extLst>
              <a:ext uri="{FF2B5EF4-FFF2-40B4-BE49-F238E27FC236}">
                <a16:creationId xmlns:a16="http://schemas.microsoft.com/office/drawing/2014/main" id="{86F1F75D-324B-184F-94C0-CEEB30249BB3}"/>
              </a:ext>
            </a:extLst>
          </p:cNvPr>
          <p:cNvSpPr>
            <a:spLocks noGrp="1"/>
          </p:cNvSpPr>
          <p:nvPr>
            <p:ph type="body" sz="quarter" idx="14" hasCustomPrompt="1"/>
          </p:nvPr>
        </p:nvSpPr>
        <p:spPr>
          <a:xfrm>
            <a:off x="531813" y="3602450"/>
            <a:ext cx="8064500" cy="398571"/>
          </a:xfrm>
        </p:spPr>
        <p:txBody>
          <a:bodyPr/>
          <a:lstStyle>
            <a:lvl1pPr>
              <a:defRPr sz="2800">
                <a:solidFill>
                  <a:srgbClr val="E1E1D5"/>
                </a:solidFill>
              </a:defRPr>
            </a:lvl1pPr>
          </a:lstStyle>
          <a:p>
            <a:pPr lvl="0"/>
            <a:r>
              <a:rPr lang="en-US"/>
              <a:t>Click to edit text</a:t>
            </a:r>
          </a:p>
        </p:txBody>
      </p:sp>
      <p:pic>
        <p:nvPicPr>
          <p:cNvPr id="28" name="Picture 27">
            <a:extLst>
              <a:ext uri="{FF2B5EF4-FFF2-40B4-BE49-F238E27FC236}">
                <a16:creationId xmlns:a16="http://schemas.microsoft.com/office/drawing/2014/main" id="{4674F785-DE58-4E40-A7FB-61C4C95891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sp>
        <p:nvSpPr>
          <p:cNvPr id="12" name="Slide Number Placeholder 5">
            <a:extLst>
              <a:ext uri="{FF2B5EF4-FFF2-40B4-BE49-F238E27FC236}">
                <a16:creationId xmlns:a16="http://schemas.microsoft.com/office/drawing/2014/main" id="{303DD8DA-D7F0-3443-91F4-8AA82626DDF9}"/>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lvl1pPr>
              <a:defRPr>
                <a:solidFill>
                  <a:srgbClr val="A3B7AF"/>
                </a:solidFill>
              </a:defRPr>
            </a:lvl1pPr>
          </a:lstStyle>
          <a:p>
            <a:fld id="{42B1E8F1-27DF-3C4C-AF5E-F329429EDE92}" type="slidenum">
              <a:rPr lang="en-US"/>
              <a:pPr/>
              <a:t>‹#›</a:t>
            </a:fld>
            <a:endParaRPr lang="en-US"/>
          </a:p>
        </p:txBody>
      </p:sp>
    </p:spTree>
    <p:extLst>
      <p:ext uri="{BB962C8B-B14F-4D97-AF65-F5344CB8AC3E}">
        <p14:creationId xmlns:p14="http://schemas.microsoft.com/office/powerpoint/2010/main" val="208792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kirtukas. Tekstas_fona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423202-1DF6-A745-81F8-E5BBB06CD08D}"/>
              </a:ext>
            </a:extLst>
          </p:cNvPr>
          <p:cNvSpPr/>
          <p:nvPr userDrawn="1"/>
        </p:nvSpPr>
        <p:spPr>
          <a:xfrm>
            <a:off x="0" y="0"/>
            <a:ext cx="9144000" cy="51435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09A8AF-EE9D-484C-88DB-7C22EDFD78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3500" y="0"/>
            <a:ext cx="5270500" cy="5143500"/>
          </a:xfrm>
          <a:prstGeom prst="rect">
            <a:avLst/>
          </a:prstGeom>
        </p:spPr>
      </p:pic>
      <p:pic>
        <p:nvPicPr>
          <p:cNvPr id="13" name="Picture 12">
            <a:extLst>
              <a:ext uri="{FF2B5EF4-FFF2-40B4-BE49-F238E27FC236}">
                <a16:creationId xmlns:a16="http://schemas.microsoft.com/office/drawing/2014/main" id="{70F016D0-8E2A-7346-BFF8-948507A1E7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1799" y="4604257"/>
            <a:ext cx="8064500" cy="317500"/>
          </a:xfrm>
          <a:prstGeom prst="rect">
            <a:avLst/>
          </a:prstGeom>
        </p:spPr>
      </p:pic>
      <p:sp>
        <p:nvSpPr>
          <p:cNvPr id="26" name="Text Placeholder 25">
            <a:extLst>
              <a:ext uri="{FF2B5EF4-FFF2-40B4-BE49-F238E27FC236}">
                <a16:creationId xmlns:a16="http://schemas.microsoft.com/office/drawing/2014/main" id="{86F1F75D-324B-184F-94C0-CEEB30249BB3}"/>
              </a:ext>
            </a:extLst>
          </p:cNvPr>
          <p:cNvSpPr>
            <a:spLocks noGrp="1"/>
          </p:cNvSpPr>
          <p:nvPr>
            <p:ph type="body" sz="quarter" idx="14" hasCustomPrompt="1"/>
          </p:nvPr>
        </p:nvSpPr>
        <p:spPr>
          <a:xfrm>
            <a:off x="531813" y="2482394"/>
            <a:ext cx="8064500" cy="584775"/>
          </a:xfrm>
        </p:spPr>
        <p:txBody>
          <a:bodyPr/>
          <a:lstStyle>
            <a:lvl1pPr>
              <a:lnSpc>
                <a:spcPts val="4400"/>
              </a:lnSpc>
              <a:spcBef>
                <a:spcPts val="0"/>
              </a:spcBef>
              <a:defRPr sz="4200">
                <a:solidFill>
                  <a:srgbClr val="E1E1D5"/>
                </a:solidFill>
              </a:defRPr>
            </a:lvl1pPr>
          </a:lstStyle>
          <a:p>
            <a:pPr lvl="0"/>
            <a:r>
              <a:rPr lang="en-US"/>
              <a:t>Click to edit text</a:t>
            </a:r>
          </a:p>
        </p:txBody>
      </p:sp>
      <p:pic>
        <p:nvPicPr>
          <p:cNvPr id="8" name="Picture 7">
            <a:extLst>
              <a:ext uri="{FF2B5EF4-FFF2-40B4-BE49-F238E27FC236}">
                <a16:creationId xmlns:a16="http://schemas.microsoft.com/office/drawing/2014/main" id="{AFC7C23F-50E1-A241-8996-AAE3035FD1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sp>
        <p:nvSpPr>
          <p:cNvPr id="9" name="Slide Number Placeholder 5">
            <a:extLst>
              <a:ext uri="{FF2B5EF4-FFF2-40B4-BE49-F238E27FC236}">
                <a16:creationId xmlns:a16="http://schemas.microsoft.com/office/drawing/2014/main" id="{55FBDBFE-DB52-034B-B2E0-733F768B1371}"/>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lvl1pPr>
              <a:defRPr>
                <a:solidFill>
                  <a:srgbClr val="A3B7AF"/>
                </a:solidFill>
              </a:defRPr>
            </a:lvl1pPr>
          </a:lstStyle>
          <a:p>
            <a:fld id="{42B1E8F1-27DF-3C4C-AF5E-F329429EDE92}" type="slidenum">
              <a:rPr lang="en-US"/>
              <a:pPr/>
              <a:t>‹#›</a:t>
            </a:fld>
            <a:endParaRPr lang="en-US"/>
          </a:p>
        </p:txBody>
      </p:sp>
    </p:spTree>
    <p:extLst>
      <p:ext uri="{BB962C8B-B14F-4D97-AF65-F5344CB8AC3E}">
        <p14:creationId xmlns:p14="http://schemas.microsoft.com/office/powerpoint/2010/main" val="92951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to_Tekstas_Graf_elementa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423202-1DF6-A745-81F8-E5BBB06CD08D}"/>
              </a:ext>
            </a:extLst>
          </p:cNvPr>
          <p:cNvSpPr/>
          <p:nvPr userDrawn="1"/>
        </p:nvSpPr>
        <p:spPr>
          <a:xfrm>
            <a:off x="0" y="0"/>
            <a:ext cx="9144000" cy="51435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09A8AF-EE9D-484C-88DB-7C22EDFD78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3500" y="0"/>
            <a:ext cx="5270500" cy="5143500"/>
          </a:xfrm>
          <a:prstGeom prst="rect">
            <a:avLst/>
          </a:prstGeom>
        </p:spPr>
      </p:pic>
      <p:sp>
        <p:nvSpPr>
          <p:cNvPr id="3" name="Picture Placeholder 2">
            <a:extLst>
              <a:ext uri="{FF2B5EF4-FFF2-40B4-BE49-F238E27FC236}">
                <a16:creationId xmlns:a16="http://schemas.microsoft.com/office/drawing/2014/main" id="{F42691BB-D2F6-3A43-93BF-9BF84CC771DA}"/>
              </a:ext>
            </a:extLst>
          </p:cNvPr>
          <p:cNvSpPr>
            <a:spLocks noGrp="1"/>
          </p:cNvSpPr>
          <p:nvPr>
            <p:ph type="pic" sz="quarter" idx="15"/>
          </p:nvPr>
        </p:nvSpPr>
        <p:spPr>
          <a:xfrm>
            <a:off x="0" y="0"/>
            <a:ext cx="4495800" cy="5143500"/>
          </a:xfrm>
        </p:spPr>
        <p:txBody>
          <a:bodyPr/>
          <a:lstStyle/>
          <a:p>
            <a:endParaRPr lang="en-US"/>
          </a:p>
        </p:txBody>
      </p:sp>
      <p:pic>
        <p:nvPicPr>
          <p:cNvPr id="5" name="Picture 4">
            <a:extLst>
              <a:ext uri="{FF2B5EF4-FFF2-40B4-BE49-F238E27FC236}">
                <a16:creationId xmlns:a16="http://schemas.microsoft.com/office/drawing/2014/main" id="{A4D10B5D-49BC-EB42-B772-FF55C9A52D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9799" y="4604257"/>
            <a:ext cx="3746500" cy="317500"/>
          </a:xfrm>
          <a:prstGeom prst="rect">
            <a:avLst/>
          </a:prstGeom>
        </p:spPr>
      </p:pic>
      <p:sp>
        <p:nvSpPr>
          <p:cNvPr id="26" name="Text Placeholder 25">
            <a:extLst>
              <a:ext uri="{FF2B5EF4-FFF2-40B4-BE49-F238E27FC236}">
                <a16:creationId xmlns:a16="http://schemas.microsoft.com/office/drawing/2014/main" id="{86F1F75D-324B-184F-94C0-CEEB30249BB3}"/>
              </a:ext>
            </a:extLst>
          </p:cNvPr>
          <p:cNvSpPr>
            <a:spLocks noGrp="1"/>
          </p:cNvSpPr>
          <p:nvPr>
            <p:ph type="body" sz="quarter" idx="14" hasCustomPrompt="1"/>
          </p:nvPr>
        </p:nvSpPr>
        <p:spPr>
          <a:xfrm>
            <a:off x="4889554" y="453224"/>
            <a:ext cx="3706745" cy="3929290"/>
          </a:xfrm>
        </p:spPr>
        <p:txBody>
          <a:bodyPr/>
          <a:lstStyle>
            <a:lvl1pPr>
              <a:lnSpc>
                <a:spcPts val="2800"/>
              </a:lnSpc>
              <a:spcBef>
                <a:spcPts val="0"/>
              </a:spcBef>
              <a:defRPr sz="2600">
                <a:solidFill>
                  <a:srgbClr val="E1E1D5"/>
                </a:solidFill>
              </a:defRPr>
            </a:lvl1pPr>
          </a:lstStyle>
          <a:p>
            <a:pPr lvl="0"/>
            <a:r>
              <a:rPr lang="en-US"/>
              <a:t>Click to edit text</a:t>
            </a:r>
          </a:p>
        </p:txBody>
      </p:sp>
      <p:pic>
        <p:nvPicPr>
          <p:cNvPr id="12" name="Picture 11">
            <a:extLst>
              <a:ext uri="{FF2B5EF4-FFF2-40B4-BE49-F238E27FC236}">
                <a16:creationId xmlns:a16="http://schemas.microsoft.com/office/drawing/2014/main" id="{EA327382-5645-A84E-A44A-F3B1022264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sp>
        <p:nvSpPr>
          <p:cNvPr id="9" name="Slide Number Placeholder 5">
            <a:extLst>
              <a:ext uri="{FF2B5EF4-FFF2-40B4-BE49-F238E27FC236}">
                <a16:creationId xmlns:a16="http://schemas.microsoft.com/office/drawing/2014/main" id="{D0129B7F-CCE4-6D45-B8BF-AA62F5EA18BB}"/>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lvl1pPr>
              <a:defRPr>
                <a:solidFill>
                  <a:srgbClr val="A3B7AF"/>
                </a:solidFill>
              </a:defRPr>
            </a:lvl1pPr>
          </a:lstStyle>
          <a:p>
            <a:fld id="{42B1E8F1-27DF-3C4C-AF5E-F329429EDE92}" type="slidenum">
              <a:rPr lang="en-US"/>
              <a:pPr/>
              <a:t>‹#›</a:t>
            </a:fld>
            <a:endParaRPr lang="en-US"/>
          </a:p>
        </p:txBody>
      </p:sp>
    </p:spTree>
    <p:extLst>
      <p:ext uri="{BB962C8B-B14F-4D97-AF65-F5344CB8AC3E}">
        <p14:creationId xmlns:p14="http://schemas.microsoft.com/office/powerpoint/2010/main" val="231153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oto_Tekstas_0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423202-1DF6-A745-81F8-E5BBB06CD08D}"/>
              </a:ext>
            </a:extLst>
          </p:cNvPr>
          <p:cNvSpPr/>
          <p:nvPr userDrawn="1"/>
        </p:nvSpPr>
        <p:spPr>
          <a:xfrm>
            <a:off x="0" y="0"/>
            <a:ext cx="9144000" cy="51435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F42691BB-D2F6-3A43-93BF-9BF84CC771DA}"/>
              </a:ext>
            </a:extLst>
          </p:cNvPr>
          <p:cNvSpPr>
            <a:spLocks noGrp="1"/>
          </p:cNvSpPr>
          <p:nvPr>
            <p:ph type="pic" sz="quarter" idx="15"/>
          </p:nvPr>
        </p:nvSpPr>
        <p:spPr>
          <a:xfrm>
            <a:off x="0" y="0"/>
            <a:ext cx="4495800" cy="5143500"/>
          </a:xfrm>
        </p:spPr>
        <p:txBody>
          <a:bodyPr/>
          <a:lstStyle/>
          <a:p>
            <a:endParaRPr lang="en-US"/>
          </a:p>
        </p:txBody>
      </p:sp>
      <p:pic>
        <p:nvPicPr>
          <p:cNvPr id="5" name="Picture 4">
            <a:extLst>
              <a:ext uri="{FF2B5EF4-FFF2-40B4-BE49-F238E27FC236}">
                <a16:creationId xmlns:a16="http://schemas.microsoft.com/office/drawing/2014/main" id="{A4D10B5D-49BC-EB42-B772-FF55C9A52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9799" y="4604257"/>
            <a:ext cx="3746500" cy="317500"/>
          </a:xfrm>
          <a:prstGeom prst="rect">
            <a:avLst/>
          </a:prstGeom>
        </p:spPr>
      </p:pic>
      <p:sp>
        <p:nvSpPr>
          <p:cNvPr id="26" name="Text Placeholder 25">
            <a:extLst>
              <a:ext uri="{FF2B5EF4-FFF2-40B4-BE49-F238E27FC236}">
                <a16:creationId xmlns:a16="http://schemas.microsoft.com/office/drawing/2014/main" id="{86F1F75D-324B-184F-94C0-CEEB30249BB3}"/>
              </a:ext>
            </a:extLst>
          </p:cNvPr>
          <p:cNvSpPr>
            <a:spLocks noGrp="1"/>
          </p:cNvSpPr>
          <p:nvPr>
            <p:ph type="body" sz="quarter" idx="14" hasCustomPrompt="1"/>
          </p:nvPr>
        </p:nvSpPr>
        <p:spPr>
          <a:xfrm>
            <a:off x="4889554" y="453224"/>
            <a:ext cx="3706745" cy="3929290"/>
          </a:xfrm>
        </p:spPr>
        <p:txBody>
          <a:bodyPr/>
          <a:lstStyle>
            <a:lvl1pPr>
              <a:lnSpc>
                <a:spcPts val="2800"/>
              </a:lnSpc>
              <a:spcBef>
                <a:spcPts val="0"/>
              </a:spcBef>
              <a:defRPr sz="2600">
                <a:solidFill>
                  <a:srgbClr val="E1E1D5"/>
                </a:solidFill>
              </a:defRPr>
            </a:lvl1pPr>
          </a:lstStyle>
          <a:p>
            <a:pPr lvl="0"/>
            <a:r>
              <a:rPr lang="en-US"/>
              <a:t>Click to edit text</a:t>
            </a:r>
          </a:p>
        </p:txBody>
      </p:sp>
      <p:pic>
        <p:nvPicPr>
          <p:cNvPr id="12" name="Picture 11">
            <a:extLst>
              <a:ext uri="{FF2B5EF4-FFF2-40B4-BE49-F238E27FC236}">
                <a16:creationId xmlns:a16="http://schemas.microsoft.com/office/drawing/2014/main" id="{EA327382-5645-A84E-A44A-F3B102226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sp>
        <p:nvSpPr>
          <p:cNvPr id="8" name="Slide Number Placeholder 5">
            <a:extLst>
              <a:ext uri="{FF2B5EF4-FFF2-40B4-BE49-F238E27FC236}">
                <a16:creationId xmlns:a16="http://schemas.microsoft.com/office/drawing/2014/main" id="{02A2897C-E8E2-8E4C-B723-1F69DA05B9F8}"/>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lvl1pPr>
              <a:defRPr>
                <a:solidFill>
                  <a:srgbClr val="A3B7AF"/>
                </a:solidFill>
              </a:defRPr>
            </a:lvl1pPr>
          </a:lstStyle>
          <a:p>
            <a:fld id="{42B1E8F1-27DF-3C4C-AF5E-F329429EDE92}" type="slidenum">
              <a:rPr lang="en-US"/>
              <a:pPr/>
              <a:t>‹#›</a:t>
            </a:fld>
            <a:endParaRPr lang="en-US"/>
          </a:p>
        </p:txBody>
      </p:sp>
    </p:spTree>
    <p:extLst>
      <p:ext uri="{BB962C8B-B14F-4D97-AF65-F5344CB8AC3E}">
        <p14:creationId xmlns:p14="http://schemas.microsoft.com/office/powerpoint/2010/main" val="197793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423202-1DF6-A745-81F8-E5BBB06CD08D}"/>
              </a:ext>
            </a:extLst>
          </p:cNvPr>
          <p:cNvSpPr/>
          <p:nvPr userDrawn="1"/>
        </p:nvSpPr>
        <p:spPr>
          <a:xfrm>
            <a:off x="0" y="0"/>
            <a:ext cx="9144000" cy="5143500"/>
          </a:xfrm>
          <a:prstGeom prst="rect">
            <a:avLst/>
          </a:prstGeom>
          <a:solidFill>
            <a:srgbClr val="1F7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0F016D0-8E2A-7346-BFF8-948507A1E7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799" y="4604257"/>
            <a:ext cx="8064500" cy="317500"/>
          </a:xfrm>
          <a:prstGeom prst="rect">
            <a:avLst/>
          </a:prstGeom>
        </p:spPr>
      </p:pic>
      <p:sp>
        <p:nvSpPr>
          <p:cNvPr id="26" name="Text Placeholder 25">
            <a:extLst>
              <a:ext uri="{FF2B5EF4-FFF2-40B4-BE49-F238E27FC236}">
                <a16:creationId xmlns:a16="http://schemas.microsoft.com/office/drawing/2014/main" id="{86F1F75D-324B-184F-94C0-CEEB30249BB3}"/>
              </a:ext>
            </a:extLst>
          </p:cNvPr>
          <p:cNvSpPr>
            <a:spLocks noGrp="1"/>
          </p:cNvSpPr>
          <p:nvPr>
            <p:ph type="body" sz="quarter" idx="14" hasCustomPrompt="1"/>
          </p:nvPr>
        </p:nvSpPr>
        <p:spPr>
          <a:xfrm>
            <a:off x="531813" y="2457856"/>
            <a:ext cx="8064500" cy="773289"/>
          </a:xfrm>
        </p:spPr>
        <p:txBody>
          <a:bodyPr/>
          <a:lstStyle>
            <a:lvl1pPr>
              <a:lnSpc>
                <a:spcPts val="5800"/>
              </a:lnSpc>
              <a:spcBef>
                <a:spcPts val="0"/>
              </a:spcBef>
              <a:defRPr sz="5600">
                <a:solidFill>
                  <a:srgbClr val="E1E1D5"/>
                </a:solidFill>
              </a:defRPr>
            </a:lvl1pPr>
          </a:lstStyle>
          <a:p>
            <a:pPr lvl="0"/>
            <a:r>
              <a:rPr lang="en-US"/>
              <a:t>Click to edit text</a:t>
            </a:r>
          </a:p>
        </p:txBody>
      </p:sp>
      <p:pic>
        <p:nvPicPr>
          <p:cNvPr id="7" name="Picture 6">
            <a:extLst>
              <a:ext uri="{FF2B5EF4-FFF2-40B4-BE49-F238E27FC236}">
                <a16:creationId xmlns:a16="http://schemas.microsoft.com/office/drawing/2014/main" id="{088E7FE7-43D5-8A4F-9BB9-E2970E2CA6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sp>
        <p:nvSpPr>
          <p:cNvPr id="8" name="Slide Number Placeholder 5">
            <a:extLst>
              <a:ext uri="{FF2B5EF4-FFF2-40B4-BE49-F238E27FC236}">
                <a16:creationId xmlns:a16="http://schemas.microsoft.com/office/drawing/2014/main" id="{F9ECE9BA-268D-2440-875F-8A140D3B15AD}"/>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lvl1pPr>
              <a:defRPr>
                <a:solidFill>
                  <a:srgbClr val="A3B7AF"/>
                </a:solidFill>
              </a:defRPr>
            </a:lvl1pPr>
          </a:lstStyle>
          <a:p>
            <a:fld id="{42B1E8F1-27DF-3C4C-AF5E-F329429EDE92}" type="slidenum">
              <a:rPr lang="en-US"/>
              <a:pPr/>
              <a:t>‹#›</a:t>
            </a:fld>
            <a:endParaRPr lang="en-US"/>
          </a:p>
        </p:txBody>
      </p:sp>
    </p:spTree>
    <p:extLst>
      <p:ext uri="{BB962C8B-B14F-4D97-AF65-F5344CB8AC3E}">
        <p14:creationId xmlns:p14="http://schemas.microsoft.com/office/powerpoint/2010/main" val="147667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14B17E-6E8F-F04B-AABC-77CAAEDF1E07}" type="datetime1">
              <a:t>2023-02-24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40500" y="169669"/>
            <a:ext cx="2057400" cy="183555"/>
          </a:xfrm>
          <a:prstGeom prst="rect">
            <a:avLst/>
          </a:prstGeom>
        </p:spPr>
        <p:txBody>
          <a:bodyPr/>
          <a:lstStyle/>
          <a:p>
            <a:fld id="{42B1E8F1-27DF-3C4C-AF5E-F329429EDE92}" type="slidenum">
              <a:t>‹#›</a:t>
            </a:fld>
            <a:endParaRPr lang="en-US"/>
          </a:p>
        </p:txBody>
      </p:sp>
    </p:spTree>
    <p:extLst>
      <p:ext uri="{BB962C8B-B14F-4D97-AF65-F5344CB8AC3E}">
        <p14:creationId xmlns:p14="http://schemas.microsoft.com/office/powerpoint/2010/main" val="359531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7EC8ED1-6727-4240-941C-3CBAB450F832}" type="datetime1">
              <a:t>2023-02-24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40500" y="169669"/>
            <a:ext cx="2057400" cy="183555"/>
          </a:xfrm>
          <a:prstGeom prst="rect">
            <a:avLst/>
          </a:prstGeom>
        </p:spPr>
        <p:txBody>
          <a:bodyPr/>
          <a:lstStyle/>
          <a:p>
            <a:fld id="{42B1E8F1-27DF-3C4C-AF5E-F329429EDE92}" type="slidenum">
              <a:t>‹#›</a:t>
            </a:fld>
            <a:endParaRPr lang="en-US"/>
          </a:p>
        </p:txBody>
      </p:sp>
    </p:spTree>
    <p:extLst>
      <p:ext uri="{BB962C8B-B14F-4D97-AF65-F5344CB8AC3E}">
        <p14:creationId xmlns:p14="http://schemas.microsoft.com/office/powerpoint/2010/main" val="186663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13468"/>
            <a:ext cx="8064500" cy="313163"/>
          </a:xfrm>
          <a:prstGeom prst="rect">
            <a:avLst/>
          </a:prstGeom>
        </p:spPr>
        <p:txBody>
          <a:bodyPr>
            <a:spAutoFit/>
          </a:bodyPr>
          <a:lstStyle>
            <a:lvl1pPr>
              <a:defRPr sz="2200">
                <a:solidFill>
                  <a:srgbClr val="2D3934"/>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01B8F554-72D4-784C-9C80-66ED6A569017}" type="datetime1">
              <a:t>2023-02-24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2B383362-1A76-C047-A69B-EC43E7DFF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9" name="Slide Number Placeholder 5">
            <a:extLst>
              <a:ext uri="{FF2B5EF4-FFF2-40B4-BE49-F238E27FC236}">
                <a16:creationId xmlns:a16="http://schemas.microsoft.com/office/drawing/2014/main" id="{68BDCF5D-1BE2-864A-A33A-BA760230843B}"/>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10" name="Picture 9">
            <a:extLst>
              <a:ext uri="{FF2B5EF4-FFF2-40B4-BE49-F238E27FC236}">
                <a16:creationId xmlns:a16="http://schemas.microsoft.com/office/drawing/2014/main" id="{BF818864-E290-8E47-A388-9541D0F1BA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1" name="Graphic 10">
            <a:extLst>
              <a:ext uri="{FF2B5EF4-FFF2-40B4-BE49-F238E27FC236}">
                <a16:creationId xmlns:a16="http://schemas.microsoft.com/office/drawing/2014/main" id="{384A5845-AF63-DB45-A3B4-01F1BC96DDF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313345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ontent (su teksto blokais)">
    <p:spTree>
      <p:nvGrpSpPr>
        <p:cNvPr id="1" name=""/>
        <p:cNvGrpSpPr/>
        <p:nvPr/>
      </p:nvGrpSpPr>
      <p:grpSpPr>
        <a:xfrm>
          <a:off x="0" y="0"/>
          <a:ext cx="0" cy="0"/>
          <a:chOff x="0" y="0"/>
          <a:chExt cx="0" cy="0"/>
        </a:xfrm>
      </p:grpSpPr>
      <p:sp>
        <p:nvSpPr>
          <p:cNvPr id="18" name="SmartArt Placeholder 14">
            <a:extLst>
              <a:ext uri="{FF2B5EF4-FFF2-40B4-BE49-F238E27FC236}">
                <a16:creationId xmlns:a16="http://schemas.microsoft.com/office/drawing/2014/main" id="{56EEAF9C-9C1C-8F40-85D5-BF30A7BEFBD3}"/>
              </a:ext>
            </a:extLst>
          </p:cNvPr>
          <p:cNvSpPr>
            <a:spLocks noGrp="1"/>
          </p:cNvSpPr>
          <p:nvPr>
            <p:ph type="dgm" sz="quarter" idx="15" hasCustomPrompt="1"/>
          </p:nvPr>
        </p:nvSpPr>
        <p:spPr>
          <a:xfrm>
            <a:off x="523434" y="1161477"/>
            <a:ext cx="3912208" cy="284693"/>
          </a:xfrm>
          <a:solidFill>
            <a:srgbClr val="1F7B62"/>
          </a:solidFill>
        </p:spPr>
        <p:txBody>
          <a:bodyPr>
            <a:spAutoFit/>
          </a:bodyPr>
          <a:lstStyle>
            <a:lvl1pPr>
              <a:defRPr>
                <a:latin typeface="+mn-lt"/>
              </a:defRPr>
            </a:lvl1pPr>
          </a:lstStyle>
          <a:p>
            <a:r>
              <a:rPr lang="en-US"/>
              <a:t> </a:t>
            </a:r>
          </a:p>
        </p:txBody>
      </p:sp>
      <p:sp>
        <p:nvSpPr>
          <p:cNvPr id="2" name="Title 1"/>
          <p:cNvSpPr>
            <a:spLocks noGrp="1"/>
          </p:cNvSpPr>
          <p:nvPr>
            <p:ph type="title"/>
          </p:nvPr>
        </p:nvSpPr>
        <p:spPr>
          <a:xfrm>
            <a:off x="533400" y="413468"/>
            <a:ext cx="8064500" cy="284693"/>
          </a:xfrm>
          <a:prstGeom prst="rect">
            <a:avLst/>
          </a:prstGeom>
        </p:spPr>
        <p:txBody>
          <a:bodyPr>
            <a:spAutoFit/>
          </a:bodyPr>
          <a:lstStyle>
            <a:lvl1pPr>
              <a:defRPr sz="2000">
                <a:solidFill>
                  <a:srgbClr val="2D3934"/>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01B8F554-72D4-784C-9C80-66ED6A569017}" type="datetime1">
              <a:t>2023-02-24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sp>
        <p:nvSpPr>
          <p:cNvPr id="9" name="Text Placeholder 8">
            <a:extLst>
              <a:ext uri="{FF2B5EF4-FFF2-40B4-BE49-F238E27FC236}">
                <a16:creationId xmlns:a16="http://schemas.microsoft.com/office/drawing/2014/main" id="{031BEC53-7AF7-9E44-950E-5A8B97263605}"/>
              </a:ext>
            </a:extLst>
          </p:cNvPr>
          <p:cNvSpPr>
            <a:spLocks noGrp="1"/>
          </p:cNvSpPr>
          <p:nvPr>
            <p:ph type="body" sz="quarter" idx="13" hasCustomPrompt="1"/>
          </p:nvPr>
        </p:nvSpPr>
        <p:spPr>
          <a:xfrm>
            <a:off x="697830" y="1243396"/>
            <a:ext cx="2156662" cy="113877"/>
          </a:xfrm>
        </p:spPr>
        <p:txBody>
          <a:bodyPr wrap="square">
            <a:spAutoFit/>
          </a:bodyPr>
          <a:lstStyle>
            <a:lvl1pPr>
              <a:defRPr sz="800" b="1" i="0">
                <a:solidFill>
                  <a:srgbClr val="E1E1D5"/>
                </a:solidFill>
                <a:latin typeface="+mn-lt"/>
              </a:defRPr>
            </a:lvl1pPr>
          </a:lstStyle>
          <a:p>
            <a:pPr lvl="0"/>
            <a:r>
              <a:rPr lang="en-US"/>
              <a:t>Edit Master text styles</a:t>
            </a:r>
          </a:p>
        </p:txBody>
      </p:sp>
      <p:sp>
        <p:nvSpPr>
          <p:cNvPr id="21" name="Content Placeholder 20">
            <a:extLst>
              <a:ext uri="{FF2B5EF4-FFF2-40B4-BE49-F238E27FC236}">
                <a16:creationId xmlns:a16="http://schemas.microsoft.com/office/drawing/2014/main" id="{161B5FB8-3D1B-2549-8E39-679F1445596A}"/>
              </a:ext>
            </a:extLst>
          </p:cNvPr>
          <p:cNvSpPr>
            <a:spLocks noGrp="1"/>
          </p:cNvSpPr>
          <p:nvPr>
            <p:ph sz="quarter" idx="16" hasCustomPrompt="1"/>
          </p:nvPr>
        </p:nvSpPr>
        <p:spPr>
          <a:xfrm>
            <a:off x="533400" y="1493565"/>
            <a:ext cx="3902075" cy="2324229"/>
          </a:xfrm>
        </p:spPr>
        <p:txBody>
          <a:bodyPr>
            <a:normAutofit/>
          </a:bodyPr>
          <a:lstStyle>
            <a:lvl1pPr>
              <a:defRPr sz="800" b="0" i="0">
                <a:latin typeface="+mn-lt"/>
              </a:defRPr>
            </a:lvl1pPr>
          </a:lstStyle>
          <a:p>
            <a:pPr lvl="0"/>
            <a:r>
              <a:rPr lang="en-US"/>
              <a:t>Edit Master text styles</a:t>
            </a:r>
          </a:p>
        </p:txBody>
      </p:sp>
      <p:sp>
        <p:nvSpPr>
          <p:cNvPr id="22" name="SmartArt Placeholder 14">
            <a:extLst>
              <a:ext uri="{FF2B5EF4-FFF2-40B4-BE49-F238E27FC236}">
                <a16:creationId xmlns:a16="http://schemas.microsoft.com/office/drawing/2014/main" id="{6F8E8FC0-B0CC-B141-9DDF-663F1EF5F029}"/>
              </a:ext>
            </a:extLst>
          </p:cNvPr>
          <p:cNvSpPr>
            <a:spLocks noGrp="1"/>
          </p:cNvSpPr>
          <p:nvPr>
            <p:ph type="dgm" sz="quarter" idx="17" hasCustomPrompt="1"/>
          </p:nvPr>
        </p:nvSpPr>
        <p:spPr>
          <a:xfrm>
            <a:off x="4697868" y="1161477"/>
            <a:ext cx="3912208" cy="284693"/>
          </a:xfrm>
          <a:solidFill>
            <a:srgbClr val="1F7B62"/>
          </a:solidFill>
        </p:spPr>
        <p:txBody>
          <a:bodyPr>
            <a:spAutoFit/>
          </a:bodyPr>
          <a:lstStyle>
            <a:lvl1pPr>
              <a:defRPr>
                <a:latin typeface="+mn-lt"/>
              </a:defRPr>
            </a:lvl1pPr>
          </a:lstStyle>
          <a:p>
            <a:r>
              <a:rPr lang="en-US"/>
              <a:t> </a:t>
            </a:r>
          </a:p>
        </p:txBody>
      </p:sp>
      <p:sp>
        <p:nvSpPr>
          <p:cNvPr id="23" name="Text Placeholder 8">
            <a:extLst>
              <a:ext uri="{FF2B5EF4-FFF2-40B4-BE49-F238E27FC236}">
                <a16:creationId xmlns:a16="http://schemas.microsoft.com/office/drawing/2014/main" id="{48223BBE-6280-F945-B565-42B967095B74}"/>
              </a:ext>
            </a:extLst>
          </p:cNvPr>
          <p:cNvSpPr>
            <a:spLocks noGrp="1"/>
          </p:cNvSpPr>
          <p:nvPr>
            <p:ph type="body" sz="quarter" idx="18" hasCustomPrompt="1"/>
          </p:nvPr>
        </p:nvSpPr>
        <p:spPr>
          <a:xfrm>
            <a:off x="4872264" y="1243396"/>
            <a:ext cx="2156662" cy="113877"/>
          </a:xfrm>
        </p:spPr>
        <p:txBody>
          <a:bodyPr wrap="square">
            <a:spAutoFit/>
          </a:bodyPr>
          <a:lstStyle>
            <a:lvl1pPr>
              <a:defRPr sz="800" b="1" i="0">
                <a:solidFill>
                  <a:srgbClr val="E1E1D5"/>
                </a:solidFill>
                <a:latin typeface="+mn-lt"/>
              </a:defRPr>
            </a:lvl1pPr>
          </a:lstStyle>
          <a:p>
            <a:pPr lvl="0"/>
            <a:r>
              <a:rPr lang="en-US"/>
              <a:t>Edit Master text styles</a:t>
            </a:r>
          </a:p>
        </p:txBody>
      </p:sp>
      <p:sp>
        <p:nvSpPr>
          <p:cNvPr id="24" name="Content Placeholder 20">
            <a:extLst>
              <a:ext uri="{FF2B5EF4-FFF2-40B4-BE49-F238E27FC236}">
                <a16:creationId xmlns:a16="http://schemas.microsoft.com/office/drawing/2014/main" id="{9E84325D-6247-5841-83FF-BD122420D97C}"/>
              </a:ext>
            </a:extLst>
          </p:cNvPr>
          <p:cNvSpPr>
            <a:spLocks noGrp="1"/>
          </p:cNvSpPr>
          <p:nvPr>
            <p:ph sz="quarter" idx="19" hasCustomPrompt="1"/>
          </p:nvPr>
        </p:nvSpPr>
        <p:spPr>
          <a:xfrm>
            <a:off x="4707834" y="1493565"/>
            <a:ext cx="3902075" cy="2324229"/>
          </a:xfrm>
        </p:spPr>
        <p:txBody>
          <a:bodyPr>
            <a:normAutofit/>
          </a:bodyPr>
          <a:lstStyle>
            <a:lvl1pPr>
              <a:defRPr sz="800" b="0" i="0">
                <a:latin typeface="+mn-lt"/>
              </a:defRPr>
            </a:lvl1pPr>
          </a:lstStyle>
          <a:p>
            <a:pPr lvl="0"/>
            <a:r>
              <a:rPr lang="en-US"/>
              <a:t>Edit Master text styles</a:t>
            </a:r>
          </a:p>
        </p:txBody>
      </p:sp>
      <p:pic>
        <p:nvPicPr>
          <p:cNvPr id="12" name="Picture 11">
            <a:extLst>
              <a:ext uri="{FF2B5EF4-FFF2-40B4-BE49-F238E27FC236}">
                <a16:creationId xmlns:a16="http://schemas.microsoft.com/office/drawing/2014/main" id="{8155E40E-13C4-654B-A193-B16F4C526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pic>
        <p:nvPicPr>
          <p:cNvPr id="14" name="Picture 13">
            <a:extLst>
              <a:ext uri="{FF2B5EF4-FFF2-40B4-BE49-F238E27FC236}">
                <a16:creationId xmlns:a16="http://schemas.microsoft.com/office/drawing/2014/main" id="{1ADC4924-9EE4-6C47-8106-CCB76FC8E2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5" name="Graphic 14">
            <a:extLst>
              <a:ext uri="{FF2B5EF4-FFF2-40B4-BE49-F238E27FC236}">
                <a16:creationId xmlns:a16="http://schemas.microsoft.com/office/drawing/2014/main" id="{E200CC69-5F06-E446-93A1-3563DD4527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15365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24130"/>
            <a:ext cx="8064500" cy="313163"/>
          </a:xfrm>
          <a:prstGeom prst="rect">
            <a:avLst/>
          </a:prstGeom>
        </p:spPr>
        <p:txBody>
          <a:bodyPr>
            <a:spAutoFit/>
          </a:bodyPr>
          <a:lstStyle>
            <a:lvl1pPr>
              <a:defRPr sz="2200"/>
            </a:lvl1pPr>
          </a:lstStyle>
          <a:p>
            <a:r>
              <a:rPr lang="en-US"/>
              <a:t>Click to edit Master title style</a:t>
            </a:r>
          </a:p>
        </p:txBody>
      </p:sp>
      <p:sp>
        <p:nvSpPr>
          <p:cNvPr id="3" name="Content Placeholder 2"/>
          <p:cNvSpPr>
            <a:spLocks noGrp="1"/>
          </p:cNvSpPr>
          <p:nvPr>
            <p:ph idx="1"/>
          </p:nvPr>
        </p:nvSpPr>
        <p:spPr>
          <a:xfrm>
            <a:off x="533400" y="1226100"/>
            <a:ext cx="8064500" cy="1039259"/>
          </a:xfrm>
        </p:spPr>
        <p:txBody>
          <a:bodyPr>
            <a:spAutoFit/>
          </a:bodyPr>
          <a:lstStyle>
            <a:lvl1pPr>
              <a:defRPr sz="1600"/>
            </a:lvl1pPr>
            <a:lvl2pPr>
              <a:defRPr sz="1400"/>
            </a:lvl2pPr>
            <a:lvl3pPr>
              <a:defRPr sz="1200"/>
            </a:lvl3pPr>
            <a:lvl4pPr>
              <a:defRPr sz="1000"/>
            </a:lvl4pPr>
            <a:lvl5pPr>
              <a:defRPr sz="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8F554-72D4-784C-9C80-66ED6A569017}" type="datetime1">
              <a:t>2023-02-24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7" name="Picture 6">
            <a:extLst>
              <a:ext uri="{FF2B5EF4-FFF2-40B4-BE49-F238E27FC236}">
                <a16:creationId xmlns:a16="http://schemas.microsoft.com/office/drawing/2014/main" id="{2386D0D3-FEAD-0642-9F75-A6E5AED9F1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pic>
        <p:nvPicPr>
          <p:cNvPr id="9" name="Picture 8">
            <a:extLst>
              <a:ext uri="{FF2B5EF4-FFF2-40B4-BE49-F238E27FC236}">
                <a16:creationId xmlns:a16="http://schemas.microsoft.com/office/drawing/2014/main" id="{36C5EB23-596F-0543-BBAF-2185CFF9C0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0" name="Graphic 9">
            <a:extLst>
              <a:ext uri="{FF2B5EF4-FFF2-40B4-BE49-F238E27FC236}">
                <a16:creationId xmlns:a16="http://schemas.microsoft.com/office/drawing/2014/main" id="{90BCB865-E933-8949-9452-F59CB37BC7C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208953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tyreja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23358"/>
            <a:ext cx="8064500" cy="381370"/>
          </a:xfrm>
          <a:prstGeom prst="rect">
            <a:avLst/>
          </a:prstGeom>
        </p:spPr>
        <p:txBody>
          <a:bodyPr>
            <a:normAutofit/>
          </a:bodyPr>
          <a:lstStyle>
            <a:lvl1pPr>
              <a:defRPr sz="2400"/>
            </a:lvl1pPr>
          </a:lstStyle>
          <a:p>
            <a:r>
              <a:rPr lang="en-US"/>
              <a:t>Tyrėjai</a:t>
            </a:r>
          </a:p>
        </p:txBody>
      </p:sp>
      <p:sp>
        <p:nvSpPr>
          <p:cNvPr id="4" name="Date Placeholder 3"/>
          <p:cNvSpPr>
            <a:spLocks noGrp="1"/>
          </p:cNvSpPr>
          <p:nvPr>
            <p:ph type="dt" sz="half" idx="10"/>
          </p:nvPr>
        </p:nvSpPr>
        <p:spPr/>
        <p:txBody>
          <a:bodyPr/>
          <a:lstStyle/>
          <a:p>
            <a:fld id="{01B8F554-72D4-784C-9C80-66ED6A569017}" type="datetime1">
              <a:t>2023-02-24</a:t>
            </a:fld>
            <a:endParaRPr lang="en-US"/>
          </a:p>
        </p:txBody>
      </p:sp>
      <p:sp>
        <p:nvSpPr>
          <p:cNvPr id="5" name="Footer Placeholder 4"/>
          <p:cNvSpPr>
            <a:spLocks noGrp="1"/>
          </p:cNvSpPr>
          <p:nvPr>
            <p:ph type="ftr" sz="quarter" idx="11"/>
          </p:nvPr>
        </p:nvSpPr>
        <p:spPr/>
        <p:txBody>
          <a:bodyPr/>
          <a:lstStyle/>
          <a:p>
            <a:endParaRPr lang="en-US"/>
          </a:p>
        </p:txBody>
      </p:sp>
      <p:sp>
        <p:nvSpPr>
          <p:cNvPr id="37" name="Picture Placeholder 18">
            <a:extLst>
              <a:ext uri="{FF2B5EF4-FFF2-40B4-BE49-F238E27FC236}">
                <a16:creationId xmlns:a16="http://schemas.microsoft.com/office/drawing/2014/main" id="{03122222-5051-4D4D-AE43-E2200889133E}"/>
              </a:ext>
            </a:extLst>
          </p:cNvPr>
          <p:cNvSpPr>
            <a:spLocks noGrp="1"/>
          </p:cNvSpPr>
          <p:nvPr>
            <p:ph type="pic" sz="quarter" idx="27" hasCustomPrompt="1"/>
          </p:nvPr>
        </p:nvSpPr>
        <p:spPr>
          <a:xfrm>
            <a:off x="563970" y="954938"/>
            <a:ext cx="1045551" cy="1075712"/>
          </a:xfrm>
        </p:spPr>
        <p:txBody>
          <a:bodyPr>
            <a:normAutofit/>
          </a:bodyPr>
          <a:lstStyle>
            <a:lvl1pPr>
              <a:defRPr sz="1200"/>
            </a:lvl1pPr>
          </a:lstStyle>
          <a:p>
            <a:r>
              <a:rPr lang="en-US" err="1"/>
              <a:t>Darbuotojo</a:t>
            </a:r>
            <a:r>
              <a:rPr lang="en-US"/>
              <a:t> </a:t>
            </a:r>
            <a:r>
              <a:rPr lang="en-US" err="1"/>
              <a:t>foto</a:t>
            </a:r>
            <a:endParaRPr lang="en-US"/>
          </a:p>
        </p:txBody>
      </p:sp>
      <p:sp>
        <p:nvSpPr>
          <p:cNvPr id="38" name="Text Placeholder 23">
            <a:extLst>
              <a:ext uri="{FF2B5EF4-FFF2-40B4-BE49-F238E27FC236}">
                <a16:creationId xmlns:a16="http://schemas.microsoft.com/office/drawing/2014/main" id="{890A0B85-701D-ED41-BC2D-926653BDAEE2}"/>
              </a:ext>
            </a:extLst>
          </p:cNvPr>
          <p:cNvSpPr>
            <a:spLocks noGrp="1"/>
          </p:cNvSpPr>
          <p:nvPr>
            <p:ph type="body" sz="quarter" idx="28" hasCustomPrompt="1"/>
          </p:nvPr>
        </p:nvSpPr>
        <p:spPr>
          <a:xfrm>
            <a:off x="563970" y="2100785"/>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39" name="Text Placeholder 25">
            <a:extLst>
              <a:ext uri="{FF2B5EF4-FFF2-40B4-BE49-F238E27FC236}">
                <a16:creationId xmlns:a16="http://schemas.microsoft.com/office/drawing/2014/main" id="{BB02B954-FD23-D745-872D-325BB44DDA24}"/>
              </a:ext>
            </a:extLst>
          </p:cNvPr>
          <p:cNvSpPr>
            <a:spLocks noGrp="1"/>
          </p:cNvSpPr>
          <p:nvPr>
            <p:ph type="body" sz="quarter" idx="29" hasCustomPrompt="1"/>
          </p:nvPr>
        </p:nvSpPr>
        <p:spPr>
          <a:xfrm>
            <a:off x="563970" y="2276095"/>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40" name="Text Placeholder 25">
            <a:extLst>
              <a:ext uri="{FF2B5EF4-FFF2-40B4-BE49-F238E27FC236}">
                <a16:creationId xmlns:a16="http://schemas.microsoft.com/office/drawing/2014/main" id="{C92583EF-E079-7042-9D28-AD745E0AEBA6}"/>
              </a:ext>
            </a:extLst>
          </p:cNvPr>
          <p:cNvSpPr>
            <a:spLocks noGrp="1"/>
          </p:cNvSpPr>
          <p:nvPr>
            <p:ph type="body" sz="quarter" idx="30" hasCustomPrompt="1"/>
          </p:nvPr>
        </p:nvSpPr>
        <p:spPr>
          <a:xfrm>
            <a:off x="563970" y="2412316"/>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41" name="Picture Placeholder 18">
            <a:extLst>
              <a:ext uri="{FF2B5EF4-FFF2-40B4-BE49-F238E27FC236}">
                <a16:creationId xmlns:a16="http://schemas.microsoft.com/office/drawing/2014/main" id="{703C99A6-A3BC-8D4E-8760-75C8DD6744CE}"/>
              </a:ext>
            </a:extLst>
          </p:cNvPr>
          <p:cNvSpPr>
            <a:spLocks noGrp="1"/>
          </p:cNvSpPr>
          <p:nvPr>
            <p:ph type="pic" sz="quarter" idx="31" hasCustomPrompt="1"/>
          </p:nvPr>
        </p:nvSpPr>
        <p:spPr>
          <a:xfrm>
            <a:off x="2631314" y="954938"/>
            <a:ext cx="1045551" cy="1075712"/>
          </a:xfrm>
        </p:spPr>
        <p:txBody>
          <a:bodyPr>
            <a:normAutofit/>
          </a:bodyPr>
          <a:lstStyle>
            <a:lvl1pPr>
              <a:defRPr sz="1200"/>
            </a:lvl1pPr>
          </a:lstStyle>
          <a:p>
            <a:r>
              <a:rPr lang="en-US"/>
              <a:t>Darbuotojo foto</a:t>
            </a:r>
          </a:p>
        </p:txBody>
      </p:sp>
      <p:sp>
        <p:nvSpPr>
          <p:cNvPr id="42" name="Text Placeholder 23">
            <a:extLst>
              <a:ext uri="{FF2B5EF4-FFF2-40B4-BE49-F238E27FC236}">
                <a16:creationId xmlns:a16="http://schemas.microsoft.com/office/drawing/2014/main" id="{E8EC5346-8C22-A64B-82CE-CE8D35E1BA53}"/>
              </a:ext>
            </a:extLst>
          </p:cNvPr>
          <p:cNvSpPr>
            <a:spLocks noGrp="1"/>
          </p:cNvSpPr>
          <p:nvPr>
            <p:ph type="body" sz="quarter" idx="32" hasCustomPrompt="1"/>
          </p:nvPr>
        </p:nvSpPr>
        <p:spPr>
          <a:xfrm>
            <a:off x="2631314" y="2100785"/>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43" name="Text Placeholder 25">
            <a:extLst>
              <a:ext uri="{FF2B5EF4-FFF2-40B4-BE49-F238E27FC236}">
                <a16:creationId xmlns:a16="http://schemas.microsoft.com/office/drawing/2014/main" id="{ED7B86D4-8067-B547-B6A5-DD028C099316}"/>
              </a:ext>
            </a:extLst>
          </p:cNvPr>
          <p:cNvSpPr>
            <a:spLocks noGrp="1"/>
          </p:cNvSpPr>
          <p:nvPr>
            <p:ph type="body" sz="quarter" idx="33" hasCustomPrompt="1"/>
          </p:nvPr>
        </p:nvSpPr>
        <p:spPr>
          <a:xfrm>
            <a:off x="2631314" y="2276095"/>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44" name="Text Placeholder 25">
            <a:extLst>
              <a:ext uri="{FF2B5EF4-FFF2-40B4-BE49-F238E27FC236}">
                <a16:creationId xmlns:a16="http://schemas.microsoft.com/office/drawing/2014/main" id="{375BB803-D491-5E43-96FC-87281B2E9C0B}"/>
              </a:ext>
            </a:extLst>
          </p:cNvPr>
          <p:cNvSpPr>
            <a:spLocks noGrp="1"/>
          </p:cNvSpPr>
          <p:nvPr>
            <p:ph type="body" sz="quarter" idx="34" hasCustomPrompt="1"/>
          </p:nvPr>
        </p:nvSpPr>
        <p:spPr>
          <a:xfrm>
            <a:off x="2631314" y="2412316"/>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45" name="Picture Placeholder 18">
            <a:extLst>
              <a:ext uri="{FF2B5EF4-FFF2-40B4-BE49-F238E27FC236}">
                <a16:creationId xmlns:a16="http://schemas.microsoft.com/office/drawing/2014/main" id="{42B3E58F-1342-CE4D-A236-E0BCDA101402}"/>
              </a:ext>
            </a:extLst>
          </p:cNvPr>
          <p:cNvSpPr>
            <a:spLocks noGrp="1"/>
          </p:cNvSpPr>
          <p:nvPr>
            <p:ph type="pic" sz="quarter" idx="35" hasCustomPrompt="1"/>
          </p:nvPr>
        </p:nvSpPr>
        <p:spPr>
          <a:xfrm>
            <a:off x="4690705" y="954938"/>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Darbuotojo foto</a:t>
            </a:r>
          </a:p>
          <a:p>
            <a:r>
              <a:rPr lang="en-US"/>
              <a:t> </a:t>
            </a:r>
          </a:p>
        </p:txBody>
      </p:sp>
      <p:sp>
        <p:nvSpPr>
          <p:cNvPr id="46" name="Text Placeholder 23">
            <a:extLst>
              <a:ext uri="{FF2B5EF4-FFF2-40B4-BE49-F238E27FC236}">
                <a16:creationId xmlns:a16="http://schemas.microsoft.com/office/drawing/2014/main" id="{E6A2A66B-C50D-3244-82F7-ECAC13A04151}"/>
              </a:ext>
            </a:extLst>
          </p:cNvPr>
          <p:cNvSpPr>
            <a:spLocks noGrp="1"/>
          </p:cNvSpPr>
          <p:nvPr>
            <p:ph type="body" sz="quarter" idx="36" hasCustomPrompt="1"/>
          </p:nvPr>
        </p:nvSpPr>
        <p:spPr>
          <a:xfrm>
            <a:off x="4690705" y="2100785"/>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47" name="Text Placeholder 25">
            <a:extLst>
              <a:ext uri="{FF2B5EF4-FFF2-40B4-BE49-F238E27FC236}">
                <a16:creationId xmlns:a16="http://schemas.microsoft.com/office/drawing/2014/main" id="{F4A94C17-315B-2F41-A007-884DDBB329BC}"/>
              </a:ext>
            </a:extLst>
          </p:cNvPr>
          <p:cNvSpPr>
            <a:spLocks noGrp="1"/>
          </p:cNvSpPr>
          <p:nvPr>
            <p:ph type="body" sz="quarter" idx="37" hasCustomPrompt="1"/>
          </p:nvPr>
        </p:nvSpPr>
        <p:spPr>
          <a:xfrm>
            <a:off x="4690705" y="2276095"/>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48" name="Text Placeholder 25">
            <a:extLst>
              <a:ext uri="{FF2B5EF4-FFF2-40B4-BE49-F238E27FC236}">
                <a16:creationId xmlns:a16="http://schemas.microsoft.com/office/drawing/2014/main" id="{DC1C6711-4981-8147-9E61-484F4CF733DB}"/>
              </a:ext>
            </a:extLst>
          </p:cNvPr>
          <p:cNvSpPr>
            <a:spLocks noGrp="1"/>
          </p:cNvSpPr>
          <p:nvPr>
            <p:ph type="body" sz="quarter" idx="38" hasCustomPrompt="1"/>
          </p:nvPr>
        </p:nvSpPr>
        <p:spPr>
          <a:xfrm>
            <a:off x="4690705" y="2412316"/>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49" name="Picture Placeholder 18">
            <a:extLst>
              <a:ext uri="{FF2B5EF4-FFF2-40B4-BE49-F238E27FC236}">
                <a16:creationId xmlns:a16="http://schemas.microsoft.com/office/drawing/2014/main" id="{1EFAE2F2-525F-BA49-9F9C-13CE3FFECAF0}"/>
              </a:ext>
            </a:extLst>
          </p:cNvPr>
          <p:cNvSpPr>
            <a:spLocks noGrp="1"/>
          </p:cNvSpPr>
          <p:nvPr>
            <p:ph type="pic" sz="quarter" idx="39" hasCustomPrompt="1"/>
          </p:nvPr>
        </p:nvSpPr>
        <p:spPr>
          <a:xfrm>
            <a:off x="6742144" y="954938"/>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Darbuotojo foto</a:t>
            </a:r>
          </a:p>
          <a:p>
            <a:endParaRPr lang="en-US"/>
          </a:p>
        </p:txBody>
      </p:sp>
      <p:sp>
        <p:nvSpPr>
          <p:cNvPr id="50" name="Text Placeholder 23">
            <a:extLst>
              <a:ext uri="{FF2B5EF4-FFF2-40B4-BE49-F238E27FC236}">
                <a16:creationId xmlns:a16="http://schemas.microsoft.com/office/drawing/2014/main" id="{F6ACE469-48F3-6A49-9A92-422B14E1812C}"/>
              </a:ext>
            </a:extLst>
          </p:cNvPr>
          <p:cNvSpPr>
            <a:spLocks noGrp="1"/>
          </p:cNvSpPr>
          <p:nvPr>
            <p:ph type="body" sz="quarter" idx="40" hasCustomPrompt="1"/>
          </p:nvPr>
        </p:nvSpPr>
        <p:spPr>
          <a:xfrm>
            <a:off x="6742144" y="2100785"/>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51" name="Text Placeholder 25">
            <a:extLst>
              <a:ext uri="{FF2B5EF4-FFF2-40B4-BE49-F238E27FC236}">
                <a16:creationId xmlns:a16="http://schemas.microsoft.com/office/drawing/2014/main" id="{069BF1A0-43D4-8E46-9D86-73A19736F712}"/>
              </a:ext>
            </a:extLst>
          </p:cNvPr>
          <p:cNvSpPr>
            <a:spLocks noGrp="1"/>
          </p:cNvSpPr>
          <p:nvPr>
            <p:ph type="body" sz="quarter" idx="41" hasCustomPrompt="1"/>
          </p:nvPr>
        </p:nvSpPr>
        <p:spPr>
          <a:xfrm>
            <a:off x="6742144" y="2276095"/>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52" name="Text Placeholder 25">
            <a:extLst>
              <a:ext uri="{FF2B5EF4-FFF2-40B4-BE49-F238E27FC236}">
                <a16:creationId xmlns:a16="http://schemas.microsoft.com/office/drawing/2014/main" id="{1369ABB1-6316-714B-8B37-FB61C0BFEA58}"/>
              </a:ext>
            </a:extLst>
          </p:cNvPr>
          <p:cNvSpPr>
            <a:spLocks noGrp="1"/>
          </p:cNvSpPr>
          <p:nvPr>
            <p:ph type="body" sz="quarter" idx="42" hasCustomPrompt="1"/>
          </p:nvPr>
        </p:nvSpPr>
        <p:spPr>
          <a:xfrm>
            <a:off x="6742144" y="2412316"/>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53" name="Picture Placeholder 18">
            <a:extLst>
              <a:ext uri="{FF2B5EF4-FFF2-40B4-BE49-F238E27FC236}">
                <a16:creationId xmlns:a16="http://schemas.microsoft.com/office/drawing/2014/main" id="{16ABA252-87C7-0144-8A33-570D1CA2AF63}"/>
              </a:ext>
            </a:extLst>
          </p:cNvPr>
          <p:cNvSpPr>
            <a:spLocks noGrp="1"/>
          </p:cNvSpPr>
          <p:nvPr>
            <p:ph type="pic" sz="quarter" idx="43" hasCustomPrompt="1"/>
          </p:nvPr>
        </p:nvSpPr>
        <p:spPr>
          <a:xfrm>
            <a:off x="563970" y="2791687"/>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err="1"/>
              <a:t>Darbuotojo</a:t>
            </a:r>
            <a:r>
              <a:rPr lang="en-US"/>
              <a:t> </a:t>
            </a:r>
            <a:r>
              <a:rPr lang="en-US" err="1"/>
              <a:t>foto</a:t>
            </a:r>
            <a:endParaRPr lang="en-US"/>
          </a:p>
          <a:p>
            <a:endParaRPr lang="en-US"/>
          </a:p>
        </p:txBody>
      </p:sp>
      <p:sp>
        <p:nvSpPr>
          <p:cNvPr id="54" name="Text Placeholder 23">
            <a:extLst>
              <a:ext uri="{FF2B5EF4-FFF2-40B4-BE49-F238E27FC236}">
                <a16:creationId xmlns:a16="http://schemas.microsoft.com/office/drawing/2014/main" id="{CABA8E3C-029F-EE4D-9929-888E12C4142B}"/>
              </a:ext>
            </a:extLst>
          </p:cNvPr>
          <p:cNvSpPr>
            <a:spLocks noGrp="1"/>
          </p:cNvSpPr>
          <p:nvPr>
            <p:ph type="body" sz="quarter" idx="44" hasCustomPrompt="1"/>
          </p:nvPr>
        </p:nvSpPr>
        <p:spPr>
          <a:xfrm>
            <a:off x="563970" y="3937534"/>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55" name="Text Placeholder 25">
            <a:extLst>
              <a:ext uri="{FF2B5EF4-FFF2-40B4-BE49-F238E27FC236}">
                <a16:creationId xmlns:a16="http://schemas.microsoft.com/office/drawing/2014/main" id="{376CEB49-3220-C140-8734-2F2AE2C34AD1}"/>
              </a:ext>
            </a:extLst>
          </p:cNvPr>
          <p:cNvSpPr>
            <a:spLocks noGrp="1"/>
          </p:cNvSpPr>
          <p:nvPr>
            <p:ph type="body" sz="quarter" idx="45" hasCustomPrompt="1"/>
          </p:nvPr>
        </p:nvSpPr>
        <p:spPr>
          <a:xfrm>
            <a:off x="563970" y="4112844"/>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56" name="Text Placeholder 25">
            <a:extLst>
              <a:ext uri="{FF2B5EF4-FFF2-40B4-BE49-F238E27FC236}">
                <a16:creationId xmlns:a16="http://schemas.microsoft.com/office/drawing/2014/main" id="{798F2D9E-A200-0142-9585-7F36258B96E7}"/>
              </a:ext>
            </a:extLst>
          </p:cNvPr>
          <p:cNvSpPr>
            <a:spLocks noGrp="1"/>
          </p:cNvSpPr>
          <p:nvPr>
            <p:ph type="body" sz="quarter" idx="46" hasCustomPrompt="1"/>
          </p:nvPr>
        </p:nvSpPr>
        <p:spPr>
          <a:xfrm>
            <a:off x="563970" y="4249065"/>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57" name="Picture Placeholder 18">
            <a:extLst>
              <a:ext uri="{FF2B5EF4-FFF2-40B4-BE49-F238E27FC236}">
                <a16:creationId xmlns:a16="http://schemas.microsoft.com/office/drawing/2014/main" id="{B01F4EF8-A3B3-0A4B-852C-0E9B7B196F1C}"/>
              </a:ext>
            </a:extLst>
          </p:cNvPr>
          <p:cNvSpPr>
            <a:spLocks noGrp="1"/>
          </p:cNvSpPr>
          <p:nvPr>
            <p:ph type="pic" sz="quarter" idx="47" hasCustomPrompt="1"/>
          </p:nvPr>
        </p:nvSpPr>
        <p:spPr>
          <a:xfrm>
            <a:off x="2631314" y="2791687"/>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Darbuotojo foto</a:t>
            </a:r>
          </a:p>
          <a:p>
            <a:endParaRPr lang="en-US"/>
          </a:p>
        </p:txBody>
      </p:sp>
      <p:sp>
        <p:nvSpPr>
          <p:cNvPr id="58" name="Text Placeholder 23">
            <a:extLst>
              <a:ext uri="{FF2B5EF4-FFF2-40B4-BE49-F238E27FC236}">
                <a16:creationId xmlns:a16="http://schemas.microsoft.com/office/drawing/2014/main" id="{A4A3E644-E1D1-F249-A4CB-56907221B741}"/>
              </a:ext>
            </a:extLst>
          </p:cNvPr>
          <p:cNvSpPr>
            <a:spLocks noGrp="1"/>
          </p:cNvSpPr>
          <p:nvPr>
            <p:ph type="body" sz="quarter" idx="48" hasCustomPrompt="1"/>
          </p:nvPr>
        </p:nvSpPr>
        <p:spPr>
          <a:xfrm>
            <a:off x="2631314" y="3937534"/>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59" name="Text Placeholder 25">
            <a:extLst>
              <a:ext uri="{FF2B5EF4-FFF2-40B4-BE49-F238E27FC236}">
                <a16:creationId xmlns:a16="http://schemas.microsoft.com/office/drawing/2014/main" id="{D28DE2A8-AAD1-084B-AA89-67F9058A1DB3}"/>
              </a:ext>
            </a:extLst>
          </p:cNvPr>
          <p:cNvSpPr>
            <a:spLocks noGrp="1"/>
          </p:cNvSpPr>
          <p:nvPr>
            <p:ph type="body" sz="quarter" idx="49" hasCustomPrompt="1"/>
          </p:nvPr>
        </p:nvSpPr>
        <p:spPr>
          <a:xfrm>
            <a:off x="2631314" y="4112844"/>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60" name="Text Placeholder 25">
            <a:extLst>
              <a:ext uri="{FF2B5EF4-FFF2-40B4-BE49-F238E27FC236}">
                <a16:creationId xmlns:a16="http://schemas.microsoft.com/office/drawing/2014/main" id="{C7669993-555F-3B46-84D6-3CDAF79E3294}"/>
              </a:ext>
            </a:extLst>
          </p:cNvPr>
          <p:cNvSpPr>
            <a:spLocks noGrp="1"/>
          </p:cNvSpPr>
          <p:nvPr>
            <p:ph type="body" sz="quarter" idx="50" hasCustomPrompt="1"/>
          </p:nvPr>
        </p:nvSpPr>
        <p:spPr>
          <a:xfrm>
            <a:off x="2631314" y="4249065"/>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61" name="Picture Placeholder 18">
            <a:extLst>
              <a:ext uri="{FF2B5EF4-FFF2-40B4-BE49-F238E27FC236}">
                <a16:creationId xmlns:a16="http://schemas.microsoft.com/office/drawing/2014/main" id="{82BDD24C-59AE-C04D-A25A-2E45D1EE5299}"/>
              </a:ext>
            </a:extLst>
          </p:cNvPr>
          <p:cNvSpPr>
            <a:spLocks noGrp="1"/>
          </p:cNvSpPr>
          <p:nvPr>
            <p:ph type="pic" sz="quarter" idx="51" hasCustomPrompt="1"/>
          </p:nvPr>
        </p:nvSpPr>
        <p:spPr>
          <a:xfrm>
            <a:off x="4690705" y="2791687"/>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Darbuotojo foto</a:t>
            </a:r>
          </a:p>
          <a:p>
            <a:endParaRPr lang="en-US"/>
          </a:p>
        </p:txBody>
      </p:sp>
      <p:sp>
        <p:nvSpPr>
          <p:cNvPr id="62" name="Text Placeholder 23">
            <a:extLst>
              <a:ext uri="{FF2B5EF4-FFF2-40B4-BE49-F238E27FC236}">
                <a16:creationId xmlns:a16="http://schemas.microsoft.com/office/drawing/2014/main" id="{3E434577-92AD-A546-BA63-9FCB0CFDCCD1}"/>
              </a:ext>
            </a:extLst>
          </p:cNvPr>
          <p:cNvSpPr>
            <a:spLocks noGrp="1"/>
          </p:cNvSpPr>
          <p:nvPr>
            <p:ph type="body" sz="quarter" idx="52" hasCustomPrompt="1"/>
          </p:nvPr>
        </p:nvSpPr>
        <p:spPr>
          <a:xfrm>
            <a:off x="4690705" y="3937534"/>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63" name="Text Placeholder 25">
            <a:extLst>
              <a:ext uri="{FF2B5EF4-FFF2-40B4-BE49-F238E27FC236}">
                <a16:creationId xmlns:a16="http://schemas.microsoft.com/office/drawing/2014/main" id="{CA4D742F-5602-2844-AC85-5C12FBA29E39}"/>
              </a:ext>
            </a:extLst>
          </p:cNvPr>
          <p:cNvSpPr>
            <a:spLocks noGrp="1"/>
          </p:cNvSpPr>
          <p:nvPr>
            <p:ph type="body" sz="quarter" idx="53" hasCustomPrompt="1"/>
          </p:nvPr>
        </p:nvSpPr>
        <p:spPr>
          <a:xfrm>
            <a:off x="4690705" y="4112844"/>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64" name="Text Placeholder 25">
            <a:extLst>
              <a:ext uri="{FF2B5EF4-FFF2-40B4-BE49-F238E27FC236}">
                <a16:creationId xmlns:a16="http://schemas.microsoft.com/office/drawing/2014/main" id="{EC88B9AF-B274-C840-8131-4542E735B0BC}"/>
              </a:ext>
            </a:extLst>
          </p:cNvPr>
          <p:cNvSpPr>
            <a:spLocks noGrp="1"/>
          </p:cNvSpPr>
          <p:nvPr>
            <p:ph type="body" sz="quarter" idx="54" hasCustomPrompt="1"/>
          </p:nvPr>
        </p:nvSpPr>
        <p:spPr>
          <a:xfrm>
            <a:off x="4690705" y="4249065"/>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sp>
        <p:nvSpPr>
          <p:cNvPr id="65" name="Picture Placeholder 18">
            <a:extLst>
              <a:ext uri="{FF2B5EF4-FFF2-40B4-BE49-F238E27FC236}">
                <a16:creationId xmlns:a16="http://schemas.microsoft.com/office/drawing/2014/main" id="{4CF340C9-6BC3-C248-B4C0-AB010F384217}"/>
              </a:ext>
            </a:extLst>
          </p:cNvPr>
          <p:cNvSpPr>
            <a:spLocks noGrp="1"/>
          </p:cNvSpPr>
          <p:nvPr>
            <p:ph type="pic" sz="quarter" idx="55" hasCustomPrompt="1"/>
          </p:nvPr>
        </p:nvSpPr>
        <p:spPr>
          <a:xfrm>
            <a:off x="6742144" y="2791687"/>
            <a:ext cx="1045551" cy="1075712"/>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Darbuotojo foto</a:t>
            </a:r>
          </a:p>
          <a:p>
            <a:endParaRPr lang="en-US"/>
          </a:p>
        </p:txBody>
      </p:sp>
      <p:sp>
        <p:nvSpPr>
          <p:cNvPr id="66" name="Text Placeholder 23">
            <a:extLst>
              <a:ext uri="{FF2B5EF4-FFF2-40B4-BE49-F238E27FC236}">
                <a16:creationId xmlns:a16="http://schemas.microsoft.com/office/drawing/2014/main" id="{8DC1797B-CD6F-DD42-88F5-D61AF443AFE7}"/>
              </a:ext>
            </a:extLst>
          </p:cNvPr>
          <p:cNvSpPr>
            <a:spLocks noGrp="1"/>
          </p:cNvSpPr>
          <p:nvPr>
            <p:ph type="body" sz="quarter" idx="56" hasCustomPrompt="1"/>
          </p:nvPr>
        </p:nvSpPr>
        <p:spPr>
          <a:xfrm>
            <a:off x="6742144" y="3937534"/>
            <a:ext cx="1980446" cy="147682"/>
          </a:xfrm>
        </p:spPr>
        <p:txBody>
          <a:bodyPr>
            <a:normAutofit/>
          </a:bodyPr>
          <a:lstStyle>
            <a:lvl1pPr>
              <a:defRPr sz="1200" b="1" i="0">
                <a:solidFill>
                  <a:srgbClr val="1F7B62"/>
                </a:solidFill>
                <a:latin typeface="Avenir Next Demi Bold" panose="020B0503020202020204" pitchFamily="34" charset="0"/>
              </a:defRPr>
            </a:lvl1pPr>
          </a:lstStyle>
          <a:p>
            <a:pPr lvl="0"/>
            <a:r>
              <a:rPr lang="en-US"/>
              <a:t>Varduvenis Pavardinskas</a:t>
            </a:r>
          </a:p>
        </p:txBody>
      </p:sp>
      <p:sp>
        <p:nvSpPr>
          <p:cNvPr id="67" name="Text Placeholder 25">
            <a:extLst>
              <a:ext uri="{FF2B5EF4-FFF2-40B4-BE49-F238E27FC236}">
                <a16:creationId xmlns:a16="http://schemas.microsoft.com/office/drawing/2014/main" id="{FEC36B77-5EBE-824A-8AE2-677FD028A4B8}"/>
              </a:ext>
            </a:extLst>
          </p:cNvPr>
          <p:cNvSpPr>
            <a:spLocks noGrp="1"/>
          </p:cNvSpPr>
          <p:nvPr>
            <p:ph type="body" sz="quarter" idx="57" hasCustomPrompt="1"/>
          </p:nvPr>
        </p:nvSpPr>
        <p:spPr>
          <a:xfrm>
            <a:off x="6742144" y="4112844"/>
            <a:ext cx="1980446" cy="104478"/>
          </a:xfrm>
        </p:spPr>
        <p:txBody>
          <a:bodyPr>
            <a:normAutofit/>
          </a:bodyPr>
          <a:lstStyle>
            <a:lvl1pPr>
              <a:defRPr sz="800" b="0" i="0">
                <a:solidFill>
                  <a:srgbClr val="1F7B62"/>
                </a:solidFill>
                <a:latin typeface="Avenir Next Medium" panose="020B0503020202020204" pitchFamily="34" charset="0"/>
              </a:defRPr>
            </a:lvl1pPr>
          </a:lstStyle>
          <a:p>
            <a:pPr lvl="0"/>
            <a:r>
              <a:rPr lang="en-US"/>
              <a:t>Papildomas personalas</a:t>
            </a:r>
          </a:p>
        </p:txBody>
      </p:sp>
      <p:sp>
        <p:nvSpPr>
          <p:cNvPr id="68" name="Text Placeholder 25">
            <a:extLst>
              <a:ext uri="{FF2B5EF4-FFF2-40B4-BE49-F238E27FC236}">
                <a16:creationId xmlns:a16="http://schemas.microsoft.com/office/drawing/2014/main" id="{3674554D-02F9-054C-A8CB-028E4359A03A}"/>
              </a:ext>
            </a:extLst>
          </p:cNvPr>
          <p:cNvSpPr>
            <a:spLocks noGrp="1"/>
          </p:cNvSpPr>
          <p:nvPr>
            <p:ph type="body" sz="quarter" idx="58" hasCustomPrompt="1"/>
          </p:nvPr>
        </p:nvSpPr>
        <p:spPr>
          <a:xfrm>
            <a:off x="6742144" y="4249065"/>
            <a:ext cx="1980446" cy="261719"/>
          </a:xfrm>
        </p:spPr>
        <p:txBody>
          <a:bodyPr>
            <a:noAutofit/>
          </a:bodyPr>
          <a:lstStyle>
            <a:lvl1pPr>
              <a:lnSpc>
                <a:spcPts val="1000"/>
              </a:lnSpc>
              <a:spcBef>
                <a:spcPts val="0"/>
              </a:spcBef>
              <a:defRPr sz="800" b="0" i="0">
                <a:solidFill>
                  <a:srgbClr val="1F7B62"/>
                </a:solidFill>
                <a:latin typeface="Avenir Next Medium" panose="020B0503020202020204" pitchFamily="34" charset="0"/>
              </a:defRPr>
            </a:lvl1pPr>
          </a:lstStyle>
          <a:p>
            <a:pPr lvl="0"/>
            <a:r>
              <a:rPr lang="en-US"/>
              <a:t>Kontaktai</a:t>
            </a:r>
          </a:p>
        </p:txBody>
      </p:sp>
      <p:pic>
        <p:nvPicPr>
          <p:cNvPr id="69" name="Picture 68">
            <a:extLst>
              <a:ext uri="{FF2B5EF4-FFF2-40B4-BE49-F238E27FC236}">
                <a16:creationId xmlns:a16="http://schemas.microsoft.com/office/drawing/2014/main" id="{A3270FA8-99A1-294B-8A5E-26899DEDA1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71" name="Slide Number Placeholder 5">
            <a:extLst>
              <a:ext uri="{FF2B5EF4-FFF2-40B4-BE49-F238E27FC236}">
                <a16:creationId xmlns:a16="http://schemas.microsoft.com/office/drawing/2014/main" id="{CB4C0197-ECED-E64E-988D-20E24C61AE51}"/>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72" name="Picture 71">
            <a:extLst>
              <a:ext uri="{FF2B5EF4-FFF2-40B4-BE49-F238E27FC236}">
                <a16:creationId xmlns:a16="http://schemas.microsoft.com/office/drawing/2014/main" id="{CF2B3210-9CF9-8848-9CB0-C6DAE00849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73" name="Graphic 72">
            <a:extLst>
              <a:ext uri="{FF2B5EF4-FFF2-40B4-BE49-F238E27FC236}">
                <a16:creationId xmlns:a16="http://schemas.microsoft.com/office/drawing/2014/main" id="{4C0B91AF-E8CD-414C-994B-4A593ECCEB8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349277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D57FD0-3BF9-1049-9403-F3295323F706}" type="datetime1">
              <a:t>2023-02-24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C78B5D6-B235-A248-A71A-49807997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9" name="Slide Number Placeholder 5">
            <a:extLst>
              <a:ext uri="{FF2B5EF4-FFF2-40B4-BE49-F238E27FC236}">
                <a16:creationId xmlns:a16="http://schemas.microsoft.com/office/drawing/2014/main" id="{C255A7D3-D728-154F-8432-B6CE03CC7FF5}"/>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10" name="Picture 9">
            <a:extLst>
              <a:ext uri="{FF2B5EF4-FFF2-40B4-BE49-F238E27FC236}">
                <a16:creationId xmlns:a16="http://schemas.microsoft.com/office/drawing/2014/main" id="{CD40BF6C-9393-D044-905F-2058FFC25D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1" name="Graphic 10">
            <a:extLst>
              <a:ext uri="{FF2B5EF4-FFF2-40B4-BE49-F238E27FC236}">
                <a16:creationId xmlns:a16="http://schemas.microsoft.com/office/drawing/2014/main" id="{F3CA081B-204F-0E46-9835-CE85F4A189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254548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556320"/>
            <a:ext cx="8064500" cy="73392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33400" y="1369219"/>
            <a:ext cx="3981450" cy="3209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968750" cy="3209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1AAA59-C840-4A44-AE88-754D08C173F7}" type="datetime1">
              <a:t>2023-02-24</a:t>
            </a:fld>
            <a:endParaRPr lang="en-US"/>
          </a:p>
        </p:txBody>
      </p:sp>
      <p:sp>
        <p:nvSpPr>
          <p:cNvPr id="6" name="Footer Placeholder 5"/>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108198F3-88B2-594A-BEE1-B20D31C9F0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10" name="Slide Number Placeholder 5">
            <a:extLst>
              <a:ext uri="{FF2B5EF4-FFF2-40B4-BE49-F238E27FC236}">
                <a16:creationId xmlns:a16="http://schemas.microsoft.com/office/drawing/2014/main" id="{223F21EE-B41E-C24B-8313-EC481101C31A}"/>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11" name="Picture 10">
            <a:extLst>
              <a:ext uri="{FF2B5EF4-FFF2-40B4-BE49-F238E27FC236}">
                <a16:creationId xmlns:a16="http://schemas.microsoft.com/office/drawing/2014/main" id="{7FBC13C7-4BA1-964C-953D-5EDF8D466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2" name="Graphic 11">
            <a:extLst>
              <a:ext uri="{FF2B5EF4-FFF2-40B4-BE49-F238E27FC236}">
                <a16:creationId xmlns:a16="http://schemas.microsoft.com/office/drawing/2014/main" id="{3DB0BBB2-C8CF-E541-8729-ADE74FB00C1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403033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13468"/>
            <a:ext cx="8064500" cy="85454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533400" y="1328260"/>
            <a:ext cx="3964782" cy="48463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33400" y="1878806"/>
            <a:ext cx="3964782" cy="2673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328260"/>
            <a:ext cx="3968750" cy="48463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968750" cy="2673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737BE-0121-9B4C-93DA-BD1FDF51D5BE}" type="datetime1">
              <a:t>2023-02-24</a:t>
            </a:fld>
            <a:endParaRPr lang="en-US"/>
          </a:p>
        </p:txBody>
      </p:sp>
      <p:sp>
        <p:nvSpPr>
          <p:cNvPr id="8" name="Footer Placeholder 7"/>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3099027A-653C-EE4A-81AF-E3301DCE3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12" name="Slide Number Placeholder 5">
            <a:extLst>
              <a:ext uri="{FF2B5EF4-FFF2-40B4-BE49-F238E27FC236}">
                <a16:creationId xmlns:a16="http://schemas.microsoft.com/office/drawing/2014/main" id="{E72A62B1-9E99-7A4F-BCA5-E18442516BF9}"/>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13" name="Picture 12">
            <a:extLst>
              <a:ext uri="{FF2B5EF4-FFF2-40B4-BE49-F238E27FC236}">
                <a16:creationId xmlns:a16="http://schemas.microsoft.com/office/drawing/2014/main" id="{3710E3CD-DDD9-FA4F-9422-9F653F1699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4" name="Graphic 13">
            <a:extLst>
              <a:ext uri="{FF2B5EF4-FFF2-40B4-BE49-F238E27FC236}">
                <a16:creationId xmlns:a16="http://schemas.microsoft.com/office/drawing/2014/main" id="{A4D66303-E2B2-B24A-8625-945DCE89A5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357696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556320"/>
            <a:ext cx="8064500" cy="73392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385ADA4A-75DA-6545-B6BE-8569D94F3437}" type="datetime1">
              <a:t>2023-02-24</a:t>
            </a:fld>
            <a:endParaRPr lang="en-US"/>
          </a:p>
        </p:txBody>
      </p:sp>
      <p:sp>
        <p:nvSpPr>
          <p:cNvPr id="4" name="Footer Placeholder 3"/>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B955EF43-065C-624A-8239-6611DDCC4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78280"/>
            <a:ext cx="8064500" cy="38100"/>
          </a:xfrm>
          <a:prstGeom prst="rect">
            <a:avLst/>
          </a:prstGeom>
        </p:spPr>
      </p:pic>
      <p:sp>
        <p:nvSpPr>
          <p:cNvPr id="8" name="Slide Number Placeholder 5">
            <a:extLst>
              <a:ext uri="{FF2B5EF4-FFF2-40B4-BE49-F238E27FC236}">
                <a16:creationId xmlns:a16="http://schemas.microsoft.com/office/drawing/2014/main" id="{05F4FE3F-B312-D94B-BC75-E09F98364653}"/>
              </a:ext>
            </a:extLst>
          </p:cNvPr>
          <p:cNvSpPr>
            <a:spLocks noGrp="1"/>
          </p:cNvSpPr>
          <p:nvPr>
            <p:ph type="sldNum" sz="quarter" idx="12"/>
          </p:nvPr>
        </p:nvSpPr>
        <p:spPr>
          <a:xfrm>
            <a:off x="6540500" y="199891"/>
            <a:ext cx="2057400" cy="123111"/>
          </a:xfrm>
          <a:prstGeom prst="rect">
            <a:avLst/>
          </a:prstGeom>
        </p:spPr>
        <p:txBody>
          <a:bodyPr lIns="0" tIns="0" rIns="0" bIns="0">
            <a:spAutoFit/>
          </a:bodyPr>
          <a:lstStyle/>
          <a:p>
            <a:fld id="{42B1E8F1-27DF-3C4C-AF5E-F329429EDE92}" type="slidenum">
              <a:t>‹#›</a:t>
            </a:fld>
            <a:endParaRPr lang="en-US"/>
          </a:p>
        </p:txBody>
      </p:sp>
      <p:pic>
        <p:nvPicPr>
          <p:cNvPr id="9" name="Picture 8">
            <a:extLst>
              <a:ext uri="{FF2B5EF4-FFF2-40B4-BE49-F238E27FC236}">
                <a16:creationId xmlns:a16="http://schemas.microsoft.com/office/drawing/2014/main" id="{E8F4CD8A-25DC-E346-843E-3C868D072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6717" y="315124"/>
            <a:ext cx="355600" cy="38100"/>
          </a:xfrm>
          <a:prstGeom prst="rect">
            <a:avLst/>
          </a:prstGeom>
        </p:spPr>
      </p:pic>
      <p:pic>
        <p:nvPicPr>
          <p:cNvPr id="10" name="Graphic 9">
            <a:extLst>
              <a:ext uri="{FF2B5EF4-FFF2-40B4-BE49-F238E27FC236}">
                <a16:creationId xmlns:a16="http://schemas.microsoft.com/office/drawing/2014/main" id="{A0FA4899-187C-6D4C-A230-07895CFE4D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8300" y="4689152"/>
            <a:ext cx="609600" cy="235595"/>
          </a:xfrm>
          <a:prstGeom prst="rect">
            <a:avLst/>
          </a:prstGeom>
        </p:spPr>
      </p:pic>
    </p:spTree>
    <p:extLst>
      <p:ext uri="{BB962C8B-B14F-4D97-AF65-F5344CB8AC3E}">
        <p14:creationId xmlns:p14="http://schemas.microsoft.com/office/powerpoint/2010/main" val="414330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369219"/>
            <a:ext cx="8064500" cy="1318374"/>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3400" y="4767263"/>
            <a:ext cx="2152650" cy="273844"/>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fld id="{CEB18BB8-90D0-1A43-ADCB-1FE4107809E3}" type="datetime1">
              <a:rPr lang="en-LT" smtClean="0"/>
              <a:pPr/>
              <a:t>02/24/2023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40500" y="169669"/>
            <a:ext cx="2057400" cy="183555"/>
          </a:xfrm>
          <a:prstGeom prst="rect">
            <a:avLst/>
          </a:prstGeom>
        </p:spPr>
        <p:txBody>
          <a:bodyPr vert="horz" lIns="0" tIns="0" rIns="0" bIns="0" rtlCol="0" anchor="ctr"/>
          <a:lstStyle>
            <a:lvl1pPr algn="r">
              <a:defRPr sz="800" b="0" i="0">
                <a:solidFill>
                  <a:srgbClr val="5A7268"/>
                </a:solidFill>
                <a:latin typeface="+mn-lt"/>
              </a:defRPr>
            </a:lvl1pPr>
          </a:lstStyle>
          <a:p>
            <a:fld id="{42B1E8F1-27DF-3C4C-AF5E-F329429EDE92}" type="slidenum">
              <a:rPr lang="en-US" smtClean="0"/>
              <a:pPr/>
              <a:t>‹#›</a:t>
            </a:fld>
            <a:endParaRPr lang="en-US">
              <a:latin typeface="+mn-lt"/>
            </a:endParaRPr>
          </a:p>
        </p:txBody>
      </p:sp>
      <p:sp>
        <p:nvSpPr>
          <p:cNvPr id="12" name="Title Placeholder 11">
            <a:extLst>
              <a:ext uri="{FF2B5EF4-FFF2-40B4-BE49-F238E27FC236}">
                <a16:creationId xmlns:a16="http://schemas.microsoft.com/office/drawing/2014/main" id="{F0BFF064-39F7-9F4B-8D97-C5D4B901278F}"/>
              </a:ext>
            </a:extLst>
          </p:cNvPr>
          <p:cNvSpPr>
            <a:spLocks noGrp="1"/>
          </p:cNvSpPr>
          <p:nvPr>
            <p:ph type="title"/>
          </p:nvPr>
        </p:nvSpPr>
        <p:spPr>
          <a:xfrm>
            <a:off x="533400" y="421780"/>
            <a:ext cx="8064500" cy="370101"/>
          </a:xfrm>
          <a:prstGeom prst="rect">
            <a:avLst/>
          </a:prstGeom>
        </p:spPr>
        <p:txBody>
          <a:bodyPr vert="horz" lIns="0" tIns="0" rIns="0" bIns="0" rtlCol="0" anchor="t">
            <a:spAutoFit/>
          </a:bodyPr>
          <a:lstStyle/>
          <a:p>
            <a:r>
              <a:rPr lang="en-US"/>
              <a:t>Click to edit Master title style</a:t>
            </a:r>
          </a:p>
        </p:txBody>
      </p:sp>
    </p:spTree>
    <p:extLst>
      <p:ext uri="{BB962C8B-B14F-4D97-AF65-F5344CB8AC3E}">
        <p14:creationId xmlns:p14="http://schemas.microsoft.com/office/powerpoint/2010/main" val="2795138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2" r:id="rId4"/>
    <p:sldLayoutId id="2147483671" r:id="rId5"/>
    <p:sldLayoutId id="2147483663" r:id="rId6"/>
    <p:sldLayoutId id="2147483664" r:id="rId7"/>
    <p:sldLayoutId id="2147483665" r:id="rId8"/>
    <p:sldLayoutId id="2147483666" r:id="rId9"/>
    <p:sldLayoutId id="2147483667" r:id="rId10"/>
    <p:sldLayoutId id="2147483674" r:id="rId11"/>
    <p:sldLayoutId id="2147483675" r:id="rId12"/>
    <p:sldLayoutId id="2147483676" r:id="rId13"/>
    <p:sldLayoutId id="2147483677" r:id="rId14"/>
    <p:sldLayoutId id="2147483678" r:id="rId15"/>
    <p:sldLayoutId id="2147483680" r:id="rId16"/>
    <p:sldLayoutId id="2147483679" r:id="rId17"/>
    <p:sldLayoutId id="2147483668" r:id="rId18"/>
    <p:sldLayoutId id="2147483669" r:id="rId19"/>
  </p:sldLayoutIdLst>
  <p:hf hdr="0" ftr="0" dt="0"/>
  <p:txStyles>
    <p:titleStyle>
      <a:lvl1pPr algn="l" defTabSz="685800" rtl="0" eaLnBrk="1" latinLnBrk="0" hangingPunct="1">
        <a:lnSpc>
          <a:spcPct val="90000"/>
        </a:lnSpc>
        <a:spcBef>
          <a:spcPct val="0"/>
        </a:spcBef>
        <a:buNone/>
        <a:defRPr sz="2600" b="1" i="0" kern="1200">
          <a:solidFill>
            <a:srgbClr val="2D3934"/>
          </a:solidFill>
          <a:latin typeface="+mn-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000" b="1" i="0" kern="1200">
          <a:solidFill>
            <a:srgbClr val="2D3934"/>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2D3934"/>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2D3934"/>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2D3934"/>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2D393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hyperlink" Target="https://www.geoportal.lt/map/zis/"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sv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sv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smartcontinent.com/"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1BD9C41-1537-134C-BDAD-09E6DA30E98A}"/>
              </a:ext>
            </a:extLst>
          </p:cNvPr>
          <p:cNvSpPr>
            <a:spLocks noGrp="1"/>
          </p:cNvSpPr>
          <p:nvPr>
            <p:ph type="body" sz="quarter" idx="16"/>
          </p:nvPr>
        </p:nvSpPr>
        <p:spPr>
          <a:xfrm>
            <a:off x="546100" y="887298"/>
            <a:ext cx="8051800" cy="664797"/>
          </a:xfrm>
        </p:spPr>
        <p:txBody>
          <a:bodyPr/>
          <a:lstStyle/>
          <a:p>
            <a:r>
              <a:rPr lang="lt-LT"/>
              <a:t>Ekosistemų ir jų teikiamų paslaugų vertinimo integravimo modeliai</a:t>
            </a:r>
          </a:p>
        </p:txBody>
      </p:sp>
      <p:sp>
        <p:nvSpPr>
          <p:cNvPr id="9" name="Text Placeholder 8">
            <a:extLst>
              <a:ext uri="{FF2B5EF4-FFF2-40B4-BE49-F238E27FC236}">
                <a16:creationId xmlns:a16="http://schemas.microsoft.com/office/drawing/2014/main" id="{01CAFB5A-4503-284F-B228-0A1A795752E7}"/>
              </a:ext>
            </a:extLst>
          </p:cNvPr>
          <p:cNvSpPr>
            <a:spLocks noGrp="1"/>
          </p:cNvSpPr>
          <p:nvPr>
            <p:ph type="body" sz="quarter" idx="17"/>
          </p:nvPr>
        </p:nvSpPr>
        <p:spPr>
          <a:xfrm>
            <a:off x="546099" y="2799494"/>
            <a:ext cx="8051801" cy="379591"/>
          </a:xfrm>
        </p:spPr>
        <p:txBody>
          <a:bodyPr/>
          <a:lstStyle/>
          <a:p>
            <a:r>
              <a:rPr lang="lt-LT"/>
              <a:t>Tarpinė ataskaita. Integravimo modelių pasiūlymai</a:t>
            </a:r>
          </a:p>
          <a:p>
            <a:r>
              <a:rPr lang="lt-LT"/>
              <a:t>2023 m. vasario 24 d. </a:t>
            </a:r>
          </a:p>
        </p:txBody>
      </p:sp>
      <p:pic>
        <p:nvPicPr>
          <p:cNvPr id="18" name="Picture 17" descr="Logo, company name&#10;&#10;Description automatically generated">
            <a:extLst>
              <a:ext uri="{FF2B5EF4-FFF2-40B4-BE49-F238E27FC236}">
                <a16:creationId xmlns:a16="http://schemas.microsoft.com/office/drawing/2014/main" id="{6E6B6E92-90A7-3F81-2D95-3F3BF2C95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322" y="3684692"/>
            <a:ext cx="829223" cy="836761"/>
          </a:xfrm>
          <a:prstGeom prst="rect">
            <a:avLst/>
          </a:prstGeom>
        </p:spPr>
      </p:pic>
    </p:spTree>
    <p:extLst>
      <p:ext uri="{BB962C8B-B14F-4D97-AF65-F5344CB8AC3E}">
        <p14:creationId xmlns:p14="http://schemas.microsoft.com/office/powerpoint/2010/main" val="107579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417-2EB8-8F83-C2A0-8491A82CDB5E}"/>
              </a:ext>
            </a:extLst>
          </p:cNvPr>
          <p:cNvSpPr>
            <a:spLocks noGrp="1"/>
          </p:cNvSpPr>
          <p:nvPr>
            <p:ph type="title"/>
          </p:nvPr>
        </p:nvSpPr>
        <p:spPr>
          <a:xfrm>
            <a:off x="533400" y="366841"/>
            <a:ext cx="4319400" cy="664797"/>
          </a:xfrm>
        </p:spPr>
        <p:txBody>
          <a:bodyPr/>
          <a:lstStyle/>
          <a:p>
            <a:r>
              <a:rPr lang="lt-LT" sz="1600">
                <a:solidFill>
                  <a:schemeClr val="tx1"/>
                </a:solidFill>
              </a:rPr>
              <a:t>Pavyzdinė EP, teikiamų žemės ūkio sektoriuje, vertinimo anketa, įtrauktina į paramos skyrimo mechanizmus</a:t>
            </a:r>
          </a:p>
        </p:txBody>
      </p:sp>
      <p:sp>
        <p:nvSpPr>
          <p:cNvPr id="3" name="Slide Number Placeholder 2">
            <a:extLst>
              <a:ext uri="{FF2B5EF4-FFF2-40B4-BE49-F238E27FC236}">
                <a16:creationId xmlns:a16="http://schemas.microsoft.com/office/drawing/2014/main" id="{E8EA9F06-B4B1-C857-C4F6-00C3BB58FDDC}"/>
              </a:ext>
            </a:extLst>
          </p:cNvPr>
          <p:cNvSpPr>
            <a:spLocks noGrp="1"/>
          </p:cNvSpPr>
          <p:nvPr>
            <p:ph type="sldNum" sz="quarter" idx="12"/>
          </p:nvPr>
        </p:nvSpPr>
        <p:spPr/>
        <p:txBody>
          <a:bodyPr/>
          <a:lstStyle/>
          <a:p>
            <a:fld id="{42B1E8F1-27DF-3C4C-AF5E-F329429EDE92}" type="slidenum">
              <a:rPr lang="lt-LT" smtClean="0"/>
              <a:t>10</a:t>
            </a:fld>
            <a:endParaRPr lang="lt-LT"/>
          </a:p>
        </p:txBody>
      </p:sp>
      <p:sp>
        <p:nvSpPr>
          <p:cNvPr id="5" name="TextBox 4">
            <a:extLst>
              <a:ext uri="{FF2B5EF4-FFF2-40B4-BE49-F238E27FC236}">
                <a16:creationId xmlns:a16="http://schemas.microsoft.com/office/drawing/2014/main" id="{C4314CEF-EAE5-4640-0BEE-02756BB3E517}"/>
              </a:ext>
            </a:extLst>
          </p:cNvPr>
          <p:cNvSpPr txBox="1"/>
          <p:nvPr/>
        </p:nvSpPr>
        <p:spPr>
          <a:xfrm>
            <a:off x="418200" y="1216231"/>
            <a:ext cx="4153800" cy="2246769"/>
          </a:xfrm>
          <a:prstGeom prst="rect">
            <a:avLst/>
          </a:prstGeom>
          <a:noFill/>
        </p:spPr>
        <p:txBody>
          <a:bodyPr wrap="square" rtlCol="0">
            <a:spAutoFit/>
          </a:bodyPr>
          <a:lstStyle>
            <a:defPPr>
              <a:defRPr lang="en-US"/>
            </a:defPPr>
            <a:lvl1pPr algn="just">
              <a:defRPr sz="1000"/>
            </a:lvl1pPr>
          </a:lstStyle>
          <a:p>
            <a:r>
              <a:rPr lang="lt-LT"/>
              <a:t>Siekiant įtraukti EP vertinimą į paramos skyrimo mechanizmą, į paraiškos formą turėtų būti įtraukta </a:t>
            </a:r>
            <a:r>
              <a:rPr lang="lt-LT" b="1"/>
              <a:t>EP vertinimo schema</a:t>
            </a:r>
            <a:r>
              <a:rPr lang="lt-LT"/>
              <a:t>. Paraiškos teikėjas užpildytų anketą atsakydamas į </a:t>
            </a:r>
            <a:r>
              <a:rPr lang="lt-LT" b="1"/>
              <a:t>Taip/Ne/Nėra tipo klausimus</a:t>
            </a:r>
            <a:r>
              <a:rPr lang="lt-LT"/>
              <a:t>, kurie nereikalautų specifinių žinių apie EP, tačiau atspindėtų EP. </a:t>
            </a:r>
          </a:p>
          <a:p>
            <a:endParaRPr lang="lt-LT"/>
          </a:p>
          <a:p>
            <a:r>
              <a:rPr lang="lt-LT"/>
              <a:t>Priklausomai nuo integravimo būdo, surinktas „Taip“ skaičius gali būti paverčiamas balais (priklausomai nuo bendro EP kriterijui skiriamo balų skaičiaus). </a:t>
            </a:r>
          </a:p>
          <a:p>
            <a:r>
              <a:rPr lang="lt-LT"/>
              <a:t>Pavyzdžiui, iš viso EP kriterijui skiriama maksimaliai 15 balų: </a:t>
            </a:r>
          </a:p>
          <a:p>
            <a:pPr marL="171450" indent="-171450">
              <a:buFont typeface="Arial" panose="020B0604020202020204" pitchFamily="34" charset="0"/>
              <a:buChar char="•"/>
            </a:pPr>
            <a:r>
              <a:rPr lang="lt-LT"/>
              <a:t>nuo 1 iki 5 „Taip“ – 5 balai </a:t>
            </a:r>
          </a:p>
          <a:p>
            <a:pPr marL="171450" indent="-171450">
              <a:buFont typeface="Arial" panose="020B0604020202020204" pitchFamily="34" charset="0"/>
              <a:buChar char="•"/>
            </a:pPr>
            <a:r>
              <a:rPr lang="lt-LT"/>
              <a:t>nuo 6 iki 10 „Taip“ – 10 balų </a:t>
            </a:r>
          </a:p>
          <a:p>
            <a:pPr marL="171450" indent="-171450">
              <a:buFont typeface="Arial" panose="020B0604020202020204" pitchFamily="34" charset="0"/>
              <a:buChar char="•"/>
            </a:pPr>
            <a:r>
              <a:rPr lang="lt-LT"/>
              <a:t>daugiau nei 10 „Taip“ – 15 balų </a:t>
            </a:r>
          </a:p>
          <a:p>
            <a:r>
              <a:rPr lang="lt-LT"/>
              <a:t>Analogiškai gali būti suteikiamas prioritetas – kuo daugiau EP teikiama, tuo aukštesnis prioritetas. </a:t>
            </a:r>
          </a:p>
        </p:txBody>
      </p:sp>
      <p:pic>
        <p:nvPicPr>
          <p:cNvPr id="4" name="Picture 3">
            <a:extLst>
              <a:ext uri="{FF2B5EF4-FFF2-40B4-BE49-F238E27FC236}">
                <a16:creationId xmlns:a16="http://schemas.microsoft.com/office/drawing/2014/main" id="{D8219716-8020-3BB8-BA9F-B0DF4493A076}"/>
              </a:ext>
            </a:extLst>
          </p:cNvPr>
          <p:cNvPicPr>
            <a:picLocks noChangeAspect="1"/>
          </p:cNvPicPr>
          <p:nvPr/>
        </p:nvPicPr>
        <p:blipFill>
          <a:blip r:embed="rId2"/>
          <a:stretch>
            <a:fillRect/>
          </a:stretch>
        </p:blipFill>
        <p:spPr>
          <a:xfrm>
            <a:off x="4567269" y="163865"/>
            <a:ext cx="4043331" cy="4635354"/>
          </a:xfrm>
          <a:prstGeom prst="rect">
            <a:avLst/>
          </a:prstGeom>
        </p:spPr>
      </p:pic>
    </p:spTree>
    <p:extLst>
      <p:ext uri="{BB962C8B-B14F-4D97-AF65-F5344CB8AC3E}">
        <p14:creationId xmlns:p14="http://schemas.microsoft.com/office/powerpoint/2010/main" val="108369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EFC3-CC45-18C7-312E-4184FF14FFC9}"/>
              </a:ext>
            </a:extLst>
          </p:cNvPr>
          <p:cNvSpPr>
            <a:spLocks noGrp="1"/>
          </p:cNvSpPr>
          <p:nvPr>
            <p:ph type="title"/>
          </p:nvPr>
        </p:nvSpPr>
        <p:spPr>
          <a:xfrm>
            <a:off x="540420" y="323002"/>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E5152D0C-7D3F-B9E1-9D86-2939075B5D67}"/>
              </a:ext>
            </a:extLst>
          </p:cNvPr>
          <p:cNvSpPr>
            <a:spLocks noGrp="1"/>
          </p:cNvSpPr>
          <p:nvPr>
            <p:ph type="sldNum" sz="quarter" idx="12"/>
          </p:nvPr>
        </p:nvSpPr>
        <p:spPr/>
        <p:txBody>
          <a:bodyPr/>
          <a:lstStyle/>
          <a:p>
            <a:fld id="{42B1E8F1-27DF-3C4C-AF5E-F329429EDE92}" type="slidenum">
              <a:rPr lang="en-LT" smtClean="0"/>
              <a:t>11</a:t>
            </a:fld>
            <a:endParaRPr lang="en-LT"/>
          </a:p>
        </p:txBody>
      </p:sp>
      <p:grpSp>
        <p:nvGrpSpPr>
          <p:cNvPr id="36" name="Group 35">
            <a:extLst>
              <a:ext uri="{FF2B5EF4-FFF2-40B4-BE49-F238E27FC236}">
                <a16:creationId xmlns:a16="http://schemas.microsoft.com/office/drawing/2014/main" id="{E25939EF-2920-AF19-07A9-F225C281F24B}"/>
              </a:ext>
            </a:extLst>
          </p:cNvPr>
          <p:cNvGrpSpPr/>
          <p:nvPr/>
        </p:nvGrpSpPr>
        <p:grpSpPr>
          <a:xfrm>
            <a:off x="526745" y="572301"/>
            <a:ext cx="8093649" cy="4042893"/>
            <a:chOff x="526745" y="572301"/>
            <a:chExt cx="8093649" cy="4042893"/>
          </a:xfrm>
        </p:grpSpPr>
        <p:cxnSp>
          <p:nvCxnSpPr>
            <p:cNvPr id="5" name="Straight Connector 4">
              <a:extLst>
                <a:ext uri="{FF2B5EF4-FFF2-40B4-BE49-F238E27FC236}">
                  <a16:creationId xmlns:a16="http://schemas.microsoft.com/office/drawing/2014/main" id="{5B36BC8F-068B-0994-E8F5-38825C158169}"/>
                </a:ext>
              </a:extLst>
            </p:cNvPr>
            <p:cNvCxnSpPr>
              <a:cxnSpLocks/>
              <a:stCxn id="2" idx="2"/>
            </p:cNvCxnSpPr>
            <p:nvPr/>
          </p:nvCxnSpPr>
          <p:spPr>
            <a:xfrm>
              <a:off x="4572670" y="572301"/>
              <a:ext cx="6350" cy="4021399"/>
            </a:xfrm>
            <a:prstGeom prst="line">
              <a:avLst/>
            </a:prstGeom>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EEA22C5-E5B5-7932-FCBD-48FF27A1186B}"/>
                </a:ext>
              </a:extLst>
            </p:cNvPr>
            <p:cNvGrpSpPr/>
            <p:nvPr/>
          </p:nvGrpSpPr>
          <p:grpSpPr>
            <a:xfrm>
              <a:off x="4624394" y="657660"/>
              <a:ext cx="3996000" cy="3957534"/>
              <a:chOff x="4617374" y="657659"/>
              <a:chExt cx="3996000" cy="3957534"/>
            </a:xfrm>
          </p:grpSpPr>
          <p:sp>
            <p:nvSpPr>
              <p:cNvPr id="9" name="Rectangle 8">
                <a:extLst>
                  <a:ext uri="{FF2B5EF4-FFF2-40B4-BE49-F238E27FC236}">
                    <a16:creationId xmlns:a16="http://schemas.microsoft.com/office/drawing/2014/main" id="{8EB4D15A-456F-D139-06FB-64060A1B4686}"/>
                  </a:ext>
                </a:extLst>
              </p:cNvPr>
              <p:cNvSpPr/>
              <p:nvPr/>
            </p:nvSpPr>
            <p:spPr>
              <a:xfrm>
                <a:off x="4617374"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Nauda sektoriui ir visuomenei</a:t>
                </a:r>
              </a:p>
            </p:txBody>
          </p:sp>
          <p:sp>
            <p:nvSpPr>
              <p:cNvPr id="14" name="TextBox 13">
                <a:extLst>
                  <a:ext uri="{FF2B5EF4-FFF2-40B4-BE49-F238E27FC236}">
                    <a16:creationId xmlns:a16="http://schemas.microsoft.com/office/drawing/2014/main" id="{BF68410C-ECD1-A79C-AC18-DEC32DAD9AB5}"/>
                  </a:ext>
                </a:extLst>
              </p:cNvPr>
              <p:cNvSpPr txBox="1"/>
              <p:nvPr/>
            </p:nvSpPr>
            <p:spPr>
              <a:xfrm rot="16200000">
                <a:off x="4174096" y="3814972"/>
                <a:ext cx="132344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8" name="Rectangle 17">
                <a:extLst>
                  <a:ext uri="{FF2B5EF4-FFF2-40B4-BE49-F238E27FC236}">
                    <a16:creationId xmlns:a16="http://schemas.microsoft.com/office/drawing/2014/main" id="{846D638D-715F-BA28-E9DA-B366B3C563B8}"/>
                  </a:ext>
                </a:extLst>
              </p:cNvPr>
              <p:cNvSpPr/>
              <p:nvPr/>
            </p:nvSpPr>
            <p:spPr>
              <a:xfrm>
                <a:off x="5041504" y="3291750"/>
                <a:ext cx="3556396"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pic>
            <p:nvPicPr>
              <p:cNvPr id="19" name="Graphic 18" descr="Handshake outline">
                <a:extLst>
                  <a:ext uri="{FF2B5EF4-FFF2-40B4-BE49-F238E27FC236}">
                    <a16:creationId xmlns:a16="http://schemas.microsoft.com/office/drawing/2014/main" id="{86FBF466-42D5-4140-2F9B-E260CFC24C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7563" y="984196"/>
                <a:ext cx="432000" cy="432000"/>
              </a:xfrm>
              <a:prstGeom prst="rect">
                <a:avLst/>
              </a:prstGeom>
            </p:spPr>
          </p:pic>
          <p:pic>
            <p:nvPicPr>
              <p:cNvPr id="20" name="Graphic 19" descr="Cycle with people outline">
                <a:extLst>
                  <a:ext uri="{FF2B5EF4-FFF2-40B4-BE49-F238E27FC236}">
                    <a16:creationId xmlns:a16="http://schemas.microsoft.com/office/drawing/2014/main" id="{5B831635-0967-5070-7050-88C846EE3B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317" y="2054416"/>
                <a:ext cx="432000" cy="432000"/>
              </a:xfrm>
              <a:prstGeom prst="rect">
                <a:avLst/>
              </a:prstGeom>
            </p:spPr>
          </p:pic>
          <p:sp>
            <p:nvSpPr>
              <p:cNvPr id="21" name="TextBox 20">
                <a:extLst>
                  <a:ext uri="{FF2B5EF4-FFF2-40B4-BE49-F238E27FC236}">
                    <a16:creationId xmlns:a16="http://schemas.microsoft.com/office/drawing/2014/main" id="{A19F8D92-8D82-913D-0422-51A276A77424}"/>
                  </a:ext>
                </a:extLst>
              </p:cNvPr>
              <p:cNvSpPr txBox="1"/>
              <p:nvPr/>
            </p:nvSpPr>
            <p:spPr>
              <a:xfrm>
                <a:off x="5179476" y="1005732"/>
                <a:ext cx="3280450" cy="246221"/>
              </a:xfrm>
              <a:prstGeom prst="rect">
                <a:avLst/>
              </a:prstGeom>
              <a:noFill/>
            </p:spPr>
            <p:txBody>
              <a:bodyPr wrap="square" rtlCol="0">
                <a:spAutoFit/>
              </a:bodyPr>
              <a:lstStyle/>
              <a:p>
                <a:r>
                  <a:rPr lang="lt-LT" sz="1000" b="1"/>
                  <a:t>Integravimo nauda sektoriui</a:t>
                </a:r>
              </a:p>
            </p:txBody>
          </p:sp>
          <p:sp>
            <p:nvSpPr>
              <p:cNvPr id="22" name="TextBox 21">
                <a:extLst>
                  <a:ext uri="{FF2B5EF4-FFF2-40B4-BE49-F238E27FC236}">
                    <a16:creationId xmlns:a16="http://schemas.microsoft.com/office/drawing/2014/main" id="{4EE764E4-C06D-A5C8-3B9F-848EE7F198AF}"/>
                  </a:ext>
                </a:extLst>
              </p:cNvPr>
              <p:cNvSpPr txBox="1"/>
              <p:nvPr/>
            </p:nvSpPr>
            <p:spPr>
              <a:xfrm>
                <a:off x="5179476" y="1223284"/>
                <a:ext cx="3433897" cy="784830"/>
              </a:xfrm>
              <a:prstGeom prst="rect">
                <a:avLst/>
              </a:prstGeom>
              <a:noFill/>
            </p:spPr>
            <p:txBody>
              <a:bodyPr wrap="square">
                <a:spAutoFit/>
              </a:bodyPr>
              <a:lstStyle/>
              <a:p>
                <a:pPr marL="171450" indent="-171450" algn="just">
                  <a:buFont typeface="Arial" panose="020B0604020202020204" pitchFamily="34" charset="0"/>
                  <a:buChar char="•"/>
                </a:pPr>
                <a:r>
                  <a:rPr lang="lt-LT" sz="900">
                    <a:latin typeface="Calibri" panose="020F0502020204030204" pitchFamily="34" charset="0"/>
                    <a:ea typeface="Times New Roman" panose="02020603050405020304" pitchFamily="18" charset="0"/>
                    <a:cs typeface="Calibri" panose="020F0502020204030204" pitchFamily="34" charset="0"/>
                  </a:rPr>
                  <a:t>F</a:t>
                </a:r>
                <a:r>
                  <a:rPr lang="lt-LT" sz="900">
                    <a:effectLst/>
                    <a:latin typeface="Calibri" panose="020F0502020204030204" pitchFamily="34" charset="0"/>
                    <a:ea typeface="Times New Roman" panose="02020603050405020304" pitchFamily="18" charset="0"/>
                    <a:cs typeface="Calibri" panose="020F0502020204030204" pitchFamily="34" charset="0"/>
                  </a:rPr>
                  <a:t>inansinė parama paskatintų ūkininkus dėti daugiau pastangų kurti ir / arba saugoti ekosistemas bei jų teikiamas EP</a:t>
                </a:r>
              </a:p>
              <a:p>
                <a:pPr marL="171450" indent="-171450" algn="just">
                  <a:buFont typeface="Arial" panose="020B0604020202020204" pitchFamily="34" charset="0"/>
                  <a:buChar char="•"/>
                </a:pPr>
                <a:r>
                  <a:rPr lang="lt-LT" sz="900">
                    <a:latin typeface="Calibri" panose="020F0502020204030204" pitchFamily="34" charset="0"/>
                    <a:ea typeface="Times New Roman" panose="02020603050405020304" pitchFamily="18" charset="0"/>
                    <a:cs typeface="Calibri" panose="020F0502020204030204" pitchFamily="34" charset="0"/>
                  </a:rPr>
                  <a:t>Finansinė parama </a:t>
                </a:r>
                <a:r>
                  <a:rPr lang="lt-LT" sz="900">
                    <a:effectLst/>
                    <a:latin typeface="Calibri" panose="020F0502020204030204" pitchFamily="34" charset="0"/>
                    <a:ea typeface="Times New Roman" panose="02020603050405020304" pitchFamily="18" charset="0"/>
                    <a:cs typeface="Calibri" panose="020F0502020204030204" pitchFamily="34" charset="0"/>
                  </a:rPr>
                  <a:t>suteiktų daugiau resursų sektoriaus dalyviams įgyvendinti atitinkamus pokyčius</a:t>
                </a:r>
                <a:r>
                  <a:rPr lang="en-LT" sz="900">
                    <a:latin typeface="Calibri" panose="020F0502020204030204" pitchFamily="34" charset="0"/>
                    <a:ea typeface="Times New Roman" panose="02020603050405020304" pitchFamily="18" charset="0"/>
                    <a:cs typeface="Calibri" panose="020F0502020204030204" pitchFamily="34" charset="0"/>
                  </a:rPr>
                  <a:t>.</a:t>
                </a:r>
                <a:endParaRPr lang="lt-LT" sz="900">
                  <a:latin typeface="Calibri" panose="020F0502020204030204" pitchFamily="34" charset="0"/>
                  <a:ea typeface="Times New Roman" panose="02020603050405020304" pitchFamily="18" charset="0"/>
                  <a:cs typeface="Calibri" panose="020F0502020204030204" pitchFamily="34" charset="0"/>
                </a:endParaRPr>
              </a:p>
              <a:p>
                <a:pPr marL="171450" indent="-171450" algn="just">
                  <a:buFont typeface="Arial" panose="020B0604020202020204" pitchFamily="34" charset="0"/>
                  <a:buChar char="•"/>
                </a:pPr>
                <a:r>
                  <a:rPr lang="lt-LT" sz="900">
                    <a:effectLst/>
                    <a:latin typeface="Calibri" panose="020F0502020204030204" pitchFamily="34" charset="0"/>
                    <a:ea typeface="Times New Roman" panose="02020603050405020304" pitchFamily="18" charset="0"/>
                    <a:cs typeface="Calibri" panose="020F0502020204030204" pitchFamily="34" charset="0"/>
                  </a:rPr>
                  <a:t>Galėtų būti išplėtota PES schem</a:t>
                </a:r>
                <a:r>
                  <a:rPr lang="lt-LT" sz="900">
                    <a:latin typeface="Calibri" panose="020F0502020204030204" pitchFamily="34" charset="0"/>
                    <a:ea typeface="Times New Roman" panose="02020603050405020304" pitchFamily="18" charset="0"/>
                    <a:cs typeface="Calibri" panose="020F0502020204030204" pitchFamily="34" charset="0"/>
                  </a:rPr>
                  <a:t>a žemės ūkio sektoriuje</a:t>
                </a:r>
                <a:endParaRPr lang="en-LT" sz="9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CEF3B705-A5A5-6F7C-A326-1F8448E8189F}"/>
                  </a:ext>
                </a:extLst>
              </p:cNvPr>
              <p:cNvSpPr txBox="1"/>
              <p:nvPr/>
            </p:nvSpPr>
            <p:spPr>
              <a:xfrm>
                <a:off x="5041504" y="3488933"/>
                <a:ext cx="3562746" cy="1077218"/>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900">
                    <a:solidFill>
                      <a:srgbClr val="000000"/>
                    </a:solidFill>
                    <a:effectLst/>
                    <a:ea typeface="Calibri" panose="020F0502020204030204" pitchFamily="34" charset="0"/>
                    <a:cs typeface="Times New Roman" panose="02020603050405020304" pitchFamily="18" charset="0"/>
                  </a:rPr>
                  <a:t>Tiesioginės išmokos už papildomų EP teikimą atveju: paraiškų dėl išmokos gavimo skaičius (didėjantis skaičius vertinamas kaip sėkmė)</a:t>
                </a:r>
                <a:r>
                  <a:rPr lang="en-LT" sz="900">
                    <a:solidFill>
                      <a:srgbClr val="000000"/>
                    </a:solidFill>
                    <a:ea typeface="Calibri" panose="020F0502020204030204" pitchFamily="34" charset="0"/>
                    <a:cs typeface="Times New Roman" panose="02020603050405020304" pitchFamily="18" charset="0"/>
                  </a:rPr>
                  <a:t>;</a:t>
                </a:r>
              </a:p>
              <a:p>
                <a:pPr marL="171450" indent="-171450" algn="just">
                  <a:spcBef>
                    <a:spcPts val="300"/>
                  </a:spcBef>
                  <a:spcAft>
                    <a:spcPts val="300"/>
                  </a:spcAft>
                  <a:buFont typeface="Arial" panose="020B0604020202020204" pitchFamily="34" charset="0"/>
                  <a:buChar char="•"/>
                </a:pPr>
                <a:r>
                  <a:rPr lang="lt-LT" sz="900">
                    <a:solidFill>
                      <a:srgbClr val="000000"/>
                    </a:solidFill>
                    <a:effectLst/>
                    <a:ea typeface="Calibri" panose="020F0502020204030204" pitchFamily="34" charset="0"/>
                    <a:cs typeface="Times New Roman" panose="02020603050405020304" pitchFamily="18" charset="0"/>
                  </a:rPr>
                  <a:t>Teikiamų papildomų EP rūšių skaičius (vertinama, kiek EP pagal užpildytas paraiškas, teikiama)</a:t>
                </a:r>
                <a:r>
                  <a:rPr lang="en-LT" sz="900">
                    <a:solidFill>
                      <a:srgbClr val="000000"/>
                    </a:solidFill>
                    <a:ea typeface="Calibri" panose="020F0502020204030204" pitchFamily="34" charset="0"/>
                    <a:cs typeface="Times New Roman" panose="02020603050405020304" pitchFamily="18" charset="0"/>
                  </a:rPr>
                  <a:t>;</a:t>
                </a:r>
              </a:p>
              <a:p>
                <a:pPr marL="171450" indent="-171450" algn="just">
                  <a:spcBef>
                    <a:spcPts val="300"/>
                  </a:spcBef>
                  <a:spcAft>
                    <a:spcPts val="300"/>
                  </a:spcAf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KPP priemonių atveju: teikiamų paraiškų, kuriose atliekamas EP vertinimas, skaičius (didėjantis skaičius vertinamas kaip sėkmė)</a:t>
                </a:r>
                <a:r>
                  <a:rPr lang="en-LT" sz="900">
                    <a:ea typeface="Calibri" panose="020F0502020204030204" pitchFamily="34" charset="0"/>
                    <a:cs typeface="Times New Roman" panose="02020603050405020304" pitchFamily="18" charset="0"/>
                  </a:rPr>
                  <a:t>.</a:t>
                </a:r>
                <a:endParaRPr lang="lt-LT" sz="900">
                  <a:cs typeface="Calibri" panose="020F0502020204030204" pitchFamily="34" charset="0"/>
                </a:endParaRPr>
              </a:p>
            </p:txBody>
          </p:sp>
          <p:sp>
            <p:nvSpPr>
              <p:cNvPr id="24" name="TextBox 23">
                <a:extLst>
                  <a:ext uri="{FF2B5EF4-FFF2-40B4-BE49-F238E27FC236}">
                    <a16:creationId xmlns:a16="http://schemas.microsoft.com/office/drawing/2014/main" id="{31ACE32F-B0F6-2271-ABF7-13DB01896267}"/>
                  </a:ext>
                </a:extLst>
              </p:cNvPr>
              <p:cNvSpPr txBox="1"/>
              <p:nvPr/>
            </p:nvSpPr>
            <p:spPr>
              <a:xfrm>
                <a:off x="5179476" y="2035485"/>
                <a:ext cx="3280450" cy="246221"/>
              </a:xfrm>
              <a:prstGeom prst="rect">
                <a:avLst/>
              </a:prstGeom>
              <a:noFill/>
            </p:spPr>
            <p:txBody>
              <a:bodyPr wrap="square" rtlCol="0">
                <a:spAutoFit/>
              </a:bodyPr>
              <a:lstStyle/>
              <a:p>
                <a:r>
                  <a:rPr lang="lt-LT" sz="1000" b="1"/>
                  <a:t>Integravimo nauda visuomenei</a:t>
                </a:r>
              </a:p>
            </p:txBody>
          </p:sp>
          <p:sp>
            <p:nvSpPr>
              <p:cNvPr id="25" name="TextBox 24">
                <a:extLst>
                  <a:ext uri="{FF2B5EF4-FFF2-40B4-BE49-F238E27FC236}">
                    <a16:creationId xmlns:a16="http://schemas.microsoft.com/office/drawing/2014/main" id="{BBF1E64F-942B-9266-F541-E10B6B4BA481}"/>
                  </a:ext>
                </a:extLst>
              </p:cNvPr>
              <p:cNvSpPr txBox="1"/>
              <p:nvPr/>
            </p:nvSpPr>
            <p:spPr>
              <a:xfrm>
                <a:off x="5179476" y="2251448"/>
                <a:ext cx="3392029" cy="923330"/>
              </a:xfrm>
              <a:prstGeom prst="rect">
                <a:avLst/>
              </a:prstGeom>
              <a:noFill/>
            </p:spPr>
            <p:txBody>
              <a:bodyPr wrap="square">
                <a:spAutoFit/>
              </a:bodyPr>
              <a:lstStyle/>
              <a:p>
                <a:pPr marL="171450" indent="-171450" algn="just">
                  <a:buFont typeface="Arial" panose="020B0604020202020204" pitchFamily="34" charset="0"/>
                  <a:buChar char="•"/>
                </a:pPr>
                <a:r>
                  <a:rPr lang="lt-LT" sz="900">
                    <a:effectLst/>
                    <a:latin typeface="Calibri" panose="020F0502020204030204" pitchFamily="34" charset="0"/>
                    <a:ea typeface="Calibri" panose="020F0502020204030204" pitchFamily="34" charset="0"/>
                    <a:cs typeface="Calibri" panose="020F0502020204030204" pitchFamily="34" charset="0"/>
                  </a:rPr>
                  <a:t>Visuomenė turėtų galimybę gauti daugiau EP iš vietovių, kuriose dominuoja intensyvi žemės ūkio veikla;</a:t>
                </a:r>
              </a:p>
              <a:p>
                <a:pPr marL="171450" indent="-171450" algn="just">
                  <a:buFont typeface="Arial" panose="020B0604020202020204" pitchFamily="34" charset="0"/>
                  <a:buChar char="•"/>
                </a:pPr>
                <a:r>
                  <a:rPr lang="lt-LT" sz="900">
                    <a:ea typeface="Calibri" panose="020F0502020204030204" pitchFamily="34" charset="0"/>
                    <a:cs typeface="Times New Roman" panose="02020603050405020304" pitchFamily="18" charset="0"/>
                  </a:rPr>
                  <a:t>P</a:t>
                </a:r>
                <a:r>
                  <a:rPr lang="lt-LT" sz="900">
                    <a:effectLst/>
                    <a:ea typeface="Calibri" panose="020F0502020204030204" pitchFamily="34" charset="0"/>
                    <a:cs typeface="Times New Roman" panose="02020603050405020304" pitchFamily="18" charset="0"/>
                  </a:rPr>
                  <a:t>asireikštų netiesioginė nauda dėl sumažėjusios oro, vandenų ir dirvožemio taršos, kuri galėtų veikti kaip klimato kaitos mažinimo priemonė ir leistų mažinti neigiamas klimato kaitos pasekmes žmonėms</a:t>
                </a:r>
                <a:r>
                  <a:rPr lang="en-LT" sz="900">
                    <a:ea typeface="Calibri" panose="020F0502020204030204" pitchFamily="34" charset="0"/>
                    <a:cs typeface="Times New Roman" panose="02020603050405020304" pitchFamily="18" charset="0"/>
                  </a:rPr>
                  <a:t>.</a:t>
                </a:r>
                <a:endParaRPr lang="en-LT" sz="900">
                  <a:effectLst/>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a16="http://schemas.microsoft.com/office/drawing/2014/main" id="{28E574E5-FEDC-4BB8-7947-5BA6797D7C5C}"/>
                </a:ext>
              </a:extLst>
            </p:cNvPr>
            <p:cNvGrpSpPr/>
            <p:nvPr/>
          </p:nvGrpSpPr>
          <p:grpSpPr>
            <a:xfrm>
              <a:off x="526745" y="657659"/>
              <a:ext cx="3996000" cy="3957535"/>
              <a:chOff x="526745" y="657659"/>
              <a:chExt cx="3996000" cy="3957535"/>
            </a:xfrm>
          </p:grpSpPr>
          <p:sp>
            <p:nvSpPr>
              <p:cNvPr id="4" name="Rectangle 3">
                <a:extLst>
                  <a:ext uri="{FF2B5EF4-FFF2-40B4-BE49-F238E27FC236}">
                    <a16:creationId xmlns:a16="http://schemas.microsoft.com/office/drawing/2014/main" id="{7A21FFA3-19B3-0601-C639-5EB24D92AF4B}"/>
                  </a:ext>
                </a:extLst>
              </p:cNvPr>
              <p:cNvSpPr/>
              <p:nvPr/>
            </p:nvSpPr>
            <p:spPr>
              <a:xfrm>
                <a:off x="526745"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Poveikis ekosistemų būklei ir EP kokybei</a:t>
                </a:r>
              </a:p>
            </p:txBody>
          </p:sp>
          <p:pic>
            <p:nvPicPr>
              <p:cNvPr id="10" name="Picture 9" descr="Shape&#10;&#10;Description automatically generated with low confidence">
                <a:extLst>
                  <a:ext uri="{FF2B5EF4-FFF2-40B4-BE49-F238E27FC236}">
                    <a16:creationId xmlns:a16="http://schemas.microsoft.com/office/drawing/2014/main" id="{07D391D3-6CE8-7FE6-F342-30605CC8BFDC}"/>
                  </a:ext>
                </a:extLst>
              </p:cNvPr>
              <p:cNvPicPr>
                <a:picLocks noChangeAspect="1"/>
              </p:cNvPicPr>
              <p:nvPr/>
            </p:nvPicPr>
            <p:blipFill>
              <a:blip r:embed="rId6">
                <a:duotone>
                  <a:schemeClr val="accent1">
                    <a:shade val="45000"/>
                    <a:satMod val="135000"/>
                  </a:schemeClr>
                  <a:prstClr val="white"/>
                </a:duotone>
              </a:blip>
              <a:stretch>
                <a:fillRect/>
              </a:stretch>
            </p:blipFill>
            <p:spPr>
              <a:xfrm>
                <a:off x="541707" y="1021118"/>
                <a:ext cx="432000" cy="418248"/>
              </a:xfrm>
              <a:prstGeom prst="rect">
                <a:avLst/>
              </a:prstGeom>
              <a:ln>
                <a:noFill/>
              </a:ln>
            </p:spPr>
          </p:pic>
          <p:pic>
            <p:nvPicPr>
              <p:cNvPr id="11" name="Graphic 10" descr="Open hand with plant outline">
                <a:extLst>
                  <a:ext uri="{FF2B5EF4-FFF2-40B4-BE49-F238E27FC236}">
                    <a16:creationId xmlns:a16="http://schemas.microsoft.com/office/drawing/2014/main" id="{F5AB7CE3-AF48-69DE-C5A2-F6F1375734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943" y="2054417"/>
                <a:ext cx="432000" cy="432000"/>
              </a:xfrm>
              <a:prstGeom prst="rect">
                <a:avLst/>
              </a:prstGeom>
            </p:spPr>
          </p:pic>
          <p:sp>
            <p:nvSpPr>
              <p:cNvPr id="13" name="TextBox 12">
                <a:extLst>
                  <a:ext uri="{FF2B5EF4-FFF2-40B4-BE49-F238E27FC236}">
                    <a16:creationId xmlns:a16="http://schemas.microsoft.com/office/drawing/2014/main" id="{A83B50C9-42EF-F1E4-A773-098A71DF149B}"/>
                  </a:ext>
                </a:extLst>
              </p:cNvPr>
              <p:cNvSpPr txBox="1"/>
              <p:nvPr/>
            </p:nvSpPr>
            <p:spPr>
              <a:xfrm rot="16200000">
                <a:off x="20820" y="3814974"/>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5" name="Rectangle 14">
                <a:extLst>
                  <a:ext uri="{FF2B5EF4-FFF2-40B4-BE49-F238E27FC236}">
                    <a16:creationId xmlns:a16="http://schemas.microsoft.com/office/drawing/2014/main" id="{988D12D8-5AEB-FCD2-4A69-5E4B8AD5DE99}"/>
                  </a:ext>
                </a:extLst>
              </p:cNvPr>
              <p:cNvSpPr/>
              <p:nvPr/>
            </p:nvSpPr>
            <p:spPr>
              <a:xfrm>
                <a:off x="866028"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6" name="Rectangle 15">
                <a:extLst>
                  <a:ext uri="{FF2B5EF4-FFF2-40B4-BE49-F238E27FC236}">
                    <a16:creationId xmlns:a16="http://schemas.microsoft.com/office/drawing/2014/main" id="{402EE802-2FB6-141D-81D2-96AF24A242DA}"/>
                  </a:ext>
                </a:extLst>
              </p:cNvPr>
              <p:cNvSpPr/>
              <p:nvPr/>
            </p:nvSpPr>
            <p:spPr>
              <a:xfrm>
                <a:off x="2715839"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28" name="TextBox 27">
                <a:extLst>
                  <a:ext uri="{FF2B5EF4-FFF2-40B4-BE49-F238E27FC236}">
                    <a16:creationId xmlns:a16="http://schemas.microsoft.com/office/drawing/2014/main" id="{598D92D6-8B57-F4AE-C8E5-914B098C0E5A}"/>
                  </a:ext>
                </a:extLst>
              </p:cNvPr>
              <p:cNvSpPr txBox="1"/>
              <p:nvPr/>
            </p:nvSpPr>
            <p:spPr>
              <a:xfrm>
                <a:off x="946928" y="2026049"/>
                <a:ext cx="3573593" cy="400110"/>
              </a:xfrm>
              <a:prstGeom prst="rect">
                <a:avLst/>
              </a:prstGeom>
              <a:noFill/>
            </p:spPr>
            <p:txBody>
              <a:bodyPr wrap="square" rtlCol="0">
                <a:spAutoFit/>
              </a:bodyPr>
              <a:lstStyle/>
              <a:p>
                <a:pPr lvl="0" algn="just">
                  <a:buClr>
                    <a:srgbClr val="1F7B61"/>
                  </a:buClr>
                  <a:buSzPts val="800"/>
                </a:pPr>
                <a:r>
                  <a:rPr lang="lt-LT"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Pavyzdinės EP: </a:t>
                </a:r>
                <a:r>
                  <a:rPr lang="lt-LT" sz="1000" b="1">
                    <a:effectLst/>
                    <a:ea typeface="Calibri" panose="020F0502020204030204" pitchFamily="34" charset="0"/>
                    <a:cs typeface="Times New Roman" panose="02020603050405020304" pitchFamily="18" charset="0"/>
                  </a:rPr>
                  <a:t>dirvožemio kokybės reguliavimas, klimato reguliavimas, vandens srauto kontrolė, kt.</a:t>
                </a:r>
                <a:endParaRPr lang="lt-LT" sz="1000" b="1">
                  <a:cs typeface="Calibri" panose="020F0502020204030204" pitchFamily="34" charset="0"/>
                </a:endParaRPr>
              </a:p>
            </p:txBody>
          </p:sp>
          <p:sp>
            <p:nvSpPr>
              <p:cNvPr id="29" name="TextBox 28">
                <a:extLst>
                  <a:ext uri="{FF2B5EF4-FFF2-40B4-BE49-F238E27FC236}">
                    <a16:creationId xmlns:a16="http://schemas.microsoft.com/office/drawing/2014/main" id="{AF6BB86A-6AD0-1EA0-8AD6-DCF63361C8F6}"/>
                  </a:ext>
                </a:extLst>
              </p:cNvPr>
              <p:cNvSpPr txBox="1"/>
              <p:nvPr/>
            </p:nvSpPr>
            <p:spPr>
              <a:xfrm>
                <a:off x="927075" y="2406823"/>
                <a:ext cx="3593446" cy="90794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Biologinės įvairovės didinimas ir veiklų įvairinimas daro teigiamą poveikį įvairių EP kokybei: jų pasiūlai, efektyvumui ir pan.</a:t>
                </a:r>
                <a:r>
                  <a:rPr lang="en-LT" sz="900">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Taip pat gerėja rekreacinių EP pasiūla ir kokybė, pažinimu pagrįstų EP prieinamumas ir kt. per biologinės įvairovės padidėjimą tam tikrose teritorijose</a:t>
                </a:r>
                <a:r>
                  <a:rPr lang="en-LT" sz="900">
                    <a:ea typeface="Calibri" panose="020F0502020204030204" pitchFamily="34" charset="0"/>
                    <a:cs typeface="Times New Roman" panose="02020603050405020304" pitchFamily="18" charset="0"/>
                  </a:rPr>
                  <a:t>.</a:t>
                </a:r>
              </a:p>
              <a:p>
                <a:pPr marL="285750" indent="-285750" algn="just">
                  <a:buFont typeface="Arial" panose="020B0604020202020204" pitchFamily="34" charset="0"/>
                  <a:buChar char="•"/>
                </a:pPr>
                <a:endParaRPr lang="lt-LT" sz="700"/>
              </a:p>
            </p:txBody>
          </p:sp>
          <p:sp>
            <p:nvSpPr>
              <p:cNvPr id="30" name="TextBox 29">
                <a:extLst>
                  <a:ext uri="{FF2B5EF4-FFF2-40B4-BE49-F238E27FC236}">
                    <a16:creationId xmlns:a16="http://schemas.microsoft.com/office/drawing/2014/main" id="{C846BCFA-E02B-E4BE-EFA6-0941F70C6F8B}"/>
                  </a:ext>
                </a:extLst>
              </p:cNvPr>
              <p:cNvSpPr txBox="1"/>
              <p:nvPr/>
            </p:nvSpPr>
            <p:spPr>
              <a:xfrm>
                <a:off x="908907" y="1013872"/>
                <a:ext cx="3602427" cy="246221"/>
              </a:xfrm>
              <a:prstGeom prst="rect">
                <a:avLst/>
              </a:prstGeom>
              <a:noFill/>
            </p:spPr>
            <p:txBody>
              <a:bodyPr wrap="square" rtlCol="0">
                <a:spAutoFit/>
              </a:bodyPr>
              <a:lstStyle/>
              <a:p>
                <a:r>
                  <a:rPr lang="lt-LT" sz="1000" b="1"/>
                  <a:t>Ekosistemos: dirbama žemė, sodai, ganyklos ir pievos, miško</a:t>
                </a:r>
              </a:p>
            </p:txBody>
          </p:sp>
          <p:sp>
            <p:nvSpPr>
              <p:cNvPr id="31" name="TextBox 30">
                <a:extLst>
                  <a:ext uri="{FF2B5EF4-FFF2-40B4-BE49-F238E27FC236}">
                    <a16:creationId xmlns:a16="http://schemas.microsoft.com/office/drawing/2014/main" id="{A2DDB01B-FB89-4CB2-404B-3E8EA69D26EC}"/>
                  </a:ext>
                </a:extLst>
              </p:cNvPr>
              <p:cNvSpPr txBox="1"/>
              <p:nvPr/>
            </p:nvSpPr>
            <p:spPr>
              <a:xfrm>
                <a:off x="927075" y="1250656"/>
                <a:ext cx="3593446" cy="7848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Integravimas į paramos mechanizmus skatintų EP plėtrą ir jų įvairovės didinimą, didintų ekosistemų biologinę įvairovę, kas iš esmės gerina ekosistemų būklę, per juose vykstančių procesų tarpusavio sąsajų gerinimą;</a:t>
                </a:r>
                <a:endParaRPr lang="en-LT" sz="90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lt-LT" sz="900">
                    <a:ea typeface="Calibri" panose="020F0502020204030204" pitchFamily="34" charset="0"/>
                    <a:cs typeface="Times New Roman" panose="02020603050405020304" pitchFamily="18" charset="0"/>
                  </a:rPr>
                  <a:t>T</a:t>
                </a:r>
                <a:r>
                  <a:rPr lang="lt-LT" sz="900">
                    <a:effectLst/>
                    <a:ea typeface="Calibri" panose="020F0502020204030204" pitchFamily="34" charset="0"/>
                    <a:cs typeface="Times New Roman" panose="02020603050405020304" pitchFamily="18" charset="0"/>
                  </a:rPr>
                  <a:t>aip pat leistų mažinti tam tikrų ekosistemų komponentų išeikvojimą.</a:t>
                </a:r>
                <a:endParaRPr lang="lt-LT" sz="900"/>
              </a:p>
            </p:txBody>
          </p:sp>
          <p:sp>
            <p:nvSpPr>
              <p:cNvPr id="32" name="TextBox 31">
                <a:extLst>
                  <a:ext uri="{FF2B5EF4-FFF2-40B4-BE49-F238E27FC236}">
                    <a16:creationId xmlns:a16="http://schemas.microsoft.com/office/drawing/2014/main" id="{16BB64EF-F80D-7877-EFDF-483739BA94B1}"/>
                  </a:ext>
                </a:extLst>
              </p:cNvPr>
              <p:cNvSpPr txBox="1"/>
              <p:nvPr/>
            </p:nvSpPr>
            <p:spPr>
              <a:xfrm>
                <a:off x="2707468" y="3535082"/>
                <a:ext cx="1772371" cy="5078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latin typeface="Calibri" panose="020F0502020204030204" pitchFamily="34" charset="0"/>
                    <a:ea typeface="Calibri" panose="020F0502020204030204" pitchFamily="34" charset="0"/>
                    <a:cs typeface="Calibri" panose="020F0502020204030204" pitchFamily="34" charset="0"/>
                  </a:rPr>
                  <a:t>Tinkami tie patys rodikliai kaip ir ekosistemų būklės stebėjimui</a:t>
                </a:r>
                <a:r>
                  <a:rPr lang="en-LT" sz="900">
                    <a:latin typeface="Calibri" panose="020F0502020204030204" pitchFamily="34" charset="0"/>
                    <a:ea typeface="Calibri" panose="020F0502020204030204" pitchFamily="34" charset="0"/>
                    <a:cs typeface="Calibri" panose="020F0502020204030204" pitchFamily="34" charset="0"/>
                  </a:rPr>
                  <a:t>.</a:t>
                </a:r>
                <a:endParaRPr lang="lt-LT" sz="900">
                  <a:solidFill>
                    <a:srgbClr val="FF0000"/>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B6A66F65-C640-31D3-E2B5-794623731687}"/>
                  </a:ext>
                </a:extLst>
              </p:cNvPr>
              <p:cNvSpPr txBox="1"/>
              <p:nvPr/>
            </p:nvSpPr>
            <p:spPr>
              <a:xfrm>
                <a:off x="857656" y="3535082"/>
                <a:ext cx="1772371" cy="5078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Ekosistemų apimtis;</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Dirvožemio našumas (našumo balais).</a:t>
                </a:r>
                <a:endParaRPr lang="lt-LT" sz="900">
                  <a:solidFill>
                    <a:srgbClr val="FF0000"/>
                  </a:solidFill>
                  <a:cs typeface="Calibri" panose="020F0502020204030204" pitchFamily="34" charset="0"/>
                </a:endParaRPr>
              </a:p>
            </p:txBody>
          </p:sp>
        </p:grpSp>
      </p:grpSp>
    </p:spTree>
    <p:extLst>
      <p:ext uri="{BB962C8B-B14F-4D97-AF65-F5344CB8AC3E}">
        <p14:creationId xmlns:p14="http://schemas.microsoft.com/office/powerpoint/2010/main" val="8107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A2A0-D587-5E04-C895-18B348622283}"/>
              </a:ext>
            </a:extLst>
          </p:cNvPr>
          <p:cNvSpPr>
            <a:spLocks noGrp="1"/>
          </p:cNvSpPr>
          <p:nvPr>
            <p:ph type="title"/>
          </p:nvPr>
        </p:nvSpPr>
        <p:spPr>
          <a:xfrm>
            <a:off x="546100" y="349005"/>
            <a:ext cx="8064500" cy="313163"/>
          </a:xfrm>
        </p:spPr>
        <p:txBody>
          <a:bodyPr/>
          <a:lstStyle/>
          <a:p>
            <a:r>
              <a:rPr lang="lt-LT">
                <a:solidFill>
                  <a:schemeClr val="tx1"/>
                </a:solidFill>
              </a:rPr>
              <a:t>EP vertinimo integravimo į melioracijos mechanizmus modelis</a:t>
            </a:r>
          </a:p>
        </p:txBody>
      </p:sp>
      <p:sp>
        <p:nvSpPr>
          <p:cNvPr id="3" name="Slide Number Placeholder 2">
            <a:extLst>
              <a:ext uri="{FF2B5EF4-FFF2-40B4-BE49-F238E27FC236}">
                <a16:creationId xmlns:a16="http://schemas.microsoft.com/office/drawing/2014/main" id="{825D308C-F647-183D-F829-7CF50B09CE8A}"/>
              </a:ext>
            </a:extLst>
          </p:cNvPr>
          <p:cNvSpPr>
            <a:spLocks noGrp="1"/>
          </p:cNvSpPr>
          <p:nvPr>
            <p:ph type="sldNum" sz="quarter" idx="12"/>
          </p:nvPr>
        </p:nvSpPr>
        <p:spPr/>
        <p:txBody>
          <a:bodyPr/>
          <a:lstStyle/>
          <a:p>
            <a:fld id="{42B1E8F1-27DF-3C4C-AF5E-F329429EDE92}" type="slidenum">
              <a:rPr lang="en-LT" smtClean="0"/>
              <a:t>12</a:t>
            </a:fld>
            <a:endParaRPr lang="en-LT"/>
          </a:p>
        </p:txBody>
      </p:sp>
      <p:sp>
        <p:nvSpPr>
          <p:cNvPr id="13" name="TextBox 12">
            <a:extLst>
              <a:ext uri="{FF2B5EF4-FFF2-40B4-BE49-F238E27FC236}">
                <a16:creationId xmlns:a16="http://schemas.microsoft.com/office/drawing/2014/main" id="{1BFAC5D8-4363-84F2-A5F0-C075E1DDD3B3}"/>
              </a:ext>
            </a:extLst>
          </p:cNvPr>
          <p:cNvSpPr txBox="1"/>
          <p:nvPr/>
        </p:nvSpPr>
        <p:spPr>
          <a:xfrm>
            <a:off x="501374" y="644074"/>
            <a:ext cx="8096526" cy="400110"/>
          </a:xfrm>
          <a:prstGeom prst="rect">
            <a:avLst/>
          </a:prstGeom>
          <a:noFill/>
        </p:spPr>
        <p:txBody>
          <a:bodyPr wrap="square" rtlCol="0">
            <a:spAutoFit/>
          </a:bodyPr>
          <a:lstStyle/>
          <a:p>
            <a:pPr algn="just"/>
            <a:r>
              <a:rPr lang="lt-LT" sz="1000"/>
              <a:t>Tikslas – nustatyti, kurios melioracijos sistemos ir jų statiniai randasi EP svarbiose teritorijose ir gali daryti neigiamą poveikį ekosistemoms ir jų teikiamoms EP.  </a:t>
            </a:r>
          </a:p>
        </p:txBody>
      </p:sp>
      <p:sp>
        <p:nvSpPr>
          <p:cNvPr id="60" name="Rectangle 59">
            <a:extLst>
              <a:ext uri="{FF2B5EF4-FFF2-40B4-BE49-F238E27FC236}">
                <a16:creationId xmlns:a16="http://schemas.microsoft.com/office/drawing/2014/main" id="{B379F9BD-A140-F22B-BAF5-90950CED3410}"/>
              </a:ext>
            </a:extLst>
          </p:cNvPr>
          <p:cNvSpPr/>
          <p:nvPr/>
        </p:nvSpPr>
        <p:spPr>
          <a:xfrm>
            <a:off x="501374" y="4179638"/>
            <a:ext cx="8096525" cy="43140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800"/>
              </a:spcBef>
              <a:spcAft>
                <a:spcPts val="400"/>
              </a:spcAft>
            </a:pPr>
            <a:r>
              <a:rPr lang="lt-LT" sz="800" b="0">
                <a:solidFill>
                  <a:schemeClr val="tx1"/>
                </a:solidFill>
                <a:effectLst/>
              </a:rPr>
              <a:t>Atsižvelgiant į melioracijos daromą poveikį ekosistemoms – dėl ko keičiasi jų funkcionavimas, o kartu ir teikiamų EP įvairovė, siūloma melioraciją, t. y. sausinimo ir drėkinimo sistemų įrengimą (kai nusausinamas 5 ha ar didesnis plotas arba kai drėkinimui sunaudojama 50 m</a:t>
            </a:r>
            <a:r>
              <a:rPr lang="lt-LT" sz="800" b="0" baseline="30000">
                <a:solidFill>
                  <a:schemeClr val="tx1"/>
                </a:solidFill>
                <a:effectLst/>
              </a:rPr>
              <a:t>3</a:t>
            </a:r>
            <a:r>
              <a:rPr lang="lt-LT" sz="800" b="0">
                <a:solidFill>
                  <a:schemeClr val="tx1"/>
                </a:solidFill>
                <a:effectLst/>
              </a:rPr>
              <a:t> ar daugiau vandens per parą), įtraukti į planuojamos ūkinės veiklos, kurios poveikis aplinkai privalo būti vertinamas, rūšių sąrašą. </a:t>
            </a:r>
            <a:endParaRPr lang="lt-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46119A90-4155-908A-5C73-B2B68F508A56}"/>
              </a:ext>
            </a:extLst>
          </p:cNvPr>
          <p:cNvGrpSpPr/>
          <p:nvPr/>
        </p:nvGrpSpPr>
        <p:grpSpPr>
          <a:xfrm>
            <a:off x="501374" y="981883"/>
            <a:ext cx="8003344" cy="3184775"/>
            <a:chOff x="501374" y="981883"/>
            <a:chExt cx="8003344" cy="3184775"/>
          </a:xfrm>
        </p:grpSpPr>
        <p:sp>
          <p:nvSpPr>
            <p:cNvPr id="25" name="Rectangle 55">
              <a:extLst>
                <a:ext uri="{FF2B5EF4-FFF2-40B4-BE49-F238E27FC236}">
                  <a16:creationId xmlns:a16="http://schemas.microsoft.com/office/drawing/2014/main" id="{5FEDB2DC-6943-F2AA-B08D-E84571DEE898}"/>
                </a:ext>
              </a:extLst>
            </p:cNvPr>
            <p:cNvSpPr/>
            <p:nvPr/>
          </p:nvSpPr>
          <p:spPr>
            <a:xfrm>
              <a:off x="501374" y="1013461"/>
              <a:ext cx="4164226" cy="239370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32" name="Group 22">
              <a:extLst>
                <a:ext uri="{FF2B5EF4-FFF2-40B4-BE49-F238E27FC236}">
                  <a16:creationId xmlns:a16="http://schemas.microsoft.com/office/drawing/2014/main" id="{F4260913-9782-E352-9359-8317AC1E5BCC}"/>
                </a:ext>
              </a:extLst>
            </p:cNvPr>
            <p:cNvGrpSpPr/>
            <p:nvPr/>
          </p:nvGrpSpPr>
          <p:grpSpPr>
            <a:xfrm>
              <a:off x="5314207" y="1095254"/>
              <a:ext cx="3190510" cy="2281369"/>
              <a:chOff x="1063878" y="718240"/>
              <a:chExt cx="3983610" cy="3761378"/>
            </a:xfrm>
          </p:grpSpPr>
          <p:grpSp>
            <p:nvGrpSpPr>
              <p:cNvPr id="67" name="Group 11">
                <a:extLst>
                  <a:ext uri="{FF2B5EF4-FFF2-40B4-BE49-F238E27FC236}">
                    <a16:creationId xmlns:a16="http://schemas.microsoft.com/office/drawing/2014/main" id="{8D9A87C8-56B4-F4F8-506A-D86686C607AC}"/>
                  </a:ext>
                </a:extLst>
              </p:cNvPr>
              <p:cNvGrpSpPr/>
              <p:nvPr/>
            </p:nvGrpSpPr>
            <p:grpSpPr>
              <a:xfrm>
                <a:off x="1063878" y="718240"/>
                <a:ext cx="3983610" cy="3761378"/>
                <a:chOff x="981582" y="775785"/>
                <a:chExt cx="3835656" cy="3935431"/>
              </a:xfrm>
            </p:grpSpPr>
            <p:sp>
              <p:nvSpPr>
                <p:cNvPr id="75" name="Rectangle 3">
                  <a:extLst>
                    <a:ext uri="{FF2B5EF4-FFF2-40B4-BE49-F238E27FC236}">
                      <a16:creationId xmlns:a16="http://schemas.microsoft.com/office/drawing/2014/main" id="{79437DAB-2E73-A626-E4A4-3A3D7775FD75}"/>
                    </a:ext>
                  </a:extLst>
                </p:cNvPr>
                <p:cNvSpPr/>
                <p:nvPr/>
              </p:nvSpPr>
              <p:spPr>
                <a:xfrm>
                  <a:off x="981582" y="775785"/>
                  <a:ext cx="3835656" cy="50652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Priemonės investicijų projektui skiriamų lėšų paskirstymo savivaldybėms atrankos kriterijai </a:t>
                  </a:r>
                </a:p>
              </p:txBody>
            </p:sp>
            <p:sp>
              <p:nvSpPr>
                <p:cNvPr id="76" name="Rectangle 4">
                  <a:extLst>
                    <a:ext uri="{FF2B5EF4-FFF2-40B4-BE49-F238E27FC236}">
                      <a16:creationId xmlns:a16="http://schemas.microsoft.com/office/drawing/2014/main" id="{EECC42E8-261C-ECDC-3680-FE25B572103E}"/>
                    </a:ext>
                  </a:extLst>
                </p:cNvPr>
                <p:cNvSpPr/>
                <p:nvPr/>
              </p:nvSpPr>
              <p:spPr>
                <a:xfrm>
                  <a:off x="1358608" y="1406833"/>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Dažniausiai sniego ir liūčių užliejama teritorija</a:t>
                  </a:r>
                </a:p>
              </p:txBody>
            </p:sp>
            <p:sp>
              <p:nvSpPr>
                <p:cNvPr id="77" name="Rectangle 5">
                  <a:extLst>
                    <a:ext uri="{FF2B5EF4-FFF2-40B4-BE49-F238E27FC236}">
                      <a16:creationId xmlns:a16="http://schemas.microsoft.com/office/drawing/2014/main" id="{492407F6-BEB8-993F-A5B4-AA0F0348CC71}"/>
                    </a:ext>
                  </a:extLst>
                </p:cNvPr>
                <p:cNvSpPr/>
                <p:nvPr/>
              </p:nvSpPr>
              <p:spPr>
                <a:xfrm>
                  <a:off x="1363980" y="1895334"/>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Ž</a:t>
                  </a:r>
                  <a:r>
                    <a:rPr lang="lt-LT" sz="800" b="0" i="0" u="none" strike="noStrike">
                      <a:solidFill>
                        <a:srgbClr val="000000"/>
                      </a:solidFill>
                      <a:effectLst/>
                    </a:rPr>
                    <a:t>emės ūkio naudmenų dirvožemių našumo balas savivaldybėje yra didesnis kaip 37</a:t>
                  </a:r>
                  <a:endParaRPr lang="en-US" sz="800">
                    <a:solidFill>
                      <a:sysClr val="windowText" lastClr="000000"/>
                    </a:solidFill>
                  </a:endParaRPr>
                </a:p>
              </p:txBody>
            </p:sp>
            <p:sp>
              <p:nvSpPr>
                <p:cNvPr id="78" name="Rectangle 6">
                  <a:extLst>
                    <a:ext uri="{FF2B5EF4-FFF2-40B4-BE49-F238E27FC236}">
                      <a16:creationId xmlns:a16="http://schemas.microsoft.com/office/drawing/2014/main" id="{B1AD8AD6-1FE7-4D3C-AAEC-F81998C64E64}"/>
                    </a:ext>
                  </a:extLst>
                </p:cNvPr>
                <p:cNvSpPr/>
                <p:nvPr/>
              </p:nvSpPr>
              <p:spPr>
                <a:xfrm>
                  <a:off x="1363980" y="2383834"/>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B</a:t>
                  </a:r>
                  <a:r>
                    <a:rPr lang="lt-LT" sz="800" b="0" i="0" u="none" strike="noStrike">
                      <a:solidFill>
                        <a:srgbClr val="000000"/>
                      </a:solidFill>
                      <a:effectLst/>
                    </a:rPr>
                    <a:t>endroji žemės ūkio produkcijos metinė vertė apskrityje yra didesnė kaip 330 mln. Eur</a:t>
                  </a:r>
                  <a:endParaRPr lang="en-US" sz="800">
                    <a:solidFill>
                      <a:sysClr val="windowText" lastClr="000000"/>
                    </a:solidFill>
                  </a:endParaRPr>
                </a:p>
              </p:txBody>
            </p:sp>
            <p:sp>
              <p:nvSpPr>
                <p:cNvPr id="79" name="Rectangle 7">
                  <a:extLst>
                    <a:ext uri="{FF2B5EF4-FFF2-40B4-BE49-F238E27FC236}">
                      <a16:creationId xmlns:a16="http://schemas.microsoft.com/office/drawing/2014/main" id="{99A64EEA-9BEB-1524-5EB8-C584381409CB}"/>
                    </a:ext>
                  </a:extLst>
                </p:cNvPr>
                <p:cNvSpPr/>
                <p:nvPr/>
              </p:nvSpPr>
              <p:spPr>
                <a:xfrm>
                  <a:off x="1363980" y="2872334"/>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B</a:t>
                  </a:r>
                  <a:r>
                    <a:rPr lang="lt-LT" sz="800" b="0" i="0" u="none" strike="noStrike">
                      <a:solidFill>
                        <a:srgbClr val="000000"/>
                      </a:solidFill>
                      <a:effectLst/>
                    </a:rPr>
                    <a:t>endroji žemės ūkio produkcijos metinė vertė savivaldybėje yra didesnė kaip 1 000 Eur/ha</a:t>
                  </a:r>
                  <a:endParaRPr lang="en-US" sz="800">
                    <a:solidFill>
                      <a:sysClr val="windowText" lastClr="000000"/>
                    </a:solidFill>
                  </a:endParaRPr>
                </a:p>
              </p:txBody>
            </p:sp>
            <p:sp>
              <p:nvSpPr>
                <p:cNvPr id="80" name="Rectangle 8">
                  <a:extLst>
                    <a:ext uri="{FF2B5EF4-FFF2-40B4-BE49-F238E27FC236}">
                      <a16:creationId xmlns:a16="http://schemas.microsoft.com/office/drawing/2014/main" id="{4EEE952D-2953-2F9A-7AAF-5C49E38598C7}"/>
                    </a:ext>
                  </a:extLst>
                </p:cNvPr>
                <p:cNvSpPr/>
                <p:nvPr/>
              </p:nvSpPr>
              <p:spPr>
                <a:xfrm>
                  <a:off x="1363980" y="3360835"/>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D</a:t>
                  </a:r>
                  <a:r>
                    <a:rPr lang="lt-LT" sz="800" b="0" i="0" u="none" strike="noStrike">
                      <a:solidFill>
                        <a:srgbClr val="000000"/>
                      </a:solidFill>
                      <a:effectLst/>
                    </a:rPr>
                    <a:t>renažu sausintas žemės ūkio naudmenų plotas užima daugiau kaip 40 proc. bendro savivaldybės teritorijos ploto</a:t>
                  </a:r>
                  <a:endParaRPr lang="en-US" sz="800">
                    <a:solidFill>
                      <a:sysClr val="windowText" lastClr="000000"/>
                    </a:solidFill>
                  </a:endParaRPr>
                </a:p>
              </p:txBody>
            </p:sp>
            <p:sp>
              <p:nvSpPr>
                <p:cNvPr id="81" name="Rectangle 9">
                  <a:extLst>
                    <a:ext uri="{FF2B5EF4-FFF2-40B4-BE49-F238E27FC236}">
                      <a16:creationId xmlns:a16="http://schemas.microsoft.com/office/drawing/2014/main" id="{EDE99D90-5018-85D4-7823-AC227CB275E1}"/>
                    </a:ext>
                  </a:extLst>
                </p:cNvPr>
                <p:cNvSpPr/>
                <p:nvPr/>
              </p:nvSpPr>
              <p:spPr>
                <a:xfrm>
                  <a:off x="1363980" y="3849335"/>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L</a:t>
                  </a:r>
                  <a:r>
                    <a:rPr lang="lt-LT" sz="800" b="0" i="0" u="none" strike="noStrike">
                      <a:solidFill>
                        <a:srgbClr val="000000"/>
                      </a:solidFill>
                      <a:effectLst/>
                    </a:rPr>
                    <a:t>ėšų poreikis MIS rekonstruoti Lietuvos savivaldybėse</a:t>
                  </a:r>
                  <a:endParaRPr lang="en-US" sz="800">
                    <a:solidFill>
                      <a:sysClr val="windowText" lastClr="000000"/>
                    </a:solidFill>
                  </a:endParaRPr>
                </a:p>
              </p:txBody>
            </p:sp>
            <p:sp>
              <p:nvSpPr>
                <p:cNvPr id="82" name="Rectangle 10">
                  <a:extLst>
                    <a:ext uri="{FF2B5EF4-FFF2-40B4-BE49-F238E27FC236}">
                      <a16:creationId xmlns:a16="http://schemas.microsoft.com/office/drawing/2014/main" id="{BF0249EA-4EC1-7AD9-8860-713D56A54FFF}"/>
                    </a:ext>
                  </a:extLst>
                </p:cNvPr>
                <p:cNvSpPr/>
                <p:nvPr/>
              </p:nvSpPr>
              <p:spPr>
                <a:xfrm>
                  <a:off x="1363980" y="4337836"/>
                  <a:ext cx="3345180" cy="373380"/>
                </a:xfrm>
                <a:prstGeom prst="rect">
                  <a:avLst/>
                </a:prstGeom>
                <a:solidFill>
                  <a:schemeClr val="tx2">
                    <a:lumMod val="60000"/>
                    <a:lumOff val="40000"/>
                  </a:schemeClr>
                </a:solidFill>
                <a:ln>
                  <a:solidFill>
                    <a:srgbClr val="BECB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L</a:t>
                  </a:r>
                  <a:r>
                    <a:rPr lang="lt-LT" sz="800" b="0" i="0" u="none" strike="noStrike">
                      <a:solidFill>
                        <a:srgbClr val="000000"/>
                      </a:solidFill>
                      <a:effectLst/>
                    </a:rPr>
                    <a:t>ėšų poreikis MIS rekonstruoti upės baseine yra didesnis kaip 80 mln. Eur</a:t>
                  </a:r>
                  <a:endParaRPr lang="en-US" sz="800">
                    <a:solidFill>
                      <a:sysClr val="windowText" lastClr="000000"/>
                    </a:solidFill>
                  </a:endParaRPr>
                </a:p>
              </p:txBody>
            </p:sp>
          </p:grpSp>
          <p:cxnSp>
            <p:nvCxnSpPr>
              <p:cNvPr id="68" name="Elbow Connector 13">
                <a:extLst>
                  <a:ext uri="{FF2B5EF4-FFF2-40B4-BE49-F238E27FC236}">
                    <a16:creationId xmlns:a16="http://schemas.microsoft.com/office/drawing/2014/main" id="{5797805E-0E7F-F040-861B-21C2978F9F7D}"/>
                  </a:ext>
                </a:extLst>
              </p:cNvPr>
              <p:cNvCxnSpPr>
                <a:cxnSpLocks/>
              </p:cNvCxnSpPr>
              <p:nvPr/>
            </p:nvCxnSpPr>
            <p:spPr>
              <a:xfrm rot="16200000" flipH="1">
                <a:off x="-219813" y="2629331"/>
                <a:ext cx="3098823" cy="2448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16">
                <a:extLst>
                  <a:ext uri="{FF2B5EF4-FFF2-40B4-BE49-F238E27FC236}">
                    <a16:creationId xmlns:a16="http://schemas.microsoft.com/office/drawing/2014/main" id="{A3A9A7C5-6C08-DF80-A2AE-A62B01B3EAC8}"/>
                  </a:ext>
                </a:extLst>
              </p:cNvPr>
              <p:cNvCxnSpPr>
                <a:cxnSpLocks/>
                <a:endCxn id="76" idx="1"/>
              </p:cNvCxnSpPr>
              <p:nvPr/>
            </p:nvCxnSpPr>
            <p:spPr>
              <a:xfrm>
                <a:off x="1210573" y="1499810"/>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17">
                <a:extLst>
                  <a:ext uri="{FF2B5EF4-FFF2-40B4-BE49-F238E27FC236}">
                    <a16:creationId xmlns:a16="http://schemas.microsoft.com/office/drawing/2014/main" id="{FA861F0E-9D74-F916-4792-D18D7B8E7D7D}"/>
                  </a:ext>
                </a:extLst>
              </p:cNvPr>
              <p:cNvCxnSpPr/>
              <p:nvPr/>
            </p:nvCxnSpPr>
            <p:spPr>
              <a:xfrm>
                <a:off x="1210573" y="1952141"/>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18">
                <a:extLst>
                  <a:ext uri="{FF2B5EF4-FFF2-40B4-BE49-F238E27FC236}">
                    <a16:creationId xmlns:a16="http://schemas.microsoft.com/office/drawing/2014/main" id="{6C57107A-F999-0EA6-0835-1A9C3D608C85}"/>
                  </a:ext>
                </a:extLst>
              </p:cNvPr>
              <p:cNvCxnSpPr/>
              <p:nvPr/>
            </p:nvCxnSpPr>
            <p:spPr>
              <a:xfrm>
                <a:off x="1216152" y="2421949"/>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19">
                <a:extLst>
                  <a:ext uri="{FF2B5EF4-FFF2-40B4-BE49-F238E27FC236}">
                    <a16:creationId xmlns:a16="http://schemas.microsoft.com/office/drawing/2014/main" id="{01D2A1C0-630B-2942-EB90-D03F6C40415A}"/>
                  </a:ext>
                </a:extLst>
              </p:cNvPr>
              <p:cNvCxnSpPr/>
              <p:nvPr/>
            </p:nvCxnSpPr>
            <p:spPr>
              <a:xfrm>
                <a:off x="1210573" y="2891757"/>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20">
                <a:extLst>
                  <a:ext uri="{FF2B5EF4-FFF2-40B4-BE49-F238E27FC236}">
                    <a16:creationId xmlns:a16="http://schemas.microsoft.com/office/drawing/2014/main" id="{CF5BA0B3-DD06-A9B0-1AA1-36589A14D003}"/>
                  </a:ext>
                </a:extLst>
              </p:cNvPr>
              <p:cNvCxnSpPr/>
              <p:nvPr/>
            </p:nvCxnSpPr>
            <p:spPr>
              <a:xfrm>
                <a:off x="1210573" y="3361565"/>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21">
                <a:extLst>
                  <a:ext uri="{FF2B5EF4-FFF2-40B4-BE49-F238E27FC236}">
                    <a16:creationId xmlns:a16="http://schemas.microsoft.com/office/drawing/2014/main" id="{08EFE492-E6DA-39AE-56ED-3BE1607C7889}"/>
                  </a:ext>
                </a:extLst>
              </p:cNvPr>
              <p:cNvCxnSpPr/>
              <p:nvPr/>
            </p:nvCxnSpPr>
            <p:spPr>
              <a:xfrm>
                <a:off x="1216152" y="3831373"/>
                <a:ext cx="244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TextBox 23">
              <a:extLst>
                <a:ext uri="{FF2B5EF4-FFF2-40B4-BE49-F238E27FC236}">
                  <a16:creationId xmlns:a16="http://schemas.microsoft.com/office/drawing/2014/main" id="{DEFA43E2-1CFA-A9BF-162F-53D18E6756DA}"/>
                </a:ext>
              </a:extLst>
            </p:cNvPr>
            <p:cNvSpPr txBox="1"/>
            <p:nvPr/>
          </p:nvSpPr>
          <p:spPr>
            <a:xfrm>
              <a:off x="5314208" y="3471015"/>
              <a:ext cx="3190510" cy="523220"/>
            </a:xfrm>
            <a:prstGeom prst="rect">
              <a:avLst/>
            </a:prstGeom>
            <a:solidFill>
              <a:schemeClr val="tx2">
                <a:lumMod val="40000"/>
                <a:lumOff val="60000"/>
              </a:schemeClr>
            </a:solidFill>
            <a:ln>
              <a:solidFill>
                <a:schemeClr val="tx2">
                  <a:lumMod val="40000"/>
                  <a:lumOff val="60000"/>
                </a:schemeClr>
              </a:solidFill>
            </a:ln>
          </p:spPr>
          <p:txBody>
            <a:bodyPr wrap="square" rtlCol="0">
              <a:spAutoFit/>
            </a:bodyPr>
            <a:lstStyle/>
            <a:p>
              <a:pPr algn="just"/>
              <a:r>
                <a:rPr lang="lt-LT" sz="700" b="0" i="0" u="none" strike="noStrike">
                  <a:solidFill>
                    <a:srgbClr val="000000"/>
                  </a:solidFill>
                  <a:effectLst/>
                </a:rPr>
                <a:t>Atitiktis kiekvienam kriterijui vertinama nuo 0 iki 1 balo. Didžiausias galimas surinkti balų skaičius – 7. Savivaldybės ir joms apskaičiuotas lėšų poreikis Priemonei sugrupuojamas pagal kiekvienos savivaldybės iš visų kriterijų surinktą balų skaičių, </a:t>
              </a:r>
              <a:r>
                <a:rPr lang="lt-LT" sz="700" b="1" i="0" u="none" strike="noStrike">
                  <a:solidFill>
                    <a:srgbClr val="000000"/>
                  </a:solidFill>
                  <a:effectLst/>
                </a:rPr>
                <a:t>pirmumą</a:t>
              </a:r>
              <a:r>
                <a:rPr lang="lt-LT" sz="700" b="0" i="0" u="none" strike="noStrike">
                  <a:solidFill>
                    <a:srgbClr val="000000"/>
                  </a:solidFill>
                  <a:effectLst/>
                </a:rPr>
                <a:t> </a:t>
              </a:r>
              <a:r>
                <a:rPr lang="lt-LT" sz="700" b="1" i="0" u="none" strike="noStrike">
                  <a:solidFill>
                    <a:srgbClr val="000000"/>
                  </a:solidFill>
                  <a:effectLst/>
                </a:rPr>
                <a:t>teikiant savivaldybei, surinkusiai didesnį balų skaičių.</a:t>
              </a:r>
              <a:endParaRPr lang="lt-LT" sz="700" b="1"/>
            </a:p>
          </p:txBody>
        </p:sp>
        <p:sp>
          <p:nvSpPr>
            <p:cNvPr id="40" name="Rectangle 33">
              <a:extLst>
                <a:ext uri="{FF2B5EF4-FFF2-40B4-BE49-F238E27FC236}">
                  <a16:creationId xmlns:a16="http://schemas.microsoft.com/office/drawing/2014/main" id="{1868834D-4910-7004-7F40-4F4B97ADAC32}"/>
                </a:ext>
              </a:extLst>
            </p:cNvPr>
            <p:cNvSpPr/>
            <p:nvPr/>
          </p:nvSpPr>
          <p:spPr>
            <a:xfrm>
              <a:off x="553385" y="1037652"/>
              <a:ext cx="3983610" cy="4067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EP svarbių teritorijų melioracijos kontekste atrankos kriterijai </a:t>
              </a:r>
            </a:p>
          </p:txBody>
        </p:sp>
        <p:sp>
          <p:nvSpPr>
            <p:cNvPr id="41" name="Rectangle 34">
              <a:extLst>
                <a:ext uri="{FF2B5EF4-FFF2-40B4-BE49-F238E27FC236}">
                  <a16:creationId xmlns:a16="http://schemas.microsoft.com/office/drawing/2014/main" id="{9429B574-9A11-31A7-C2D8-CA82C737EBE7}"/>
                </a:ext>
              </a:extLst>
            </p:cNvPr>
            <p:cNvSpPr/>
            <p:nvPr/>
          </p:nvSpPr>
          <p:spPr>
            <a:xfrm>
              <a:off x="967975" y="1495213"/>
              <a:ext cx="3474215"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Saugomos teritorijos (kaip kultūrinė EP)</a:t>
              </a:r>
            </a:p>
          </p:txBody>
        </p:sp>
        <p:sp>
          <p:nvSpPr>
            <p:cNvPr id="42" name="Rectangle 35">
              <a:extLst>
                <a:ext uri="{FF2B5EF4-FFF2-40B4-BE49-F238E27FC236}">
                  <a16:creationId xmlns:a16="http://schemas.microsoft.com/office/drawing/2014/main" id="{088A8545-C80F-7A20-AF59-D20F9433D144}"/>
                </a:ext>
              </a:extLst>
            </p:cNvPr>
            <p:cNvSpPr/>
            <p:nvPr/>
          </p:nvSpPr>
          <p:spPr>
            <a:xfrm>
              <a:off x="967975" y="1714093"/>
              <a:ext cx="3474215"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NATURA 2000 tinklas, identifikuojant, ar nėra keliama grėsmė buveinėms</a:t>
              </a:r>
              <a:endParaRPr lang="en-US" sz="800">
                <a:solidFill>
                  <a:sysClr val="windowText" lastClr="000000"/>
                </a:solidFill>
              </a:endParaRPr>
            </a:p>
          </p:txBody>
        </p:sp>
        <p:sp>
          <p:nvSpPr>
            <p:cNvPr id="43" name="Rectangle 43">
              <a:extLst>
                <a:ext uri="{FF2B5EF4-FFF2-40B4-BE49-F238E27FC236}">
                  <a16:creationId xmlns:a16="http://schemas.microsoft.com/office/drawing/2014/main" id="{C3E2AE24-2556-EBD1-9CCE-68D4F260C571}"/>
                </a:ext>
              </a:extLst>
            </p:cNvPr>
            <p:cNvSpPr/>
            <p:nvPr/>
          </p:nvSpPr>
          <p:spPr>
            <a:xfrm>
              <a:off x="967975" y="2577172"/>
              <a:ext cx="3474215"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Potvynių sulaikymo EP (įvairių rūšių augmenijos plotai rizikos teritorijose)</a:t>
              </a:r>
              <a:endParaRPr lang="en-US" sz="800">
                <a:solidFill>
                  <a:sysClr val="windowText" lastClr="000000"/>
                </a:solidFill>
              </a:endParaRPr>
            </a:p>
          </p:txBody>
        </p:sp>
        <p:cxnSp>
          <p:nvCxnSpPr>
            <p:cNvPr id="44" name="Straight Arrow Connector 27">
              <a:extLst>
                <a:ext uri="{FF2B5EF4-FFF2-40B4-BE49-F238E27FC236}">
                  <a16:creationId xmlns:a16="http://schemas.microsoft.com/office/drawing/2014/main" id="{D1AD8ED1-C9F2-AB4A-2E88-EDFF1DE5BCBF}"/>
                </a:ext>
              </a:extLst>
            </p:cNvPr>
            <p:cNvCxnSpPr>
              <a:cxnSpLocks/>
              <a:endCxn id="41" idx="1"/>
            </p:cNvCxnSpPr>
            <p:nvPr/>
          </p:nvCxnSpPr>
          <p:spPr>
            <a:xfrm>
              <a:off x="696743" y="1585213"/>
              <a:ext cx="271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28">
              <a:extLst>
                <a:ext uri="{FF2B5EF4-FFF2-40B4-BE49-F238E27FC236}">
                  <a16:creationId xmlns:a16="http://schemas.microsoft.com/office/drawing/2014/main" id="{6C6C9E78-5D7B-9FF2-D21D-09B9F3E75738}"/>
                </a:ext>
              </a:extLst>
            </p:cNvPr>
            <p:cNvCxnSpPr>
              <a:cxnSpLocks/>
              <a:endCxn id="42" idx="1"/>
            </p:cNvCxnSpPr>
            <p:nvPr/>
          </p:nvCxnSpPr>
          <p:spPr>
            <a:xfrm>
              <a:off x="696743" y="1786093"/>
              <a:ext cx="2712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29">
              <a:extLst>
                <a:ext uri="{FF2B5EF4-FFF2-40B4-BE49-F238E27FC236}">
                  <a16:creationId xmlns:a16="http://schemas.microsoft.com/office/drawing/2014/main" id="{335D6C15-4C40-2ABA-427A-F1D32E5D41BD}"/>
                </a:ext>
              </a:extLst>
            </p:cNvPr>
            <p:cNvCxnSpPr>
              <a:cxnSpLocks/>
              <a:endCxn id="61" idx="1"/>
            </p:cNvCxnSpPr>
            <p:nvPr/>
          </p:nvCxnSpPr>
          <p:spPr>
            <a:xfrm>
              <a:off x="696379" y="2324198"/>
              <a:ext cx="271596" cy="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30">
              <a:extLst>
                <a:ext uri="{FF2B5EF4-FFF2-40B4-BE49-F238E27FC236}">
                  <a16:creationId xmlns:a16="http://schemas.microsoft.com/office/drawing/2014/main" id="{28DCAF41-5D23-7396-F4CB-83669EE0EA76}"/>
                </a:ext>
              </a:extLst>
            </p:cNvPr>
            <p:cNvCxnSpPr>
              <a:cxnSpLocks/>
              <a:endCxn id="43" idx="1"/>
            </p:cNvCxnSpPr>
            <p:nvPr/>
          </p:nvCxnSpPr>
          <p:spPr>
            <a:xfrm>
              <a:off x="696379" y="2663986"/>
              <a:ext cx="271596" cy="3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ight Brace 48">
              <a:extLst>
                <a:ext uri="{FF2B5EF4-FFF2-40B4-BE49-F238E27FC236}">
                  <a16:creationId xmlns:a16="http://schemas.microsoft.com/office/drawing/2014/main" id="{5F1BD6D4-E6E6-D0AB-0F77-6E1CCFAE928D}"/>
                </a:ext>
              </a:extLst>
            </p:cNvPr>
            <p:cNvSpPr/>
            <p:nvPr/>
          </p:nvSpPr>
          <p:spPr>
            <a:xfrm rot="5400000">
              <a:off x="2456656" y="1538423"/>
              <a:ext cx="177066" cy="39836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1" name="TextBox 49">
              <a:extLst>
                <a:ext uri="{FF2B5EF4-FFF2-40B4-BE49-F238E27FC236}">
                  <a16:creationId xmlns:a16="http://schemas.microsoft.com/office/drawing/2014/main" id="{2B7ED6A4-2523-4C34-AFBA-D270C2D78B9F}"/>
                </a:ext>
              </a:extLst>
            </p:cNvPr>
            <p:cNvSpPr txBox="1"/>
            <p:nvPr/>
          </p:nvSpPr>
          <p:spPr>
            <a:xfrm>
              <a:off x="622969" y="3658827"/>
              <a:ext cx="4164225" cy="507831"/>
            </a:xfrm>
            <a:prstGeom prst="rect">
              <a:avLst/>
            </a:prstGeom>
            <a:noFill/>
          </p:spPr>
          <p:txBody>
            <a:bodyPr wrap="square" rtlCol="0">
              <a:spAutoFit/>
            </a:bodyPr>
            <a:lstStyle/>
            <a:p>
              <a:pPr algn="just"/>
              <a:r>
                <a:rPr lang="lt-LT" sz="900"/>
                <a:t>Galėtų būti kuriamas paramos mechanizmas demontavimui ir utilizavimui</a:t>
              </a:r>
            </a:p>
            <a:p>
              <a:pPr algn="just"/>
              <a:r>
                <a:rPr lang="lt-LT" sz="900"/>
                <a:t>Galėtų būti naudojami duomenys vertinant melioracijos sistemų ir jų statinių būklę – teikiant siūlymus dėl tvarkymo būdo (remonto, rekonstravimo ar nurašymo)</a:t>
              </a:r>
            </a:p>
          </p:txBody>
        </p:sp>
        <p:cxnSp>
          <p:nvCxnSpPr>
            <p:cNvPr id="53" name="Straight Arrow Connector 51">
              <a:extLst>
                <a:ext uri="{FF2B5EF4-FFF2-40B4-BE49-F238E27FC236}">
                  <a16:creationId xmlns:a16="http://schemas.microsoft.com/office/drawing/2014/main" id="{870D039D-3CCB-F28E-DEB9-FF1BD6ADE32D}"/>
                </a:ext>
              </a:extLst>
            </p:cNvPr>
            <p:cNvCxnSpPr>
              <a:cxnSpLocks/>
              <a:stCxn id="40" idx="3"/>
              <a:endCxn id="75" idx="1"/>
            </p:cNvCxnSpPr>
            <p:nvPr/>
          </p:nvCxnSpPr>
          <p:spPr>
            <a:xfrm>
              <a:off x="4536995" y="1241034"/>
              <a:ext cx="777212" cy="1034"/>
            </a:xfrm>
            <a:prstGeom prst="straightConnector1">
              <a:avLst/>
            </a:prstGeom>
            <a:ln w="12700">
              <a:solidFill>
                <a:schemeClr val="tx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3">
              <a:extLst>
                <a:ext uri="{FF2B5EF4-FFF2-40B4-BE49-F238E27FC236}">
                  <a16:creationId xmlns:a16="http://schemas.microsoft.com/office/drawing/2014/main" id="{F309E88A-621D-84CC-4146-FE53A211E004}"/>
                </a:ext>
              </a:extLst>
            </p:cNvPr>
            <p:cNvSpPr txBox="1"/>
            <p:nvPr/>
          </p:nvSpPr>
          <p:spPr>
            <a:xfrm>
              <a:off x="4544108" y="981883"/>
              <a:ext cx="848856" cy="1061829"/>
            </a:xfrm>
            <a:prstGeom prst="rect">
              <a:avLst/>
            </a:prstGeom>
            <a:noFill/>
          </p:spPr>
          <p:txBody>
            <a:bodyPr wrap="square" rtlCol="0">
              <a:spAutoFit/>
            </a:bodyPr>
            <a:lstStyle/>
            <a:p>
              <a:pPr algn="ctr"/>
              <a:r>
                <a:rPr lang="lt-LT" sz="700"/>
                <a:t>Turėtų būti susieti, kad nebūtų skiriamas prioritetas rekonstravimui, jei randasi ekologiškai svarbiose teritorijose</a:t>
              </a:r>
            </a:p>
          </p:txBody>
        </p:sp>
        <p:sp>
          <p:nvSpPr>
            <p:cNvPr id="59" name="Rectangle 36">
              <a:extLst>
                <a:ext uri="{FF2B5EF4-FFF2-40B4-BE49-F238E27FC236}">
                  <a16:creationId xmlns:a16="http://schemas.microsoft.com/office/drawing/2014/main" id="{D9A66EF2-985A-36BE-72F8-3D25EB48233D}"/>
                </a:ext>
              </a:extLst>
            </p:cNvPr>
            <p:cNvSpPr/>
            <p:nvPr/>
          </p:nvSpPr>
          <p:spPr>
            <a:xfrm>
              <a:off x="967975" y="1896973"/>
              <a:ext cx="3474215"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Gamtinis karkasas, identifikuojant, ar nėra sutrikdomi migracijos keliai</a:t>
              </a:r>
              <a:endParaRPr lang="en-US" sz="800">
                <a:solidFill>
                  <a:sysClr val="windowText" lastClr="000000"/>
                </a:solidFill>
              </a:endParaRPr>
            </a:p>
          </p:txBody>
        </p:sp>
        <p:sp>
          <p:nvSpPr>
            <p:cNvPr id="61" name="Rectangle 37">
              <a:extLst>
                <a:ext uri="{FF2B5EF4-FFF2-40B4-BE49-F238E27FC236}">
                  <a16:creationId xmlns:a16="http://schemas.microsoft.com/office/drawing/2014/main" id="{0C5BD937-31CF-62FB-00E2-626A3417398D}"/>
                </a:ext>
              </a:extLst>
            </p:cNvPr>
            <p:cNvSpPr/>
            <p:nvPr/>
          </p:nvSpPr>
          <p:spPr>
            <a:xfrm>
              <a:off x="967975" y="2115853"/>
              <a:ext cx="3474215" cy="4224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Durpžemiai (organiniai dirvožemiai), kurie užtikrina galimybę teikti daug įvairių tipų EP, pavyzdžiui, vandens ciklo reguliavimo, buveinių gyvūnams ir augalams ir pan.</a:t>
              </a:r>
              <a:endParaRPr lang="en-US" sz="800">
                <a:solidFill>
                  <a:sysClr val="windowText" lastClr="000000"/>
                </a:solidFill>
              </a:endParaRPr>
            </a:p>
          </p:txBody>
        </p:sp>
        <p:sp>
          <p:nvSpPr>
            <p:cNvPr id="62" name="Rectangle 38">
              <a:extLst>
                <a:ext uri="{FF2B5EF4-FFF2-40B4-BE49-F238E27FC236}">
                  <a16:creationId xmlns:a16="http://schemas.microsoft.com/office/drawing/2014/main" id="{383F226B-EF12-8A0F-F442-30CF076AD22A}"/>
                </a:ext>
              </a:extLst>
            </p:cNvPr>
            <p:cNvSpPr/>
            <p:nvPr/>
          </p:nvSpPr>
          <p:spPr>
            <a:xfrm>
              <a:off x="967975" y="3196623"/>
              <a:ext cx="3474215"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Kiti rodikliai pagal poreikį</a:t>
              </a:r>
              <a:endParaRPr lang="en-US" sz="800">
                <a:solidFill>
                  <a:sysClr val="windowText" lastClr="000000"/>
                </a:solidFill>
              </a:endParaRPr>
            </a:p>
          </p:txBody>
        </p:sp>
        <p:sp>
          <p:nvSpPr>
            <p:cNvPr id="63" name="Rectangle 44">
              <a:extLst>
                <a:ext uri="{FF2B5EF4-FFF2-40B4-BE49-F238E27FC236}">
                  <a16:creationId xmlns:a16="http://schemas.microsoft.com/office/drawing/2014/main" id="{94DDB768-A990-AC0E-C918-78D3693E11FA}"/>
                </a:ext>
              </a:extLst>
            </p:cNvPr>
            <p:cNvSpPr/>
            <p:nvPr/>
          </p:nvSpPr>
          <p:spPr>
            <a:xfrm>
              <a:off x="967975" y="2796052"/>
              <a:ext cx="3474215" cy="36169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rgbClr val="000000"/>
                  </a:solidFill>
                </a:rPr>
                <a:t>Dirvožemio našumas (įvertinant melioracijos sistemų poreikį ten, kur dirvožemio našumas mažas ir palyginant jį su melioracijos sistemų sukeliama (potencialia) rizika)</a:t>
              </a:r>
              <a:endParaRPr lang="en-US" sz="800">
                <a:solidFill>
                  <a:sysClr val="windowText" lastClr="000000"/>
                </a:solidFill>
              </a:endParaRPr>
            </a:p>
          </p:txBody>
        </p:sp>
        <p:cxnSp>
          <p:nvCxnSpPr>
            <p:cNvPr id="64" name="Elbow Connector 13">
              <a:extLst>
                <a:ext uri="{FF2B5EF4-FFF2-40B4-BE49-F238E27FC236}">
                  <a16:creationId xmlns:a16="http://schemas.microsoft.com/office/drawing/2014/main" id="{A8F8D1C5-F653-DEA9-5763-197B0E7F8771}"/>
                </a:ext>
              </a:extLst>
            </p:cNvPr>
            <p:cNvCxnSpPr>
              <a:cxnSpLocks/>
              <a:endCxn id="62" idx="1"/>
            </p:cNvCxnSpPr>
            <p:nvPr/>
          </p:nvCxnSpPr>
          <p:spPr>
            <a:xfrm rot="16200000" flipH="1">
              <a:off x="-108173" y="2210475"/>
              <a:ext cx="1873052" cy="2792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27">
              <a:extLst>
                <a:ext uri="{FF2B5EF4-FFF2-40B4-BE49-F238E27FC236}">
                  <a16:creationId xmlns:a16="http://schemas.microsoft.com/office/drawing/2014/main" id="{340F4623-1259-88DE-F7C2-B9E84A989010}"/>
                </a:ext>
              </a:extLst>
            </p:cNvPr>
            <p:cNvCxnSpPr>
              <a:cxnSpLocks/>
              <a:endCxn id="59" idx="1"/>
            </p:cNvCxnSpPr>
            <p:nvPr/>
          </p:nvCxnSpPr>
          <p:spPr>
            <a:xfrm>
              <a:off x="688731" y="1984888"/>
              <a:ext cx="279244" cy="2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30">
              <a:extLst>
                <a:ext uri="{FF2B5EF4-FFF2-40B4-BE49-F238E27FC236}">
                  <a16:creationId xmlns:a16="http://schemas.microsoft.com/office/drawing/2014/main" id="{5561BF17-B018-D577-CB39-1F2C3441124C}"/>
                </a:ext>
              </a:extLst>
            </p:cNvPr>
            <p:cNvCxnSpPr>
              <a:cxnSpLocks/>
              <a:endCxn id="63" idx="1"/>
            </p:cNvCxnSpPr>
            <p:nvPr/>
          </p:nvCxnSpPr>
          <p:spPr>
            <a:xfrm>
              <a:off x="688731" y="2975797"/>
              <a:ext cx="279244" cy="1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9941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32030F-7BC5-160A-6C6B-78E6AFB5FCC7}"/>
              </a:ext>
            </a:extLst>
          </p:cNvPr>
          <p:cNvSpPr>
            <a:spLocks noGrp="1"/>
          </p:cNvSpPr>
          <p:nvPr>
            <p:ph type="sldNum" sz="quarter" idx="12"/>
          </p:nvPr>
        </p:nvSpPr>
        <p:spPr/>
        <p:txBody>
          <a:bodyPr/>
          <a:lstStyle/>
          <a:p>
            <a:fld id="{42B1E8F1-27DF-3C4C-AF5E-F329429EDE92}" type="slidenum">
              <a:rPr lang="lt-LT" smtClean="0"/>
              <a:t>13</a:t>
            </a:fld>
            <a:endParaRPr lang="lt-LT"/>
          </a:p>
        </p:txBody>
      </p:sp>
      <p:sp>
        <p:nvSpPr>
          <p:cNvPr id="17" name="Rectangle 16">
            <a:extLst>
              <a:ext uri="{FF2B5EF4-FFF2-40B4-BE49-F238E27FC236}">
                <a16:creationId xmlns:a16="http://schemas.microsoft.com/office/drawing/2014/main" id="{96F77DD5-EE92-F433-B2FF-FC4845905B28}"/>
              </a:ext>
            </a:extLst>
          </p:cNvPr>
          <p:cNvSpPr/>
          <p:nvPr/>
        </p:nvSpPr>
        <p:spPr>
          <a:xfrm>
            <a:off x="533400" y="4456683"/>
            <a:ext cx="8221695" cy="15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chemeClr val="tx2"/>
                </a:solidFill>
              </a:rPr>
              <a:t>Žemėlapių šaltiniai: Žemės informacinės sistema (</a:t>
            </a:r>
            <a:r>
              <a:rPr lang="lt-LT" sz="800">
                <a:solidFill>
                  <a:srgbClr val="92A9A0"/>
                </a:solidFill>
                <a:hlinkClick r:id="rId2">
                  <a:extLst>
                    <a:ext uri="{A12FA001-AC4F-418D-AE19-62706E023703}">
                      <ahyp:hlinkClr xmlns:ahyp="http://schemas.microsoft.com/office/drawing/2018/hyperlinkcolor" val="tx"/>
                    </a:ext>
                  </a:extLst>
                </a:hlinkClick>
              </a:rPr>
              <a:t>https://www.geoportal.lt/map/zis</a:t>
            </a:r>
            <a:r>
              <a:rPr lang="lt-LT" sz="800">
                <a:solidFill>
                  <a:schemeClr val="tx2"/>
                </a:solidFill>
                <a:hlinkClick r:id="rId2">
                  <a:extLst>
                    <a:ext uri="{A12FA001-AC4F-418D-AE19-62706E023703}">
                      <ahyp:hlinkClr xmlns:ahyp="http://schemas.microsoft.com/office/drawing/2018/hyperlinkcolor" val="tx"/>
                    </a:ext>
                  </a:extLst>
                </a:hlinkClick>
              </a:rPr>
              <a:t>/</a:t>
            </a:r>
            <a:r>
              <a:rPr lang="lt-LT" sz="800">
                <a:solidFill>
                  <a:schemeClr val="tx2"/>
                </a:solidFill>
              </a:rPr>
              <a:t>), LINESAM projektas</a:t>
            </a:r>
          </a:p>
        </p:txBody>
      </p:sp>
      <p:sp>
        <p:nvSpPr>
          <p:cNvPr id="8" name="Title 1">
            <a:extLst>
              <a:ext uri="{FF2B5EF4-FFF2-40B4-BE49-F238E27FC236}">
                <a16:creationId xmlns:a16="http://schemas.microsoft.com/office/drawing/2014/main" id="{4CD45764-7AC0-EC4D-3956-F1013AD18A79}"/>
              </a:ext>
            </a:extLst>
          </p:cNvPr>
          <p:cNvSpPr>
            <a:spLocks noGrp="1"/>
          </p:cNvSpPr>
          <p:nvPr>
            <p:ph type="title"/>
          </p:nvPr>
        </p:nvSpPr>
        <p:spPr>
          <a:xfrm>
            <a:off x="533400" y="412750"/>
            <a:ext cx="8064500" cy="498598"/>
          </a:xfrm>
        </p:spPr>
        <p:txBody>
          <a:bodyPr/>
          <a:lstStyle/>
          <a:p>
            <a:r>
              <a:rPr lang="lt-LT" sz="1800">
                <a:solidFill>
                  <a:schemeClr val="tx1"/>
                </a:solidFill>
              </a:rPr>
              <a:t>Pavyzdiniai duomenys, naudotini ekologiškai svarbių teritorijų melioracijos kontekste nustatymui</a:t>
            </a:r>
          </a:p>
        </p:txBody>
      </p:sp>
      <p:sp>
        <p:nvSpPr>
          <p:cNvPr id="12" name="TextBox 11">
            <a:extLst>
              <a:ext uri="{FF2B5EF4-FFF2-40B4-BE49-F238E27FC236}">
                <a16:creationId xmlns:a16="http://schemas.microsoft.com/office/drawing/2014/main" id="{9E87F3AA-0768-B8EE-7278-F52B21D39F61}"/>
              </a:ext>
            </a:extLst>
          </p:cNvPr>
          <p:cNvSpPr txBox="1"/>
          <p:nvPr/>
        </p:nvSpPr>
        <p:spPr>
          <a:xfrm>
            <a:off x="533401" y="846394"/>
            <a:ext cx="8221694" cy="430887"/>
          </a:xfrm>
          <a:prstGeom prst="rect">
            <a:avLst/>
          </a:prstGeom>
          <a:noFill/>
        </p:spPr>
        <p:txBody>
          <a:bodyPr wrap="square">
            <a:spAutoFit/>
          </a:bodyPr>
          <a:lstStyle/>
          <a:p>
            <a:pPr algn="just">
              <a:spcBef>
                <a:spcPts val="800"/>
              </a:spcBef>
              <a:spcAft>
                <a:spcPts val="400"/>
              </a:spcAft>
            </a:pPr>
            <a:r>
              <a:rPr lang="lt-LT" sz="1100">
                <a:effectLst/>
                <a:latin typeface="Calibri" panose="020F0502020204030204" pitchFamily="34" charset="0"/>
                <a:ea typeface="Times New Roman" panose="02020603050405020304" pitchFamily="18" charset="0"/>
                <a:cs typeface="Calibri" panose="020F0502020204030204" pitchFamily="34" charset="0"/>
              </a:rPr>
              <a:t>Žemių melioracinės būklės ir užmirkimo erdvinių duomenų sugretinimas su saugomų teritorijų, NATURA 2000 teritorijų, gamtosauginės apsaugos prioritetinių teritorijų žemėlapiais leidžia identifikuoti potencialiai problemines dėl melioracijos poveikio ekologines teritorijas. </a:t>
            </a:r>
          </a:p>
        </p:txBody>
      </p:sp>
      <p:grpSp>
        <p:nvGrpSpPr>
          <p:cNvPr id="20" name="Group 19">
            <a:extLst>
              <a:ext uri="{FF2B5EF4-FFF2-40B4-BE49-F238E27FC236}">
                <a16:creationId xmlns:a16="http://schemas.microsoft.com/office/drawing/2014/main" id="{8462E2D6-C8C8-2C6B-BDFD-0B9D12A80167}"/>
              </a:ext>
            </a:extLst>
          </p:cNvPr>
          <p:cNvGrpSpPr/>
          <p:nvPr/>
        </p:nvGrpSpPr>
        <p:grpSpPr>
          <a:xfrm>
            <a:off x="533400" y="1277281"/>
            <a:ext cx="8221695" cy="2965300"/>
            <a:chOff x="533400" y="1550298"/>
            <a:chExt cx="8221695" cy="2965300"/>
          </a:xfrm>
        </p:grpSpPr>
        <p:pic>
          <p:nvPicPr>
            <p:cNvPr id="13" name="Picture 12">
              <a:extLst>
                <a:ext uri="{FF2B5EF4-FFF2-40B4-BE49-F238E27FC236}">
                  <a16:creationId xmlns:a16="http://schemas.microsoft.com/office/drawing/2014/main" id="{99DFF2B9-1440-C739-0027-6D00E0B7B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0597" y="1550298"/>
              <a:ext cx="2114845" cy="1714739"/>
            </a:xfrm>
            <a:prstGeom prst="rect">
              <a:avLst/>
            </a:prstGeom>
          </p:spPr>
        </p:pic>
        <p:pic>
          <p:nvPicPr>
            <p:cNvPr id="15" name="Picture 14">
              <a:extLst>
                <a:ext uri="{FF2B5EF4-FFF2-40B4-BE49-F238E27FC236}">
                  <a16:creationId xmlns:a16="http://schemas.microsoft.com/office/drawing/2014/main" id="{3DA1E75C-BB3A-5DD3-B40B-F4EF46D27D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1095" y="1597145"/>
              <a:ext cx="2124000" cy="1621045"/>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06AC3529-AE49-E445-C484-35ABF4B386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1" y="1646970"/>
              <a:ext cx="1936811" cy="152139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6FDEC52-32B6-1897-D988-29509772A2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0043"/>
            <a:stretch/>
          </p:blipFill>
          <p:spPr bwMode="auto">
            <a:xfrm>
              <a:off x="533400" y="2476080"/>
              <a:ext cx="499940" cy="664127"/>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5759792-3E16-2102-E175-2A2D8235C5C1}"/>
                </a:ext>
              </a:extLst>
            </p:cNvPr>
            <p:cNvSpPr/>
            <p:nvPr/>
          </p:nvSpPr>
          <p:spPr>
            <a:xfrm>
              <a:off x="533401" y="3265028"/>
              <a:ext cx="1936811" cy="125057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Žemių melioracinės būklės ir užmirkimo erdviniai duomenys</a:t>
              </a:r>
            </a:p>
          </p:txBody>
        </p:sp>
        <p:sp>
          <p:nvSpPr>
            <p:cNvPr id="10" name="Rectangle 9">
              <a:extLst>
                <a:ext uri="{FF2B5EF4-FFF2-40B4-BE49-F238E27FC236}">
                  <a16:creationId xmlns:a16="http://schemas.microsoft.com/office/drawing/2014/main" id="{EC615B2F-A8DC-5B38-86AD-AFB67A0FD78B}"/>
                </a:ext>
              </a:extLst>
            </p:cNvPr>
            <p:cNvSpPr/>
            <p:nvPr/>
          </p:nvSpPr>
          <p:spPr>
            <a:xfrm>
              <a:off x="2628362" y="3265028"/>
              <a:ext cx="1936811" cy="125057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Efektyvaus potvynių sulaikymo ploto santykis salpose ir pakrantės rizikos zonose</a:t>
              </a:r>
            </a:p>
            <a:p>
              <a:pPr algn="ctr"/>
              <a:r>
                <a:rPr lang="lt-LT" sz="700"/>
                <a:t>(žaliosios miesto zonos, vaismedžiai ir uogų plantacijos, ganyklos, sudėtingi auginimo būdai, žemė, kurią daugiausia užima žemės ūkis, su dideliais natūralios augmenijos plotais, lapuočių, spygliuočių ir mišrus miškas, natūrali pieva, maurai ir viržynai, pereinamieji miškų krūmynai, paplūdimiai, kopos ir smėlio lygumos, mažai apaugti plotai, vidaus pelkės ir durpynai)</a:t>
              </a:r>
            </a:p>
          </p:txBody>
        </p:sp>
        <p:sp>
          <p:nvSpPr>
            <p:cNvPr id="11" name="Rectangle 10">
              <a:extLst>
                <a:ext uri="{FF2B5EF4-FFF2-40B4-BE49-F238E27FC236}">
                  <a16:creationId xmlns:a16="http://schemas.microsoft.com/office/drawing/2014/main" id="{17D57E8F-D075-7D24-B083-DCC0203DAB38}"/>
                </a:ext>
              </a:extLst>
            </p:cNvPr>
            <p:cNvSpPr/>
            <p:nvPr/>
          </p:nvSpPr>
          <p:spPr>
            <a:xfrm>
              <a:off x="4723323" y="3265046"/>
              <a:ext cx="1936811" cy="125055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EB svarbos natūralios buveinės (pažymėtos žalia spalva), saugomos teritorijos: NATURA 2000, NATURA 2000 speciali apsaugos zona, speciali saugoma teritorija, bendruomenės svarbos vieta</a:t>
              </a:r>
            </a:p>
          </p:txBody>
        </p:sp>
        <p:sp>
          <p:nvSpPr>
            <p:cNvPr id="16" name="Rectangle 15">
              <a:extLst>
                <a:ext uri="{FF2B5EF4-FFF2-40B4-BE49-F238E27FC236}">
                  <a16:creationId xmlns:a16="http://schemas.microsoft.com/office/drawing/2014/main" id="{E8F7E44C-1100-42B7-C4B2-51BCD60F23AB}"/>
                </a:ext>
              </a:extLst>
            </p:cNvPr>
            <p:cNvSpPr/>
            <p:nvPr/>
          </p:nvSpPr>
          <p:spPr>
            <a:xfrm>
              <a:off x="6818284" y="3265028"/>
              <a:ext cx="1936811" cy="125055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Saugomos teritorijos (pagal kadastrą užbraukti plotai) ir pelkių ir durpynų duomenys (2018 m.) (pažymėti žalia spalva)</a:t>
              </a:r>
            </a:p>
          </p:txBody>
        </p:sp>
        <p:pic>
          <p:nvPicPr>
            <p:cNvPr id="19" name="Picture 18" descr="Map&#10;&#10;Description automatically generated">
              <a:extLst>
                <a:ext uri="{FF2B5EF4-FFF2-40B4-BE49-F238E27FC236}">
                  <a16:creationId xmlns:a16="http://schemas.microsoft.com/office/drawing/2014/main" id="{43421F30-70E6-30D4-E479-BF5BFE38FED7}"/>
                </a:ext>
              </a:extLst>
            </p:cNvPr>
            <p:cNvPicPr>
              <a:picLocks noChangeAspect="1"/>
            </p:cNvPicPr>
            <p:nvPr/>
          </p:nvPicPr>
          <p:blipFill>
            <a:blip r:embed="rId7"/>
            <a:stretch>
              <a:fillRect/>
            </a:stretch>
          </p:blipFill>
          <p:spPr>
            <a:xfrm>
              <a:off x="2593079" y="1663346"/>
              <a:ext cx="2002801" cy="1521394"/>
            </a:xfrm>
            <a:prstGeom prst="rect">
              <a:avLst/>
            </a:prstGeom>
          </p:spPr>
        </p:pic>
      </p:grpSp>
    </p:spTree>
    <p:extLst>
      <p:ext uri="{BB962C8B-B14F-4D97-AF65-F5344CB8AC3E}">
        <p14:creationId xmlns:p14="http://schemas.microsoft.com/office/powerpoint/2010/main" val="2135378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DF26C-6A85-DAEC-2FDF-28F3FCA7C504}"/>
              </a:ext>
            </a:extLst>
          </p:cNvPr>
          <p:cNvSpPr>
            <a:spLocks noGrp="1"/>
          </p:cNvSpPr>
          <p:nvPr>
            <p:ph type="title"/>
          </p:nvPr>
        </p:nvSpPr>
        <p:spPr>
          <a:xfrm>
            <a:off x="533400" y="335561"/>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85F5A537-3591-8F1D-6C9A-7CF80439AD17}"/>
              </a:ext>
            </a:extLst>
          </p:cNvPr>
          <p:cNvSpPr>
            <a:spLocks noGrp="1"/>
          </p:cNvSpPr>
          <p:nvPr>
            <p:ph type="sldNum" sz="quarter" idx="12"/>
          </p:nvPr>
        </p:nvSpPr>
        <p:spPr/>
        <p:txBody>
          <a:bodyPr/>
          <a:lstStyle/>
          <a:p>
            <a:fld id="{42B1E8F1-27DF-3C4C-AF5E-F329429EDE92}" type="slidenum">
              <a:rPr lang="en-LT" smtClean="0"/>
              <a:t>14</a:t>
            </a:fld>
            <a:endParaRPr lang="en-LT"/>
          </a:p>
        </p:txBody>
      </p:sp>
      <p:grpSp>
        <p:nvGrpSpPr>
          <p:cNvPr id="4" name="Group 3">
            <a:extLst>
              <a:ext uri="{FF2B5EF4-FFF2-40B4-BE49-F238E27FC236}">
                <a16:creationId xmlns:a16="http://schemas.microsoft.com/office/drawing/2014/main" id="{351D4C75-DE10-68D1-14AE-509D485D5BD6}"/>
              </a:ext>
            </a:extLst>
          </p:cNvPr>
          <p:cNvGrpSpPr/>
          <p:nvPr/>
        </p:nvGrpSpPr>
        <p:grpSpPr>
          <a:xfrm>
            <a:off x="526745" y="657659"/>
            <a:ext cx="8093649" cy="3957535"/>
            <a:chOff x="526745" y="657659"/>
            <a:chExt cx="8093649" cy="3957535"/>
          </a:xfrm>
        </p:grpSpPr>
        <p:cxnSp>
          <p:nvCxnSpPr>
            <p:cNvPr id="5" name="Straight Connector 4">
              <a:extLst>
                <a:ext uri="{FF2B5EF4-FFF2-40B4-BE49-F238E27FC236}">
                  <a16:creationId xmlns:a16="http://schemas.microsoft.com/office/drawing/2014/main" id="{83BF2215-196E-7DDA-F7C0-67B76F767DFA}"/>
                </a:ext>
              </a:extLst>
            </p:cNvPr>
            <p:cNvCxnSpPr>
              <a:cxnSpLocks/>
            </p:cNvCxnSpPr>
            <p:nvPr/>
          </p:nvCxnSpPr>
          <p:spPr>
            <a:xfrm>
              <a:off x="4565650"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828B9FE-102A-4765-F835-41FD4DAC6477}"/>
                </a:ext>
              </a:extLst>
            </p:cNvPr>
            <p:cNvGrpSpPr/>
            <p:nvPr/>
          </p:nvGrpSpPr>
          <p:grpSpPr>
            <a:xfrm>
              <a:off x="4624394" y="657660"/>
              <a:ext cx="3996000" cy="3957534"/>
              <a:chOff x="4617374" y="657659"/>
              <a:chExt cx="3996000" cy="3957534"/>
            </a:xfrm>
          </p:grpSpPr>
          <p:sp>
            <p:nvSpPr>
              <p:cNvPr id="20" name="Rectangle 19">
                <a:extLst>
                  <a:ext uri="{FF2B5EF4-FFF2-40B4-BE49-F238E27FC236}">
                    <a16:creationId xmlns:a16="http://schemas.microsoft.com/office/drawing/2014/main" id="{B649D961-3580-ECDF-0236-DBC7044DB471}"/>
                  </a:ext>
                </a:extLst>
              </p:cNvPr>
              <p:cNvSpPr/>
              <p:nvPr/>
            </p:nvSpPr>
            <p:spPr>
              <a:xfrm>
                <a:off x="4617374"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Nauda sektoriui ir visuomenei</a:t>
                </a:r>
              </a:p>
            </p:txBody>
          </p:sp>
          <p:sp>
            <p:nvSpPr>
              <p:cNvPr id="21" name="TextBox 20">
                <a:extLst>
                  <a:ext uri="{FF2B5EF4-FFF2-40B4-BE49-F238E27FC236}">
                    <a16:creationId xmlns:a16="http://schemas.microsoft.com/office/drawing/2014/main" id="{CEC062B2-CA68-CF7D-5268-037B98718F1C}"/>
                  </a:ext>
                </a:extLst>
              </p:cNvPr>
              <p:cNvSpPr txBox="1"/>
              <p:nvPr/>
            </p:nvSpPr>
            <p:spPr>
              <a:xfrm rot="16200000">
                <a:off x="4174096" y="3814972"/>
                <a:ext cx="132344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22" name="Rectangle 21">
                <a:extLst>
                  <a:ext uri="{FF2B5EF4-FFF2-40B4-BE49-F238E27FC236}">
                    <a16:creationId xmlns:a16="http://schemas.microsoft.com/office/drawing/2014/main" id="{08B60D93-D6A9-0755-815A-D59D0995F0FB}"/>
                  </a:ext>
                </a:extLst>
              </p:cNvPr>
              <p:cNvSpPr/>
              <p:nvPr/>
            </p:nvSpPr>
            <p:spPr>
              <a:xfrm>
                <a:off x="5041504" y="3291750"/>
                <a:ext cx="3556396"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pic>
            <p:nvPicPr>
              <p:cNvPr id="23" name="Graphic 22" descr="Handshake outline">
                <a:extLst>
                  <a:ext uri="{FF2B5EF4-FFF2-40B4-BE49-F238E27FC236}">
                    <a16:creationId xmlns:a16="http://schemas.microsoft.com/office/drawing/2014/main" id="{DE28E6B3-C901-5CEB-7100-DCB5919D6A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7563" y="984196"/>
                <a:ext cx="428867" cy="428867"/>
              </a:xfrm>
              <a:prstGeom prst="rect">
                <a:avLst/>
              </a:prstGeom>
            </p:spPr>
          </p:pic>
          <p:pic>
            <p:nvPicPr>
              <p:cNvPr id="24" name="Graphic 23" descr="Cycle with people outline">
                <a:extLst>
                  <a:ext uri="{FF2B5EF4-FFF2-40B4-BE49-F238E27FC236}">
                    <a16:creationId xmlns:a16="http://schemas.microsoft.com/office/drawing/2014/main" id="{6F0BD1FF-6E5C-1050-5F84-7B0502F7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563" y="1958890"/>
                <a:ext cx="428867" cy="428867"/>
              </a:xfrm>
              <a:prstGeom prst="rect">
                <a:avLst/>
              </a:prstGeom>
            </p:spPr>
          </p:pic>
          <p:sp>
            <p:nvSpPr>
              <p:cNvPr id="25" name="TextBox 24">
                <a:extLst>
                  <a:ext uri="{FF2B5EF4-FFF2-40B4-BE49-F238E27FC236}">
                    <a16:creationId xmlns:a16="http://schemas.microsoft.com/office/drawing/2014/main" id="{E8DA358A-BB2E-32CE-32CD-C211EB983C86}"/>
                  </a:ext>
                </a:extLst>
              </p:cNvPr>
              <p:cNvSpPr txBox="1"/>
              <p:nvPr/>
            </p:nvSpPr>
            <p:spPr>
              <a:xfrm>
                <a:off x="5179477" y="1005732"/>
                <a:ext cx="3280450" cy="246221"/>
              </a:xfrm>
              <a:prstGeom prst="rect">
                <a:avLst/>
              </a:prstGeom>
              <a:noFill/>
            </p:spPr>
            <p:txBody>
              <a:bodyPr wrap="square" rtlCol="0">
                <a:spAutoFit/>
              </a:bodyPr>
              <a:lstStyle/>
              <a:p>
                <a:r>
                  <a:rPr lang="lt-LT" sz="1000" b="1"/>
                  <a:t>Integravimo nauda sektoriui</a:t>
                </a:r>
              </a:p>
            </p:txBody>
          </p:sp>
          <p:sp>
            <p:nvSpPr>
              <p:cNvPr id="26" name="TextBox 25">
                <a:extLst>
                  <a:ext uri="{FF2B5EF4-FFF2-40B4-BE49-F238E27FC236}">
                    <a16:creationId xmlns:a16="http://schemas.microsoft.com/office/drawing/2014/main" id="{2A74D310-55F3-F17F-C4E9-F74E98147DF4}"/>
                  </a:ext>
                </a:extLst>
              </p:cNvPr>
              <p:cNvSpPr txBox="1"/>
              <p:nvPr/>
            </p:nvSpPr>
            <p:spPr>
              <a:xfrm>
                <a:off x="5179477" y="1192375"/>
                <a:ext cx="3433897" cy="830997"/>
              </a:xfrm>
              <a:prstGeom prst="rect">
                <a:avLst/>
              </a:prstGeom>
              <a:noFill/>
            </p:spPr>
            <p:txBody>
              <a:bodyPr wrap="square">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Remiantis vertinimo rezultatais gali būti kuriamas paramos mechanizmas melioracijos sistemų ir statinių demontavimui ir utilizavimui, kuris leistų suteikti prioritetus tokiems projektams. </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Surinkti duomenys ir EP integravimas melioracijos kontekste taip pat leistų subalansuoti melioracijos teikiamą naudą (įvairiems sektoriams, tarp jų ir žemės ūkiui) ir gamtos apsaugos poreikius</a:t>
                </a:r>
                <a:endParaRPr lang="en-LT" sz="8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C9CDA6B8-9BEB-7123-33D3-D6AA3F47A276}"/>
                  </a:ext>
                </a:extLst>
              </p:cNvPr>
              <p:cNvSpPr txBox="1"/>
              <p:nvPr/>
            </p:nvSpPr>
            <p:spPr>
              <a:xfrm>
                <a:off x="5026030" y="3535081"/>
                <a:ext cx="3571870" cy="661720"/>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Reguliariai atliekamas EP svarbių teritorijų melioracijos kontekste vertinimas (atliktas / neatliktas per tam tikrą laikotarpį)</a:t>
                </a:r>
              </a:p>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Sukurtas paramos mechanizmas melioracijos statinių ir sistemų demontavimui ir utilizavimui</a:t>
                </a:r>
              </a:p>
            </p:txBody>
          </p:sp>
          <p:sp>
            <p:nvSpPr>
              <p:cNvPr id="28" name="TextBox 27">
                <a:extLst>
                  <a:ext uri="{FF2B5EF4-FFF2-40B4-BE49-F238E27FC236}">
                    <a16:creationId xmlns:a16="http://schemas.microsoft.com/office/drawing/2014/main" id="{4A675BD6-1EEA-C0FF-2DA9-BDBF6F721EB5}"/>
                  </a:ext>
                </a:extLst>
              </p:cNvPr>
              <p:cNvSpPr txBox="1"/>
              <p:nvPr/>
            </p:nvSpPr>
            <p:spPr>
              <a:xfrm>
                <a:off x="5179477" y="2000172"/>
                <a:ext cx="3280450" cy="246221"/>
              </a:xfrm>
              <a:prstGeom prst="rect">
                <a:avLst/>
              </a:prstGeom>
              <a:noFill/>
            </p:spPr>
            <p:txBody>
              <a:bodyPr wrap="square" rtlCol="0">
                <a:spAutoFit/>
              </a:bodyPr>
              <a:lstStyle/>
              <a:p>
                <a:r>
                  <a:rPr lang="lt-LT" sz="1000" b="1"/>
                  <a:t>Integravimo nauda visuomenei</a:t>
                </a:r>
              </a:p>
            </p:txBody>
          </p:sp>
          <p:sp>
            <p:nvSpPr>
              <p:cNvPr id="29" name="TextBox 28">
                <a:extLst>
                  <a:ext uri="{FF2B5EF4-FFF2-40B4-BE49-F238E27FC236}">
                    <a16:creationId xmlns:a16="http://schemas.microsoft.com/office/drawing/2014/main" id="{2FDF070D-EA0E-4EA4-A42D-ED55E64390A9}"/>
                  </a:ext>
                </a:extLst>
              </p:cNvPr>
              <p:cNvSpPr txBox="1"/>
              <p:nvPr/>
            </p:nvSpPr>
            <p:spPr>
              <a:xfrm>
                <a:off x="5179477" y="2191109"/>
                <a:ext cx="3395704" cy="954107"/>
              </a:xfrm>
              <a:prstGeom prst="rect">
                <a:avLst/>
              </a:prstGeom>
              <a:noFill/>
            </p:spPr>
            <p:txBody>
              <a:bodyPr wrap="square">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padidėjusi EP pasiūla, įskaitant tokias EP kaip gamtos grožis ir estetika (kai melioracijos sistemos ir įrenginiai pašalinami iš kraštovaizdžio), augalų, gyvūnų stebėjimas jų natūralioje aplinkoje; streso mažinimas būvimo gamtoje pagalba; Rekreacija gamtoje </a:t>
                </a:r>
              </a:p>
              <a:p>
                <a:pPr marL="171450" indent="-171450" algn="just">
                  <a:buFont typeface="Arial" panose="020B0604020202020204" pitchFamily="34" charset="0"/>
                  <a:buChar char="•"/>
                </a:pPr>
                <a:r>
                  <a:rPr lang="lt-LT" sz="800">
                    <a:latin typeface="Calibri" panose="020F0502020204030204" pitchFamily="34" charset="0"/>
                    <a:ea typeface="Calibri" panose="020F0502020204030204" pitchFamily="34" charset="0"/>
                    <a:cs typeface="Calibri" panose="020F0502020204030204" pitchFamily="34" charset="0"/>
                  </a:rPr>
                  <a:t>N</a:t>
                </a:r>
                <a:r>
                  <a:rPr lang="lt-LT" sz="800">
                    <a:effectLst/>
                    <a:latin typeface="Calibri" panose="020F0502020204030204" pitchFamily="34" charset="0"/>
                    <a:ea typeface="Calibri" panose="020F0502020204030204" pitchFamily="34" charset="0"/>
                    <a:cs typeface="Calibri" panose="020F0502020204030204" pitchFamily="34" charset="0"/>
                  </a:rPr>
                  <a:t>etiesiogiai per klimato reguliavimo, atliekų, toksinių medžiagų ir kitų nepatogumų filtravimas / sekvestravimas / saugojimas / kaupimas pagal ekosistemas EP, kas gali lemti sveikatos pokyčius ir pan.</a:t>
                </a:r>
                <a:endParaRPr lang="en-LT" sz="800">
                  <a:effectLst/>
                  <a:ea typeface="Times New Roman" panose="02020603050405020304" pitchFamily="18" charset="0"/>
                  <a:cs typeface="Calibri" panose="020F0502020204030204" pitchFamily="34" charset="0"/>
                </a:endParaRPr>
              </a:p>
            </p:txBody>
          </p:sp>
        </p:grpSp>
        <p:grpSp>
          <p:nvGrpSpPr>
            <p:cNvPr id="7" name="Group 6">
              <a:extLst>
                <a:ext uri="{FF2B5EF4-FFF2-40B4-BE49-F238E27FC236}">
                  <a16:creationId xmlns:a16="http://schemas.microsoft.com/office/drawing/2014/main" id="{645D2F7E-E76A-A9DA-91B7-EB1DED1D5DC2}"/>
                </a:ext>
              </a:extLst>
            </p:cNvPr>
            <p:cNvGrpSpPr/>
            <p:nvPr/>
          </p:nvGrpSpPr>
          <p:grpSpPr>
            <a:xfrm>
              <a:off x="526745" y="657659"/>
              <a:ext cx="3996000" cy="3957535"/>
              <a:chOff x="526745" y="657659"/>
              <a:chExt cx="3996000" cy="3957535"/>
            </a:xfrm>
          </p:grpSpPr>
          <p:sp>
            <p:nvSpPr>
              <p:cNvPr id="8" name="Rectangle 7">
                <a:extLst>
                  <a:ext uri="{FF2B5EF4-FFF2-40B4-BE49-F238E27FC236}">
                    <a16:creationId xmlns:a16="http://schemas.microsoft.com/office/drawing/2014/main" id="{D9FD981B-BC0E-BF96-06CF-FE0A14989F58}"/>
                  </a:ext>
                </a:extLst>
              </p:cNvPr>
              <p:cNvSpPr/>
              <p:nvPr/>
            </p:nvSpPr>
            <p:spPr>
              <a:xfrm>
                <a:off x="526745"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Poveikis ekosistemų būklei ir EP kokybei</a:t>
                </a:r>
              </a:p>
            </p:txBody>
          </p:sp>
          <p:pic>
            <p:nvPicPr>
              <p:cNvPr id="9" name="Picture 8" descr="Shape&#10;&#10;Description automatically generated with low confidence">
                <a:extLst>
                  <a:ext uri="{FF2B5EF4-FFF2-40B4-BE49-F238E27FC236}">
                    <a16:creationId xmlns:a16="http://schemas.microsoft.com/office/drawing/2014/main" id="{C5F4830A-D25F-F60E-82CD-2BFBAD1E138E}"/>
                  </a:ext>
                </a:extLst>
              </p:cNvPr>
              <p:cNvPicPr>
                <a:picLocks noChangeAspect="1"/>
              </p:cNvPicPr>
              <p:nvPr/>
            </p:nvPicPr>
            <p:blipFill>
              <a:blip r:embed="rId6">
                <a:duotone>
                  <a:schemeClr val="accent1">
                    <a:shade val="45000"/>
                    <a:satMod val="135000"/>
                  </a:schemeClr>
                  <a:prstClr val="white"/>
                </a:duotone>
              </a:blip>
              <a:stretch>
                <a:fillRect/>
              </a:stretch>
            </p:blipFill>
            <p:spPr>
              <a:xfrm>
                <a:off x="541707" y="1021118"/>
                <a:ext cx="366701" cy="355023"/>
              </a:xfrm>
              <a:prstGeom prst="rect">
                <a:avLst/>
              </a:prstGeom>
              <a:ln>
                <a:noFill/>
              </a:ln>
            </p:spPr>
          </p:pic>
          <p:pic>
            <p:nvPicPr>
              <p:cNvPr id="10" name="Graphic 9" descr="Open hand with plant outline">
                <a:extLst>
                  <a:ext uri="{FF2B5EF4-FFF2-40B4-BE49-F238E27FC236}">
                    <a16:creationId xmlns:a16="http://schemas.microsoft.com/office/drawing/2014/main" id="{C1FFBB83-CD7B-2B8B-4A2C-6A74993CBB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707" y="2000173"/>
                <a:ext cx="367200" cy="367200"/>
              </a:xfrm>
              <a:prstGeom prst="rect">
                <a:avLst/>
              </a:prstGeom>
            </p:spPr>
          </p:pic>
          <p:sp>
            <p:nvSpPr>
              <p:cNvPr id="11" name="TextBox 10">
                <a:extLst>
                  <a:ext uri="{FF2B5EF4-FFF2-40B4-BE49-F238E27FC236}">
                    <a16:creationId xmlns:a16="http://schemas.microsoft.com/office/drawing/2014/main" id="{EB2F33D9-365D-6482-BA55-CAA397EF5043}"/>
                  </a:ext>
                </a:extLst>
              </p:cNvPr>
              <p:cNvSpPr txBox="1"/>
              <p:nvPr/>
            </p:nvSpPr>
            <p:spPr>
              <a:xfrm rot="16200000">
                <a:off x="20820" y="3814974"/>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2" name="Rectangle 11">
                <a:extLst>
                  <a:ext uri="{FF2B5EF4-FFF2-40B4-BE49-F238E27FC236}">
                    <a16:creationId xmlns:a16="http://schemas.microsoft.com/office/drawing/2014/main" id="{17628AA3-75D1-B6C4-4C39-249324C93C0B}"/>
                  </a:ext>
                </a:extLst>
              </p:cNvPr>
              <p:cNvSpPr/>
              <p:nvPr/>
            </p:nvSpPr>
            <p:spPr>
              <a:xfrm>
                <a:off x="866028"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3" name="Rectangle 12">
                <a:extLst>
                  <a:ext uri="{FF2B5EF4-FFF2-40B4-BE49-F238E27FC236}">
                    <a16:creationId xmlns:a16="http://schemas.microsoft.com/office/drawing/2014/main" id="{2626654B-3A97-A8A7-453F-1D0C95940D4F}"/>
                  </a:ext>
                </a:extLst>
              </p:cNvPr>
              <p:cNvSpPr/>
              <p:nvPr/>
            </p:nvSpPr>
            <p:spPr>
              <a:xfrm>
                <a:off x="2715839"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4" name="TextBox 13">
                <a:extLst>
                  <a:ext uri="{FF2B5EF4-FFF2-40B4-BE49-F238E27FC236}">
                    <a16:creationId xmlns:a16="http://schemas.microsoft.com/office/drawing/2014/main" id="{6F45DACF-73DD-F6EA-B4A7-7A6962566F98}"/>
                  </a:ext>
                </a:extLst>
              </p:cNvPr>
              <p:cNvSpPr txBox="1"/>
              <p:nvPr/>
            </p:nvSpPr>
            <p:spPr>
              <a:xfrm>
                <a:off x="918094" y="1977158"/>
                <a:ext cx="3573593" cy="400110"/>
              </a:xfrm>
              <a:prstGeom prst="rect">
                <a:avLst/>
              </a:prstGeom>
              <a:noFill/>
            </p:spPr>
            <p:txBody>
              <a:bodyPr wrap="square" rtlCol="0">
                <a:spAutoFit/>
              </a:bodyPr>
              <a:lstStyle/>
              <a:p>
                <a:pPr lvl="0" algn="just">
                  <a:buClr>
                    <a:srgbClr val="1F7B61"/>
                  </a:buClr>
                  <a:buSzPts val="800"/>
                </a:pPr>
                <a:r>
                  <a:rPr lang="lt-LT"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Pavyzdinės EP: </a:t>
                </a:r>
                <a:r>
                  <a:rPr lang="lt-LT" sz="1000" b="1">
                    <a:effectLst/>
                    <a:ea typeface="Calibri" panose="020F0502020204030204" pitchFamily="34" charset="0"/>
                    <a:cs typeface="Times New Roman" panose="02020603050405020304" pitchFamily="18" charset="0"/>
                  </a:rPr>
                  <a:t>dirvožemio kokybės reguliavimas, klimato reguliavimas, vandens srauto kontrolė, kt.</a:t>
                </a:r>
                <a:endParaRPr lang="lt-LT" sz="1000" b="1">
                  <a:cs typeface="Calibri" panose="020F0502020204030204" pitchFamily="34" charset="0"/>
                </a:endParaRPr>
              </a:p>
            </p:txBody>
          </p:sp>
          <p:sp>
            <p:nvSpPr>
              <p:cNvPr id="15" name="TextBox 14">
                <a:extLst>
                  <a:ext uri="{FF2B5EF4-FFF2-40B4-BE49-F238E27FC236}">
                    <a16:creationId xmlns:a16="http://schemas.microsoft.com/office/drawing/2014/main" id="{7015FA04-5226-9732-3454-80BA684CB1F5}"/>
                  </a:ext>
                </a:extLst>
              </p:cNvPr>
              <p:cNvSpPr txBox="1"/>
              <p:nvPr/>
            </p:nvSpPr>
            <p:spPr>
              <a:xfrm>
                <a:off x="918094" y="2370252"/>
                <a:ext cx="3593446"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Mažinant arba „grąžinant gamtai“ tam tikras anksčiau melioruotas teritorijas gali būti atkuriama natūrali vandens pusiausvyra ir ciklas minėtose ekosistemose, kas gali prisidėti prie EP kokybės pagerėjimo;</a:t>
                </a:r>
              </a:p>
              <a:p>
                <a:pPr marL="171450" indent="-171450" algn="just">
                  <a:buFont typeface="Arial" panose="020B0604020202020204" pitchFamily="34" charset="0"/>
                  <a:buChar char="•"/>
                </a:pPr>
                <a:r>
                  <a:rPr lang="lt-LT" sz="800"/>
                  <a:t>išmontavus nenaudojamas melioracijos sistemas ir įrenginius pagerėja gamtos grožio ir estetikos EP</a:t>
                </a:r>
              </a:p>
              <a:p>
                <a:pPr marL="171450" indent="-171450" algn="just">
                  <a:buFont typeface="Arial" panose="020B0604020202020204" pitchFamily="34" charset="0"/>
                  <a:buChar char="•"/>
                </a:pPr>
                <a:r>
                  <a:rPr lang="lt-LT" sz="800" i="1"/>
                  <a:t>Augalininkystės atveju, skirtingai nei kitų EP atveju, EP kokybė gali blogėti dėl per mažo drėkinimo ir dėl to sumažėjusio derliaus. </a:t>
                </a:r>
              </a:p>
            </p:txBody>
          </p:sp>
          <p:sp>
            <p:nvSpPr>
              <p:cNvPr id="16" name="TextBox 15">
                <a:extLst>
                  <a:ext uri="{FF2B5EF4-FFF2-40B4-BE49-F238E27FC236}">
                    <a16:creationId xmlns:a16="http://schemas.microsoft.com/office/drawing/2014/main" id="{E57F0C74-AC5B-A2A5-8985-52ACBDC83A69}"/>
                  </a:ext>
                </a:extLst>
              </p:cNvPr>
              <p:cNvSpPr txBox="1"/>
              <p:nvPr/>
            </p:nvSpPr>
            <p:spPr>
              <a:xfrm>
                <a:off x="918094" y="1013872"/>
                <a:ext cx="3602427" cy="246221"/>
              </a:xfrm>
              <a:prstGeom prst="rect">
                <a:avLst/>
              </a:prstGeom>
              <a:noFill/>
            </p:spPr>
            <p:txBody>
              <a:bodyPr wrap="square" rtlCol="0">
                <a:spAutoFit/>
              </a:bodyPr>
              <a:lstStyle/>
              <a:p>
                <a:r>
                  <a:rPr lang="lt-LT" sz="1000" b="1"/>
                  <a:t>Ekosistemos: dirbama žemė, sodai, ganyklos ir pievos, miško</a:t>
                </a:r>
              </a:p>
            </p:txBody>
          </p:sp>
          <p:sp>
            <p:nvSpPr>
              <p:cNvPr id="17" name="TextBox 16">
                <a:extLst>
                  <a:ext uri="{FF2B5EF4-FFF2-40B4-BE49-F238E27FC236}">
                    <a16:creationId xmlns:a16="http://schemas.microsoft.com/office/drawing/2014/main" id="{4501CCD3-5D95-79E2-22C2-AB26C5356C6C}"/>
                  </a:ext>
                </a:extLst>
              </p:cNvPr>
              <p:cNvSpPr txBox="1"/>
              <p:nvPr/>
            </p:nvSpPr>
            <p:spPr>
              <a:xfrm>
                <a:off x="918094" y="1250656"/>
                <a:ext cx="3593446"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leistų sureguliuoti natūralų vandens ciklą tose ekosistemose, kuriose atsisakoma melioracijos sistemų ir įrenginių. </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Tuo atveju, kai atkuriamas natūralus vandens ciklas pagerėja pelkių ir durpynų ekosistemų būklė, kai ji matuojama biologinės įvairovės gausa, galimybę valdyti potvynius, sekvestruoti ŠESD ir pan. </a:t>
                </a:r>
                <a:endParaRPr lang="lt-LT" sz="800"/>
              </a:p>
            </p:txBody>
          </p:sp>
          <p:sp>
            <p:nvSpPr>
              <p:cNvPr id="18" name="TextBox 17">
                <a:extLst>
                  <a:ext uri="{FF2B5EF4-FFF2-40B4-BE49-F238E27FC236}">
                    <a16:creationId xmlns:a16="http://schemas.microsoft.com/office/drawing/2014/main" id="{A85F2C02-A2E8-2B93-9F9F-766A815292CB}"/>
                  </a:ext>
                </a:extLst>
              </p:cNvPr>
              <p:cNvSpPr txBox="1"/>
              <p:nvPr/>
            </p:nvSpPr>
            <p:spPr>
              <a:xfrm>
                <a:off x="2707468" y="3535082"/>
                <a:ext cx="1772371" cy="830997"/>
              </a:xfrm>
              <a:prstGeom prst="rect">
                <a:avLst/>
              </a:prstGeom>
              <a:noFill/>
            </p:spPr>
            <p:txBody>
              <a:bodyPr wrap="square" rtlCol="0">
                <a:spAutoFit/>
              </a:bodyPr>
              <a:lstStyle/>
              <a:p>
                <a:pPr algn="just"/>
                <a:r>
                  <a:rPr lang="lt-LT" sz="800">
                    <a:effectLst/>
                    <a:latin typeface="Calibri" panose="020F0502020204030204" pitchFamily="34" charset="0"/>
                    <a:ea typeface="Calibri" panose="020F0502020204030204" pitchFamily="34" charset="0"/>
                    <a:cs typeface="Calibri" panose="020F0502020204030204" pitchFamily="34" charset="0"/>
                  </a:rPr>
                  <a:t>Galima stebėti EP vertinimo ir kartografavimo duomenų pokyčius tuo atveju, jei šie duomenys reguliariai atnaujinami (jų apskaičiavimui ir kartografavimui naudojami tie patys metodai)</a:t>
                </a:r>
                <a:endParaRPr lang="lt-LT" sz="80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CFA9C82-0118-69BA-62BE-EDC8556DC8D6}"/>
                  </a:ext>
                </a:extLst>
              </p:cNvPr>
              <p:cNvSpPr txBox="1"/>
              <p:nvPr/>
            </p:nvSpPr>
            <p:spPr>
              <a:xfrm>
                <a:off x="857657" y="3535082"/>
                <a:ext cx="1772371"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Ekosistemų apimtis;</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Išmestas ŠESD kiekis pelkėse  (angl. </a:t>
                </a:r>
                <a:r>
                  <a:rPr lang="lt-LT" sz="800" err="1">
                    <a:effectLst/>
                    <a:ea typeface="Calibri" panose="020F0502020204030204" pitchFamily="34" charset="0"/>
                    <a:cs typeface="Times New Roman" panose="02020603050405020304" pitchFamily="18" charset="0"/>
                  </a:rPr>
                  <a:t>Wetlands</a:t>
                </a:r>
                <a:r>
                  <a:rPr lang="lt-LT" sz="800">
                    <a:effectLst/>
                    <a:ea typeface="Calibri" panose="020F0502020204030204" pitchFamily="34" charset="0"/>
                    <a:cs typeface="Times New Roman" panose="02020603050405020304" pitchFamily="18" charset="0"/>
                  </a:rPr>
                  <a:t>). </a:t>
                </a:r>
                <a:endParaRPr lang="lt-LT" sz="800">
                  <a:solidFill>
                    <a:srgbClr val="FF0000"/>
                  </a:solidFill>
                  <a:cs typeface="Calibri" panose="020F0502020204030204" pitchFamily="34" charset="0"/>
                </a:endParaRPr>
              </a:p>
            </p:txBody>
          </p:sp>
        </p:grpSp>
      </p:grpSp>
    </p:spTree>
    <p:extLst>
      <p:ext uri="{BB962C8B-B14F-4D97-AF65-F5344CB8AC3E}">
        <p14:creationId xmlns:p14="http://schemas.microsoft.com/office/powerpoint/2010/main" val="332832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15</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359073"/>
          </a:xfrm>
        </p:spPr>
        <p:txBody>
          <a:bodyPr/>
          <a:lstStyle/>
          <a:p>
            <a:r>
              <a:rPr lang="lt-LT"/>
              <a:t>Miškų sektorius</a:t>
            </a:r>
            <a:endParaRPr lang="en-US"/>
          </a:p>
        </p:txBody>
      </p:sp>
      <p:pic>
        <p:nvPicPr>
          <p:cNvPr id="8" name="Picture Placeholder 7">
            <a:extLst>
              <a:ext uri="{FF2B5EF4-FFF2-40B4-BE49-F238E27FC236}">
                <a16:creationId xmlns:a16="http://schemas.microsoft.com/office/drawing/2014/main" id="{FF05A968-3296-706B-F761-4A1AA83C6E9E}"/>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5838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6D-544E-BF01-1AEC-6896A4AAF0BB}"/>
              </a:ext>
            </a:extLst>
          </p:cNvPr>
          <p:cNvSpPr>
            <a:spLocks noGrp="1"/>
          </p:cNvSpPr>
          <p:nvPr>
            <p:ph type="title"/>
          </p:nvPr>
        </p:nvSpPr>
        <p:spPr/>
        <p:txBody>
          <a:bodyPr/>
          <a:lstStyle/>
          <a:p>
            <a:r>
              <a:rPr lang="lt-LT">
                <a:solidFill>
                  <a:schemeClr val="tx1"/>
                </a:solidFill>
              </a:rPr>
              <a:t>Miškų ūkio sektoriaus integravimo modelių rengimo eiga</a:t>
            </a:r>
          </a:p>
        </p:txBody>
      </p:sp>
      <p:sp>
        <p:nvSpPr>
          <p:cNvPr id="3" name="Slide Number Placeholder 2">
            <a:extLst>
              <a:ext uri="{FF2B5EF4-FFF2-40B4-BE49-F238E27FC236}">
                <a16:creationId xmlns:a16="http://schemas.microsoft.com/office/drawing/2014/main" id="{1B2E573F-4659-E980-3867-03A73379DE64}"/>
              </a:ext>
            </a:extLst>
          </p:cNvPr>
          <p:cNvSpPr>
            <a:spLocks noGrp="1"/>
          </p:cNvSpPr>
          <p:nvPr>
            <p:ph type="sldNum" sz="quarter" idx="12"/>
          </p:nvPr>
        </p:nvSpPr>
        <p:spPr/>
        <p:txBody>
          <a:bodyPr/>
          <a:lstStyle/>
          <a:p>
            <a:fld id="{42B1E8F1-27DF-3C4C-AF5E-F329429EDE92}" type="slidenum">
              <a:rPr lang="lt-LT" smtClean="0"/>
              <a:t>16</a:t>
            </a:fld>
            <a:endParaRPr lang="lt-LT"/>
          </a:p>
        </p:txBody>
      </p:sp>
      <p:grpSp>
        <p:nvGrpSpPr>
          <p:cNvPr id="4" name="Group 3">
            <a:extLst>
              <a:ext uri="{FF2B5EF4-FFF2-40B4-BE49-F238E27FC236}">
                <a16:creationId xmlns:a16="http://schemas.microsoft.com/office/drawing/2014/main" id="{08CCC47F-C67A-0AE0-E8AF-B28CB12A3A8A}"/>
              </a:ext>
            </a:extLst>
          </p:cNvPr>
          <p:cNvGrpSpPr/>
          <p:nvPr/>
        </p:nvGrpSpPr>
        <p:grpSpPr>
          <a:xfrm>
            <a:off x="533398" y="1255381"/>
            <a:ext cx="8064502" cy="2848619"/>
            <a:chOff x="533398" y="844981"/>
            <a:chExt cx="8064502" cy="2848619"/>
          </a:xfrm>
        </p:grpSpPr>
        <p:sp>
          <p:nvSpPr>
            <p:cNvPr id="5" name="Rectangle 4">
              <a:extLst>
                <a:ext uri="{FF2B5EF4-FFF2-40B4-BE49-F238E27FC236}">
                  <a16:creationId xmlns:a16="http://schemas.microsoft.com/office/drawing/2014/main" id="{5BDE1088-880F-5DC5-15BD-94D4DF44BB6A}"/>
                </a:ext>
              </a:extLst>
            </p:cNvPr>
            <p:cNvSpPr/>
            <p:nvPr/>
          </p:nvSpPr>
          <p:spPr>
            <a:xfrm>
              <a:off x="533400" y="1308931"/>
              <a:ext cx="964200" cy="9934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Miškų naudojimas</a:t>
              </a:r>
            </a:p>
          </p:txBody>
        </p:sp>
        <p:sp>
          <p:nvSpPr>
            <p:cNvPr id="10" name="Rectangle 9">
              <a:extLst>
                <a:ext uri="{FF2B5EF4-FFF2-40B4-BE49-F238E27FC236}">
                  <a16:creationId xmlns:a16="http://schemas.microsoft.com/office/drawing/2014/main" id="{5354FB3A-F7F4-D6A4-2058-90249CB237AE}"/>
                </a:ext>
              </a:extLst>
            </p:cNvPr>
            <p:cNvSpPr/>
            <p:nvPr/>
          </p:nvSpPr>
          <p:spPr>
            <a:xfrm>
              <a:off x="1584001" y="1308931"/>
              <a:ext cx="2102399" cy="993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Miško tvarkymo schemų rengimas</a:t>
              </a:r>
            </a:p>
            <a:p>
              <a:pPr marL="171450" indent="-171450">
                <a:buFont typeface="Arial" panose="020B0604020202020204" pitchFamily="34" charset="0"/>
                <a:buChar char="•"/>
              </a:pPr>
              <a:r>
                <a:rPr lang="lt-LT" sz="900">
                  <a:solidFill>
                    <a:schemeClr val="tx1"/>
                  </a:solidFill>
                </a:rPr>
                <a:t>Vidinės miškotvarkos projektų rengimas</a:t>
              </a:r>
            </a:p>
          </p:txBody>
        </p:sp>
        <p:sp>
          <p:nvSpPr>
            <p:cNvPr id="11" name="Rectangle 10">
              <a:extLst>
                <a:ext uri="{FF2B5EF4-FFF2-40B4-BE49-F238E27FC236}">
                  <a16:creationId xmlns:a16="http://schemas.microsoft.com/office/drawing/2014/main" id="{53A4B102-9B5D-3230-557A-1FE13A06F584}"/>
                </a:ext>
              </a:extLst>
            </p:cNvPr>
            <p:cNvSpPr/>
            <p:nvPr/>
          </p:nvSpPr>
          <p:spPr>
            <a:xfrm>
              <a:off x="1582397" y="2391689"/>
              <a:ext cx="2104160" cy="130191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Strateginės kryptys, susijusios su ne </a:t>
              </a:r>
              <a:r>
                <a:rPr lang="lt-LT" sz="900" err="1">
                  <a:solidFill>
                    <a:schemeClr val="tx1"/>
                  </a:solidFill>
                </a:rPr>
                <a:t>medienine</a:t>
              </a:r>
              <a:r>
                <a:rPr lang="lt-LT" sz="900">
                  <a:solidFill>
                    <a:schemeClr val="tx1"/>
                  </a:solidFill>
                </a:rPr>
                <a:t> miškų ekonomika</a:t>
              </a:r>
            </a:p>
            <a:p>
              <a:pPr marL="171450" indent="-171450">
                <a:buFont typeface="Arial" panose="020B0604020202020204" pitchFamily="34" charset="0"/>
                <a:buChar char="•"/>
              </a:pPr>
              <a:r>
                <a:rPr lang="lt-LT" sz="900">
                  <a:solidFill>
                    <a:schemeClr val="tx1"/>
                  </a:solidFill>
                </a:rPr>
                <a:t>Mokėjimų už EP sistemų pavyzdžiai</a:t>
              </a:r>
            </a:p>
            <a:p>
              <a:pPr marL="171450" indent="-171450">
                <a:buFont typeface="Arial" panose="020B0604020202020204" pitchFamily="34" charset="0"/>
                <a:buChar char="•"/>
              </a:pPr>
              <a:r>
                <a:rPr lang="lt-LT" sz="900">
                  <a:solidFill>
                    <a:schemeClr val="tx1"/>
                  </a:solidFill>
                </a:rPr>
                <a:t>Lietuvoje įgyvendinamos priemonės, skirtos miškų tvarkymui ir valdymui</a:t>
              </a:r>
            </a:p>
          </p:txBody>
        </p:sp>
        <p:pic>
          <p:nvPicPr>
            <p:cNvPr id="21" name="Graphic 20" descr="Iceberg with solid fill">
              <a:extLst>
                <a:ext uri="{FF2B5EF4-FFF2-40B4-BE49-F238E27FC236}">
                  <a16:creationId xmlns:a16="http://schemas.microsoft.com/office/drawing/2014/main" id="{AF41FD83-1D2A-D587-A0BA-3B56AF993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98" y="850712"/>
              <a:ext cx="432000" cy="432000"/>
            </a:xfrm>
            <a:prstGeom prst="rect">
              <a:avLst/>
            </a:prstGeom>
          </p:spPr>
        </p:pic>
        <p:pic>
          <p:nvPicPr>
            <p:cNvPr id="27" name="Graphic 26" descr="Scales of justice with solid fill">
              <a:extLst>
                <a:ext uri="{FF2B5EF4-FFF2-40B4-BE49-F238E27FC236}">
                  <a16:creationId xmlns:a16="http://schemas.microsoft.com/office/drawing/2014/main" id="{9F9965A5-7301-DA2B-ACFF-5B331ABA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8477" y="844981"/>
              <a:ext cx="432000" cy="432000"/>
            </a:xfrm>
            <a:prstGeom prst="rect">
              <a:avLst/>
            </a:prstGeom>
          </p:spPr>
        </p:pic>
        <p:pic>
          <p:nvPicPr>
            <p:cNvPr id="28" name="Graphic 27" descr="Brainstorm with solid fill">
              <a:extLst>
                <a:ext uri="{FF2B5EF4-FFF2-40B4-BE49-F238E27FC236}">
                  <a16:creationId xmlns:a16="http://schemas.microsoft.com/office/drawing/2014/main" id="{CDFBCF96-7360-193A-25E1-8B11D7946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8397" y="844981"/>
              <a:ext cx="432000" cy="432000"/>
            </a:xfrm>
            <a:prstGeom prst="rect">
              <a:avLst/>
            </a:prstGeom>
          </p:spPr>
        </p:pic>
        <p:sp>
          <p:nvSpPr>
            <p:cNvPr id="29" name="Rectangle 28">
              <a:extLst>
                <a:ext uri="{FF2B5EF4-FFF2-40B4-BE49-F238E27FC236}">
                  <a16:creationId xmlns:a16="http://schemas.microsoft.com/office/drawing/2014/main" id="{214F19A9-3CE8-2189-2BC9-E829C3F7905C}"/>
                </a:ext>
              </a:extLst>
            </p:cNvPr>
            <p:cNvSpPr/>
            <p:nvPr/>
          </p:nvSpPr>
          <p:spPr>
            <a:xfrm>
              <a:off x="533398" y="2391687"/>
              <a:ext cx="964200" cy="13019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Ne medieninių EP būklė privačiuose miškuose</a:t>
              </a:r>
            </a:p>
          </p:txBody>
        </p:sp>
        <p:pic>
          <p:nvPicPr>
            <p:cNvPr id="31" name="Graphic 30" descr="Blockchain with solid fill">
              <a:extLst>
                <a:ext uri="{FF2B5EF4-FFF2-40B4-BE49-F238E27FC236}">
                  <a16:creationId xmlns:a16="http://schemas.microsoft.com/office/drawing/2014/main" id="{A3BD4089-27EF-313E-E859-7B2DD791E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1515" y="844981"/>
              <a:ext cx="420472" cy="432000"/>
            </a:xfrm>
            <a:prstGeom prst="rect">
              <a:avLst/>
            </a:prstGeom>
          </p:spPr>
        </p:pic>
        <p:sp>
          <p:nvSpPr>
            <p:cNvPr id="32" name="Rectangle 31">
              <a:extLst>
                <a:ext uri="{FF2B5EF4-FFF2-40B4-BE49-F238E27FC236}">
                  <a16:creationId xmlns:a16="http://schemas.microsoft.com/office/drawing/2014/main" id="{A49358E1-800D-62A9-E44E-961B1E29DDA8}"/>
                </a:ext>
              </a:extLst>
            </p:cNvPr>
            <p:cNvSpPr/>
            <p:nvPr/>
          </p:nvSpPr>
          <p:spPr>
            <a:xfrm>
              <a:off x="3772801" y="1308931"/>
              <a:ext cx="3326400" cy="9934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75 proc. miškų pagal ūkininkavimo režimą priskiriami IV grupės ūkinės paskirties miškams, juose orientuojamasi į medienos EP</a:t>
              </a:r>
            </a:p>
            <a:p>
              <a:pPr marL="171450" indent="-171450">
                <a:buFont typeface="Arial" panose="020B0604020202020204" pitchFamily="34" charset="0"/>
                <a:buChar char="•"/>
              </a:pPr>
              <a:r>
                <a:rPr lang="lt-LT" sz="900">
                  <a:solidFill>
                    <a:schemeClr val="tx1"/>
                  </a:solidFill>
                </a:rPr>
                <a:t>Miškai priskiriami miškų grupėms vadovaujantis miškų tvarkymo schemomis ir saugomų teritorijų specialiojo teritorijų planavimo dokumentais</a:t>
              </a:r>
            </a:p>
            <a:p>
              <a:pPr marL="171450" indent="-171450">
                <a:buFont typeface="Arial" panose="020B0604020202020204" pitchFamily="34" charset="0"/>
                <a:buChar char="•"/>
              </a:pPr>
              <a:r>
                <a:rPr lang="lt-LT" sz="900">
                  <a:solidFill>
                    <a:schemeClr val="tx1"/>
                  </a:solidFill>
                </a:rPr>
                <a:t>Kirtimai ir į juos orientuotas miškų valdymas gali lemti EP pasiūlos pokyčius ir įvairovę</a:t>
              </a:r>
            </a:p>
          </p:txBody>
        </p:sp>
        <p:sp>
          <p:nvSpPr>
            <p:cNvPr id="33" name="Rectangle 32">
              <a:extLst>
                <a:ext uri="{FF2B5EF4-FFF2-40B4-BE49-F238E27FC236}">
                  <a16:creationId xmlns:a16="http://schemas.microsoft.com/office/drawing/2014/main" id="{D1C1D7D3-E5B4-EDB4-BFD9-FDE81EB99FE5}"/>
                </a:ext>
              </a:extLst>
            </p:cNvPr>
            <p:cNvSpPr/>
            <p:nvPr/>
          </p:nvSpPr>
          <p:spPr>
            <a:xfrm>
              <a:off x="3771197" y="2391689"/>
              <a:ext cx="3326400" cy="130191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Pagrindinis pajamų šaltinis – medienos pardavimas</a:t>
              </a:r>
            </a:p>
            <a:p>
              <a:pPr marL="171450" indent="-171450">
                <a:buFont typeface="Arial" panose="020B0604020202020204" pitchFamily="34" charset="0"/>
                <a:buChar char="•"/>
              </a:pPr>
              <a:r>
                <a:rPr lang="lt-LT" sz="900">
                  <a:solidFill>
                    <a:schemeClr val="tx1"/>
                  </a:solidFill>
                </a:rPr>
                <a:t>Už kitą miškų teikiamą naudą atlyginama retai arba neatlyginama</a:t>
              </a:r>
            </a:p>
            <a:p>
              <a:pPr marL="171450" indent="-171450">
                <a:buFont typeface="Arial" panose="020B0604020202020204" pitchFamily="34" charset="0"/>
                <a:buChar char="•"/>
              </a:pPr>
              <a:r>
                <a:rPr lang="lt-LT" sz="900">
                  <a:solidFill>
                    <a:schemeClr val="tx1"/>
                  </a:solidFill>
                </a:rPr>
                <a:t>Taikomi įvairūs modeliai: atlyginama už miško žemės neeksploatavimą, mokamas mokestis nuo pajamų (viršijus tam tikrą apyvartą), galima remti miškotvarkos sektoriaus veiklas siekiant kompensuoti išmetamą ŠESD, </a:t>
              </a:r>
              <a:r>
                <a:rPr lang="lt-LT" sz="900" err="1">
                  <a:solidFill>
                    <a:schemeClr val="tx1"/>
                  </a:solidFill>
                </a:rPr>
                <a:t>kompnesacijos</a:t>
              </a:r>
              <a:r>
                <a:rPr lang="lt-LT" sz="900">
                  <a:solidFill>
                    <a:schemeClr val="tx1"/>
                  </a:solidFill>
                </a:rPr>
                <a:t> už veiklos nevykdymą tam tikrose zonose</a:t>
              </a:r>
            </a:p>
            <a:p>
              <a:pPr marL="171450" indent="-171450">
                <a:buFont typeface="Arial" panose="020B0604020202020204" pitchFamily="34" charset="0"/>
                <a:buChar char="•"/>
              </a:pPr>
              <a:r>
                <a:rPr lang="lt-LT" sz="900">
                  <a:solidFill>
                    <a:schemeClr val="tx1"/>
                  </a:solidFill>
                </a:rPr>
                <a:t>Gali būti privačios lėšos, valstybinės, paramos priemonių ir pan.</a:t>
              </a:r>
            </a:p>
          </p:txBody>
        </p:sp>
        <p:sp>
          <p:nvSpPr>
            <p:cNvPr id="35" name="Rectangle 34">
              <a:extLst>
                <a:ext uri="{FF2B5EF4-FFF2-40B4-BE49-F238E27FC236}">
                  <a16:creationId xmlns:a16="http://schemas.microsoft.com/office/drawing/2014/main" id="{6129690D-2466-1BC4-7815-C197321825D7}"/>
                </a:ext>
              </a:extLst>
            </p:cNvPr>
            <p:cNvSpPr/>
            <p:nvPr/>
          </p:nvSpPr>
          <p:spPr>
            <a:xfrm>
              <a:off x="7185602" y="1308931"/>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miškų tvarkymo schemas</a:t>
              </a:r>
            </a:p>
          </p:txBody>
        </p:sp>
        <p:sp>
          <p:nvSpPr>
            <p:cNvPr id="36" name="Rectangle 35">
              <a:extLst>
                <a:ext uri="{FF2B5EF4-FFF2-40B4-BE49-F238E27FC236}">
                  <a16:creationId xmlns:a16="http://schemas.microsoft.com/office/drawing/2014/main" id="{210EEA06-688A-FDBD-7047-98B6C4A68DC7}"/>
                </a:ext>
              </a:extLst>
            </p:cNvPr>
            <p:cNvSpPr/>
            <p:nvPr/>
          </p:nvSpPr>
          <p:spPr>
            <a:xfrm>
              <a:off x="7182237" y="2387933"/>
              <a:ext cx="1412298" cy="13019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sukuriant mokėjimo už ne medienines miškų EP schemą</a:t>
              </a:r>
            </a:p>
          </p:txBody>
        </p:sp>
      </p:grpSp>
    </p:spTree>
    <p:extLst>
      <p:ext uri="{BB962C8B-B14F-4D97-AF65-F5344CB8AC3E}">
        <p14:creationId xmlns:p14="http://schemas.microsoft.com/office/powerpoint/2010/main" val="292273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998B-E929-A55D-0EC9-DCAD23C19550}"/>
              </a:ext>
            </a:extLst>
          </p:cNvPr>
          <p:cNvSpPr>
            <a:spLocks noGrp="1"/>
          </p:cNvSpPr>
          <p:nvPr>
            <p:ph type="title"/>
          </p:nvPr>
        </p:nvSpPr>
        <p:spPr>
          <a:xfrm>
            <a:off x="425723" y="199891"/>
            <a:ext cx="8064500" cy="304699"/>
          </a:xfrm>
        </p:spPr>
        <p:txBody>
          <a:bodyPr/>
          <a:lstStyle/>
          <a:p>
            <a:r>
              <a:rPr lang="lt-LT">
                <a:solidFill>
                  <a:schemeClr val="tx1"/>
                </a:solidFill>
              </a:rPr>
              <a:t>EP vertinimo integravimo į miškų tvarkymo schemas modelis</a:t>
            </a:r>
          </a:p>
        </p:txBody>
      </p:sp>
      <p:sp>
        <p:nvSpPr>
          <p:cNvPr id="3" name="Slide Number Placeholder 2">
            <a:extLst>
              <a:ext uri="{FF2B5EF4-FFF2-40B4-BE49-F238E27FC236}">
                <a16:creationId xmlns:a16="http://schemas.microsoft.com/office/drawing/2014/main" id="{377D50C4-975D-2FDC-566E-97D990D054CE}"/>
              </a:ext>
            </a:extLst>
          </p:cNvPr>
          <p:cNvSpPr>
            <a:spLocks noGrp="1"/>
          </p:cNvSpPr>
          <p:nvPr>
            <p:ph type="sldNum" sz="quarter" idx="12"/>
          </p:nvPr>
        </p:nvSpPr>
        <p:spPr/>
        <p:txBody>
          <a:bodyPr/>
          <a:lstStyle/>
          <a:p>
            <a:fld id="{42B1E8F1-27DF-3C4C-AF5E-F329429EDE92}" type="slidenum">
              <a:rPr lang="lt-LT" smtClean="0"/>
              <a:t>17</a:t>
            </a:fld>
            <a:endParaRPr lang="lt-LT"/>
          </a:p>
        </p:txBody>
      </p:sp>
      <p:grpSp>
        <p:nvGrpSpPr>
          <p:cNvPr id="75" name="Group 74">
            <a:extLst>
              <a:ext uri="{FF2B5EF4-FFF2-40B4-BE49-F238E27FC236}">
                <a16:creationId xmlns:a16="http://schemas.microsoft.com/office/drawing/2014/main" id="{8E1B5BFD-8933-726A-9AD4-E01B56A91EE1}"/>
              </a:ext>
            </a:extLst>
          </p:cNvPr>
          <p:cNvGrpSpPr/>
          <p:nvPr/>
        </p:nvGrpSpPr>
        <p:grpSpPr>
          <a:xfrm>
            <a:off x="341224" y="543896"/>
            <a:ext cx="8148999" cy="4473576"/>
            <a:chOff x="670834" y="639311"/>
            <a:chExt cx="8148999" cy="4473576"/>
          </a:xfrm>
        </p:grpSpPr>
        <p:sp>
          <p:nvSpPr>
            <p:cNvPr id="71" name="Rectangle 70">
              <a:extLst>
                <a:ext uri="{FF2B5EF4-FFF2-40B4-BE49-F238E27FC236}">
                  <a16:creationId xmlns:a16="http://schemas.microsoft.com/office/drawing/2014/main" id="{203CA94D-3A9B-4AF7-C79B-36BEF7157C4A}"/>
                </a:ext>
              </a:extLst>
            </p:cNvPr>
            <p:cNvSpPr/>
            <p:nvPr/>
          </p:nvSpPr>
          <p:spPr>
            <a:xfrm>
              <a:off x="3153995" y="1464373"/>
              <a:ext cx="1166621" cy="1303805"/>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800">
                  <a:solidFill>
                    <a:schemeClr val="tx1"/>
                  </a:solidFill>
                </a:rPr>
                <a:t>Schemos dalys:</a:t>
              </a:r>
            </a:p>
          </p:txBody>
        </p:sp>
        <p:grpSp>
          <p:nvGrpSpPr>
            <p:cNvPr id="39" name="Group 38">
              <a:extLst>
                <a:ext uri="{FF2B5EF4-FFF2-40B4-BE49-F238E27FC236}">
                  <a16:creationId xmlns:a16="http://schemas.microsoft.com/office/drawing/2014/main" id="{5D98C58C-7091-EFF1-2BAE-D2B52049E836}"/>
                </a:ext>
              </a:extLst>
            </p:cNvPr>
            <p:cNvGrpSpPr/>
            <p:nvPr/>
          </p:nvGrpSpPr>
          <p:grpSpPr>
            <a:xfrm>
              <a:off x="670834" y="639311"/>
              <a:ext cx="8148999" cy="4473576"/>
              <a:chOff x="341224" y="592262"/>
              <a:chExt cx="8148999" cy="4473576"/>
            </a:xfrm>
          </p:grpSpPr>
          <p:grpSp>
            <p:nvGrpSpPr>
              <p:cNvPr id="5" name="Group 4">
                <a:extLst>
                  <a:ext uri="{FF2B5EF4-FFF2-40B4-BE49-F238E27FC236}">
                    <a16:creationId xmlns:a16="http://schemas.microsoft.com/office/drawing/2014/main" id="{C3650343-71E9-E619-8718-96E9DBBD00E8}"/>
                  </a:ext>
                </a:extLst>
              </p:cNvPr>
              <p:cNvGrpSpPr/>
              <p:nvPr/>
            </p:nvGrpSpPr>
            <p:grpSpPr>
              <a:xfrm>
                <a:off x="425722" y="592262"/>
                <a:ext cx="8064501" cy="4024221"/>
                <a:chOff x="419117" y="749645"/>
                <a:chExt cx="8064501" cy="4024221"/>
              </a:xfrm>
            </p:grpSpPr>
            <p:sp>
              <p:nvSpPr>
                <p:cNvPr id="144" name="Rectangle 143">
                  <a:extLst>
                    <a:ext uri="{FF2B5EF4-FFF2-40B4-BE49-F238E27FC236}">
                      <a16:creationId xmlns:a16="http://schemas.microsoft.com/office/drawing/2014/main" id="{7BDBB83B-DFFD-3CFB-F0B3-972E9D38B2E6}"/>
                    </a:ext>
                  </a:extLst>
                </p:cNvPr>
                <p:cNvSpPr/>
                <p:nvPr/>
              </p:nvSpPr>
              <p:spPr>
                <a:xfrm>
                  <a:off x="589283" y="2942399"/>
                  <a:ext cx="3211420" cy="133157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Rectangle 3">
                  <a:extLst>
                    <a:ext uri="{FF2B5EF4-FFF2-40B4-BE49-F238E27FC236}">
                      <a16:creationId xmlns:a16="http://schemas.microsoft.com/office/drawing/2014/main" id="{0E8E35CE-2E5C-8FCA-1786-7D3C6E33B1A1}"/>
                    </a:ext>
                  </a:extLst>
                </p:cNvPr>
                <p:cNvSpPr/>
                <p:nvPr/>
              </p:nvSpPr>
              <p:spPr>
                <a:xfrm>
                  <a:off x="419117" y="749645"/>
                  <a:ext cx="4858173" cy="25182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Miškų tvarkymo schema</a:t>
                  </a:r>
                  <a:r>
                    <a:rPr lang="pl-PL"/>
                    <a:t> </a:t>
                  </a:r>
                  <a:r>
                    <a:rPr lang="lt-LT" sz="900"/>
                    <a:t>Rengiama kiekvienam regionui (apskričiai)</a:t>
                  </a:r>
                  <a:endParaRPr lang="lt-LT"/>
                </a:p>
              </p:txBody>
            </p:sp>
            <p:sp>
              <p:nvSpPr>
                <p:cNvPr id="6" name="Rectangle 5">
                  <a:extLst>
                    <a:ext uri="{FF2B5EF4-FFF2-40B4-BE49-F238E27FC236}">
                      <a16:creationId xmlns:a16="http://schemas.microsoft.com/office/drawing/2014/main" id="{FF053430-28A9-08DA-9021-159309147C20}"/>
                    </a:ext>
                  </a:extLst>
                </p:cNvPr>
                <p:cNvSpPr/>
                <p:nvPr/>
              </p:nvSpPr>
              <p:spPr>
                <a:xfrm>
                  <a:off x="5290770" y="755162"/>
                  <a:ext cx="3192848" cy="246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ysClr val="windowText" lastClr="000000"/>
                      </a:solidFill>
                    </a:rPr>
                    <a:t>Numatoma bendra miško žemės naudojimo politika, miškų tvarkymo koncepcija</a:t>
                  </a:r>
                </a:p>
              </p:txBody>
            </p:sp>
            <p:sp>
              <p:nvSpPr>
                <p:cNvPr id="7" name="Rectangle 6">
                  <a:extLst>
                    <a:ext uri="{FF2B5EF4-FFF2-40B4-BE49-F238E27FC236}">
                      <a16:creationId xmlns:a16="http://schemas.microsoft.com/office/drawing/2014/main" id="{05EB92A1-0871-DA38-9F13-90D436787CBB}"/>
                    </a:ext>
                  </a:extLst>
                </p:cNvPr>
                <p:cNvSpPr/>
                <p:nvPr/>
              </p:nvSpPr>
              <p:spPr>
                <a:xfrm>
                  <a:off x="571518" y="1056132"/>
                  <a:ext cx="2155613" cy="3080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solidFill>
                        <a:sysClr val="windowText" lastClr="000000"/>
                      </a:solidFill>
                    </a:rPr>
                    <a:t>I. Parengiamasis etapas</a:t>
                  </a:r>
                </a:p>
              </p:txBody>
            </p:sp>
            <p:sp>
              <p:nvSpPr>
                <p:cNvPr id="8" name="Rectangle 7">
                  <a:extLst>
                    <a:ext uri="{FF2B5EF4-FFF2-40B4-BE49-F238E27FC236}">
                      <a16:creationId xmlns:a16="http://schemas.microsoft.com/office/drawing/2014/main" id="{3EBB659C-9567-F3A5-DCB8-A50CE027F92D}"/>
                    </a:ext>
                  </a:extLst>
                </p:cNvPr>
                <p:cNvSpPr/>
                <p:nvPr/>
              </p:nvSpPr>
              <p:spPr>
                <a:xfrm>
                  <a:off x="572345" y="1424097"/>
                  <a:ext cx="2155613" cy="19319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solidFill>
                        <a:sysClr val="windowText" lastClr="000000"/>
                      </a:solidFill>
                    </a:rPr>
                    <a:t>II. Schemos rengimo etapas</a:t>
                  </a:r>
                </a:p>
              </p:txBody>
            </p:sp>
            <p:sp>
              <p:nvSpPr>
                <p:cNvPr id="9" name="Rectangle 8">
                  <a:extLst>
                    <a:ext uri="{FF2B5EF4-FFF2-40B4-BE49-F238E27FC236}">
                      <a16:creationId xmlns:a16="http://schemas.microsoft.com/office/drawing/2014/main" id="{450A19B3-7B99-3774-AB78-8B66B1592B3B}"/>
                    </a:ext>
                  </a:extLst>
                </p:cNvPr>
                <p:cNvSpPr/>
                <p:nvPr/>
              </p:nvSpPr>
              <p:spPr>
                <a:xfrm>
                  <a:off x="2740682" y="1030989"/>
                  <a:ext cx="2441786" cy="394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700">
                      <a:solidFill>
                        <a:sysClr val="windowText" lastClr="000000"/>
                      </a:solidFill>
                    </a:rPr>
                    <a:t>Nurodoma, ar (ir kokie) turi būti atlikti tyrimai ir (ar) galimybių studijos</a:t>
                  </a:r>
                </a:p>
                <a:p>
                  <a:pPr marL="171450" indent="-171450">
                    <a:buFont typeface="Arial" panose="020B0604020202020204" pitchFamily="34" charset="0"/>
                    <a:buChar char="•"/>
                  </a:pPr>
                  <a:r>
                    <a:rPr lang="lt-LT" sz="700">
                      <a:solidFill>
                        <a:sysClr val="windowText" lastClr="000000"/>
                      </a:solidFill>
                    </a:rPr>
                    <a:t>Sprendimas dėl SPAV poreikio</a:t>
                  </a:r>
                </a:p>
                <a:p>
                  <a:pPr marL="171450" indent="-171450">
                    <a:buFont typeface="Arial" panose="020B0604020202020204" pitchFamily="34" charset="0"/>
                    <a:buChar char="•"/>
                  </a:pPr>
                  <a:r>
                    <a:rPr lang="lt-LT" sz="700">
                      <a:solidFill>
                        <a:sysClr val="windowText" lastClr="000000"/>
                      </a:solidFill>
                    </a:rPr>
                    <a:t>Kiti dalykai</a:t>
                  </a:r>
                </a:p>
              </p:txBody>
            </p:sp>
            <p:sp>
              <p:nvSpPr>
                <p:cNvPr id="12" name="Rectangle 11">
                  <a:extLst>
                    <a:ext uri="{FF2B5EF4-FFF2-40B4-BE49-F238E27FC236}">
                      <a16:creationId xmlns:a16="http://schemas.microsoft.com/office/drawing/2014/main" id="{09DC1A9C-DEE5-D17E-E54D-31C4B4987727}"/>
                    </a:ext>
                  </a:extLst>
                </p:cNvPr>
                <p:cNvSpPr/>
                <p:nvPr/>
              </p:nvSpPr>
              <p:spPr>
                <a:xfrm>
                  <a:off x="876317" y="1970926"/>
                  <a:ext cx="1621450" cy="272153"/>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II.2. Bendrųjų sprendinių formavimas</a:t>
                  </a:r>
                </a:p>
              </p:txBody>
            </p:sp>
            <p:sp>
              <p:nvSpPr>
                <p:cNvPr id="13" name="Rectangle 12">
                  <a:extLst>
                    <a:ext uri="{FF2B5EF4-FFF2-40B4-BE49-F238E27FC236}">
                      <a16:creationId xmlns:a16="http://schemas.microsoft.com/office/drawing/2014/main" id="{518CF2ED-21D6-757D-C930-DBA6FEAD4B04}"/>
                    </a:ext>
                  </a:extLst>
                </p:cNvPr>
                <p:cNvSpPr/>
                <p:nvPr/>
              </p:nvSpPr>
              <p:spPr>
                <a:xfrm>
                  <a:off x="877145" y="2291042"/>
                  <a:ext cx="1620725" cy="272153"/>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II.3. Sprendinių konkretizavimas</a:t>
                  </a:r>
                </a:p>
              </p:txBody>
            </p:sp>
            <p:sp>
              <p:nvSpPr>
                <p:cNvPr id="18" name="Rectangle 17">
                  <a:extLst>
                    <a:ext uri="{FF2B5EF4-FFF2-40B4-BE49-F238E27FC236}">
                      <a16:creationId xmlns:a16="http://schemas.microsoft.com/office/drawing/2014/main" id="{A8BBABB9-131C-4076-9A66-03BC523DF1C4}"/>
                    </a:ext>
                  </a:extLst>
                </p:cNvPr>
                <p:cNvSpPr/>
                <p:nvPr/>
              </p:nvSpPr>
              <p:spPr>
                <a:xfrm>
                  <a:off x="4020835" y="4001790"/>
                  <a:ext cx="1257284" cy="28196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Schemos sprendiniai</a:t>
                  </a:r>
                </a:p>
              </p:txBody>
            </p:sp>
            <p:sp>
              <p:nvSpPr>
                <p:cNvPr id="23" name="Rectangle 22">
                  <a:extLst>
                    <a:ext uri="{FF2B5EF4-FFF2-40B4-BE49-F238E27FC236}">
                      <a16:creationId xmlns:a16="http://schemas.microsoft.com/office/drawing/2014/main" id="{442A17CE-7C60-664C-AA7E-C074B317809C}"/>
                    </a:ext>
                  </a:extLst>
                </p:cNvPr>
                <p:cNvSpPr/>
                <p:nvPr/>
              </p:nvSpPr>
              <p:spPr>
                <a:xfrm>
                  <a:off x="2880359" y="1813628"/>
                  <a:ext cx="967760" cy="328367"/>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Brėžiniai</a:t>
                  </a:r>
                </a:p>
              </p:txBody>
            </p:sp>
            <p:sp>
              <p:nvSpPr>
                <p:cNvPr id="24" name="Rectangle 23">
                  <a:extLst>
                    <a:ext uri="{FF2B5EF4-FFF2-40B4-BE49-F238E27FC236}">
                      <a16:creationId xmlns:a16="http://schemas.microsoft.com/office/drawing/2014/main" id="{58674FF5-DC6D-5F5C-D115-E9247B3B684E}"/>
                    </a:ext>
                  </a:extLst>
                </p:cNvPr>
                <p:cNvSpPr/>
                <p:nvPr/>
              </p:nvSpPr>
              <p:spPr>
                <a:xfrm>
                  <a:off x="2880359" y="2188650"/>
                  <a:ext cx="967760" cy="3114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Aiškinamasis raštas</a:t>
                  </a:r>
                </a:p>
              </p:txBody>
            </p:sp>
            <p:sp>
              <p:nvSpPr>
                <p:cNvPr id="32" name="Rectangle 31">
                  <a:extLst>
                    <a:ext uri="{FF2B5EF4-FFF2-40B4-BE49-F238E27FC236}">
                      <a16:creationId xmlns:a16="http://schemas.microsoft.com/office/drawing/2014/main" id="{74FC1147-5BE2-D432-D1D5-6D4FD8152E75}"/>
                    </a:ext>
                  </a:extLst>
                </p:cNvPr>
                <p:cNvSpPr/>
                <p:nvPr/>
              </p:nvSpPr>
              <p:spPr>
                <a:xfrm>
                  <a:off x="4020838" y="2810550"/>
                  <a:ext cx="1257281" cy="3131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Geografinė objekto charakteristika </a:t>
                  </a:r>
                </a:p>
              </p:txBody>
            </p:sp>
            <p:sp>
              <p:nvSpPr>
                <p:cNvPr id="33" name="Rectangle 32">
                  <a:extLst>
                    <a:ext uri="{FF2B5EF4-FFF2-40B4-BE49-F238E27FC236}">
                      <a16:creationId xmlns:a16="http://schemas.microsoft.com/office/drawing/2014/main" id="{1C3470E8-3905-2A79-37F5-AB9EE2533A4F}"/>
                    </a:ext>
                  </a:extLst>
                </p:cNvPr>
                <p:cNvSpPr/>
                <p:nvPr/>
              </p:nvSpPr>
              <p:spPr>
                <a:xfrm>
                  <a:off x="4020838" y="3184238"/>
                  <a:ext cx="1257281" cy="2895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Objekto miškų charakteristika</a:t>
                  </a:r>
                </a:p>
              </p:txBody>
            </p:sp>
            <p:sp>
              <p:nvSpPr>
                <p:cNvPr id="34" name="Rectangle 33">
                  <a:extLst>
                    <a:ext uri="{FF2B5EF4-FFF2-40B4-BE49-F238E27FC236}">
                      <a16:creationId xmlns:a16="http://schemas.microsoft.com/office/drawing/2014/main" id="{F75C8306-E4E4-E80C-5B11-1FB709F9E244}"/>
                    </a:ext>
                  </a:extLst>
                </p:cNvPr>
                <p:cNvSpPr/>
                <p:nvPr/>
              </p:nvSpPr>
              <p:spPr>
                <a:xfrm>
                  <a:off x="4020838" y="3534337"/>
                  <a:ext cx="1257281" cy="406928"/>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Miško išteklių naudojimo ir atkūrimo objekte charakteristika</a:t>
                  </a:r>
                </a:p>
              </p:txBody>
            </p:sp>
            <p:sp>
              <p:nvSpPr>
                <p:cNvPr id="35" name="Rectangle 34">
                  <a:extLst>
                    <a:ext uri="{FF2B5EF4-FFF2-40B4-BE49-F238E27FC236}">
                      <a16:creationId xmlns:a16="http://schemas.microsoft.com/office/drawing/2014/main" id="{36EB9A68-274D-2A55-E513-7806983BADFE}"/>
                    </a:ext>
                  </a:extLst>
                </p:cNvPr>
                <p:cNvSpPr/>
                <p:nvPr/>
              </p:nvSpPr>
              <p:spPr>
                <a:xfrm>
                  <a:off x="5430521" y="2418623"/>
                  <a:ext cx="2827020" cy="70509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t>Regiono gamtines, ekonomines ir socialines sąlygas, infrastruktūrą (keliai, miestai, gyvenvietės), gyventojus, žemės ūkio ir pramonės plėtros kryptis, medienos perdirbimo pramonę, žemės fondo sudėtį pagal pagrindinę žemės naudojimo paskirtį, teritorijų naudojimo prioritetus, valstybinio ir miškų ūkio administracinius vienetus. Apibūdinamos specifinės teritorijos ypatybės, ypač saugomų teritorijų.</a:t>
                  </a:r>
                </a:p>
              </p:txBody>
            </p:sp>
            <p:sp>
              <p:nvSpPr>
                <p:cNvPr id="36" name="Rectangle 35">
                  <a:extLst>
                    <a:ext uri="{FF2B5EF4-FFF2-40B4-BE49-F238E27FC236}">
                      <a16:creationId xmlns:a16="http://schemas.microsoft.com/office/drawing/2014/main" id="{22D04FB2-B1C9-6340-74C8-48273D09F152}"/>
                    </a:ext>
                  </a:extLst>
                </p:cNvPr>
                <p:cNvSpPr/>
                <p:nvPr/>
              </p:nvSpPr>
              <p:spPr>
                <a:xfrm>
                  <a:off x="5416955" y="3187519"/>
                  <a:ext cx="2840586" cy="48998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t>Miškai apibūdinami pateikiant duomenis apie regiono miškų plotą ir miškingumą, jų kitimą per pastaruosius 20–30 metų, miškų ploto pasiskirstymą pagal nuosavybę, žemės naudmenas, miškų funkcinę paskirtį ir apie miškų sveikatingumą</a:t>
                  </a:r>
                </a:p>
              </p:txBody>
            </p:sp>
            <p:sp>
              <p:nvSpPr>
                <p:cNvPr id="37" name="Rectangle 36">
                  <a:extLst>
                    <a:ext uri="{FF2B5EF4-FFF2-40B4-BE49-F238E27FC236}">
                      <a16:creationId xmlns:a16="http://schemas.microsoft.com/office/drawing/2014/main" id="{292C2C34-7DB8-F009-AEFF-603A30D8FD67}"/>
                    </a:ext>
                  </a:extLst>
                </p:cNvPr>
                <p:cNvSpPr/>
                <p:nvPr/>
              </p:nvSpPr>
              <p:spPr>
                <a:xfrm>
                  <a:off x="5421911" y="3737801"/>
                  <a:ext cx="2849194" cy="545955"/>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t>Miško išteklių naudojimas ir atkūrimas apibūdinamas aprašant ir įvertinant patvirtintas metines miško kirtimų apimtis, patvirtintų kirtimo normų keitimus, priežastis, projektuotų miško atkūrimo darbų apimtis pagal atkūrimo būdus, esamą miško genetinių išteklių ir sėklinę bazę, pateikiant duomenis apie kitus miško išteklius.</a:t>
                  </a:r>
                </a:p>
              </p:txBody>
            </p:sp>
            <p:cxnSp>
              <p:nvCxnSpPr>
                <p:cNvPr id="65" name="Connector: Elbow 64">
                  <a:extLst>
                    <a:ext uri="{FF2B5EF4-FFF2-40B4-BE49-F238E27FC236}">
                      <a16:creationId xmlns:a16="http://schemas.microsoft.com/office/drawing/2014/main" id="{34FFF347-F5A3-ED7C-9E04-C82D4A401388}"/>
                    </a:ext>
                  </a:extLst>
                </p:cNvPr>
                <p:cNvCxnSpPr>
                  <a:cxnSpLocks/>
                  <a:endCxn id="13" idx="1"/>
                </p:cNvCxnSpPr>
                <p:nvPr/>
              </p:nvCxnSpPr>
              <p:spPr>
                <a:xfrm rot="16200000" flipH="1">
                  <a:off x="356615" y="1906589"/>
                  <a:ext cx="802300" cy="23876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4BF25306-926B-3536-6225-DC51C10CFE4D}"/>
                    </a:ext>
                  </a:extLst>
                </p:cNvPr>
                <p:cNvCxnSpPr>
                  <a:cxnSpLocks/>
                  <a:endCxn id="57" idx="1"/>
                </p:cNvCxnSpPr>
                <p:nvPr/>
              </p:nvCxnSpPr>
              <p:spPr>
                <a:xfrm rot="16200000" flipH="1">
                  <a:off x="-344677" y="1814366"/>
                  <a:ext cx="1729096" cy="10329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9DF54F4-5006-3BFA-439C-85C0D2BFAE16}"/>
                    </a:ext>
                  </a:extLst>
                </p:cNvPr>
                <p:cNvSpPr/>
                <p:nvPr/>
              </p:nvSpPr>
              <p:spPr>
                <a:xfrm>
                  <a:off x="4309531" y="1861525"/>
                  <a:ext cx="967760" cy="23030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Pagrindinis brėžinys</a:t>
                  </a:r>
                </a:p>
              </p:txBody>
            </p:sp>
            <p:sp>
              <p:nvSpPr>
                <p:cNvPr id="91" name="Rectangle 90">
                  <a:extLst>
                    <a:ext uri="{FF2B5EF4-FFF2-40B4-BE49-F238E27FC236}">
                      <a16:creationId xmlns:a16="http://schemas.microsoft.com/office/drawing/2014/main" id="{091B8AFF-CD42-1CAB-B625-D4078F7E64EE}"/>
                    </a:ext>
                  </a:extLst>
                </p:cNvPr>
                <p:cNvSpPr/>
                <p:nvPr/>
              </p:nvSpPr>
              <p:spPr>
                <a:xfrm>
                  <a:off x="4309531" y="2118963"/>
                  <a:ext cx="967760" cy="3131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Papildomas miško grupių ir pogrupių brėžinys</a:t>
                  </a:r>
                </a:p>
              </p:txBody>
            </p:sp>
            <p:sp>
              <p:nvSpPr>
                <p:cNvPr id="92" name="Rectangle 91">
                  <a:extLst>
                    <a:ext uri="{FF2B5EF4-FFF2-40B4-BE49-F238E27FC236}">
                      <a16:creationId xmlns:a16="http://schemas.microsoft.com/office/drawing/2014/main" id="{65A7E84B-D007-8A01-4371-9C1BF2911E54}"/>
                    </a:ext>
                  </a:extLst>
                </p:cNvPr>
                <p:cNvSpPr/>
                <p:nvPr/>
              </p:nvSpPr>
              <p:spPr>
                <a:xfrm>
                  <a:off x="4309531" y="2461905"/>
                  <a:ext cx="967760" cy="3131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Papildomas miškų naudotojų brėžinys</a:t>
                  </a:r>
                </a:p>
              </p:txBody>
            </p:sp>
            <p:sp>
              <p:nvSpPr>
                <p:cNvPr id="93" name="Rectangle 92">
                  <a:extLst>
                    <a:ext uri="{FF2B5EF4-FFF2-40B4-BE49-F238E27FC236}">
                      <a16:creationId xmlns:a16="http://schemas.microsoft.com/office/drawing/2014/main" id="{0221674F-5830-879F-327D-791DCB6171E3}"/>
                    </a:ext>
                  </a:extLst>
                </p:cNvPr>
                <p:cNvSpPr/>
                <p:nvPr/>
              </p:nvSpPr>
              <p:spPr>
                <a:xfrm>
                  <a:off x="5430520" y="1774485"/>
                  <a:ext cx="2840585" cy="34447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Siūloma įtraukti EP kartografavimo brėžinį, siekiant palyginti miškų naudojimo politiką ir jos galimą poveikį ekosistemoms ir jų teikiamoms EP</a:t>
                  </a:r>
                </a:p>
              </p:txBody>
            </p:sp>
            <p:cxnSp>
              <p:nvCxnSpPr>
                <p:cNvPr id="95" name="Straight Arrow Connector 94">
                  <a:extLst>
                    <a:ext uri="{FF2B5EF4-FFF2-40B4-BE49-F238E27FC236}">
                      <a16:creationId xmlns:a16="http://schemas.microsoft.com/office/drawing/2014/main" id="{AE4AFE5B-EDEA-8659-150A-FFBA6B5B1F8A}"/>
                    </a:ext>
                  </a:extLst>
                </p:cNvPr>
                <p:cNvCxnSpPr>
                  <a:cxnSpLocks/>
                  <a:stCxn id="23" idx="3"/>
                  <a:endCxn id="90" idx="1"/>
                </p:cNvCxnSpPr>
                <p:nvPr/>
              </p:nvCxnSpPr>
              <p:spPr>
                <a:xfrm flipV="1">
                  <a:off x="3848119" y="1976678"/>
                  <a:ext cx="461412" cy="1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39185CDA-3282-82B0-C0E7-F7841215DDA2}"/>
                    </a:ext>
                  </a:extLst>
                </p:cNvPr>
                <p:cNvCxnSpPr>
                  <a:cxnSpLocks/>
                  <a:stCxn id="23" idx="3"/>
                  <a:endCxn id="91" idx="1"/>
                </p:cNvCxnSpPr>
                <p:nvPr/>
              </p:nvCxnSpPr>
              <p:spPr>
                <a:xfrm>
                  <a:off x="3848119" y="1977812"/>
                  <a:ext cx="461412" cy="2977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9366683-EBF0-CFB4-F674-1DE9175BA1CF}"/>
                    </a:ext>
                  </a:extLst>
                </p:cNvPr>
                <p:cNvCxnSpPr>
                  <a:cxnSpLocks/>
                  <a:stCxn id="23" idx="3"/>
                  <a:endCxn id="92" idx="1"/>
                </p:cNvCxnSpPr>
                <p:nvPr/>
              </p:nvCxnSpPr>
              <p:spPr>
                <a:xfrm>
                  <a:off x="3848119" y="1977812"/>
                  <a:ext cx="461412" cy="6406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46A74DC-33BF-66AC-1A17-2CAE8BA25A30}"/>
                    </a:ext>
                  </a:extLst>
                </p:cNvPr>
                <p:cNvCxnSpPr>
                  <a:cxnSpLocks/>
                </p:cNvCxnSpPr>
                <p:nvPr/>
              </p:nvCxnSpPr>
              <p:spPr>
                <a:xfrm flipH="1">
                  <a:off x="3848119" y="1834758"/>
                  <a:ext cx="1582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7012F4F-5EA9-A888-6FF5-41454F8583D5}"/>
                    </a:ext>
                  </a:extLst>
                </p:cNvPr>
                <p:cNvSpPr/>
                <p:nvPr/>
              </p:nvSpPr>
              <p:spPr>
                <a:xfrm>
                  <a:off x="4017449" y="4435899"/>
                  <a:ext cx="4257960" cy="33796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Siūloma aprašyti miškų teikiamas pagrindines EP. Galima sudaryti pagrindinių / prioritetinių miškų ekosistemų teikiamų EP sąrašą, kad būtų palengvintas Schemos rengimo procesas. Teikiama integravimo nauda – papildomi įrodymai priimti sprendimus dėl miškų grupių priskyrimo ir (arba) keitimo</a:t>
                  </a:r>
                </a:p>
              </p:txBody>
            </p:sp>
            <p:cxnSp>
              <p:nvCxnSpPr>
                <p:cNvPr id="129" name="Straight Arrow Connector 128">
                  <a:extLst>
                    <a:ext uri="{FF2B5EF4-FFF2-40B4-BE49-F238E27FC236}">
                      <a16:creationId xmlns:a16="http://schemas.microsoft.com/office/drawing/2014/main" id="{917AC3E1-D01E-FE73-B56C-5A41C5447CC2}"/>
                    </a:ext>
                  </a:extLst>
                </p:cNvPr>
                <p:cNvCxnSpPr>
                  <a:cxnSpLocks/>
                  <a:stCxn id="37" idx="2"/>
                </p:cNvCxnSpPr>
                <p:nvPr/>
              </p:nvCxnSpPr>
              <p:spPr>
                <a:xfrm>
                  <a:off x="6846508" y="4283756"/>
                  <a:ext cx="4304" cy="152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D57BBC57-922F-1F6B-3EE0-437EEE955FB7}"/>
                    </a:ext>
                  </a:extLst>
                </p:cNvPr>
                <p:cNvGrpSpPr/>
                <p:nvPr/>
              </p:nvGrpSpPr>
              <p:grpSpPr>
                <a:xfrm>
                  <a:off x="1727183" y="2996668"/>
                  <a:ext cx="967760" cy="1217387"/>
                  <a:chOff x="1841894" y="3145679"/>
                  <a:chExt cx="967760" cy="1217387"/>
                </a:xfrm>
                <a:solidFill>
                  <a:schemeClr val="accent2"/>
                </a:solidFill>
              </p:grpSpPr>
              <p:sp>
                <p:nvSpPr>
                  <p:cNvPr id="133" name="Rectangle 132">
                    <a:extLst>
                      <a:ext uri="{FF2B5EF4-FFF2-40B4-BE49-F238E27FC236}">
                        <a16:creationId xmlns:a16="http://schemas.microsoft.com/office/drawing/2014/main" id="{0D26A5C7-4A40-6965-7826-3D4DE2BFE60A}"/>
                      </a:ext>
                    </a:extLst>
                  </p:cNvPr>
                  <p:cNvSpPr/>
                  <p:nvPr/>
                </p:nvSpPr>
                <p:spPr>
                  <a:xfrm>
                    <a:off x="1841894" y="3145679"/>
                    <a:ext cx="967760" cy="281966"/>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Bendrieji miškų ūkio plėtros apsektai</a:t>
                    </a:r>
                  </a:p>
                </p:txBody>
              </p:sp>
              <p:sp>
                <p:nvSpPr>
                  <p:cNvPr id="136" name="Rectangle 135">
                    <a:extLst>
                      <a:ext uri="{FF2B5EF4-FFF2-40B4-BE49-F238E27FC236}">
                        <a16:creationId xmlns:a16="http://schemas.microsoft.com/office/drawing/2014/main" id="{46938F38-2AA8-9A53-CD42-945EE5B1210A}"/>
                      </a:ext>
                    </a:extLst>
                  </p:cNvPr>
                  <p:cNvSpPr/>
                  <p:nvPr/>
                </p:nvSpPr>
                <p:spPr>
                  <a:xfrm>
                    <a:off x="1841894" y="3801274"/>
                    <a:ext cx="967760" cy="561792"/>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Miško žemės pavertimo kitomis naudmenomis poreikis</a:t>
                    </a:r>
                  </a:p>
                </p:txBody>
              </p:sp>
              <p:sp>
                <p:nvSpPr>
                  <p:cNvPr id="137" name="Rectangle 136">
                    <a:extLst>
                      <a:ext uri="{FF2B5EF4-FFF2-40B4-BE49-F238E27FC236}">
                        <a16:creationId xmlns:a16="http://schemas.microsoft.com/office/drawing/2014/main" id="{BE92D40F-9529-33F6-B3BF-F17B63935039}"/>
                      </a:ext>
                    </a:extLst>
                  </p:cNvPr>
                  <p:cNvSpPr/>
                  <p:nvPr/>
                </p:nvSpPr>
                <p:spPr>
                  <a:xfrm>
                    <a:off x="1841894" y="3473476"/>
                    <a:ext cx="967760" cy="281966"/>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Miškingumo plėtros prognozė</a:t>
                    </a:r>
                  </a:p>
                </p:txBody>
              </p:sp>
            </p:grpSp>
            <p:grpSp>
              <p:nvGrpSpPr>
                <p:cNvPr id="148" name="Group 147">
                  <a:extLst>
                    <a:ext uri="{FF2B5EF4-FFF2-40B4-BE49-F238E27FC236}">
                      <a16:creationId xmlns:a16="http://schemas.microsoft.com/office/drawing/2014/main" id="{C4810F16-D80D-7957-0EE7-A764D1976A3D}"/>
                    </a:ext>
                  </a:extLst>
                </p:cNvPr>
                <p:cNvGrpSpPr/>
                <p:nvPr/>
              </p:nvGrpSpPr>
              <p:grpSpPr>
                <a:xfrm>
                  <a:off x="697618" y="2994145"/>
                  <a:ext cx="967760" cy="1219910"/>
                  <a:chOff x="805988" y="3143156"/>
                  <a:chExt cx="967760" cy="1219910"/>
                </a:xfrm>
                <a:solidFill>
                  <a:schemeClr val="accent2"/>
                </a:solidFill>
              </p:grpSpPr>
              <p:sp>
                <p:nvSpPr>
                  <p:cNvPr id="134" name="Rectangle 133">
                    <a:extLst>
                      <a:ext uri="{FF2B5EF4-FFF2-40B4-BE49-F238E27FC236}">
                        <a16:creationId xmlns:a16="http://schemas.microsoft.com/office/drawing/2014/main" id="{DDDB3700-692B-DAFF-C6F8-1E2CADD5A4A1}"/>
                      </a:ext>
                    </a:extLst>
                  </p:cNvPr>
                  <p:cNvSpPr/>
                  <p:nvPr/>
                </p:nvSpPr>
                <p:spPr>
                  <a:xfrm>
                    <a:off x="805988" y="3143156"/>
                    <a:ext cx="963009" cy="458836"/>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Miškų administravimo ir nuosavybės keitimo prognozė, pasiūlymai</a:t>
                    </a:r>
                  </a:p>
                </p:txBody>
              </p:sp>
              <p:sp>
                <p:nvSpPr>
                  <p:cNvPr id="135" name="Rectangle 134">
                    <a:extLst>
                      <a:ext uri="{FF2B5EF4-FFF2-40B4-BE49-F238E27FC236}">
                        <a16:creationId xmlns:a16="http://schemas.microsoft.com/office/drawing/2014/main" id="{801E1844-FDB0-3E59-502A-159AE5D3CE17}"/>
                      </a:ext>
                    </a:extLst>
                  </p:cNvPr>
                  <p:cNvSpPr/>
                  <p:nvPr/>
                </p:nvSpPr>
                <p:spPr>
                  <a:xfrm>
                    <a:off x="805988" y="4081100"/>
                    <a:ext cx="967760" cy="281966"/>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Pasiūlymai miškų grupėms tikslinti</a:t>
                    </a:r>
                  </a:p>
                </p:txBody>
              </p:sp>
              <p:sp>
                <p:nvSpPr>
                  <p:cNvPr id="138" name="Rectangle 137">
                    <a:extLst>
                      <a:ext uri="{FF2B5EF4-FFF2-40B4-BE49-F238E27FC236}">
                        <a16:creationId xmlns:a16="http://schemas.microsoft.com/office/drawing/2014/main" id="{1B12A113-86F1-BE77-4D33-8FA6D9B45ED2}"/>
                      </a:ext>
                    </a:extLst>
                  </p:cNvPr>
                  <p:cNvSpPr/>
                  <p:nvPr/>
                </p:nvSpPr>
                <p:spPr>
                  <a:xfrm>
                    <a:off x="805988" y="3647606"/>
                    <a:ext cx="967760" cy="38788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Paveldosaugos reikalavimai žemės plotams</a:t>
                    </a:r>
                  </a:p>
                </p:txBody>
              </p:sp>
            </p:grpSp>
            <p:grpSp>
              <p:nvGrpSpPr>
                <p:cNvPr id="150" name="Group 149">
                  <a:extLst>
                    <a:ext uri="{FF2B5EF4-FFF2-40B4-BE49-F238E27FC236}">
                      <a16:creationId xmlns:a16="http://schemas.microsoft.com/office/drawing/2014/main" id="{7426B9D1-1776-B2AC-E747-9D59247897D8}"/>
                    </a:ext>
                  </a:extLst>
                </p:cNvPr>
                <p:cNvGrpSpPr/>
                <p:nvPr/>
              </p:nvGrpSpPr>
              <p:grpSpPr>
                <a:xfrm>
                  <a:off x="2756749" y="2996668"/>
                  <a:ext cx="967760" cy="1213421"/>
                  <a:chOff x="2865119" y="3145679"/>
                  <a:chExt cx="967760" cy="1213421"/>
                </a:xfrm>
                <a:solidFill>
                  <a:schemeClr val="accent2"/>
                </a:solidFill>
              </p:grpSpPr>
              <p:sp>
                <p:nvSpPr>
                  <p:cNvPr id="139" name="Rectangle 138">
                    <a:extLst>
                      <a:ext uri="{FF2B5EF4-FFF2-40B4-BE49-F238E27FC236}">
                        <a16:creationId xmlns:a16="http://schemas.microsoft.com/office/drawing/2014/main" id="{ABDAEC93-013A-0FFE-C737-068457373645}"/>
                      </a:ext>
                    </a:extLst>
                  </p:cNvPr>
                  <p:cNvSpPr/>
                  <p:nvPr/>
                </p:nvSpPr>
                <p:spPr>
                  <a:xfrm>
                    <a:off x="2865119" y="3997364"/>
                    <a:ext cx="967760" cy="361736"/>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Miškų išteklių kokybės gerinimas</a:t>
                    </a:r>
                  </a:p>
                </p:txBody>
              </p:sp>
              <p:sp>
                <p:nvSpPr>
                  <p:cNvPr id="140" name="Rectangle 139">
                    <a:extLst>
                      <a:ext uri="{FF2B5EF4-FFF2-40B4-BE49-F238E27FC236}">
                        <a16:creationId xmlns:a16="http://schemas.microsoft.com/office/drawing/2014/main" id="{C92AD860-2A09-5708-0DED-0122C0574904}"/>
                      </a:ext>
                    </a:extLst>
                  </p:cNvPr>
                  <p:cNvSpPr/>
                  <p:nvPr/>
                </p:nvSpPr>
                <p:spPr>
                  <a:xfrm>
                    <a:off x="2865119" y="3559740"/>
                    <a:ext cx="967760" cy="38530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Miškotvarkos darbų gairės</a:t>
                    </a:r>
                  </a:p>
                </p:txBody>
              </p:sp>
              <p:sp>
                <p:nvSpPr>
                  <p:cNvPr id="141" name="Rectangle 140">
                    <a:extLst>
                      <a:ext uri="{FF2B5EF4-FFF2-40B4-BE49-F238E27FC236}">
                        <a16:creationId xmlns:a16="http://schemas.microsoft.com/office/drawing/2014/main" id="{9BB75374-65FD-233E-7A5B-E3EFDBAADB54}"/>
                      </a:ext>
                    </a:extLst>
                  </p:cNvPr>
                  <p:cNvSpPr/>
                  <p:nvPr/>
                </p:nvSpPr>
                <p:spPr>
                  <a:xfrm>
                    <a:off x="2865119" y="3145679"/>
                    <a:ext cx="967760" cy="361737"/>
                  </a:xfrm>
                  <a:prstGeom prst="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Miško išteklių naudojimo ir atkūrimo prognozės</a:t>
                    </a:r>
                  </a:p>
                </p:txBody>
              </p:sp>
            </p:grpSp>
            <p:sp>
              <p:nvSpPr>
                <p:cNvPr id="166" name="Rectangle 165">
                  <a:extLst>
                    <a:ext uri="{FF2B5EF4-FFF2-40B4-BE49-F238E27FC236}">
                      <a16:creationId xmlns:a16="http://schemas.microsoft.com/office/drawing/2014/main" id="{6014D8A4-0B25-643D-F5D5-6722B5A89161}"/>
                    </a:ext>
                  </a:extLst>
                </p:cNvPr>
                <p:cNvSpPr/>
                <p:nvPr/>
              </p:nvSpPr>
              <p:spPr>
                <a:xfrm>
                  <a:off x="589283" y="4435899"/>
                  <a:ext cx="3211419" cy="21061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Siūloma atsižvelgti ir aprašyti be kitų minimų aspektų, taip pat EP aspektą, atsižvelgiant į EP brėžinį ir aprašomajame rašte pateiktą informaciją apie EP</a:t>
                  </a:r>
                </a:p>
              </p:txBody>
            </p:sp>
            <p:cxnSp>
              <p:nvCxnSpPr>
                <p:cNvPr id="168" name="Straight Arrow Connector 167">
                  <a:extLst>
                    <a:ext uri="{FF2B5EF4-FFF2-40B4-BE49-F238E27FC236}">
                      <a16:creationId xmlns:a16="http://schemas.microsoft.com/office/drawing/2014/main" id="{9F1C8943-0F87-8C11-546A-F8934A480D3B}"/>
                    </a:ext>
                  </a:extLst>
                </p:cNvPr>
                <p:cNvCxnSpPr>
                  <a:cxnSpLocks/>
                  <a:stCxn id="144" idx="2"/>
                </p:cNvCxnSpPr>
                <p:nvPr/>
              </p:nvCxnSpPr>
              <p:spPr>
                <a:xfrm>
                  <a:off x="2194993" y="4273976"/>
                  <a:ext cx="0" cy="152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42DEEFFE-2EE4-327A-BE62-B2BD3409F469}"/>
                    </a:ext>
                  </a:extLst>
                </p:cNvPr>
                <p:cNvCxnSpPr>
                  <a:cxnSpLocks/>
                  <a:stCxn id="24" idx="3"/>
                  <a:endCxn id="18" idx="1"/>
                </p:cNvCxnSpPr>
                <p:nvPr/>
              </p:nvCxnSpPr>
              <p:spPr>
                <a:xfrm>
                  <a:off x="3848119" y="2344366"/>
                  <a:ext cx="172716" cy="1798407"/>
                </a:xfrm>
                <a:prstGeom prst="bentConnector3">
                  <a:avLst>
                    <a:gd name="adj1" fmla="val 223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287A558B-55DA-5AA9-E648-39A6EEC59A40}"/>
                    </a:ext>
                  </a:extLst>
                </p:cNvPr>
                <p:cNvCxnSpPr>
                  <a:cxnSpLocks/>
                </p:cNvCxnSpPr>
                <p:nvPr/>
              </p:nvCxnSpPr>
              <p:spPr>
                <a:xfrm flipH="1">
                  <a:off x="3800703" y="4224355"/>
                  <a:ext cx="2167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1E4FA98D-CE32-A029-6291-8DE3C7930377}"/>
                    </a:ext>
                  </a:extLst>
                </p:cNvPr>
                <p:cNvCxnSpPr>
                  <a:cxnSpLocks/>
                  <a:endCxn id="32" idx="1"/>
                </p:cNvCxnSpPr>
                <p:nvPr/>
              </p:nvCxnSpPr>
              <p:spPr>
                <a:xfrm>
                  <a:off x="3889170" y="2967132"/>
                  <a:ext cx="1316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7B3E2C3B-E50E-E718-7196-59FD8BB8F9EE}"/>
                    </a:ext>
                  </a:extLst>
                </p:cNvPr>
                <p:cNvCxnSpPr>
                  <a:cxnSpLocks/>
                  <a:endCxn id="33" idx="1"/>
                </p:cNvCxnSpPr>
                <p:nvPr/>
              </p:nvCxnSpPr>
              <p:spPr>
                <a:xfrm flipV="1">
                  <a:off x="3889170" y="3329025"/>
                  <a:ext cx="131668" cy="6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238B1E52-4A32-FF70-775C-0ACBD1FE2D88}"/>
                    </a:ext>
                  </a:extLst>
                </p:cNvPr>
                <p:cNvCxnSpPr>
                  <a:cxnSpLocks/>
                  <a:endCxn id="34" idx="1"/>
                </p:cNvCxnSpPr>
                <p:nvPr/>
              </p:nvCxnSpPr>
              <p:spPr>
                <a:xfrm flipV="1">
                  <a:off x="3889170" y="3737801"/>
                  <a:ext cx="131668" cy="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3" name="Connector: Elbow 242">
                  <a:extLst>
                    <a:ext uri="{FF2B5EF4-FFF2-40B4-BE49-F238E27FC236}">
                      <a16:creationId xmlns:a16="http://schemas.microsoft.com/office/drawing/2014/main" id="{15F2EF5A-1092-9DC2-A38E-88F528677F07}"/>
                    </a:ext>
                  </a:extLst>
                </p:cNvPr>
                <p:cNvCxnSpPr>
                  <a:stCxn id="32" idx="3"/>
                  <a:endCxn id="35" idx="1"/>
                </p:cNvCxnSpPr>
                <p:nvPr/>
              </p:nvCxnSpPr>
              <p:spPr>
                <a:xfrm flipV="1">
                  <a:off x="5278119" y="2771168"/>
                  <a:ext cx="152402" cy="195964"/>
                </a:xfrm>
                <a:prstGeom prst="bentConnector3">
                  <a:avLst>
                    <a:gd name="adj1" fmla="val 403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1266236B-B1C4-9BE8-C232-81117927DCD7}"/>
                    </a:ext>
                  </a:extLst>
                </p:cNvPr>
                <p:cNvCxnSpPr>
                  <a:stCxn id="33" idx="3"/>
                  <a:endCxn id="36" idx="1"/>
                </p:cNvCxnSpPr>
                <p:nvPr/>
              </p:nvCxnSpPr>
              <p:spPr>
                <a:xfrm>
                  <a:off x="5278119" y="3329025"/>
                  <a:ext cx="138836" cy="103488"/>
                </a:xfrm>
                <a:prstGeom prst="bentConnector3">
                  <a:avLst>
                    <a:gd name="adj1" fmla="val 287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6" name="Connector: Elbow 255">
                  <a:extLst>
                    <a:ext uri="{FF2B5EF4-FFF2-40B4-BE49-F238E27FC236}">
                      <a16:creationId xmlns:a16="http://schemas.microsoft.com/office/drawing/2014/main" id="{764CF215-8D51-29C0-96E7-420B54388D6D}"/>
                    </a:ext>
                  </a:extLst>
                </p:cNvPr>
                <p:cNvCxnSpPr>
                  <a:stCxn id="34" idx="3"/>
                  <a:endCxn id="37" idx="1"/>
                </p:cNvCxnSpPr>
                <p:nvPr/>
              </p:nvCxnSpPr>
              <p:spPr>
                <a:xfrm>
                  <a:off x="5278119" y="3737801"/>
                  <a:ext cx="143792" cy="272978"/>
                </a:xfrm>
                <a:prstGeom prst="bentConnector3">
                  <a:avLst>
                    <a:gd name="adj1" fmla="val 346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AC42B95-ED38-5B0C-7DC7-069E5B12C965}"/>
                    </a:ext>
                  </a:extLst>
                </p:cNvPr>
                <p:cNvCxnSpPr>
                  <a:cxnSpLocks/>
                </p:cNvCxnSpPr>
                <p:nvPr/>
              </p:nvCxnSpPr>
              <p:spPr>
                <a:xfrm>
                  <a:off x="3812663" y="4532627"/>
                  <a:ext cx="192825" cy="0"/>
                </a:xfrm>
                <a:prstGeom prst="straightConnector1">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0" name="Connector: Elbow 289">
                  <a:extLst>
                    <a:ext uri="{FF2B5EF4-FFF2-40B4-BE49-F238E27FC236}">
                      <a16:creationId xmlns:a16="http://schemas.microsoft.com/office/drawing/2014/main" id="{6D78E5AE-7454-9B3B-5B94-CF586148FF53}"/>
                    </a:ext>
                  </a:extLst>
                </p:cNvPr>
                <p:cNvCxnSpPr>
                  <a:cxnSpLocks/>
                  <a:stCxn id="166" idx="2"/>
                  <a:endCxn id="93" idx="3"/>
                </p:cNvCxnSpPr>
                <p:nvPr/>
              </p:nvCxnSpPr>
              <p:spPr>
                <a:xfrm rot="5400000" flipH="1" flipV="1">
                  <a:off x="3883156" y="258561"/>
                  <a:ext cx="2699785" cy="6076112"/>
                </a:xfrm>
                <a:prstGeom prst="bentConnector4">
                  <a:avLst>
                    <a:gd name="adj1" fmla="val -8467"/>
                    <a:gd name="adj2" fmla="val 103762"/>
                  </a:avLst>
                </a:prstGeom>
                <a:ln>
                  <a:solidFill>
                    <a:schemeClr val="bg2">
                      <a:lumMod val="9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880625F3-C8EF-2728-7E09-1C114EEE95BC}"/>
                    </a:ext>
                  </a:extLst>
                </p:cNvPr>
                <p:cNvSpPr/>
                <p:nvPr/>
              </p:nvSpPr>
              <p:spPr>
                <a:xfrm>
                  <a:off x="5430520" y="1045064"/>
                  <a:ext cx="2840585" cy="34447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Norint integruoti EP vertinimą į schemų rengimo procesus, siūloma sudaryti prioritetinių EP sąrašą, esant papildomos informacijos poreikiui atlikti papildomus EP tyrimus</a:t>
                  </a:r>
                </a:p>
              </p:txBody>
            </p:sp>
            <p:cxnSp>
              <p:nvCxnSpPr>
                <p:cNvPr id="180" name="Straight Arrow Connector 179">
                  <a:extLst>
                    <a:ext uri="{FF2B5EF4-FFF2-40B4-BE49-F238E27FC236}">
                      <a16:creationId xmlns:a16="http://schemas.microsoft.com/office/drawing/2014/main" id="{2957B6B2-60CC-9CB8-60BC-5DCEDC02C74F}"/>
                    </a:ext>
                  </a:extLst>
                </p:cNvPr>
                <p:cNvCxnSpPr>
                  <a:cxnSpLocks/>
                  <a:stCxn id="176" idx="1"/>
                </p:cNvCxnSpPr>
                <p:nvPr/>
              </p:nvCxnSpPr>
              <p:spPr>
                <a:xfrm flipH="1">
                  <a:off x="4850296" y="1217303"/>
                  <a:ext cx="580224" cy="1168"/>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C20EC2D7-6B4B-FC37-A5BF-608FBFFA8865}"/>
                    </a:ext>
                  </a:extLst>
                </p:cNvPr>
                <p:cNvCxnSpPr>
                  <a:cxnSpLocks/>
                  <a:stCxn id="176" idx="2"/>
                  <a:endCxn id="93" idx="0"/>
                </p:cNvCxnSpPr>
                <p:nvPr/>
              </p:nvCxnSpPr>
              <p:spPr>
                <a:xfrm>
                  <a:off x="6850813" y="1389542"/>
                  <a:ext cx="0" cy="384943"/>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BFE2E1F-39F8-67A5-7C6F-750BF6DE7D4E}"/>
                    </a:ext>
                  </a:extLst>
                </p:cNvPr>
                <p:cNvSpPr/>
                <p:nvPr/>
              </p:nvSpPr>
              <p:spPr>
                <a:xfrm>
                  <a:off x="871202" y="1683425"/>
                  <a:ext cx="1621450" cy="247759"/>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II.1. Esamos būklės įvertinimas</a:t>
                  </a:r>
                </a:p>
              </p:txBody>
            </p:sp>
            <p:cxnSp>
              <p:nvCxnSpPr>
                <p:cNvPr id="17" name="Straight Arrow Connector 16">
                  <a:extLst>
                    <a:ext uri="{FF2B5EF4-FFF2-40B4-BE49-F238E27FC236}">
                      <a16:creationId xmlns:a16="http://schemas.microsoft.com/office/drawing/2014/main" id="{3A853AFE-6250-AAF5-E1F4-C381100CE233}"/>
                    </a:ext>
                  </a:extLst>
                </p:cNvPr>
                <p:cNvCxnSpPr>
                  <a:cxnSpLocks/>
                  <a:endCxn id="15" idx="1"/>
                </p:cNvCxnSpPr>
                <p:nvPr/>
              </p:nvCxnSpPr>
              <p:spPr>
                <a:xfrm>
                  <a:off x="638385" y="1807305"/>
                  <a:ext cx="2328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D241C8E-697A-85A1-2B0B-FAF57AAE2F30}"/>
                    </a:ext>
                  </a:extLst>
                </p:cNvPr>
                <p:cNvCxnSpPr>
                  <a:cxnSpLocks/>
                </p:cNvCxnSpPr>
                <p:nvPr/>
              </p:nvCxnSpPr>
              <p:spPr>
                <a:xfrm>
                  <a:off x="638385" y="2107049"/>
                  <a:ext cx="2328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A4D41C3-7949-8868-953A-5F546E94CDDE}"/>
                    </a:ext>
                  </a:extLst>
                </p:cNvPr>
                <p:cNvSpPr/>
                <p:nvPr/>
              </p:nvSpPr>
              <p:spPr>
                <a:xfrm>
                  <a:off x="571518" y="2634549"/>
                  <a:ext cx="2155613" cy="19202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solidFill>
                        <a:sysClr val="windowText" lastClr="000000"/>
                      </a:solidFill>
                    </a:rPr>
                    <a:t>II. Baigiamasis etapas</a:t>
                  </a:r>
                </a:p>
              </p:txBody>
            </p:sp>
            <p:sp>
              <p:nvSpPr>
                <p:cNvPr id="72" name="Rectangle 71">
                  <a:extLst>
                    <a:ext uri="{FF2B5EF4-FFF2-40B4-BE49-F238E27FC236}">
                      <a16:creationId xmlns:a16="http://schemas.microsoft.com/office/drawing/2014/main" id="{24E6D171-9831-D3BA-8829-5B0E322C5E2C}"/>
                    </a:ext>
                  </a:extLst>
                </p:cNvPr>
                <p:cNvSpPr/>
                <p:nvPr/>
              </p:nvSpPr>
              <p:spPr>
                <a:xfrm>
                  <a:off x="2879945" y="2545069"/>
                  <a:ext cx="967760" cy="3114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P</a:t>
                  </a:r>
                  <a:r>
                    <a:rPr lang="pt-BR" sz="700">
                      <a:solidFill>
                        <a:sysClr val="windowText" lastClr="000000"/>
                      </a:solidFill>
                    </a:rPr>
                    <a:t>lanavimo procedūrų dokumentai ir priedai</a:t>
                  </a:r>
                  <a:endParaRPr lang="lt-LT" sz="700">
                    <a:solidFill>
                      <a:sysClr val="windowText" lastClr="000000"/>
                    </a:solidFill>
                  </a:endParaRPr>
                </a:p>
              </p:txBody>
            </p:sp>
          </p:grpSp>
          <p:sp>
            <p:nvSpPr>
              <p:cNvPr id="16" name="Rectangle 15">
                <a:extLst>
                  <a:ext uri="{FF2B5EF4-FFF2-40B4-BE49-F238E27FC236}">
                    <a16:creationId xmlns:a16="http://schemas.microsoft.com/office/drawing/2014/main" id="{CC760B02-6FBF-64E8-F6E3-41D095EB42CA}"/>
                  </a:ext>
                </a:extLst>
              </p:cNvPr>
              <p:cNvSpPr/>
              <p:nvPr/>
            </p:nvSpPr>
            <p:spPr>
              <a:xfrm>
                <a:off x="341225" y="4867064"/>
                <a:ext cx="180000" cy="18000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27" name="Rectangle 26">
                <a:extLst>
                  <a:ext uri="{FF2B5EF4-FFF2-40B4-BE49-F238E27FC236}">
                    <a16:creationId xmlns:a16="http://schemas.microsoft.com/office/drawing/2014/main" id="{4112B63F-9928-DA94-55C1-FD70B34D6360}"/>
                  </a:ext>
                </a:extLst>
              </p:cNvPr>
              <p:cNvSpPr/>
              <p:nvPr/>
            </p:nvSpPr>
            <p:spPr>
              <a:xfrm>
                <a:off x="341224" y="4637181"/>
                <a:ext cx="180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9" name="TextBox 28">
                <a:extLst>
                  <a:ext uri="{FF2B5EF4-FFF2-40B4-BE49-F238E27FC236}">
                    <a16:creationId xmlns:a16="http://schemas.microsoft.com/office/drawing/2014/main" id="{F81196E9-19C4-77B2-8249-F1B6FFE39F3A}"/>
                  </a:ext>
                </a:extLst>
              </p:cNvPr>
              <p:cNvSpPr txBox="1"/>
              <p:nvPr/>
            </p:nvSpPr>
            <p:spPr>
              <a:xfrm>
                <a:off x="517441" y="4627153"/>
                <a:ext cx="1732850" cy="200055"/>
              </a:xfrm>
              <a:prstGeom prst="rect">
                <a:avLst/>
              </a:prstGeom>
              <a:noFill/>
            </p:spPr>
            <p:txBody>
              <a:bodyPr wrap="square" rtlCol="0">
                <a:spAutoFit/>
              </a:bodyPr>
              <a:lstStyle/>
              <a:p>
                <a:r>
                  <a:rPr lang="lt-LT" sz="700"/>
                  <a:t>Integravimas į schemos rengimo procesus</a:t>
                </a:r>
              </a:p>
            </p:txBody>
          </p:sp>
          <p:sp>
            <p:nvSpPr>
              <p:cNvPr id="30" name="Rectangle 29">
                <a:extLst>
                  <a:ext uri="{FF2B5EF4-FFF2-40B4-BE49-F238E27FC236}">
                    <a16:creationId xmlns:a16="http://schemas.microsoft.com/office/drawing/2014/main" id="{187A7B8A-F3B8-B1B0-0933-98246E551DE6}"/>
                  </a:ext>
                </a:extLst>
              </p:cNvPr>
              <p:cNvSpPr/>
              <p:nvPr/>
            </p:nvSpPr>
            <p:spPr>
              <a:xfrm>
                <a:off x="3103790" y="4875811"/>
                <a:ext cx="180000" cy="180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1" name="TextBox 30">
                <a:extLst>
                  <a:ext uri="{FF2B5EF4-FFF2-40B4-BE49-F238E27FC236}">
                    <a16:creationId xmlns:a16="http://schemas.microsoft.com/office/drawing/2014/main" id="{D7B22F9F-D0CE-7B68-A666-D9288D2BCF97}"/>
                  </a:ext>
                </a:extLst>
              </p:cNvPr>
              <p:cNvSpPr txBox="1"/>
              <p:nvPr/>
            </p:nvSpPr>
            <p:spPr>
              <a:xfrm>
                <a:off x="3283790" y="4865783"/>
                <a:ext cx="2766349" cy="200055"/>
              </a:xfrm>
              <a:prstGeom prst="rect">
                <a:avLst/>
              </a:prstGeom>
              <a:noFill/>
            </p:spPr>
            <p:txBody>
              <a:bodyPr wrap="square" rtlCol="0">
                <a:spAutoFit/>
              </a:bodyPr>
              <a:lstStyle/>
              <a:p>
                <a:r>
                  <a:rPr lang="lt-LT" sz="700"/>
                  <a:t>Siūlymai dėl integravimo būdo</a:t>
                </a:r>
              </a:p>
            </p:txBody>
          </p:sp>
          <p:sp>
            <p:nvSpPr>
              <p:cNvPr id="38" name="TextBox 37">
                <a:extLst>
                  <a:ext uri="{FF2B5EF4-FFF2-40B4-BE49-F238E27FC236}">
                    <a16:creationId xmlns:a16="http://schemas.microsoft.com/office/drawing/2014/main" id="{F5BF1555-7571-25ED-C199-F9E0ECD74B41}"/>
                  </a:ext>
                </a:extLst>
              </p:cNvPr>
              <p:cNvSpPr txBox="1"/>
              <p:nvPr/>
            </p:nvSpPr>
            <p:spPr>
              <a:xfrm>
                <a:off x="517441" y="4861144"/>
                <a:ext cx="2128323" cy="200055"/>
              </a:xfrm>
              <a:prstGeom prst="rect">
                <a:avLst/>
              </a:prstGeom>
              <a:noFill/>
            </p:spPr>
            <p:txBody>
              <a:bodyPr wrap="square" rtlCol="0">
                <a:spAutoFit/>
              </a:bodyPr>
              <a:lstStyle/>
              <a:p>
                <a:r>
                  <a:rPr lang="lt-LT" sz="700"/>
                  <a:t>Integravimo į schemos rengimo procesus galimybė</a:t>
                </a:r>
              </a:p>
            </p:txBody>
          </p:sp>
        </p:grpSp>
        <p:cxnSp>
          <p:nvCxnSpPr>
            <p:cNvPr id="66" name="Straight Arrow Connector 65">
              <a:extLst>
                <a:ext uri="{FF2B5EF4-FFF2-40B4-BE49-F238E27FC236}">
                  <a16:creationId xmlns:a16="http://schemas.microsoft.com/office/drawing/2014/main" id="{810E43C8-5700-9E45-E1AC-27752D61A5A4}"/>
                </a:ext>
              </a:extLst>
            </p:cNvPr>
            <p:cNvCxnSpPr>
              <a:cxnSpLocks/>
            </p:cNvCxnSpPr>
            <p:nvPr/>
          </p:nvCxnSpPr>
          <p:spPr>
            <a:xfrm>
              <a:off x="804439" y="1099820"/>
              <a:ext cx="1032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A4B69D0-16A3-E015-731F-A24EAD28A558}"/>
                </a:ext>
              </a:extLst>
            </p:cNvPr>
            <p:cNvCxnSpPr>
              <a:cxnSpLocks/>
            </p:cNvCxnSpPr>
            <p:nvPr/>
          </p:nvCxnSpPr>
          <p:spPr>
            <a:xfrm>
              <a:off x="804439" y="1410361"/>
              <a:ext cx="1032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ight Brace 69">
              <a:extLst>
                <a:ext uri="{FF2B5EF4-FFF2-40B4-BE49-F238E27FC236}">
                  <a16:creationId xmlns:a16="http://schemas.microsoft.com/office/drawing/2014/main" id="{86A1EE44-39F2-B645-541B-C6C5A356AA9D}"/>
                </a:ext>
              </a:extLst>
            </p:cNvPr>
            <p:cNvSpPr/>
            <p:nvPr/>
          </p:nvSpPr>
          <p:spPr>
            <a:xfrm>
              <a:off x="3063346" y="913058"/>
              <a:ext cx="76261" cy="18745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96454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6FD9-CF24-4798-1BB4-3EA63F3B14C8}"/>
              </a:ext>
            </a:extLst>
          </p:cNvPr>
          <p:cNvSpPr>
            <a:spLocks noGrp="1"/>
          </p:cNvSpPr>
          <p:nvPr>
            <p:ph type="title"/>
          </p:nvPr>
        </p:nvSpPr>
        <p:spPr>
          <a:xfrm>
            <a:off x="533400" y="413468"/>
            <a:ext cx="8064500" cy="276999"/>
          </a:xfrm>
        </p:spPr>
        <p:txBody>
          <a:bodyPr/>
          <a:lstStyle/>
          <a:p>
            <a:r>
              <a:rPr lang="lt-LT" sz="2000">
                <a:solidFill>
                  <a:schemeClr val="tx1"/>
                </a:solidFill>
              </a:rPr>
              <a:t>EP vertinimo integravimo į miškų tvarkymo schemas pavyzdys</a:t>
            </a:r>
            <a:endParaRPr lang="en-GB" sz="2000"/>
          </a:p>
        </p:txBody>
      </p:sp>
      <p:sp>
        <p:nvSpPr>
          <p:cNvPr id="3" name="Slide Number Placeholder 2">
            <a:extLst>
              <a:ext uri="{FF2B5EF4-FFF2-40B4-BE49-F238E27FC236}">
                <a16:creationId xmlns:a16="http://schemas.microsoft.com/office/drawing/2014/main" id="{EFA4B039-8B45-3F6E-CB01-7131135AB15F}"/>
              </a:ext>
            </a:extLst>
          </p:cNvPr>
          <p:cNvSpPr>
            <a:spLocks noGrp="1"/>
          </p:cNvSpPr>
          <p:nvPr>
            <p:ph type="sldNum" sz="quarter" idx="12"/>
          </p:nvPr>
        </p:nvSpPr>
        <p:spPr/>
        <p:txBody>
          <a:bodyPr/>
          <a:lstStyle/>
          <a:p>
            <a:fld id="{42B1E8F1-27DF-3C4C-AF5E-F329429EDE92}" type="slidenum">
              <a:rPr lang="en-GB" smtClean="0"/>
              <a:t>18</a:t>
            </a:fld>
            <a:endParaRPr lang="en-GB"/>
          </a:p>
        </p:txBody>
      </p:sp>
      <p:sp>
        <p:nvSpPr>
          <p:cNvPr id="9" name="TextBox 8">
            <a:extLst>
              <a:ext uri="{FF2B5EF4-FFF2-40B4-BE49-F238E27FC236}">
                <a16:creationId xmlns:a16="http://schemas.microsoft.com/office/drawing/2014/main" id="{0FE7DDFC-795F-D388-AA2F-AAD72DE5B6F0}"/>
              </a:ext>
            </a:extLst>
          </p:cNvPr>
          <p:cNvSpPr txBox="1"/>
          <p:nvPr/>
        </p:nvSpPr>
        <p:spPr>
          <a:xfrm>
            <a:off x="472645" y="4053946"/>
            <a:ext cx="8135400" cy="507831"/>
          </a:xfrm>
          <a:prstGeom prst="rect">
            <a:avLst/>
          </a:prstGeom>
          <a:noFill/>
        </p:spPr>
        <p:txBody>
          <a:bodyPr wrap="square" rtlCol="0">
            <a:spAutoFit/>
          </a:bodyPr>
          <a:lstStyle/>
          <a:p>
            <a:pPr algn="just"/>
            <a:r>
              <a:rPr lang="lt-LT" sz="900"/>
              <a:t>Rengiant Miškų tvarkymo schemas, EP kartografinius vertinimo duomenis siūloma naudoti, kaip papildomą informacijos šaltinį </a:t>
            </a:r>
            <a:r>
              <a:rPr lang="lt-LT" sz="900" b="1"/>
              <a:t>aiškinamajame rašte</a:t>
            </a:r>
            <a:r>
              <a:rPr lang="lt-LT" sz="900"/>
              <a:t>, </a:t>
            </a:r>
            <a:r>
              <a:rPr lang="lt-LT" sz="900" b="1"/>
              <a:t>aprašant miškų išteklių naudojimo ir atkūrimo objekte charakteristikas</a:t>
            </a:r>
            <a:r>
              <a:rPr lang="lt-LT" sz="900"/>
              <a:t>. EP kartografavimo duomenis integruoti į </a:t>
            </a:r>
            <a:r>
              <a:rPr lang="lt-LT" sz="900" b="1"/>
              <a:t>schemos sprendinius aprašant</a:t>
            </a:r>
            <a:r>
              <a:rPr lang="lt-LT" sz="900"/>
              <a:t>: bendruosius miškų ūkio plėtros aspektus, miškingumo plėtros prognozes, vertinant poreikį miško žemes paversti kitomis naudmenomis bei prognozuojant miško išteklių naudojimą ir atkūrimą.  </a:t>
            </a:r>
          </a:p>
        </p:txBody>
      </p:sp>
      <p:grpSp>
        <p:nvGrpSpPr>
          <p:cNvPr id="62" name="Group 61">
            <a:extLst>
              <a:ext uri="{FF2B5EF4-FFF2-40B4-BE49-F238E27FC236}">
                <a16:creationId xmlns:a16="http://schemas.microsoft.com/office/drawing/2014/main" id="{CB614326-C567-BA28-B08D-2C06CA213230}"/>
              </a:ext>
            </a:extLst>
          </p:cNvPr>
          <p:cNvGrpSpPr/>
          <p:nvPr/>
        </p:nvGrpSpPr>
        <p:grpSpPr>
          <a:xfrm>
            <a:off x="533400" y="823800"/>
            <a:ext cx="8178262" cy="3130901"/>
            <a:chOff x="533400" y="569957"/>
            <a:chExt cx="8178262" cy="3130901"/>
          </a:xfrm>
        </p:grpSpPr>
        <p:grpSp>
          <p:nvGrpSpPr>
            <p:cNvPr id="8" name="Group 7">
              <a:extLst>
                <a:ext uri="{FF2B5EF4-FFF2-40B4-BE49-F238E27FC236}">
                  <a16:creationId xmlns:a16="http://schemas.microsoft.com/office/drawing/2014/main" id="{2A9EED00-31BE-F99A-DAA1-CCA6F4B739BC}"/>
                </a:ext>
              </a:extLst>
            </p:cNvPr>
            <p:cNvGrpSpPr/>
            <p:nvPr/>
          </p:nvGrpSpPr>
          <p:grpSpPr>
            <a:xfrm>
              <a:off x="3076308" y="3049118"/>
              <a:ext cx="5527852" cy="647731"/>
              <a:chOff x="546673" y="3006977"/>
              <a:chExt cx="2428973" cy="517345"/>
            </a:xfrm>
          </p:grpSpPr>
          <p:sp>
            <p:nvSpPr>
              <p:cNvPr id="4" name="Rectangle 3">
                <a:extLst>
                  <a:ext uri="{FF2B5EF4-FFF2-40B4-BE49-F238E27FC236}">
                    <a16:creationId xmlns:a16="http://schemas.microsoft.com/office/drawing/2014/main" id="{9F88CBCA-E280-A0A1-6A27-78CBFEAE8A21}"/>
                  </a:ext>
                </a:extLst>
              </p:cNvPr>
              <p:cNvSpPr/>
              <p:nvPr/>
            </p:nvSpPr>
            <p:spPr>
              <a:xfrm>
                <a:off x="546673" y="3006977"/>
                <a:ext cx="2428973" cy="3353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EP vertinimo ir kartografavimo duomenys, naudoti nustatant svarbius EP požiūriu žemės plotus Klaipėdos apskrityje</a:t>
                </a:r>
              </a:p>
            </p:txBody>
          </p:sp>
          <p:sp>
            <p:nvSpPr>
              <p:cNvPr id="6" name="Rectangle 5">
                <a:extLst>
                  <a:ext uri="{FF2B5EF4-FFF2-40B4-BE49-F238E27FC236}">
                    <a16:creationId xmlns:a16="http://schemas.microsoft.com/office/drawing/2014/main" id="{357F719D-7196-7977-923B-7A6BEACF7082}"/>
                  </a:ext>
                </a:extLst>
              </p:cNvPr>
              <p:cNvSpPr/>
              <p:nvPr/>
            </p:nvSpPr>
            <p:spPr>
              <a:xfrm>
                <a:off x="546673" y="3343829"/>
                <a:ext cx="2428973" cy="18049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Duomenys iš LINESAM projekto (viešai prieinami)</a:t>
                </a:r>
              </a:p>
            </p:txBody>
          </p:sp>
        </p:grpSp>
        <p:grpSp>
          <p:nvGrpSpPr>
            <p:cNvPr id="10" name="Group 9">
              <a:extLst>
                <a:ext uri="{FF2B5EF4-FFF2-40B4-BE49-F238E27FC236}">
                  <a16:creationId xmlns:a16="http://schemas.microsoft.com/office/drawing/2014/main" id="{DD1FB826-1A42-0190-A6BC-F3AA512C5D54}"/>
                </a:ext>
              </a:extLst>
            </p:cNvPr>
            <p:cNvGrpSpPr/>
            <p:nvPr/>
          </p:nvGrpSpPr>
          <p:grpSpPr>
            <a:xfrm>
              <a:off x="533400" y="3046132"/>
              <a:ext cx="2283263" cy="654726"/>
              <a:chOff x="546673" y="3006977"/>
              <a:chExt cx="3153763" cy="672209"/>
            </a:xfrm>
          </p:grpSpPr>
          <p:sp>
            <p:nvSpPr>
              <p:cNvPr id="11" name="Rectangle 10">
                <a:extLst>
                  <a:ext uri="{FF2B5EF4-FFF2-40B4-BE49-F238E27FC236}">
                    <a16:creationId xmlns:a16="http://schemas.microsoft.com/office/drawing/2014/main" id="{840F81F7-E0A4-9431-B765-9B36B7F418FE}"/>
                  </a:ext>
                </a:extLst>
              </p:cNvPr>
              <p:cNvSpPr/>
              <p:nvPr/>
            </p:nvSpPr>
            <p:spPr>
              <a:xfrm>
                <a:off x="546673" y="3006977"/>
                <a:ext cx="3153763" cy="3353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Miško žemės plotų priskyrimo grupėms brėžinys</a:t>
                </a:r>
              </a:p>
            </p:txBody>
          </p:sp>
          <p:sp>
            <p:nvSpPr>
              <p:cNvPr id="12" name="Rectangle 11">
                <a:extLst>
                  <a:ext uri="{FF2B5EF4-FFF2-40B4-BE49-F238E27FC236}">
                    <a16:creationId xmlns:a16="http://schemas.microsoft.com/office/drawing/2014/main" id="{D062B4C4-D365-31F5-A65F-6A6E5E903E4C}"/>
                  </a:ext>
                </a:extLst>
              </p:cNvPr>
              <p:cNvSpPr/>
              <p:nvPr/>
            </p:nvSpPr>
            <p:spPr>
              <a:xfrm>
                <a:off x="546673" y="3343829"/>
                <a:ext cx="3153763" cy="3353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Klaipėdos apskrities Miškų tvarkymo schemos aiškinamojo projektinio rašto duomenys</a:t>
                </a:r>
              </a:p>
            </p:txBody>
          </p:sp>
        </p:grpSp>
        <p:grpSp>
          <p:nvGrpSpPr>
            <p:cNvPr id="81" name="Group 80">
              <a:extLst>
                <a:ext uri="{FF2B5EF4-FFF2-40B4-BE49-F238E27FC236}">
                  <a16:creationId xmlns:a16="http://schemas.microsoft.com/office/drawing/2014/main" id="{B6697C86-056A-89B9-C29C-3511F5A92D28}"/>
                </a:ext>
              </a:extLst>
            </p:cNvPr>
            <p:cNvGrpSpPr/>
            <p:nvPr/>
          </p:nvGrpSpPr>
          <p:grpSpPr>
            <a:xfrm>
              <a:off x="854211" y="569957"/>
              <a:ext cx="7857451" cy="2465748"/>
              <a:chOff x="854211" y="569957"/>
              <a:chExt cx="7857451" cy="2465748"/>
            </a:xfrm>
          </p:grpSpPr>
          <p:grpSp>
            <p:nvGrpSpPr>
              <p:cNvPr id="69" name="Group 68">
                <a:extLst>
                  <a:ext uri="{FF2B5EF4-FFF2-40B4-BE49-F238E27FC236}">
                    <a16:creationId xmlns:a16="http://schemas.microsoft.com/office/drawing/2014/main" id="{68334E8A-E2F2-8BA8-B212-13E1463294CA}"/>
                  </a:ext>
                </a:extLst>
              </p:cNvPr>
              <p:cNvGrpSpPr/>
              <p:nvPr/>
            </p:nvGrpSpPr>
            <p:grpSpPr>
              <a:xfrm>
                <a:off x="854211" y="804143"/>
                <a:ext cx="1606156" cy="2072108"/>
                <a:chOff x="4193565" y="241268"/>
                <a:chExt cx="2005507" cy="3122173"/>
              </a:xfrm>
            </p:grpSpPr>
            <p:grpSp>
              <p:nvGrpSpPr>
                <p:cNvPr id="70" name="Group 69">
                  <a:extLst>
                    <a:ext uri="{FF2B5EF4-FFF2-40B4-BE49-F238E27FC236}">
                      <a16:creationId xmlns:a16="http://schemas.microsoft.com/office/drawing/2014/main" id="{767B05F9-A234-51EF-9024-3FD0AB1B0917}"/>
                    </a:ext>
                  </a:extLst>
                </p:cNvPr>
                <p:cNvGrpSpPr/>
                <p:nvPr/>
              </p:nvGrpSpPr>
              <p:grpSpPr>
                <a:xfrm>
                  <a:off x="4193565" y="2993436"/>
                  <a:ext cx="2005507" cy="370005"/>
                  <a:chOff x="6649256" y="528883"/>
                  <a:chExt cx="2030034" cy="416301"/>
                </a:xfrm>
              </p:grpSpPr>
              <p:pic>
                <p:nvPicPr>
                  <p:cNvPr id="72" name="Picture 71">
                    <a:extLst>
                      <a:ext uri="{FF2B5EF4-FFF2-40B4-BE49-F238E27FC236}">
                        <a16:creationId xmlns:a16="http://schemas.microsoft.com/office/drawing/2014/main" id="{69391075-1360-5901-D8DD-72FB42B0C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1939" y="577947"/>
                    <a:ext cx="387351" cy="261620"/>
                  </a:xfrm>
                  <a:prstGeom prst="rect">
                    <a:avLst/>
                  </a:prstGeom>
                </p:spPr>
              </p:pic>
              <p:sp>
                <p:nvSpPr>
                  <p:cNvPr id="73" name="TextBox 72">
                    <a:extLst>
                      <a:ext uri="{FF2B5EF4-FFF2-40B4-BE49-F238E27FC236}">
                        <a16:creationId xmlns:a16="http://schemas.microsoft.com/office/drawing/2014/main" id="{416B07CA-523B-1461-FA88-D0DCC1F6DC95}"/>
                      </a:ext>
                    </a:extLst>
                  </p:cNvPr>
                  <p:cNvSpPr txBox="1"/>
                  <p:nvPr/>
                </p:nvSpPr>
                <p:spPr>
                  <a:xfrm>
                    <a:off x="6649256" y="528883"/>
                    <a:ext cx="1758689" cy="416301"/>
                  </a:xfrm>
                  <a:prstGeom prst="rect">
                    <a:avLst/>
                  </a:prstGeom>
                  <a:noFill/>
                </p:spPr>
                <p:txBody>
                  <a:bodyPr wrap="square" rtlCol="0">
                    <a:spAutoFit/>
                  </a:bodyPr>
                  <a:lstStyle/>
                  <a:p>
                    <a:r>
                      <a:rPr lang="lt-LT" sz="600"/>
                      <a:t>a)</a:t>
                    </a:r>
                    <a:r>
                      <a:rPr lang="en-US" sz="600"/>
                      <a:t> </a:t>
                    </a:r>
                    <a:r>
                      <a:rPr lang="lt-LT" sz="600"/>
                      <a:t>Normalaus kirtimo amžiaus, IV grupės ūkiniai miškai</a:t>
                    </a:r>
                    <a:endParaRPr lang="en-GB" sz="600"/>
                  </a:p>
                </p:txBody>
              </p:sp>
            </p:grpSp>
            <p:pic>
              <p:nvPicPr>
                <p:cNvPr id="71" name="Picture 70">
                  <a:extLst>
                    <a:ext uri="{FF2B5EF4-FFF2-40B4-BE49-F238E27FC236}">
                      <a16:creationId xmlns:a16="http://schemas.microsoft.com/office/drawing/2014/main" id="{455954D5-0741-C5E1-115A-5391DCAF34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7122" y="241268"/>
                  <a:ext cx="1467861" cy="2760107"/>
                </a:xfrm>
                <a:prstGeom prst="rect">
                  <a:avLst/>
                </a:prstGeom>
              </p:spPr>
            </p:pic>
          </p:grpSp>
          <p:grpSp>
            <p:nvGrpSpPr>
              <p:cNvPr id="30" name="Group 29">
                <a:extLst>
                  <a:ext uri="{FF2B5EF4-FFF2-40B4-BE49-F238E27FC236}">
                    <a16:creationId xmlns:a16="http://schemas.microsoft.com/office/drawing/2014/main" id="{BB51AF3B-E961-6126-AA5E-6151A1895A84}"/>
                  </a:ext>
                </a:extLst>
              </p:cNvPr>
              <p:cNvGrpSpPr/>
              <p:nvPr/>
            </p:nvGrpSpPr>
            <p:grpSpPr>
              <a:xfrm>
                <a:off x="2994723" y="569957"/>
                <a:ext cx="5716939" cy="2465748"/>
                <a:chOff x="2994723" y="817097"/>
                <a:chExt cx="5716939" cy="2465748"/>
              </a:xfrm>
            </p:grpSpPr>
            <p:grpSp>
              <p:nvGrpSpPr>
                <p:cNvPr id="154" name="Group 153">
                  <a:extLst>
                    <a:ext uri="{FF2B5EF4-FFF2-40B4-BE49-F238E27FC236}">
                      <a16:creationId xmlns:a16="http://schemas.microsoft.com/office/drawing/2014/main" id="{4F0DEDFA-32C7-48AF-C0D3-2BB51E207FBF}"/>
                    </a:ext>
                  </a:extLst>
                </p:cNvPr>
                <p:cNvGrpSpPr/>
                <p:nvPr/>
              </p:nvGrpSpPr>
              <p:grpSpPr>
                <a:xfrm>
                  <a:off x="2994723" y="992228"/>
                  <a:ext cx="972708" cy="2120531"/>
                  <a:chOff x="2170996" y="1006327"/>
                  <a:chExt cx="1001651" cy="2326672"/>
                </a:xfrm>
              </p:grpSpPr>
              <p:grpSp>
                <p:nvGrpSpPr>
                  <p:cNvPr id="37" name="Group 36">
                    <a:extLst>
                      <a:ext uri="{FF2B5EF4-FFF2-40B4-BE49-F238E27FC236}">
                        <a16:creationId xmlns:a16="http://schemas.microsoft.com/office/drawing/2014/main" id="{7DC0F585-9396-C0F1-5990-69D3552F87E7}"/>
                      </a:ext>
                    </a:extLst>
                  </p:cNvPr>
                  <p:cNvGrpSpPr/>
                  <p:nvPr/>
                </p:nvGrpSpPr>
                <p:grpSpPr>
                  <a:xfrm>
                    <a:off x="2170996" y="2506686"/>
                    <a:ext cx="1001651" cy="826313"/>
                    <a:chOff x="473439" y="3141591"/>
                    <a:chExt cx="1332876" cy="1143853"/>
                  </a:xfrm>
                </p:grpSpPr>
                <p:sp>
                  <p:nvSpPr>
                    <p:cNvPr id="15" name="TextBox 14">
                      <a:extLst>
                        <a:ext uri="{FF2B5EF4-FFF2-40B4-BE49-F238E27FC236}">
                          <a16:creationId xmlns:a16="http://schemas.microsoft.com/office/drawing/2014/main" id="{B1990789-2B23-2679-EE25-9639C10BC595}"/>
                        </a:ext>
                      </a:extLst>
                    </p:cNvPr>
                    <p:cNvSpPr txBox="1"/>
                    <p:nvPr/>
                  </p:nvSpPr>
                  <p:spPr>
                    <a:xfrm>
                      <a:off x="473439" y="3141591"/>
                      <a:ext cx="1332876" cy="255631"/>
                    </a:xfrm>
                    <a:prstGeom prst="rect">
                      <a:avLst/>
                    </a:prstGeom>
                    <a:noFill/>
                  </p:spPr>
                  <p:txBody>
                    <a:bodyPr wrap="square" rtlCol="0">
                      <a:spAutoFit/>
                    </a:bodyPr>
                    <a:lstStyle/>
                    <a:p>
                      <a:r>
                        <a:rPr lang="lt-LT" sz="600"/>
                        <a:t>b)</a:t>
                      </a:r>
                      <a:r>
                        <a:rPr lang="en-US" sz="600"/>
                        <a:t> </a:t>
                      </a:r>
                      <a:r>
                        <a:rPr lang="lt-LT" sz="600"/>
                        <a:t>Medienos paklausa</a:t>
                      </a:r>
                      <a:endParaRPr lang="en-GB" sz="600"/>
                    </a:p>
                  </p:txBody>
                </p:sp>
                <p:sp>
                  <p:nvSpPr>
                    <p:cNvPr id="17" name="Rectangle 16">
                      <a:extLst>
                        <a:ext uri="{FF2B5EF4-FFF2-40B4-BE49-F238E27FC236}">
                          <a16:creationId xmlns:a16="http://schemas.microsoft.com/office/drawing/2014/main" id="{F0278654-07D9-BB1E-EFDC-4FCC2896AE92}"/>
                        </a:ext>
                      </a:extLst>
                    </p:cNvPr>
                    <p:cNvSpPr/>
                    <p:nvPr/>
                  </p:nvSpPr>
                  <p:spPr>
                    <a:xfrm>
                      <a:off x="607102" y="3380175"/>
                      <a:ext cx="90546" cy="9091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8" name="Rectangle 17">
                      <a:extLst>
                        <a:ext uri="{FF2B5EF4-FFF2-40B4-BE49-F238E27FC236}">
                          <a16:creationId xmlns:a16="http://schemas.microsoft.com/office/drawing/2014/main" id="{5196E1ED-E811-728B-7B7D-7D0ACEB3C091}"/>
                        </a:ext>
                      </a:extLst>
                    </p:cNvPr>
                    <p:cNvSpPr/>
                    <p:nvPr/>
                  </p:nvSpPr>
                  <p:spPr>
                    <a:xfrm>
                      <a:off x="607102" y="3582542"/>
                      <a:ext cx="90546" cy="90915"/>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9" name="Rectangle 18">
                      <a:extLst>
                        <a:ext uri="{FF2B5EF4-FFF2-40B4-BE49-F238E27FC236}">
                          <a16:creationId xmlns:a16="http://schemas.microsoft.com/office/drawing/2014/main" id="{B48211CD-8E07-AAEF-0051-385E4BE4B259}"/>
                        </a:ext>
                      </a:extLst>
                    </p:cNvPr>
                    <p:cNvSpPr/>
                    <p:nvPr/>
                  </p:nvSpPr>
                  <p:spPr>
                    <a:xfrm>
                      <a:off x="607102" y="3767527"/>
                      <a:ext cx="90546" cy="90915"/>
                    </a:xfrm>
                    <a:prstGeom prst="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20" name="Rectangle 19">
                      <a:extLst>
                        <a:ext uri="{FF2B5EF4-FFF2-40B4-BE49-F238E27FC236}">
                          <a16:creationId xmlns:a16="http://schemas.microsoft.com/office/drawing/2014/main" id="{31074975-1E3D-32D1-6699-49A356052611}"/>
                        </a:ext>
                      </a:extLst>
                    </p:cNvPr>
                    <p:cNvSpPr/>
                    <p:nvPr/>
                  </p:nvSpPr>
                  <p:spPr>
                    <a:xfrm>
                      <a:off x="607102" y="3969894"/>
                      <a:ext cx="90546" cy="90915"/>
                    </a:xfrm>
                    <a:prstGeom prst="rect">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22" name="Rectangle 21">
                      <a:extLst>
                        <a:ext uri="{FF2B5EF4-FFF2-40B4-BE49-F238E27FC236}">
                          <a16:creationId xmlns:a16="http://schemas.microsoft.com/office/drawing/2014/main" id="{5CC361C9-BB12-C988-5C82-7D2456FA3469}"/>
                        </a:ext>
                      </a:extLst>
                    </p:cNvPr>
                    <p:cNvSpPr/>
                    <p:nvPr/>
                  </p:nvSpPr>
                  <p:spPr>
                    <a:xfrm>
                      <a:off x="607102" y="4172261"/>
                      <a:ext cx="90546" cy="90915"/>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24" name="TextBox 23">
                      <a:extLst>
                        <a:ext uri="{FF2B5EF4-FFF2-40B4-BE49-F238E27FC236}">
                          <a16:creationId xmlns:a16="http://schemas.microsoft.com/office/drawing/2014/main" id="{901045E2-D58E-85D9-30A1-ED1D15CAF8B3}"/>
                        </a:ext>
                      </a:extLst>
                    </p:cNvPr>
                    <p:cNvSpPr txBox="1"/>
                    <p:nvPr/>
                  </p:nvSpPr>
                  <p:spPr>
                    <a:xfrm>
                      <a:off x="682658" y="3304675"/>
                      <a:ext cx="1004341" cy="184666"/>
                    </a:xfrm>
                    <a:prstGeom prst="rect">
                      <a:avLst/>
                    </a:prstGeom>
                    <a:noFill/>
                  </p:spPr>
                  <p:txBody>
                    <a:bodyPr wrap="square" rtlCol="0">
                      <a:spAutoFit/>
                    </a:bodyPr>
                    <a:lstStyle/>
                    <a:p>
                      <a:r>
                        <a:rPr lang="lt-LT" sz="600"/>
                        <a:t>0 m</a:t>
                      </a:r>
                      <a:r>
                        <a:rPr lang="en-US" sz="600" baseline="30000"/>
                        <a:t>3</a:t>
                      </a:r>
                      <a:r>
                        <a:rPr lang="en-US" sz="600"/>
                        <a:t>/ha</a:t>
                      </a:r>
                      <a:endParaRPr lang="en-GB" sz="600"/>
                    </a:p>
                  </p:txBody>
                </p:sp>
                <p:sp>
                  <p:nvSpPr>
                    <p:cNvPr id="26" name="TextBox 25">
                      <a:extLst>
                        <a:ext uri="{FF2B5EF4-FFF2-40B4-BE49-F238E27FC236}">
                          <a16:creationId xmlns:a16="http://schemas.microsoft.com/office/drawing/2014/main" id="{505FCAEA-CBE9-44B7-8FD1-356451BFEC4B}"/>
                        </a:ext>
                      </a:extLst>
                    </p:cNvPr>
                    <p:cNvSpPr txBox="1"/>
                    <p:nvPr/>
                  </p:nvSpPr>
                  <p:spPr>
                    <a:xfrm>
                      <a:off x="682657" y="3503701"/>
                      <a:ext cx="1004341" cy="184666"/>
                    </a:xfrm>
                    <a:prstGeom prst="rect">
                      <a:avLst/>
                    </a:prstGeom>
                    <a:noFill/>
                  </p:spPr>
                  <p:txBody>
                    <a:bodyPr wrap="square" rtlCol="0">
                      <a:spAutoFit/>
                    </a:bodyPr>
                    <a:lstStyle/>
                    <a:p>
                      <a:r>
                        <a:rPr lang="lt-LT" sz="600"/>
                        <a:t>0</a:t>
                      </a:r>
                      <a:r>
                        <a:rPr lang="en-US" sz="600"/>
                        <a:t> – 0.006</a:t>
                      </a:r>
                      <a:r>
                        <a:rPr lang="lt-LT" sz="600"/>
                        <a:t> m</a:t>
                      </a:r>
                      <a:r>
                        <a:rPr lang="en-US" sz="600" baseline="30000"/>
                        <a:t>3</a:t>
                      </a:r>
                      <a:r>
                        <a:rPr lang="en-US" sz="600"/>
                        <a:t>/ha</a:t>
                      </a:r>
                      <a:endParaRPr lang="en-GB" sz="600"/>
                    </a:p>
                  </p:txBody>
                </p:sp>
                <p:sp>
                  <p:nvSpPr>
                    <p:cNvPr id="27" name="TextBox 26">
                      <a:extLst>
                        <a:ext uri="{FF2B5EF4-FFF2-40B4-BE49-F238E27FC236}">
                          <a16:creationId xmlns:a16="http://schemas.microsoft.com/office/drawing/2014/main" id="{2F4854F8-175B-4FBC-90ED-BEA8B4AD7E1A}"/>
                        </a:ext>
                      </a:extLst>
                    </p:cNvPr>
                    <p:cNvSpPr txBox="1"/>
                    <p:nvPr/>
                  </p:nvSpPr>
                  <p:spPr>
                    <a:xfrm>
                      <a:off x="682657" y="3702727"/>
                      <a:ext cx="1123658" cy="184666"/>
                    </a:xfrm>
                    <a:prstGeom prst="rect">
                      <a:avLst/>
                    </a:prstGeom>
                    <a:noFill/>
                  </p:spPr>
                  <p:txBody>
                    <a:bodyPr wrap="square" rtlCol="0">
                      <a:spAutoFit/>
                    </a:bodyPr>
                    <a:lstStyle/>
                    <a:p>
                      <a:r>
                        <a:rPr lang="en-US" sz="600"/>
                        <a:t>0.006 – 0.017</a:t>
                      </a:r>
                      <a:r>
                        <a:rPr lang="lt-LT" sz="600"/>
                        <a:t> m</a:t>
                      </a:r>
                      <a:r>
                        <a:rPr lang="en-US" sz="600" baseline="30000"/>
                        <a:t>3</a:t>
                      </a:r>
                      <a:r>
                        <a:rPr lang="en-US" sz="600"/>
                        <a:t>/ha</a:t>
                      </a:r>
                      <a:endParaRPr lang="en-GB" sz="600"/>
                    </a:p>
                  </p:txBody>
                </p:sp>
                <p:sp>
                  <p:nvSpPr>
                    <p:cNvPr id="28" name="TextBox 27">
                      <a:extLst>
                        <a:ext uri="{FF2B5EF4-FFF2-40B4-BE49-F238E27FC236}">
                          <a16:creationId xmlns:a16="http://schemas.microsoft.com/office/drawing/2014/main" id="{4157D48E-6E26-9899-CC64-1E5FA3F2ECA4}"/>
                        </a:ext>
                      </a:extLst>
                    </p:cNvPr>
                    <p:cNvSpPr txBox="1"/>
                    <p:nvPr/>
                  </p:nvSpPr>
                  <p:spPr>
                    <a:xfrm>
                      <a:off x="682657" y="3901753"/>
                      <a:ext cx="1123658" cy="184666"/>
                    </a:xfrm>
                    <a:prstGeom prst="rect">
                      <a:avLst/>
                    </a:prstGeom>
                    <a:noFill/>
                  </p:spPr>
                  <p:txBody>
                    <a:bodyPr wrap="square" rtlCol="0">
                      <a:spAutoFit/>
                    </a:bodyPr>
                    <a:lstStyle/>
                    <a:p>
                      <a:r>
                        <a:rPr lang="en-US" sz="600"/>
                        <a:t>0.017 – 0.025</a:t>
                      </a:r>
                      <a:r>
                        <a:rPr lang="lt-LT" sz="600"/>
                        <a:t> m</a:t>
                      </a:r>
                      <a:r>
                        <a:rPr lang="en-US" sz="600" baseline="30000"/>
                        <a:t>3</a:t>
                      </a:r>
                      <a:r>
                        <a:rPr lang="en-US" sz="600"/>
                        <a:t>/ha</a:t>
                      </a:r>
                      <a:endParaRPr lang="en-GB" sz="600"/>
                    </a:p>
                  </p:txBody>
                </p:sp>
                <p:sp>
                  <p:nvSpPr>
                    <p:cNvPr id="36" name="TextBox 35">
                      <a:extLst>
                        <a:ext uri="{FF2B5EF4-FFF2-40B4-BE49-F238E27FC236}">
                          <a16:creationId xmlns:a16="http://schemas.microsoft.com/office/drawing/2014/main" id="{B2356FC1-E6E3-CF96-CF42-E65FFC36883E}"/>
                        </a:ext>
                      </a:extLst>
                    </p:cNvPr>
                    <p:cNvSpPr txBox="1"/>
                    <p:nvPr/>
                  </p:nvSpPr>
                  <p:spPr>
                    <a:xfrm>
                      <a:off x="682657" y="4100778"/>
                      <a:ext cx="1123658" cy="184666"/>
                    </a:xfrm>
                    <a:prstGeom prst="rect">
                      <a:avLst/>
                    </a:prstGeom>
                    <a:noFill/>
                  </p:spPr>
                  <p:txBody>
                    <a:bodyPr wrap="square" rtlCol="0">
                      <a:spAutoFit/>
                    </a:bodyPr>
                    <a:lstStyle/>
                    <a:p>
                      <a:r>
                        <a:rPr lang="en-US" sz="600"/>
                        <a:t>0.025 – 83</a:t>
                      </a:r>
                      <a:r>
                        <a:rPr lang="lt-LT" sz="600"/>
                        <a:t> m</a:t>
                      </a:r>
                      <a:r>
                        <a:rPr lang="en-US" sz="600" baseline="30000"/>
                        <a:t>3</a:t>
                      </a:r>
                      <a:r>
                        <a:rPr lang="en-US" sz="600"/>
                        <a:t>/ha</a:t>
                      </a:r>
                      <a:endParaRPr lang="en-GB" sz="600"/>
                    </a:p>
                  </p:txBody>
                </p:sp>
              </p:grpSp>
              <p:grpSp>
                <p:nvGrpSpPr>
                  <p:cNvPr id="50" name="Group 49">
                    <a:extLst>
                      <a:ext uri="{FF2B5EF4-FFF2-40B4-BE49-F238E27FC236}">
                        <a16:creationId xmlns:a16="http://schemas.microsoft.com/office/drawing/2014/main" id="{9023973A-DD74-3AE9-3235-C4EB2C4BE545}"/>
                      </a:ext>
                    </a:extLst>
                  </p:cNvPr>
                  <p:cNvGrpSpPr/>
                  <p:nvPr/>
                </p:nvGrpSpPr>
                <p:grpSpPr>
                  <a:xfrm>
                    <a:off x="2281586" y="1006327"/>
                    <a:ext cx="795338" cy="1504873"/>
                    <a:chOff x="1261001" y="255333"/>
                    <a:chExt cx="1288255" cy="2340770"/>
                  </a:xfrm>
                </p:grpSpPr>
                <p:sp>
                  <p:nvSpPr>
                    <p:cNvPr id="51" name="Freeform 36">
                      <a:extLst>
                        <a:ext uri="{FF2B5EF4-FFF2-40B4-BE49-F238E27FC236}">
                          <a16:creationId xmlns:a16="http://schemas.microsoft.com/office/drawing/2014/main" id="{63C1F931-AFC4-6ECD-210B-D96A2D7DBD91}"/>
                        </a:ext>
                      </a:extLst>
                    </p:cNvPr>
                    <p:cNvSpPr/>
                    <p:nvPr/>
                  </p:nvSpPr>
                  <p:spPr>
                    <a:xfrm>
                      <a:off x="1642000" y="255333"/>
                      <a:ext cx="907256" cy="588168"/>
                    </a:xfrm>
                    <a:custGeom>
                      <a:avLst/>
                      <a:gdLst>
                        <a:gd name="connsiteX0" fmla="*/ 1054100 w 1209675"/>
                        <a:gd name="connsiteY0" fmla="*/ 644525 h 784225"/>
                        <a:gd name="connsiteX1" fmla="*/ 1054100 w 1209675"/>
                        <a:gd name="connsiteY1" fmla="*/ 644525 h 784225"/>
                        <a:gd name="connsiteX2" fmla="*/ 1047750 w 1209675"/>
                        <a:gd name="connsiteY2" fmla="*/ 673100 h 784225"/>
                        <a:gd name="connsiteX3" fmla="*/ 1041400 w 1209675"/>
                        <a:gd name="connsiteY3" fmla="*/ 682625 h 784225"/>
                        <a:gd name="connsiteX4" fmla="*/ 1031875 w 1209675"/>
                        <a:gd name="connsiteY4" fmla="*/ 676275 h 784225"/>
                        <a:gd name="connsiteX5" fmla="*/ 1012825 w 1209675"/>
                        <a:gd name="connsiteY5" fmla="*/ 669925 h 784225"/>
                        <a:gd name="connsiteX6" fmla="*/ 987425 w 1209675"/>
                        <a:gd name="connsiteY6" fmla="*/ 663575 h 784225"/>
                        <a:gd name="connsiteX7" fmla="*/ 952500 w 1209675"/>
                        <a:gd name="connsiteY7" fmla="*/ 660400 h 784225"/>
                        <a:gd name="connsiteX8" fmla="*/ 933450 w 1209675"/>
                        <a:gd name="connsiteY8" fmla="*/ 647700 h 784225"/>
                        <a:gd name="connsiteX9" fmla="*/ 917575 w 1209675"/>
                        <a:gd name="connsiteY9" fmla="*/ 635000 h 784225"/>
                        <a:gd name="connsiteX10" fmla="*/ 908050 w 1209675"/>
                        <a:gd name="connsiteY10" fmla="*/ 638175 h 784225"/>
                        <a:gd name="connsiteX11" fmla="*/ 901700 w 1209675"/>
                        <a:gd name="connsiteY11" fmla="*/ 647700 h 784225"/>
                        <a:gd name="connsiteX12" fmla="*/ 908050 w 1209675"/>
                        <a:gd name="connsiteY12" fmla="*/ 673100 h 784225"/>
                        <a:gd name="connsiteX13" fmla="*/ 898525 w 1209675"/>
                        <a:gd name="connsiteY13" fmla="*/ 704850 h 784225"/>
                        <a:gd name="connsiteX14" fmla="*/ 879475 w 1209675"/>
                        <a:gd name="connsiteY14" fmla="*/ 717550 h 784225"/>
                        <a:gd name="connsiteX15" fmla="*/ 847725 w 1209675"/>
                        <a:gd name="connsiteY15" fmla="*/ 701675 h 784225"/>
                        <a:gd name="connsiteX16" fmla="*/ 847725 w 1209675"/>
                        <a:gd name="connsiteY16" fmla="*/ 701675 h 784225"/>
                        <a:gd name="connsiteX17" fmla="*/ 828675 w 1209675"/>
                        <a:gd name="connsiteY17" fmla="*/ 695325 h 784225"/>
                        <a:gd name="connsiteX18" fmla="*/ 815975 w 1209675"/>
                        <a:gd name="connsiteY18" fmla="*/ 692150 h 784225"/>
                        <a:gd name="connsiteX19" fmla="*/ 781050 w 1209675"/>
                        <a:gd name="connsiteY19" fmla="*/ 682625 h 784225"/>
                        <a:gd name="connsiteX20" fmla="*/ 771525 w 1209675"/>
                        <a:gd name="connsiteY20" fmla="*/ 685800 h 784225"/>
                        <a:gd name="connsiteX21" fmla="*/ 768350 w 1209675"/>
                        <a:gd name="connsiteY21" fmla="*/ 711200 h 784225"/>
                        <a:gd name="connsiteX22" fmla="*/ 765175 w 1209675"/>
                        <a:gd name="connsiteY22" fmla="*/ 720725 h 784225"/>
                        <a:gd name="connsiteX23" fmla="*/ 746125 w 1209675"/>
                        <a:gd name="connsiteY23" fmla="*/ 733425 h 784225"/>
                        <a:gd name="connsiteX24" fmla="*/ 733425 w 1209675"/>
                        <a:gd name="connsiteY24" fmla="*/ 752475 h 784225"/>
                        <a:gd name="connsiteX25" fmla="*/ 727075 w 1209675"/>
                        <a:gd name="connsiteY25" fmla="*/ 771525 h 784225"/>
                        <a:gd name="connsiteX26" fmla="*/ 701675 w 1209675"/>
                        <a:gd name="connsiteY26" fmla="*/ 777875 h 784225"/>
                        <a:gd name="connsiteX27" fmla="*/ 682625 w 1209675"/>
                        <a:gd name="connsiteY27" fmla="*/ 784225 h 784225"/>
                        <a:gd name="connsiteX28" fmla="*/ 663575 w 1209675"/>
                        <a:gd name="connsiteY28" fmla="*/ 777875 h 784225"/>
                        <a:gd name="connsiteX29" fmla="*/ 654050 w 1209675"/>
                        <a:gd name="connsiteY29" fmla="*/ 774700 h 784225"/>
                        <a:gd name="connsiteX30" fmla="*/ 622300 w 1209675"/>
                        <a:gd name="connsiteY30" fmla="*/ 765175 h 784225"/>
                        <a:gd name="connsiteX31" fmla="*/ 612775 w 1209675"/>
                        <a:gd name="connsiteY31" fmla="*/ 762000 h 784225"/>
                        <a:gd name="connsiteX32" fmla="*/ 603250 w 1209675"/>
                        <a:gd name="connsiteY32" fmla="*/ 755650 h 784225"/>
                        <a:gd name="connsiteX33" fmla="*/ 596900 w 1209675"/>
                        <a:gd name="connsiteY33" fmla="*/ 746125 h 784225"/>
                        <a:gd name="connsiteX34" fmla="*/ 587375 w 1209675"/>
                        <a:gd name="connsiteY34" fmla="*/ 739775 h 784225"/>
                        <a:gd name="connsiteX35" fmla="*/ 584200 w 1209675"/>
                        <a:gd name="connsiteY35" fmla="*/ 730250 h 784225"/>
                        <a:gd name="connsiteX36" fmla="*/ 581025 w 1209675"/>
                        <a:gd name="connsiteY36" fmla="*/ 704850 h 784225"/>
                        <a:gd name="connsiteX37" fmla="*/ 549275 w 1209675"/>
                        <a:gd name="connsiteY37" fmla="*/ 673100 h 784225"/>
                        <a:gd name="connsiteX38" fmla="*/ 530225 w 1209675"/>
                        <a:gd name="connsiteY38" fmla="*/ 663575 h 784225"/>
                        <a:gd name="connsiteX39" fmla="*/ 508000 w 1209675"/>
                        <a:gd name="connsiteY39" fmla="*/ 666750 h 784225"/>
                        <a:gd name="connsiteX40" fmla="*/ 476250 w 1209675"/>
                        <a:gd name="connsiteY40" fmla="*/ 676275 h 784225"/>
                        <a:gd name="connsiteX41" fmla="*/ 466725 w 1209675"/>
                        <a:gd name="connsiteY41" fmla="*/ 679450 h 784225"/>
                        <a:gd name="connsiteX42" fmla="*/ 457200 w 1209675"/>
                        <a:gd name="connsiteY42" fmla="*/ 682625 h 784225"/>
                        <a:gd name="connsiteX43" fmla="*/ 422275 w 1209675"/>
                        <a:gd name="connsiteY43" fmla="*/ 676275 h 784225"/>
                        <a:gd name="connsiteX44" fmla="*/ 403225 w 1209675"/>
                        <a:gd name="connsiteY44" fmla="*/ 663575 h 784225"/>
                        <a:gd name="connsiteX45" fmla="*/ 393700 w 1209675"/>
                        <a:gd name="connsiteY45" fmla="*/ 657225 h 784225"/>
                        <a:gd name="connsiteX46" fmla="*/ 384175 w 1209675"/>
                        <a:gd name="connsiteY46" fmla="*/ 654050 h 784225"/>
                        <a:gd name="connsiteX47" fmla="*/ 377825 w 1209675"/>
                        <a:gd name="connsiteY47" fmla="*/ 644525 h 784225"/>
                        <a:gd name="connsiteX48" fmla="*/ 368300 w 1209675"/>
                        <a:gd name="connsiteY48" fmla="*/ 635000 h 784225"/>
                        <a:gd name="connsiteX49" fmla="*/ 368300 w 1209675"/>
                        <a:gd name="connsiteY49" fmla="*/ 635000 h 784225"/>
                        <a:gd name="connsiteX50" fmla="*/ 339725 w 1209675"/>
                        <a:gd name="connsiteY50" fmla="*/ 603250 h 784225"/>
                        <a:gd name="connsiteX51" fmla="*/ 295275 w 1209675"/>
                        <a:gd name="connsiteY51" fmla="*/ 587375 h 784225"/>
                        <a:gd name="connsiteX52" fmla="*/ 247650 w 1209675"/>
                        <a:gd name="connsiteY52" fmla="*/ 603250 h 784225"/>
                        <a:gd name="connsiteX53" fmla="*/ 228600 w 1209675"/>
                        <a:gd name="connsiteY53" fmla="*/ 577850 h 784225"/>
                        <a:gd name="connsiteX54" fmla="*/ 146050 w 1209675"/>
                        <a:gd name="connsiteY54" fmla="*/ 552450 h 784225"/>
                        <a:gd name="connsiteX55" fmla="*/ 127000 w 1209675"/>
                        <a:gd name="connsiteY55" fmla="*/ 600075 h 784225"/>
                        <a:gd name="connsiteX56" fmla="*/ 85725 w 1209675"/>
                        <a:gd name="connsiteY56" fmla="*/ 587375 h 784225"/>
                        <a:gd name="connsiteX57" fmla="*/ 47625 w 1209675"/>
                        <a:gd name="connsiteY57" fmla="*/ 593725 h 784225"/>
                        <a:gd name="connsiteX58" fmla="*/ 15875 w 1209675"/>
                        <a:gd name="connsiteY58" fmla="*/ 574675 h 784225"/>
                        <a:gd name="connsiteX59" fmla="*/ 0 w 1209675"/>
                        <a:gd name="connsiteY59" fmla="*/ 504825 h 784225"/>
                        <a:gd name="connsiteX60" fmla="*/ 88900 w 1209675"/>
                        <a:gd name="connsiteY60" fmla="*/ 482600 h 784225"/>
                        <a:gd name="connsiteX61" fmla="*/ 165100 w 1209675"/>
                        <a:gd name="connsiteY61" fmla="*/ 384175 h 784225"/>
                        <a:gd name="connsiteX62" fmla="*/ 219075 w 1209675"/>
                        <a:gd name="connsiteY62" fmla="*/ 361950 h 784225"/>
                        <a:gd name="connsiteX63" fmla="*/ 250825 w 1209675"/>
                        <a:gd name="connsiteY63" fmla="*/ 355600 h 784225"/>
                        <a:gd name="connsiteX64" fmla="*/ 358775 w 1209675"/>
                        <a:gd name="connsiteY64" fmla="*/ 301625 h 784225"/>
                        <a:gd name="connsiteX65" fmla="*/ 374650 w 1209675"/>
                        <a:gd name="connsiteY65" fmla="*/ 276225 h 784225"/>
                        <a:gd name="connsiteX66" fmla="*/ 412750 w 1209675"/>
                        <a:gd name="connsiteY66" fmla="*/ 209550 h 784225"/>
                        <a:gd name="connsiteX67" fmla="*/ 412750 w 1209675"/>
                        <a:gd name="connsiteY67" fmla="*/ 209550 h 784225"/>
                        <a:gd name="connsiteX68" fmla="*/ 479425 w 1209675"/>
                        <a:gd name="connsiteY68" fmla="*/ 203200 h 784225"/>
                        <a:gd name="connsiteX69" fmla="*/ 511175 w 1209675"/>
                        <a:gd name="connsiteY69" fmla="*/ 187325 h 784225"/>
                        <a:gd name="connsiteX70" fmla="*/ 533400 w 1209675"/>
                        <a:gd name="connsiteY70" fmla="*/ 155575 h 784225"/>
                        <a:gd name="connsiteX71" fmla="*/ 561975 w 1209675"/>
                        <a:gd name="connsiteY71" fmla="*/ 139700 h 784225"/>
                        <a:gd name="connsiteX72" fmla="*/ 600075 w 1209675"/>
                        <a:gd name="connsiteY72" fmla="*/ 123825 h 784225"/>
                        <a:gd name="connsiteX73" fmla="*/ 631825 w 1209675"/>
                        <a:gd name="connsiteY73" fmla="*/ 120650 h 784225"/>
                        <a:gd name="connsiteX74" fmla="*/ 666750 w 1209675"/>
                        <a:gd name="connsiteY74" fmla="*/ 146050 h 784225"/>
                        <a:gd name="connsiteX75" fmla="*/ 708025 w 1209675"/>
                        <a:gd name="connsiteY75" fmla="*/ 158750 h 784225"/>
                        <a:gd name="connsiteX76" fmla="*/ 742950 w 1209675"/>
                        <a:gd name="connsiteY76" fmla="*/ 155575 h 784225"/>
                        <a:gd name="connsiteX77" fmla="*/ 771525 w 1209675"/>
                        <a:gd name="connsiteY77" fmla="*/ 152400 h 784225"/>
                        <a:gd name="connsiteX78" fmla="*/ 800100 w 1209675"/>
                        <a:gd name="connsiteY78" fmla="*/ 120650 h 784225"/>
                        <a:gd name="connsiteX79" fmla="*/ 815975 w 1209675"/>
                        <a:gd name="connsiteY79" fmla="*/ 98425 h 784225"/>
                        <a:gd name="connsiteX80" fmla="*/ 847725 w 1209675"/>
                        <a:gd name="connsiteY80" fmla="*/ 95250 h 784225"/>
                        <a:gd name="connsiteX81" fmla="*/ 879475 w 1209675"/>
                        <a:gd name="connsiteY81" fmla="*/ 79375 h 784225"/>
                        <a:gd name="connsiteX82" fmla="*/ 901700 w 1209675"/>
                        <a:gd name="connsiteY82" fmla="*/ 60325 h 784225"/>
                        <a:gd name="connsiteX83" fmla="*/ 930275 w 1209675"/>
                        <a:gd name="connsiteY83" fmla="*/ 19050 h 784225"/>
                        <a:gd name="connsiteX84" fmla="*/ 955675 w 1209675"/>
                        <a:gd name="connsiteY84" fmla="*/ 12700 h 784225"/>
                        <a:gd name="connsiteX85" fmla="*/ 990600 w 1209675"/>
                        <a:gd name="connsiteY85" fmla="*/ 41275 h 784225"/>
                        <a:gd name="connsiteX86" fmla="*/ 1022350 w 1209675"/>
                        <a:gd name="connsiteY86" fmla="*/ 50800 h 784225"/>
                        <a:gd name="connsiteX87" fmla="*/ 1066800 w 1209675"/>
                        <a:gd name="connsiteY87" fmla="*/ 22225 h 784225"/>
                        <a:gd name="connsiteX88" fmla="*/ 1098550 w 1209675"/>
                        <a:gd name="connsiteY88" fmla="*/ 15875 h 784225"/>
                        <a:gd name="connsiteX89" fmla="*/ 1123950 w 1209675"/>
                        <a:gd name="connsiteY89" fmla="*/ 3175 h 784225"/>
                        <a:gd name="connsiteX90" fmla="*/ 1139825 w 1209675"/>
                        <a:gd name="connsiteY90" fmla="*/ 0 h 784225"/>
                        <a:gd name="connsiteX91" fmla="*/ 1155700 w 1209675"/>
                        <a:gd name="connsiteY91" fmla="*/ 22225 h 784225"/>
                        <a:gd name="connsiteX92" fmla="*/ 1143000 w 1209675"/>
                        <a:gd name="connsiteY92" fmla="*/ 63500 h 784225"/>
                        <a:gd name="connsiteX93" fmla="*/ 1101725 w 1209675"/>
                        <a:gd name="connsiteY93" fmla="*/ 63500 h 784225"/>
                        <a:gd name="connsiteX94" fmla="*/ 1085850 w 1209675"/>
                        <a:gd name="connsiteY94" fmla="*/ 117475 h 784225"/>
                        <a:gd name="connsiteX95" fmla="*/ 1082675 w 1209675"/>
                        <a:gd name="connsiteY95" fmla="*/ 142875 h 784225"/>
                        <a:gd name="connsiteX96" fmla="*/ 1149350 w 1209675"/>
                        <a:gd name="connsiteY96" fmla="*/ 152400 h 784225"/>
                        <a:gd name="connsiteX97" fmla="*/ 1162050 w 1209675"/>
                        <a:gd name="connsiteY97" fmla="*/ 171450 h 784225"/>
                        <a:gd name="connsiteX98" fmla="*/ 1152525 w 1209675"/>
                        <a:gd name="connsiteY98" fmla="*/ 234950 h 784225"/>
                        <a:gd name="connsiteX99" fmla="*/ 1152525 w 1209675"/>
                        <a:gd name="connsiteY99" fmla="*/ 298450 h 784225"/>
                        <a:gd name="connsiteX100" fmla="*/ 1190625 w 1209675"/>
                        <a:gd name="connsiteY100" fmla="*/ 387350 h 784225"/>
                        <a:gd name="connsiteX101" fmla="*/ 1209675 w 1209675"/>
                        <a:gd name="connsiteY101" fmla="*/ 447675 h 784225"/>
                        <a:gd name="connsiteX102" fmla="*/ 1196975 w 1209675"/>
                        <a:gd name="connsiteY102" fmla="*/ 476250 h 784225"/>
                        <a:gd name="connsiteX103" fmla="*/ 1136650 w 1209675"/>
                        <a:gd name="connsiteY103" fmla="*/ 463550 h 784225"/>
                        <a:gd name="connsiteX104" fmla="*/ 1095375 w 1209675"/>
                        <a:gd name="connsiteY104" fmla="*/ 501650 h 784225"/>
                        <a:gd name="connsiteX105" fmla="*/ 1089025 w 1209675"/>
                        <a:gd name="connsiteY105" fmla="*/ 549275 h 784225"/>
                        <a:gd name="connsiteX106" fmla="*/ 1089025 w 1209675"/>
                        <a:gd name="connsiteY106" fmla="*/ 574675 h 784225"/>
                        <a:gd name="connsiteX107" fmla="*/ 1054100 w 1209675"/>
                        <a:gd name="connsiteY107" fmla="*/ 644525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09675" h="784225">
                          <a:moveTo>
                            <a:pt x="1054100" y="644525"/>
                          </a:moveTo>
                          <a:lnTo>
                            <a:pt x="1054100" y="644525"/>
                          </a:lnTo>
                          <a:cubicBezTo>
                            <a:pt x="1051983" y="654050"/>
                            <a:pt x="1050836" y="663843"/>
                            <a:pt x="1047750" y="673100"/>
                          </a:cubicBezTo>
                          <a:cubicBezTo>
                            <a:pt x="1046543" y="676720"/>
                            <a:pt x="1045142" y="681877"/>
                            <a:pt x="1041400" y="682625"/>
                          </a:cubicBezTo>
                          <a:cubicBezTo>
                            <a:pt x="1037658" y="683373"/>
                            <a:pt x="1035362" y="677825"/>
                            <a:pt x="1031875" y="676275"/>
                          </a:cubicBezTo>
                          <a:cubicBezTo>
                            <a:pt x="1025758" y="673557"/>
                            <a:pt x="1019175" y="672042"/>
                            <a:pt x="1012825" y="669925"/>
                          </a:cubicBezTo>
                          <a:cubicBezTo>
                            <a:pt x="1002457" y="666469"/>
                            <a:pt x="999685" y="665108"/>
                            <a:pt x="987425" y="663575"/>
                          </a:cubicBezTo>
                          <a:cubicBezTo>
                            <a:pt x="975826" y="662125"/>
                            <a:pt x="964142" y="661458"/>
                            <a:pt x="952500" y="660400"/>
                          </a:cubicBezTo>
                          <a:cubicBezTo>
                            <a:pt x="946150" y="656167"/>
                            <a:pt x="937683" y="654050"/>
                            <a:pt x="933450" y="647700"/>
                          </a:cubicBezTo>
                          <a:cubicBezTo>
                            <a:pt x="925244" y="635390"/>
                            <a:pt x="930720" y="639382"/>
                            <a:pt x="917575" y="635000"/>
                          </a:cubicBezTo>
                          <a:cubicBezTo>
                            <a:pt x="914400" y="636058"/>
                            <a:pt x="910663" y="636084"/>
                            <a:pt x="908050" y="638175"/>
                          </a:cubicBezTo>
                          <a:cubicBezTo>
                            <a:pt x="905070" y="640559"/>
                            <a:pt x="902173" y="643914"/>
                            <a:pt x="901700" y="647700"/>
                          </a:cubicBezTo>
                          <a:cubicBezTo>
                            <a:pt x="901003" y="653273"/>
                            <a:pt x="905977" y="666880"/>
                            <a:pt x="908050" y="673100"/>
                          </a:cubicBezTo>
                          <a:cubicBezTo>
                            <a:pt x="906779" y="678184"/>
                            <a:pt x="900844" y="703304"/>
                            <a:pt x="898525" y="704850"/>
                          </a:cubicBezTo>
                          <a:lnTo>
                            <a:pt x="879475" y="717550"/>
                          </a:lnTo>
                          <a:cubicBezTo>
                            <a:pt x="859371" y="712524"/>
                            <a:pt x="870406" y="716796"/>
                            <a:pt x="847725" y="701675"/>
                          </a:cubicBezTo>
                          <a:lnTo>
                            <a:pt x="847725" y="701675"/>
                          </a:lnTo>
                          <a:cubicBezTo>
                            <a:pt x="841375" y="699558"/>
                            <a:pt x="835169" y="696948"/>
                            <a:pt x="828675" y="695325"/>
                          </a:cubicBezTo>
                          <a:cubicBezTo>
                            <a:pt x="824442" y="694267"/>
                            <a:pt x="820155" y="693404"/>
                            <a:pt x="815975" y="692150"/>
                          </a:cubicBezTo>
                          <a:cubicBezTo>
                            <a:pt x="783749" y="682482"/>
                            <a:pt x="809984" y="688412"/>
                            <a:pt x="781050" y="682625"/>
                          </a:cubicBezTo>
                          <a:cubicBezTo>
                            <a:pt x="777875" y="683683"/>
                            <a:pt x="772884" y="682742"/>
                            <a:pt x="771525" y="685800"/>
                          </a:cubicBezTo>
                          <a:cubicBezTo>
                            <a:pt x="768060" y="693597"/>
                            <a:pt x="769876" y="702805"/>
                            <a:pt x="768350" y="711200"/>
                          </a:cubicBezTo>
                          <a:cubicBezTo>
                            <a:pt x="767751" y="714493"/>
                            <a:pt x="767542" y="718358"/>
                            <a:pt x="765175" y="720725"/>
                          </a:cubicBezTo>
                          <a:cubicBezTo>
                            <a:pt x="759779" y="726121"/>
                            <a:pt x="746125" y="733425"/>
                            <a:pt x="746125" y="733425"/>
                          </a:cubicBezTo>
                          <a:cubicBezTo>
                            <a:pt x="741892" y="739775"/>
                            <a:pt x="735838" y="745235"/>
                            <a:pt x="733425" y="752475"/>
                          </a:cubicBezTo>
                          <a:cubicBezTo>
                            <a:pt x="731308" y="758825"/>
                            <a:pt x="733425" y="769408"/>
                            <a:pt x="727075" y="771525"/>
                          </a:cubicBezTo>
                          <a:cubicBezTo>
                            <a:pt x="698174" y="781159"/>
                            <a:pt x="743820" y="766381"/>
                            <a:pt x="701675" y="777875"/>
                          </a:cubicBezTo>
                          <a:cubicBezTo>
                            <a:pt x="695217" y="779636"/>
                            <a:pt x="682625" y="784225"/>
                            <a:pt x="682625" y="784225"/>
                          </a:cubicBezTo>
                          <a:lnTo>
                            <a:pt x="663575" y="777875"/>
                          </a:lnTo>
                          <a:cubicBezTo>
                            <a:pt x="660400" y="776817"/>
                            <a:pt x="657297" y="775512"/>
                            <a:pt x="654050" y="774700"/>
                          </a:cubicBezTo>
                          <a:cubicBezTo>
                            <a:pt x="634856" y="769902"/>
                            <a:pt x="645490" y="772905"/>
                            <a:pt x="622300" y="765175"/>
                          </a:cubicBezTo>
                          <a:cubicBezTo>
                            <a:pt x="619125" y="764117"/>
                            <a:pt x="615560" y="763856"/>
                            <a:pt x="612775" y="762000"/>
                          </a:cubicBezTo>
                          <a:lnTo>
                            <a:pt x="603250" y="755650"/>
                          </a:lnTo>
                          <a:cubicBezTo>
                            <a:pt x="601133" y="752475"/>
                            <a:pt x="599598" y="748823"/>
                            <a:pt x="596900" y="746125"/>
                          </a:cubicBezTo>
                          <a:cubicBezTo>
                            <a:pt x="594202" y="743427"/>
                            <a:pt x="589759" y="742755"/>
                            <a:pt x="587375" y="739775"/>
                          </a:cubicBezTo>
                          <a:cubicBezTo>
                            <a:pt x="585284" y="737162"/>
                            <a:pt x="585258" y="733425"/>
                            <a:pt x="584200" y="730250"/>
                          </a:cubicBezTo>
                          <a:cubicBezTo>
                            <a:pt x="583142" y="721783"/>
                            <a:pt x="583895" y="712885"/>
                            <a:pt x="581025" y="704850"/>
                          </a:cubicBezTo>
                          <a:cubicBezTo>
                            <a:pt x="576448" y="692036"/>
                            <a:pt x="562318" y="677448"/>
                            <a:pt x="549275" y="673100"/>
                          </a:cubicBezTo>
                          <a:cubicBezTo>
                            <a:pt x="536130" y="668718"/>
                            <a:pt x="542535" y="671781"/>
                            <a:pt x="530225" y="663575"/>
                          </a:cubicBezTo>
                          <a:cubicBezTo>
                            <a:pt x="522817" y="664633"/>
                            <a:pt x="515363" y="665411"/>
                            <a:pt x="508000" y="666750"/>
                          </a:cubicBezTo>
                          <a:cubicBezTo>
                            <a:pt x="497443" y="668669"/>
                            <a:pt x="486191" y="672961"/>
                            <a:pt x="476250" y="676275"/>
                          </a:cubicBezTo>
                          <a:lnTo>
                            <a:pt x="466725" y="679450"/>
                          </a:lnTo>
                          <a:lnTo>
                            <a:pt x="457200" y="682625"/>
                          </a:lnTo>
                          <a:cubicBezTo>
                            <a:pt x="451664" y="681933"/>
                            <a:pt x="430801" y="681011"/>
                            <a:pt x="422275" y="676275"/>
                          </a:cubicBezTo>
                          <a:cubicBezTo>
                            <a:pt x="415604" y="672569"/>
                            <a:pt x="409575" y="667808"/>
                            <a:pt x="403225" y="663575"/>
                          </a:cubicBezTo>
                          <a:cubicBezTo>
                            <a:pt x="400050" y="661458"/>
                            <a:pt x="397320" y="658432"/>
                            <a:pt x="393700" y="657225"/>
                          </a:cubicBezTo>
                          <a:lnTo>
                            <a:pt x="384175" y="654050"/>
                          </a:lnTo>
                          <a:cubicBezTo>
                            <a:pt x="382058" y="650875"/>
                            <a:pt x="380805" y="646909"/>
                            <a:pt x="377825" y="644525"/>
                          </a:cubicBezTo>
                          <a:cubicBezTo>
                            <a:pt x="366292" y="635299"/>
                            <a:pt x="368300" y="648101"/>
                            <a:pt x="368300" y="635000"/>
                          </a:cubicBezTo>
                          <a:lnTo>
                            <a:pt x="368300" y="635000"/>
                          </a:lnTo>
                          <a:lnTo>
                            <a:pt x="339725" y="603250"/>
                          </a:lnTo>
                          <a:lnTo>
                            <a:pt x="295275" y="587375"/>
                          </a:lnTo>
                          <a:lnTo>
                            <a:pt x="247650" y="603250"/>
                          </a:lnTo>
                          <a:lnTo>
                            <a:pt x="228600" y="577850"/>
                          </a:lnTo>
                          <a:lnTo>
                            <a:pt x="146050" y="552450"/>
                          </a:lnTo>
                          <a:lnTo>
                            <a:pt x="127000" y="600075"/>
                          </a:lnTo>
                          <a:lnTo>
                            <a:pt x="85725" y="587375"/>
                          </a:lnTo>
                          <a:lnTo>
                            <a:pt x="47625" y="593725"/>
                          </a:lnTo>
                          <a:lnTo>
                            <a:pt x="15875" y="574675"/>
                          </a:lnTo>
                          <a:lnTo>
                            <a:pt x="0" y="504825"/>
                          </a:lnTo>
                          <a:lnTo>
                            <a:pt x="88900" y="482600"/>
                          </a:lnTo>
                          <a:lnTo>
                            <a:pt x="165100" y="384175"/>
                          </a:lnTo>
                          <a:lnTo>
                            <a:pt x="219075" y="361950"/>
                          </a:lnTo>
                          <a:lnTo>
                            <a:pt x="250825" y="355600"/>
                          </a:lnTo>
                          <a:lnTo>
                            <a:pt x="358775" y="301625"/>
                          </a:lnTo>
                          <a:lnTo>
                            <a:pt x="374650" y="276225"/>
                          </a:lnTo>
                          <a:lnTo>
                            <a:pt x="412750" y="209550"/>
                          </a:lnTo>
                          <a:lnTo>
                            <a:pt x="412750" y="209550"/>
                          </a:lnTo>
                          <a:lnTo>
                            <a:pt x="479425" y="203200"/>
                          </a:lnTo>
                          <a:lnTo>
                            <a:pt x="511175" y="187325"/>
                          </a:lnTo>
                          <a:lnTo>
                            <a:pt x="533400" y="155575"/>
                          </a:lnTo>
                          <a:lnTo>
                            <a:pt x="561975" y="139700"/>
                          </a:lnTo>
                          <a:lnTo>
                            <a:pt x="600075" y="123825"/>
                          </a:lnTo>
                          <a:lnTo>
                            <a:pt x="631825" y="120650"/>
                          </a:lnTo>
                          <a:lnTo>
                            <a:pt x="666750" y="146050"/>
                          </a:lnTo>
                          <a:lnTo>
                            <a:pt x="708025" y="158750"/>
                          </a:lnTo>
                          <a:lnTo>
                            <a:pt x="742950" y="155575"/>
                          </a:lnTo>
                          <a:lnTo>
                            <a:pt x="771525" y="152400"/>
                          </a:lnTo>
                          <a:lnTo>
                            <a:pt x="800100" y="120650"/>
                          </a:lnTo>
                          <a:lnTo>
                            <a:pt x="815975" y="98425"/>
                          </a:lnTo>
                          <a:lnTo>
                            <a:pt x="847725" y="95250"/>
                          </a:lnTo>
                          <a:lnTo>
                            <a:pt x="879475" y="79375"/>
                          </a:lnTo>
                          <a:cubicBezTo>
                            <a:pt x="902561" y="62885"/>
                            <a:pt x="901700" y="72604"/>
                            <a:pt x="901700" y="60325"/>
                          </a:cubicBezTo>
                          <a:lnTo>
                            <a:pt x="930275" y="19050"/>
                          </a:lnTo>
                          <a:lnTo>
                            <a:pt x="955675" y="12700"/>
                          </a:lnTo>
                          <a:lnTo>
                            <a:pt x="990600" y="41275"/>
                          </a:lnTo>
                          <a:lnTo>
                            <a:pt x="1022350" y="50800"/>
                          </a:lnTo>
                          <a:lnTo>
                            <a:pt x="1066800" y="22225"/>
                          </a:lnTo>
                          <a:lnTo>
                            <a:pt x="1098550" y="15875"/>
                          </a:lnTo>
                          <a:lnTo>
                            <a:pt x="1123950" y="3175"/>
                          </a:lnTo>
                          <a:lnTo>
                            <a:pt x="1139825" y="0"/>
                          </a:lnTo>
                          <a:lnTo>
                            <a:pt x="1155700" y="22225"/>
                          </a:lnTo>
                          <a:lnTo>
                            <a:pt x="1143000" y="63500"/>
                          </a:lnTo>
                          <a:lnTo>
                            <a:pt x="1101725" y="63500"/>
                          </a:lnTo>
                          <a:lnTo>
                            <a:pt x="1085850" y="117475"/>
                          </a:lnTo>
                          <a:lnTo>
                            <a:pt x="1082675" y="142875"/>
                          </a:lnTo>
                          <a:lnTo>
                            <a:pt x="1149350" y="152400"/>
                          </a:lnTo>
                          <a:lnTo>
                            <a:pt x="1162050" y="171450"/>
                          </a:lnTo>
                          <a:lnTo>
                            <a:pt x="1152525" y="234950"/>
                          </a:lnTo>
                          <a:lnTo>
                            <a:pt x="1152525" y="298450"/>
                          </a:lnTo>
                          <a:lnTo>
                            <a:pt x="1190625" y="387350"/>
                          </a:lnTo>
                          <a:lnTo>
                            <a:pt x="1209675" y="447675"/>
                          </a:lnTo>
                          <a:lnTo>
                            <a:pt x="1196975" y="476250"/>
                          </a:lnTo>
                          <a:lnTo>
                            <a:pt x="1136650" y="463550"/>
                          </a:lnTo>
                          <a:lnTo>
                            <a:pt x="1095375" y="501650"/>
                          </a:lnTo>
                          <a:lnTo>
                            <a:pt x="1089025" y="549275"/>
                          </a:lnTo>
                          <a:lnTo>
                            <a:pt x="1089025" y="574675"/>
                          </a:lnTo>
                          <a:lnTo>
                            <a:pt x="1054100" y="644525"/>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37">
                      <a:extLst>
                        <a:ext uri="{FF2B5EF4-FFF2-40B4-BE49-F238E27FC236}">
                          <a16:creationId xmlns:a16="http://schemas.microsoft.com/office/drawing/2014/main" id="{6F12F8C6-BD49-6B4C-AD0B-D4A8620A6896}"/>
                        </a:ext>
                      </a:extLst>
                    </p:cNvPr>
                    <p:cNvSpPr/>
                    <p:nvPr/>
                  </p:nvSpPr>
                  <p:spPr>
                    <a:xfrm>
                      <a:off x="1472931" y="669670"/>
                      <a:ext cx="695326" cy="714375"/>
                    </a:xfrm>
                    <a:custGeom>
                      <a:avLst/>
                      <a:gdLst>
                        <a:gd name="connsiteX0" fmla="*/ 927100 w 927100"/>
                        <a:gd name="connsiteY0" fmla="*/ 254000 h 952500"/>
                        <a:gd name="connsiteX1" fmla="*/ 898525 w 927100"/>
                        <a:gd name="connsiteY1" fmla="*/ 304800 h 952500"/>
                        <a:gd name="connsiteX2" fmla="*/ 873125 w 927100"/>
                        <a:gd name="connsiteY2" fmla="*/ 314325 h 952500"/>
                        <a:gd name="connsiteX3" fmla="*/ 841375 w 927100"/>
                        <a:gd name="connsiteY3" fmla="*/ 368300 h 952500"/>
                        <a:gd name="connsiteX4" fmla="*/ 806450 w 927100"/>
                        <a:gd name="connsiteY4" fmla="*/ 412750 h 952500"/>
                        <a:gd name="connsiteX5" fmla="*/ 777875 w 927100"/>
                        <a:gd name="connsiteY5" fmla="*/ 403225 h 952500"/>
                        <a:gd name="connsiteX6" fmla="*/ 746125 w 927100"/>
                        <a:gd name="connsiteY6" fmla="*/ 409575 h 952500"/>
                        <a:gd name="connsiteX7" fmla="*/ 736600 w 927100"/>
                        <a:gd name="connsiteY7" fmla="*/ 447675 h 952500"/>
                        <a:gd name="connsiteX8" fmla="*/ 765175 w 927100"/>
                        <a:gd name="connsiteY8" fmla="*/ 482600 h 952500"/>
                        <a:gd name="connsiteX9" fmla="*/ 749300 w 927100"/>
                        <a:gd name="connsiteY9" fmla="*/ 536575 h 952500"/>
                        <a:gd name="connsiteX10" fmla="*/ 749300 w 927100"/>
                        <a:gd name="connsiteY10" fmla="*/ 536575 h 952500"/>
                        <a:gd name="connsiteX11" fmla="*/ 755650 w 927100"/>
                        <a:gd name="connsiteY11" fmla="*/ 577850 h 952500"/>
                        <a:gd name="connsiteX12" fmla="*/ 755650 w 927100"/>
                        <a:gd name="connsiteY12" fmla="*/ 577850 h 952500"/>
                        <a:gd name="connsiteX13" fmla="*/ 733425 w 927100"/>
                        <a:gd name="connsiteY13" fmla="*/ 622300 h 952500"/>
                        <a:gd name="connsiteX14" fmla="*/ 736600 w 927100"/>
                        <a:gd name="connsiteY14" fmla="*/ 660400 h 952500"/>
                        <a:gd name="connsiteX15" fmla="*/ 774700 w 927100"/>
                        <a:gd name="connsiteY15" fmla="*/ 676275 h 952500"/>
                        <a:gd name="connsiteX16" fmla="*/ 809625 w 927100"/>
                        <a:gd name="connsiteY16" fmla="*/ 698500 h 952500"/>
                        <a:gd name="connsiteX17" fmla="*/ 800100 w 927100"/>
                        <a:gd name="connsiteY17" fmla="*/ 720725 h 952500"/>
                        <a:gd name="connsiteX18" fmla="*/ 755650 w 927100"/>
                        <a:gd name="connsiteY18" fmla="*/ 717550 h 952500"/>
                        <a:gd name="connsiteX19" fmla="*/ 749300 w 927100"/>
                        <a:gd name="connsiteY19" fmla="*/ 765175 h 952500"/>
                        <a:gd name="connsiteX20" fmla="*/ 739775 w 927100"/>
                        <a:gd name="connsiteY20" fmla="*/ 771525 h 952500"/>
                        <a:gd name="connsiteX21" fmla="*/ 717550 w 927100"/>
                        <a:gd name="connsiteY21" fmla="*/ 762000 h 952500"/>
                        <a:gd name="connsiteX22" fmla="*/ 717550 w 927100"/>
                        <a:gd name="connsiteY22" fmla="*/ 762000 h 952500"/>
                        <a:gd name="connsiteX23" fmla="*/ 695325 w 927100"/>
                        <a:gd name="connsiteY23" fmla="*/ 790575 h 952500"/>
                        <a:gd name="connsiteX24" fmla="*/ 673100 w 927100"/>
                        <a:gd name="connsiteY24" fmla="*/ 803275 h 952500"/>
                        <a:gd name="connsiteX25" fmla="*/ 663575 w 927100"/>
                        <a:gd name="connsiteY25" fmla="*/ 838200 h 952500"/>
                        <a:gd name="connsiteX26" fmla="*/ 647700 w 927100"/>
                        <a:gd name="connsiteY26" fmla="*/ 866775 h 952500"/>
                        <a:gd name="connsiteX27" fmla="*/ 631825 w 927100"/>
                        <a:gd name="connsiteY27" fmla="*/ 901700 h 952500"/>
                        <a:gd name="connsiteX28" fmla="*/ 619125 w 927100"/>
                        <a:gd name="connsiteY28" fmla="*/ 936625 h 952500"/>
                        <a:gd name="connsiteX29" fmla="*/ 584200 w 927100"/>
                        <a:gd name="connsiteY29" fmla="*/ 952500 h 952500"/>
                        <a:gd name="connsiteX30" fmla="*/ 555625 w 927100"/>
                        <a:gd name="connsiteY30" fmla="*/ 949325 h 952500"/>
                        <a:gd name="connsiteX31" fmla="*/ 542925 w 927100"/>
                        <a:gd name="connsiteY31" fmla="*/ 920750 h 952500"/>
                        <a:gd name="connsiteX32" fmla="*/ 517525 w 927100"/>
                        <a:gd name="connsiteY32" fmla="*/ 889000 h 952500"/>
                        <a:gd name="connsiteX33" fmla="*/ 517525 w 927100"/>
                        <a:gd name="connsiteY33" fmla="*/ 889000 h 952500"/>
                        <a:gd name="connsiteX34" fmla="*/ 501650 w 927100"/>
                        <a:gd name="connsiteY34" fmla="*/ 866775 h 952500"/>
                        <a:gd name="connsiteX35" fmla="*/ 479425 w 927100"/>
                        <a:gd name="connsiteY35" fmla="*/ 889000 h 952500"/>
                        <a:gd name="connsiteX36" fmla="*/ 422275 w 927100"/>
                        <a:gd name="connsiteY36" fmla="*/ 882650 h 952500"/>
                        <a:gd name="connsiteX37" fmla="*/ 384175 w 927100"/>
                        <a:gd name="connsiteY37" fmla="*/ 885825 h 952500"/>
                        <a:gd name="connsiteX38" fmla="*/ 342900 w 927100"/>
                        <a:gd name="connsiteY38" fmla="*/ 860425 h 952500"/>
                        <a:gd name="connsiteX39" fmla="*/ 323850 w 927100"/>
                        <a:gd name="connsiteY39" fmla="*/ 847725 h 952500"/>
                        <a:gd name="connsiteX40" fmla="*/ 307975 w 927100"/>
                        <a:gd name="connsiteY40" fmla="*/ 800100 h 952500"/>
                        <a:gd name="connsiteX41" fmla="*/ 247650 w 927100"/>
                        <a:gd name="connsiteY41" fmla="*/ 828675 h 952500"/>
                        <a:gd name="connsiteX42" fmla="*/ 228600 w 927100"/>
                        <a:gd name="connsiteY42" fmla="*/ 854075 h 952500"/>
                        <a:gd name="connsiteX43" fmla="*/ 200025 w 927100"/>
                        <a:gd name="connsiteY43" fmla="*/ 841375 h 952500"/>
                        <a:gd name="connsiteX44" fmla="*/ 174625 w 927100"/>
                        <a:gd name="connsiteY44" fmla="*/ 809625 h 952500"/>
                        <a:gd name="connsiteX45" fmla="*/ 184150 w 927100"/>
                        <a:gd name="connsiteY45" fmla="*/ 777875 h 952500"/>
                        <a:gd name="connsiteX46" fmla="*/ 200025 w 927100"/>
                        <a:gd name="connsiteY46" fmla="*/ 755650 h 952500"/>
                        <a:gd name="connsiteX47" fmla="*/ 155575 w 927100"/>
                        <a:gd name="connsiteY47" fmla="*/ 730250 h 952500"/>
                        <a:gd name="connsiteX48" fmla="*/ 117475 w 927100"/>
                        <a:gd name="connsiteY48" fmla="*/ 717550 h 952500"/>
                        <a:gd name="connsiteX49" fmla="*/ 82550 w 927100"/>
                        <a:gd name="connsiteY49" fmla="*/ 736600 h 952500"/>
                        <a:gd name="connsiteX50" fmla="*/ 9525 w 927100"/>
                        <a:gd name="connsiteY50" fmla="*/ 660400 h 952500"/>
                        <a:gd name="connsiteX51" fmla="*/ 9525 w 927100"/>
                        <a:gd name="connsiteY51" fmla="*/ 660400 h 952500"/>
                        <a:gd name="connsiteX52" fmla="*/ 0 w 927100"/>
                        <a:gd name="connsiteY52" fmla="*/ 612775 h 952500"/>
                        <a:gd name="connsiteX53" fmla="*/ 9525 w 927100"/>
                        <a:gd name="connsiteY53" fmla="*/ 577850 h 952500"/>
                        <a:gd name="connsiteX54" fmla="*/ 38100 w 927100"/>
                        <a:gd name="connsiteY54" fmla="*/ 574675 h 952500"/>
                        <a:gd name="connsiteX55" fmla="*/ 63500 w 927100"/>
                        <a:gd name="connsiteY55" fmla="*/ 552450 h 952500"/>
                        <a:gd name="connsiteX56" fmla="*/ 60325 w 927100"/>
                        <a:gd name="connsiteY56" fmla="*/ 501650 h 952500"/>
                        <a:gd name="connsiteX57" fmla="*/ 63500 w 927100"/>
                        <a:gd name="connsiteY57" fmla="*/ 384175 h 952500"/>
                        <a:gd name="connsiteX58" fmla="*/ 63500 w 927100"/>
                        <a:gd name="connsiteY58" fmla="*/ 355600 h 952500"/>
                        <a:gd name="connsiteX59" fmla="*/ 34925 w 927100"/>
                        <a:gd name="connsiteY59" fmla="*/ 330200 h 952500"/>
                        <a:gd name="connsiteX60" fmla="*/ 66675 w 927100"/>
                        <a:gd name="connsiteY60" fmla="*/ 301625 h 952500"/>
                        <a:gd name="connsiteX61" fmla="*/ 88900 w 927100"/>
                        <a:gd name="connsiteY61" fmla="*/ 282575 h 952500"/>
                        <a:gd name="connsiteX62" fmla="*/ 73025 w 927100"/>
                        <a:gd name="connsiteY62" fmla="*/ 244475 h 952500"/>
                        <a:gd name="connsiteX63" fmla="*/ 57150 w 927100"/>
                        <a:gd name="connsiteY63" fmla="*/ 215900 h 952500"/>
                        <a:gd name="connsiteX64" fmla="*/ 53975 w 927100"/>
                        <a:gd name="connsiteY64" fmla="*/ 187325 h 952500"/>
                        <a:gd name="connsiteX65" fmla="*/ 88900 w 927100"/>
                        <a:gd name="connsiteY65" fmla="*/ 174625 h 952500"/>
                        <a:gd name="connsiteX66" fmla="*/ 127000 w 927100"/>
                        <a:gd name="connsiteY66" fmla="*/ 158750 h 952500"/>
                        <a:gd name="connsiteX67" fmla="*/ 155575 w 927100"/>
                        <a:gd name="connsiteY67" fmla="*/ 184150 h 952500"/>
                        <a:gd name="connsiteX68" fmla="*/ 184150 w 927100"/>
                        <a:gd name="connsiteY68" fmla="*/ 190500 h 952500"/>
                        <a:gd name="connsiteX69" fmla="*/ 203200 w 927100"/>
                        <a:gd name="connsiteY69" fmla="*/ 155575 h 952500"/>
                        <a:gd name="connsiteX70" fmla="*/ 231775 w 927100"/>
                        <a:gd name="connsiteY70" fmla="*/ 95250 h 952500"/>
                        <a:gd name="connsiteX71" fmla="*/ 247650 w 927100"/>
                        <a:gd name="connsiteY71" fmla="*/ 69850 h 952500"/>
                        <a:gd name="connsiteX72" fmla="*/ 257175 w 927100"/>
                        <a:gd name="connsiteY72" fmla="*/ 44450 h 952500"/>
                        <a:gd name="connsiteX73" fmla="*/ 292100 w 927100"/>
                        <a:gd name="connsiteY73" fmla="*/ 34925 h 952500"/>
                        <a:gd name="connsiteX74" fmla="*/ 330200 w 927100"/>
                        <a:gd name="connsiteY74" fmla="*/ 41275 h 952500"/>
                        <a:gd name="connsiteX75" fmla="*/ 355600 w 927100"/>
                        <a:gd name="connsiteY75" fmla="*/ 47625 h 952500"/>
                        <a:gd name="connsiteX76" fmla="*/ 374650 w 927100"/>
                        <a:gd name="connsiteY76" fmla="*/ 6350 h 952500"/>
                        <a:gd name="connsiteX77" fmla="*/ 403225 w 927100"/>
                        <a:gd name="connsiteY77" fmla="*/ 0 h 952500"/>
                        <a:gd name="connsiteX78" fmla="*/ 441325 w 927100"/>
                        <a:gd name="connsiteY78" fmla="*/ 15875 h 952500"/>
                        <a:gd name="connsiteX79" fmla="*/ 469900 w 927100"/>
                        <a:gd name="connsiteY79" fmla="*/ 38100 h 952500"/>
                        <a:gd name="connsiteX80" fmla="*/ 476250 w 927100"/>
                        <a:gd name="connsiteY80" fmla="*/ 53975 h 952500"/>
                        <a:gd name="connsiteX81" fmla="*/ 530225 w 927100"/>
                        <a:gd name="connsiteY81" fmla="*/ 44450 h 952500"/>
                        <a:gd name="connsiteX82" fmla="*/ 558800 w 927100"/>
                        <a:gd name="connsiteY82" fmla="*/ 50800 h 952500"/>
                        <a:gd name="connsiteX83" fmla="*/ 574675 w 927100"/>
                        <a:gd name="connsiteY83" fmla="*/ 63500 h 952500"/>
                        <a:gd name="connsiteX84" fmla="*/ 593725 w 927100"/>
                        <a:gd name="connsiteY84" fmla="*/ 88900 h 952500"/>
                        <a:gd name="connsiteX85" fmla="*/ 619125 w 927100"/>
                        <a:gd name="connsiteY85" fmla="*/ 111125 h 952500"/>
                        <a:gd name="connsiteX86" fmla="*/ 663575 w 927100"/>
                        <a:gd name="connsiteY86" fmla="*/ 130175 h 952500"/>
                        <a:gd name="connsiteX87" fmla="*/ 663575 w 927100"/>
                        <a:gd name="connsiteY87" fmla="*/ 130175 h 952500"/>
                        <a:gd name="connsiteX88" fmla="*/ 698500 w 927100"/>
                        <a:gd name="connsiteY88" fmla="*/ 123825 h 952500"/>
                        <a:gd name="connsiteX89" fmla="*/ 739775 w 927100"/>
                        <a:gd name="connsiteY89" fmla="*/ 117475 h 952500"/>
                        <a:gd name="connsiteX90" fmla="*/ 771525 w 927100"/>
                        <a:gd name="connsiteY90" fmla="*/ 120650 h 952500"/>
                        <a:gd name="connsiteX91" fmla="*/ 796925 w 927100"/>
                        <a:gd name="connsiteY91" fmla="*/ 127000 h 952500"/>
                        <a:gd name="connsiteX92" fmla="*/ 812800 w 927100"/>
                        <a:gd name="connsiteY92" fmla="*/ 149225 h 952500"/>
                        <a:gd name="connsiteX93" fmla="*/ 825500 w 927100"/>
                        <a:gd name="connsiteY93" fmla="*/ 184150 h 952500"/>
                        <a:gd name="connsiteX94" fmla="*/ 854075 w 927100"/>
                        <a:gd name="connsiteY94" fmla="*/ 203200 h 952500"/>
                        <a:gd name="connsiteX95" fmla="*/ 927100 w 927100"/>
                        <a:gd name="connsiteY95" fmla="*/ 2540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27100" h="952500">
                          <a:moveTo>
                            <a:pt x="927100" y="254000"/>
                          </a:moveTo>
                          <a:lnTo>
                            <a:pt x="898525" y="304800"/>
                          </a:lnTo>
                          <a:lnTo>
                            <a:pt x="873125" y="314325"/>
                          </a:lnTo>
                          <a:lnTo>
                            <a:pt x="841375" y="368300"/>
                          </a:lnTo>
                          <a:lnTo>
                            <a:pt x="806450" y="412750"/>
                          </a:lnTo>
                          <a:lnTo>
                            <a:pt x="777875" y="403225"/>
                          </a:lnTo>
                          <a:lnTo>
                            <a:pt x="746125" y="409575"/>
                          </a:lnTo>
                          <a:lnTo>
                            <a:pt x="736600" y="447675"/>
                          </a:lnTo>
                          <a:lnTo>
                            <a:pt x="765175" y="482600"/>
                          </a:lnTo>
                          <a:lnTo>
                            <a:pt x="749300" y="536575"/>
                          </a:lnTo>
                          <a:lnTo>
                            <a:pt x="749300" y="536575"/>
                          </a:lnTo>
                          <a:lnTo>
                            <a:pt x="755650" y="577850"/>
                          </a:lnTo>
                          <a:lnTo>
                            <a:pt x="755650" y="577850"/>
                          </a:lnTo>
                          <a:lnTo>
                            <a:pt x="733425" y="622300"/>
                          </a:lnTo>
                          <a:lnTo>
                            <a:pt x="736600" y="660400"/>
                          </a:lnTo>
                          <a:lnTo>
                            <a:pt x="774700" y="676275"/>
                          </a:lnTo>
                          <a:lnTo>
                            <a:pt x="809625" y="698500"/>
                          </a:lnTo>
                          <a:lnTo>
                            <a:pt x="800100" y="720725"/>
                          </a:lnTo>
                          <a:lnTo>
                            <a:pt x="755650" y="717550"/>
                          </a:lnTo>
                          <a:lnTo>
                            <a:pt x="749300" y="765175"/>
                          </a:lnTo>
                          <a:lnTo>
                            <a:pt x="739775" y="771525"/>
                          </a:lnTo>
                          <a:lnTo>
                            <a:pt x="717550" y="762000"/>
                          </a:lnTo>
                          <a:lnTo>
                            <a:pt x="717550" y="762000"/>
                          </a:lnTo>
                          <a:lnTo>
                            <a:pt x="695325" y="790575"/>
                          </a:lnTo>
                          <a:lnTo>
                            <a:pt x="673100" y="803275"/>
                          </a:lnTo>
                          <a:lnTo>
                            <a:pt x="663575" y="838200"/>
                          </a:lnTo>
                          <a:lnTo>
                            <a:pt x="647700" y="866775"/>
                          </a:lnTo>
                          <a:lnTo>
                            <a:pt x="631825" y="901700"/>
                          </a:lnTo>
                          <a:lnTo>
                            <a:pt x="619125" y="936625"/>
                          </a:lnTo>
                          <a:lnTo>
                            <a:pt x="584200" y="952500"/>
                          </a:lnTo>
                          <a:lnTo>
                            <a:pt x="555625" y="949325"/>
                          </a:lnTo>
                          <a:lnTo>
                            <a:pt x="542925" y="920750"/>
                          </a:lnTo>
                          <a:lnTo>
                            <a:pt x="517525" y="889000"/>
                          </a:lnTo>
                          <a:lnTo>
                            <a:pt x="517525" y="889000"/>
                          </a:lnTo>
                          <a:lnTo>
                            <a:pt x="501650" y="866775"/>
                          </a:lnTo>
                          <a:lnTo>
                            <a:pt x="479425" y="889000"/>
                          </a:lnTo>
                          <a:lnTo>
                            <a:pt x="422275" y="882650"/>
                          </a:lnTo>
                          <a:lnTo>
                            <a:pt x="384175" y="885825"/>
                          </a:lnTo>
                          <a:lnTo>
                            <a:pt x="342900" y="860425"/>
                          </a:lnTo>
                          <a:lnTo>
                            <a:pt x="323850" y="847725"/>
                          </a:lnTo>
                          <a:lnTo>
                            <a:pt x="307975" y="800100"/>
                          </a:lnTo>
                          <a:lnTo>
                            <a:pt x="247650" y="828675"/>
                          </a:lnTo>
                          <a:lnTo>
                            <a:pt x="228600" y="854075"/>
                          </a:lnTo>
                          <a:lnTo>
                            <a:pt x="200025" y="841375"/>
                          </a:lnTo>
                          <a:lnTo>
                            <a:pt x="174625" y="809625"/>
                          </a:lnTo>
                          <a:lnTo>
                            <a:pt x="184150" y="777875"/>
                          </a:lnTo>
                          <a:lnTo>
                            <a:pt x="200025" y="755650"/>
                          </a:lnTo>
                          <a:lnTo>
                            <a:pt x="155575" y="730250"/>
                          </a:lnTo>
                          <a:lnTo>
                            <a:pt x="117475" y="717550"/>
                          </a:lnTo>
                          <a:lnTo>
                            <a:pt x="82550" y="736600"/>
                          </a:lnTo>
                          <a:lnTo>
                            <a:pt x="9525" y="660400"/>
                          </a:lnTo>
                          <a:lnTo>
                            <a:pt x="9525" y="660400"/>
                          </a:lnTo>
                          <a:lnTo>
                            <a:pt x="0" y="612775"/>
                          </a:lnTo>
                          <a:lnTo>
                            <a:pt x="9525" y="577850"/>
                          </a:lnTo>
                          <a:lnTo>
                            <a:pt x="38100" y="574675"/>
                          </a:lnTo>
                          <a:lnTo>
                            <a:pt x="63500" y="552450"/>
                          </a:lnTo>
                          <a:lnTo>
                            <a:pt x="60325" y="501650"/>
                          </a:lnTo>
                          <a:cubicBezTo>
                            <a:pt x="61383" y="462492"/>
                            <a:pt x="62442" y="423333"/>
                            <a:pt x="63500" y="384175"/>
                          </a:cubicBezTo>
                          <a:lnTo>
                            <a:pt x="63500" y="355600"/>
                          </a:lnTo>
                          <a:lnTo>
                            <a:pt x="34925" y="330200"/>
                          </a:lnTo>
                          <a:lnTo>
                            <a:pt x="66675" y="301625"/>
                          </a:lnTo>
                          <a:lnTo>
                            <a:pt x="88900" y="282575"/>
                          </a:lnTo>
                          <a:lnTo>
                            <a:pt x="73025" y="244475"/>
                          </a:lnTo>
                          <a:lnTo>
                            <a:pt x="57150" y="215900"/>
                          </a:lnTo>
                          <a:lnTo>
                            <a:pt x="53975" y="187325"/>
                          </a:lnTo>
                          <a:lnTo>
                            <a:pt x="88900" y="174625"/>
                          </a:lnTo>
                          <a:lnTo>
                            <a:pt x="127000" y="158750"/>
                          </a:lnTo>
                          <a:lnTo>
                            <a:pt x="155575" y="184150"/>
                          </a:lnTo>
                          <a:lnTo>
                            <a:pt x="184150" y="190500"/>
                          </a:lnTo>
                          <a:lnTo>
                            <a:pt x="203200" y="155575"/>
                          </a:lnTo>
                          <a:lnTo>
                            <a:pt x="231775" y="95250"/>
                          </a:lnTo>
                          <a:lnTo>
                            <a:pt x="247650" y="69850"/>
                          </a:lnTo>
                          <a:lnTo>
                            <a:pt x="257175" y="44450"/>
                          </a:lnTo>
                          <a:lnTo>
                            <a:pt x="292100" y="34925"/>
                          </a:lnTo>
                          <a:lnTo>
                            <a:pt x="330200" y="41275"/>
                          </a:lnTo>
                          <a:lnTo>
                            <a:pt x="355600" y="47625"/>
                          </a:lnTo>
                          <a:lnTo>
                            <a:pt x="374650" y="6350"/>
                          </a:lnTo>
                          <a:lnTo>
                            <a:pt x="403225" y="0"/>
                          </a:lnTo>
                          <a:lnTo>
                            <a:pt x="441325" y="15875"/>
                          </a:lnTo>
                          <a:lnTo>
                            <a:pt x="469900" y="38100"/>
                          </a:lnTo>
                          <a:lnTo>
                            <a:pt x="476250" y="53975"/>
                          </a:lnTo>
                          <a:lnTo>
                            <a:pt x="530225" y="44450"/>
                          </a:lnTo>
                          <a:lnTo>
                            <a:pt x="558800" y="50800"/>
                          </a:lnTo>
                          <a:lnTo>
                            <a:pt x="574675" y="63500"/>
                          </a:lnTo>
                          <a:lnTo>
                            <a:pt x="593725" y="88900"/>
                          </a:lnTo>
                          <a:lnTo>
                            <a:pt x="619125" y="111125"/>
                          </a:lnTo>
                          <a:lnTo>
                            <a:pt x="663575" y="130175"/>
                          </a:lnTo>
                          <a:lnTo>
                            <a:pt x="663575" y="130175"/>
                          </a:lnTo>
                          <a:lnTo>
                            <a:pt x="698500" y="123825"/>
                          </a:lnTo>
                          <a:lnTo>
                            <a:pt x="739775" y="117475"/>
                          </a:lnTo>
                          <a:lnTo>
                            <a:pt x="771525" y="120650"/>
                          </a:lnTo>
                          <a:lnTo>
                            <a:pt x="796925" y="127000"/>
                          </a:lnTo>
                          <a:lnTo>
                            <a:pt x="812800" y="149225"/>
                          </a:lnTo>
                          <a:lnTo>
                            <a:pt x="825500" y="184150"/>
                          </a:lnTo>
                          <a:lnTo>
                            <a:pt x="854075" y="203200"/>
                          </a:lnTo>
                          <a:lnTo>
                            <a:pt x="927100" y="254000"/>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43">
                      <a:extLst>
                        <a:ext uri="{FF2B5EF4-FFF2-40B4-BE49-F238E27FC236}">
                          <a16:creationId xmlns:a16="http://schemas.microsoft.com/office/drawing/2014/main" id="{68EE444D-1C76-1CFD-C4D8-CCC39D6CA814}"/>
                        </a:ext>
                      </a:extLst>
                    </p:cNvPr>
                    <p:cNvSpPr/>
                    <p:nvPr/>
                  </p:nvSpPr>
                  <p:spPr>
                    <a:xfrm>
                      <a:off x="1532464" y="1817434"/>
                      <a:ext cx="978694" cy="778669"/>
                    </a:xfrm>
                    <a:custGeom>
                      <a:avLst/>
                      <a:gdLst>
                        <a:gd name="connsiteX0" fmla="*/ 927100 w 1304925"/>
                        <a:gd name="connsiteY0" fmla="*/ 34925 h 1038225"/>
                        <a:gd name="connsiteX1" fmla="*/ 904875 w 1304925"/>
                        <a:gd name="connsiteY1" fmla="*/ 82550 h 1038225"/>
                        <a:gd name="connsiteX2" fmla="*/ 889000 w 1304925"/>
                        <a:gd name="connsiteY2" fmla="*/ 104775 h 1038225"/>
                        <a:gd name="connsiteX3" fmla="*/ 863600 w 1304925"/>
                        <a:gd name="connsiteY3" fmla="*/ 123825 h 1038225"/>
                        <a:gd name="connsiteX4" fmla="*/ 863600 w 1304925"/>
                        <a:gd name="connsiteY4" fmla="*/ 123825 h 1038225"/>
                        <a:gd name="connsiteX5" fmla="*/ 828675 w 1304925"/>
                        <a:gd name="connsiteY5" fmla="*/ 146050 h 1038225"/>
                        <a:gd name="connsiteX6" fmla="*/ 733425 w 1304925"/>
                        <a:gd name="connsiteY6" fmla="*/ 41275 h 1038225"/>
                        <a:gd name="connsiteX7" fmla="*/ 698500 w 1304925"/>
                        <a:gd name="connsiteY7" fmla="*/ 25400 h 1038225"/>
                        <a:gd name="connsiteX8" fmla="*/ 673100 w 1304925"/>
                        <a:gd name="connsiteY8" fmla="*/ 6350 h 1038225"/>
                        <a:gd name="connsiteX9" fmla="*/ 657225 w 1304925"/>
                        <a:gd name="connsiteY9" fmla="*/ 0 h 1038225"/>
                        <a:gd name="connsiteX10" fmla="*/ 650875 w 1304925"/>
                        <a:gd name="connsiteY10" fmla="*/ 19050 h 1038225"/>
                        <a:gd name="connsiteX11" fmla="*/ 631825 w 1304925"/>
                        <a:gd name="connsiteY11" fmla="*/ 41275 h 1038225"/>
                        <a:gd name="connsiteX12" fmla="*/ 628650 w 1304925"/>
                        <a:gd name="connsiteY12" fmla="*/ 76200 h 1038225"/>
                        <a:gd name="connsiteX13" fmla="*/ 600075 w 1304925"/>
                        <a:gd name="connsiteY13" fmla="*/ 66675 h 1038225"/>
                        <a:gd name="connsiteX14" fmla="*/ 552450 w 1304925"/>
                        <a:gd name="connsiteY14" fmla="*/ 82550 h 1038225"/>
                        <a:gd name="connsiteX15" fmla="*/ 542925 w 1304925"/>
                        <a:gd name="connsiteY15" fmla="*/ 111125 h 1038225"/>
                        <a:gd name="connsiteX16" fmla="*/ 504825 w 1304925"/>
                        <a:gd name="connsiteY16" fmla="*/ 104775 h 1038225"/>
                        <a:gd name="connsiteX17" fmla="*/ 498475 w 1304925"/>
                        <a:gd name="connsiteY17" fmla="*/ 82550 h 1038225"/>
                        <a:gd name="connsiteX18" fmla="*/ 485775 w 1304925"/>
                        <a:gd name="connsiteY18" fmla="*/ 53975 h 1038225"/>
                        <a:gd name="connsiteX19" fmla="*/ 460375 w 1304925"/>
                        <a:gd name="connsiteY19" fmla="*/ 66675 h 1038225"/>
                        <a:gd name="connsiteX20" fmla="*/ 450850 w 1304925"/>
                        <a:gd name="connsiteY20" fmla="*/ 44450 h 1038225"/>
                        <a:gd name="connsiteX21" fmla="*/ 450850 w 1304925"/>
                        <a:gd name="connsiteY21" fmla="*/ 44450 h 1038225"/>
                        <a:gd name="connsiteX22" fmla="*/ 441325 w 1304925"/>
                        <a:gd name="connsiteY22" fmla="*/ 15875 h 1038225"/>
                        <a:gd name="connsiteX23" fmla="*/ 412750 w 1304925"/>
                        <a:gd name="connsiteY23" fmla="*/ 22225 h 1038225"/>
                        <a:gd name="connsiteX24" fmla="*/ 406400 w 1304925"/>
                        <a:gd name="connsiteY24" fmla="*/ 31750 h 1038225"/>
                        <a:gd name="connsiteX25" fmla="*/ 387350 w 1304925"/>
                        <a:gd name="connsiteY25" fmla="*/ 44450 h 1038225"/>
                        <a:gd name="connsiteX26" fmla="*/ 377825 w 1304925"/>
                        <a:gd name="connsiteY26" fmla="*/ 41275 h 1038225"/>
                        <a:gd name="connsiteX27" fmla="*/ 368300 w 1304925"/>
                        <a:gd name="connsiteY27" fmla="*/ 34925 h 1038225"/>
                        <a:gd name="connsiteX28" fmla="*/ 358775 w 1304925"/>
                        <a:gd name="connsiteY28" fmla="*/ 38100 h 1038225"/>
                        <a:gd name="connsiteX29" fmla="*/ 339725 w 1304925"/>
                        <a:gd name="connsiteY29" fmla="*/ 50800 h 1038225"/>
                        <a:gd name="connsiteX30" fmla="*/ 320675 w 1304925"/>
                        <a:gd name="connsiteY30" fmla="*/ 60325 h 1038225"/>
                        <a:gd name="connsiteX31" fmla="*/ 311150 w 1304925"/>
                        <a:gd name="connsiteY31" fmla="*/ 82550 h 1038225"/>
                        <a:gd name="connsiteX32" fmla="*/ 304800 w 1304925"/>
                        <a:gd name="connsiteY32" fmla="*/ 107950 h 1038225"/>
                        <a:gd name="connsiteX33" fmla="*/ 295275 w 1304925"/>
                        <a:gd name="connsiteY33" fmla="*/ 114300 h 1038225"/>
                        <a:gd name="connsiteX34" fmla="*/ 285750 w 1304925"/>
                        <a:gd name="connsiteY34" fmla="*/ 133350 h 1038225"/>
                        <a:gd name="connsiteX35" fmla="*/ 279400 w 1304925"/>
                        <a:gd name="connsiteY35" fmla="*/ 142875 h 1038225"/>
                        <a:gd name="connsiteX36" fmla="*/ 285750 w 1304925"/>
                        <a:gd name="connsiteY36" fmla="*/ 161925 h 1038225"/>
                        <a:gd name="connsiteX37" fmla="*/ 288925 w 1304925"/>
                        <a:gd name="connsiteY37" fmla="*/ 171450 h 1038225"/>
                        <a:gd name="connsiteX38" fmla="*/ 298450 w 1304925"/>
                        <a:gd name="connsiteY38" fmla="*/ 190500 h 1038225"/>
                        <a:gd name="connsiteX39" fmla="*/ 295275 w 1304925"/>
                        <a:gd name="connsiteY39" fmla="*/ 200025 h 1038225"/>
                        <a:gd name="connsiteX40" fmla="*/ 276225 w 1304925"/>
                        <a:gd name="connsiteY40" fmla="*/ 209550 h 1038225"/>
                        <a:gd name="connsiteX41" fmla="*/ 269875 w 1304925"/>
                        <a:gd name="connsiteY41" fmla="*/ 200025 h 1038225"/>
                        <a:gd name="connsiteX42" fmla="*/ 244475 w 1304925"/>
                        <a:gd name="connsiteY42" fmla="*/ 193675 h 1038225"/>
                        <a:gd name="connsiteX43" fmla="*/ 206375 w 1304925"/>
                        <a:gd name="connsiteY43" fmla="*/ 196850 h 1038225"/>
                        <a:gd name="connsiteX44" fmla="*/ 196850 w 1304925"/>
                        <a:gd name="connsiteY44" fmla="*/ 200025 h 1038225"/>
                        <a:gd name="connsiteX45" fmla="*/ 190500 w 1304925"/>
                        <a:gd name="connsiteY45" fmla="*/ 209550 h 1038225"/>
                        <a:gd name="connsiteX46" fmla="*/ 171450 w 1304925"/>
                        <a:gd name="connsiteY46" fmla="*/ 215900 h 1038225"/>
                        <a:gd name="connsiteX47" fmla="*/ 161925 w 1304925"/>
                        <a:gd name="connsiteY47" fmla="*/ 219075 h 1038225"/>
                        <a:gd name="connsiteX48" fmla="*/ 142875 w 1304925"/>
                        <a:gd name="connsiteY48" fmla="*/ 231775 h 1038225"/>
                        <a:gd name="connsiteX49" fmla="*/ 130175 w 1304925"/>
                        <a:gd name="connsiteY49" fmla="*/ 241300 h 1038225"/>
                        <a:gd name="connsiteX50" fmla="*/ 101600 w 1304925"/>
                        <a:gd name="connsiteY50" fmla="*/ 330200 h 1038225"/>
                        <a:gd name="connsiteX51" fmla="*/ 98425 w 1304925"/>
                        <a:gd name="connsiteY51" fmla="*/ 387350 h 1038225"/>
                        <a:gd name="connsiteX52" fmla="*/ 15875 w 1304925"/>
                        <a:gd name="connsiteY52" fmla="*/ 530225 h 1038225"/>
                        <a:gd name="connsiteX53" fmla="*/ 0 w 1304925"/>
                        <a:gd name="connsiteY53" fmla="*/ 555625 h 1038225"/>
                        <a:gd name="connsiteX54" fmla="*/ 50800 w 1304925"/>
                        <a:gd name="connsiteY54" fmla="*/ 555625 h 1038225"/>
                        <a:gd name="connsiteX55" fmla="*/ 101600 w 1304925"/>
                        <a:gd name="connsiteY55" fmla="*/ 511175 h 1038225"/>
                        <a:gd name="connsiteX56" fmla="*/ 117475 w 1304925"/>
                        <a:gd name="connsiteY56" fmla="*/ 520700 h 1038225"/>
                        <a:gd name="connsiteX57" fmla="*/ 104775 w 1304925"/>
                        <a:gd name="connsiteY57" fmla="*/ 561975 h 1038225"/>
                        <a:gd name="connsiteX58" fmla="*/ 104775 w 1304925"/>
                        <a:gd name="connsiteY58" fmla="*/ 561975 h 1038225"/>
                        <a:gd name="connsiteX59" fmla="*/ 98425 w 1304925"/>
                        <a:gd name="connsiteY59" fmla="*/ 593725 h 1038225"/>
                        <a:gd name="connsiteX60" fmla="*/ 139700 w 1304925"/>
                        <a:gd name="connsiteY60" fmla="*/ 609600 h 1038225"/>
                        <a:gd name="connsiteX61" fmla="*/ 149225 w 1304925"/>
                        <a:gd name="connsiteY61" fmla="*/ 644525 h 1038225"/>
                        <a:gd name="connsiteX62" fmla="*/ 161925 w 1304925"/>
                        <a:gd name="connsiteY62" fmla="*/ 673100 h 1038225"/>
                        <a:gd name="connsiteX63" fmla="*/ 158750 w 1304925"/>
                        <a:gd name="connsiteY63" fmla="*/ 704850 h 1038225"/>
                        <a:gd name="connsiteX64" fmla="*/ 139700 w 1304925"/>
                        <a:gd name="connsiteY64" fmla="*/ 717550 h 1038225"/>
                        <a:gd name="connsiteX65" fmla="*/ 120650 w 1304925"/>
                        <a:gd name="connsiteY65" fmla="*/ 736600 h 1038225"/>
                        <a:gd name="connsiteX66" fmla="*/ 123825 w 1304925"/>
                        <a:gd name="connsiteY66" fmla="*/ 796925 h 1038225"/>
                        <a:gd name="connsiteX67" fmla="*/ 155575 w 1304925"/>
                        <a:gd name="connsiteY67" fmla="*/ 796925 h 1038225"/>
                        <a:gd name="connsiteX68" fmla="*/ 238125 w 1304925"/>
                        <a:gd name="connsiteY68" fmla="*/ 730250 h 1038225"/>
                        <a:gd name="connsiteX69" fmla="*/ 273050 w 1304925"/>
                        <a:gd name="connsiteY69" fmla="*/ 723900 h 1038225"/>
                        <a:gd name="connsiteX70" fmla="*/ 301625 w 1304925"/>
                        <a:gd name="connsiteY70" fmla="*/ 708025 h 1038225"/>
                        <a:gd name="connsiteX71" fmla="*/ 368300 w 1304925"/>
                        <a:gd name="connsiteY71" fmla="*/ 819150 h 1038225"/>
                        <a:gd name="connsiteX72" fmla="*/ 393700 w 1304925"/>
                        <a:gd name="connsiteY72" fmla="*/ 901700 h 1038225"/>
                        <a:gd name="connsiteX73" fmla="*/ 431800 w 1304925"/>
                        <a:gd name="connsiteY73" fmla="*/ 923925 h 1038225"/>
                        <a:gd name="connsiteX74" fmla="*/ 466725 w 1304925"/>
                        <a:gd name="connsiteY74" fmla="*/ 974725 h 1038225"/>
                        <a:gd name="connsiteX75" fmla="*/ 482600 w 1304925"/>
                        <a:gd name="connsiteY75" fmla="*/ 987425 h 1038225"/>
                        <a:gd name="connsiteX76" fmla="*/ 558800 w 1304925"/>
                        <a:gd name="connsiteY76" fmla="*/ 955675 h 1038225"/>
                        <a:gd name="connsiteX77" fmla="*/ 590550 w 1304925"/>
                        <a:gd name="connsiteY77" fmla="*/ 962025 h 1038225"/>
                        <a:gd name="connsiteX78" fmla="*/ 622300 w 1304925"/>
                        <a:gd name="connsiteY78" fmla="*/ 984250 h 1038225"/>
                        <a:gd name="connsiteX79" fmla="*/ 673100 w 1304925"/>
                        <a:gd name="connsiteY79" fmla="*/ 990600 h 1038225"/>
                        <a:gd name="connsiteX80" fmla="*/ 708025 w 1304925"/>
                        <a:gd name="connsiteY80" fmla="*/ 1016000 h 1038225"/>
                        <a:gd name="connsiteX81" fmla="*/ 736600 w 1304925"/>
                        <a:gd name="connsiteY81" fmla="*/ 1038225 h 1038225"/>
                        <a:gd name="connsiteX82" fmla="*/ 850900 w 1304925"/>
                        <a:gd name="connsiteY82" fmla="*/ 952500 h 1038225"/>
                        <a:gd name="connsiteX83" fmla="*/ 1044575 w 1304925"/>
                        <a:gd name="connsiteY83" fmla="*/ 1025525 h 1038225"/>
                        <a:gd name="connsiteX84" fmla="*/ 1044575 w 1304925"/>
                        <a:gd name="connsiteY84" fmla="*/ 1025525 h 1038225"/>
                        <a:gd name="connsiteX85" fmla="*/ 1041400 w 1304925"/>
                        <a:gd name="connsiteY85" fmla="*/ 946150 h 1038225"/>
                        <a:gd name="connsiteX86" fmla="*/ 1035050 w 1304925"/>
                        <a:gd name="connsiteY86" fmla="*/ 917575 h 1038225"/>
                        <a:gd name="connsiteX87" fmla="*/ 1019175 w 1304925"/>
                        <a:gd name="connsiteY87" fmla="*/ 873125 h 1038225"/>
                        <a:gd name="connsiteX88" fmla="*/ 1035050 w 1304925"/>
                        <a:gd name="connsiteY88" fmla="*/ 819150 h 1038225"/>
                        <a:gd name="connsiteX89" fmla="*/ 1069975 w 1304925"/>
                        <a:gd name="connsiteY89" fmla="*/ 749300 h 1038225"/>
                        <a:gd name="connsiteX90" fmla="*/ 1149350 w 1304925"/>
                        <a:gd name="connsiteY90" fmla="*/ 654050 h 1038225"/>
                        <a:gd name="connsiteX91" fmla="*/ 1168400 w 1304925"/>
                        <a:gd name="connsiteY91" fmla="*/ 647700 h 1038225"/>
                        <a:gd name="connsiteX92" fmla="*/ 1184275 w 1304925"/>
                        <a:gd name="connsiteY92" fmla="*/ 609600 h 1038225"/>
                        <a:gd name="connsiteX93" fmla="*/ 1241425 w 1304925"/>
                        <a:gd name="connsiteY93" fmla="*/ 587375 h 1038225"/>
                        <a:gd name="connsiteX94" fmla="*/ 1260475 w 1304925"/>
                        <a:gd name="connsiteY94" fmla="*/ 517525 h 1038225"/>
                        <a:gd name="connsiteX95" fmla="*/ 1304925 w 1304925"/>
                        <a:gd name="connsiteY95" fmla="*/ 485775 h 1038225"/>
                        <a:gd name="connsiteX96" fmla="*/ 1279525 w 1304925"/>
                        <a:gd name="connsiteY96" fmla="*/ 454025 h 1038225"/>
                        <a:gd name="connsiteX97" fmla="*/ 1273175 w 1304925"/>
                        <a:gd name="connsiteY97" fmla="*/ 387350 h 1038225"/>
                        <a:gd name="connsiteX98" fmla="*/ 1193800 w 1304925"/>
                        <a:gd name="connsiteY98" fmla="*/ 396875 h 1038225"/>
                        <a:gd name="connsiteX99" fmla="*/ 1123950 w 1304925"/>
                        <a:gd name="connsiteY99" fmla="*/ 358775 h 1038225"/>
                        <a:gd name="connsiteX100" fmla="*/ 1063625 w 1304925"/>
                        <a:gd name="connsiteY100" fmla="*/ 371475 h 1038225"/>
                        <a:gd name="connsiteX101" fmla="*/ 1054100 w 1304925"/>
                        <a:gd name="connsiteY101" fmla="*/ 342900 h 1038225"/>
                        <a:gd name="connsiteX102" fmla="*/ 1035050 w 1304925"/>
                        <a:gd name="connsiteY102" fmla="*/ 203200 h 1038225"/>
                        <a:gd name="connsiteX103" fmla="*/ 1000125 w 1304925"/>
                        <a:gd name="connsiteY103" fmla="*/ 196850 h 1038225"/>
                        <a:gd name="connsiteX104" fmla="*/ 993775 w 1304925"/>
                        <a:gd name="connsiteY104" fmla="*/ 152400 h 1038225"/>
                        <a:gd name="connsiteX105" fmla="*/ 977900 w 1304925"/>
                        <a:gd name="connsiteY105" fmla="*/ 120650 h 1038225"/>
                        <a:gd name="connsiteX106" fmla="*/ 1009650 w 1304925"/>
                        <a:gd name="connsiteY106" fmla="*/ 66675 h 1038225"/>
                        <a:gd name="connsiteX107" fmla="*/ 1000125 w 1304925"/>
                        <a:gd name="connsiteY107" fmla="*/ 34925 h 1038225"/>
                        <a:gd name="connsiteX108" fmla="*/ 927100 w 1304925"/>
                        <a:gd name="connsiteY108" fmla="*/ 349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304925" h="1038225">
                          <a:moveTo>
                            <a:pt x="927100" y="34925"/>
                          </a:moveTo>
                          <a:lnTo>
                            <a:pt x="904875" y="82550"/>
                          </a:lnTo>
                          <a:lnTo>
                            <a:pt x="889000" y="104775"/>
                          </a:lnTo>
                          <a:lnTo>
                            <a:pt x="863600" y="123825"/>
                          </a:lnTo>
                          <a:lnTo>
                            <a:pt x="863600" y="123825"/>
                          </a:lnTo>
                          <a:lnTo>
                            <a:pt x="828675" y="146050"/>
                          </a:lnTo>
                          <a:lnTo>
                            <a:pt x="733425" y="41275"/>
                          </a:lnTo>
                          <a:lnTo>
                            <a:pt x="698500" y="25400"/>
                          </a:lnTo>
                          <a:lnTo>
                            <a:pt x="673100" y="6350"/>
                          </a:lnTo>
                          <a:lnTo>
                            <a:pt x="657225" y="0"/>
                          </a:lnTo>
                          <a:lnTo>
                            <a:pt x="650875" y="19050"/>
                          </a:lnTo>
                          <a:lnTo>
                            <a:pt x="631825" y="41275"/>
                          </a:lnTo>
                          <a:lnTo>
                            <a:pt x="628650" y="76200"/>
                          </a:lnTo>
                          <a:lnTo>
                            <a:pt x="600075" y="66675"/>
                          </a:lnTo>
                          <a:lnTo>
                            <a:pt x="552450" y="82550"/>
                          </a:lnTo>
                          <a:lnTo>
                            <a:pt x="542925" y="111125"/>
                          </a:lnTo>
                          <a:lnTo>
                            <a:pt x="504825" y="104775"/>
                          </a:lnTo>
                          <a:lnTo>
                            <a:pt x="498475" y="82550"/>
                          </a:lnTo>
                          <a:lnTo>
                            <a:pt x="485775" y="53975"/>
                          </a:lnTo>
                          <a:lnTo>
                            <a:pt x="460375" y="66675"/>
                          </a:lnTo>
                          <a:lnTo>
                            <a:pt x="450850" y="44450"/>
                          </a:lnTo>
                          <a:lnTo>
                            <a:pt x="450850" y="44450"/>
                          </a:lnTo>
                          <a:lnTo>
                            <a:pt x="441325" y="15875"/>
                          </a:lnTo>
                          <a:cubicBezTo>
                            <a:pt x="431800" y="17992"/>
                            <a:pt x="421633" y="18187"/>
                            <a:pt x="412750" y="22225"/>
                          </a:cubicBezTo>
                          <a:cubicBezTo>
                            <a:pt x="409276" y="23804"/>
                            <a:pt x="409272" y="29237"/>
                            <a:pt x="406400" y="31750"/>
                          </a:cubicBezTo>
                          <a:cubicBezTo>
                            <a:pt x="400657" y="36776"/>
                            <a:pt x="387350" y="44450"/>
                            <a:pt x="387350" y="44450"/>
                          </a:cubicBezTo>
                          <a:cubicBezTo>
                            <a:pt x="384175" y="43392"/>
                            <a:pt x="380818" y="42772"/>
                            <a:pt x="377825" y="41275"/>
                          </a:cubicBezTo>
                          <a:cubicBezTo>
                            <a:pt x="374412" y="39568"/>
                            <a:pt x="372064" y="35552"/>
                            <a:pt x="368300" y="34925"/>
                          </a:cubicBezTo>
                          <a:cubicBezTo>
                            <a:pt x="364999" y="34375"/>
                            <a:pt x="361701" y="36475"/>
                            <a:pt x="358775" y="38100"/>
                          </a:cubicBezTo>
                          <a:cubicBezTo>
                            <a:pt x="352104" y="41806"/>
                            <a:pt x="346965" y="48387"/>
                            <a:pt x="339725" y="50800"/>
                          </a:cubicBezTo>
                          <a:cubicBezTo>
                            <a:pt x="326580" y="55182"/>
                            <a:pt x="332985" y="52119"/>
                            <a:pt x="320675" y="60325"/>
                          </a:cubicBezTo>
                          <a:cubicBezTo>
                            <a:pt x="316132" y="69412"/>
                            <a:pt x="313486" y="73207"/>
                            <a:pt x="311150" y="82550"/>
                          </a:cubicBezTo>
                          <a:cubicBezTo>
                            <a:pt x="310934" y="83412"/>
                            <a:pt x="307439" y="104651"/>
                            <a:pt x="304800" y="107950"/>
                          </a:cubicBezTo>
                          <a:cubicBezTo>
                            <a:pt x="302416" y="110930"/>
                            <a:pt x="298450" y="112183"/>
                            <a:pt x="295275" y="114300"/>
                          </a:cubicBezTo>
                          <a:cubicBezTo>
                            <a:pt x="277077" y="141597"/>
                            <a:pt x="298895" y="107060"/>
                            <a:pt x="285750" y="133350"/>
                          </a:cubicBezTo>
                          <a:cubicBezTo>
                            <a:pt x="284043" y="136763"/>
                            <a:pt x="281517" y="139700"/>
                            <a:pt x="279400" y="142875"/>
                          </a:cubicBezTo>
                          <a:lnTo>
                            <a:pt x="285750" y="161925"/>
                          </a:lnTo>
                          <a:cubicBezTo>
                            <a:pt x="286808" y="165100"/>
                            <a:pt x="287069" y="168665"/>
                            <a:pt x="288925" y="171450"/>
                          </a:cubicBezTo>
                          <a:cubicBezTo>
                            <a:pt x="297131" y="183760"/>
                            <a:pt x="294068" y="177355"/>
                            <a:pt x="298450" y="190500"/>
                          </a:cubicBezTo>
                          <a:cubicBezTo>
                            <a:pt x="297392" y="193675"/>
                            <a:pt x="297366" y="197412"/>
                            <a:pt x="295275" y="200025"/>
                          </a:cubicBezTo>
                          <a:cubicBezTo>
                            <a:pt x="290799" y="205620"/>
                            <a:pt x="282500" y="207458"/>
                            <a:pt x="276225" y="209550"/>
                          </a:cubicBezTo>
                          <a:cubicBezTo>
                            <a:pt x="274108" y="206375"/>
                            <a:pt x="272855" y="202409"/>
                            <a:pt x="269875" y="200025"/>
                          </a:cubicBezTo>
                          <a:cubicBezTo>
                            <a:pt x="266621" y="197422"/>
                            <a:pt x="245266" y="193833"/>
                            <a:pt x="244475" y="193675"/>
                          </a:cubicBezTo>
                          <a:cubicBezTo>
                            <a:pt x="231775" y="194733"/>
                            <a:pt x="219007" y="195166"/>
                            <a:pt x="206375" y="196850"/>
                          </a:cubicBezTo>
                          <a:cubicBezTo>
                            <a:pt x="203058" y="197292"/>
                            <a:pt x="199463" y="197934"/>
                            <a:pt x="196850" y="200025"/>
                          </a:cubicBezTo>
                          <a:cubicBezTo>
                            <a:pt x="193870" y="202409"/>
                            <a:pt x="193736" y="207528"/>
                            <a:pt x="190500" y="209550"/>
                          </a:cubicBezTo>
                          <a:cubicBezTo>
                            <a:pt x="184824" y="213098"/>
                            <a:pt x="177800" y="213783"/>
                            <a:pt x="171450" y="215900"/>
                          </a:cubicBezTo>
                          <a:cubicBezTo>
                            <a:pt x="168275" y="216958"/>
                            <a:pt x="164710" y="217219"/>
                            <a:pt x="161925" y="219075"/>
                          </a:cubicBezTo>
                          <a:lnTo>
                            <a:pt x="142875" y="231775"/>
                          </a:lnTo>
                          <a:cubicBezTo>
                            <a:pt x="132105" y="238955"/>
                            <a:pt x="136048" y="235427"/>
                            <a:pt x="130175" y="241300"/>
                          </a:cubicBezTo>
                          <a:lnTo>
                            <a:pt x="101600" y="330200"/>
                          </a:lnTo>
                          <a:lnTo>
                            <a:pt x="98425" y="387350"/>
                          </a:lnTo>
                          <a:lnTo>
                            <a:pt x="15875" y="530225"/>
                          </a:lnTo>
                          <a:lnTo>
                            <a:pt x="0" y="555625"/>
                          </a:lnTo>
                          <a:lnTo>
                            <a:pt x="50800" y="555625"/>
                          </a:lnTo>
                          <a:lnTo>
                            <a:pt x="101600" y="511175"/>
                          </a:lnTo>
                          <a:lnTo>
                            <a:pt x="117475" y="520700"/>
                          </a:lnTo>
                          <a:lnTo>
                            <a:pt x="104775" y="561975"/>
                          </a:lnTo>
                          <a:lnTo>
                            <a:pt x="104775" y="561975"/>
                          </a:lnTo>
                          <a:lnTo>
                            <a:pt x="98425" y="593725"/>
                          </a:lnTo>
                          <a:lnTo>
                            <a:pt x="139700" y="609600"/>
                          </a:lnTo>
                          <a:lnTo>
                            <a:pt x="149225" y="644525"/>
                          </a:lnTo>
                          <a:lnTo>
                            <a:pt x="161925" y="673100"/>
                          </a:lnTo>
                          <a:lnTo>
                            <a:pt x="158750" y="704850"/>
                          </a:lnTo>
                          <a:lnTo>
                            <a:pt x="139700" y="717550"/>
                          </a:lnTo>
                          <a:lnTo>
                            <a:pt x="120650" y="736600"/>
                          </a:lnTo>
                          <a:lnTo>
                            <a:pt x="123825" y="796925"/>
                          </a:lnTo>
                          <a:lnTo>
                            <a:pt x="155575" y="796925"/>
                          </a:lnTo>
                          <a:lnTo>
                            <a:pt x="238125" y="730250"/>
                          </a:lnTo>
                          <a:lnTo>
                            <a:pt x="273050" y="723900"/>
                          </a:lnTo>
                          <a:lnTo>
                            <a:pt x="301625" y="708025"/>
                          </a:lnTo>
                          <a:lnTo>
                            <a:pt x="368300" y="819150"/>
                          </a:lnTo>
                          <a:lnTo>
                            <a:pt x="393700" y="901700"/>
                          </a:lnTo>
                          <a:lnTo>
                            <a:pt x="431800" y="923925"/>
                          </a:lnTo>
                          <a:lnTo>
                            <a:pt x="466725" y="974725"/>
                          </a:lnTo>
                          <a:lnTo>
                            <a:pt x="482600" y="987425"/>
                          </a:lnTo>
                          <a:lnTo>
                            <a:pt x="558800" y="955675"/>
                          </a:lnTo>
                          <a:lnTo>
                            <a:pt x="590550" y="962025"/>
                          </a:lnTo>
                          <a:lnTo>
                            <a:pt x="622300" y="984250"/>
                          </a:lnTo>
                          <a:lnTo>
                            <a:pt x="673100" y="990600"/>
                          </a:lnTo>
                          <a:lnTo>
                            <a:pt x="708025" y="1016000"/>
                          </a:lnTo>
                          <a:lnTo>
                            <a:pt x="736600" y="1038225"/>
                          </a:lnTo>
                          <a:lnTo>
                            <a:pt x="850900" y="952500"/>
                          </a:lnTo>
                          <a:lnTo>
                            <a:pt x="1044575" y="1025525"/>
                          </a:lnTo>
                          <a:lnTo>
                            <a:pt x="1044575" y="1025525"/>
                          </a:lnTo>
                          <a:lnTo>
                            <a:pt x="1041400" y="946150"/>
                          </a:lnTo>
                          <a:lnTo>
                            <a:pt x="1035050" y="917575"/>
                          </a:lnTo>
                          <a:lnTo>
                            <a:pt x="1019175" y="873125"/>
                          </a:lnTo>
                          <a:lnTo>
                            <a:pt x="1035050" y="819150"/>
                          </a:lnTo>
                          <a:lnTo>
                            <a:pt x="1069975" y="749300"/>
                          </a:lnTo>
                          <a:lnTo>
                            <a:pt x="1149350" y="654050"/>
                          </a:lnTo>
                          <a:lnTo>
                            <a:pt x="1168400" y="647700"/>
                          </a:lnTo>
                          <a:lnTo>
                            <a:pt x="1184275" y="609600"/>
                          </a:lnTo>
                          <a:lnTo>
                            <a:pt x="1241425" y="587375"/>
                          </a:lnTo>
                          <a:lnTo>
                            <a:pt x="1260475" y="517525"/>
                          </a:lnTo>
                          <a:lnTo>
                            <a:pt x="1304925" y="485775"/>
                          </a:lnTo>
                          <a:lnTo>
                            <a:pt x="1279525" y="454025"/>
                          </a:lnTo>
                          <a:lnTo>
                            <a:pt x="1273175" y="387350"/>
                          </a:lnTo>
                          <a:lnTo>
                            <a:pt x="1193800" y="396875"/>
                          </a:lnTo>
                          <a:lnTo>
                            <a:pt x="1123950" y="358775"/>
                          </a:lnTo>
                          <a:lnTo>
                            <a:pt x="1063625" y="371475"/>
                          </a:lnTo>
                          <a:lnTo>
                            <a:pt x="1054100" y="342900"/>
                          </a:lnTo>
                          <a:lnTo>
                            <a:pt x="1035050" y="203200"/>
                          </a:lnTo>
                          <a:lnTo>
                            <a:pt x="1000125" y="196850"/>
                          </a:lnTo>
                          <a:lnTo>
                            <a:pt x="993775" y="152400"/>
                          </a:lnTo>
                          <a:lnTo>
                            <a:pt x="977900" y="120650"/>
                          </a:lnTo>
                          <a:lnTo>
                            <a:pt x="1009650" y="66675"/>
                          </a:lnTo>
                          <a:lnTo>
                            <a:pt x="1000125" y="34925"/>
                          </a:lnTo>
                          <a:lnTo>
                            <a:pt x="927100" y="34925"/>
                          </a:lnTo>
                          <a:close/>
                        </a:path>
                      </a:pathLst>
                    </a:custGeom>
                    <a:solidFill>
                      <a:schemeClr val="accent1"/>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44">
                      <a:extLst>
                        <a:ext uri="{FF2B5EF4-FFF2-40B4-BE49-F238E27FC236}">
                          <a16:creationId xmlns:a16="http://schemas.microsoft.com/office/drawing/2014/main" id="{784F43C5-F525-0CC4-8F14-B4AEA8731C0A}"/>
                        </a:ext>
                      </a:extLst>
                    </p:cNvPr>
                    <p:cNvSpPr/>
                    <p:nvPr/>
                  </p:nvSpPr>
                  <p:spPr>
                    <a:xfrm>
                      <a:off x="1427688" y="1169731"/>
                      <a:ext cx="904876" cy="823912"/>
                    </a:xfrm>
                    <a:custGeom>
                      <a:avLst/>
                      <a:gdLst>
                        <a:gd name="connsiteX0" fmla="*/ 1206500 w 1206500"/>
                        <a:gd name="connsiteY0" fmla="*/ 793750 h 1098550"/>
                        <a:gd name="connsiteX1" fmla="*/ 1206500 w 1206500"/>
                        <a:gd name="connsiteY1" fmla="*/ 793750 h 1098550"/>
                        <a:gd name="connsiteX2" fmla="*/ 1193800 w 1206500"/>
                        <a:gd name="connsiteY2" fmla="*/ 768350 h 1098550"/>
                        <a:gd name="connsiteX3" fmla="*/ 1190625 w 1206500"/>
                        <a:gd name="connsiteY3" fmla="*/ 758825 h 1098550"/>
                        <a:gd name="connsiteX4" fmla="*/ 1181100 w 1206500"/>
                        <a:gd name="connsiteY4" fmla="*/ 752475 h 1098550"/>
                        <a:gd name="connsiteX5" fmla="*/ 1146175 w 1206500"/>
                        <a:gd name="connsiteY5" fmla="*/ 746125 h 1098550"/>
                        <a:gd name="connsiteX6" fmla="*/ 1123950 w 1206500"/>
                        <a:gd name="connsiteY6" fmla="*/ 730250 h 1098550"/>
                        <a:gd name="connsiteX7" fmla="*/ 1117600 w 1206500"/>
                        <a:gd name="connsiteY7" fmla="*/ 695325 h 1098550"/>
                        <a:gd name="connsiteX8" fmla="*/ 1111250 w 1206500"/>
                        <a:gd name="connsiteY8" fmla="*/ 676275 h 1098550"/>
                        <a:gd name="connsiteX9" fmla="*/ 1101725 w 1206500"/>
                        <a:gd name="connsiteY9" fmla="*/ 657225 h 1098550"/>
                        <a:gd name="connsiteX10" fmla="*/ 1111250 w 1206500"/>
                        <a:gd name="connsiteY10" fmla="*/ 619125 h 1098550"/>
                        <a:gd name="connsiteX11" fmla="*/ 1114425 w 1206500"/>
                        <a:gd name="connsiteY11" fmla="*/ 609600 h 1098550"/>
                        <a:gd name="connsiteX12" fmla="*/ 1117600 w 1206500"/>
                        <a:gd name="connsiteY12" fmla="*/ 600075 h 1098550"/>
                        <a:gd name="connsiteX13" fmla="*/ 1114425 w 1206500"/>
                        <a:gd name="connsiteY13" fmla="*/ 558800 h 1098550"/>
                        <a:gd name="connsiteX14" fmla="*/ 1038225 w 1206500"/>
                        <a:gd name="connsiteY14" fmla="*/ 501650 h 1098550"/>
                        <a:gd name="connsiteX15" fmla="*/ 1060450 w 1206500"/>
                        <a:gd name="connsiteY15" fmla="*/ 454025 h 1098550"/>
                        <a:gd name="connsiteX16" fmla="*/ 1066800 w 1206500"/>
                        <a:gd name="connsiteY16" fmla="*/ 403225 h 1098550"/>
                        <a:gd name="connsiteX17" fmla="*/ 1038225 w 1206500"/>
                        <a:gd name="connsiteY17" fmla="*/ 387350 h 1098550"/>
                        <a:gd name="connsiteX18" fmla="*/ 1006475 w 1206500"/>
                        <a:gd name="connsiteY18" fmla="*/ 390525 h 1098550"/>
                        <a:gd name="connsiteX19" fmla="*/ 996950 w 1206500"/>
                        <a:gd name="connsiteY19" fmla="*/ 393700 h 1098550"/>
                        <a:gd name="connsiteX20" fmla="*/ 996950 w 1206500"/>
                        <a:gd name="connsiteY20" fmla="*/ 393700 h 1098550"/>
                        <a:gd name="connsiteX21" fmla="*/ 927100 w 1206500"/>
                        <a:gd name="connsiteY21" fmla="*/ 365125 h 1098550"/>
                        <a:gd name="connsiteX22" fmla="*/ 863600 w 1206500"/>
                        <a:gd name="connsiteY22" fmla="*/ 390525 h 1098550"/>
                        <a:gd name="connsiteX23" fmla="*/ 866775 w 1206500"/>
                        <a:gd name="connsiteY23" fmla="*/ 349250 h 1098550"/>
                        <a:gd name="connsiteX24" fmla="*/ 841375 w 1206500"/>
                        <a:gd name="connsiteY24" fmla="*/ 285750 h 1098550"/>
                        <a:gd name="connsiteX25" fmla="*/ 822325 w 1206500"/>
                        <a:gd name="connsiteY25" fmla="*/ 234950 h 1098550"/>
                        <a:gd name="connsiteX26" fmla="*/ 777875 w 1206500"/>
                        <a:gd name="connsiteY26" fmla="*/ 238125 h 1098550"/>
                        <a:gd name="connsiteX27" fmla="*/ 742950 w 1206500"/>
                        <a:gd name="connsiteY27" fmla="*/ 260350 h 1098550"/>
                        <a:gd name="connsiteX28" fmla="*/ 714375 w 1206500"/>
                        <a:gd name="connsiteY28" fmla="*/ 238125 h 1098550"/>
                        <a:gd name="connsiteX29" fmla="*/ 654050 w 1206500"/>
                        <a:gd name="connsiteY29" fmla="*/ 273050 h 1098550"/>
                        <a:gd name="connsiteX30" fmla="*/ 654050 w 1206500"/>
                        <a:gd name="connsiteY30" fmla="*/ 273050 h 1098550"/>
                        <a:gd name="connsiteX31" fmla="*/ 606425 w 1206500"/>
                        <a:gd name="connsiteY31" fmla="*/ 254000 h 1098550"/>
                        <a:gd name="connsiteX32" fmla="*/ 565150 w 1206500"/>
                        <a:gd name="connsiteY32" fmla="*/ 196850 h 1098550"/>
                        <a:gd name="connsiteX33" fmla="*/ 542925 w 1206500"/>
                        <a:gd name="connsiteY33" fmla="*/ 215900 h 1098550"/>
                        <a:gd name="connsiteX34" fmla="*/ 460375 w 1206500"/>
                        <a:gd name="connsiteY34" fmla="*/ 209550 h 1098550"/>
                        <a:gd name="connsiteX35" fmla="*/ 419100 w 1206500"/>
                        <a:gd name="connsiteY35" fmla="*/ 203200 h 1098550"/>
                        <a:gd name="connsiteX36" fmla="*/ 390525 w 1206500"/>
                        <a:gd name="connsiteY36" fmla="*/ 190500 h 1098550"/>
                        <a:gd name="connsiteX37" fmla="*/ 365125 w 1206500"/>
                        <a:gd name="connsiteY37" fmla="*/ 136525 h 1098550"/>
                        <a:gd name="connsiteX38" fmla="*/ 307975 w 1206500"/>
                        <a:gd name="connsiteY38" fmla="*/ 155575 h 1098550"/>
                        <a:gd name="connsiteX39" fmla="*/ 298450 w 1206500"/>
                        <a:gd name="connsiteY39" fmla="*/ 187325 h 1098550"/>
                        <a:gd name="connsiteX40" fmla="*/ 244475 w 1206500"/>
                        <a:gd name="connsiteY40" fmla="*/ 158750 h 1098550"/>
                        <a:gd name="connsiteX41" fmla="*/ 238125 w 1206500"/>
                        <a:gd name="connsiteY41" fmla="*/ 133350 h 1098550"/>
                        <a:gd name="connsiteX42" fmla="*/ 257175 w 1206500"/>
                        <a:gd name="connsiteY42" fmla="*/ 82550 h 1098550"/>
                        <a:gd name="connsiteX43" fmla="*/ 190500 w 1206500"/>
                        <a:gd name="connsiteY43" fmla="*/ 60325 h 1098550"/>
                        <a:gd name="connsiteX44" fmla="*/ 155575 w 1206500"/>
                        <a:gd name="connsiteY44" fmla="*/ 66675 h 1098550"/>
                        <a:gd name="connsiteX45" fmla="*/ 82550 w 1206500"/>
                        <a:gd name="connsiteY45" fmla="*/ 0 h 1098550"/>
                        <a:gd name="connsiteX46" fmla="*/ 53975 w 1206500"/>
                        <a:gd name="connsiteY46" fmla="*/ 15875 h 1098550"/>
                        <a:gd name="connsiteX47" fmla="*/ 53975 w 1206500"/>
                        <a:gd name="connsiteY47" fmla="*/ 57150 h 1098550"/>
                        <a:gd name="connsiteX48" fmla="*/ 41275 w 1206500"/>
                        <a:gd name="connsiteY48" fmla="*/ 82550 h 1098550"/>
                        <a:gd name="connsiteX49" fmla="*/ 41275 w 1206500"/>
                        <a:gd name="connsiteY49" fmla="*/ 82550 h 1098550"/>
                        <a:gd name="connsiteX50" fmla="*/ 12700 w 1206500"/>
                        <a:gd name="connsiteY50" fmla="*/ 88900 h 1098550"/>
                        <a:gd name="connsiteX51" fmla="*/ 0 w 1206500"/>
                        <a:gd name="connsiteY51" fmla="*/ 95250 h 1098550"/>
                        <a:gd name="connsiteX52" fmla="*/ 6350 w 1206500"/>
                        <a:gd name="connsiteY52" fmla="*/ 244475 h 1098550"/>
                        <a:gd name="connsiteX53" fmla="*/ 25400 w 1206500"/>
                        <a:gd name="connsiteY53" fmla="*/ 292100 h 1098550"/>
                        <a:gd name="connsiteX54" fmla="*/ 57150 w 1206500"/>
                        <a:gd name="connsiteY54" fmla="*/ 292100 h 1098550"/>
                        <a:gd name="connsiteX55" fmla="*/ 79375 w 1206500"/>
                        <a:gd name="connsiteY55" fmla="*/ 320675 h 1098550"/>
                        <a:gd name="connsiteX56" fmla="*/ 101600 w 1206500"/>
                        <a:gd name="connsiteY56" fmla="*/ 317500 h 1098550"/>
                        <a:gd name="connsiteX57" fmla="*/ 123825 w 1206500"/>
                        <a:gd name="connsiteY57" fmla="*/ 403225 h 1098550"/>
                        <a:gd name="connsiteX58" fmla="*/ 149225 w 1206500"/>
                        <a:gd name="connsiteY58" fmla="*/ 454025 h 1098550"/>
                        <a:gd name="connsiteX59" fmla="*/ 152400 w 1206500"/>
                        <a:gd name="connsiteY59" fmla="*/ 498475 h 1098550"/>
                        <a:gd name="connsiteX60" fmla="*/ 184150 w 1206500"/>
                        <a:gd name="connsiteY60" fmla="*/ 542925 h 1098550"/>
                        <a:gd name="connsiteX61" fmla="*/ 212725 w 1206500"/>
                        <a:gd name="connsiteY61" fmla="*/ 568325 h 1098550"/>
                        <a:gd name="connsiteX62" fmla="*/ 222250 w 1206500"/>
                        <a:gd name="connsiteY62" fmla="*/ 600075 h 1098550"/>
                        <a:gd name="connsiteX63" fmla="*/ 165100 w 1206500"/>
                        <a:gd name="connsiteY63" fmla="*/ 612775 h 1098550"/>
                        <a:gd name="connsiteX64" fmla="*/ 171450 w 1206500"/>
                        <a:gd name="connsiteY64" fmla="*/ 679450 h 1098550"/>
                        <a:gd name="connsiteX65" fmla="*/ 171450 w 1206500"/>
                        <a:gd name="connsiteY65" fmla="*/ 679450 h 1098550"/>
                        <a:gd name="connsiteX66" fmla="*/ 139700 w 1206500"/>
                        <a:gd name="connsiteY66" fmla="*/ 682625 h 1098550"/>
                        <a:gd name="connsiteX67" fmla="*/ 139700 w 1206500"/>
                        <a:gd name="connsiteY67" fmla="*/ 682625 h 1098550"/>
                        <a:gd name="connsiteX68" fmla="*/ 136525 w 1206500"/>
                        <a:gd name="connsiteY68" fmla="*/ 746125 h 1098550"/>
                        <a:gd name="connsiteX69" fmla="*/ 174625 w 1206500"/>
                        <a:gd name="connsiteY69" fmla="*/ 812800 h 1098550"/>
                        <a:gd name="connsiteX70" fmla="*/ 193675 w 1206500"/>
                        <a:gd name="connsiteY70" fmla="*/ 863600 h 1098550"/>
                        <a:gd name="connsiteX71" fmla="*/ 196850 w 1206500"/>
                        <a:gd name="connsiteY71" fmla="*/ 914400 h 1098550"/>
                        <a:gd name="connsiteX72" fmla="*/ 196850 w 1206500"/>
                        <a:gd name="connsiteY72" fmla="*/ 971550 h 1098550"/>
                        <a:gd name="connsiteX73" fmla="*/ 228600 w 1206500"/>
                        <a:gd name="connsiteY73" fmla="*/ 977900 h 1098550"/>
                        <a:gd name="connsiteX74" fmla="*/ 254000 w 1206500"/>
                        <a:gd name="connsiteY74" fmla="*/ 1035050 h 1098550"/>
                        <a:gd name="connsiteX75" fmla="*/ 260350 w 1206500"/>
                        <a:gd name="connsiteY75" fmla="*/ 1085850 h 1098550"/>
                        <a:gd name="connsiteX76" fmla="*/ 279400 w 1206500"/>
                        <a:gd name="connsiteY76" fmla="*/ 1098550 h 1098550"/>
                        <a:gd name="connsiteX77" fmla="*/ 333375 w 1206500"/>
                        <a:gd name="connsiteY77" fmla="*/ 1082675 h 1098550"/>
                        <a:gd name="connsiteX78" fmla="*/ 361950 w 1206500"/>
                        <a:gd name="connsiteY78" fmla="*/ 1060450 h 1098550"/>
                        <a:gd name="connsiteX79" fmla="*/ 431800 w 1206500"/>
                        <a:gd name="connsiteY79" fmla="*/ 1073150 h 1098550"/>
                        <a:gd name="connsiteX80" fmla="*/ 444500 w 1206500"/>
                        <a:gd name="connsiteY80" fmla="*/ 1054100 h 1098550"/>
                        <a:gd name="connsiteX81" fmla="*/ 431800 w 1206500"/>
                        <a:gd name="connsiteY81" fmla="*/ 990600 h 1098550"/>
                        <a:gd name="connsiteX82" fmla="*/ 447675 w 1206500"/>
                        <a:gd name="connsiteY82" fmla="*/ 958850 h 1098550"/>
                        <a:gd name="connsiteX83" fmla="*/ 498475 w 1206500"/>
                        <a:gd name="connsiteY83" fmla="*/ 901700 h 1098550"/>
                        <a:gd name="connsiteX84" fmla="*/ 536575 w 1206500"/>
                        <a:gd name="connsiteY84" fmla="*/ 908050 h 1098550"/>
                        <a:gd name="connsiteX85" fmla="*/ 565150 w 1206500"/>
                        <a:gd name="connsiteY85" fmla="*/ 876300 h 1098550"/>
                        <a:gd name="connsiteX86" fmla="*/ 584200 w 1206500"/>
                        <a:gd name="connsiteY86" fmla="*/ 876300 h 1098550"/>
                        <a:gd name="connsiteX87" fmla="*/ 596900 w 1206500"/>
                        <a:gd name="connsiteY87" fmla="*/ 930275 h 1098550"/>
                        <a:gd name="connsiteX88" fmla="*/ 625475 w 1206500"/>
                        <a:gd name="connsiteY88" fmla="*/ 923925 h 1098550"/>
                        <a:gd name="connsiteX89" fmla="*/ 650875 w 1206500"/>
                        <a:gd name="connsiteY89" fmla="*/ 974725 h 1098550"/>
                        <a:gd name="connsiteX90" fmla="*/ 685800 w 1206500"/>
                        <a:gd name="connsiteY90" fmla="*/ 977900 h 1098550"/>
                        <a:gd name="connsiteX91" fmla="*/ 698500 w 1206500"/>
                        <a:gd name="connsiteY91" fmla="*/ 933450 h 1098550"/>
                        <a:gd name="connsiteX92" fmla="*/ 730250 w 1206500"/>
                        <a:gd name="connsiteY92" fmla="*/ 927100 h 1098550"/>
                        <a:gd name="connsiteX93" fmla="*/ 771525 w 1206500"/>
                        <a:gd name="connsiteY93" fmla="*/ 939800 h 1098550"/>
                        <a:gd name="connsiteX94" fmla="*/ 777875 w 1206500"/>
                        <a:gd name="connsiteY94" fmla="*/ 901700 h 1098550"/>
                        <a:gd name="connsiteX95" fmla="*/ 793750 w 1206500"/>
                        <a:gd name="connsiteY95" fmla="*/ 866775 h 1098550"/>
                        <a:gd name="connsiteX96" fmla="*/ 844550 w 1206500"/>
                        <a:gd name="connsiteY96" fmla="*/ 885825 h 1098550"/>
                        <a:gd name="connsiteX97" fmla="*/ 869950 w 1206500"/>
                        <a:gd name="connsiteY97" fmla="*/ 901700 h 1098550"/>
                        <a:gd name="connsiteX98" fmla="*/ 965200 w 1206500"/>
                        <a:gd name="connsiteY98" fmla="*/ 1009650 h 1098550"/>
                        <a:gd name="connsiteX99" fmla="*/ 1016000 w 1206500"/>
                        <a:gd name="connsiteY99" fmla="*/ 974725 h 1098550"/>
                        <a:gd name="connsiteX100" fmla="*/ 1041400 w 1206500"/>
                        <a:gd name="connsiteY100" fmla="*/ 952500 h 1098550"/>
                        <a:gd name="connsiteX101" fmla="*/ 1063625 w 1206500"/>
                        <a:gd name="connsiteY101" fmla="*/ 901700 h 1098550"/>
                        <a:gd name="connsiteX102" fmla="*/ 1123950 w 1206500"/>
                        <a:gd name="connsiteY102" fmla="*/ 904875 h 1098550"/>
                        <a:gd name="connsiteX103" fmla="*/ 1165225 w 1206500"/>
                        <a:gd name="connsiteY103" fmla="*/ 866775 h 1098550"/>
                        <a:gd name="connsiteX104" fmla="*/ 1206500 w 1206500"/>
                        <a:gd name="connsiteY104" fmla="*/ 863600 h 1098550"/>
                        <a:gd name="connsiteX105" fmla="*/ 1206500 w 1206500"/>
                        <a:gd name="connsiteY105" fmla="*/ 7937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06500" h="1098550">
                          <a:moveTo>
                            <a:pt x="1206500" y="793750"/>
                          </a:moveTo>
                          <a:lnTo>
                            <a:pt x="1206500" y="793750"/>
                          </a:lnTo>
                          <a:cubicBezTo>
                            <a:pt x="1202267" y="785283"/>
                            <a:pt x="1197717" y="776968"/>
                            <a:pt x="1193800" y="768350"/>
                          </a:cubicBezTo>
                          <a:cubicBezTo>
                            <a:pt x="1192415" y="765303"/>
                            <a:pt x="1192716" y="761438"/>
                            <a:pt x="1190625" y="758825"/>
                          </a:cubicBezTo>
                          <a:cubicBezTo>
                            <a:pt x="1188241" y="755845"/>
                            <a:pt x="1184607" y="753978"/>
                            <a:pt x="1181100" y="752475"/>
                          </a:cubicBezTo>
                          <a:cubicBezTo>
                            <a:pt x="1173615" y="749267"/>
                            <a:pt x="1151325" y="746861"/>
                            <a:pt x="1146175" y="746125"/>
                          </a:cubicBezTo>
                          <a:cubicBezTo>
                            <a:pt x="1123950" y="738717"/>
                            <a:pt x="1129242" y="746125"/>
                            <a:pt x="1123950" y="730250"/>
                          </a:cubicBezTo>
                          <a:cubicBezTo>
                            <a:pt x="1121714" y="714597"/>
                            <a:pt x="1121683" y="708934"/>
                            <a:pt x="1117600" y="695325"/>
                          </a:cubicBezTo>
                          <a:cubicBezTo>
                            <a:pt x="1115677" y="688914"/>
                            <a:pt x="1114963" y="681844"/>
                            <a:pt x="1111250" y="676275"/>
                          </a:cubicBezTo>
                          <a:cubicBezTo>
                            <a:pt x="1103044" y="663965"/>
                            <a:pt x="1106107" y="670370"/>
                            <a:pt x="1101725" y="657225"/>
                          </a:cubicBezTo>
                          <a:cubicBezTo>
                            <a:pt x="1106000" y="631573"/>
                            <a:pt x="1102864" y="644282"/>
                            <a:pt x="1111250" y="619125"/>
                          </a:cubicBezTo>
                          <a:lnTo>
                            <a:pt x="1114425" y="609600"/>
                          </a:lnTo>
                          <a:lnTo>
                            <a:pt x="1117600" y="600075"/>
                          </a:lnTo>
                          <a:cubicBezTo>
                            <a:pt x="1111078" y="580510"/>
                            <a:pt x="1114425" y="593897"/>
                            <a:pt x="1114425" y="558800"/>
                          </a:cubicBezTo>
                          <a:lnTo>
                            <a:pt x="1038225" y="501650"/>
                          </a:lnTo>
                          <a:lnTo>
                            <a:pt x="1060450" y="454025"/>
                          </a:lnTo>
                          <a:lnTo>
                            <a:pt x="1066800" y="403225"/>
                          </a:lnTo>
                          <a:lnTo>
                            <a:pt x="1038225" y="387350"/>
                          </a:lnTo>
                          <a:cubicBezTo>
                            <a:pt x="1027642" y="388408"/>
                            <a:pt x="1016987" y="388908"/>
                            <a:pt x="1006475" y="390525"/>
                          </a:cubicBezTo>
                          <a:cubicBezTo>
                            <a:pt x="1003167" y="391034"/>
                            <a:pt x="996950" y="393700"/>
                            <a:pt x="996950" y="393700"/>
                          </a:cubicBezTo>
                          <a:lnTo>
                            <a:pt x="996950" y="393700"/>
                          </a:lnTo>
                          <a:lnTo>
                            <a:pt x="927100" y="365125"/>
                          </a:lnTo>
                          <a:lnTo>
                            <a:pt x="863600" y="390525"/>
                          </a:lnTo>
                          <a:lnTo>
                            <a:pt x="866775" y="349250"/>
                          </a:lnTo>
                          <a:lnTo>
                            <a:pt x="841375" y="285750"/>
                          </a:lnTo>
                          <a:lnTo>
                            <a:pt x="822325" y="234950"/>
                          </a:lnTo>
                          <a:lnTo>
                            <a:pt x="777875" y="238125"/>
                          </a:lnTo>
                          <a:lnTo>
                            <a:pt x="742950" y="260350"/>
                          </a:lnTo>
                          <a:lnTo>
                            <a:pt x="714375" y="238125"/>
                          </a:lnTo>
                          <a:lnTo>
                            <a:pt x="654050" y="273050"/>
                          </a:lnTo>
                          <a:lnTo>
                            <a:pt x="654050" y="273050"/>
                          </a:lnTo>
                          <a:lnTo>
                            <a:pt x="606425" y="254000"/>
                          </a:lnTo>
                          <a:lnTo>
                            <a:pt x="565150" y="196850"/>
                          </a:lnTo>
                          <a:lnTo>
                            <a:pt x="542925" y="215900"/>
                          </a:lnTo>
                          <a:lnTo>
                            <a:pt x="460375" y="209550"/>
                          </a:lnTo>
                          <a:lnTo>
                            <a:pt x="419100" y="203200"/>
                          </a:lnTo>
                          <a:lnTo>
                            <a:pt x="390525" y="190500"/>
                          </a:lnTo>
                          <a:lnTo>
                            <a:pt x="365125" y="136525"/>
                          </a:lnTo>
                          <a:lnTo>
                            <a:pt x="307975" y="155575"/>
                          </a:lnTo>
                          <a:lnTo>
                            <a:pt x="298450" y="187325"/>
                          </a:lnTo>
                          <a:lnTo>
                            <a:pt x="244475" y="158750"/>
                          </a:lnTo>
                          <a:lnTo>
                            <a:pt x="238125" y="133350"/>
                          </a:lnTo>
                          <a:lnTo>
                            <a:pt x="257175" y="82550"/>
                          </a:lnTo>
                          <a:lnTo>
                            <a:pt x="190500" y="60325"/>
                          </a:lnTo>
                          <a:lnTo>
                            <a:pt x="155575" y="66675"/>
                          </a:lnTo>
                          <a:lnTo>
                            <a:pt x="82550" y="0"/>
                          </a:lnTo>
                          <a:lnTo>
                            <a:pt x="53975" y="15875"/>
                          </a:lnTo>
                          <a:lnTo>
                            <a:pt x="53975" y="57150"/>
                          </a:lnTo>
                          <a:lnTo>
                            <a:pt x="41275" y="82550"/>
                          </a:lnTo>
                          <a:lnTo>
                            <a:pt x="41275" y="82550"/>
                          </a:lnTo>
                          <a:lnTo>
                            <a:pt x="12700" y="88900"/>
                          </a:lnTo>
                          <a:lnTo>
                            <a:pt x="0" y="95250"/>
                          </a:lnTo>
                          <a:lnTo>
                            <a:pt x="6350" y="244475"/>
                          </a:lnTo>
                          <a:lnTo>
                            <a:pt x="25400" y="292100"/>
                          </a:lnTo>
                          <a:lnTo>
                            <a:pt x="57150" y="292100"/>
                          </a:lnTo>
                          <a:lnTo>
                            <a:pt x="79375" y="320675"/>
                          </a:lnTo>
                          <a:lnTo>
                            <a:pt x="101600" y="317500"/>
                          </a:lnTo>
                          <a:lnTo>
                            <a:pt x="123825" y="403225"/>
                          </a:lnTo>
                          <a:lnTo>
                            <a:pt x="149225" y="454025"/>
                          </a:lnTo>
                          <a:lnTo>
                            <a:pt x="152400" y="498475"/>
                          </a:lnTo>
                          <a:lnTo>
                            <a:pt x="184150" y="542925"/>
                          </a:lnTo>
                          <a:lnTo>
                            <a:pt x="212725" y="568325"/>
                          </a:lnTo>
                          <a:lnTo>
                            <a:pt x="222250" y="600075"/>
                          </a:lnTo>
                          <a:lnTo>
                            <a:pt x="165100" y="612775"/>
                          </a:lnTo>
                          <a:lnTo>
                            <a:pt x="171450" y="679450"/>
                          </a:lnTo>
                          <a:lnTo>
                            <a:pt x="171450" y="679450"/>
                          </a:lnTo>
                          <a:lnTo>
                            <a:pt x="139700" y="682625"/>
                          </a:lnTo>
                          <a:lnTo>
                            <a:pt x="139700" y="682625"/>
                          </a:lnTo>
                          <a:lnTo>
                            <a:pt x="136525" y="746125"/>
                          </a:lnTo>
                          <a:lnTo>
                            <a:pt x="174625" y="812800"/>
                          </a:lnTo>
                          <a:lnTo>
                            <a:pt x="193675" y="863600"/>
                          </a:lnTo>
                          <a:lnTo>
                            <a:pt x="196850" y="914400"/>
                          </a:lnTo>
                          <a:lnTo>
                            <a:pt x="196850" y="971550"/>
                          </a:lnTo>
                          <a:lnTo>
                            <a:pt x="228600" y="977900"/>
                          </a:lnTo>
                          <a:lnTo>
                            <a:pt x="254000" y="1035050"/>
                          </a:lnTo>
                          <a:lnTo>
                            <a:pt x="260350" y="1085850"/>
                          </a:lnTo>
                          <a:lnTo>
                            <a:pt x="279400" y="1098550"/>
                          </a:lnTo>
                          <a:lnTo>
                            <a:pt x="333375" y="1082675"/>
                          </a:lnTo>
                          <a:lnTo>
                            <a:pt x="361950" y="1060450"/>
                          </a:lnTo>
                          <a:lnTo>
                            <a:pt x="431800" y="1073150"/>
                          </a:lnTo>
                          <a:lnTo>
                            <a:pt x="444500" y="1054100"/>
                          </a:lnTo>
                          <a:lnTo>
                            <a:pt x="431800" y="990600"/>
                          </a:lnTo>
                          <a:lnTo>
                            <a:pt x="447675" y="958850"/>
                          </a:lnTo>
                          <a:lnTo>
                            <a:pt x="498475" y="901700"/>
                          </a:lnTo>
                          <a:lnTo>
                            <a:pt x="536575" y="908050"/>
                          </a:lnTo>
                          <a:lnTo>
                            <a:pt x="565150" y="876300"/>
                          </a:lnTo>
                          <a:lnTo>
                            <a:pt x="584200" y="876300"/>
                          </a:lnTo>
                          <a:lnTo>
                            <a:pt x="596900" y="930275"/>
                          </a:lnTo>
                          <a:lnTo>
                            <a:pt x="625475" y="923925"/>
                          </a:lnTo>
                          <a:lnTo>
                            <a:pt x="650875" y="974725"/>
                          </a:lnTo>
                          <a:lnTo>
                            <a:pt x="685800" y="977900"/>
                          </a:lnTo>
                          <a:lnTo>
                            <a:pt x="698500" y="933450"/>
                          </a:lnTo>
                          <a:lnTo>
                            <a:pt x="730250" y="927100"/>
                          </a:lnTo>
                          <a:lnTo>
                            <a:pt x="771525" y="939800"/>
                          </a:lnTo>
                          <a:lnTo>
                            <a:pt x="777875" y="901700"/>
                          </a:lnTo>
                          <a:lnTo>
                            <a:pt x="793750" y="866775"/>
                          </a:lnTo>
                          <a:lnTo>
                            <a:pt x="844550" y="885825"/>
                          </a:lnTo>
                          <a:lnTo>
                            <a:pt x="869950" y="901700"/>
                          </a:lnTo>
                          <a:lnTo>
                            <a:pt x="965200" y="1009650"/>
                          </a:lnTo>
                          <a:lnTo>
                            <a:pt x="1016000" y="974725"/>
                          </a:lnTo>
                          <a:lnTo>
                            <a:pt x="1041400" y="952500"/>
                          </a:lnTo>
                          <a:lnTo>
                            <a:pt x="1063625" y="901700"/>
                          </a:lnTo>
                          <a:lnTo>
                            <a:pt x="1123950" y="904875"/>
                          </a:lnTo>
                          <a:lnTo>
                            <a:pt x="1165225" y="866775"/>
                          </a:lnTo>
                          <a:lnTo>
                            <a:pt x="1206500" y="863600"/>
                          </a:lnTo>
                          <a:lnTo>
                            <a:pt x="1206500" y="793750"/>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53">
                      <a:extLst>
                        <a:ext uri="{FF2B5EF4-FFF2-40B4-BE49-F238E27FC236}">
                          <a16:creationId xmlns:a16="http://schemas.microsoft.com/office/drawing/2014/main" id="{6B93844F-C6D9-B203-D96C-899E8E7E4443}"/>
                        </a:ext>
                      </a:extLst>
                    </p:cNvPr>
                    <p:cNvSpPr/>
                    <p:nvPr/>
                  </p:nvSpPr>
                  <p:spPr>
                    <a:xfrm>
                      <a:off x="1418164" y="810163"/>
                      <a:ext cx="113573" cy="416621"/>
                    </a:xfrm>
                    <a:custGeom>
                      <a:avLst/>
                      <a:gdLst>
                        <a:gd name="connsiteX0" fmla="*/ 107950 w 151429"/>
                        <a:gd name="connsiteY0" fmla="*/ 6350 h 555494"/>
                        <a:gd name="connsiteX1" fmla="*/ 107950 w 151429"/>
                        <a:gd name="connsiteY1" fmla="*/ 6350 h 555494"/>
                        <a:gd name="connsiteX2" fmla="*/ 79375 w 151429"/>
                        <a:gd name="connsiteY2" fmla="*/ 3175 h 555494"/>
                        <a:gd name="connsiteX3" fmla="*/ 50800 w 151429"/>
                        <a:gd name="connsiteY3" fmla="*/ 15875 h 555494"/>
                        <a:gd name="connsiteX4" fmla="*/ 44450 w 151429"/>
                        <a:gd name="connsiteY4" fmla="*/ 34925 h 555494"/>
                        <a:gd name="connsiteX5" fmla="*/ 50800 w 151429"/>
                        <a:gd name="connsiteY5" fmla="*/ 142875 h 555494"/>
                        <a:gd name="connsiteX6" fmla="*/ 50800 w 151429"/>
                        <a:gd name="connsiteY6" fmla="*/ 187325 h 555494"/>
                        <a:gd name="connsiteX7" fmla="*/ 53975 w 151429"/>
                        <a:gd name="connsiteY7" fmla="*/ 212725 h 555494"/>
                        <a:gd name="connsiteX8" fmla="*/ 60325 w 151429"/>
                        <a:gd name="connsiteY8" fmla="*/ 231775 h 555494"/>
                        <a:gd name="connsiteX9" fmla="*/ 50800 w 151429"/>
                        <a:gd name="connsiteY9" fmla="*/ 269875 h 555494"/>
                        <a:gd name="connsiteX10" fmla="*/ 44450 w 151429"/>
                        <a:gd name="connsiteY10" fmla="*/ 295275 h 555494"/>
                        <a:gd name="connsiteX11" fmla="*/ 41275 w 151429"/>
                        <a:gd name="connsiteY11" fmla="*/ 330200 h 555494"/>
                        <a:gd name="connsiteX12" fmla="*/ 34925 w 151429"/>
                        <a:gd name="connsiteY12" fmla="*/ 349250 h 555494"/>
                        <a:gd name="connsiteX13" fmla="*/ 25400 w 151429"/>
                        <a:gd name="connsiteY13" fmla="*/ 355600 h 555494"/>
                        <a:gd name="connsiteX14" fmla="*/ 12700 w 151429"/>
                        <a:gd name="connsiteY14" fmla="*/ 384175 h 555494"/>
                        <a:gd name="connsiteX15" fmla="*/ 9525 w 151429"/>
                        <a:gd name="connsiteY15" fmla="*/ 400050 h 555494"/>
                        <a:gd name="connsiteX16" fmla="*/ 3175 w 151429"/>
                        <a:gd name="connsiteY16" fmla="*/ 447675 h 555494"/>
                        <a:gd name="connsiteX17" fmla="*/ 9525 w 151429"/>
                        <a:gd name="connsiteY17" fmla="*/ 495300 h 555494"/>
                        <a:gd name="connsiteX18" fmla="*/ 6350 w 151429"/>
                        <a:gd name="connsiteY18" fmla="*/ 539750 h 555494"/>
                        <a:gd name="connsiteX19" fmla="*/ 0 w 151429"/>
                        <a:gd name="connsiteY19" fmla="*/ 549275 h 555494"/>
                        <a:gd name="connsiteX20" fmla="*/ 41275 w 151429"/>
                        <a:gd name="connsiteY20" fmla="*/ 549275 h 555494"/>
                        <a:gd name="connsiteX21" fmla="*/ 50800 w 151429"/>
                        <a:gd name="connsiteY21" fmla="*/ 542925 h 555494"/>
                        <a:gd name="connsiteX22" fmla="*/ 57150 w 151429"/>
                        <a:gd name="connsiteY22" fmla="*/ 520700 h 555494"/>
                        <a:gd name="connsiteX23" fmla="*/ 63500 w 151429"/>
                        <a:gd name="connsiteY23" fmla="*/ 492125 h 555494"/>
                        <a:gd name="connsiteX24" fmla="*/ 66675 w 151429"/>
                        <a:gd name="connsiteY24" fmla="*/ 457200 h 555494"/>
                        <a:gd name="connsiteX25" fmla="*/ 69850 w 151429"/>
                        <a:gd name="connsiteY25" fmla="*/ 428625 h 555494"/>
                        <a:gd name="connsiteX26" fmla="*/ 73025 w 151429"/>
                        <a:gd name="connsiteY26" fmla="*/ 406400 h 555494"/>
                        <a:gd name="connsiteX27" fmla="*/ 82550 w 151429"/>
                        <a:gd name="connsiteY27" fmla="*/ 387350 h 555494"/>
                        <a:gd name="connsiteX28" fmla="*/ 85725 w 151429"/>
                        <a:gd name="connsiteY28" fmla="*/ 377825 h 555494"/>
                        <a:gd name="connsiteX29" fmla="*/ 104775 w 151429"/>
                        <a:gd name="connsiteY29" fmla="*/ 371475 h 555494"/>
                        <a:gd name="connsiteX30" fmla="*/ 123825 w 151429"/>
                        <a:gd name="connsiteY30" fmla="*/ 352425 h 555494"/>
                        <a:gd name="connsiteX31" fmla="*/ 130175 w 151429"/>
                        <a:gd name="connsiteY31" fmla="*/ 333375 h 555494"/>
                        <a:gd name="connsiteX32" fmla="*/ 136525 w 151429"/>
                        <a:gd name="connsiteY32" fmla="*/ 311150 h 555494"/>
                        <a:gd name="connsiteX33" fmla="*/ 139700 w 151429"/>
                        <a:gd name="connsiteY33" fmla="*/ 288925 h 555494"/>
                        <a:gd name="connsiteX34" fmla="*/ 136525 w 151429"/>
                        <a:gd name="connsiteY34" fmla="*/ 244475 h 555494"/>
                        <a:gd name="connsiteX35" fmla="*/ 133350 w 151429"/>
                        <a:gd name="connsiteY35" fmla="*/ 222250 h 555494"/>
                        <a:gd name="connsiteX36" fmla="*/ 130175 w 151429"/>
                        <a:gd name="connsiteY36" fmla="*/ 187325 h 555494"/>
                        <a:gd name="connsiteX37" fmla="*/ 114300 w 151429"/>
                        <a:gd name="connsiteY37" fmla="*/ 158750 h 555494"/>
                        <a:gd name="connsiteX38" fmla="*/ 111125 w 151429"/>
                        <a:gd name="connsiteY38" fmla="*/ 149225 h 555494"/>
                        <a:gd name="connsiteX39" fmla="*/ 123825 w 151429"/>
                        <a:gd name="connsiteY39" fmla="*/ 133350 h 555494"/>
                        <a:gd name="connsiteX40" fmla="*/ 139700 w 151429"/>
                        <a:gd name="connsiteY40" fmla="*/ 117475 h 555494"/>
                        <a:gd name="connsiteX41" fmla="*/ 142875 w 151429"/>
                        <a:gd name="connsiteY41" fmla="*/ 76200 h 555494"/>
                        <a:gd name="connsiteX42" fmla="*/ 136525 w 151429"/>
                        <a:gd name="connsiteY42" fmla="*/ 44450 h 555494"/>
                        <a:gd name="connsiteX43" fmla="*/ 130175 w 151429"/>
                        <a:gd name="connsiteY43" fmla="*/ 15875 h 555494"/>
                        <a:gd name="connsiteX44" fmla="*/ 127000 w 151429"/>
                        <a:gd name="connsiteY44" fmla="*/ 6350 h 555494"/>
                        <a:gd name="connsiteX45" fmla="*/ 117475 w 151429"/>
                        <a:gd name="connsiteY45" fmla="*/ 0 h 555494"/>
                        <a:gd name="connsiteX46" fmla="*/ 95250 w 151429"/>
                        <a:gd name="connsiteY46" fmla="*/ 3175 h 555494"/>
                        <a:gd name="connsiteX47" fmla="*/ 76200 w 151429"/>
                        <a:gd name="connsiteY47" fmla="*/ 9525 h 555494"/>
                        <a:gd name="connsiteX48" fmla="*/ 107950 w 151429"/>
                        <a:gd name="connsiteY48" fmla="*/ 6350 h 5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1429" h="555494">
                          <a:moveTo>
                            <a:pt x="107950" y="6350"/>
                          </a:moveTo>
                          <a:lnTo>
                            <a:pt x="107950" y="6350"/>
                          </a:lnTo>
                          <a:cubicBezTo>
                            <a:pt x="98425" y="5292"/>
                            <a:pt x="88937" y="2538"/>
                            <a:pt x="79375" y="3175"/>
                          </a:cubicBezTo>
                          <a:cubicBezTo>
                            <a:pt x="66781" y="4015"/>
                            <a:pt x="60150" y="9641"/>
                            <a:pt x="50800" y="15875"/>
                          </a:cubicBezTo>
                          <a:cubicBezTo>
                            <a:pt x="48683" y="22225"/>
                            <a:pt x="44171" y="28237"/>
                            <a:pt x="44450" y="34925"/>
                          </a:cubicBezTo>
                          <a:cubicBezTo>
                            <a:pt x="48068" y="121752"/>
                            <a:pt x="45095" y="85829"/>
                            <a:pt x="50800" y="142875"/>
                          </a:cubicBezTo>
                          <a:cubicBezTo>
                            <a:pt x="44048" y="163131"/>
                            <a:pt x="46905" y="150319"/>
                            <a:pt x="50800" y="187325"/>
                          </a:cubicBezTo>
                          <a:cubicBezTo>
                            <a:pt x="51693" y="195811"/>
                            <a:pt x="52187" y="204382"/>
                            <a:pt x="53975" y="212725"/>
                          </a:cubicBezTo>
                          <a:cubicBezTo>
                            <a:pt x="55377" y="219270"/>
                            <a:pt x="60325" y="231775"/>
                            <a:pt x="60325" y="231775"/>
                          </a:cubicBezTo>
                          <a:cubicBezTo>
                            <a:pt x="48383" y="267601"/>
                            <a:pt x="58496" y="233962"/>
                            <a:pt x="50800" y="269875"/>
                          </a:cubicBezTo>
                          <a:cubicBezTo>
                            <a:pt x="48971" y="278409"/>
                            <a:pt x="44450" y="295275"/>
                            <a:pt x="44450" y="295275"/>
                          </a:cubicBezTo>
                          <a:cubicBezTo>
                            <a:pt x="43392" y="306917"/>
                            <a:pt x="43306" y="318688"/>
                            <a:pt x="41275" y="330200"/>
                          </a:cubicBezTo>
                          <a:cubicBezTo>
                            <a:pt x="40112" y="336792"/>
                            <a:pt x="40494" y="345537"/>
                            <a:pt x="34925" y="349250"/>
                          </a:cubicBezTo>
                          <a:lnTo>
                            <a:pt x="25400" y="355600"/>
                          </a:lnTo>
                          <a:cubicBezTo>
                            <a:pt x="17843" y="378270"/>
                            <a:pt x="22763" y="369081"/>
                            <a:pt x="12700" y="384175"/>
                          </a:cubicBezTo>
                          <a:cubicBezTo>
                            <a:pt x="11642" y="389467"/>
                            <a:pt x="10194" y="394695"/>
                            <a:pt x="9525" y="400050"/>
                          </a:cubicBezTo>
                          <a:cubicBezTo>
                            <a:pt x="3277" y="450031"/>
                            <a:pt x="10185" y="419636"/>
                            <a:pt x="3175" y="447675"/>
                          </a:cubicBezTo>
                          <a:cubicBezTo>
                            <a:pt x="3958" y="453155"/>
                            <a:pt x="9525" y="491197"/>
                            <a:pt x="9525" y="495300"/>
                          </a:cubicBezTo>
                          <a:cubicBezTo>
                            <a:pt x="9525" y="510154"/>
                            <a:pt x="8931" y="525122"/>
                            <a:pt x="6350" y="539750"/>
                          </a:cubicBezTo>
                          <a:cubicBezTo>
                            <a:pt x="5687" y="543508"/>
                            <a:pt x="2117" y="546100"/>
                            <a:pt x="0" y="549275"/>
                          </a:cubicBezTo>
                          <a:cubicBezTo>
                            <a:pt x="17056" y="554960"/>
                            <a:pt x="14327" y="555494"/>
                            <a:pt x="41275" y="549275"/>
                          </a:cubicBezTo>
                          <a:cubicBezTo>
                            <a:pt x="44993" y="548417"/>
                            <a:pt x="47625" y="545042"/>
                            <a:pt x="50800" y="542925"/>
                          </a:cubicBezTo>
                          <a:cubicBezTo>
                            <a:pt x="58413" y="520087"/>
                            <a:pt x="49177" y="548607"/>
                            <a:pt x="57150" y="520700"/>
                          </a:cubicBezTo>
                          <a:cubicBezTo>
                            <a:pt x="61913" y="504028"/>
                            <a:pt x="60635" y="516477"/>
                            <a:pt x="63500" y="492125"/>
                          </a:cubicBezTo>
                          <a:cubicBezTo>
                            <a:pt x="64866" y="480515"/>
                            <a:pt x="65512" y="468832"/>
                            <a:pt x="66675" y="457200"/>
                          </a:cubicBezTo>
                          <a:cubicBezTo>
                            <a:pt x="67629" y="447664"/>
                            <a:pt x="68661" y="438135"/>
                            <a:pt x="69850" y="428625"/>
                          </a:cubicBezTo>
                          <a:cubicBezTo>
                            <a:pt x="70778" y="421199"/>
                            <a:pt x="71557" y="413738"/>
                            <a:pt x="73025" y="406400"/>
                          </a:cubicBezTo>
                          <a:cubicBezTo>
                            <a:pt x="75685" y="393099"/>
                            <a:pt x="76306" y="399837"/>
                            <a:pt x="82550" y="387350"/>
                          </a:cubicBezTo>
                          <a:cubicBezTo>
                            <a:pt x="84047" y="384357"/>
                            <a:pt x="83002" y="379770"/>
                            <a:pt x="85725" y="377825"/>
                          </a:cubicBezTo>
                          <a:cubicBezTo>
                            <a:pt x="91172" y="373934"/>
                            <a:pt x="104775" y="371475"/>
                            <a:pt x="104775" y="371475"/>
                          </a:cubicBezTo>
                          <a:cubicBezTo>
                            <a:pt x="111125" y="365125"/>
                            <a:pt x="120985" y="360944"/>
                            <a:pt x="123825" y="352425"/>
                          </a:cubicBezTo>
                          <a:lnTo>
                            <a:pt x="130175" y="333375"/>
                          </a:lnTo>
                          <a:cubicBezTo>
                            <a:pt x="132895" y="325214"/>
                            <a:pt x="134930" y="319921"/>
                            <a:pt x="136525" y="311150"/>
                          </a:cubicBezTo>
                          <a:cubicBezTo>
                            <a:pt x="137864" y="303787"/>
                            <a:pt x="138642" y="296333"/>
                            <a:pt x="139700" y="288925"/>
                          </a:cubicBezTo>
                          <a:cubicBezTo>
                            <a:pt x="138642" y="274108"/>
                            <a:pt x="137933" y="259263"/>
                            <a:pt x="136525" y="244475"/>
                          </a:cubicBezTo>
                          <a:cubicBezTo>
                            <a:pt x="135815" y="237025"/>
                            <a:pt x="134176" y="229688"/>
                            <a:pt x="133350" y="222250"/>
                          </a:cubicBezTo>
                          <a:cubicBezTo>
                            <a:pt x="132059" y="210632"/>
                            <a:pt x="131828" y="198897"/>
                            <a:pt x="130175" y="187325"/>
                          </a:cubicBezTo>
                          <a:cubicBezTo>
                            <a:pt x="127781" y="170569"/>
                            <a:pt x="121572" y="180565"/>
                            <a:pt x="114300" y="158750"/>
                          </a:cubicBezTo>
                          <a:lnTo>
                            <a:pt x="111125" y="149225"/>
                          </a:lnTo>
                          <a:cubicBezTo>
                            <a:pt x="117306" y="130682"/>
                            <a:pt x="109464" y="147711"/>
                            <a:pt x="123825" y="133350"/>
                          </a:cubicBezTo>
                          <a:cubicBezTo>
                            <a:pt x="144992" y="112183"/>
                            <a:pt x="114300" y="134408"/>
                            <a:pt x="139700" y="117475"/>
                          </a:cubicBezTo>
                          <a:cubicBezTo>
                            <a:pt x="151429" y="99881"/>
                            <a:pt x="147881" y="109571"/>
                            <a:pt x="142875" y="76200"/>
                          </a:cubicBezTo>
                          <a:cubicBezTo>
                            <a:pt x="141274" y="65526"/>
                            <a:pt x="138642" y="55033"/>
                            <a:pt x="136525" y="44450"/>
                          </a:cubicBezTo>
                          <a:cubicBezTo>
                            <a:pt x="134343" y="33538"/>
                            <a:pt x="133164" y="26337"/>
                            <a:pt x="130175" y="15875"/>
                          </a:cubicBezTo>
                          <a:cubicBezTo>
                            <a:pt x="129256" y="12657"/>
                            <a:pt x="129091" y="8963"/>
                            <a:pt x="127000" y="6350"/>
                          </a:cubicBezTo>
                          <a:cubicBezTo>
                            <a:pt x="124616" y="3370"/>
                            <a:pt x="120650" y="2117"/>
                            <a:pt x="117475" y="0"/>
                          </a:cubicBezTo>
                          <a:cubicBezTo>
                            <a:pt x="110067" y="1058"/>
                            <a:pt x="102542" y="1492"/>
                            <a:pt x="95250" y="3175"/>
                          </a:cubicBezTo>
                          <a:cubicBezTo>
                            <a:pt x="88728" y="4680"/>
                            <a:pt x="76200" y="2832"/>
                            <a:pt x="76200" y="9525"/>
                          </a:cubicBezTo>
                          <a:lnTo>
                            <a:pt x="107950" y="6350"/>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54">
                      <a:extLst>
                        <a:ext uri="{FF2B5EF4-FFF2-40B4-BE49-F238E27FC236}">
                          <a16:creationId xmlns:a16="http://schemas.microsoft.com/office/drawing/2014/main" id="{E271F004-82CF-1741-6B5B-0D2D9F9C17F2}"/>
                        </a:ext>
                      </a:extLst>
                    </p:cNvPr>
                    <p:cNvSpPr/>
                    <p:nvPr/>
                  </p:nvSpPr>
                  <p:spPr>
                    <a:xfrm>
                      <a:off x="1451544" y="1390651"/>
                      <a:ext cx="153419" cy="278606"/>
                    </a:xfrm>
                    <a:custGeom>
                      <a:avLst/>
                      <a:gdLst>
                        <a:gd name="connsiteX0" fmla="*/ 20408 w 204558"/>
                        <a:gd name="connsiteY0" fmla="*/ 0 h 371475"/>
                        <a:gd name="connsiteX1" fmla="*/ 20408 w 204558"/>
                        <a:gd name="connsiteY1" fmla="*/ 0 h 371475"/>
                        <a:gd name="connsiteX2" fmla="*/ 4533 w 204558"/>
                        <a:gd name="connsiteY2" fmla="*/ 34925 h 371475"/>
                        <a:gd name="connsiteX3" fmla="*/ 1358 w 204558"/>
                        <a:gd name="connsiteY3" fmla="*/ 53975 h 371475"/>
                        <a:gd name="connsiteX4" fmla="*/ 10883 w 204558"/>
                        <a:gd name="connsiteY4" fmla="*/ 127000 h 371475"/>
                        <a:gd name="connsiteX5" fmla="*/ 29933 w 204558"/>
                        <a:gd name="connsiteY5" fmla="*/ 155575 h 371475"/>
                        <a:gd name="connsiteX6" fmla="*/ 36283 w 204558"/>
                        <a:gd name="connsiteY6" fmla="*/ 165100 h 371475"/>
                        <a:gd name="connsiteX7" fmla="*/ 42633 w 204558"/>
                        <a:gd name="connsiteY7" fmla="*/ 187325 h 371475"/>
                        <a:gd name="connsiteX8" fmla="*/ 48983 w 204558"/>
                        <a:gd name="connsiteY8" fmla="*/ 196850 h 371475"/>
                        <a:gd name="connsiteX9" fmla="*/ 55333 w 204558"/>
                        <a:gd name="connsiteY9" fmla="*/ 215900 h 371475"/>
                        <a:gd name="connsiteX10" fmla="*/ 52158 w 204558"/>
                        <a:gd name="connsiteY10" fmla="*/ 244475 h 371475"/>
                        <a:gd name="connsiteX11" fmla="*/ 45808 w 204558"/>
                        <a:gd name="connsiteY11" fmla="*/ 263525 h 371475"/>
                        <a:gd name="connsiteX12" fmla="*/ 48983 w 204558"/>
                        <a:gd name="connsiteY12" fmla="*/ 288925 h 371475"/>
                        <a:gd name="connsiteX13" fmla="*/ 68033 w 204558"/>
                        <a:gd name="connsiteY13" fmla="*/ 304800 h 371475"/>
                        <a:gd name="connsiteX14" fmla="*/ 77558 w 204558"/>
                        <a:gd name="connsiteY14" fmla="*/ 314325 h 371475"/>
                        <a:gd name="connsiteX15" fmla="*/ 83908 w 204558"/>
                        <a:gd name="connsiteY15" fmla="*/ 339725 h 371475"/>
                        <a:gd name="connsiteX16" fmla="*/ 80733 w 204558"/>
                        <a:gd name="connsiteY16" fmla="*/ 349250 h 371475"/>
                        <a:gd name="connsiteX17" fmla="*/ 106133 w 204558"/>
                        <a:gd name="connsiteY17" fmla="*/ 371475 h 371475"/>
                        <a:gd name="connsiteX18" fmla="*/ 134708 w 204558"/>
                        <a:gd name="connsiteY18" fmla="*/ 358775 h 371475"/>
                        <a:gd name="connsiteX19" fmla="*/ 144233 w 204558"/>
                        <a:gd name="connsiteY19" fmla="*/ 317500 h 371475"/>
                        <a:gd name="connsiteX20" fmla="*/ 150583 w 204558"/>
                        <a:gd name="connsiteY20" fmla="*/ 307975 h 371475"/>
                        <a:gd name="connsiteX21" fmla="*/ 175983 w 204558"/>
                        <a:gd name="connsiteY21" fmla="*/ 304800 h 371475"/>
                        <a:gd name="connsiteX22" fmla="*/ 195033 w 204558"/>
                        <a:gd name="connsiteY22" fmla="*/ 298450 h 371475"/>
                        <a:gd name="connsiteX23" fmla="*/ 204558 w 204558"/>
                        <a:gd name="connsiteY23" fmla="*/ 295275 h 371475"/>
                        <a:gd name="connsiteX24" fmla="*/ 195033 w 204558"/>
                        <a:gd name="connsiteY24" fmla="*/ 276225 h 371475"/>
                        <a:gd name="connsiteX25" fmla="*/ 175983 w 204558"/>
                        <a:gd name="connsiteY25" fmla="*/ 269875 h 371475"/>
                        <a:gd name="connsiteX26" fmla="*/ 166458 w 204558"/>
                        <a:gd name="connsiteY26" fmla="*/ 263525 h 371475"/>
                        <a:gd name="connsiteX27" fmla="*/ 153758 w 204558"/>
                        <a:gd name="connsiteY27" fmla="*/ 244475 h 371475"/>
                        <a:gd name="connsiteX28" fmla="*/ 141058 w 204558"/>
                        <a:gd name="connsiteY28" fmla="*/ 206375 h 371475"/>
                        <a:gd name="connsiteX29" fmla="*/ 137883 w 204558"/>
                        <a:gd name="connsiteY29" fmla="*/ 196850 h 371475"/>
                        <a:gd name="connsiteX30" fmla="*/ 134708 w 204558"/>
                        <a:gd name="connsiteY30" fmla="*/ 187325 h 371475"/>
                        <a:gd name="connsiteX31" fmla="*/ 128358 w 204558"/>
                        <a:gd name="connsiteY31" fmla="*/ 155575 h 371475"/>
                        <a:gd name="connsiteX32" fmla="*/ 122008 w 204558"/>
                        <a:gd name="connsiteY32" fmla="*/ 120650 h 371475"/>
                        <a:gd name="connsiteX33" fmla="*/ 118833 w 204558"/>
                        <a:gd name="connsiteY33" fmla="*/ 111125 h 371475"/>
                        <a:gd name="connsiteX34" fmla="*/ 109308 w 204558"/>
                        <a:gd name="connsiteY34" fmla="*/ 101600 h 371475"/>
                        <a:gd name="connsiteX35" fmla="*/ 106133 w 204558"/>
                        <a:gd name="connsiteY35" fmla="*/ 88900 h 371475"/>
                        <a:gd name="connsiteX36" fmla="*/ 102958 w 204558"/>
                        <a:gd name="connsiteY36" fmla="*/ 79375 h 371475"/>
                        <a:gd name="connsiteX37" fmla="*/ 99783 w 204558"/>
                        <a:gd name="connsiteY37" fmla="*/ 60325 h 371475"/>
                        <a:gd name="connsiteX38" fmla="*/ 96608 w 204558"/>
                        <a:gd name="connsiteY38" fmla="*/ 38100 h 371475"/>
                        <a:gd name="connsiteX39" fmla="*/ 87083 w 204558"/>
                        <a:gd name="connsiteY39" fmla="*/ 31750 h 371475"/>
                        <a:gd name="connsiteX40" fmla="*/ 45808 w 204558"/>
                        <a:gd name="connsiteY40" fmla="*/ 25400 h 371475"/>
                        <a:gd name="connsiteX41" fmla="*/ 23583 w 204558"/>
                        <a:gd name="connsiteY41" fmla="*/ 3175 h 371475"/>
                        <a:gd name="connsiteX42" fmla="*/ 20408 w 204558"/>
                        <a:gd name="connsiteY42"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4558" h="371475">
                          <a:moveTo>
                            <a:pt x="20408" y="0"/>
                          </a:moveTo>
                          <a:lnTo>
                            <a:pt x="20408" y="0"/>
                          </a:lnTo>
                          <a:cubicBezTo>
                            <a:pt x="16679" y="7457"/>
                            <a:pt x="7000" y="23822"/>
                            <a:pt x="4533" y="34925"/>
                          </a:cubicBezTo>
                          <a:cubicBezTo>
                            <a:pt x="3136" y="41209"/>
                            <a:pt x="2416" y="47625"/>
                            <a:pt x="1358" y="53975"/>
                          </a:cubicBezTo>
                          <a:cubicBezTo>
                            <a:pt x="1786" y="61257"/>
                            <a:pt x="0" y="110675"/>
                            <a:pt x="10883" y="127000"/>
                          </a:cubicBezTo>
                          <a:lnTo>
                            <a:pt x="29933" y="155575"/>
                          </a:lnTo>
                          <a:lnTo>
                            <a:pt x="36283" y="165100"/>
                          </a:lnTo>
                          <a:cubicBezTo>
                            <a:pt x="37300" y="169169"/>
                            <a:pt x="40356" y="182770"/>
                            <a:pt x="42633" y="187325"/>
                          </a:cubicBezTo>
                          <a:cubicBezTo>
                            <a:pt x="44340" y="190738"/>
                            <a:pt x="47433" y="193363"/>
                            <a:pt x="48983" y="196850"/>
                          </a:cubicBezTo>
                          <a:cubicBezTo>
                            <a:pt x="51701" y="202967"/>
                            <a:pt x="55333" y="215900"/>
                            <a:pt x="55333" y="215900"/>
                          </a:cubicBezTo>
                          <a:cubicBezTo>
                            <a:pt x="54275" y="225425"/>
                            <a:pt x="54038" y="235077"/>
                            <a:pt x="52158" y="244475"/>
                          </a:cubicBezTo>
                          <a:cubicBezTo>
                            <a:pt x="50845" y="251039"/>
                            <a:pt x="45808" y="263525"/>
                            <a:pt x="45808" y="263525"/>
                          </a:cubicBezTo>
                          <a:cubicBezTo>
                            <a:pt x="46866" y="271992"/>
                            <a:pt x="46067" y="280906"/>
                            <a:pt x="48983" y="288925"/>
                          </a:cubicBezTo>
                          <a:cubicBezTo>
                            <a:pt x="51403" y="295579"/>
                            <a:pt x="63103" y="300692"/>
                            <a:pt x="68033" y="304800"/>
                          </a:cubicBezTo>
                          <a:cubicBezTo>
                            <a:pt x="71482" y="307675"/>
                            <a:pt x="74383" y="311150"/>
                            <a:pt x="77558" y="314325"/>
                          </a:cubicBezTo>
                          <a:cubicBezTo>
                            <a:pt x="80063" y="321841"/>
                            <a:pt x="83908" y="332062"/>
                            <a:pt x="83908" y="339725"/>
                          </a:cubicBezTo>
                          <a:cubicBezTo>
                            <a:pt x="83908" y="343072"/>
                            <a:pt x="81791" y="346075"/>
                            <a:pt x="80733" y="349250"/>
                          </a:cubicBezTo>
                          <a:cubicBezTo>
                            <a:pt x="102958" y="364067"/>
                            <a:pt x="95550" y="355600"/>
                            <a:pt x="106133" y="371475"/>
                          </a:cubicBezTo>
                          <a:cubicBezTo>
                            <a:pt x="116638" y="369724"/>
                            <a:pt x="129680" y="371344"/>
                            <a:pt x="134708" y="358775"/>
                          </a:cubicBezTo>
                          <a:cubicBezTo>
                            <a:pt x="142759" y="338648"/>
                            <a:pt x="132002" y="335846"/>
                            <a:pt x="144233" y="317500"/>
                          </a:cubicBezTo>
                          <a:cubicBezTo>
                            <a:pt x="146350" y="314325"/>
                            <a:pt x="147040" y="309392"/>
                            <a:pt x="150583" y="307975"/>
                          </a:cubicBezTo>
                          <a:cubicBezTo>
                            <a:pt x="158505" y="304806"/>
                            <a:pt x="167516" y="305858"/>
                            <a:pt x="175983" y="304800"/>
                          </a:cubicBezTo>
                          <a:lnTo>
                            <a:pt x="195033" y="298450"/>
                          </a:lnTo>
                          <a:lnTo>
                            <a:pt x="204558" y="295275"/>
                          </a:lnTo>
                          <a:cubicBezTo>
                            <a:pt x="202828" y="290085"/>
                            <a:pt x="200216" y="279464"/>
                            <a:pt x="195033" y="276225"/>
                          </a:cubicBezTo>
                          <a:cubicBezTo>
                            <a:pt x="189357" y="272677"/>
                            <a:pt x="181552" y="273588"/>
                            <a:pt x="175983" y="269875"/>
                          </a:cubicBezTo>
                          <a:lnTo>
                            <a:pt x="166458" y="263525"/>
                          </a:lnTo>
                          <a:cubicBezTo>
                            <a:pt x="162225" y="257175"/>
                            <a:pt x="156171" y="251715"/>
                            <a:pt x="153758" y="244475"/>
                          </a:cubicBezTo>
                          <a:lnTo>
                            <a:pt x="141058" y="206375"/>
                          </a:lnTo>
                          <a:lnTo>
                            <a:pt x="137883" y="196850"/>
                          </a:lnTo>
                          <a:cubicBezTo>
                            <a:pt x="136825" y="193675"/>
                            <a:pt x="135364" y="190607"/>
                            <a:pt x="134708" y="187325"/>
                          </a:cubicBezTo>
                          <a:cubicBezTo>
                            <a:pt x="132591" y="176742"/>
                            <a:pt x="129884" y="166259"/>
                            <a:pt x="128358" y="155575"/>
                          </a:cubicBezTo>
                          <a:cubicBezTo>
                            <a:pt x="125788" y="137588"/>
                            <a:pt x="126285" y="135620"/>
                            <a:pt x="122008" y="120650"/>
                          </a:cubicBezTo>
                          <a:cubicBezTo>
                            <a:pt x="121089" y="117432"/>
                            <a:pt x="120689" y="113910"/>
                            <a:pt x="118833" y="111125"/>
                          </a:cubicBezTo>
                          <a:cubicBezTo>
                            <a:pt x="116342" y="107389"/>
                            <a:pt x="112483" y="104775"/>
                            <a:pt x="109308" y="101600"/>
                          </a:cubicBezTo>
                          <a:cubicBezTo>
                            <a:pt x="108250" y="97367"/>
                            <a:pt x="107332" y="93096"/>
                            <a:pt x="106133" y="88900"/>
                          </a:cubicBezTo>
                          <a:cubicBezTo>
                            <a:pt x="105214" y="85682"/>
                            <a:pt x="103684" y="82642"/>
                            <a:pt x="102958" y="79375"/>
                          </a:cubicBezTo>
                          <a:cubicBezTo>
                            <a:pt x="101561" y="73091"/>
                            <a:pt x="100762" y="66688"/>
                            <a:pt x="99783" y="60325"/>
                          </a:cubicBezTo>
                          <a:cubicBezTo>
                            <a:pt x="98645" y="52928"/>
                            <a:pt x="99647" y="44939"/>
                            <a:pt x="96608" y="38100"/>
                          </a:cubicBezTo>
                          <a:cubicBezTo>
                            <a:pt x="95058" y="34613"/>
                            <a:pt x="90656" y="33090"/>
                            <a:pt x="87083" y="31750"/>
                          </a:cubicBezTo>
                          <a:cubicBezTo>
                            <a:pt x="79810" y="29023"/>
                            <a:pt x="49732" y="25890"/>
                            <a:pt x="45808" y="25400"/>
                          </a:cubicBezTo>
                          <a:cubicBezTo>
                            <a:pt x="36030" y="10734"/>
                            <a:pt x="38252" y="5620"/>
                            <a:pt x="23583" y="3175"/>
                          </a:cubicBezTo>
                          <a:cubicBezTo>
                            <a:pt x="20451" y="2653"/>
                            <a:pt x="20937" y="529"/>
                            <a:pt x="20408" y="0"/>
                          </a:cubicBez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55">
                      <a:extLst>
                        <a:ext uri="{FF2B5EF4-FFF2-40B4-BE49-F238E27FC236}">
                          <a16:creationId xmlns:a16="http://schemas.microsoft.com/office/drawing/2014/main" id="{4A97F44B-B010-5AE3-D58F-306E8C28004F}"/>
                        </a:ext>
                      </a:extLst>
                    </p:cNvPr>
                    <p:cNvSpPr/>
                    <p:nvPr/>
                  </p:nvSpPr>
                  <p:spPr>
                    <a:xfrm>
                      <a:off x="1261001" y="1610264"/>
                      <a:ext cx="233364" cy="731044"/>
                    </a:xfrm>
                    <a:custGeom>
                      <a:avLst/>
                      <a:gdLst>
                        <a:gd name="connsiteX0" fmla="*/ 0 w 311150"/>
                        <a:gd name="connsiteY0" fmla="*/ 974725 h 974725"/>
                        <a:gd name="connsiteX1" fmla="*/ 0 w 311150"/>
                        <a:gd name="connsiteY1" fmla="*/ 974725 h 974725"/>
                        <a:gd name="connsiteX2" fmla="*/ 15875 w 311150"/>
                        <a:gd name="connsiteY2" fmla="*/ 952500 h 974725"/>
                        <a:gd name="connsiteX3" fmla="*/ 22225 w 311150"/>
                        <a:gd name="connsiteY3" fmla="*/ 933450 h 974725"/>
                        <a:gd name="connsiteX4" fmla="*/ 25400 w 311150"/>
                        <a:gd name="connsiteY4" fmla="*/ 923925 h 974725"/>
                        <a:gd name="connsiteX5" fmla="*/ 28575 w 311150"/>
                        <a:gd name="connsiteY5" fmla="*/ 911225 h 974725"/>
                        <a:gd name="connsiteX6" fmla="*/ 34925 w 311150"/>
                        <a:gd name="connsiteY6" fmla="*/ 901700 h 974725"/>
                        <a:gd name="connsiteX7" fmla="*/ 41275 w 311150"/>
                        <a:gd name="connsiteY7" fmla="*/ 879475 h 974725"/>
                        <a:gd name="connsiteX8" fmla="*/ 60325 w 311150"/>
                        <a:gd name="connsiteY8" fmla="*/ 869950 h 974725"/>
                        <a:gd name="connsiteX9" fmla="*/ 69850 w 311150"/>
                        <a:gd name="connsiteY9" fmla="*/ 863600 h 974725"/>
                        <a:gd name="connsiteX10" fmla="*/ 92075 w 311150"/>
                        <a:gd name="connsiteY10" fmla="*/ 835025 h 974725"/>
                        <a:gd name="connsiteX11" fmla="*/ 95250 w 311150"/>
                        <a:gd name="connsiteY11" fmla="*/ 825500 h 974725"/>
                        <a:gd name="connsiteX12" fmla="*/ 101600 w 311150"/>
                        <a:gd name="connsiteY12" fmla="*/ 790575 h 974725"/>
                        <a:gd name="connsiteX13" fmla="*/ 107950 w 311150"/>
                        <a:gd name="connsiteY13" fmla="*/ 771525 h 974725"/>
                        <a:gd name="connsiteX14" fmla="*/ 114300 w 311150"/>
                        <a:gd name="connsiteY14" fmla="*/ 752475 h 974725"/>
                        <a:gd name="connsiteX15" fmla="*/ 117475 w 311150"/>
                        <a:gd name="connsiteY15" fmla="*/ 742950 h 974725"/>
                        <a:gd name="connsiteX16" fmla="*/ 120650 w 311150"/>
                        <a:gd name="connsiteY16" fmla="*/ 733425 h 974725"/>
                        <a:gd name="connsiteX17" fmla="*/ 127000 w 311150"/>
                        <a:gd name="connsiteY17" fmla="*/ 723900 h 974725"/>
                        <a:gd name="connsiteX18" fmla="*/ 133350 w 311150"/>
                        <a:gd name="connsiteY18" fmla="*/ 704850 h 974725"/>
                        <a:gd name="connsiteX19" fmla="*/ 136525 w 311150"/>
                        <a:gd name="connsiteY19" fmla="*/ 695325 h 974725"/>
                        <a:gd name="connsiteX20" fmla="*/ 142875 w 311150"/>
                        <a:gd name="connsiteY20" fmla="*/ 685800 h 974725"/>
                        <a:gd name="connsiteX21" fmla="*/ 149225 w 311150"/>
                        <a:gd name="connsiteY21" fmla="*/ 666750 h 974725"/>
                        <a:gd name="connsiteX22" fmla="*/ 168275 w 311150"/>
                        <a:gd name="connsiteY22" fmla="*/ 638175 h 974725"/>
                        <a:gd name="connsiteX23" fmla="*/ 174625 w 311150"/>
                        <a:gd name="connsiteY23" fmla="*/ 628650 h 974725"/>
                        <a:gd name="connsiteX24" fmla="*/ 184150 w 311150"/>
                        <a:gd name="connsiteY24" fmla="*/ 609600 h 974725"/>
                        <a:gd name="connsiteX25" fmla="*/ 190500 w 311150"/>
                        <a:gd name="connsiteY25" fmla="*/ 590550 h 974725"/>
                        <a:gd name="connsiteX26" fmla="*/ 193675 w 311150"/>
                        <a:gd name="connsiteY26" fmla="*/ 581025 h 974725"/>
                        <a:gd name="connsiteX27" fmla="*/ 196850 w 311150"/>
                        <a:gd name="connsiteY27" fmla="*/ 571500 h 974725"/>
                        <a:gd name="connsiteX28" fmla="*/ 200025 w 311150"/>
                        <a:gd name="connsiteY28" fmla="*/ 552450 h 974725"/>
                        <a:gd name="connsiteX29" fmla="*/ 203200 w 311150"/>
                        <a:gd name="connsiteY29" fmla="*/ 536575 h 974725"/>
                        <a:gd name="connsiteX30" fmla="*/ 206375 w 311150"/>
                        <a:gd name="connsiteY30" fmla="*/ 466725 h 974725"/>
                        <a:gd name="connsiteX31" fmla="*/ 244475 w 311150"/>
                        <a:gd name="connsiteY31" fmla="*/ 374650 h 974725"/>
                        <a:gd name="connsiteX32" fmla="*/ 250825 w 311150"/>
                        <a:gd name="connsiteY32" fmla="*/ 263525 h 974725"/>
                        <a:gd name="connsiteX33" fmla="*/ 273050 w 311150"/>
                        <a:gd name="connsiteY33" fmla="*/ 177800 h 974725"/>
                        <a:gd name="connsiteX34" fmla="*/ 269875 w 311150"/>
                        <a:gd name="connsiteY34" fmla="*/ 34925 h 974725"/>
                        <a:gd name="connsiteX35" fmla="*/ 263525 w 311150"/>
                        <a:gd name="connsiteY35" fmla="*/ 0 h 974725"/>
                        <a:gd name="connsiteX36" fmla="*/ 298450 w 311150"/>
                        <a:gd name="connsiteY36" fmla="*/ 31750 h 974725"/>
                        <a:gd name="connsiteX37" fmla="*/ 311150 w 311150"/>
                        <a:gd name="connsiteY37" fmla="*/ 79375 h 974725"/>
                        <a:gd name="connsiteX38" fmla="*/ 307975 w 311150"/>
                        <a:gd name="connsiteY38" fmla="*/ 168275 h 974725"/>
                        <a:gd name="connsiteX39" fmla="*/ 298450 w 311150"/>
                        <a:gd name="connsiteY39" fmla="*/ 254000 h 974725"/>
                        <a:gd name="connsiteX40" fmla="*/ 288925 w 311150"/>
                        <a:gd name="connsiteY40" fmla="*/ 333375 h 974725"/>
                        <a:gd name="connsiteX41" fmla="*/ 273050 w 311150"/>
                        <a:gd name="connsiteY41" fmla="*/ 365125 h 974725"/>
                        <a:gd name="connsiteX42" fmla="*/ 276225 w 311150"/>
                        <a:gd name="connsiteY42" fmla="*/ 403225 h 974725"/>
                        <a:gd name="connsiteX43" fmla="*/ 266700 w 311150"/>
                        <a:gd name="connsiteY43" fmla="*/ 422275 h 974725"/>
                        <a:gd name="connsiteX44" fmla="*/ 279400 w 311150"/>
                        <a:gd name="connsiteY44" fmla="*/ 466725 h 974725"/>
                        <a:gd name="connsiteX45" fmla="*/ 228600 w 311150"/>
                        <a:gd name="connsiteY45" fmla="*/ 565150 h 974725"/>
                        <a:gd name="connsiteX46" fmla="*/ 260350 w 311150"/>
                        <a:gd name="connsiteY46" fmla="*/ 635000 h 974725"/>
                        <a:gd name="connsiteX47" fmla="*/ 231775 w 311150"/>
                        <a:gd name="connsiteY47" fmla="*/ 650875 h 974725"/>
                        <a:gd name="connsiteX48" fmla="*/ 222250 w 311150"/>
                        <a:gd name="connsiteY48" fmla="*/ 679450 h 974725"/>
                        <a:gd name="connsiteX49" fmla="*/ 203200 w 311150"/>
                        <a:gd name="connsiteY49" fmla="*/ 704850 h 974725"/>
                        <a:gd name="connsiteX50" fmla="*/ 200025 w 311150"/>
                        <a:gd name="connsiteY50" fmla="*/ 742950 h 974725"/>
                        <a:gd name="connsiteX51" fmla="*/ 168275 w 311150"/>
                        <a:gd name="connsiteY51" fmla="*/ 777875 h 974725"/>
                        <a:gd name="connsiteX52" fmla="*/ 168275 w 311150"/>
                        <a:gd name="connsiteY52" fmla="*/ 822325 h 974725"/>
                        <a:gd name="connsiteX53" fmla="*/ 142875 w 311150"/>
                        <a:gd name="connsiteY53" fmla="*/ 860425 h 974725"/>
                        <a:gd name="connsiteX54" fmla="*/ 142875 w 311150"/>
                        <a:gd name="connsiteY54" fmla="*/ 889000 h 974725"/>
                        <a:gd name="connsiteX55" fmla="*/ 111125 w 311150"/>
                        <a:gd name="connsiteY55" fmla="*/ 898525 h 974725"/>
                        <a:gd name="connsiteX56" fmla="*/ 79375 w 311150"/>
                        <a:gd name="connsiteY56" fmla="*/ 955675 h 974725"/>
                        <a:gd name="connsiteX57" fmla="*/ 0 w 311150"/>
                        <a:gd name="connsiteY57" fmla="*/ 974725 h 9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1150" h="974725">
                          <a:moveTo>
                            <a:pt x="0" y="974725"/>
                          </a:moveTo>
                          <a:lnTo>
                            <a:pt x="0" y="974725"/>
                          </a:lnTo>
                          <a:cubicBezTo>
                            <a:pt x="5292" y="967317"/>
                            <a:pt x="11559" y="960516"/>
                            <a:pt x="15875" y="952500"/>
                          </a:cubicBezTo>
                          <a:cubicBezTo>
                            <a:pt x="19048" y="946607"/>
                            <a:pt x="20108" y="939800"/>
                            <a:pt x="22225" y="933450"/>
                          </a:cubicBezTo>
                          <a:cubicBezTo>
                            <a:pt x="23283" y="930275"/>
                            <a:pt x="24588" y="927172"/>
                            <a:pt x="25400" y="923925"/>
                          </a:cubicBezTo>
                          <a:cubicBezTo>
                            <a:pt x="26458" y="919692"/>
                            <a:pt x="26856" y="915236"/>
                            <a:pt x="28575" y="911225"/>
                          </a:cubicBezTo>
                          <a:cubicBezTo>
                            <a:pt x="30078" y="907718"/>
                            <a:pt x="32808" y="904875"/>
                            <a:pt x="34925" y="901700"/>
                          </a:cubicBezTo>
                          <a:cubicBezTo>
                            <a:pt x="35132" y="900870"/>
                            <a:pt x="39619" y="881545"/>
                            <a:pt x="41275" y="879475"/>
                          </a:cubicBezTo>
                          <a:cubicBezTo>
                            <a:pt x="47341" y="871892"/>
                            <a:pt x="52656" y="873785"/>
                            <a:pt x="60325" y="869950"/>
                          </a:cubicBezTo>
                          <a:cubicBezTo>
                            <a:pt x="63738" y="868243"/>
                            <a:pt x="66675" y="865717"/>
                            <a:pt x="69850" y="863600"/>
                          </a:cubicBezTo>
                          <a:cubicBezTo>
                            <a:pt x="85041" y="840814"/>
                            <a:pt x="77154" y="849946"/>
                            <a:pt x="92075" y="835025"/>
                          </a:cubicBezTo>
                          <a:cubicBezTo>
                            <a:pt x="93133" y="831850"/>
                            <a:pt x="94594" y="828782"/>
                            <a:pt x="95250" y="825500"/>
                          </a:cubicBezTo>
                          <a:cubicBezTo>
                            <a:pt x="100170" y="800902"/>
                            <a:pt x="95953" y="809400"/>
                            <a:pt x="101600" y="790575"/>
                          </a:cubicBezTo>
                          <a:cubicBezTo>
                            <a:pt x="103523" y="784164"/>
                            <a:pt x="105833" y="777875"/>
                            <a:pt x="107950" y="771525"/>
                          </a:cubicBezTo>
                          <a:lnTo>
                            <a:pt x="114300" y="752475"/>
                          </a:lnTo>
                          <a:lnTo>
                            <a:pt x="117475" y="742950"/>
                          </a:lnTo>
                          <a:cubicBezTo>
                            <a:pt x="118533" y="739775"/>
                            <a:pt x="118794" y="736210"/>
                            <a:pt x="120650" y="733425"/>
                          </a:cubicBezTo>
                          <a:cubicBezTo>
                            <a:pt x="122767" y="730250"/>
                            <a:pt x="125450" y="727387"/>
                            <a:pt x="127000" y="723900"/>
                          </a:cubicBezTo>
                          <a:cubicBezTo>
                            <a:pt x="129718" y="717783"/>
                            <a:pt x="131233" y="711200"/>
                            <a:pt x="133350" y="704850"/>
                          </a:cubicBezTo>
                          <a:cubicBezTo>
                            <a:pt x="134408" y="701675"/>
                            <a:pt x="134669" y="698110"/>
                            <a:pt x="136525" y="695325"/>
                          </a:cubicBezTo>
                          <a:cubicBezTo>
                            <a:pt x="138642" y="692150"/>
                            <a:pt x="141325" y="689287"/>
                            <a:pt x="142875" y="685800"/>
                          </a:cubicBezTo>
                          <a:cubicBezTo>
                            <a:pt x="145593" y="679683"/>
                            <a:pt x="145512" y="672319"/>
                            <a:pt x="149225" y="666750"/>
                          </a:cubicBezTo>
                          <a:lnTo>
                            <a:pt x="168275" y="638175"/>
                          </a:lnTo>
                          <a:cubicBezTo>
                            <a:pt x="170392" y="635000"/>
                            <a:pt x="173418" y="632270"/>
                            <a:pt x="174625" y="628650"/>
                          </a:cubicBezTo>
                          <a:cubicBezTo>
                            <a:pt x="186204" y="593912"/>
                            <a:pt x="167737" y="646529"/>
                            <a:pt x="184150" y="609600"/>
                          </a:cubicBezTo>
                          <a:cubicBezTo>
                            <a:pt x="186868" y="603483"/>
                            <a:pt x="188383" y="596900"/>
                            <a:pt x="190500" y="590550"/>
                          </a:cubicBezTo>
                          <a:lnTo>
                            <a:pt x="193675" y="581025"/>
                          </a:lnTo>
                          <a:cubicBezTo>
                            <a:pt x="194733" y="577850"/>
                            <a:pt x="196300" y="574801"/>
                            <a:pt x="196850" y="571500"/>
                          </a:cubicBezTo>
                          <a:cubicBezTo>
                            <a:pt x="197908" y="565150"/>
                            <a:pt x="198873" y="558784"/>
                            <a:pt x="200025" y="552450"/>
                          </a:cubicBezTo>
                          <a:cubicBezTo>
                            <a:pt x="200990" y="547141"/>
                            <a:pt x="203200" y="536575"/>
                            <a:pt x="203200" y="536575"/>
                          </a:cubicBezTo>
                          <a:lnTo>
                            <a:pt x="206375" y="466725"/>
                          </a:lnTo>
                          <a:lnTo>
                            <a:pt x="244475" y="374650"/>
                          </a:lnTo>
                          <a:lnTo>
                            <a:pt x="250825" y="263525"/>
                          </a:lnTo>
                          <a:lnTo>
                            <a:pt x="273050" y="177800"/>
                          </a:lnTo>
                          <a:cubicBezTo>
                            <a:pt x="271992" y="130175"/>
                            <a:pt x="270933" y="82550"/>
                            <a:pt x="269875" y="34925"/>
                          </a:cubicBezTo>
                          <a:lnTo>
                            <a:pt x="263525" y="0"/>
                          </a:lnTo>
                          <a:lnTo>
                            <a:pt x="298450" y="31750"/>
                          </a:lnTo>
                          <a:lnTo>
                            <a:pt x="311150" y="79375"/>
                          </a:lnTo>
                          <a:lnTo>
                            <a:pt x="307975" y="168275"/>
                          </a:lnTo>
                          <a:lnTo>
                            <a:pt x="298450" y="254000"/>
                          </a:lnTo>
                          <a:lnTo>
                            <a:pt x="288925" y="333375"/>
                          </a:lnTo>
                          <a:lnTo>
                            <a:pt x="273050" y="365125"/>
                          </a:lnTo>
                          <a:lnTo>
                            <a:pt x="276225" y="403225"/>
                          </a:lnTo>
                          <a:lnTo>
                            <a:pt x="266700" y="422275"/>
                          </a:lnTo>
                          <a:lnTo>
                            <a:pt x="279400" y="466725"/>
                          </a:lnTo>
                          <a:lnTo>
                            <a:pt x="228600" y="565150"/>
                          </a:lnTo>
                          <a:lnTo>
                            <a:pt x="260350" y="635000"/>
                          </a:lnTo>
                          <a:lnTo>
                            <a:pt x="231775" y="650875"/>
                          </a:lnTo>
                          <a:lnTo>
                            <a:pt x="222250" y="679450"/>
                          </a:lnTo>
                          <a:lnTo>
                            <a:pt x="203200" y="704850"/>
                          </a:lnTo>
                          <a:lnTo>
                            <a:pt x="200025" y="742950"/>
                          </a:lnTo>
                          <a:lnTo>
                            <a:pt x="168275" y="777875"/>
                          </a:lnTo>
                          <a:lnTo>
                            <a:pt x="168275" y="822325"/>
                          </a:lnTo>
                          <a:lnTo>
                            <a:pt x="142875" y="860425"/>
                          </a:lnTo>
                          <a:lnTo>
                            <a:pt x="142875" y="889000"/>
                          </a:lnTo>
                          <a:lnTo>
                            <a:pt x="111125" y="898525"/>
                          </a:lnTo>
                          <a:lnTo>
                            <a:pt x="79375" y="955675"/>
                          </a:lnTo>
                          <a:lnTo>
                            <a:pt x="0" y="974725"/>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153" name="Group 152">
                  <a:extLst>
                    <a:ext uri="{FF2B5EF4-FFF2-40B4-BE49-F238E27FC236}">
                      <a16:creationId xmlns:a16="http://schemas.microsoft.com/office/drawing/2014/main" id="{5ED74F0F-BBFC-866C-7FA5-B25F25537796}"/>
                    </a:ext>
                  </a:extLst>
                </p:cNvPr>
                <p:cNvGrpSpPr/>
                <p:nvPr/>
              </p:nvGrpSpPr>
              <p:grpSpPr>
                <a:xfrm>
                  <a:off x="4127827" y="963544"/>
                  <a:ext cx="1075417" cy="2232353"/>
                  <a:chOff x="3369169" y="977659"/>
                  <a:chExt cx="1107415" cy="2449365"/>
                </a:xfrm>
              </p:grpSpPr>
              <p:grpSp>
                <p:nvGrpSpPr>
                  <p:cNvPr id="88" name="Group 87">
                    <a:extLst>
                      <a:ext uri="{FF2B5EF4-FFF2-40B4-BE49-F238E27FC236}">
                        <a16:creationId xmlns:a16="http://schemas.microsoft.com/office/drawing/2014/main" id="{1EFE67B5-4A87-BAF6-D671-7B5D3EF2D459}"/>
                      </a:ext>
                    </a:extLst>
                  </p:cNvPr>
                  <p:cNvGrpSpPr/>
                  <p:nvPr/>
                </p:nvGrpSpPr>
                <p:grpSpPr>
                  <a:xfrm>
                    <a:off x="3369169" y="977659"/>
                    <a:ext cx="795340" cy="1504872"/>
                    <a:chOff x="1273969" y="252413"/>
                    <a:chExt cx="1288256" cy="2340769"/>
                  </a:xfrm>
                </p:grpSpPr>
                <p:sp>
                  <p:nvSpPr>
                    <p:cNvPr id="89" name="Freeform 36">
                      <a:extLst>
                        <a:ext uri="{FF2B5EF4-FFF2-40B4-BE49-F238E27FC236}">
                          <a16:creationId xmlns:a16="http://schemas.microsoft.com/office/drawing/2014/main" id="{5C953336-7F28-568F-3EAE-6F774CF1F78E}"/>
                        </a:ext>
                      </a:extLst>
                    </p:cNvPr>
                    <p:cNvSpPr/>
                    <p:nvPr/>
                  </p:nvSpPr>
                  <p:spPr>
                    <a:xfrm>
                      <a:off x="1654969" y="252413"/>
                      <a:ext cx="907256" cy="588169"/>
                    </a:xfrm>
                    <a:custGeom>
                      <a:avLst/>
                      <a:gdLst>
                        <a:gd name="connsiteX0" fmla="*/ 1054100 w 1209675"/>
                        <a:gd name="connsiteY0" fmla="*/ 644525 h 784225"/>
                        <a:gd name="connsiteX1" fmla="*/ 1054100 w 1209675"/>
                        <a:gd name="connsiteY1" fmla="*/ 644525 h 784225"/>
                        <a:gd name="connsiteX2" fmla="*/ 1047750 w 1209675"/>
                        <a:gd name="connsiteY2" fmla="*/ 673100 h 784225"/>
                        <a:gd name="connsiteX3" fmla="*/ 1041400 w 1209675"/>
                        <a:gd name="connsiteY3" fmla="*/ 682625 h 784225"/>
                        <a:gd name="connsiteX4" fmla="*/ 1031875 w 1209675"/>
                        <a:gd name="connsiteY4" fmla="*/ 676275 h 784225"/>
                        <a:gd name="connsiteX5" fmla="*/ 1012825 w 1209675"/>
                        <a:gd name="connsiteY5" fmla="*/ 669925 h 784225"/>
                        <a:gd name="connsiteX6" fmla="*/ 987425 w 1209675"/>
                        <a:gd name="connsiteY6" fmla="*/ 663575 h 784225"/>
                        <a:gd name="connsiteX7" fmla="*/ 952500 w 1209675"/>
                        <a:gd name="connsiteY7" fmla="*/ 660400 h 784225"/>
                        <a:gd name="connsiteX8" fmla="*/ 933450 w 1209675"/>
                        <a:gd name="connsiteY8" fmla="*/ 647700 h 784225"/>
                        <a:gd name="connsiteX9" fmla="*/ 917575 w 1209675"/>
                        <a:gd name="connsiteY9" fmla="*/ 635000 h 784225"/>
                        <a:gd name="connsiteX10" fmla="*/ 908050 w 1209675"/>
                        <a:gd name="connsiteY10" fmla="*/ 638175 h 784225"/>
                        <a:gd name="connsiteX11" fmla="*/ 901700 w 1209675"/>
                        <a:gd name="connsiteY11" fmla="*/ 647700 h 784225"/>
                        <a:gd name="connsiteX12" fmla="*/ 908050 w 1209675"/>
                        <a:gd name="connsiteY12" fmla="*/ 673100 h 784225"/>
                        <a:gd name="connsiteX13" fmla="*/ 898525 w 1209675"/>
                        <a:gd name="connsiteY13" fmla="*/ 704850 h 784225"/>
                        <a:gd name="connsiteX14" fmla="*/ 879475 w 1209675"/>
                        <a:gd name="connsiteY14" fmla="*/ 717550 h 784225"/>
                        <a:gd name="connsiteX15" fmla="*/ 847725 w 1209675"/>
                        <a:gd name="connsiteY15" fmla="*/ 701675 h 784225"/>
                        <a:gd name="connsiteX16" fmla="*/ 847725 w 1209675"/>
                        <a:gd name="connsiteY16" fmla="*/ 701675 h 784225"/>
                        <a:gd name="connsiteX17" fmla="*/ 828675 w 1209675"/>
                        <a:gd name="connsiteY17" fmla="*/ 695325 h 784225"/>
                        <a:gd name="connsiteX18" fmla="*/ 815975 w 1209675"/>
                        <a:gd name="connsiteY18" fmla="*/ 692150 h 784225"/>
                        <a:gd name="connsiteX19" fmla="*/ 781050 w 1209675"/>
                        <a:gd name="connsiteY19" fmla="*/ 682625 h 784225"/>
                        <a:gd name="connsiteX20" fmla="*/ 771525 w 1209675"/>
                        <a:gd name="connsiteY20" fmla="*/ 685800 h 784225"/>
                        <a:gd name="connsiteX21" fmla="*/ 768350 w 1209675"/>
                        <a:gd name="connsiteY21" fmla="*/ 711200 h 784225"/>
                        <a:gd name="connsiteX22" fmla="*/ 765175 w 1209675"/>
                        <a:gd name="connsiteY22" fmla="*/ 720725 h 784225"/>
                        <a:gd name="connsiteX23" fmla="*/ 746125 w 1209675"/>
                        <a:gd name="connsiteY23" fmla="*/ 733425 h 784225"/>
                        <a:gd name="connsiteX24" fmla="*/ 733425 w 1209675"/>
                        <a:gd name="connsiteY24" fmla="*/ 752475 h 784225"/>
                        <a:gd name="connsiteX25" fmla="*/ 727075 w 1209675"/>
                        <a:gd name="connsiteY25" fmla="*/ 771525 h 784225"/>
                        <a:gd name="connsiteX26" fmla="*/ 701675 w 1209675"/>
                        <a:gd name="connsiteY26" fmla="*/ 777875 h 784225"/>
                        <a:gd name="connsiteX27" fmla="*/ 682625 w 1209675"/>
                        <a:gd name="connsiteY27" fmla="*/ 784225 h 784225"/>
                        <a:gd name="connsiteX28" fmla="*/ 663575 w 1209675"/>
                        <a:gd name="connsiteY28" fmla="*/ 777875 h 784225"/>
                        <a:gd name="connsiteX29" fmla="*/ 654050 w 1209675"/>
                        <a:gd name="connsiteY29" fmla="*/ 774700 h 784225"/>
                        <a:gd name="connsiteX30" fmla="*/ 622300 w 1209675"/>
                        <a:gd name="connsiteY30" fmla="*/ 765175 h 784225"/>
                        <a:gd name="connsiteX31" fmla="*/ 612775 w 1209675"/>
                        <a:gd name="connsiteY31" fmla="*/ 762000 h 784225"/>
                        <a:gd name="connsiteX32" fmla="*/ 603250 w 1209675"/>
                        <a:gd name="connsiteY32" fmla="*/ 755650 h 784225"/>
                        <a:gd name="connsiteX33" fmla="*/ 596900 w 1209675"/>
                        <a:gd name="connsiteY33" fmla="*/ 746125 h 784225"/>
                        <a:gd name="connsiteX34" fmla="*/ 587375 w 1209675"/>
                        <a:gd name="connsiteY34" fmla="*/ 739775 h 784225"/>
                        <a:gd name="connsiteX35" fmla="*/ 584200 w 1209675"/>
                        <a:gd name="connsiteY35" fmla="*/ 730250 h 784225"/>
                        <a:gd name="connsiteX36" fmla="*/ 581025 w 1209675"/>
                        <a:gd name="connsiteY36" fmla="*/ 704850 h 784225"/>
                        <a:gd name="connsiteX37" fmla="*/ 549275 w 1209675"/>
                        <a:gd name="connsiteY37" fmla="*/ 673100 h 784225"/>
                        <a:gd name="connsiteX38" fmla="*/ 530225 w 1209675"/>
                        <a:gd name="connsiteY38" fmla="*/ 663575 h 784225"/>
                        <a:gd name="connsiteX39" fmla="*/ 508000 w 1209675"/>
                        <a:gd name="connsiteY39" fmla="*/ 666750 h 784225"/>
                        <a:gd name="connsiteX40" fmla="*/ 476250 w 1209675"/>
                        <a:gd name="connsiteY40" fmla="*/ 676275 h 784225"/>
                        <a:gd name="connsiteX41" fmla="*/ 466725 w 1209675"/>
                        <a:gd name="connsiteY41" fmla="*/ 679450 h 784225"/>
                        <a:gd name="connsiteX42" fmla="*/ 457200 w 1209675"/>
                        <a:gd name="connsiteY42" fmla="*/ 682625 h 784225"/>
                        <a:gd name="connsiteX43" fmla="*/ 422275 w 1209675"/>
                        <a:gd name="connsiteY43" fmla="*/ 676275 h 784225"/>
                        <a:gd name="connsiteX44" fmla="*/ 403225 w 1209675"/>
                        <a:gd name="connsiteY44" fmla="*/ 663575 h 784225"/>
                        <a:gd name="connsiteX45" fmla="*/ 393700 w 1209675"/>
                        <a:gd name="connsiteY45" fmla="*/ 657225 h 784225"/>
                        <a:gd name="connsiteX46" fmla="*/ 384175 w 1209675"/>
                        <a:gd name="connsiteY46" fmla="*/ 654050 h 784225"/>
                        <a:gd name="connsiteX47" fmla="*/ 377825 w 1209675"/>
                        <a:gd name="connsiteY47" fmla="*/ 644525 h 784225"/>
                        <a:gd name="connsiteX48" fmla="*/ 368300 w 1209675"/>
                        <a:gd name="connsiteY48" fmla="*/ 635000 h 784225"/>
                        <a:gd name="connsiteX49" fmla="*/ 368300 w 1209675"/>
                        <a:gd name="connsiteY49" fmla="*/ 635000 h 784225"/>
                        <a:gd name="connsiteX50" fmla="*/ 339725 w 1209675"/>
                        <a:gd name="connsiteY50" fmla="*/ 603250 h 784225"/>
                        <a:gd name="connsiteX51" fmla="*/ 295275 w 1209675"/>
                        <a:gd name="connsiteY51" fmla="*/ 587375 h 784225"/>
                        <a:gd name="connsiteX52" fmla="*/ 247650 w 1209675"/>
                        <a:gd name="connsiteY52" fmla="*/ 603250 h 784225"/>
                        <a:gd name="connsiteX53" fmla="*/ 228600 w 1209675"/>
                        <a:gd name="connsiteY53" fmla="*/ 577850 h 784225"/>
                        <a:gd name="connsiteX54" fmla="*/ 146050 w 1209675"/>
                        <a:gd name="connsiteY54" fmla="*/ 552450 h 784225"/>
                        <a:gd name="connsiteX55" fmla="*/ 127000 w 1209675"/>
                        <a:gd name="connsiteY55" fmla="*/ 600075 h 784225"/>
                        <a:gd name="connsiteX56" fmla="*/ 85725 w 1209675"/>
                        <a:gd name="connsiteY56" fmla="*/ 587375 h 784225"/>
                        <a:gd name="connsiteX57" fmla="*/ 47625 w 1209675"/>
                        <a:gd name="connsiteY57" fmla="*/ 593725 h 784225"/>
                        <a:gd name="connsiteX58" fmla="*/ 15875 w 1209675"/>
                        <a:gd name="connsiteY58" fmla="*/ 574675 h 784225"/>
                        <a:gd name="connsiteX59" fmla="*/ 0 w 1209675"/>
                        <a:gd name="connsiteY59" fmla="*/ 504825 h 784225"/>
                        <a:gd name="connsiteX60" fmla="*/ 88900 w 1209675"/>
                        <a:gd name="connsiteY60" fmla="*/ 482600 h 784225"/>
                        <a:gd name="connsiteX61" fmla="*/ 165100 w 1209675"/>
                        <a:gd name="connsiteY61" fmla="*/ 384175 h 784225"/>
                        <a:gd name="connsiteX62" fmla="*/ 219075 w 1209675"/>
                        <a:gd name="connsiteY62" fmla="*/ 361950 h 784225"/>
                        <a:gd name="connsiteX63" fmla="*/ 250825 w 1209675"/>
                        <a:gd name="connsiteY63" fmla="*/ 355600 h 784225"/>
                        <a:gd name="connsiteX64" fmla="*/ 358775 w 1209675"/>
                        <a:gd name="connsiteY64" fmla="*/ 301625 h 784225"/>
                        <a:gd name="connsiteX65" fmla="*/ 374650 w 1209675"/>
                        <a:gd name="connsiteY65" fmla="*/ 276225 h 784225"/>
                        <a:gd name="connsiteX66" fmla="*/ 412750 w 1209675"/>
                        <a:gd name="connsiteY66" fmla="*/ 209550 h 784225"/>
                        <a:gd name="connsiteX67" fmla="*/ 412750 w 1209675"/>
                        <a:gd name="connsiteY67" fmla="*/ 209550 h 784225"/>
                        <a:gd name="connsiteX68" fmla="*/ 479425 w 1209675"/>
                        <a:gd name="connsiteY68" fmla="*/ 203200 h 784225"/>
                        <a:gd name="connsiteX69" fmla="*/ 511175 w 1209675"/>
                        <a:gd name="connsiteY69" fmla="*/ 187325 h 784225"/>
                        <a:gd name="connsiteX70" fmla="*/ 533400 w 1209675"/>
                        <a:gd name="connsiteY70" fmla="*/ 155575 h 784225"/>
                        <a:gd name="connsiteX71" fmla="*/ 561975 w 1209675"/>
                        <a:gd name="connsiteY71" fmla="*/ 139700 h 784225"/>
                        <a:gd name="connsiteX72" fmla="*/ 600075 w 1209675"/>
                        <a:gd name="connsiteY72" fmla="*/ 123825 h 784225"/>
                        <a:gd name="connsiteX73" fmla="*/ 631825 w 1209675"/>
                        <a:gd name="connsiteY73" fmla="*/ 120650 h 784225"/>
                        <a:gd name="connsiteX74" fmla="*/ 666750 w 1209675"/>
                        <a:gd name="connsiteY74" fmla="*/ 146050 h 784225"/>
                        <a:gd name="connsiteX75" fmla="*/ 708025 w 1209675"/>
                        <a:gd name="connsiteY75" fmla="*/ 158750 h 784225"/>
                        <a:gd name="connsiteX76" fmla="*/ 742950 w 1209675"/>
                        <a:gd name="connsiteY76" fmla="*/ 155575 h 784225"/>
                        <a:gd name="connsiteX77" fmla="*/ 771525 w 1209675"/>
                        <a:gd name="connsiteY77" fmla="*/ 152400 h 784225"/>
                        <a:gd name="connsiteX78" fmla="*/ 800100 w 1209675"/>
                        <a:gd name="connsiteY78" fmla="*/ 120650 h 784225"/>
                        <a:gd name="connsiteX79" fmla="*/ 815975 w 1209675"/>
                        <a:gd name="connsiteY79" fmla="*/ 98425 h 784225"/>
                        <a:gd name="connsiteX80" fmla="*/ 847725 w 1209675"/>
                        <a:gd name="connsiteY80" fmla="*/ 95250 h 784225"/>
                        <a:gd name="connsiteX81" fmla="*/ 879475 w 1209675"/>
                        <a:gd name="connsiteY81" fmla="*/ 79375 h 784225"/>
                        <a:gd name="connsiteX82" fmla="*/ 901700 w 1209675"/>
                        <a:gd name="connsiteY82" fmla="*/ 60325 h 784225"/>
                        <a:gd name="connsiteX83" fmla="*/ 930275 w 1209675"/>
                        <a:gd name="connsiteY83" fmla="*/ 19050 h 784225"/>
                        <a:gd name="connsiteX84" fmla="*/ 955675 w 1209675"/>
                        <a:gd name="connsiteY84" fmla="*/ 12700 h 784225"/>
                        <a:gd name="connsiteX85" fmla="*/ 990600 w 1209675"/>
                        <a:gd name="connsiteY85" fmla="*/ 41275 h 784225"/>
                        <a:gd name="connsiteX86" fmla="*/ 1022350 w 1209675"/>
                        <a:gd name="connsiteY86" fmla="*/ 50800 h 784225"/>
                        <a:gd name="connsiteX87" fmla="*/ 1066800 w 1209675"/>
                        <a:gd name="connsiteY87" fmla="*/ 22225 h 784225"/>
                        <a:gd name="connsiteX88" fmla="*/ 1098550 w 1209675"/>
                        <a:gd name="connsiteY88" fmla="*/ 15875 h 784225"/>
                        <a:gd name="connsiteX89" fmla="*/ 1123950 w 1209675"/>
                        <a:gd name="connsiteY89" fmla="*/ 3175 h 784225"/>
                        <a:gd name="connsiteX90" fmla="*/ 1139825 w 1209675"/>
                        <a:gd name="connsiteY90" fmla="*/ 0 h 784225"/>
                        <a:gd name="connsiteX91" fmla="*/ 1155700 w 1209675"/>
                        <a:gd name="connsiteY91" fmla="*/ 22225 h 784225"/>
                        <a:gd name="connsiteX92" fmla="*/ 1143000 w 1209675"/>
                        <a:gd name="connsiteY92" fmla="*/ 63500 h 784225"/>
                        <a:gd name="connsiteX93" fmla="*/ 1101725 w 1209675"/>
                        <a:gd name="connsiteY93" fmla="*/ 63500 h 784225"/>
                        <a:gd name="connsiteX94" fmla="*/ 1085850 w 1209675"/>
                        <a:gd name="connsiteY94" fmla="*/ 117475 h 784225"/>
                        <a:gd name="connsiteX95" fmla="*/ 1082675 w 1209675"/>
                        <a:gd name="connsiteY95" fmla="*/ 142875 h 784225"/>
                        <a:gd name="connsiteX96" fmla="*/ 1149350 w 1209675"/>
                        <a:gd name="connsiteY96" fmla="*/ 152400 h 784225"/>
                        <a:gd name="connsiteX97" fmla="*/ 1162050 w 1209675"/>
                        <a:gd name="connsiteY97" fmla="*/ 171450 h 784225"/>
                        <a:gd name="connsiteX98" fmla="*/ 1152525 w 1209675"/>
                        <a:gd name="connsiteY98" fmla="*/ 234950 h 784225"/>
                        <a:gd name="connsiteX99" fmla="*/ 1152525 w 1209675"/>
                        <a:gd name="connsiteY99" fmla="*/ 298450 h 784225"/>
                        <a:gd name="connsiteX100" fmla="*/ 1190625 w 1209675"/>
                        <a:gd name="connsiteY100" fmla="*/ 387350 h 784225"/>
                        <a:gd name="connsiteX101" fmla="*/ 1209675 w 1209675"/>
                        <a:gd name="connsiteY101" fmla="*/ 447675 h 784225"/>
                        <a:gd name="connsiteX102" fmla="*/ 1196975 w 1209675"/>
                        <a:gd name="connsiteY102" fmla="*/ 476250 h 784225"/>
                        <a:gd name="connsiteX103" fmla="*/ 1136650 w 1209675"/>
                        <a:gd name="connsiteY103" fmla="*/ 463550 h 784225"/>
                        <a:gd name="connsiteX104" fmla="*/ 1095375 w 1209675"/>
                        <a:gd name="connsiteY104" fmla="*/ 501650 h 784225"/>
                        <a:gd name="connsiteX105" fmla="*/ 1089025 w 1209675"/>
                        <a:gd name="connsiteY105" fmla="*/ 549275 h 784225"/>
                        <a:gd name="connsiteX106" fmla="*/ 1089025 w 1209675"/>
                        <a:gd name="connsiteY106" fmla="*/ 574675 h 784225"/>
                        <a:gd name="connsiteX107" fmla="*/ 1054100 w 1209675"/>
                        <a:gd name="connsiteY107" fmla="*/ 644525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09675" h="784225">
                          <a:moveTo>
                            <a:pt x="1054100" y="644525"/>
                          </a:moveTo>
                          <a:lnTo>
                            <a:pt x="1054100" y="644525"/>
                          </a:lnTo>
                          <a:cubicBezTo>
                            <a:pt x="1051983" y="654050"/>
                            <a:pt x="1050836" y="663843"/>
                            <a:pt x="1047750" y="673100"/>
                          </a:cubicBezTo>
                          <a:cubicBezTo>
                            <a:pt x="1046543" y="676720"/>
                            <a:pt x="1045142" y="681877"/>
                            <a:pt x="1041400" y="682625"/>
                          </a:cubicBezTo>
                          <a:cubicBezTo>
                            <a:pt x="1037658" y="683373"/>
                            <a:pt x="1035362" y="677825"/>
                            <a:pt x="1031875" y="676275"/>
                          </a:cubicBezTo>
                          <a:cubicBezTo>
                            <a:pt x="1025758" y="673557"/>
                            <a:pt x="1019175" y="672042"/>
                            <a:pt x="1012825" y="669925"/>
                          </a:cubicBezTo>
                          <a:cubicBezTo>
                            <a:pt x="1002457" y="666469"/>
                            <a:pt x="999685" y="665108"/>
                            <a:pt x="987425" y="663575"/>
                          </a:cubicBezTo>
                          <a:cubicBezTo>
                            <a:pt x="975826" y="662125"/>
                            <a:pt x="964142" y="661458"/>
                            <a:pt x="952500" y="660400"/>
                          </a:cubicBezTo>
                          <a:cubicBezTo>
                            <a:pt x="946150" y="656167"/>
                            <a:pt x="937683" y="654050"/>
                            <a:pt x="933450" y="647700"/>
                          </a:cubicBezTo>
                          <a:cubicBezTo>
                            <a:pt x="925244" y="635390"/>
                            <a:pt x="930720" y="639382"/>
                            <a:pt x="917575" y="635000"/>
                          </a:cubicBezTo>
                          <a:cubicBezTo>
                            <a:pt x="914400" y="636058"/>
                            <a:pt x="910663" y="636084"/>
                            <a:pt x="908050" y="638175"/>
                          </a:cubicBezTo>
                          <a:cubicBezTo>
                            <a:pt x="905070" y="640559"/>
                            <a:pt x="902173" y="643914"/>
                            <a:pt x="901700" y="647700"/>
                          </a:cubicBezTo>
                          <a:cubicBezTo>
                            <a:pt x="901003" y="653273"/>
                            <a:pt x="905977" y="666880"/>
                            <a:pt x="908050" y="673100"/>
                          </a:cubicBezTo>
                          <a:cubicBezTo>
                            <a:pt x="906779" y="678184"/>
                            <a:pt x="900844" y="703304"/>
                            <a:pt x="898525" y="704850"/>
                          </a:cubicBezTo>
                          <a:lnTo>
                            <a:pt x="879475" y="717550"/>
                          </a:lnTo>
                          <a:cubicBezTo>
                            <a:pt x="859371" y="712524"/>
                            <a:pt x="870406" y="716796"/>
                            <a:pt x="847725" y="701675"/>
                          </a:cubicBezTo>
                          <a:lnTo>
                            <a:pt x="847725" y="701675"/>
                          </a:lnTo>
                          <a:cubicBezTo>
                            <a:pt x="841375" y="699558"/>
                            <a:pt x="835169" y="696948"/>
                            <a:pt x="828675" y="695325"/>
                          </a:cubicBezTo>
                          <a:cubicBezTo>
                            <a:pt x="824442" y="694267"/>
                            <a:pt x="820155" y="693404"/>
                            <a:pt x="815975" y="692150"/>
                          </a:cubicBezTo>
                          <a:cubicBezTo>
                            <a:pt x="783749" y="682482"/>
                            <a:pt x="809984" y="688412"/>
                            <a:pt x="781050" y="682625"/>
                          </a:cubicBezTo>
                          <a:cubicBezTo>
                            <a:pt x="777875" y="683683"/>
                            <a:pt x="772884" y="682742"/>
                            <a:pt x="771525" y="685800"/>
                          </a:cubicBezTo>
                          <a:cubicBezTo>
                            <a:pt x="768060" y="693597"/>
                            <a:pt x="769876" y="702805"/>
                            <a:pt x="768350" y="711200"/>
                          </a:cubicBezTo>
                          <a:cubicBezTo>
                            <a:pt x="767751" y="714493"/>
                            <a:pt x="767542" y="718358"/>
                            <a:pt x="765175" y="720725"/>
                          </a:cubicBezTo>
                          <a:cubicBezTo>
                            <a:pt x="759779" y="726121"/>
                            <a:pt x="746125" y="733425"/>
                            <a:pt x="746125" y="733425"/>
                          </a:cubicBezTo>
                          <a:cubicBezTo>
                            <a:pt x="741892" y="739775"/>
                            <a:pt x="735838" y="745235"/>
                            <a:pt x="733425" y="752475"/>
                          </a:cubicBezTo>
                          <a:cubicBezTo>
                            <a:pt x="731308" y="758825"/>
                            <a:pt x="733425" y="769408"/>
                            <a:pt x="727075" y="771525"/>
                          </a:cubicBezTo>
                          <a:cubicBezTo>
                            <a:pt x="698174" y="781159"/>
                            <a:pt x="743820" y="766381"/>
                            <a:pt x="701675" y="777875"/>
                          </a:cubicBezTo>
                          <a:cubicBezTo>
                            <a:pt x="695217" y="779636"/>
                            <a:pt x="682625" y="784225"/>
                            <a:pt x="682625" y="784225"/>
                          </a:cubicBezTo>
                          <a:lnTo>
                            <a:pt x="663575" y="777875"/>
                          </a:lnTo>
                          <a:cubicBezTo>
                            <a:pt x="660400" y="776817"/>
                            <a:pt x="657297" y="775512"/>
                            <a:pt x="654050" y="774700"/>
                          </a:cubicBezTo>
                          <a:cubicBezTo>
                            <a:pt x="634856" y="769902"/>
                            <a:pt x="645490" y="772905"/>
                            <a:pt x="622300" y="765175"/>
                          </a:cubicBezTo>
                          <a:cubicBezTo>
                            <a:pt x="619125" y="764117"/>
                            <a:pt x="615560" y="763856"/>
                            <a:pt x="612775" y="762000"/>
                          </a:cubicBezTo>
                          <a:lnTo>
                            <a:pt x="603250" y="755650"/>
                          </a:lnTo>
                          <a:cubicBezTo>
                            <a:pt x="601133" y="752475"/>
                            <a:pt x="599598" y="748823"/>
                            <a:pt x="596900" y="746125"/>
                          </a:cubicBezTo>
                          <a:cubicBezTo>
                            <a:pt x="594202" y="743427"/>
                            <a:pt x="589759" y="742755"/>
                            <a:pt x="587375" y="739775"/>
                          </a:cubicBezTo>
                          <a:cubicBezTo>
                            <a:pt x="585284" y="737162"/>
                            <a:pt x="585258" y="733425"/>
                            <a:pt x="584200" y="730250"/>
                          </a:cubicBezTo>
                          <a:cubicBezTo>
                            <a:pt x="583142" y="721783"/>
                            <a:pt x="583895" y="712885"/>
                            <a:pt x="581025" y="704850"/>
                          </a:cubicBezTo>
                          <a:cubicBezTo>
                            <a:pt x="576448" y="692036"/>
                            <a:pt x="562318" y="677448"/>
                            <a:pt x="549275" y="673100"/>
                          </a:cubicBezTo>
                          <a:cubicBezTo>
                            <a:pt x="536130" y="668718"/>
                            <a:pt x="542535" y="671781"/>
                            <a:pt x="530225" y="663575"/>
                          </a:cubicBezTo>
                          <a:cubicBezTo>
                            <a:pt x="522817" y="664633"/>
                            <a:pt x="515363" y="665411"/>
                            <a:pt x="508000" y="666750"/>
                          </a:cubicBezTo>
                          <a:cubicBezTo>
                            <a:pt x="497443" y="668669"/>
                            <a:pt x="486191" y="672961"/>
                            <a:pt x="476250" y="676275"/>
                          </a:cubicBezTo>
                          <a:lnTo>
                            <a:pt x="466725" y="679450"/>
                          </a:lnTo>
                          <a:lnTo>
                            <a:pt x="457200" y="682625"/>
                          </a:lnTo>
                          <a:cubicBezTo>
                            <a:pt x="451664" y="681933"/>
                            <a:pt x="430801" y="681011"/>
                            <a:pt x="422275" y="676275"/>
                          </a:cubicBezTo>
                          <a:cubicBezTo>
                            <a:pt x="415604" y="672569"/>
                            <a:pt x="409575" y="667808"/>
                            <a:pt x="403225" y="663575"/>
                          </a:cubicBezTo>
                          <a:cubicBezTo>
                            <a:pt x="400050" y="661458"/>
                            <a:pt x="397320" y="658432"/>
                            <a:pt x="393700" y="657225"/>
                          </a:cubicBezTo>
                          <a:lnTo>
                            <a:pt x="384175" y="654050"/>
                          </a:lnTo>
                          <a:cubicBezTo>
                            <a:pt x="382058" y="650875"/>
                            <a:pt x="380805" y="646909"/>
                            <a:pt x="377825" y="644525"/>
                          </a:cubicBezTo>
                          <a:cubicBezTo>
                            <a:pt x="366292" y="635299"/>
                            <a:pt x="368300" y="648101"/>
                            <a:pt x="368300" y="635000"/>
                          </a:cubicBezTo>
                          <a:lnTo>
                            <a:pt x="368300" y="635000"/>
                          </a:lnTo>
                          <a:lnTo>
                            <a:pt x="339725" y="603250"/>
                          </a:lnTo>
                          <a:lnTo>
                            <a:pt x="295275" y="587375"/>
                          </a:lnTo>
                          <a:lnTo>
                            <a:pt x="247650" y="603250"/>
                          </a:lnTo>
                          <a:lnTo>
                            <a:pt x="228600" y="577850"/>
                          </a:lnTo>
                          <a:lnTo>
                            <a:pt x="146050" y="552450"/>
                          </a:lnTo>
                          <a:lnTo>
                            <a:pt x="127000" y="600075"/>
                          </a:lnTo>
                          <a:lnTo>
                            <a:pt x="85725" y="587375"/>
                          </a:lnTo>
                          <a:lnTo>
                            <a:pt x="47625" y="593725"/>
                          </a:lnTo>
                          <a:lnTo>
                            <a:pt x="15875" y="574675"/>
                          </a:lnTo>
                          <a:lnTo>
                            <a:pt x="0" y="504825"/>
                          </a:lnTo>
                          <a:lnTo>
                            <a:pt x="88900" y="482600"/>
                          </a:lnTo>
                          <a:lnTo>
                            <a:pt x="165100" y="384175"/>
                          </a:lnTo>
                          <a:lnTo>
                            <a:pt x="219075" y="361950"/>
                          </a:lnTo>
                          <a:lnTo>
                            <a:pt x="250825" y="355600"/>
                          </a:lnTo>
                          <a:lnTo>
                            <a:pt x="358775" y="301625"/>
                          </a:lnTo>
                          <a:lnTo>
                            <a:pt x="374650" y="276225"/>
                          </a:lnTo>
                          <a:lnTo>
                            <a:pt x="412750" y="209550"/>
                          </a:lnTo>
                          <a:lnTo>
                            <a:pt x="412750" y="209550"/>
                          </a:lnTo>
                          <a:lnTo>
                            <a:pt x="479425" y="203200"/>
                          </a:lnTo>
                          <a:lnTo>
                            <a:pt x="511175" y="187325"/>
                          </a:lnTo>
                          <a:lnTo>
                            <a:pt x="533400" y="155575"/>
                          </a:lnTo>
                          <a:lnTo>
                            <a:pt x="561975" y="139700"/>
                          </a:lnTo>
                          <a:lnTo>
                            <a:pt x="600075" y="123825"/>
                          </a:lnTo>
                          <a:lnTo>
                            <a:pt x="631825" y="120650"/>
                          </a:lnTo>
                          <a:lnTo>
                            <a:pt x="666750" y="146050"/>
                          </a:lnTo>
                          <a:lnTo>
                            <a:pt x="708025" y="158750"/>
                          </a:lnTo>
                          <a:lnTo>
                            <a:pt x="742950" y="155575"/>
                          </a:lnTo>
                          <a:lnTo>
                            <a:pt x="771525" y="152400"/>
                          </a:lnTo>
                          <a:lnTo>
                            <a:pt x="800100" y="120650"/>
                          </a:lnTo>
                          <a:lnTo>
                            <a:pt x="815975" y="98425"/>
                          </a:lnTo>
                          <a:lnTo>
                            <a:pt x="847725" y="95250"/>
                          </a:lnTo>
                          <a:lnTo>
                            <a:pt x="879475" y="79375"/>
                          </a:lnTo>
                          <a:cubicBezTo>
                            <a:pt x="902561" y="62885"/>
                            <a:pt x="901700" y="72604"/>
                            <a:pt x="901700" y="60325"/>
                          </a:cubicBezTo>
                          <a:lnTo>
                            <a:pt x="930275" y="19050"/>
                          </a:lnTo>
                          <a:lnTo>
                            <a:pt x="955675" y="12700"/>
                          </a:lnTo>
                          <a:lnTo>
                            <a:pt x="990600" y="41275"/>
                          </a:lnTo>
                          <a:lnTo>
                            <a:pt x="1022350" y="50800"/>
                          </a:lnTo>
                          <a:lnTo>
                            <a:pt x="1066800" y="22225"/>
                          </a:lnTo>
                          <a:lnTo>
                            <a:pt x="1098550" y="15875"/>
                          </a:lnTo>
                          <a:lnTo>
                            <a:pt x="1123950" y="3175"/>
                          </a:lnTo>
                          <a:lnTo>
                            <a:pt x="1139825" y="0"/>
                          </a:lnTo>
                          <a:lnTo>
                            <a:pt x="1155700" y="22225"/>
                          </a:lnTo>
                          <a:lnTo>
                            <a:pt x="1143000" y="63500"/>
                          </a:lnTo>
                          <a:lnTo>
                            <a:pt x="1101725" y="63500"/>
                          </a:lnTo>
                          <a:lnTo>
                            <a:pt x="1085850" y="117475"/>
                          </a:lnTo>
                          <a:lnTo>
                            <a:pt x="1082675" y="142875"/>
                          </a:lnTo>
                          <a:lnTo>
                            <a:pt x="1149350" y="152400"/>
                          </a:lnTo>
                          <a:lnTo>
                            <a:pt x="1162050" y="171450"/>
                          </a:lnTo>
                          <a:lnTo>
                            <a:pt x="1152525" y="234950"/>
                          </a:lnTo>
                          <a:lnTo>
                            <a:pt x="1152525" y="298450"/>
                          </a:lnTo>
                          <a:lnTo>
                            <a:pt x="1190625" y="387350"/>
                          </a:lnTo>
                          <a:lnTo>
                            <a:pt x="1209675" y="447675"/>
                          </a:lnTo>
                          <a:lnTo>
                            <a:pt x="1196975" y="476250"/>
                          </a:lnTo>
                          <a:lnTo>
                            <a:pt x="1136650" y="463550"/>
                          </a:lnTo>
                          <a:lnTo>
                            <a:pt x="1095375" y="501650"/>
                          </a:lnTo>
                          <a:lnTo>
                            <a:pt x="1089025" y="549275"/>
                          </a:lnTo>
                          <a:lnTo>
                            <a:pt x="1089025" y="574675"/>
                          </a:lnTo>
                          <a:lnTo>
                            <a:pt x="1054100" y="644525"/>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0" name="Freeform 37">
                      <a:extLst>
                        <a:ext uri="{FF2B5EF4-FFF2-40B4-BE49-F238E27FC236}">
                          <a16:creationId xmlns:a16="http://schemas.microsoft.com/office/drawing/2014/main" id="{C13D9BAD-5F2E-7930-3F3C-1C6E27C7C251}"/>
                        </a:ext>
                      </a:extLst>
                    </p:cNvPr>
                    <p:cNvSpPr/>
                    <p:nvPr/>
                  </p:nvSpPr>
                  <p:spPr>
                    <a:xfrm>
                      <a:off x="1485900" y="666750"/>
                      <a:ext cx="695325" cy="714375"/>
                    </a:xfrm>
                    <a:custGeom>
                      <a:avLst/>
                      <a:gdLst>
                        <a:gd name="connsiteX0" fmla="*/ 927100 w 927100"/>
                        <a:gd name="connsiteY0" fmla="*/ 254000 h 952500"/>
                        <a:gd name="connsiteX1" fmla="*/ 898525 w 927100"/>
                        <a:gd name="connsiteY1" fmla="*/ 304800 h 952500"/>
                        <a:gd name="connsiteX2" fmla="*/ 873125 w 927100"/>
                        <a:gd name="connsiteY2" fmla="*/ 314325 h 952500"/>
                        <a:gd name="connsiteX3" fmla="*/ 841375 w 927100"/>
                        <a:gd name="connsiteY3" fmla="*/ 368300 h 952500"/>
                        <a:gd name="connsiteX4" fmla="*/ 806450 w 927100"/>
                        <a:gd name="connsiteY4" fmla="*/ 412750 h 952500"/>
                        <a:gd name="connsiteX5" fmla="*/ 777875 w 927100"/>
                        <a:gd name="connsiteY5" fmla="*/ 403225 h 952500"/>
                        <a:gd name="connsiteX6" fmla="*/ 746125 w 927100"/>
                        <a:gd name="connsiteY6" fmla="*/ 409575 h 952500"/>
                        <a:gd name="connsiteX7" fmla="*/ 736600 w 927100"/>
                        <a:gd name="connsiteY7" fmla="*/ 447675 h 952500"/>
                        <a:gd name="connsiteX8" fmla="*/ 765175 w 927100"/>
                        <a:gd name="connsiteY8" fmla="*/ 482600 h 952500"/>
                        <a:gd name="connsiteX9" fmla="*/ 749300 w 927100"/>
                        <a:gd name="connsiteY9" fmla="*/ 536575 h 952500"/>
                        <a:gd name="connsiteX10" fmla="*/ 749300 w 927100"/>
                        <a:gd name="connsiteY10" fmla="*/ 536575 h 952500"/>
                        <a:gd name="connsiteX11" fmla="*/ 755650 w 927100"/>
                        <a:gd name="connsiteY11" fmla="*/ 577850 h 952500"/>
                        <a:gd name="connsiteX12" fmla="*/ 755650 w 927100"/>
                        <a:gd name="connsiteY12" fmla="*/ 577850 h 952500"/>
                        <a:gd name="connsiteX13" fmla="*/ 733425 w 927100"/>
                        <a:gd name="connsiteY13" fmla="*/ 622300 h 952500"/>
                        <a:gd name="connsiteX14" fmla="*/ 736600 w 927100"/>
                        <a:gd name="connsiteY14" fmla="*/ 660400 h 952500"/>
                        <a:gd name="connsiteX15" fmla="*/ 774700 w 927100"/>
                        <a:gd name="connsiteY15" fmla="*/ 676275 h 952500"/>
                        <a:gd name="connsiteX16" fmla="*/ 809625 w 927100"/>
                        <a:gd name="connsiteY16" fmla="*/ 698500 h 952500"/>
                        <a:gd name="connsiteX17" fmla="*/ 800100 w 927100"/>
                        <a:gd name="connsiteY17" fmla="*/ 720725 h 952500"/>
                        <a:gd name="connsiteX18" fmla="*/ 755650 w 927100"/>
                        <a:gd name="connsiteY18" fmla="*/ 717550 h 952500"/>
                        <a:gd name="connsiteX19" fmla="*/ 749300 w 927100"/>
                        <a:gd name="connsiteY19" fmla="*/ 765175 h 952500"/>
                        <a:gd name="connsiteX20" fmla="*/ 739775 w 927100"/>
                        <a:gd name="connsiteY20" fmla="*/ 771525 h 952500"/>
                        <a:gd name="connsiteX21" fmla="*/ 717550 w 927100"/>
                        <a:gd name="connsiteY21" fmla="*/ 762000 h 952500"/>
                        <a:gd name="connsiteX22" fmla="*/ 717550 w 927100"/>
                        <a:gd name="connsiteY22" fmla="*/ 762000 h 952500"/>
                        <a:gd name="connsiteX23" fmla="*/ 695325 w 927100"/>
                        <a:gd name="connsiteY23" fmla="*/ 790575 h 952500"/>
                        <a:gd name="connsiteX24" fmla="*/ 673100 w 927100"/>
                        <a:gd name="connsiteY24" fmla="*/ 803275 h 952500"/>
                        <a:gd name="connsiteX25" fmla="*/ 663575 w 927100"/>
                        <a:gd name="connsiteY25" fmla="*/ 838200 h 952500"/>
                        <a:gd name="connsiteX26" fmla="*/ 647700 w 927100"/>
                        <a:gd name="connsiteY26" fmla="*/ 866775 h 952500"/>
                        <a:gd name="connsiteX27" fmla="*/ 631825 w 927100"/>
                        <a:gd name="connsiteY27" fmla="*/ 901700 h 952500"/>
                        <a:gd name="connsiteX28" fmla="*/ 619125 w 927100"/>
                        <a:gd name="connsiteY28" fmla="*/ 936625 h 952500"/>
                        <a:gd name="connsiteX29" fmla="*/ 584200 w 927100"/>
                        <a:gd name="connsiteY29" fmla="*/ 952500 h 952500"/>
                        <a:gd name="connsiteX30" fmla="*/ 555625 w 927100"/>
                        <a:gd name="connsiteY30" fmla="*/ 949325 h 952500"/>
                        <a:gd name="connsiteX31" fmla="*/ 542925 w 927100"/>
                        <a:gd name="connsiteY31" fmla="*/ 920750 h 952500"/>
                        <a:gd name="connsiteX32" fmla="*/ 517525 w 927100"/>
                        <a:gd name="connsiteY32" fmla="*/ 889000 h 952500"/>
                        <a:gd name="connsiteX33" fmla="*/ 517525 w 927100"/>
                        <a:gd name="connsiteY33" fmla="*/ 889000 h 952500"/>
                        <a:gd name="connsiteX34" fmla="*/ 501650 w 927100"/>
                        <a:gd name="connsiteY34" fmla="*/ 866775 h 952500"/>
                        <a:gd name="connsiteX35" fmla="*/ 479425 w 927100"/>
                        <a:gd name="connsiteY35" fmla="*/ 889000 h 952500"/>
                        <a:gd name="connsiteX36" fmla="*/ 422275 w 927100"/>
                        <a:gd name="connsiteY36" fmla="*/ 882650 h 952500"/>
                        <a:gd name="connsiteX37" fmla="*/ 384175 w 927100"/>
                        <a:gd name="connsiteY37" fmla="*/ 885825 h 952500"/>
                        <a:gd name="connsiteX38" fmla="*/ 342900 w 927100"/>
                        <a:gd name="connsiteY38" fmla="*/ 860425 h 952500"/>
                        <a:gd name="connsiteX39" fmla="*/ 323850 w 927100"/>
                        <a:gd name="connsiteY39" fmla="*/ 847725 h 952500"/>
                        <a:gd name="connsiteX40" fmla="*/ 307975 w 927100"/>
                        <a:gd name="connsiteY40" fmla="*/ 800100 h 952500"/>
                        <a:gd name="connsiteX41" fmla="*/ 247650 w 927100"/>
                        <a:gd name="connsiteY41" fmla="*/ 828675 h 952500"/>
                        <a:gd name="connsiteX42" fmla="*/ 228600 w 927100"/>
                        <a:gd name="connsiteY42" fmla="*/ 854075 h 952500"/>
                        <a:gd name="connsiteX43" fmla="*/ 200025 w 927100"/>
                        <a:gd name="connsiteY43" fmla="*/ 841375 h 952500"/>
                        <a:gd name="connsiteX44" fmla="*/ 174625 w 927100"/>
                        <a:gd name="connsiteY44" fmla="*/ 809625 h 952500"/>
                        <a:gd name="connsiteX45" fmla="*/ 184150 w 927100"/>
                        <a:gd name="connsiteY45" fmla="*/ 777875 h 952500"/>
                        <a:gd name="connsiteX46" fmla="*/ 200025 w 927100"/>
                        <a:gd name="connsiteY46" fmla="*/ 755650 h 952500"/>
                        <a:gd name="connsiteX47" fmla="*/ 155575 w 927100"/>
                        <a:gd name="connsiteY47" fmla="*/ 730250 h 952500"/>
                        <a:gd name="connsiteX48" fmla="*/ 117475 w 927100"/>
                        <a:gd name="connsiteY48" fmla="*/ 717550 h 952500"/>
                        <a:gd name="connsiteX49" fmla="*/ 82550 w 927100"/>
                        <a:gd name="connsiteY49" fmla="*/ 736600 h 952500"/>
                        <a:gd name="connsiteX50" fmla="*/ 9525 w 927100"/>
                        <a:gd name="connsiteY50" fmla="*/ 660400 h 952500"/>
                        <a:gd name="connsiteX51" fmla="*/ 9525 w 927100"/>
                        <a:gd name="connsiteY51" fmla="*/ 660400 h 952500"/>
                        <a:gd name="connsiteX52" fmla="*/ 0 w 927100"/>
                        <a:gd name="connsiteY52" fmla="*/ 612775 h 952500"/>
                        <a:gd name="connsiteX53" fmla="*/ 9525 w 927100"/>
                        <a:gd name="connsiteY53" fmla="*/ 577850 h 952500"/>
                        <a:gd name="connsiteX54" fmla="*/ 38100 w 927100"/>
                        <a:gd name="connsiteY54" fmla="*/ 574675 h 952500"/>
                        <a:gd name="connsiteX55" fmla="*/ 63500 w 927100"/>
                        <a:gd name="connsiteY55" fmla="*/ 552450 h 952500"/>
                        <a:gd name="connsiteX56" fmla="*/ 60325 w 927100"/>
                        <a:gd name="connsiteY56" fmla="*/ 501650 h 952500"/>
                        <a:gd name="connsiteX57" fmla="*/ 63500 w 927100"/>
                        <a:gd name="connsiteY57" fmla="*/ 384175 h 952500"/>
                        <a:gd name="connsiteX58" fmla="*/ 63500 w 927100"/>
                        <a:gd name="connsiteY58" fmla="*/ 355600 h 952500"/>
                        <a:gd name="connsiteX59" fmla="*/ 34925 w 927100"/>
                        <a:gd name="connsiteY59" fmla="*/ 330200 h 952500"/>
                        <a:gd name="connsiteX60" fmla="*/ 66675 w 927100"/>
                        <a:gd name="connsiteY60" fmla="*/ 301625 h 952500"/>
                        <a:gd name="connsiteX61" fmla="*/ 88900 w 927100"/>
                        <a:gd name="connsiteY61" fmla="*/ 282575 h 952500"/>
                        <a:gd name="connsiteX62" fmla="*/ 73025 w 927100"/>
                        <a:gd name="connsiteY62" fmla="*/ 244475 h 952500"/>
                        <a:gd name="connsiteX63" fmla="*/ 57150 w 927100"/>
                        <a:gd name="connsiteY63" fmla="*/ 215900 h 952500"/>
                        <a:gd name="connsiteX64" fmla="*/ 53975 w 927100"/>
                        <a:gd name="connsiteY64" fmla="*/ 187325 h 952500"/>
                        <a:gd name="connsiteX65" fmla="*/ 88900 w 927100"/>
                        <a:gd name="connsiteY65" fmla="*/ 174625 h 952500"/>
                        <a:gd name="connsiteX66" fmla="*/ 127000 w 927100"/>
                        <a:gd name="connsiteY66" fmla="*/ 158750 h 952500"/>
                        <a:gd name="connsiteX67" fmla="*/ 155575 w 927100"/>
                        <a:gd name="connsiteY67" fmla="*/ 184150 h 952500"/>
                        <a:gd name="connsiteX68" fmla="*/ 184150 w 927100"/>
                        <a:gd name="connsiteY68" fmla="*/ 190500 h 952500"/>
                        <a:gd name="connsiteX69" fmla="*/ 203200 w 927100"/>
                        <a:gd name="connsiteY69" fmla="*/ 155575 h 952500"/>
                        <a:gd name="connsiteX70" fmla="*/ 231775 w 927100"/>
                        <a:gd name="connsiteY70" fmla="*/ 95250 h 952500"/>
                        <a:gd name="connsiteX71" fmla="*/ 247650 w 927100"/>
                        <a:gd name="connsiteY71" fmla="*/ 69850 h 952500"/>
                        <a:gd name="connsiteX72" fmla="*/ 257175 w 927100"/>
                        <a:gd name="connsiteY72" fmla="*/ 44450 h 952500"/>
                        <a:gd name="connsiteX73" fmla="*/ 292100 w 927100"/>
                        <a:gd name="connsiteY73" fmla="*/ 34925 h 952500"/>
                        <a:gd name="connsiteX74" fmla="*/ 330200 w 927100"/>
                        <a:gd name="connsiteY74" fmla="*/ 41275 h 952500"/>
                        <a:gd name="connsiteX75" fmla="*/ 355600 w 927100"/>
                        <a:gd name="connsiteY75" fmla="*/ 47625 h 952500"/>
                        <a:gd name="connsiteX76" fmla="*/ 374650 w 927100"/>
                        <a:gd name="connsiteY76" fmla="*/ 6350 h 952500"/>
                        <a:gd name="connsiteX77" fmla="*/ 403225 w 927100"/>
                        <a:gd name="connsiteY77" fmla="*/ 0 h 952500"/>
                        <a:gd name="connsiteX78" fmla="*/ 441325 w 927100"/>
                        <a:gd name="connsiteY78" fmla="*/ 15875 h 952500"/>
                        <a:gd name="connsiteX79" fmla="*/ 469900 w 927100"/>
                        <a:gd name="connsiteY79" fmla="*/ 38100 h 952500"/>
                        <a:gd name="connsiteX80" fmla="*/ 476250 w 927100"/>
                        <a:gd name="connsiteY80" fmla="*/ 53975 h 952500"/>
                        <a:gd name="connsiteX81" fmla="*/ 530225 w 927100"/>
                        <a:gd name="connsiteY81" fmla="*/ 44450 h 952500"/>
                        <a:gd name="connsiteX82" fmla="*/ 558800 w 927100"/>
                        <a:gd name="connsiteY82" fmla="*/ 50800 h 952500"/>
                        <a:gd name="connsiteX83" fmla="*/ 574675 w 927100"/>
                        <a:gd name="connsiteY83" fmla="*/ 63500 h 952500"/>
                        <a:gd name="connsiteX84" fmla="*/ 593725 w 927100"/>
                        <a:gd name="connsiteY84" fmla="*/ 88900 h 952500"/>
                        <a:gd name="connsiteX85" fmla="*/ 619125 w 927100"/>
                        <a:gd name="connsiteY85" fmla="*/ 111125 h 952500"/>
                        <a:gd name="connsiteX86" fmla="*/ 663575 w 927100"/>
                        <a:gd name="connsiteY86" fmla="*/ 130175 h 952500"/>
                        <a:gd name="connsiteX87" fmla="*/ 663575 w 927100"/>
                        <a:gd name="connsiteY87" fmla="*/ 130175 h 952500"/>
                        <a:gd name="connsiteX88" fmla="*/ 698500 w 927100"/>
                        <a:gd name="connsiteY88" fmla="*/ 123825 h 952500"/>
                        <a:gd name="connsiteX89" fmla="*/ 739775 w 927100"/>
                        <a:gd name="connsiteY89" fmla="*/ 117475 h 952500"/>
                        <a:gd name="connsiteX90" fmla="*/ 771525 w 927100"/>
                        <a:gd name="connsiteY90" fmla="*/ 120650 h 952500"/>
                        <a:gd name="connsiteX91" fmla="*/ 796925 w 927100"/>
                        <a:gd name="connsiteY91" fmla="*/ 127000 h 952500"/>
                        <a:gd name="connsiteX92" fmla="*/ 812800 w 927100"/>
                        <a:gd name="connsiteY92" fmla="*/ 149225 h 952500"/>
                        <a:gd name="connsiteX93" fmla="*/ 825500 w 927100"/>
                        <a:gd name="connsiteY93" fmla="*/ 184150 h 952500"/>
                        <a:gd name="connsiteX94" fmla="*/ 854075 w 927100"/>
                        <a:gd name="connsiteY94" fmla="*/ 203200 h 952500"/>
                        <a:gd name="connsiteX95" fmla="*/ 927100 w 927100"/>
                        <a:gd name="connsiteY95" fmla="*/ 2540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27100" h="952500">
                          <a:moveTo>
                            <a:pt x="927100" y="254000"/>
                          </a:moveTo>
                          <a:lnTo>
                            <a:pt x="898525" y="304800"/>
                          </a:lnTo>
                          <a:lnTo>
                            <a:pt x="873125" y="314325"/>
                          </a:lnTo>
                          <a:lnTo>
                            <a:pt x="841375" y="368300"/>
                          </a:lnTo>
                          <a:lnTo>
                            <a:pt x="806450" y="412750"/>
                          </a:lnTo>
                          <a:lnTo>
                            <a:pt x="777875" y="403225"/>
                          </a:lnTo>
                          <a:lnTo>
                            <a:pt x="746125" y="409575"/>
                          </a:lnTo>
                          <a:lnTo>
                            <a:pt x="736600" y="447675"/>
                          </a:lnTo>
                          <a:lnTo>
                            <a:pt x="765175" y="482600"/>
                          </a:lnTo>
                          <a:lnTo>
                            <a:pt x="749300" y="536575"/>
                          </a:lnTo>
                          <a:lnTo>
                            <a:pt x="749300" y="536575"/>
                          </a:lnTo>
                          <a:lnTo>
                            <a:pt x="755650" y="577850"/>
                          </a:lnTo>
                          <a:lnTo>
                            <a:pt x="755650" y="577850"/>
                          </a:lnTo>
                          <a:lnTo>
                            <a:pt x="733425" y="622300"/>
                          </a:lnTo>
                          <a:lnTo>
                            <a:pt x="736600" y="660400"/>
                          </a:lnTo>
                          <a:lnTo>
                            <a:pt x="774700" y="676275"/>
                          </a:lnTo>
                          <a:lnTo>
                            <a:pt x="809625" y="698500"/>
                          </a:lnTo>
                          <a:lnTo>
                            <a:pt x="800100" y="720725"/>
                          </a:lnTo>
                          <a:lnTo>
                            <a:pt x="755650" y="717550"/>
                          </a:lnTo>
                          <a:lnTo>
                            <a:pt x="749300" y="765175"/>
                          </a:lnTo>
                          <a:lnTo>
                            <a:pt x="739775" y="771525"/>
                          </a:lnTo>
                          <a:lnTo>
                            <a:pt x="717550" y="762000"/>
                          </a:lnTo>
                          <a:lnTo>
                            <a:pt x="717550" y="762000"/>
                          </a:lnTo>
                          <a:lnTo>
                            <a:pt x="695325" y="790575"/>
                          </a:lnTo>
                          <a:lnTo>
                            <a:pt x="673100" y="803275"/>
                          </a:lnTo>
                          <a:lnTo>
                            <a:pt x="663575" y="838200"/>
                          </a:lnTo>
                          <a:lnTo>
                            <a:pt x="647700" y="866775"/>
                          </a:lnTo>
                          <a:lnTo>
                            <a:pt x="631825" y="901700"/>
                          </a:lnTo>
                          <a:lnTo>
                            <a:pt x="619125" y="936625"/>
                          </a:lnTo>
                          <a:lnTo>
                            <a:pt x="584200" y="952500"/>
                          </a:lnTo>
                          <a:lnTo>
                            <a:pt x="555625" y="949325"/>
                          </a:lnTo>
                          <a:lnTo>
                            <a:pt x="542925" y="920750"/>
                          </a:lnTo>
                          <a:lnTo>
                            <a:pt x="517525" y="889000"/>
                          </a:lnTo>
                          <a:lnTo>
                            <a:pt x="517525" y="889000"/>
                          </a:lnTo>
                          <a:lnTo>
                            <a:pt x="501650" y="866775"/>
                          </a:lnTo>
                          <a:lnTo>
                            <a:pt x="479425" y="889000"/>
                          </a:lnTo>
                          <a:lnTo>
                            <a:pt x="422275" y="882650"/>
                          </a:lnTo>
                          <a:lnTo>
                            <a:pt x="384175" y="885825"/>
                          </a:lnTo>
                          <a:lnTo>
                            <a:pt x="342900" y="860425"/>
                          </a:lnTo>
                          <a:lnTo>
                            <a:pt x="323850" y="847725"/>
                          </a:lnTo>
                          <a:lnTo>
                            <a:pt x="307975" y="800100"/>
                          </a:lnTo>
                          <a:lnTo>
                            <a:pt x="247650" y="828675"/>
                          </a:lnTo>
                          <a:lnTo>
                            <a:pt x="228600" y="854075"/>
                          </a:lnTo>
                          <a:lnTo>
                            <a:pt x="200025" y="841375"/>
                          </a:lnTo>
                          <a:lnTo>
                            <a:pt x="174625" y="809625"/>
                          </a:lnTo>
                          <a:lnTo>
                            <a:pt x="184150" y="777875"/>
                          </a:lnTo>
                          <a:lnTo>
                            <a:pt x="200025" y="755650"/>
                          </a:lnTo>
                          <a:lnTo>
                            <a:pt x="155575" y="730250"/>
                          </a:lnTo>
                          <a:lnTo>
                            <a:pt x="117475" y="717550"/>
                          </a:lnTo>
                          <a:lnTo>
                            <a:pt x="82550" y="736600"/>
                          </a:lnTo>
                          <a:lnTo>
                            <a:pt x="9525" y="660400"/>
                          </a:lnTo>
                          <a:lnTo>
                            <a:pt x="9525" y="660400"/>
                          </a:lnTo>
                          <a:lnTo>
                            <a:pt x="0" y="612775"/>
                          </a:lnTo>
                          <a:lnTo>
                            <a:pt x="9525" y="577850"/>
                          </a:lnTo>
                          <a:lnTo>
                            <a:pt x="38100" y="574675"/>
                          </a:lnTo>
                          <a:lnTo>
                            <a:pt x="63500" y="552450"/>
                          </a:lnTo>
                          <a:lnTo>
                            <a:pt x="60325" y="501650"/>
                          </a:lnTo>
                          <a:cubicBezTo>
                            <a:pt x="61383" y="462492"/>
                            <a:pt x="62442" y="423333"/>
                            <a:pt x="63500" y="384175"/>
                          </a:cubicBezTo>
                          <a:lnTo>
                            <a:pt x="63500" y="355600"/>
                          </a:lnTo>
                          <a:lnTo>
                            <a:pt x="34925" y="330200"/>
                          </a:lnTo>
                          <a:lnTo>
                            <a:pt x="66675" y="301625"/>
                          </a:lnTo>
                          <a:lnTo>
                            <a:pt x="88900" y="282575"/>
                          </a:lnTo>
                          <a:lnTo>
                            <a:pt x="73025" y="244475"/>
                          </a:lnTo>
                          <a:lnTo>
                            <a:pt x="57150" y="215900"/>
                          </a:lnTo>
                          <a:lnTo>
                            <a:pt x="53975" y="187325"/>
                          </a:lnTo>
                          <a:lnTo>
                            <a:pt x="88900" y="174625"/>
                          </a:lnTo>
                          <a:lnTo>
                            <a:pt x="127000" y="158750"/>
                          </a:lnTo>
                          <a:lnTo>
                            <a:pt x="155575" y="184150"/>
                          </a:lnTo>
                          <a:lnTo>
                            <a:pt x="184150" y="190500"/>
                          </a:lnTo>
                          <a:lnTo>
                            <a:pt x="203200" y="155575"/>
                          </a:lnTo>
                          <a:lnTo>
                            <a:pt x="231775" y="95250"/>
                          </a:lnTo>
                          <a:lnTo>
                            <a:pt x="247650" y="69850"/>
                          </a:lnTo>
                          <a:lnTo>
                            <a:pt x="257175" y="44450"/>
                          </a:lnTo>
                          <a:lnTo>
                            <a:pt x="292100" y="34925"/>
                          </a:lnTo>
                          <a:lnTo>
                            <a:pt x="330200" y="41275"/>
                          </a:lnTo>
                          <a:lnTo>
                            <a:pt x="355600" y="47625"/>
                          </a:lnTo>
                          <a:lnTo>
                            <a:pt x="374650" y="6350"/>
                          </a:lnTo>
                          <a:lnTo>
                            <a:pt x="403225" y="0"/>
                          </a:lnTo>
                          <a:lnTo>
                            <a:pt x="441325" y="15875"/>
                          </a:lnTo>
                          <a:lnTo>
                            <a:pt x="469900" y="38100"/>
                          </a:lnTo>
                          <a:lnTo>
                            <a:pt x="476250" y="53975"/>
                          </a:lnTo>
                          <a:lnTo>
                            <a:pt x="530225" y="44450"/>
                          </a:lnTo>
                          <a:lnTo>
                            <a:pt x="558800" y="50800"/>
                          </a:lnTo>
                          <a:lnTo>
                            <a:pt x="574675" y="63500"/>
                          </a:lnTo>
                          <a:lnTo>
                            <a:pt x="593725" y="88900"/>
                          </a:lnTo>
                          <a:lnTo>
                            <a:pt x="619125" y="111125"/>
                          </a:lnTo>
                          <a:lnTo>
                            <a:pt x="663575" y="130175"/>
                          </a:lnTo>
                          <a:lnTo>
                            <a:pt x="663575" y="130175"/>
                          </a:lnTo>
                          <a:lnTo>
                            <a:pt x="698500" y="123825"/>
                          </a:lnTo>
                          <a:lnTo>
                            <a:pt x="739775" y="117475"/>
                          </a:lnTo>
                          <a:lnTo>
                            <a:pt x="771525" y="120650"/>
                          </a:lnTo>
                          <a:lnTo>
                            <a:pt x="796925" y="127000"/>
                          </a:lnTo>
                          <a:lnTo>
                            <a:pt x="812800" y="149225"/>
                          </a:lnTo>
                          <a:lnTo>
                            <a:pt x="825500" y="184150"/>
                          </a:lnTo>
                          <a:lnTo>
                            <a:pt x="854075" y="203200"/>
                          </a:lnTo>
                          <a:lnTo>
                            <a:pt x="927100" y="254000"/>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1" name="Freeform 43">
                      <a:extLst>
                        <a:ext uri="{FF2B5EF4-FFF2-40B4-BE49-F238E27FC236}">
                          <a16:creationId xmlns:a16="http://schemas.microsoft.com/office/drawing/2014/main" id="{BCD19EA2-E94E-4784-C07B-D9EC1AD7BAD7}"/>
                        </a:ext>
                      </a:extLst>
                    </p:cNvPr>
                    <p:cNvSpPr/>
                    <p:nvPr/>
                  </p:nvSpPr>
                  <p:spPr>
                    <a:xfrm>
                      <a:off x="1545432" y="1814513"/>
                      <a:ext cx="978694" cy="778669"/>
                    </a:xfrm>
                    <a:custGeom>
                      <a:avLst/>
                      <a:gdLst>
                        <a:gd name="connsiteX0" fmla="*/ 927100 w 1304925"/>
                        <a:gd name="connsiteY0" fmla="*/ 34925 h 1038225"/>
                        <a:gd name="connsiteX1" fmla="*/ 904875 w 1304925"/>
                        <a:gd name="connsiteY1" fmla="*/ 82550 h 1038225"/>
                        <a:gd name="connsiteX2" fmla="*/ 889000 w 1304925"/>
                        <a:gd name="connsiteY2" fmla="*/ 104775 h 1038225"/>
                        <a:gd name="connsiteX3" fmla="*/ 863600 w 1304925"/>
                        <a:gd name="connsiteY3" fmla="*/ 123825 h 1038225"/>
                        <a:gd name="connsiteX4" fmla="*/ 863600 w 1304925"/>
                        <a:gd name="connsiteY4" fmla="*/ 123825 h 1038225"/>
                        <a:gd name="connsiteX5" fmla="*/ 828675 w 1304925"/>
                        <a:gd name="connsiteY5" fmla="*/ 146050 h 1038225"/>
                        <a:gd name="connsiteX6" fmla="*/ 733425 w 1304925"/>
                        <a:gd name="connsiteY6" fmla="*/ 41275 h 1038225"/>
                        <a:gd name="connsiteX7" fmla="*/ 698500 w 1304925"/>
                        <a:gd name="connsiteY7" fmla="*/ 25400 h 1038225"/>
                        <a:gd name="connsiteX8" fmla="*/ 673100 w 1304925"/>
                        <a:gd name="connsiteY8" fmla="*/ 6350 h 1038225"/>
                        <a:gd name="connsiteX9" fmla="*/ 657225 w 1304925"/>
                        <a:gd name="connsiteY9" fmla="*/ 0 h 1038225"/>
                        <a:gd name="connsiteX10" fmla="*/ 650875 w 1304925"/>
                        <a:gd name="connsiteY10" fmla="*/ 19050 h 1038225"/>
                        <a:gd name="connsiteX11" fmla="*/ 631825 w 1304925"/>
                        <a:gd name="connsiteY11" fmla="*/ 41275 h 1038225"/>
                        <a:gd name="connsiteX12" fmla="*/ 628650 w 1304925"/>
                        <a:gd name="connsiteY12" fmla="*/ 76200 h 1038225"/>
                        <a:gd name="connsiteX13" fmla="*/ 600075 w 1304925"/>
                        <a:gd name="connsiteY13" fmla="*/ 66675 h 1038225"/>
                        <a:gd name="connsiteX14" fmla="*/ 552450 w 1304925"/>
                        <a:gd name="connsiteY14" fmla="*/ 82550 h 1038225"/>
                        <a:gd name="connsiteX15" fmla="*/ 542925 w 1304925"/>
                        <a:gd name="connsiteY15" fmla="*/ 111125 h 1038225"/>
                        <a:gd name="connsiteX16" fmla="*/ 504825 w 1304925"/>
                        <a:gd name="connsiteY16" fmla="*/ 104775 h 1038225"/>
                        <a:gd name="connsiteX17" fmla="*/ 498475 w 1304925"/>
                        <a:gd name="connsiteY17" fmla="*/ 82550 h 1038225"/>
                        <a:gd name="connsiteX18" fmla="*/ 485775 w 1304925"/>
                        <a:gd name="connsiteY18" fmla="*/ 53975 h 1038225"/>
                        <a:gd name="connsiteX19" fmla="*/ 460375 w 1304925"/>
                        <a:gd name="connsiteY19" fmla="*/ 66675 h 1038225"/>
                        <a:gd name="connsiteX20" fmla="*/ 450850 w 1304925"/>
                        <a:gd name="connsiteY20" fmla="*/ 44450 h 1038225"/>
                        <a:gd name="connsiteX21" fmla="*/ 450850 w 1304925"/>
                        <a:gd name="connsiteY21" fmla="*/ 44450 h 1038225"/>
                        <a:gd name="connsiteX22" fmla="*/ 441325 w 1304925"/>
                        <a:gd name="connsiteY22" fmla="*/ 15875 h 1038225"/>
                        <a:gd name="connsiteX23" fmla="*/ 412750 w 1304925"/>
                        <a:gd name="connsiteY23" fmla="*/ 22225 h 1038225"/>
                        <a:gd name="connsiteX24" fmla="*/ 406400 w 1304925"/>
                        <a:gd name="connsiteY24" fmla="*/ 31750 h 1038225"/>
                        <a:gd name="connsiteX25" fmla="*/ 387350 w 1304925"/>
                        <a:gd name="connsiteY25" fmla="*/ 44450 h 1038225"/>
                        <a:gd name="connsiteX26" fmla="*/ 377825 w 1304925"/>
                        <a:gd name="connsiteY26" fmla="*/ 41275 h 1038225"/>
                        <a:gd name="connsiteX27" fmla="*/ 368300 w 1304925"/>
                        <a:gd name="connsiteY27" fmla="*/ 34925 h 1038225"/>
                        <a:gd name="connsiteX28" fmla="*/ 358775 w 1304925"/>
                        <a:gd name="connsiteY28" fmla="*/ 38100 h 1038225"/>
                        <a:gd name="connsiteX29" fmla="*/ 339725 w 1304925"/>
                        <a:gd name="connsiteY29" fmla="*/ 50800 h 1038225"/>
                        <a:gd name="connsiteX30" fmla="*/ 320675 w 1304925"/>
                        <a:gd name="connsiteY30" fmla="*/ 60325 h 1038225"/>
                        <a:gd name="connsiteX31" fmla="*/ 311150 w 1304925"/>
                        <a:gd name="connsiteY31" fmla="*/ 82550 h 1038225"/>
                        <a:gd name="connsiteX32" fmla="*/ 304800 w 1304925"/>
                        <a:gd name="connsiteY32" fmla="*/ 107950 h 1038225"/>
                        <a:gd name="connsiteX33" fmla="*/ 295275 w 1304925"/>
                        <a:gd name="connsiteY33" fmla="*/ 114300 h 1038225"/>
                        <a:gd name="connsiteX34" fmla="*/ 285750 w 1304925"/>
                        <a:gd name="connsiteY34" fmla="*/ 133350 h 1038225"/>
                        <a:gd name="connsiteX35" fmla="*/ 279400 w 1304925"/>
                        <a:gd name="connsiteY35" fmla="*/ 142875 h 1038225"/>
                        <a:gd name="connsiteX36" fmla="*/ 285750 w 1304925"/>
                        <a:gd name="connsiteY36" fmla="*/ 161925 h 1038225"/>
                        <a:gd name="connsiteX37" fmla="*/ 288925 w 1304925"/>
                        <a:gd name="connsiteY37" fmla="*/ 171450 h 1038225"/>
                        <a:gd name="connsiteX38" fmla="*/ 298450 w 1304925"/>
                        <a:gd name="connsiteY38" fmla="*/ 190500 h 1038225"/>
                        <a:gd name="connsiteX39" fmla="*/ 295275 w 1304925"/>
                        <a:gd name="connsiteY39" fmla="*/ 200025 h 1038225"/>
                        <a:gd name="connsiteX40" fmla="*/ 276225 w 1304925"/>
                        <a:gd name="connsiteY40" fmla="*/ 209550 h 1038225"/>
                        <a:gd name="connsiteX41" fmla="*/ 269875 w 1304925"/>
                        <a:gd name="connsiteY41" fmla="*/ 200025 h 1038225"/>
                        <a:gd name="connsiteX42" fmla="*/ 244475 w 1304925"/>
                        <a:gd name="connsiteY42" fmla="*/ 193675 h 1038225"/>
                        <a:gd name="connsiteX43" fmla="*/ 206375 w 1304925"/>
                        <a:gd name="connsiteY43" fmla="*/ 196850 h 1038225"/>
                        <a:gd name="connsiteX44" fmla="*/ 196850 w 1304925"/>
                        <a:gd name="connsiteY44" fmla="*/ 200025 h 1038225"/>
                        <a:gd name="connsiteX45" fmla="*/ 190500 w 1304925"/>
                        <a:gd name="connsiteY45" fmla="*/ 209550 h 1038225"/>
                        <a:gd name="connsiteX46" fmla="*/ 171450 w 1304925"/>
                        <a:gd name="connsiteY46" fmla="*/ 215900 h 1038225"/>
                        <a:gd name="connsiteX47" fmla="*/ 161925 w 1304925"/>
                        <a:gd name="connsiteY47" fmla="*/ 219075 h 1038225"/>
                        <a:gd name="connsiteX48" fmla="*/ 142875 w 1304925"/>
                        <a:gd name="connsiteY48" fmla="*/ 231775 h 1038225"/>
                        <a:gd name="connsiteX49" fmla="*/ 130175 w 1304925"/>
                        <a:gd name="connsiteY49" fmla="*/ 241300 h 1038225"/>
                        <a:gd name="connsiteX50" fmla="*/ 101600 w 1304925"/>
                        <a:gd name="connsiteY50" fmla="*/ 330200 h 1038225"/>
                        <a:gd name="connsiteX51" fmla="*/ 98425 w 1304925"/>
                        <a:gd name="connsiteY51" fmla="*/ 387350 h 1038225"/>
                        <a:gd name="connsiteX52" fmla="*/ 15875 w 1304925"/>
                        <a:gd name="connsiteY52" fmla="*/ 530225 h 1038225"/>
                        <a:gd name="connsiteX53" fmla="*/ 0 w 1304925"/>
                        <a:gd name="connsiteY53" fmla="*/ 555625 h 1038225"/>
                        <a:gd name="connsiteX54" fmla="*/ 50800 w 1304925"/>
                        <a:gd name="connsiteY54" fmla="*/ 555625 h 1038225"/>
                        <a:gd name="connsiteX55" fmla="*/ 101600 w 1304925"/>
                        <a:gd name="connsiteY55" fmla="*/ 511175 h 1038225"/>
                        <a:gd name="connsiteX56" fmla="*/ 117475 w 1304925"/>
                        <a:gd name="connsiteY56" fmla="*/ 520700 h 1038225"/>
                        <a:gd name="connsiteX57" fmla="*/ 104775 w 1304925"/>
                        <a:gd name="connsiteY57" fmla="*/ 561975 h 1038225"/>
                        <a:gd name="connsiteX58" fmla="*/ 104775 w 1304925"/>
                        <a:gd name="connsiteY58" fmla="*/ 561975 h 1038225"/>
                        <a:gd name="connsiteX59" fmla="*/ 98425 w 1304925"/>
                        <a:gd name="connsiteY59" fmla="*/ 593725 h 1038225"/>
                        <a:gd name="connsiteX60" fmla="*/ 139700 w 1304925"/>
                        <a:gd name="connsiteY60" fmla="*/ 609600 h 1038225"/>
                        <a:gd name="connsiteX61" fmla="*/ 149225 w 1304925"/>
                        <a:gd name="connsiteY61" fmla="*/ 644525 h 1038225"/>
                        <a:gd name="connsiteX62" fmla="*/ 161925 w 1304925"/>
                        <a:gd name="connsiteY62" fmla="*/ 673100 h 1038225"/>
                        <a:gd name="connsiteX63" fmla="*/ 158750 w 1304925"/>
                        <a:gd name="connsiteY63" fmla="*/ 704850 h 1038225"/>
                        <a:gd name="connsiteX64" fmla="*/ 139700 w 1304925"/>
                        <a:gd name="connsiteY64" fmla="*/ 717550 h 1038225"/>
                        <a:gd name="connsiteX65" fmla="*/ 120650 w 1304925"/>
                        <a:gd name="connsiteY65" fmla="*/ 736600 h 1038225"/>
                        <a:gd name="connsiteX66" fmla="*/ 123825 w 1304925"/>
                        <a:gd name="connsiteY66" fmla="*/ 796925 h 1038225"/>
                        <a:gd name="connsiteX67" fmla="*/ 155575 w 1304925"/>
                        <a:gd name="connsiteY67" fmla="*/ 796925 h 1038225"/>
                        <a:gd name="connsiteX68" fmla="*/ 238125 w 1304925"/>
                        <a:gd name="connsiteY68" fmla="*/ 730250 h 1038225"/>
                        <a:gd name="connsiteX69" fmla="*/ 273050 w 1304925"/>
                        <a:gd name="connsiteY69" fmla="*/ 723900 h 1038225"/>
                        <a:gd name="connsiteX70" fmla="*/ 301625 w 1304925"/>
                        <a:gd name="connsiteY70" fmla="*/ 708025 h 1038225"/>
                        <a:gd name="connsiteX71" fmla="*/ 368300 w 1304925"/>
                        <a:gd name="connsiteY71" fmla="*/ 819150 h 1038225"/>
                        <a:gd name="connsiteX72" fmla="*/ 393700 w 1304925"/>
                        <a:gd name="connsiteY72" fmla="*/ 901700 h 1038225"/>
                        <a:gd name="connsiteX73" fmla="*/ 431800 w 1304925"/>
                        <a:gd name="connsiteY73" fmla="*/ 923925 h 1038225"/>
                        <a:gd name="connsiteX74" fmla="*/ 466725 w 1304925"/>
                        <a:gd name="connsiteY74" fmla="*/ 974725 h 1038225"/>
                        <a:gd name="connsiteX75" fmla="*/ 482600 w 1304925"/>
                        <a:gd name="connsiteY75" fmla="*/ 987425 h 1038225"/>
                        <a:gd name="connsiteX76" fmla="*/ 558800 w 1304925"/>
                        <a:gd name="connsiteY76" fmla="*/ 955675 h 1038225"/>
                        <a:gd name="connsiteX77" fmla="*/ 590550 w 1304925"/>
                        <a:gd name="connsiteY77" fmla="*/ 962025 h 1038225"/>
                        <a:gd name="connsiteX78" fmla="*/ 622300 w 1304925"/>
                        <a:gd name="connsiteY78" fmla="*/ 984250 h 1038225"/>
                        <a:gd name="connsiteX79" fmla="*/ 673100 w 1304925"/>
                        <a:gd name="connsiteY79" fmla="*/ 990600 h 1038225"/>
                        <a:gd name="connsiteX80" fmla="*/ 708025 w 1304925"/>
                        <a:gd name="connsiteY80" fmla="*/ 1016000 h 1038225"/>
                        <a:gd name="connsiteX81" fmla="*/ 736600 w 1304925"/>
                        <a:gd name="connsiteY81" fmla="*/ 1038225 h 1038225"/>
                        <a:gd name="connsiteX82" fmla="*/ 850900 w 1304925"/>
                        <a:gd name="connsiteY82" fmla="*/ 952500 h 1038225"/>
                        <a:gd name="connsiteX83" fmla="*/ 1044575 w 1304925"/>
                        <a:gd name="connsiteY83" fmla="*/ 1025525 h 1038225"/>
                        <a:gd name="connsiteX84" fmla="*/ 1044575 w 1304925"/>
                        <a:gd name="connsiteY84" fmla="*/ 1025525 h 1038225"/>
                        <a:gd name="connsiteX85" fmla="*/ 1041400 w 1304925"/>
                        <a:gd name="connsiteY85" fmla="*/ 946150 h 1038225"/>
                        <a:gd name="connsiteX86" fmla="*/ 1035050 w 1304925"/>
                        <a:gd name="connsiteY86" fmla="*/ 917575 h 1038225"/>
                        <a:gd name="connsiteX87" fmla="*/ 1019175 w 1304925"/>
                        <a:gd name="connsiteY87" fmla="*/ 873125 h 1038225"/>
                        <a:gd name="connsiteX88" fmla="*/ 1035050 w 1304925"/>
                        <a:gd name="connsiteY88" fmla="*/ 819150 h 1038225"/>
                        <a:gd name="connsiteX89" fmla="*/ 1069975 w 1304925"/>
                        <a:gd name="connsiteY89" fmla="*/ 749300 h 1038225"/>
                        <a:gd name="connsiteX90" fmla="*/ 1149350 w 1304925"/>
                        <a:gd name="connsiteY90" fmla="*/ 654050 h 1038225"/>
                        <a:gd name="connsiteX91" fmla="*/ 1168400 w 1304925"/>
                        <a:gd name="connsiteY91" fmla="*/ 647700 h 1038225"/>
                        <a:gd name="connsiteX92" fmla="*/ 1184275 w 1304925"/>
                        <a:gd name="connsiteY92" fmla="*/ 609600 h 1038225"/>
                        <a:gd name="connsiteX93" fmla="*/ 1241425 w 1304925"/>
                        <a:gd name="connsiteY93" fmla="*/ 587375 h 1038225"/>
                        <a:gd name="connsiteX94" fmla="*/ 1260475 w 1304925"/>
                        <a:gd name="connsiteY94" fmla="*/ 517525 h 1038225"/>
                        <a:gd name="connsiteX95" fmla="*/ 1304925 w 1304925"/>
                        <a:gd name="connsiteY95" fmla="*/ 485775 h 1038225"/>
                        <a:gd name="connsiteX96" fmla="*/ 1279525 w 1304925"/>
                        <a:gd name="connsiteY96" fmla="*/ 454025 h 1038225"/>
                        <a:gd name="connsiteX97" fmla="*/ 1273175 w 1304925"/>
                        <a:gd name="connsiteY97" fmla="*/ 387350 h 1038225"/>
                        <a:gd name="connsiteX98" fmla="*/ 1193800 w 1304925"/>
                        <a:gd name="connsiteY98" fmla="*/ 396875 h 1038225"/>
                        <a:gd name="connsiteX99" fmla="*/ 1123950 w 1304925"/>
                        <a:gd name="connsiteY99" fmla="*/ 358775 h 1038225"/>
                        <a:gd name="connsiteX100" fmla="*/ 1063625 w 1304925"/>
                        <a:gd name="connsiteY100" fmla="*/ 371475 h 1038225"/>
                        <a:gd name="connsiteX101" fmla="*/ 1054100 w 1304925"/>
                        <a:gd name="connsiteY101" fmla="*/ 342900 h 1038225"/>
                        <a:gd name="connsiteX102" fmla="*/ 1035050 w 1304925"/>
                        <a:gd name="connsiteY102" fmla="*/ 203200 h 1038225"/>
                        <a:gd name="connsiteX103" fmla="*/ 1000125 w 1304925"/>
                        <a:gd name="connsiteY103" fmla="*/ 196850 h 1038225"/>
                        <a:gd name="connsiteX104" fmla="*/ 993775 w 1304925"/>
                        <a:gd name="connsiteY104" fmla="*/ 152400 h 1038225"/>
                        <a:gd name="connsiteX105" fmla="*/ 977900 w 1304925"/>
                        <a:gd name="connsiteY105" fmla="*/ 120650 h 1038225"/>
                        <a:gd name="connsiteX106" fmla="*/ 1009650 w 1304925"/>
                        <a:gd name="connsiteY106" fmla="*/ 66675 h 1038225"/>
                        <a:gd name="connsiteX107" fmla="*/ 1000125 w 1304925"/>
                        <a:gd name="connsiteY107" fmla="*/ 34925 h 1038225"/>
                        <a:gd name="connsiteX108" fmla="*/ 927100 w 1304925"/>
                        <a:gd name="connsiteY108" fmla="*/ 349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304925" h="1038225">
                          <a:moveTo>
                            <a:pt x="927100" y="34925"/>
                          </a:moveTo>
                          <a:lnTo>
                            <a:pt x="904875" y="82550"/>
                          </a:lnTo>
                          <a:lnTo>
                            <a:pt x="889000" y="104775"/>
                          </a:lnTo>
                          <a:lnTo>
                            <a:pt x="863600" y="123825"/>
                          </a:lnTo>
                          <a:lnTo>
                            <a:pt x="863600" y="123825"/>
                          </a:lnTo>
                          <a:lnTo>
                            <a:pt x="828675" y="146050"/>
                          </a:lnTo>
                          <a:lnTo>
                            <a:pt x="733425" y="41275"/>
                          </a:lnTo>
                          <a:lnTo>
                            <a:pt x="698500" y="25400"/>
                          </a:lnTo>
                          <a:lnTo>
                            <a:pt x="673100" y="6350"/>
                          </a:lnTo>
                          <a:lnTo>
                            <a:pt x="657225" y="0"/>
                          </a:lnTo>
                          <a:lnTo>
                            <a:pt x="650875" y="19050"/>
                          </a:lnTo>
                          <a:lnTo>
                            <a:pt x="631825" y="41275"/>
                          </a:lnTo>
                          <a:lnTo>
                            <a:pt x="628650" y="76200"/>
                          </a:lnTo>
                          <a:lnTo>
                            <a:pt x="600075" y="66675"/>
                          </a:lnTo>
                          <a:lnTo>
                            <a:pt x="552450" y="82550"/>
                          </a:lnTo>
                          <a:lnTo>
                            <a:pt x="542925" y="111125"/>
                          </a:lnTo>
                          <a:lnTo>
                            <a:pt x="504825" y="104775"/>
                          </a:lnTo>
                          <a:lnTo>
                            <a:pt x="498475" y="82550"/>
                          </a:lnTo>
                          <a:lnTo>
                            <a:pt x="485775" y="53975"/>
                          </a:lnTo>
                          <a:lnTo>
                            <a:pt x="460375" y="66675"/>
                          </a:lnTo>
                          <a:lnTo>
                            <a:pt x="450850" y="44450"/>
                          </a:lnTo>
                          <a:lnTo>
                            <a:pt x="450850" y="44450"/>
                          </a:lnTo>
                          <a:lnTo>
                            <a:pt x="441325" y="15875"/>
                          </a:lnTo>
                          <a:cubicBezTo>
                            <a:pt x="431800" y="17992"/>
                            <a:pt x="421633" y="18187"/>
                            <a:pt x="412750" y="22225"/>
                          </a:cubicBezTo>
                          <a:cubicBezTo>
                            <a:pt x="409276" y="23804"/>
                            <a:pt x="409272" y="29237"/>
                            <a:pt x="406400" y="31750"/>
                          </a:cubicBezTo>
                          <a:cubicBezTo>
                            <a:pt x="400657" y="36776"/>
                            <a:pt x="387350" y="44450"/>
                            <a:pt x="387350" y="44450"/>
                          </a:cubicBezTo>
                          <a:cubicBezTo>
                            <a:pt x="384175" y="43392"/>
                            <a:pt x="380818" y="42772"/>
                            <a:pt x="377825" y="41275"/>
                          </a:cubicBezTo>
                          <a:cubicBezTo>
                            <a:pt x="374412" y="39568"/>
                            <a:pt x="372064" y="35552"/>
                            <a:pt x="368300" y="34925"/>
                          </a:cubicBezTo>
                          <a:cubicBezTo>
                            <a:pt x="364999" y="34375"/>
                            <a:pt x="361701" y="36475"/>
                            <a:pt x="358775" y="38100"/>
                          </a:cubicBezTo>
                          <a:cubicBezTo>
                            <a:pt x="352104" y="41806"/>
                            <a:pt x="346965" y="48387"/>
                            <a:pt x="339725" y="50800"/>
                          </a:cubicBezTo>
                          <a:cubicBezTo>
                            <a:pt x="326580" y="55182"/>
                            <a:pt x="332985" y="52119"/>
                            <a:pt x="320675" y="60325"/>
                          </a:cubicBezTo>
                          <a:cubicBezTo>
                            <a:pt x="316132" y="69412"/>
                            <a:pt x="313486" y="73207"/>
                            <a:pt x="311150" y="82550"/>
                          </a:cubicBezTo>
                          <a:cubicBezTo>
                            <a:pt x="310934" y="83412"/>
                            <a:pt x="307439" y="104651"/>
                            <a:pt x="304800" y="107950"/>
                          </a:cubicBezTo>
                          <a:cubicBezTo>
                            <a:pt x="302416" y="110930"/>
                            <a:pt x="298450" y="112183"/>
                            <a:pt x="295275" y="114300"/>
                          </a:cubicBezTo>
                          <a:cubicBezTo>
                            <a:pt x="277077" y="141597"/>
                            <a:pt x="298895" y="107060"/>
                            <a:pt x="285750" y="133350"/>
                          </a:cubicBezTo>
                          <a:cubicBezTo>
                            <a:pt x="284043" y="136763"/>
                            <a:pt x="281517" y="139700"/>
                            <a:pt x="279400" y="142875"/>
                          </a:cubicBezTo>
                          <a:lnTo>
                            <a:pt x="285750" y="161925"/>
                          </a:lnTo>
                          <a:cubicBezTo>
                            <a:pt x="286808" y="165100"/>
                            <a:pt x="287069" y="168665"/>
                            <a:pt x="288925" y="171450"/>
                          </a:cubicBezTo>
                          <a:cubicBezTo>
                            <a:pt x="297131" y="183760"/>
                            <a:pt x="294068" y="177355"/>
                            <a:pt x="298450" y="190500"/>
                          </a:cubicBezTo>
                          <a:cubicBezTo>
                            <a:pt x="297392" y="193675"/>
                            <a:pt x="297366" y="197412"/>
                            <a:pt x="295275" y="200025"/>
                          </a:cubicBezTo>
                          <a:cubicBezTo>
                            <a:pt x="290799" y="205620"/>
                            <a:pt x="282500" y="207458"/>
                            <a:pt x="276225" y="209550"/>
                          </a:cubicBezTo>
                          <a:cubicBezTo>
                            <a:pt x="274108" y="206375"/>
                            <a:pt x="272855" y="202409"/>
                            <a:pt x="269875" y="200025"/>
                          </a:cubicBezTo>
                          <a:cubicBezTo>
                            <a:pt x="266621" y="197422"/>
                            <a:pt x="245266" y="193833"/>
                            <a:pt x="244475" y="193675"/>
                          </a:cubicBezTo>
                          <a:cubicBezTo>
                            <a:pt x="231775" y="194733"/>
                            <a:pt x="219007" y="195166"/>
                            <a:pt x="206375" y="196850"/>
                          </a:cubicBezTo>
                          <a:cubicBezTo>
                            <a:pt x="203058" y="197292"/>
                            <a:pt x="199463" y="197934"/>
                            <a:pt x="196850" y="200025"/>
                          </a:cubicBezTo>
                          <a:cubicBezTo>
                            <a:pt x="193870" y="202409"/>
                            <a:pt x="193736" y="207528"/>
                            <a:pt x="190500" y="209550"/>
                          </a:cubicBezTo>
                          <a:cubicBezTo>
                            <a:pt x="184824" y="213098"/>
                            <a:pt x="177800" y="213783"/>
                            <a:pt x="171450" y="215900"/>
                          </a:cubicBezTo>
                          <a:cubicBezTo>
                            <a:pt x="168275" y="216958"/>
                            <a:pt x="164710" y="217219"/>
                            <a:pt x="161925" y="219075"/>
                          </a:cubicBezTo>
                          <a:lnTo>
                            <a:pt x="142875" y="231775"/>
                          </a:lnTo>
                          <a:cubicBezTo>
                            <a:pt x="132105" y="238955"/>
                            <a:pt x="136048" y="235427"/>
                            <a:pt x="130175" y="241300"/>
                          </a:cubicBezTo>
                          <a:lnTo>
                            <a:pt x="101600" y="330200"/>
                          </a:lnTo>
                          <a:lnTo>
                            <a:pt x="98425" y="387350"/>
                          </a:lnTo>
                          <a:lnTo>
                            <a:pt x="15875" y="530225"/>
                          </a:lnTo>
                          <a:lnTo>
                            <a:pt x="0" y="555625"/>
                          </a:lnTo>
                          <a:lnTo>
                            <a:pt x="50800" y="555625"/>
                          </a:lnTo>
                          <a:lnTo>
                            <a:pt x="101600" y="511175"/>
                          </a:lnTo>
                          <a:lnTo>
                            <a:pt x="117475" y="520700"/>
                          </a:lnTo>
                          <a:lnTo>
                            <a:pt x="104775" y="561975"/>
                          </a:lnTo>
                          <a:lnTo>
                            <a:pt x="104775" y="561975"/>
                          </a:lnTo>
                          <a:lnTo>
                            <a:pt x="98425" y="593725"/>
                          </a:lnTo>
                          <a:lnTo>
                            <a:pt x="139700" y="609600"/>
                          </a:lnTo>
                          <a:lnTo>
                            <a:pt x="149225" y="644525"/>
                          </a:lnTo>
                          <a:lnTo>
                            <a:pt x="161925" y="673100"/>
                          </a:lnTo>
                          <a:lnTo>
                            <a:pt x="158750" y="704850"/>
                          </a:lnTo>
                          <a:lnTo>
                            <a:pt x="139700" y="717550"/>
                          </a:lnTo>
                          <a:lnTo>
                            <a:pt x="120650" y="736600"/>
                          </a:lnTo>
                          <a:lnTo>
                            <a:pt x="123825" y="796925"/>
                          </a:lnTo>
                          <a:lnTo>
                            <a:pt x="155575" y="796925"/>
                          </a:lnTo>
                          <a:lnTo>
                            <a:pt x="238125" y="730250"/>
                          </a:lnTo>
                          <a:lnTo>
                            <a:pt x="273050" y="723900"/>
                          </a:lnTo>
                          <a:lnTo>
                            <a:pt x="301625" y="708025"/>
                          </a:lnTo>
                          <a:lnTo>
                            <a:pt x="368300" y="819150"/>
                          </a:lnTo>
                          <a:lnTo>
                            <a:pt x="393700" y="901700"/>
                          </a:lnTo>
                          <a:lnTo>
                            <a:pt x="431800" y="923925"/>
                          </a:lnTo>
                          <a:lnTo>
                            <a:pt x="466725" y="974725"/>
                          </a:lnTo>
                          <a:lnTo>
                            <a:pt x="482600" y="987425"/>
                          </a:lnTo>
                          <a:lnTo>
                            <a:pt x="558800" y="955675"/>
                          </a:lnTo>
                          <a:lnTo>
                            <a:pt x="590550" y="962025"/>
                          </a:lnTo>
                          <a:lnTo>
                            <a:pt x="622300" y="984250"/>
                          </a:lnTo>
                          <a:lnTo>
                            <a:pt x="673100" y="990600"/>
                          </a:lnTo>
                          <a:lnTo>
                            <a:pt x="708025" y="1016000"/>
                          </a:lnTo>
                          <a:lnTo>
                            <a:pt x="736600" y="1038225"/>
                          </a:lnTo>
                          <a:lnTo>
                            <a:pt x="850900" y="952500"/>
                          </a:lnTo>
                          <a:lnTo>
                            <a:pt x="1044575" y="1025525"/>
                          </a:lnTo>
                          <a:lnTo>
                            <a:pt x="1044575" y="1025525"/>
                          </a:lnTo>
                          <a:lnTo>
                            <a:pt x="1041400" y="946150"/>
                          </a:lnTo>
                          <a:lnTo>
                            <a:pt x="1035050" y="917575"/>
                          </a:lnTo>
                          <a:lnTo>
                            <a:pt x="1019175" y="873125"/>
                          </a:lnTo>
                          <a:lnTo>
                            <a:pt x="1035050" y="819150"/>
                          </a:lnTo>
                          <a:lnTo>
                            <a:pt x="1069975" y="749300"/>
                          </a:lnTo>
                          <a:lnTo>
                            <a:pt x="1149350" y="654050"/>
                          </a:lnTo>
                          <a:lnTo>
                            <a:pt x="1168400" y="647700"/>
                          </a:lnTo>
                          <a:lnTo>
                            <a:pt x="1184275" y="609600"/>
                          </a:lnTo>
                          <a:lnTo>
                            <a:pt x="1241425" y="587375"/>
                          </a:lnTo>
                          <a:lnTo>
                            <a:pt x="1260475" y="517525"/>
                          </a:lnTo>
                          <a:lnTo>
                            <a:pt x="1304925" y="485775"/>
                          </a:lnTo>
                          <a:lnTo>
                            <a:pt x="1279525" y="454025"/>
                          </a:lnTo>
                          <a:lnTo>
                            <a:pt x="1273175" y="387350"/>
                          </a:lnTo>
                          <a:lnTo>
                            <a:pt x="1193800" y="396875"/>
                          </a:lnTo>
                          <a:lnTo>
                            <a:pt x="1123950" y="358775"/>
                          </a:lnTo>
                          <a:lnTo>
                            <a:pt x="1063625" y="371475"/>
                          </a:lnTo>
                          <a:lnTo>
                            <a:pt x="1054100" y="342900"/>
                          </a:lnTo>
                          <a:lnTo>
                            <a:pt x="1035050" y="203200"/>
                          </a:lnTo>
                          <a:lnTo>
                            <a:pt x="1000125" y="196850"/>
                          </a:lnTo>
                          <a:lnTo>
                            <a:pt x="993775" y="152400"/>
                          </a:lnTo>
                          <a:lnTo>
                            <a:pt x="977900" y="120650"/>
                          </a:lnTo>
                          <a:lnTo>
                            <a:pt x="1009650" y="66675"/>
                          </a:lnTo>
                          <a:lnTo>
                            <a:pt x="1000125" y="34925"/>
                          </a:lnTo>
                          <a:lnTo>
                            <a:pt x="927100" y="34925"/>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2" name="Freeform 44">
                      <a:extLst>
                        <a:ext uri="{FF2B5EF4-FFF2-40B4-BE49-F238E27FC236}">
                          <a16:creationId xmlns:a16="http://schemas.microsoft.com/office/drawing/2014/main" id="{4E7FF765-6D92-E22A-AD74-5B94621321EB}"/>
                        </a:ext>
                      </a:extLst>
                    </p:cNvPr>
                    <p:cNvSpPr/>
                    <p:nvPr/>
                  </p:nvSpPr>
                  <p:spPr>
                    <a:xfrm>
                      <a:off x="1440656" y="1166812"/>
                      <a:ext cx="904875" cy="823913"/>
                    </a:xfrm>
                    <a:custGeom>
                      <a:avLst/>
                      <a:gdLst>
                        <a:gd name="connsiteX0" fmla="*/ 1206500 w 1206500"/>
                        <a:gd name="connsiteY0" fmla="*/ 793750 h 1098550"/>
                        <a:gd name="connsiteX1" fmla="*/ 1206500 w 1206500"/>
                        <a:gd name="connsiteY1" fmla="*/ 793750 h 1098550"/>
                        <a:gd name="connsiteX2" fmla="*/ 1193800 w 1206500"/>
                        <a:gd name="connsiteY2" fmla="*/ 768350 h 1098550"/>
                        <a:gd name="connsiteX3" fmla="*/ 1190625 w 1206500"/>
                        <a:gd name="connsiteY3" fmla="*/ 758825 h 1098550"/>
                        <a:gd name="connsiteX4" fmla="*/ 1181100 w 1206500"/>
                        <a:gd name="connsiteY4" fmla="*/ 752475 h 1098550"/>
                        <a:gd name="connsiteX5" fmla="*/ 1146175 w 1206500"/>
                        <a:gd name="connsiteY5" fmla="*/ 746125 h 1098550"/>
                        <a:gd name="connsiteX6" fmla="*/ 1123950 w 1206500"/>
                        <a:gd name="connsiteY6" fmla="*/ 730250 h 1098550"/>
                        <a:gd name="connsiteX7" fmla="*/ 1117600 w 1206500"/>
                        <a:gd name="connsiteY7" fmla="*/ 695325 h 1098550"/>
                        <a:gd name="connsiteX8" fmla="*/ 1111250 w 1206500"/>
                        <a:gd name="connsiteY8" fmla="*/ 676275 h 1098550"/>
                        <a:gd name="connsiteX9" fmla="*/ 1101725 w 1206500"/>
                        <a:gd name="connsiteY9" fmla="*/ 657225 h 1098550"/>
                        <a:gd name="connsiteX10" fmla="*/ 1111250 w 1206500"/>
                        <a:gd name="connsiteY10" fmla="*/ 619125 h 1098550"/>
                        <a:gd name="connsiteX11" fmla="*/ 1114425 w 1206500"/>
                        <a:gd name="connsiteY11" fmla="*/ 609600 h 1098550"/>
                        <a:gd name="connsiteX12" fmla="*/ 1117600 w 1206500"/>
                        <a:gd name="connsiteY12" fmla="*/ 600075 h 1098550"/>
                        <a:gd name="connsiteX13" fmla="*/ 1114425 w 1206500"/>
                        <a:gd name="connsiteY13" fmla="*/ 558800 h 1098550"/>
                        <a:gd name="connsiteX14" fmla="*/ 1038225 w 1206500"/>
                        <a:gd name="connsiteY14" fmla="*/ 501650 h 1098550"/>
                        <a:gd name="connsiteX15" fmla="*/ 1060450 w 1206500"/>
                        <a:gd name="connsiteY15" fmla="*/ 454025 h 1098550"/>
                        <a:gd name="connsiteX16" fmla="*/ 1066800 w 1206500"/>
                        <a:gd name="connsiteY16" fmla="*/ 403225 h 1098550"/>
                        <a:gd name="connsiteX17" fmla="*/ 1038225 w 1206500"/>
                        <a:gd name="connsiteY17" fmla="*/ 387350 h 1098550"/>
                        <a:gd name="connsiteX18" fmla="*/ 1006475 w 1206500"/>
                        <a:gd name="connsiteY18" fmla="*/ 390525 h 1098550"/>
                        <a:gd name="connsiteX19" fmla="*/ 996950 w 1206500"/>
                        <a:gd name="connsiteY19" fmla="*/ 393700 h 1098550"/>
                        <a:gd name="connsiteX20" fmla="*/ 996950 w 1206500"/>
                        <a:gd name="connsiteY20" fmla="*/ 393700 h 1098550"/>
                        <a:gd name="connsiteX21" fmla="*/ 927100 w 1206500"/>
                        <a:gd name="connsiteY21" fmla="*/ 365125 h 1098550"/>
                        <a:gd name="connsiteX22" fmla="*/ 863600 w 1206500"/>
                        <a:gd name="connsiteY22" fmla="*/ 390525 h 1098550"/>
                        <a:gd name="connsiteX23" fmla="*/ 866775 w 1206500"/>
                        <a:gd name="connsiteY23" fmla="*/ 349250 h 1098550"/>
                        <a:gd name="connsiteX24" fmla="*/ 841375 w 1206500"/>
                        <a:gd name="connsiteY24" fmla="*/ 285750 h 1098550"/>
                        <a:gd name="connsiteX25" fmla="*/ 822325 w 1206500"/>
                        <a:gd name="connsiteY25" fmla="*/ 234950 h 1098550"/>
                        <a:gd name="connsiteX26" fmla="*/ 777875 w 1206500"/>
                        <a:gd name="connsiteY26" fmla="*/ 238125 h 1098550"/>
                        <a:gd name="connsiteX27" fmla="*/ 742950 w 1206500"/>
                        <a:gd name="connsiteY27" fmla="*/ 260350 h 1098550"/>
                        <a:gd name="connsiteX28" fmla="*/ 714375 w 1206500"/>
                        <a:gd name="connsiteY28" fmla="*/ 238125 h 1098550"/>
                        <a:gd name="connsiteX29" fmla="*/ 654050 w 1206500"/>
                        <a:gd name="connsiteY29" fmla="*/ 273050 h 1098550"/>
                        <a:gd name="connsiteX30" fmla="*/ 654050 w 1206500"/>
                        <a:gd name="connsiteY30" fmla="*/ 273050 h 1098550"/>
                        <a:gd name="connsiteX31" fmla="*/ 606425 w 1206500"/>
                        <a:gd name="connsiteY31" fmla="*/ 254000 h 1098550"/>
                        <a:gd name="connsiteX32" fmla="*/ 565150 w 1206500"/>
                        <a:gd name="connsiteY32" fmla="*/ 196850 h 1098550"/>
                        <a:gd name="connsiteX33" fmla="*/ 542925 w 1206500"/>
                        <a:gd name="connsiteY33" fmla="*/ 215900 h 1098550"/>
                        <a:gd name="connsiteX34" fmla="*/ 460375 w 1206500"/>
                        <a:gd name="connsiteY34" fmla="*/ 209550 h 1098550"/>
                        <a:gd name="connsiteX35" fmla="*/ 419100 w 1206500"/>
                        <a:gd name="connsiteY35" fmla="*/ 203200 h 1098550"/>
                        <a:gd name="connsiteX36" fmla="*/ 390525 w 1206500"/>
                        <a:gd name="connsiteY36" fmla="*/ 190500 h 1098550"/>
                        <a:gd name="connsiteX37" fmla="*/ 365125 w 1206500"/>
                        <a:gd name="connsiteY37" fmla="*/ 136525 h 1098550"/>
                        <a:gd name="connsiteX38" fmla="*/ 307975 w 1206500"/>
                        <a:gd name="connsiteY38" fmla="*/ 155575 h 1098550"/>
                        <a:gd name="connsiteX39" fmla="*/ 298450 w 1206500"/>
                        <a:gd name="connsiteY39" fmla="*/ 187325 h 1098550"/>
                        <a:gd name="connsiteX40" fmla="*/ 244475 w 1206500"/>
                        <a:gd name="connsiteY40" fmla="*/ 158750 h 1098550"/>
                        <a:gd name="connsiteX41" fmla="*/ 238125 w 1206500"/>
                        <a:gd name="connsiteY41" fmla="*/ 133350 h 1098550"/>
                        <a:gd name="connsiteX42" fmla="*/ 257175 w 1206500"/>
                        <a:gd name="connsiteY42" fmla="*/ 82550 h 1098550"/>
                        <a:gd name="connsiteX43" fmla="*/ 190500 w 1206500"/>
                        <a:gd name="connsiteY43" fmla="*/ 60325 h 1098550"/>
                        <a:gd name="connsiteX44" fmla="*/ 155575 w 1206500"/>
                        <a:gd name="connsiteY44" fmla="*/ 66675 h 1098550"/>
                        <a:gd name="connsiteX45" fmla="*/ 82550 w 1206500"/>
                        <a:gd name="connsiteY45" fmla="*/ 0 h 1098550"/>
                        <a:gd name="connsiteX46" fmla="*/ 53975 w 1206500"/>
                        <a:gd name="connsiteY46" fmla="*/ 15875 h 1098550"/>
                        <a:gd name="connsiteX47" fmla="*/ 53975 w 1206500"/>
                        <a:gd name="connsiteY47" fmla="*/ 57150 h 1098550"/>
                        <a:gd name="connsiteX48" fmla="*/ 41275 w 1206500"/>
                        <a:gd name="connsiteY48" fmla="*/ 82550 h 1098550"/>
                        <a:gd name="connsiteX49" fmla="*/ 41275 w 1206500"/>
                        <a:gd name="connsiteY49" fmla="*/ 82550 h 1098550"/>
                        <a:gd name="connsiteX50" fmla="*/ 12700 w 1206500"/>
                        <a:gd name="connsiteY50" fmla="*/ 88900 h 1098550"/>
                        <a:gd name="connsiteX51" fmla="*/ 0 w 1206500"/>
                        <a:gd name="connsiteY51" fmla="*/ 95250 h 1098550"/>
                        <a:gd name="connsiteX52" fmla="*/ 6350 w 1206500"/>
                        <a:gd name="connsiteY52" fmla="*/ 244475 h 1098550"/>
                        <a:gd name="connsiteX53" fmla="*/ 25400 w 1206500"/>
                        <a:gd name="connsiteY53" fmla="*/ 292100 h 1098550"/>
                        <a:gd name="connsiteX54" fmla="*/ 57150 w 1206500"/>
                        <a:gd name="connsiteY54" fmla="*/ 292100 h 1098550"/>
                        <a:gd name="connsiteX55" fmla="*/ 79375 w 1206500"/>
                        <a:gd name="connsiteY55" fmla="*/ 320675 h 1098550"/>
                        <a:gd name="connsiteX56" fmla="*/ 101600 w 1206500"/>
                        <a:gd name="connsiteY56" fmla="*/ 317500 h 1098550"/>
                        <a:gd name="connsiteX57" fmla="*/ 123825 w 1206500"/>
                        <a:gd name="connsiteY57" fmla="*/ 403225 h 1098550"/>
                        <a:gd name="connsiteX58" fmla="*/ 149225 w 1206500"/>
                        <a:gd name="connsiteY58" fmla="*/ 454025 h 1098550"/>
                        <a:gd name="connsiteX59" fmla="*/ 152400 w 1206500"/>
                        <a:gd name="connsiteY59" fmla="*/ 498475 h 1098550"/>
                        <a:gd name="connsiteX60" fmla="*/ 184150 w 1206500"/>
                        <a:gd name="connsiteY60" fmla="*/ 542925 h 1098550"/>
                        <a:gd name="connsiteX61" fmla="*/ 212725 w 1206500"/>
                        <a:gd name="connsiteY61" fmla="*/ 568325 h 1098550"/>
                        <a:gd name="connsiteX62" fmla="*/ 222250 w 1206500"/>
                        <a:gd name="connsiteY62" fmla="*/ 600075 h 1098550"/>
                        <a:gd name="connsiteX63" fmla="*/ 165100 w 1206500"/>
                        <a:gd name="connsiteY63" fmla="*/ 612775 h 1098550"/>
                        <a:gd name="connsiteX64" fmla="*/ 171450 w 1206500"/>
                        <a:gd name="connsiteY64" fmla="*/ 679450 h 1098550"/>
                        <a:gd name="connsiteX65" fmla="*/ 171450 w 1206500"/>
                        <a:gd name="connsiteY65" fmla="*/ 679450 h 1098550"/>
                        <a:gd name="connsiteX66" fmla="*/ 139700 w 1206500"/>
                        <a:gd name="connsiteY66" fmla="*/ 682625 h 1098550"/>
                        <a:gd name="connsiteX67" fmla="*/ 139700 w 1206500"/>
                        <a:gd name="connsiteY67" fmla="*/ 682625 h 1098550"/>
                        <a:gd name="connsiteX68" fmla="*/ 136525 w 1206500"/>
                        <a:gd name="connsiteY68" fmla="*/ 746125 h 1098550"/>
                        <a:gd name="connsiteX69" fmla="*/ 174625 w 1206500"/>
                        <a:gd name="connsiteY69" fmla="*/ 812800 h 1098550"/>
                        <a:gd name="connsiteX70" fmla="*/ 193675 w 1206500"/>
                        <a:gd name="connsiteY70" fmla="*/ 863600 h 1098550"/>
                        <a:gd name="connsiteX71" fmla="*/ 196850 w 1206500"/>
                        <a:gd name="connsiteY71" fmla="*/ 914400 h 1098550"/>
                        <a:gd name="connsiteX72" fmla="*/ 196850 w 1206500"/>
                        <a:gd name="connsiteY72" fmla="*/ 971550 h 1098550"/>
                        <a:gd name="connsiteX73" fmla="*/ 228600 w 1206500"/>
                        <a:gd name="connsiteY73" fmla="*/ 977900 h 1098550"/>
                        <a:gd name="connsiteX74" fmla="*/ 254000 w 1206500"/>
                        <a:gd name="connsiteY74" fmla="*/ 1035050 h 1098550"/>
                        <a:gd name="connsiteX75" fmla="*/ 260350 w 1206500"/>
                        <a:gd name="connsiteY75" fmla="*/ 1085850 h 1098550"/>
                        <a:gd name="connsiteX76" fmla="*/ 279400 w 1206500"/>
                        <a:gd name="connsiteY76" fmla="*/ 1098550 h 1098550"/>
                        <a:gd name="connsiteX77" fmla="*/ 333375 w 1206500"/>
                        <a:gd name="connsiteY77" fmla="*/ 1082675 h 1098550"/>
                        <a:gd name="connsiteX78" fmla="*/ 361950 w 1206500"/>
                        <a:gd name="connsiteY78" fmla="*/ 1060450 h 1098550"/>
                        <a:gd name="connsiteX79" fmla="*/ 431800 w 1206500"/>
                        <a:gd name="connsiteY79" fmla="*/ 1073150 h 1098550"/>
                        <a:gd name="connsiteX80" fmla="*/ 444500 w 1206500"/>
                        <a:gd name="connsiteY80" fmla="*/ 1054100 h 1098550"/>
                        <a:gd name="connsiteX81" fmla="*/ 431800 w 1206500"/>
                        <a:gd name="connsiteY81" fmla="*/ 990600 h 1098550"/>
                        <a:gd name="connsiteX82" fmla="*/ 447675 w 1206500"/>
                        <a:gd name="connsiteY82" fmla="*/ 958850 h 1098550"/>
                        <a:gd name="connsiteX83" fmla="*/ 498475 w 1206500"/>
                        <a:gd name="connsiteY83" fmla="*/ 901700 h 1098550"/>
                        <a:gd name="connsiteX84" fmla="*/ 536575 w 1206500"/>
                        <a:gd name="connsiteY84" fmla="*/ 908050 h 1098550"/>
                        <a:gd name="connsiteX85" fmla="*/ 565150 w 1206500"/>
                        <a:gd name="connsiteY85" fmla="*/ 876300 h 1098550"/>
                        <a:gd name="connsiteX86" fmla="*/ 584200 w 1206500"/>
                        <a:gd name="connsiteY86" fmla="*/ 876300 h 1098550"/>
                        <a:gd name="connsiteX87" fmla="*/ 596900 w 1206500"/>
                        <a:gd name="connsiteY87" fmla="*/ 930275 h 1098550"/>
                        <a:gd name="connsiteX88" fmla="*/ 625475 w 1206500"/>
                        <a:gd name="connsiteY88" fmla="*/ 923925 h 1098550"/>
                        <a:gd name="connsiteX89" fmla="*/ 650875 w 1206500"/>
                        <a:gd name="connsiteY89" fmla="*/ 974725 h 1098550"/>
                        <a:gd name="connsiteX90" fmla="*/ 685800 w 1206500"/>
                        <a:gd name="connsiteY90" fmla="*/ 977900 h 1098550"/>
                        <a:gd name="connsiteX91" fmla="*/ 698500 w 1206500"/>
                        <a:gd name="connsiteY91" fmla="*/ 933450 h 1098550"/>
                        <a:gd name="connsiteX92" fmla="*/ 730250 w 1206500"/>
                        <a:gd name="connsiteY92" fmla="*/ 927100 h 1098550"/>
                        <a:gd name="connsiteX93" fmla="*/ 771525 w 1206500"/>
                        <a:gd name="connsiteY93" fmla="*/ 939800 h 1098550"/>
                        <a:gd name="connsiteX94" fmla="*/ 777875 w 1206500"/>
                        <a:gd name="connsiteY94" fmla="*/ 901700 h 1098550"/>
                        <a:gd name="connsiteX95" fmla="*/ 793750 w 1206500"/>
                        <a:gd name="connsiteY95" fmla="*/ 866775 h 1098550"/>
                        <a:gd name="connsiteX96" fmla="*/ 844550 w 1206500"/>
                        <a:gd name="connsiteY96" fmla="*/ 885825 h 1098550"/>
                        <a:gd name="connsiteX97" fmla="*/ 869950 w 1206500"/>
                        <a:gd name="connsiteY97" fmla="*/ 901700 h 1098550"/>
                        <a:gd name="connsiteX98" fmla="*/ 965200 w 1206500"/>
                        <a:gd name="connsiteY98" fmla="*/ 1009650 h 1098550"/>
                        <a:gd name="connsiteX99" fmla="*/ 1016000 w 1206500"/>
                        <a:gd name="connsiteY99" fmla="*/ 974725 h 1098550"/>
                        <a:gd name="connsiteX100" fmla="*/ 1041400 w 1206500"/>
                        <a:gd name="connsiteY100" fmla="*/ 952500 h 1098550"/>
                        <a:gd name="connsiteX101" fmla="*/ 1063625 w 1206500"/>
                        <a:gd name="connsiteY101" fmla="*/ 901700 h 1098550"/>
                        <a:gd name="connsiteX102" fmla="*/ 1123950 w 1206500"/>
                        <a:gd name="connsiteY102" fmla="*/ 904875 h 1098550"/>
                        <a:gd name="connsiteX103" fmla="*/ 1165225 w 1206500"/>
                        <a:gd name="connsiteY103" fmla="*/ 866775 h 1098550"/>
                        <a:gd name="connsiteX104" fmla="*/ 1206500 w 1206500"/>
                        <a:gd name="connsiteY104" fmla="*/ 863600 h 1098550"/>
                        <a:gd name="connsiteX105" fmla="*/ 1206500 w 1206500"/>
                        <a:gd name="connsiteY105" fmla="*/ 7937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06500" h="1098550">
                          <a:moveTo>
                            <a:pt x="1206500" y="793750"/>
                          </a:moveTo>
                          <a:lnTo>
                            <a:pt x="1206500" y="793750"/>
                          </a:lnTo>
                          <a:cubicBezTo>
                            <a:pt x="1202267" y="785283"/>
                            <a:pt x="1197717" y="776968"/>
                            <a:pt x="1193800" y="768350"/>
                          </a:cubicBezTo>
                          <a:cubicBezTo>
                            <a:pt x="1192415" y="765303"/>
                            <a:pt x="1192716" y="761438"/>
                            <a:pt x="1190625" y="758825"/>
                          </a:cubicBezTo>
                          <a:cubicBezTo>
                            <a:pt x="1188241" y="755845"/>
                            <a:pt x="1184607" y="753978"/>
                            <a:pt x="1181100" y="752475"/>
                          </a:cubicBezTo>
                          <a:cubicBezTo>
                            <a:pt x="1173615" y="749267"/>
                            <a:pt x="1151325" y="746861"/>
                            <a:pt x="1146175" y="746125"/>
                          </a:cubicBezTo>
                          <a:cubicBezTo>
                            <a:pt x="1123950" y="738717"/>
                            <a:pt x="1129242" y="746125"/>
                            <a:pt x="1123950" y="730250"/>
                          </a:cubicBezTo>
                          <a:cubicBezTo>
                            <a:pt x="1121714" y="714597"/>
                            <a:pt x="1121683" y="708934"/>
                            <a:pt x="1117600" y="695325"/>
                          </a:cubicBezTo>
                          <a:cubicBezTo>
                            <a:pt x="1115677" y="688914"/>
                            <a:pt x="1114963" y="681844"/>
                            <a:pt x="1111250" y="676275"/>
                          </a:cubicBezTo>
                          <a:cubicBezTo>
                            <a:pt x="1103044" y="663965"/>
                            <a:pt x="1106107" y="670370"/>
                            <a:pt x="1101725" y="657225"/>
                          </a:cubicBezTo>
                          <a:cubicBezTo>
                            <a:pt x="1106000" y="631573"/>
                            <a:pt x="1102864" y="644282"/>
                            <a:pt x="1111250" y="619125"/>
                          </a:cubicBezTo>
                          <a:lnTo>
                            <a:pt x="1114425" y="609600"/>
                          </a:lnTo>
                          <a:lnTo>
                            <a:pt x="1117600" y="600075"/>
                          </a:lnTo>
                          <a:cubicBezTo>
                            <a:pt x="1111078" y="580510"/>
                            <a:pt x="1114425" y="593897"/>
                            <a:pt x="1114425" y="558800"/>
                          </a:cubicBezTo>
                          <a:lnTo>
                            <a:pt x="1038225" y="501650"/>
                          </a:lnTo>
                          <a:lnTo>
                            <a:pt x="1060450" y="454025"/>
                          </a:lnTo>
                          <a:lnTo>
                            <a:pt x="1066800" y="403225"/>
                          </a:lnTo>
                          <a:lnTo>
                            <a:pt x="1038225" y="387350"/>
                          </a:lnTo>
                          <a:cubicBezTo>
                            <a:pt x="1027642" y="388408"/>
                            <a:pt x="1016987" y="388908"/>
                            <a:pt x="1006475" y="390525"/>
                          </a:cubicBezTo>
                          <a:cubicBezTo>
                            <a:pt x="1003167" y="391034"/>
                            <a:pt x="996950" y="393700"/>
                            <a:pt x="996950" y="393700"/>
                          </a:cubicBezTo>
                          <a:lnTo>
                            <a:pt x="996950" y="393700"/>
                          </a:lnTo>
                          <a:lnTo>
                            <a:pt x="927100" y="365125"/>
                          </a:lnTo>
                          <a:lnTo>
                            <a:pt x="863600" y="390525"/>
                          </a:lnTo>
                          <a:lnTo>
                            <a:pt x="866775" y="349250"/>
                          </a:lnTo>
                          <a:lnTo>
                            <a:pt x="841375" y="285750"/>
                          </a:lnTo>
                          <a:lnTo>
                            <a:pt x="822325" y="234950"/>
                          </a:lnTo>
                          <a:lnTo>
                            <a:pt x="777875" y="238125"/>
                          </a:lnTo>
                          <a:lnTo>
                            <a:pt x="742950" y="260350"/>
                          </a:lnTo>
                          <a:lnTo>
                            <a:pt x="714375" y="238125"/>
                          </a:lnTo>
                          <a:lnTo>
                            <a:pt x="654050" y="273050"/>
                          </a:lnTo>
                          <a:lnTo>
                            <a:pt x="654050" y="273050"/>
                          </a:lnTo>
                          <a:lnTo>
                            <a:pt x="606425" y="254000"/>
                          </a:lnTo>
                          <a:lnTo>
                            <a:pt x="565150" y="196850"/>
                          </a:lnTo>
                          <a:lnTo>
                            <a:pt x="542925" y="215900"/>
                          </a:lnTo>
                          <a:lnTo>
                            <a:pt x="460375" y="209550"/>
                          </a:lnTo>
                          <a:lnTo>
                            <a:pt x="419100" y="203200"/>
                          </a:lnTo>
                          <a:lnTo>
                            <a:pt x="390525" y="190500"/>
                          </a:lnTo>
                          <a:lnTo>
                            <a:pt x="365125" y="136525"/>
                          </a:lnTo>
                          <a:lnTo>
                            <a:pt x="307975" y="155575"/>
                          </a:lnTo>
                          <a:lnTo>
                            <a:pt x="298450" y="187325"/>
                          </a:lnTo>
                          <a:lnTo>
                            <a:pt x="244475" y="158750"/>
                          </a:lnTo>
                          <a:lnTo>
                            <a:pt x="238125" y="133350"/>
                          </a:lnTo>
                          <a:lnTo>
                            <a:pt x="257175" y="82550"/>
                          </a:lnTo>
                          <a:lnTo>
                            <a:pt x="190500" y="60325"/>
                          </a:lnTo>
                          <a:lnTo>
                            <a:pt x="155575" y="66675"/>
                          </a:lnTo>
                          <a:lnTo>
                            <a:pt x="82550" y="0"/>
                          </a:lnTo>
                          <a:lnTo>
                            <a:pt x="53975" y="15875"/>
                          </a:lnTo>
                          <a:lnTo>
                            <a:pt x="53975" y="57150"/>
                          </a:lnTo>
                          <a:lnTo>
                            <a:pt x="41275" y="82550"/>
                          </a:lnTo>
                          <a:lnTo>
                            <a:pt x="41275" y="82550"/>
                          </a:lnTo>
                          <a:lnTo>
                            <a:pt x="12700" y="88900"/>
                          </a:lnTo>
                          <a:lnTo>
                            <a:pt x="0" y="95250"/>
                          </a:lnTo>
                          <a:lnTo>
                            <a:pt x="6350" y="244475"/>
                          </a:lnTo>
                          <a:lnTo>
                            <a:pt x="25400" y="292100"/>
                          </a:lnTo>
                          <a:lnTo>
                            <a:pt x="57150" y="292100"/>
                          </a:lnTo>
                          <a:lnTo>
                            <a:pt x="79375" y="320675"/>
                          </a:lnTo>
                          <a:lnTo>
                            <a:pt x="101600" y="317500"/>
                          </a:lnTo>
                          <a:lnTo>
                            <a:pt x="123825" y="403225"/>
                          </a:lnTo>
                          <a:lnTo>
                            <a:pt x="149225" y="454025"/>
                          </a:lnTo>
                          <a:lnTo>
                            <a:pt x="152400" y="498475"/>
                          </a:lnTo>
                          <a:lnTo>
                            <a:pt x="184150" y="542925"/>
                          </a:lnTo>
                          <a:lnTo>
                            <a:pt x="212725" y="568325"/>
                          </a:lnTo>
                          <a:lnTo>
                            <a:pt x="222250" y="600075"/>
                          </a:lnTo>
                          <a:lnTo>
                            <a:pt x="165100" y="612775"/>
                          </a:lnTo>
                          <a:lnTo>
                            <a:pt x="171450" y="679450"/>
                          </a:lnTo>
                          <a:lnTo>
                            <a:pt x="171450" y="679450"/>
                          </a:lnTo>
                          <a:lnTo>
                            <a:pt x="139700" y="682625"/>
                          </a:lnTo>
                          <a:lnTo>
                            <a:pt x="139700" y="682625"/>
                          </a:lnTo>
                          <a:lnTo>
                            <a:pt x="136525" y="746125"/>
                          </a:lnTo>
                          <a:lnTo>
                            <a:pt x="174625" y="812800"/>
                          </a:lnTo>
                          <a:lnTo>
                            <a:pt x="193675" y="863600"/>
                          </a:lnTo>
                          <a:lnTo>
                            <a:pt x="196850" y="914400"/>
                          </a:lnTo>
                          <a:lnTo>
                            <a:pt x="196850" y="971550"/>
                          </a:lnTo>
                          <a:lnTo>
                            <a:pt x="228600" y="977900"/>
                          </a:lnTo>
                          <a:lnTo>
                            <a:pt x="254000" y="1035050"/>
                          </a:lnTo>
                          <a:lnTo>
                            <a:pt x="260350" y="1085850"/>
                          </a:lnTo>
                          <a:lnTo>
                            <a:pt x="279400" y="1098550"/>
                          </a:lnTo>
                          <a:lnTo>
                            <a:pt x="333375" y="1082675"/>
                          </a:lnTo>
                          <a:lnTo>
                            <a:pt x="361950" y="1060450"/>
                          </a:lnTo>
                          <a:lnTo>
                            <a:pt x="431800" y="1073150"/>
                          </a:lnTo>
                          <a:lnTo>
                            <a:pt x="444500" y="1054100"/>
                          </a:lnTo>
                          <a:lnTo>
                            <a:pt x="431800" y="990600"/>
                          </a:lnTo>
                          <a:lnTo>
                            <a:pt x="447675" y="958850"/>
                          </a:lnTo>
                          <a:lnTo>
                            <a:pt x="498475" y="901700"/>
                          </a:lnTo>
                          <a:lnTo>
                            <a:pt x="536575" y="908050"/>
                          </a:lnTo>
                          <a:lnTo>
                            <a:pt x="565150" y="876300"/>
                          </a:lnTo>
                          <a:lnTo>
                            <a:pt x="584200" y="876300"/>
                          </a:lnTo>
                          <a:lnTo>
                            <a:pt x="596900" y="930275"/>
                          </a:lnTo>
                          <a:lnTo>
                            <a:pt x="625475" y="923925"/>
                          </a:lnTo>
                          <a:lnTo>
                            <a:pt x="650875" y="974725"/>
                          </a:lnTo>
                          <a:lnTo>
                            <a:pt x="685800" y="977900"/>
                          </a:lnTo>
                          <a:lnTo>
                            <a:pt x="698500" y="933450"/>
                          </a:lnTo>
                          <a:lnTo>
                            <a:pt x="730250" y="927100"/>
                          </a:lnTo>
                          <a:lnTo>
                            <a:pt x="771525" y="939800"/>
                          </a:lnTo>
                          <a:lnTo>
                            <a:pt x="777875" y="901700"/>
                          </a:lnTo>
                          <a:lnTo>
                            <a:pt x="793750" y="866775"/>
                          </a:lnTo>
                          <a:lnTo>
                            <a:pt x="844550" y="885825"/>
                          </a:lnTo>
                          <a:lnTo>
                            <a:pt x="869950" y="901700"/>
                          </a:lnTo>
                          <a:lnTo>
                            <a:pt x="965200" y="1009650"/>
                          </a:lnTo>
                          <a:lnTo>
                            <a:pt x="1016000" y="974725"/>
                          </a:lnTo>
                          <a:lnTo>
                            <a:pt x="1041400" y="952500"/>
                          </a:lnTo>
                          <a:lnTo>
                            <a:pt x="1063625" y="901700"/>
                          </a:lnTo>
                          <a:lnTo>
                            <a:pt x="1123950" y="904875"/>
                          </a:lnTo>
                          <a:lnTo>
                            <a:pt x="1165225" y="866775"/>
                          </a:lnTo>
                          <a:lnTo>
                            <a:pt x="1206500" y="863600"/>
                          </a:lnTo>
                          <a:lnTo>
                            <a:pt x="1206500" y="793750"/>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3" name="Freeform 53">
                      <a:extLst>
                        <a:ext uri="{FF2B5EF4-FFF2-40B4-BE49-F238E27FC236}">
                          <a16:creationId xmlns:a16="http://schemas.microsoft.com/office/drawing/2014/main" id="{76CB1A15-CFFA-4DAC-388A-B53D954EB3C1}"/>
                        </a:ext>
                      </a:extLst>
                    </p:cNvPr>
                    <p:cNvSpPr/>
                    <p:nvPr/>
                  </p:nvSpPr>
                  <p:spPr>
                    <a:xfrm>
                      <a:off x="1431132" y="807244"/>
                      <a:ext cx="113572" cy="416621"/>
                    </a:xfrm>
                    <a:custGeom>
                      <a:avLst/>
                      <a:gdLst>
                        <a:gd name="connsiteX0" fmla="*/ 107950 w 151429"/>
                        <a:gd name="connsiteY0" fmla="*/ 6350 h 555494"/>
                        <a:gd name="connsiteX1" fmla="*/ 107950 w 151429"/>
                        <a:gd name="connsiteY1" fmla="*/ 6350 h 555494"/>
                        <a:gd name="connsiteX2" fmla="*/ 79375 w 151429"/>
                        <a:gd name="connsiteY2" fmla="*/ 3175 h 555494"/>
                        <a:gd name="connsiteX3" fmla="*/ 50800 w 151429"/>
                        <a:gd name="connsiteY3" fmla="*/ 15875 h 555494"/>
                        <a:gd name="connsiteX4" fmla="*/ 44450 w 151429"/>
                        <a:gd name="connsiteY4" fmla="*/ 34925 h 555494"/>
                        <a:gd name="connsiteX5" fmla="*/ 50800 w 151429"/>
                        <a:gd name="connsiteY5" fmla="*/ 142875 h 555494"/>
                        <a:gd name="connsiteX6" fmla="*/ 50800 w 151429"/>
                        <a:gd name="connsiteY6" fmla="*/ 187325 h 555494"/>
                        <a:gd name="connsiteX7" fmla="*/ 53975 w 151429"/>
                        <a:gd name="connsiteY7" fmla="*/ 212725 h 555494"/>
                        <a:gd name="connsiteX8" fmla="*/ 60325 w 151429"/>
                        <a:gd name="connsiteY8" fmla="*/ 231775 h 555494"/>
                        <a:gd name="connsiteX9" fmla="*/ 50800 w 151429"/>
                        <a:gd name="connsiteY9" fmla="*/ 269875 h 555494"/>
                        <a:gd name="connsiteX10" fmla="*/ 44450 w 151429"/>
                        <a:gd name="connsiteY10" fmla="*/ 295275 h 555494"/>
                        <a:gd name="connsiteX11" fmla="*/ 41275 w 151429"/>
                        <a:gd name="connsiteY11" fmla="*/ 330200 h 555494"/>
                        <a:gd name="connsiteX12" fmla="*/ 34925 w 151429"/>
                        <a:gd name="connsiteY12" fmla="*/ 349250 h 555494"/>
                        <a:gd name="connsiteX13" fmla="*/ 25400 w 151429"/>
                        <a:gd name="connsiteY13" fmla="*/ 355600 h 555494"/>
                        <a:gd name="connsiteX14" fmla="*/ 12700 w 151429"/>
                        <a:gd name="connsiteY14" fmla="*/ 384175 h 555494"/>
                        <a:gd name="connsiteX15" fmla="*/ 9525 w 151429"/>
                        <a:gd name="connsiteY15" fmla="*/ 400050 h 555494"/>
                        <a:gd name="connsiteX16" fmla="*/ 3175 w 151429"/>
                        <a:gd name="connsiteY16" fmla="*/ 447675 h 555494"/>
                        <a:gd name="connsiteX17" fmla="*/ 9525 w 151429"/>
                        <a:gd name="connsiteY17" fmla="*/ 495300 h 555494"/>
                        <a:gd name="connsiteX18" fmla="*/ 6350 w 151429"/>
                        <a:gd name="connsiteY18" fmla="*/ 539750 h 555494"/>
                        <a:gd name="connsiteX19" fmla="*/ 0 w 151429"/>
                        <a:gd name="connsiteY19" fmla="*/ 549275 h 555494"/>
                        <a:gd name="connsiteX20" fmla="*/ 41275 w 151429"/>
                        <a:gd name="connsiteY20" fmla="*/ 549275 h 555494"/>
                        <a:gd name="connsiteX21" fmla="*/ 50800 w 151429"/>
                        <a:gd name="connsiteY21" fmla="*/ 542925 h 555494"/>
                        <a:gd name="connsiteX22" fmla="*/ 57150 w 151429"/>
                        <a:gd name="connsiteY22" fmla="*/ 520700 h 555494"/>
                        <a:gd name="connsiteX23" fmla="*/ 63500 w 151429"/>
                        <a:gd name="connsiteY23" fmla="*/ 492125 h 555494"/>
                        <a:gd name="connsiteX24" fmla="*/ 66675 w 151429"/>
                        <a:gd name="connsiteY24" fmla="*/ 457200 h 555494"/>
                        <a:gd name="connsiteX25" fmla="*/ 69850 w 151429"/>
                        <a:gd name="connsiteY25" fmla="*/ 428625 h 555494"/>
                        <a:gd name="connsiteX26" fmla="*/ 73025 w 151429"/>
                        <a:gd name="connsiteY26" fmla="*/ 406400 h 555494"/>
                        <a:gd name="connsiteX27" fmla="*/ 82550 w 151429"/>
                        <a:gd name="connsiteY27" fmla="*/ 387350 h 555494"/>
                        <a:gd name="connsiteX28" fmla="*/ 85725 w 151429"/>
                        <a:gd name="connsiteY28" fmla="*/ 377825 h 555494"/>
                        <a:gd name="connsiteX29" fmla="*/ 104775 w 151429"/>
                        <a:gd name="connsiteY29" fmla="*/ 371475 h 555494"/>
                        <a:gd name="connsiteX30" fmla="*/ 123825 w 151429"/>
                        <a:gd name="connsiteY30" fmla="*/ 352425 h 555494"/>
                        <a:gd name="connsiteX31" fmla="*/ 130175 w 151429"/>
                        <a:gd name="connsiteY31" fmla="*/ 333375 h 555494"/>
                        <a:gd name="connsiteX32" fmla="*/ 136525 w 151429"/>
                        <a:gd name="connsiteY32" fmla="*/ 311150 h 555494"/>
                        <a:gd name="connsiteX33" fmla="*/ 139700 w 151429"/>
                        <a:gd name="connsiteY33" fmla="*/ 288925 h 555494"/>
                        <a:gd name="connsiteX34" fmla="*/ 136525 w 151429"/>
                        <a:gd name="connsiteY34" fmla="*/ 244475 h 555494"/>
                        <a:gd name="connsiteX35" fmla="*/ 133350 w 151429"/>
                        <a:gd name="connsiteY35" fmla="*/ 222250 h 555494"/>
                        <a:gd name="connsiteX36" fmla="*/ 130175 w 151429"/>
                        <a:gd name="connsiteY36" fmla="*/ 187325 h 555494"/>
                        <a:gd name="connsiteX37" fmla="*/ 114300 w 151429"/>
                        <a:gd name="connsiteY37" fmla="*/ 158750 h 555494"/>
                        <a:gd name="connsiteX38" fmla="*/ 111125 w 151429"/>
                        <a:gd name="connsiteY38" fmla="*/ 149225 h 555494"/>
                        <a:gd name="connsiteX39" fmla="*/ 123825 w 151429"/>
                        <a:gd name="connsiteY39" fmla="*/ 133350 h 555494"/>
                        <a:gd name="connsiteX40" fmla="*/ 139700 w 151429"/>
                        <a:gd name="connsiteY40" fmla="*/ 117475 h 555494"/>
                        <a:gd name="connsiteX41" fmla="*/ 142875 w 151429"/>
                        <a:gd name="connsiteY41" fmla="*/ 76200 h 555494"/>
                        <a:gd name="connsiteX42" fmla="*/ 136525 w 151429"/>
                        <a:gd name="connsiteY42" fmla="*/ 44450 h 555494"/>
                        <a:gd name="connsiteX43" fmla="*/ 130175 w 151429"/>
                        <a:gd name="connsiteY43" fmla="*/ 15875 h 555494"/>
                        <a:gd name="connsiteX44" fmla="*/ 127000 w 151429"/>
                        <a:gd name="connsiteY44" fmla="*/ 6350 h 555494"/>
                        <a:gd name="connsiteX45" fmla="*/ 117475 w 151429"/>
                        <a:gd name="connsiteY45" fmla="*/ 0 h 555494"/>
                        <a:gd name="connsiteX46" fmla="*/ 95250 w 151429"/>
                        <a:gd name="connsiteY46" fmla="*/ 3175 h 555494"/>
                        <a:gd name="connsiteX47" fmla="*/ 76200 w 151429"/>
                        <a:gd name="connsiteY47" fmla="*/ 9525 h 555494"/>
                        <a:gd name="connsiteX48" fmla="*/ 107950 w 151429"/>
                        <a:gd name="connsiteY48" fmla="*/ 6350 h 5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1429" h="555494">
                          <a:moveTo>
                            <a:pt x="107950" y="6350"/>
                          </a:moveTo>
                          <a:lnTo>
                            <a:pt x="107950" y="6350"/>
                          </a:lnTo>
                          <a:cubicBezTo>
                            <a:pt x="98425" y="5292"/>
                            <a:pt x="88937" y="2538"/>
                            <a:pt x="79375" y="3175"/>
                          </a:cubicBezTo>
                          <a:cubicBezTo>
                            <a:pt x="66781" y="4015"/>
                            <a:pt x="60150" y="9641"/>
                            <a:pt x="50800" y="15875"/>
                          </a:cubicBezTo>
                          <a:cubicBezTo>
                            <a:pt x="48683" y="22225"/>
                            <a:pt x="44171" y="28237"/>
                            <a:pt x="44450" y="34925"/>
                          </a:cubicBezTo>
                          <a:cubicBezTo>
                            <a:pt x="48068" y="121752"/>
                            <a:pt x="45095" y="85829"/>
                            <a:pt x="50800" y="142875"/>
                          </a:cubicBezTo>
                          <a:cubicBezTo>
                            <a:pt x="44048" y="163131"/>
                            <a:pt x="46905" y="150319"/>
                            <a:pt x="50800" y="187325"/>
                          </a:cubicBezTo>
                          <a:cubicBezTo>
                            <a:pt x="51693" y="195811"/>
                            <a:pt x="52187" y="204382"/>
                            <a:pt x="53975" y="212725"/>
                          </a:cubicBezTo>
                          <a:cubicBezTo>
                            <a:pt x="55377" y="219270"/>
                            <a:pt x="60325" y="231775"/>
                            <a:pt x="60325" y="231775"/>
                          </a:cubicBezTo>
                          <a:cubicBezTo>
                            <a:pt x="48383" y="267601"/>
                            <a:pt x="58496" y="233962"/>
                            <a:pt x="50800" y="269875"/>
                          </a:cubicBezTo>
                          <a:cubicBezTo>
                            <a:pt x="48971" y="278409"/>
                            <a:pt x="44450" y="295275"/>
                            <a:pt x="44450" y="295275"/>
                          </a:cubicBezTo>
                          <a:cubicBezTo>
                            <a:pt x="43392" y="306917"/>
                            <a:pt x="43306" y="318688"/>
                            <a:pt x="41275" y="330200"/>
                          </a:cubicBezTo>
                          <a:cubicBezTo>
                            <a:pt x="40112" y="336792"/>
                            <a:pt x="40494" y="345537"/>
                            <a:pt x="34925" y="349250"/>
                          </a:cubicBezTo>
                          <a:lnTo>
                            <a:pt x="25400" y="355600"/>
                          </a:lnTo>
                          <a:cubicBezTo>
                            <a:pt x="17843" y="378270"/>
                            <a:pt x="22763" y="369081"/>
                            <a:pt x="12700" y="384175"/>
                          </a:cubicBezTo>
                          <a:cubicBezTo>
                            <a:pt x="11642" y="389467"/>
                            <a:pt x="10194" y="394695"/>
                            <a:pt x="9525" y="400050"/>
                          </a:cubicBezTo>
                          <a:cubicBezTo>
                            <a:pt x="3277" y="450031"/>
                            <a:pt x="10185" y="419636"/>
                            <a:pt x="3175" y="447675"/>
                          </a:cubicBezTo>
                          <a:cubicBezTo>
                            <a:pt x="3958" y="453155"/>
                            <a:pt x="9525" y="491197"/>
                            <a:pt x="9525" y="495300"/>
                          </a:cubicBezTo>
                          <a:cubicBezTo>
                            <a:pt x="9525" y="510154"/>
                            <a:pt x="8931" y="525122"/>
                            <a:pt x="6350" y="539750"/>
                          </a:cubicBezTo>
                          <a:cubicBezTo>
                            <a:pt x="5687" y="543508"/>
                            <a:pt x="2117" y="546100"/>
                            <a:pt x="0" y="549275"/>
                          </a:cubicBezTo>
                          <a:cubicBezTo>
                            <a:pt x="17056" y="554960"/>
                            <a:pt x="14327" y="555494"/>
                            <a:pt x="41275" y="549275"/>
                          </a:cubicBezTo>
                          <a:cubicBezTo>
                            <a:pt x="44993" y="548417"/>
                            <a:pt x="47625" y="545042"/>
                            <a:pt x="50800" y="542925"/>
                          </a:cubicBezTo>
                          <a:cubicBezTo>
                            <a:pt x="58413" y="520087"/>
                            <a:pt x="49177" y="548607"/>
                            <a:pt x="57150" y="520700"/>
                          </a:cubicBezTo>
                          <a:cubicBezTo>
                            <a:pt x="61913" y="504028"/>
                            <a:pt x="60635" y="516477"/>
                            <a:pt x="63500" y="492125"/>
                          </a:cubicBezTo>
                          <a:cubicBezTo>
                            <a:pt x="64866" y="480515"/>
                            <a:pt x="65512" y="468832"/>
                            <a:pt x="66675" y="457200"/>
                          </a:cubicBezTo>
                          <a:cubicBezTo>
                            <a:pt x="67629" y="447664"/>
                            <a:pt x="68661" y="438135"/>
                            <a:pt x="69850" y="428625"/>
                          </a:cubicBezTo>
                          <a:cubicBezTo>
                            <a:pt x="70778" y="421199"/>
                            <a:pt x="71557" y="413738"/>
                            <a:pt x="73025" y="406400"/>
                          </a:cubicBezTo>
                          <a:cubicBezTo>
                            <a:pt x="75685" y="393099"/>
                            <a:pt x="76306" y="399837"/>
                            <a:pt x="82550" y="387350"/>
                          </a:cubicBezTo>
                          <a:cubicBezTo>
                            <a:pt x="84047" y="384357"/>
                            <a:pt x="83002" y="379770"/>
                            <a:pt x="85725" y="377825"/>
                          </a:cubicBezTo>
                          <a:cubicBezTo>
                            <a:pt x="91172" y="373934"/>
                            <a:pt x="104775" y="371475"/>
                            <a:pt x="104775" y="371475"/>
                          </a:cubicBezTo>
                          <a:cubicBezTo>
                            <a:pt x="111125" y="365125"/>
                            <a:pt x="120985" y="360944"/>
                            <a:pt x="123825" y="352425"/>
                          </a:cubicBezTo>
                          <a:lnTo>
                            <a:pt x="130175" y="333375"/>
                          </a:lnTo>
                          <a:cubicBezTo>
                            <a:pt x="132895" y="325214"/>
                            <a:pt x="134930" y="319921"/>
                            <a:pt x="136525" y="311150"/>
                          </a:cubicBezTo>
                          <a:cubicBezTo>
                            <a:pt x="137864" y="303787"/>
                            <a:pt x="138642" y="296333"/>
                            <a:pt x="139700" y="288925"/>
                          </a:cubicBezTo>
                          <a:cubicBezTo>
                            <a:pt x="138642" y="274108"/>
                            <a:pt x="137933" y="259263"/>
                            <a:pt x="136525" y="244475"/>
                          </a:cubicBezTo>
                          <a:cubicBezTo>
                            <a:pt x="135815" y="237025"/>
                            <a:pt x="134176" y="229688"/>
                            <a:pt x="133350" y="222250"/>
                          </a:cubicBezTo>
                          <a:cubicBezTo>
                            <a:pt x="132059" y="210632"/>
                            <a:pt x="131828" y="198897"/>
                            <a:pt x="130175" y="187325"/>
                          </a:cubicBezTo>
                          <a:cubicBezTo>
                            <a:pt x="127781" y="170569"/>
                            <a:pt x="121572" y="180565"/>
                            <a:pt x="114300" y="158750"/>
                          </a:cubicBezTo>
                          <a:lnTo>
                            <a:pt x="111125" y="149225"/>
                          </a:lnTo>
                          <a:cubicBezTo>
                            <a:pt x="117306" y="130682"/>
                            <a:pt x="109464" y="147711"/>
                            <a:pt x="123825" y="133350"/>
                          </a:cubicBezTo>
                          <a:cubicBezTo>
                            <a:pt x="144992" y="112183"/>
                            <a:pt x="114300" y="134408"/>
                            <a:pt x="139700" y="117475"/>
                          </a:cubicBezTo>
                          <a:cubicBezTo>
                            <a:pt x="151429" y="99881"/>
                            <a:pt x="147881" y="109571"/>
                            <a:pt x="142875" y="76200"/>
                          </a:cubicBezTo>
                          <a:cubicBezTo>
                            <a:pt x="141274" y="65526"/>
                            <a:pt x="138642" y="55033"/>
                            <a:pt x="136525" y="44450"/>
                          </a:cubicBezTo>
                          <a:cubicBezTo>
                            <a:pt x="134343" y="33538"/>
                            <a:pt x="133164" y="26337"/>
                            <a:pt x="130175" y="15875"/>
                          </a:cubicBezTo>
                          <a:cubicBezTo>
                            <a:pt x="129256" y="12657"/>
                            <a:pt x="129091" y="8963"/>
                            <a:pt x="127000" y="6350"/>
                          </a:cubicBezTo>
                          <a:cubicBezTo>
                            <a:pt x="124616" y="3370"/>
                            <a:pt x="120650" y="2117"/>
                            <a:pt x="117475" y="0"/>
                          </a:cubicBezTo>
                          <a:cubicBezTo>
                            <a:pt x="110067" y="1058"/>
                            <a:pt x="102542" y="1492"/>
                            <a:pt x="95250" y="3175"/>
                          </a:cubicBezTo>
                          <a:cubicBezTo>
                            <a:pt x="88728" y="4680"/>
                            <a:pt x="76200" y="2832"/>
                            <a:pt x="76200" y="9525"/>
                          </a:cubicBezTo>
                          <a:lnTo>
                            <a:pt x="107950" y="6350"/>
                          </a:lnTo>
                          <a:close/>
                        </a:path>
                      </a:pathLst>
                    </a:custGeom>
                    <a:solidFill>
                      <a:schemeClr val="accent5"/>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4" name="Freeform 54">
                      <a:extLst>
                        <a:ext uri="{FF2B5EF4-FFF2-40B4-BE49-F238E27FC236}">
                          <a16:creationId xmlns:a16="http://schemas.microsoft.com/office/drawing/2014/main" id="{4B234D2F-05CC-5143-0DAC-D323D4A33C52}"/>
                        </a:ext>
                      </a:extLst>
                    </p:cNvPr>
                    <p:cNvSpPr/>
                    <p:nvPr/>
                  </p:nvSpPr>
                  <p:spPr>
                    <a:xfrm>
                      <a:off x="1451544" y="1390651"/>
                      <a:ext cx="153419" cy="278606"/>
                    </a:xfrm>
                    <a:custGeom>
                      <a:avLst/>
                      <a:gdLst>
                        <a:gd name="connsiteX0" fmla="*/ 20408 w 204558"/>
                        <a:gd name="connsiteY0" fmla="*/ 0 h 371475"/>
                        <a:gd name="connsiteX1" fmla="*/ 20408 w 204558"/>
                        <a:gd name="connsiteY1" fmla="*/ 0 h 371475"/>
                        <a:gd name="connsiteX2" fmla="*/ 4533 w 204558"/>
                        <a:gd name="connsiteY2" fmla="*/ 34925 h 371475"/>
                        <a:gd name="connsiteX3" fmla="*/ 1358 w 204558"/>
                        <a:gd name="connsiteY3" fmla="*/ 53975 h 371475"/>
                        <a:gd name="connsiteX4" fmla="*/ 10883 w 204558"/>
                        <a:gd name="connsiteY4" fmla="*/ 127000 h 371475"/>
                        <a:gd name="connsiteX5" fmla="*/ 29933 w 204558"/>
                        <a:gd name="connsiteY5" fmla="*/ 155575 h 371475"/>
                        <a:gd name="connsiteX6" fmla="*/ 36283 w 204558"/>
                        <a:gd name="connsiteY6" fmla="*/ 165100 h 371475"/>
                        <a:gd name="connsiteX7" fmla="*/ 42633 w 204558"/>
                        <a:gd name="connsiteY7" fmla="*/ 187325 h 371475"/>
                        <a:gd name="connsiteX8" fmla="*/ 48983 w 204558"/>
                        <a:gd name="connsiteY8" fmla="*/ 196850 h 371475"/>
                        <a:gd name="connsiteX9" fmla="*/ 55333 w 204558"/>
                        <a:gd name="connsiteY9" fmla="*/ 215900 h 371475"/>
                        <a:gd name="connsiteX10" fmla="*/ 52158 w 204558"/>
                        <a:gd name="connsiteY10" fmla="*/ 244475 h 371475"/>
                        <a:gd name="connsiteX11" fmla="*/ 45808 w 204558"/>
                        <a:gd name="connsiteY11" fmla="*/ 263525 h 371475"/>
                        <a:gd name="connsiteX12" fmla="*/ 48983 w 204558"/>
                        <a:gd name="connsiteY12" fmla="*/ 288925 h 371475"/>
                        <a:gd name="connsiteX13" fmla="*/ 68033 w 204558"/>
                        <a:gd name="connsiteY13" fmla="*/ 304800 h 371475"/>
                        <a:gd name="connsiteX14" fmla="*/ 77558 w 204558"/>
                        <a:gd name="connsiteY14" fmla="*/ 314325 h 371475"/>
                        <a:gd name="connsiteX15" fmla="*/ 83908 w 204558"/>
                        <a:gd name="connsiteY15" fmla="*/ 339725 h 371475"/>
                        <a:gd name="connsiteX16" fmla="*/ 80733 w 204558"/>
                        <a:gd name="connsiteY16" fmla="*/ 349250 h 371475"/>
                        <a:gd name="connsiteX17" fmla="*/ 106133 w 204558"/>
                        <a:gd name="connsiteY17" fmla="*/ 371475 h 371475"/>
                        <a:gd name="connsiteX18" fmla="*/ 134708 w 204558"/>
                        <a:gd name="connsiteY18" fmla="*/ 358775 h 371475"/>
                        <a:gd name="connsiteX19" fmla="*/ 144233 w 204558"/>
                        <a:gd name="connsiteY19" fmla="*/ 317500 h 371475"/>
                        <a:gd name="connsiteX20" fmla="*/ 150583 w 204558"/>
                        <a:gd name="connsiteY20" fmla="*/ 307975 h 371475"/>
                        <a:gd name="connsiteX21" fmla="*/ 175983 w 204558"/>
                        <a:gd name="connsiteY21" fmla="*/ 304800 h 371475"/>
                        <a:gd name="connsiteX22" fmla="*/ 195033 w 204558"/>
                        <a:gd name="connsiteY22" fmla="*/ 298450 h 371475"/>
                        <a:gd name="connsiteX23" fmla="*/ 204558 w 204558"/>
                        <a:gd name="connsiteY23" fmla="*/ 295275 h 371475"/>
                        <a:gd name="connsiteX24" fmla="*/ 195033 w 204558"/>
                        <a:gd name="connsiteY24" fmla="*/ 276225 h 371475"/>
                        <a:gd name="connsiteX25" fmla="*/ 175983 w 204558"/>
                        <a:gd name="connsiteY25" fmla="*/ 269875 h 371475"/>
                        <a:gd name="connsiteX26" fmla="*/ 166458 w 204558"/>
                        <a:gd name="connsiteY26" fmla="*/ 263525 h 371475"/>
                        <a:gd name="connsiteX27" fmla="*/ 153758 w 204558"/>
                        <a:gd name="connsiteY27" fmla="*/ 244475 h 371475"/>
                        <a:gd name="connsiteX28" fmla="*/ 141058 w 204558"/>
                        <a:gd name="connsiteY28" fmla="*/ 206375 h 371475"/>
                        <a:gd name="connsiteX29" fmla="*/ 137883 w 204558"/>
                        <a:gd name="connsiteY29" fmla="*/ 196850 h 371475"/>
                        <a:gd name="connsiteX30" fmla="*/ 134708 w 204558"/>
                        <a:gd name="connsiteY30" fmla="*/ 187325 h 371475"/>
                        <a:gd name="connsiteX31" fmla="*/ 128358 w 204558"/>
                        <a:gd name="connsiteY31" fmla="*/ 155575 h 371475"/>
                        <a:gd name="connsiteX32" fmla="*/ 122008 w 204558"/>
                        <a:gd name="connsiteY32" fmla="*/ 120650 h 371475"/>
                        <a:gd name="connsiteX33" fmla="*/ 118833 w 204558"/>
                        <a:gd name="connsiteY33" fmla="*/ 111125 h 371475"/>
                        <a:gd name="connsiteX34" fmla="*/ 109308 w 204558"/>
                        <a:gd name="connsiteY34" fmla="*/ 101600 h 371475"/>
                        <a:gd name="connsiteX35" fmla="*/ 106133 w 204558"/>
                        <a:gd name="connsiteY35" fmla="*/ 88900 h 371475"/>
                        <a:gd name="connsiteX36" fmla="*/ 102958 w 204558"/>
                        <a:gd name="connsiteY36" fmla="*/ 79375 h 371475"/>
                        <a:gd name="connsiteX37" fmla="*/ 99783 w 204558"/>
                        <a:gd name="connsiteY37" fmla="*/ 60325 h 371475"/>
                        <a:gd name="connsiteX38" fmla="*/ 96608 w 204558"/>
                        <a:gd name="connsiteY38" fmla="*/ 38100 h 371475"/>
                        <a:gd name="connsiteX39" fmla="*/ 87083 w 204558"/>
                        <a:gd name="connsiteY39" fmla="*/ 31750 h 371475"/>
                        <a:gd name="connsiteX40" fmla="*/ 45808 w 204558"/>
                        <a:gd name="connsiteY40" fmla="*/ 25400 h 371475"/>
                        <a:gd name="connsiteX41" fmla="*/ 23583 w 204558"/>
                        <a:gd name="connsiteY41" fmla="*/ 3175 h 371475"/>
                        <a:gd name="connsiteX42" fmla="*/ 20408 w 204558"/>
                        <a:gd name="connsiteY42"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4558" h="371475">
                          <a:moveTo>
                            <a:pt x="20408" y="0"/>
                          </a:moveTo>
                          <a:lnTo>
                            <a:pt x="20408" y="0"/>
                          </a:lnTo>
                          <a:cubicBezTo>
                            <a:pt x="16679" y="7457"/>
                            <a:pt x="7000" y="23822"/>
                            <a:pt x="4533" y="34925"/>
                          </a:cubicBezTo>
                          <a:cubicBezTo>
                            <a:pt x="3136" y="41209"/>
                            <a:pt x="2416" y="47625"/>
                            <a:pt x="1358" y="53975"/>
                          </a:cubicBezTo>
                          <a:cubicBezTo>
                            <a:pt x="1786" y="61257"/>
                            <a:pt x="0" y="110675"/>
                            <a:pt x="10883" y="127000"/>
                          </a:cubicBezTo>
                          <a:lnTo>
                            <a:pt x="29933" y="155575"/>
                          </a:lnTo>
                          <a:lnTo>
                            <a:pt x="36283" y="165100"/>
                          </a:lnTo>
                          <a:cubicBezTo>
                            <a:pt x="37300" y="169169"/>
                            <a:pt x="40356" y="182770"/>
                            <a:pt x="42633" y="187325"/>
                          </a:cubicBezTo>
                          <a:cubicBezTo>
                            <a:pt x="44340" y="190738"/>
                            <a:pt x="47433" y="193363"/>
                            <a:pt x="48983" y="196850"/>
                          </a:cubicBezTo>
                          <a:cubicBezTo>
                            <a:pt x="51701" y="202967"/>
                            <a:pt x="55333" y="215900"/>
                            <a:pt x="55333" y="215900"/>
                          </a:cubicBezTo>
                          <a:cubicBezTo>
                            <a:pt x="54275" y="225425"/>
                            <a:pt x="54038" y="235077"/>
                            <a:pt x="52158" y="244475"/>
                          </a:cubicBezTo>
                          <a:cubicBezTo>
                            <a:pt x="50845" y="251039"/>
                            <a:pt x="45808" y="263525"/>
                            <a:pt x="45808" y="263525"/>
                          </a:cubicBezTo>
                          <a:cubicBezTo>
                            <a:pt x="46866" y="271992"/>
                            <a:pt x="46067" y="280906"/>
                            <a:pt x="48983" y="288925"/>
                          </a:cubicBezTo>
                          <a:cubicBezTo>
                            <a:pt x="51403" y="295579"/>
                            <a:pt x="63103" y="300692"/>
                            <a:pt x="68033" y="304800"/>
                          </a:cubicBezTo>
                          <a:cubicBezTo>
                            <a:pt x="71482" y="307675"/>
                            <a:pt x="74383" y="311150"/>
                            <a:pt x="77558" y="314325"/>
                          </a:cubicBezTo>
                          <a:cubicBezTo>
                            <a:pt x="80063" y="321841"/>
                            <a:pt x="83908" y="332062"/>
                            <a:pt x="83908" y="339725"/>
                          </a:cubicBezTo>
                          <a:cubicBezTo>
                            <a:pt x="83908" y="343072"/>
                            <a:pt x="81791" y="346075"/>
                            <a:pt x="80733" y="349250"/>
                          </a:cubicBezTo>
                          <a:cubicBezTo>
                            <a:pt x="102958" y="364067"/>
                            <a:pt x="95550" y="355600"/>
                            <a:pt x="106133" y="371475"/>
                          </a:cubicBezTo>
                          <a:cubicBezTo>
                            <a:pt x="116638" y="369724"/>
                            <a:pt x="129680" y="371344"/>
                            <a:pt x="134708" y="358775"/>
                          </a:cubicBezTo>
                          <a:cubicBezTo>
                            <a:pt x="142759" y="338648"/>
                            <a:pt x="132002" y="335846"/>
                            <a:pt x="144233" y="317500"/>
                          </a:cubicBezTo>
                          <a:cubicBezTo>
                            <a:pt x="146350" y="314325"/>
                            <a:pt x="147040" y="309392"/>
                            <a:pt x="150583" y="307975"/>
                          </a:cubicBezTo>
                          <a:cubicBezTo>
                            <a:pt x="158505" y="304806"/>
                            <a:pt x="167516" y="305858"/>
                            <a:pt x="175983" y="304800"/>
                          </a:cubicBezTo>
                          <a:lnTo>
                            <a:pt x="195033" y="298450"/>
                          </a:lnTo>
                          <a:lnTo>
                            <a:pt x="204558" y="295275"/>
                          </a:lnTo>
                          <a:cubicBezTo>
                            <a:pt x="202828" y="290085"/>
                            <a:pt x="200216" y="279464"/>
                            <a:pt x="195033" y="276225"/>
                          </a:cubicBezTo>
                          <a:cubicBezTo>
                            <a:pt x="189357" y="272677"/>
                            <a:pt x="181552" y="273588"/>
                            <a:pt x="175983" y="269875"/>
                          </a:cubicBezTo>
                          <a:lnTo>
                            <a:pt x="166458" y="263525"/>
                          </a:lnTo>
                          <a:cubicBezTo>
                            <a:pt x="162225" y="257175"/>
                            <a:pt x="156171" y="251715"/>
                            <a:pt x="153758" y="244475"/>
                          </a:cubicBezTo>
                          <a:lnTo>
                            <a:pt x="141058" y="206375"/>
                          </a:lnTo>
                          <a:lnTo>
                            <a:pt x="137883" y="196850"/>
                          </a:lnTo>
                          <a:cubicBezTo>
                            <a:pt x="136825" y="193675"/>
                            <a:pt x="135364" y="190607"/>
                            <a:pt x="134708" y="187325"/>
                          </a:cubicBezTo>
                          <a:cubicBezTo>
                            <a:pt x="132591" y="176742"/>
                            <a:pt x="129884" y="166259"/>
                            <a:pt x="128358" y="155575"/>
                          </a:cubicBezTo>
                          <a:cubicBezTo>
                            <a:pt x="125788" y="137588"/>
                            <a:pt x="126285" y="135620"/>
                            <a:pt x="122008" y="120650"/>
                          </a:cubicBezTo>
                          <a:cubicBezTo>
                            <a:pt x="121089" y="117432"/>
                            <a:pt x="120689" y="113910"/>
                            <a:pt x="118833" y="111125"/>
                          </a:cubicBezTo>
                          <a:cubicBezTo>
                            <a:pt x="116342" y="107389"/>
                            <a:pt x="112483" y="104775"/>
                            <a:pt x="109308" y="101600"/>
                          </a:cubicBezTo>
                          <a:cubicBezTo>
                            <a:pt x="108250" y="97367"/>
                            <a:pt x="107332" y="93096"/>
                            <a:pt x="106133" y="88900"/>
                          </a:cubicBezTo>
                          <a:cubicBezTo>
                            <a:pt x="105214" y="85682"/>
                            <a:pt x="103684" y="82642"/>
                            <a:pt x="102958" y="79375"/>
                          </a:cubicBezTo>
                          <a:cubicBezTo>
                            <a:pt x="101561" y="73091"/>
                            <a:pt x="100762" y="66688"/>
                            <a:pt x="99783" y="60325"/>
                          </a:cubicBezTo>
                          <a:cubicBezTo>
                            <a:pt x="98645" y="52928"/>
                            <a:pt x="99647" y="44939"/>
                            <a:pt x="96608" y="38100"/>
                          </a:cubicBezTo>
                          <a:cubicBezTo>
                            <a:pt x="95058" y="34613"/>
                            <a:pt x="90656" y="33090"/>
                            <a:pt x="87083" y="31750"/>
                          </a:cubicBezTo>
                          <a:cubicBezTo>
                            <a:pt x="79810" y="29023"/>
                            <a:pt x="49732" y="25890"/>
                            <a:pt x="45808" y="25400"/>
                          </a:cubicBezTo>
                          <a:cubicBezTo>
                            <a:pt x="36030" y="10734"/>
                            <a:pt x="38252" y="5620"/>
                            <a:pt x="23583" y="3175"/>
                          </a:cubicBezTo>
                          <a:cubicBezTo>
                            <a:pt x="20451" y="2653"/>
                            <a:pt x="20937" y="529"/>
                            <a:pt x="20408" y="0"/>
                          </a:cubicBezTo>
                          <a:close/>
                        </a:path>
                      </a:pathLst>
                    </a:custGeom>
                    <a:solidFill>
                      <a:schemeClr val="tx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95" name="Freeform 55">
                      <a:extLst>
                        <a:ext uri="{FF2B5EF4-FFF2-40B4-BE49-F238E27FC236}">
                          <a16:creationId xmlns:a16="http://schemas.microsoft.com/office/drawing/2014/main" id="{0D8A3D67-D474-62F7-AD19-506E7EE2925B}"/>
                        </a:ext>
                      </a:extLst>
                    </p:cNvPr>
                    <p:cNvSpPr/>
                    <p:nvPr/>
                  </p:nvSpPr>
                  <p:spPr>
                    <a:xfrm>
                      <a:off x="1273969" y="1607344"/>
                      <a:ext cx="233363" cy="731044"/>
                    </a:xfrm>
                    <a:custGeom>
                      <a:avLst/>
                      <a:gdLst>
                        <a:gd name="connsiteX0" fmla="*/ 0 w 311150"/>
                        <a:gd name="connsiteY0" fmla="*/ 974725 h 974725"/>
                        <a:gd name="connsiteX1" fmla="*/ 0 w 311150"/>
                        <a:gd name="connsiteY1" fmla="*/ 974725 h 974725"/>
                        <a:gd name="connsiteX2" fmla="*/ 15875 w 311150"/>
                        <a:gd name="connsiteY2" fmla="*/ 952500 h 974725"/>
                        <a:gd name="connsiteX3" fmla="*/ 22225 w 311150"/>
                        <a:gd name="connsiteY3" fmla="*/ 933450 h 974725"/>
                        <a:gd name="connsiteX4" fmla="*/ 25400 w 311150"/>
                        <a:gd name="connsiteY4" fmla="*/ 923925 h 974725"/>
                        <a:gd name="connsiteX5" fmla="*/ 28575 w 311150"/>
                        <a:gd name="connsiteY5" fmla="*/ 911225 h 974725"/>
                        <a:gd name="connsiteX6" fmla="*/ 34925 w 311150"/>
                        <a:gd name="connsiteY6" fmla="*/ 901700 h 974725"/>
                        <a:gd name="connsiteX7" fmla="*/ 41275 w 311150"/>
                        <a:gd name="connsiteY7" fmla="*/ 879475 h 974725"/>
                        <a:gd name="connsiteX8" fmla="*/ 60325 w 311150"/>
                        <a:gd name="connsiteY8" fmla="*/ 869950 h 974725"/>
                        <a:gd name="connsiteX9" fmla="*/ 69850 w 311150"/>
                        <a:gd name="connsiteY9" fmla="*/ 863600 h 974725"/>
                        <a:gd name="connsiteX10" fmla="*/ 92075 w 311150"/>
                        <a:gd name="connsiteY10" fmla="*/ 835025 h 974725"/>
                        <a:gd name="connsiteX11" fmla="*/ 95250 w 311150"/>
                        <a:gd name="connsiteY11" fmla="*/ 825500 h 974725"/>
                        <a:gd name="connsiteX12" fmla="*/ 101600 w 311150"/>
                        <a:gd name="connsiteY12" fmla="*/ 790575 h 974725"/>
                        <a:gd name="connsiteX13" fmla="*/ 107950 w 311150"/>
                        <a:gd name="connsiteY13" fmla="*/ 771525 h 974725"/>
                        <a:gd name="connsiteX14" fmla="*/ 114300 w 311150"/>
                        <a:gd name="connsiteY14" fmla="*/ 752475 h 974725"/>
                        <a:gd name="connsiteX15" fmla="*/ 117475 w 311150"/>
                        <a:gd name="connsiteY15" fmla="*/ 742950 h 974725"/>
                        <a:gd name="connsiteX16" fmla="*/ 120650 w 311150"/>
                        <a:gd name="connsiteY16" fmla="*/ 733425 h 974725"/>
                        <a:gd name="connsiteX17" fmla="*/ 127000 w 311150"/>
                        <a:gd name="connsiteY17" fmla="*/ 723900 h 974725"/>
                        <a:gd name="connsiteX18" fmla="*/ 133350 w 311150"/>
                        <a:gd name="connsiteY18" fmla="*/ 704850 h 974725"/>
                        <a:gd name="connsiteX19" fmla="*/ 136525 w 311150"/>
                        <a:gd name="connsiteY19" fmla="*/ 695325 h 974725"/>
                        <a:gd name="connsiteX20" fmla="*/ 142875 w 311150"/>
                        <a:gd name="connsiteY20" fmla="*/ 685800 h 974725"/>
                        <a:gd name="connsiteX21" fmla="*/ 149225 w 311150"/>
                        <a:gd name="connsiteY21" fmla="*/ 666750 h 974725"/>
                        <a:gd name="connsiteX22" fmla="*/ 168275 w 311150"/>
                        <a:gd name="connsiteY22" fmla="*/ 638175 h 974725"/>
                        <a:gd name="connsiteX23" fmla="*/ 174625 w 311150"/>
                        <a:gd name="connsiteY23" fmla="*/ 628650 h 974725"/>
                        <a:gd name="connsiteX24" fmla="*/ 184150 w 311150"/>
                        <a:gd name="connsiteY24" fmla="*/ 609600 h 974725"/>
                        <a:gd name="connsiteX25" fmla="*/ 190500 w 311150"/>
                        <a:gd name="connsiteY25" fmla="*/ 590550 h 974725"/>
                        <a:gd name="connsiteX26" fmla="*/ 193675 w 311150"/>
                        <a:gd name="connsiteY26" fmla="*/ 581025 h 974725"/>
                        <a:gd name="connsiteX27" fmla="*/ 196850 w 311150"/>
                        <a:gd name="connsiteY27" fmla="*/ 571500 h 974725"/>
                        <a:gd name="connsiteX28" fmla="*/ 200025 w 311150"/>
                        <a:gd name="connsiteY28" fmla="*/ 552450 h 974725"/>
                        <a:gd name="connsiteX29" fmla="*/ 203200 w 311150"/>
                        <a:gd name="connsiteY29" fmla="*/ 536575 h 974725"/>
                        <a:gd name="connsiteX30" fmla="*/ 206375 w 311150"/>
                        <a:gd name="connsiteY30" fmla="*/ 466725 h 974725"/>
                        <a:gd name="connsiteX31" fmla="*/ 244475 w 311150"/>
                        <a:gd name="connsiteY31" fmla="*/ 374650 h 974725"/>
                        <a:gd name="connsiteX32" fmla="*/ 250825 w 311150"/>
                        <a:gd name="connsiteY32" fmla="*/ 263525 h 974725"/>
                        <a:gd name="connsiteX33" fmla="*/ 273050 w 311150"/>
                        <a:gd name="connsiteY33" fmla="*/ 177800 h 974725"/>
                        <a:gd name="connsiteX34" fmla="*/ 269875 w 311150"/>
                        <a:gd name="connsiteY34" fmla="*/ 34925 h 974725"/>
                        <a:gd name="connsiteX35" fmla="*/ 263525 w 311150"/>
                        <a:gd name="connsiteY35" fmla="*/ 0 h 974725"/>
                        <a:gd name="connsiteX36" fmla="*/ 298450 w 311150"/>
                        <a:gd name="connsiteY36" fmla="*/ 31750 h 974725"/>
                        <a:gd name="connsiteX37" fmla="*/ 311150 w 311150"/>
                        <a:gd name="connsiteY37" fmla="*/ 79375 h 974725"/>
                        <a:gd name="connsiteX38" fmla="*/ 307975 w 311150"/>
                        <a:gd name="connsiteY38" fmla="*/ 168275 h 974725"/>
                        <a:gd name="connsiteX39" fmla="*/ 298450 w 311150"/>
                        <a:gd name="connsiteY39" fmla="*/ 254000 h 974725"/>
                        <a:gd name="connsiteX40" fmla="*/ 288925 w 311150"/>
                        <a:gd name="connsiteY40" fmla="*/ 333375 h 974725"/>
                        <a:gd name="connsiteX41" fmla="*/ 273050 w 311150"/>
                        <a:gd name="connsiteY41" fmla="*/ 365125 h 974725"/>
                        <a:gd name="connsiteX42" fmla="*/ 276225 w 311150"/>
                        <a:gd name="connsiteY42" fmla="*/ 403225 h 974725"/>
                        <a:gd name="connsiteX43" fmla="*/ 266700 w 311150"/>
                        <a:gd name="connsiteY43" fmla="*/ 422275 h 974725"/>
                        <a:gd name="connsiteX44" fmla="*/ 279400 w 311150"/>
                        <a:gd name="connsiteY44" fmla="*/ 466725 h 974725"/>
                        <a:gd name="connsiteX45" fmla="*/ 228600 w 311150"/>
                        <a:gd name="connsiteY45" fmla="*/ 565150 h 974725"/>
                        <a:gd name="connsiteX46" fmla="*/ 260350 w 311150"/>
                        <a:gd name="connsiteY46" fmla="*/ 635000 h 974725"/>
                        <a:gd name="connsiteX47" fmla="*/ 231775 w 311150"/>
                        <a:gd name="connsiteY47" fmla="*/ 650875 h 974725"/>
                        <a:gd name="connsiteX48" fmla="*/ 222250 w 311150"/>
                        <a:gd name="connsiteY48" fmla="*/ 679450 h 974725"/>
                        <a:gd name="connsiteX49" fmla="*/ 203200 w 311150"/>
                        <a:gd name="connsiteY49" fmla="*/ 704850 h 974725"/>
                        <a:gd name="connsiteX50" fmla="*/ 200025 w 311150"/>
                        <a:gd name="connsiteY50" fmla="*/ 742950 h 974725"/>
                        <a:gd name="connsiteX51" fmla="*/ 168275 w 311150"/>
                        <a:gd name="connsiteY51" fmla="*/ 777875 h 974725"/>
                        <a:gd name="connsiteX52" fmla="*/ 168275 w 311150"/>
                        <a:gd name="connsiteY52" fmla="*/ 822325 h 974725"/>
                        <a:gd name="connsiteX53" fmla="*/ 142875 w 311150"/>
                        <a:gd name="connsiteY53" fmla="*/ 860425 h 974725"/>
                        <a:gd name="connsiteX54" fmla="*/ 142875 w 311150"/>
                        <a:gd name="connsiteY54" fmla="*/ 889000 h 974725"/>
                        <a:gd name="connsiteX55" fmla="*/ 111125 w 311150"/>
                        <a:gd name="connsiteY55" fmla="*/ 898525 h 974725"/>
                        <a:gd name="connsiteX56" fmla="*/ 79375 w 311150"/>
                        <a:gd name="connsiteY56" fmla="*/ 955675 h 974725"/>
                        <a:gd name="connsiteX57" fmla="*/ 0 w 311150"/>
                        <a:gd name="connsiteY57" fmla="*/ 974725 h 9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1150" h="974725">
                          <a:moveTo>
                            <a:pt x="0" y="974725"/>
                          </a:moveTo>
                          <a:lnTo>
                            <a:pt x="0" y="974725"/>
                          </a:lnTo>
                          <a:cubicBezTo>
                            <a:pt x="5292" y="967317"/>
                            <a:pt x="11559" y="960516"/>
                            <a:pt x="15875" y="952500"/>
                          </a:cubicBezTo>
                          <a:cubicBezTo>
                            <a:pt x="19048" y="946607"/>
                            <a:pt x="20108" y="939800"/>
                            <a:pt x="22225" y="933450"/>
                          </a:cubicBezTo>
                          <a:cubicBezTo>
                            <a:pt x="23283" y="930275"/>
                            <a:pt x="24588" y="927172"/>
                            <a:pt x="25400" y="923925"/>
                          </a:cubicBezTo>
                          <a:cubicBezTo>
                            <a:pt x="26458" y="919692"/>
                            <a:pt x="26856" y="915236"/>
                            <a:pt x="28575" y="911225"/>
                          </a:cubicBezTo>
                          <a:cubicBezTo>
                            <a:pt x="30078" y="907718"/>
                            <a:pt x="32808" y="904875"/>
                            <a:pt x="34925" y="901700"/>
                          </a:cubicBezTo>
                          <a:cubicBezTo>
                            <a:pt x="35132" y="900870"/>
                            <a:pt x="39619" y="881545"/>
                            <a:pt x="41275" y="879475"/>
                          </a:cubicBezTo>
                          <a:cubicBezTo>
                            <a:pt x="47341" y="871892"/>
                            <a:pt x="52656" y="873785"/>
                            <a:pt x="60325" y="869950"/>
                          </a:cubicBezTo>
                          <a:cubicBezTo>
                            <a:pt x="63738" y="868243"/>
                            <a:pt x="66675" y="865717"/>
                            <a:pt x="69850" y="863600"/>
                          </a:cubicBezTo>
                          <a:cubicBezTo>
                            <a:pt x="85041" y="840814"/>
                            <a:pt x="77154" y="849946"/>
                            <a:pt x="92075" y="835025"/>
                          </a:cubicBezTo>
                          <a:cubicBezTo>
                            <a:pt x="93133" y="831850"/>
                            <a:pt x="94594" y="828782"/>
                            <a:pt x="95250" y="825500"/>
                          </a:cubicBezTo>
                          <a:cubicBezTo>
                            <a:pt x="100170" y="800902"/>
                            <a:pt x="95953" y="809400"/>
                            <a:pt x="101600" y="790575"/>
                          </a:cubicBezTo>
                          <a:cubicBezTo>
                            <a:pt x="103523" y="784164"/>
                            <a:pt x="105833" y="777875"/>
                            <a:pt x="107950" y="771525"/>
                          </a:cubicBezTo>
                          <a:lnTo>
                            <a:pt x="114300" y="752475"/>
                          </a:lnTo>
                          <a:lnTo>
                            <a:pt x="117475" y="742950"/>
                          </a:lnTo>
                          <a:cubicBezTo>
                            <a:pt x="118533" y="739775"/>
                            <a:pt x="118794" y="736210"/>
                            <a:pt x="120650" y="733425"/>
                          </a:cubicBezTo>
                          <a:cubicBezTo>
                            <a:pt x="122767" y="730250"/>
                            <a:pt x="125450" y="727387"/>
                            <a:pt x="127000" y="723900"/>
                          </a:cubicBezTo>
                          <a:cubicBezTo>
                            <a:pt x="129718" y="717783"/>
                            <a:pt x="131233" y="711200"/>
                            <a:pt x="133350" y="704850"/>
                          </a:cubicBezTo>
                          <a:cubicBezTo>
                            <a:pt x="134408" y="701675"/>
                            <a:pt x="134669" y="698110"/>
                            <a:pt x="136525" y="695325"/>
                          </a:cubicBezTo>
                          <a:cubicBezTo>
                            <a:pt x="138642" y="692150"/>
                            <a:pt x="141325" y="689287"/>
                            <a:pt x="142875" y="685800"/>
                          </a:cubicBezTo>
                          <a:cubicBezTo>
                            <a:pt x="145593" y="679683"/>
                            <a:pt x="145512" y="672319"/>
                            <a:pt x="149225" y="666750"/>
                          </a:cubicBezTo>
                          <a:lnTo>
                            <a:pt x="168275" y="638175"/>
                          </a:lnTo>
                          <a:cubicBezTo>
                            <a:pt x="170392" y="635000"/>
                            <a:pt x="173418" y="632270"/>
                            <a:pt x="174625" y="628650"/>
                          </a:cubicBezTo>
                          <a:cubicBezTo>
                            <a:pt x="186204" y="593912"/>
                            <a:pt x="167737" y="646529"/>
                            <a:pt x="184150" y="609600"/>
                          </a:cubicBezTo>
                          <a:cubicBezTo>
                            <a:pt x="186868" y="603483"/>
                            <a:pt x="188383" y="596900"/>
                            <a:pt x="190500" y="590550"/>
                          </a:cubicBezTo>
                          <a:lnTo>
                            <a:pt x="193675" y="581025"/>
                          </a:lnTo>
                          <a:cubicBezTo>
                            <a:pt x="194733" y="577850"/>
                            <a:pt x="196300" y="574801"/>
                            <a:pt x="196850" y="571500"/>
                          </a:cubicBezTo>
                          <a:cubicBezTo>
                            <a:pt x="197908" y="565150"/>
                            <a:pt x="198873" y="558784"/>
                            <a:pt x="200025" y="552450"/>
                          </a:cubicBezTo>
                          <a:cubicBezTo>
                            <a:pt x="200990" y="547141"/>
                            <a:pt x="203200" y="536575"/>
                            <a:pt x="203200" y="536575"/>
                          </a:cubicBezTo>
                          <a:lnTo>
                            <a:pt x="206375" y="466725"/>
                          </a:lnTo>
                          <a:lnTo>
                            <a:pt x="244475" y="374650"/>
                          </a:lnTo>
                          <a:lnTo>
                            <a:pt x="250825" y="263525"/>
                          </a:lnTo>
                          <a:lnTo>
                            <a:pt x="273050" y="177800"/>
                          </a:lnTo>
                          <a:cubicBezTo>
                            <a:pt x="271992" y="130175"/>
                            <a:pt x="270933" y="82550"/>
                            <a:pt x="269875" y="34925"/>
                          </a:cubicBezTo>
                          <a:lnTo>
                            <a:pt x="263525" y="0"/>
                          </a:lnTo>
                          <a:lnTo>
                            <a:pt x="298450" y="31750"/>
                          </a:lnTo>
                          <a:lnTo>
                            <a:pt x="311150" y="79375"/>
                          </a:lnTo>
                          <a:lnTo>
                            <a:pt x="307975" y="168275"/>
                          </a:lnTo>
                          <a:lnTo>
                            <a:pt x="298450" y="254000"/>
                          </a:lnTo>
                          <a:lnTo>
                            <a:pt x="288925" y="333375"/>
                          </a:lnTo>
                          <a:lnTo>
                            <a:pt x="273050" y="365125"/>
                          </a:lnTo>
                          <a:lnTo>
                            <a:pt x="276225" y="403225"/>
                          </a:lnTo>
                          <a:lnTo>
                            <a:pt x="266700" y="422275"/>
                          </a:lnTo>
                          <a:lnTo>
                            <a:pt x="279400" y="466725"/>
                          </a:lnTo>
                          <a:lnTo>
                            <a:pt x="228600" y="565150"/>
                          </a:lnTo>
                          <a:lnTo>
                            <a:pt x="260350" y="635000"/>
                          </a:lnTo>
                          <a:lnTo>
                            <a:pt x="231775" y="650875"/>
                          </a:lnTo>
                          <a:lnTo>
                            <a:pt x="222250" y="679450"/>
                          </a:lnTo>
                          <a:lnTo>
                            <a:pt x="203200" y="704850"/>
                          </a:lnTo>
                          <a:lnTo>
                            <a:pt x="200025" y="742950"/>
                          </a:lnTo>
                          <a:lnTo>
                            <a:pt x="168275" y="777875"/>
                          </a:lnTo>
                          <a:lnTo>
                            <a:pt x="168275" y="822325"/>
                          </a:lnTo>
                          <a:lnTo>
                            <a:pt x="142875" y="860425"/>
                          </a:lnTo>
                          <a:lnTo>
                            <a:pt x="142875" y="889000"/>
                          </a:lnTo>
                          <a:lnTo>
                            <a:pt x="111125" y="898525"/>
                          </a:lnTo>
                          <a:lnTo>
                            <a:pt x="79375" y="955675"/>
                          </a:lnTo>
                          <a:lnTo>
                            <a:pt x="0" y="974725"/>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AD6F0B4C-AB0E-79BA-8D5F-ACF1AF0109EF}"/>
                      </a:ext>
                    </a:extLst>
                  </p:cNvPr>
                  <p:cNvGrpSpPr/>
                  <p:nvPr/>
                </p:nvGrpSpPr>
                <p:grpSpPr>
                  <a:xfrm>
                    <a:off x="3383621" y="2505195"/>
                    <a:ext cx="1092963" cy="921829"/>
                    <a:chOff x="1794527" y="2824871"/>
                    <a:chExt cx="1332876" cy="1143853"/>
                  </a:xfrm>
                </p:grpSpPr>
                <p:sp>
                  <p:nvSpPr>
                    <p:cNvPr id="97" name="TextBox 96">
                      <a:extLst>
                        <a:ext uri="{FF2B5EF4-FFF2-40B4-BE49-F238E27FC236}">
                          <a16:creationId xmlns:a16="http://schemas.microsoft.com/office/drawing/2014/main" id="{F2AE813A-C366-B9C0-CB3F-7638799B5841}"/>
                        </a:ext>
                      </a:extLst>
                    </p:cNvPr>
                    <p:cNvSpPr txBox="1"/>
                    <p:nvPr/>
                  </p:nvSpPr>
                  <p:spPr>
                    <a:xfrm>
                      <a:off x="1794527" y="2824871"/>
                      <a:ext cx="1275896" cy="229144"/>
                    </a:xfrm>
                    <a:prstGeom prst="rect">
                      <a:avLst/>
                    </a:prstGeom>
                    <a:noFill/>
                  </p:spPr>
                  <p:txBody>
                    <a:bodyPr wrap="square" rtlCol="0">
                      <a:spAutoFit/>
                    </a:bodyPr>
                    <a:lstStyle/>
                    <a:p>
                      <a:r>
                        <a:rPr lang="lt-LT" sz="600"/>
                        <a:t>c)</a:t>
                      </a:r>
                      <a:r>
                        <a:rPr lang="en-US" sz="600"/>
                        <a:t> </a:t>
                      </a:r>
                      <a:r>
                        <a:rPr lang="lt-LT" sz="600"/>
                        <a:t>Medienos ištekliai</a:t>
                      </a:r>
                      <a:endParaRPr lang="en-GB" sz="600"/>
                    </a:p>
                  </p:txBody>
                </p:sp>
                <p:sp>
                  <p:nvSpPr>
                    <p:cNvPr id="98" name="Rectangle 97">
                      <a:extLst>
                        <a:ext uri="{FF2B5EF4-FFF2-40B4-BE49-F238E27FC236}">
                          <a16:creationId xmlns:a16="http://schemas.microsoft.com/office/drawing/2014/main" id="{B8E4806C-AE68-27C1-6285-5FB89B05D371}"/>
                        </a:ext>
                      </a:extLst>
                    </p:cNvPr>
                    <p:cNvSpPr/>
                    <p:nvPr/>
                  </p:nvSpPr>
                  <p:spPr>
                    <a:xfrm>
                      <a:off x="1928190" y="3063455"/>
                      <a:ext cx="90546" cy="9091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99" name="Rectangle 98">
                      <a:extLst>
                        <a:ext uri="{FF2B5EF4-FFF2-40B4-BE49-F238E27FC236}">
                          <a16:creationId xmlns:a16="http://schemas.microsoft.com/office/drawing/2014/main" id="{091A0BA8-DCDA-4C92-6178-C25832A10CDB}"/>
                        </a:ext>
                      </a:extLst>
                    </p:cNvPr>
                    <p:cNvSpPr/>
                    <p:nvPr/>
                  </p:nvSpPr>
                  <p:spPr>
                    <a:xfrm>
                      <a:off x="1928190" y="3265822"/>
                      <a:ext cx="90546" cy="90915"/>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00" name="Rectangle 99">
                      <a:extLst>
                        <a:ext uri="{FF2B5EF4-FFF2-40B4-BE49-F238E27FC236}">
                          <a16:creationId xmlns:a16="http://schemas.microsoft.com/office/drawing/2014/main" id="{F72D8233-B0E6-85EE-A115-DD64CC9CCBE6}"/>
                        </a:ext>
                      </a:extLst>
                    </p:cNvPr>
                    <p:cNvSpPr/>
                    <p:nvPr/>
                  </p:nvSpPr>
                  <p:spPr>
                    <a:xfrm>
                      <a:off x="1928190" y="3450807"/>
                      <a:ext cx="90546" cy="90915"/>
                    </a:xfrm>
                    <a:prstGeom prst="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01" name="Rectangle 100">
                      <a:extLst>
                        <a:ext uri="{FF2B5EF4-FFF2-40B4-BE49-F238E27FC236}">
                          <a16:creationId xmlns:a16="http://schemas.microsoft.com/office/drawing/2014/main" id="{92932850-C4E0-D481-9320-7BBB5D959BD4}"/>
                        </a:ext>
                      </a:extLst>
                    </p:cNvPr>
                    <p:cNvSpPr/>
                    <p:nvPr/>
                  </p:nvSpPr>
                  <p:spPr>
                    <a:xfrm>
                      <a:off x="1928190" y="3653174"/>
                      <a:ext cx="90546" cy="90915"/>
                    </a:xfrm>
                    <a:prstGeom prst="rect">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02" name="Rectangle 101">
                      <a:extLst>
                        <a:ext uri="{FF2B5EF4-FFF2-40B4-BE49-F238E27FC236}">
                          <a16:creationId xmlns:a16="http://schemas.microsoft.com/office/drawing/2014/main" id="{71E99218-9EAB-1D7F-3F50-CB6C15DF32C9}"/>
                        </a:ext>
                      </a:extLst>
                    </p:cNvPr>
                    <p:cNvSpPr/>
                    <p:nvPr/>
                  </p:nvSpPr>
                  <p:spPr>
                    <a:xfrm>
                      <a:off x="1928190" y="3855541"/>
                      <a:ext cx="90546" cy="90915"/>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03" name="TextBox 102">
                      <a:extLst>
                        <a:ext uri="{FF2B5EF4-FFF2-40B4-BE49-F238E27FC236}">
                          <a16:creationId xmlns:a16="http://schemas.microsoft.com/office/drawing/2014/main" id="{8F3658B2-C9D9-EB2D-D591-66E5AFFB355C}"/>
                        </a:ext>
                      </a:extLst>
                    </p:cNvPr>
                    <p:cNvSpPr txBox="1"/>
                    <p:nvPr/>
                  </p:nvSpPr>
                  <p:spPr>
                    <a:xfrm>
                      <a:off x="2003746" y="2987955"/>
                      <a:ext cx="1004341" cy="184666"/>
                    </a:xfrm>
                    <a:prstGeom prst="rect">
                      <a:avLst/>
                    </a:prstGeom>
                    <a:noFill/>
                  </p:spPr>
                  <p:txBody>
                    <a:bodyPr wrap="square" rtlCol="0">
                      <a:spAutoFit/>
                    </a:bodyPr>
                    <a:lstStyle/>
                    <a:p>
                      <a:r>
                        <a:rPr lang="en-US" sz="600"/>
                        <a:t>178 – 200</a:t>
                      </a:r>
                      <a:r>
                        <a:rPr lang="lt-LT" sz="600"/>
                        <a:t> m</a:t>
                      </a:r>
                      <a:r>
                        <a:rPr lang="en-US" sz="600" baseline="30000"/>
                        <a:t>3</a:t>
                      </a:r>
                      <a:r>
                        <a:rPr lang="en-US" sz="600"/>
                        <a:t>/ha</a:t>
                      </a:r>
                      <a:endParaRPr lang="en-GB" sz="600"/>
                    </a:p>
                  </p:txBody>
                </p:sp>
                <p:sp>
                  <p:nvSpPr>
                    <p:cNvPr id="104" name="TextBox 103">
                      <a:extLst>
                        <a:ext uri="{FF2B5EF4-FFF2-40B4-BE49-F238E27FC236}">
                          <a16:creationId xmlns:a16="http://schemas.microsoft.com/office/drawing/2014/main" id="{3D7F5AC7-A09E-E50B-92E4-667C18557BF7}"/>
                        </a:ext>
                      </a:extLst>
                    </p:cNvPr>
                    <p:cNvSpPr txBox="1"/>
                    <p:nvPr/>
                  </p:nvSpPr>
                  <p:spPr>
                    <a:xfrm>
                      <a:off x="2003745" y="3186981"/>
                      <a:ext cx="1004341" cy="184666"/>
                    </a:xfrm>
                    <a:prstGeom prst="rect">
                      <a:avLst/>
                    </a:prstGeom>
                    <a:noFill/>
                  </p:spPr>
                  <p:txBody>
                    <a:bodyPr wrap="square" rtlCol="0">
                      <a:spAutoFit/>
                    </a:bodyPr>
                    <a:lstStyle/>
                    <a:p>
                      <a:r>
                        <a:rPr lang="en-US" sz="600"/>
                        <a:t>201 – 215</a:t>
                      </a:r>
                      <a:r>
                        <a:rPr lang="lt-LT" sz="600"/>
                        <a:t> m</a:t>
                      </a:r>
                      <a:r>
                        <a:rPr lang="en-US" sz="600" baseline="30000"/>
                        <a:t>3</a:t>
                      </a:r>
                      <a:r>
                        <a:rPr lang="en-US" sz="600"/>
                        <a:t>/ha</a:t>
                      </a:r>
                      <a:endParaRPr lang="en-GB" sz="600"/>
                    </a:p>
                  </p:txBody>
                </p:sp>
                <p:sp>
                  <p:nvSpPr>
                    <p:cNvPr id="105" name="TextBox 104">
                      <a:extLst>
                        <a:ext uri="{FF2B5EF4-FFF2-40B4-BE49-F238E27FC236}">
                          <a16:creationId xmlns:a16="http://schemas.microsoft.com/office/drawing/2014/main" id="{8CF3E345-7512-250D-BCED-049011D4FA96}"/>
                        </a:ext>
                      </a:extLst>
                    </p:cNvPr>
                    <p:cNvSpPr txBox="1"/>
                    <p:nvPr/>
                  </p:nvSpPr>
                  <p:spPr>
                    <a:xfrm>
                      <a:off x="2003745" y="3386007"/>
                      <a:ext cx="1123658" cy="184666"/>
                    </a:xfrm>
                    <a:prstGeom prst="rect">
                      <a:avLst/>
                    </a:prstGeom>
                    <a:noFill/>
                  </p:spPr>
                  <p:txBody>
                    <a:bodyPr wrap="square" rtlCol="0">
                      <a:spAutoFit/>
                    </a:bodyPr>
                    <a:lstStyle/>
                    <a:p>
                      <a:r>
                        <a:rPr lang="en-US" sz="600"/>
                        <a:t>216 – 237</a:t>
                      </a:r>
                      <a:r>
                        <a:rPr lang="lt-LT" sz="600"/>
                        <a:t> m</a:t>
                      </a:r>
                      <a:r>
                        <a:rPr lang="en-US" sz="600" baseline="30000"/>
                        <a:t>3</a:t>
                      </a:r>
                      <a:r>
                        <a:rPr lang="en-US" sz="600"/>
                        <a:t>/ha</a:t>
                      </a:r>
                      <a:endParaRPr lang="en-GB" sz="600"/>
                    </a:p>
                  </p:txBody>
                </p:sp>
                <p:sp>
                  <p:nvSpPr>
                    <p:cNvPr id="106" name="TextBox 105">
                      <a:extLst>
                        <a:ext uri="{FF2B5EF4-FFF2-40B4-BE49-F238E27FC236}">
                          <a16:creationId xmlns:a16="http://schemas.microsoft.com/office/drawing/2014/main" id="{BFEF40AD-4C29-D9C8-CB9E-39AA55611D25}"/>
                        </a:ext>
                      </a:extLst>
                    </p:cNvPr>
                    <p:cNvSpPr txBox="1"/>
                    <p:nvPr/>
                  </p:nvSpPr>
                  <p:spPr>
                    <a:xfrm>
                      <a:off x="2003745" y="3585033"/>
                      <a:ext cx="1123658" cy="184666"/>
                    </a:xfrm>
                    <a:prstGeom prst="rect">
                      <a:avLst/>
                    </a:prstGeom>
                    <a:noFill/>
                  </p:spPr>
                  <p:txBody>
                    <a:bodyPr wrap="square" rtlCol="0">
                      <a:spAutoFit/>
                    </a:bodyPr>
                    <a:lstStyle/>
                    <a:p>
                      <a:r>
                        <a:rPr lang="en-US" sz="600"/>
                        <a:t>238 – 251</a:t>
                      </a:r>
                      <a:r>
                        <a:rPr lang="lt-LT" sz="600"/>
                        <a:t> m</a:t>
                      </a:r>
                      <a:r>
                        <a:rPr lang="en-US" sz="600" baseline="30000"/>
                        <a:t>3</a:t>
                      </a:r>
                      <a:r>
                        <a:rPr lang="en-US" sz="600"/>
                        <a:t>/ha</a:t>
                      </a:r>
                      <a:endParaRPr lang="en-GB" sz="600"/>
                    </a:p>
                  </p:txBody>
                </p:sp>
                <p:sp>
                  <p:nvSpPr>
                    <p:cNvPr id="107" name="TextBox 106">
                      <a:extLst>
                        <a:ext uri="{FF2B5EF4-FFF2-40B4-BE49-F238E27FC236}">
                          <a16:creationId xmlns:a16="http://schemas.microsoft.com/office/drawing/2014/main" id="{F3482DD1-F3D2-5FDF-D099-DEA14E09B629}"/>
                        </a:ext>
                      </a:extLst>
                    </p:cNvPr>
                    <p:cNvSpPr txBox="1"/>
                    <p:nvPr/>
                  </p:nvSpPr>
                  <p:spPr>
                    <a:xfrm>
                      <a:off x="2003745" y="3784058"/>
                      <a:ext cx="1123658" cy="184666"/>
                    </a:xfrm>
                    <a:prstGeom prst="rect">
                      <a:avLst/>
                    </a:prstGeom>
                    <a:noFill/>
                  </p:spPr>
                  <p:txBody>
                    <a:bodyPr wrap="square" rtlCol="0">
                      <a:spAutoFit/>
                    </a:bodyPr>
                    <a:lstStyle/>
                    <a:p>
                      <a:r>
                        <a:rPr lang="en-US" sz="600"/>
                        <a:t>252 – 326</a:t>
                      </a:r>
                      <a:r>
                        <a:rPr lang="lt-LT" sz="600"/>
                        <a:t> m</a:t>
                      </a:r>
                      <a:r>
                        <a:rPr lang="en-US" sz="600" baseline="30000"/>
                        <a:t>3</a:t>
                      </a:r>
                      <a:r>
                        <a:rPr lang="en-US" sz="600"/>
                        <a:t>/ha</a:t>
                      </a:r>
                      <a:endParaRPr lang="en-GB" sz="600"/>
                    </a:p>
                  </p:txBody>
                </p:sp>
              </p:grpSp>
            </p:grpSp>
            <p:grpSp>
              <p:nvGrpSpPr>
                <p:cNvPr id="152" name="Group 151">
                  <a:extLst>
                    <a:ext uri="{FF2B5EF4-FFF2-40B4-BE49-F238E27FC236}">
                      <a16:creationId xmlns:a16="http://schemas.microsoft.com/office/drawing/2014/main" id="{EA5D8493-8E1E-3AF2-F692-83E7FF2FF780}"/>
                    </a:ext>
                  </a:extLst>
                </p:cNvPr>
                <p:cNvGrpSpPr/>
                <p:nvPr/>
              </p:nvGrpSpPr>
              <p:grpSpPr>
                <a:xfrm>
                  <a:off x="5090720" y="961544"/>
                  <a:ext cx="1052210" cy="2236672"/>
                  <a:chOff x="4360716" y="975464"/>
                  <a:chExt cx="1083519" cy="2454103"/>
                </a:xfrm>
              </p:grpSpPr>
              <p:grpSp>
                <p:nvGrpSpPr>
                  <p:cNvPr id="110" name="Group 109">
                    <a:extLst>
                      <a:ext uri="{FF2B5EF4-FFF2-40B4-BE49-F238E27FC236}">
                        <a16:creationId xmlns:a16="http://schemas.microsoft.com/office/drawing/2014/main" id="{3F13567D-6E2D-B7FB-6C93-6DCDEBAFC1BB}"/>
                      </a:ext>
                    </a:extLst>
                  </p:cNvPr>
                  <p:cNvGrpSpPr/>
                  <p:nvPr/>
                </p:nvGrpSpPr>
                <p:grpSpPr>
                  <a:xfrm>
                    <a:off x="4360716" y="975464"/>
                    <a:ext cx="795340" cy="1504872"/>
                    <a:chOff x="1273969" y="252413"/>
                    <a:chExt cx="1288256" cy="2340769"/>
                  </a:xfrm>
                </p:grpSpPr>
                <p:sp>
                  <p:nvSpPr>
                    <p:cNvPr id="111" name="Freeform 36">
                      <a:extLst>
                        <a:ext uri="{FF2B5EF4-FFF2-40B4-BE49-F238E27FC236}">
                          <a16:creationId xmlns:a16="http://schemas.microsoft.com/office/drawing/2014/main" id="{0247892A-421A-3C8A-6DA6-237FBF67D679}"/>
                        </a:ext>
                      </a:extLst>
                    </p:cNvPr>
                    <p:cNvSpPr/>
                    <p:nvPr/>
                  </p:nvSpPr>
                  <p:spPr>
                    <a:xfrm>
                      <a:off x="1654969" y="252413"/>
                      <a:ext cx="907256" cy="588169"/>
                    </a:xfrm>
                    <a:custGeom>
                      <a:avLst/>
                      <a:gdLst>
                        <a:gd name="connsiteX0" fmla="*/ 1054100 w 1209675"/>
                        <a:gd name="connsiteY0" fmla="*/ 644525 h 784225"/>
                        <a:gd name="connsiteX1" fmla="*/ 1054100 w 1209675"/>
                        <a:gd name="connsiteY1" fmla="*/ 644525 h 784225"/>
                        <a:gd name="connsiteX2" fmla="*/ 1047750 w 1209675"/>
                        <a:gd name="connsiteY2" fmla="*/ 673100 h 784225"/>
                        <a:gd name="connsiteX3" fmla="*/ 1041400 w 1209675"/>
                        <a:gd name="connsiteY3" fmla="*/ 682625 h 784225"/>
                        <a:gd name="connsiteX4" fmla="*/ 1031875 w 1209675"/>
                        <a:gd name="connsiteY4" fmla="*/ 676275 h 784225"/>
                        <a:gd name="connsiteX5" fmla="*/ 1012825 w 1209675"/>
                        <a:gd name="connsiteY5" fmla="*/ 669925 h 784225"/>
                        <a:gd name="connsiteX6" fmla="*/ 987425 w 1209675"/>
                        <a:gd name="connsiteY6" fmla="*/ 663575 h 784225"/>
                        <a:gd name="connsiteX7" fmla="*/ 952500 w 1209675"/>
                        <a:gd name="connsiteY7" fmla="*/ 660400 h 784225"/>
                        <a:gd name="connsiteX8" fmla="*/ 933450 w 1209675"/>
                        <a:gd name="connsiteY8" fmla="*/ 647700 h 784225"/>
                        <a:gd name="connsiteX9" fmla="*/ 917575 w 1209675"/>
                        <a:gd name="connsiteY9" fmla="*/ 635000 h 784225"/>
                        <a:gd name="connsiteX10" fmla="*/ 908050 w 1209675"/>
                        <a:gd name="connsiteY10" fmla="*/ 638175 h 784225"/>
                        <a:gd name="connsiteX11" fmla="*/ 901700 w 1209675"/>
                        <a:gd name="connsiteY11" fmla="*/ 647700 h 784225"/>
                        <a:gd name="connsiteX12" fmla="*/ 908050 w 1209675"/>
                        <a:gd name="connsiteY12" fmla="*/ 673100 h 784225"/>
                        <a:gd name="connsiteX13" fmla="*/ 898525 w 1209675"/>
                        <a:gd name="connsiteY13" fmla="*/ 704850 h 784225"/>
                        <a:gd name="connsiteX14" fmla="*/ 879475 w 1209675"/>
                        <a:gd name="connsiteY14" fmla="*/ 717550 h 784225"/>
                        <a:gd name="connsiteX15" fmla="*/ 847725 w 1209675"/>
                        <a:gd name="connsiteY15" fmla="*/ 701675 h 784225"/>
                        <a:gd name="connsiteX16" fmla="*/ 847725 w 1209675"/>
                        <a:gd name="connsiteY16" fmla="*/ 701675 h 784225"/>
                        <a:gd name="connsiteX17" fmla="*/ 828675 w 1209675"/>
                        <a:gd name="connsiteY17" fmla="*/ 695325 h 784225"/>
                        <a:gd name="connsiteX18" fmla="*/ 815975 w 1209675"/>
                        <a:gd name="connsiteY18" fmla="*/ 692150 h 784225"/>
                        <a:gd name="connsiteX19" fmla="*/ 781050 w 1209675"/>
                        <a:gd name="connsiteY19" fmla="*/ 682625 h 784225"/>
                        <a:gd name="connsiteX20" fmla="*/ 771525 w 1209675"/>
                        <a:gd name="connsiteY20" fmla="*/ 685800 h 784225"/>
                        <a:gd name="connsiteX21" fmla="*/ 768350 w 1209675"/>
                        <a:gd name="connsiteY21" fmla="*/ 711200 h 784225"/>
                        <a:gd name="connsiteX22" fmla="*/ 765175 w 1209675"/>
                        <a:gd name="connsiteY22" fmla="*/ 720725 h 784225"/>
                        <a:gd name="connsiteX23" fmla="*/ 746125 w 1209675"/>
                        <a:gd name="connsiteY23" fmla="*/ 733425 h 784225"/>
                        <a:gd name="connsiteX24" fmla="*/ 733425 w 1209675"/>
                        <a:gd name="connsiteY24" fmla="*/ 752475 h 784225"/>
                        <a:gd name="connsiteX25" fmla="*/ 727075 w 1209675"/>
                        <a:gd name="connsiteY25" fmla="*/ 771525 h 784225"/>
                        <a:gd name="connsiteX26" fmla="*/ 701675 w 1209675"/>
                        <a:gd name="connsiteY26" fmla="*/ 777875 h 784225"/>
                        <a:gd name="connsiteX27" fmla="*/ 682625 w 1209675"/>
                        <a:gd name="connsiteY27" fmla="*/ 784225 h 784225"/>
                        <a:gd name="connsiteX28" fmla="*/ 663575 w 1209675"/>
                        <a:gd name="connsiteY28" fmla="*/ 777875 h 784225"/>
                        <a:gd name="connsiteX29" fmla="*/ 654050 w 1209675"/>
                        <a:gd name="connsiteY29" fmla="*/ 774700 h 784225"/>
                        <a:gd name="connsiteX30" fmla="*/ 622300 w 1209675"/>
                        <a:gd name="connsiteY30" fmla="*/ 765175 h 784225"/>
                        <a:gd name="connsiteX31" fmla="*/ 612775 w 1209675"/>
                        <a:gd name="connsiteY31" fmla="*/ 762000 h 784225"/>
                        <a:gd name="connsiteX32" fmla="*/ 603250 w 1209675"/>
                        <a:gd name="connsiteY32" fmla="*/ 755650 h 784225"/>
                        <a:gd name="connsiteX33" fmla="*/ 596900 w 1209675"/>
                        <a:gd name="connsiteY33" fmla="*/ 746125 h 784225"/>
                        <a:gd name="connsiteX34" fmla="*/ 587375 w 1209675"/>
                        <a:gd name="connsiteY34" fmla="*/ 739775 h 784225"/>
                        <a:gd name="connsiteX35" fmla="*/ 584200 w 1209675"/>
                        <a:gd name="connsiteY35" fmla="*/ 730250 h 784225"/>
                        <a:gd name="connsiteX36" fmla="*/ 581025 w 1209675"/>
                        <a:gd name="connsiteY36" fmla="*/ 704850 h 784225"/>
                        <a:gd name="connsiteX37" fmla="*/ 549275 w 1209675"/>
                        <a:gd name="connsiteY37" fmla="*/ 673100 h 784225"/>
                        <a:gd name="connsiteX38" fmla="*/ 530225 w 1209675"/>
                        <a:gd name="connsiteY38" fmla="*/ 663575 h 784225"/>
                        <a:gd name="connsiteX39" fmla="*/ 508000 w 1209675"/>
                        <a:gd name="connsiteY39" fmla="*/ 666750 h 784225"/>
                        <a:gd name="connsiteX40" fmla="*/ 476250 w 1209675"/>
                        <a:gd name="connsiteY40" fmla="*/ 676275 h 784225"/>
                        <a:gd name="connsiteX41" fmla="*/ 466725 w 1209675"/>
                        <a:gd name="connsiteY41" fmla="*/ 679450 h 784225"/>
                        <a:gd name="connsiteX42" fmla="*/ 457200 w 1209675"/>
                        <a:gd name="connsiteY42" fmla="*/ 682625 h 784225"/>
                        <a:gd name="connsiteX43" fmla="*/ 422275 w 1209675"/>
                        <a:gd name="connsiteY43" fmla="*/ 676275 h 784225"/>
                        <a:gd name="connsiteX44" fmla="*/ 403225 w 1209675"/>
                        <a:gd name="connsiteY44" fmla="*/ 663575 h 784225"/>
                        <a:gd name="connsiteX45" fmla="*/ 393700 w 1209675"/>
                        <a:gd name="connsiteY45" fmla="*/ 657225 h 784225"/>
                        <a:gd name="connsiteX46" fmla="*/ 384175 w 1209675"/>
                        <a:gd name="connsiteY46" fmla="*/ 654050 h 784225"/>
                        <a:gd name="connsiteX47" fmla="*/ 377825 w 1209675"/>
                        <a:gd name="connsiteY47" fmla="*/ 644525 h 784225"/>
                        <a:gd name="connsiteX48" fmla="*/ 368300 w 1209675"/>
                        <a:gd name="connsiteY48" fmla="*/ 635000 h 784225"/>
                        <a:gd name="connsiteX49" fmla="*/ 368300 w 1209675"/>
                        <a:gd name="connsiteY49" fmla="*/ 635000 h 784225"/>
                        <a:gd name="connsiteX50" fmla="*/ 339725 w 1209675"/>
                        <a:gd name="connsiteY50" fmla="*/ 603250 h 784225"/>
                        <a:gd name="connsiteX51" fmla="*/ 295275 w 1209675"/>
                        <a:gd name="connsiteY51" fmla="*/ 587375 h 784225"/>
                        <a:gd name="connsiteX52" fmla="*/ 247650 w 1209675"/>
                        <a:gd name="connsiteY52" fmla="*/ 603250 h 784225"/>
                        <a:gd name="connsiteX53" fmla="*/ 228600 w 1209675"/>
                        <a:gd name="connsiteY53" fmla="*/ 577850 h 784225"/>
                        <a:gd name="connsiteX54" fmla="*/ 146050 w 1209675"/>
                        <a:gd name="connsiteY54" fmla="*/ 552450 h 784225"/>
                        <a:gd name="connsiteX55" fmla="*/ 127000 w 1209675"/>
                        <a:gd name="connsiteY55" fmla="*/ 600075 h 784225"/>
                        <a:gd name="connsiteX56" fmla="*/ 85725 w 1209675"/>
                        <a:gd name="connsiteY56" fmla="*/ 587375 h 784225"/>
                        <a:gd name="connsiteX57" fmla="*/ 47625 w 1209675"/>
                        <a:gd name="connsiteY57" fmla="*/ 593725 h 784225"/>
                        <a:gd name="connsiteX58" fmla="*/ 15875 w 1209675"/>
                        <a:gd name="connsiteY58" fmla="*/ 574675 h 784225"/>
                        <a:gd name="connsiteX59" fmla="*/ 0 w 1209675"/>
                        <a:gd name="connsiteY59" fmla="*/ 504825 h 784225"/>
                        <a:gd name="connsiteX60" fmla="*/ 88900 w 1209675"/>
                        <a:gd name="connsiteY60" fmla="*/ 482600 h 784225"/>
                        <a:gd name="connsiteX61" fmla="*/ 165100 w 1209675"/>
                        <a:gd name="connsiteY61" fmla="*/ 384175 h 784225"/>
                        <a:gd name="connsiteX62" fmla="*/ 219075 w 1209675"/>
                        <a:gd name="connsiteY62" fmla="*/ 361950 h 784225"/>
                        <a:gd name="connsiteX63" fmla="*/ 250825 w 1209675"/>
                        <a:gd name="connsiteY63" fmla="*/ 355600 h 784225"/>
                        <a:gd name="connsiteX64" fmla="*/ 358775 w 1209675"/>
                        <a:gd name="connsiteY64" fmla="*/ 301625 h 784225"/>
                        <a:gd name="connsiteX65" fmla="*/ 374650 w 1209675"/>
                        <a:gd name="connsiteY65" fmla="*/ 276225 h 784225"/>
                        <a:gd name="connsiteX66" fmla="*/ 412750 w 1209675"/>
                        <a:gd name="connsiteY66" fmla="*/ 209550 h 784225"/>
                        <a:gd name="connsiteX67" fmla="*/ 412750 w 1209675"/>
                        <a:gd name="connsiteY67" fmla="*/ 209550 h 784225"/>
                        <a:gd name="connsiteX68" fmla="*/ 479425 w 1209675"/>
                        <a:gd name="connsiteY68" fmla="*/ 203200 h 784225"/>
                        <a:gd name="connsiteX69" fmla="*/ 511175 w 1209675"/>
                        <a:gd name="connsiteY69" fmla="*/ 187325 h 784225"/>
                        <a:gd name="connsiteX70" fmla="*/ 533400 w 1209675"/>
                        <a:gd name="connsiteY70" fmla="*/ 155575 h 784225"/>
                        <a:gd name="connsiteX71" fmla="*/ 561975 w 1209675"/>
                        <a:gd name="connsiteY71" fmla="*/ 139700 h 784225"/>
                        <a:gd name="connsiteX72" fmla="*/ 600075 w 1209675"/>
                        <a:gd name="connsiteY72" fmla="*/ 123825 h 784225"/>
                        <a:gd name="connsiteX73" fmla="*/ 631825 w 1209675"/>
                        <a:gd name="connsiteY73" fmla="*/ 120650 h 784225"/>
                        <a:gd name="connsiteX74" fmla="*/ 666750 w 1209675"/>
                        <a:gd name="connsiteY74" fmla="*/ 146050 h 784225"/>
                        <a:gd name="connsiteX75" fmla="*/ 708025 w 1209675"/>
                        <a:gd name="connsiteY75" fmla="*/ 158750 h 784225"/>
                        <a:gd name="connsiteX76" fmla="*/ 742950 w 1209675"/>
                        <a:gd name="connsiteY76" fmla="*/ 155575 h 784225"/>
                        <a:gd name="connsiteX77" fmla="*/ 771525 w 1209675"/>
                        <a:gd name="connsiteY77" fmla="*/ 152400 h 784225"/>
                        <a:gd name="connsiteX78" fmla="*/ 800100 w 1209675"/>
                        <a:gd name="connsiteY78" fmla="*/ 120650 h 784225"/>
                        <a:gd name="connsiteX79" fmla="*/ 815975 w 1209675"/>
                        <a:gd name="connsiteY79" fmla="*/ 98425 h 784225"/>
                        <a:gd name="connsiteX80" fmla="*/ 847725 w 1209675"/>
                        <a:gd name="connsiteY80" fmla="*/ 95250 h 784225"/>
                        <a:gd name="connsiteX81" fmla="*/ 879475 w 1209675"/>
                        <a:gd name="connsiteY81" fmla="*/ 79375 h 784225"/>
                        <a:gd name="connsiteX82" fmla="*/ 901700 w 1209675"/>
                        <a:gd name="connsiteY82" fmla="*/ 60325 h 784225"/>
                        <a:gd name="connsiteX83" fmla="*/ 930275 w 1209675"/>
                        <a:gd name="connsiteY83" fmla="*/ 19050 h 784225"/>
                        <a:gd name="connsiteX84" fmla="*/ 955675 w 1209675"/>
                        <a:gd name="connsiteY84" fmla="*/ 12700 h 784225"/>
                        <a:gd name="connsiteX85" fmla="*/ 990600 w 1209675"/>
                        <a:gd name="connsiteY85" fmla="*/ 41275 h 784225"/>
                        <a:gd name="connsiteX86" fmla="*/ 1022350 w 1209675"/>
                        <a:gd name="connsiteY86" fmla="*/ 50800 h 784225"/>
                        <a:gd name="connsiteX87" fmla="*/ 1066800 w 1209675"/>
                        <a:gd name="connsiteY87" fmla="*/ 22225 h 784225"/>
                        <a:gd name="connsiteX88" fmla="*/ 1098550 w 1209675"/>
                        <a:gd name="connsiteY88" fmla="*/ 15875 h 784225"/>
                        <a:gd name="connsiteX89" fmla="*/ 1123950 w 1209675"/>
                        <a:gd name="connsiteY89" fmla="*/ 3175 h 784225"/>
                        <a:gd name="connsiteX90" fmla="*/ 1139825 w 1209675"/>
                        <a:gd name="connsiteY90" fmla="*/ 0 h 784225"/>
                        <a:gd name="connsiteX91" fmla="*/ 1155700 w 1209675"/>
                        <a:gd name="connsiteY91" fmla="*/ 22225 h 784225"/>
                        <a:gd name="connsiteX92" fmla="*/ 1143000 w 1209675"/>
                        <a:gd name="connsiteY92" fmla="*/ 63500 h 784225"/>
                        <a:gd name="connsiteX93" fmla="*/ 1101725 w 1209675"/>
                        <a:gd name="connsiteY93" fmla="*/ 63500 h 784225"/>
                        <a:gd name="connsiteX94" fmla="*/ 1085850 w 1209675"/>
                        <a:gd name="connsiteY94" fmla="*/ 117475 h 784225"/>
                        <a:gd name="connsiteX95" fmla="*/ 1082675 w 1209675"/>
                        <a:gd name="connsiteY95" fmla="*/ 142875 h 784225"/>
                        <a:gd name="connsiteX96" fmla="*/ 1149350 w 1209675"/>
                        <a:gd name="connsiteY96" fmla="*/ 152400 h 784225"/>
                        <a:gd name="connsiteX97" fmla="*/ 1162050 w 1209675"/>
                        <a:gd name="connsiteY97" fmla="*/ 171450 h 784225"/>
                        <a:gd name="connsiteX98" fmla="*/ 1152525 w 1209675"/>
                        <a:gd name="connsiteY98" fmla="*/ 234950 h 784225"/>
                        <a:gd name="connsiteX99" fmla="*/ 1152525 w 1209675"/>
                        <a:gd name="connsiteY99" fmla="*/ 298450 h 784225"/>
                        <a:gd name="connsiteX100" fmla="*/ 1190625 w 1209675"/>
                        <a:gd name="connsiteY100" fmla="*/ 387350 h 784225"/>
                        <a:gd name="connsiteX101" fmla="*/ 1209675 w 1209675"/>
                        <a:gd name="connsiteY101" fmla="*/ 447675 h 784225"/>
                        <a:gd name="connsiteX102" fmla="*/ 1196975 w 1209675"/>
                        <a:gd name="connsiteY102" fmla="*/ 476250 h 784225"/>
                        <a:gd name="connsiteX103" fmla="*/ 1136650 w 1209675"/>
                        <a:gd name="connsiteY103" fmla="*/ 463550 h 784225"/>
                        <a:gd name="connsiteX104" fmla="*/ 1095375 w 1209675"/>
                        <a:gd name="connsiteY104" fmla="*/ 501650 h 784225"/>
                        <a:gd name="connsiteX105" fmla="*/ 1089025 w 1209675"/>
                        <a:gd name="connsiteY105" fmla="*/ 549275 h 784225"/>
                        <a:gd name="connsiteX106" fmla="*/ 1089025 w 1209675"/>
                        <a:gd name="connsiteY106" fmla="*/ 574675 h 784225"/>
                        <a:gd name="connsiteX107" fmla="*/ 1054100 w 1209675"/>
                        <a:gd name="connsiteY107" fmla="*/ 644525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09675" h="784225">
                          <a:moveTo>
                            <a:pt x="1054100" y="644525"/>
                          </a:moveTo>
                          <a:lnTo>
                            <a:pt x="1054100" y="644525"/>
                          </a:lnTo>
                          <a:cubicBezTo>
                            <a:pt x="1051983" y="654050"/>
                            <a:pt x="1050836" y="663843"/>
                            <a:pt x="1047750" y="673100"/>
                          </a:cubicBezTo>
                          <a:cubicBezTo>
                            <a:pt x="1046543" y="676720"/>
                            <a:pt x="1045142" y="681877"/>
                            <a:pt x="1041400" y="682625"/>
                          </a:cubicBezTo>
                          <a:cubicBezTo>
                            <a:pt x="1037658" y="683373"/>
                            <a:pt x="1035362" y="677825"/>
                            <a:pt x="1031875" y="676275"/>
                          </a:cubicBezTo>
                          <a:cubicBezTo>
                            <a:pt x="1025758" y="673557"/>
                            <a:pt x="1019175" y="672042"/>
                            <a:pt x="1012825" y="669925"/>
                          </a:cubicBezTo>
                          <a:cubicBezTo>
                            <a:pt x="1002457" y="666469"/>
                            <a:pt x="999685" y="665108"/>
                            <a:pt x="987425" y="663575"/>
                          </a:cubicBezTo>
                          <a:cubicBezTo>
                            <a:pt x="975826" y="662125"/>
                            <a:pt x="964142" y="661458"/>
                            <a:pt x="952500" y="660400"/>
                          </a:cubicBezTo>
                          <a:cubicBezTo>
                            <a:pt x="946150" y="656167"/>
                            <a:pt x="937683" y="654050"/>
                            <a:pt x="933450" y="647700"/>
                          </a:cubicBezTo>
                          <a:cubicBezTo>
                            <a:pt x="925244" y="635390"/>
                            <a:pt x="930720" y="639382"/>
                            <a:pt x="917575" y="635000"/>
                          </a:cubicBezTo>
                          <a:cubicBezTo>
                            <a:pt x="914400" y="636058"/>
                            <a:pt x="910663" y="636084"/>
                            <a:pt x="908050" y="638175"/>
                          </a:cubicBezTo>
                          <a:cubicBezTo>
                            <a:pt x="905070" y="640559"/>
                            <a:pt x="902173" y="643914"/>
                            <a:pt x="901700" y="647700"/>
                          </a:cubicBezTo>
                          <a:cubicBezTo>
                            <a:pt x="901003" y="653273"/>
                            <a:pt x="905977" y="666880"/>
                            <a:pt x="908050" y="673100"/>
                          </a:cubicBezTo>
                          <a:cubicBezTo>
                            <a:pt x="906779" y="678184"/>
                            <a:pt x="900844" y="703304"/>
                            <a:pt x="898525" y="704850"/>
                          </a:cubicBezTo>
                          <a:lnTo>
                            <a:pt x="879475" y="717550"/>
                          </a:lnTo>
                          <a:cubicBezTo>
                            <a:pt x="859371" y="712524"/>
                            <a:pt x="870406" y="716796"/>
                            <a:pt x="847725" y="701675"/>
                          </a:cubicBezTo>
                          <a:lnTo>
                            <a:pt x="847725" y="701675"/>
                          </a:lnTo>
                          <a:cubicBezTo>
                            <a:pt x="841375" y="699558"/>
                            <a:pt x="835169" y="696948"/>
                            <a:pt x="828675" y="695325"/>
                          </a:cubicBezTo>
                          <a:cubicBezTo>
                            <a:pt x="824442" y="694267"/>
                            <a:pt x="820155" y="693404"/>
                            <a:pt x="815975" y="692150"/>
                          </a:cubicBezTo>
                          <a:cubicBezTo>
                            <a:pt x="783749" y="682482"/>
                            <a:pt x="809984" y="688412"/>
                            <a:pt x="781050" y="682625"/>
                          </a:cubicBezTo>
                          <a:cubicBezTo>
                            <a:pt x="777875" y="683683"/>
                            <a:pt x="772884" y="682742"/>
                            <a:pt x="771525" y="685800"/>
                          </a:cubicBezTo>
                          <a:cubicBezTo>
                            <a:pt x="768060" y="693597"/>
                            <a:pt x="769876" y="702805"/>
                            <a:pt x="768350" y="711200"/>
                          </a:cubicBezTo>
                          <a:cubicBezTo>
                            <a:pt x="767751" y="714493"/>
                            <a:pt x="767542" y="718358"/>
                            <a:pt x="765175" y="720725"/>
                          </a:cubicBezTo>
                          <a:cubicBezTo>
                            <a:pt x="759779" y="726121"/>
                            <a:pt x="746125" y="733425"/>
                            <a:pt x="746125" y="733425"/>
                          </a:cubicBezTo>
                          <a:cubicBezTo>
                            <a:pt x="741892" y="739775"/>
                            <a:pt x="735838" y="745235"/>
                            <a:pt x="733425" y="752475"/>
                          </a:cubicBezTo>
                          <a:cubicBezTo>
                            <a:pt x="731308" y="758825"/>
                            <a:pt x="733425" y="769408"/>
                            <a:pt x="727075" y="771525"/>
                          </a:cubicBezTo>
                          <a:cubicBezTo>
                            <a:pt x="698174" y="781159"/>
                            <a:pt x="743820" y="766381"/>
                            <a:pt x="701675" y="777875"/>
                          </a:cubicBezTo>
                          <a:cubicBezTo>
                            <a:pt x="695217" y="779636"/>
                            <a:pt x="682625" y="784225"/>
                            <a:pt x="682625" y="784225"/>
                          </a:cubicBezTo>
                          <a:lnTo>
                            <a:pt x="663575" y="777875"/>
                          </a:lnTo>
                          <a:cubicBezTo>
                            <a:pt x="660400" y="776817"/>
                            <a:pt x="657297" y="775512"/>
                            <a:pt x="654050" y="774700"/>
                          </a:cubicBezTo>
                          <a:cubicBezTo>
                            <a:pt x="634856" y="769902"/>
                            <a:pt x="645490" y="772905"/>
                            <a:pt x="622300" y="765175"/>
                          </a:cubicBezTo>
                          <a:cubicBezTo>
                            <a:pt x="619125" y="764117"/>
                            <a:pt x="615560" y="763856"/>
                            <a:pt x="612775" y="762000"/>
                          </a:cubicBezTo>
                          <a:lnTo>
                            <a:pt x="603250" y="755650"/>
                          </a:lnTo>
                          <a:cubicBezTo>
                            <a:pt x="601133" y="752475"/>
                            <a:pt x="599598" y="748823"/>
                            <a:pt x="596900" y="746125"/>
                          </a:cubicBezTo>
                          <a:cubicBezTo>
                            <a:pt x="594202" y="743427"/>
                            <a:pt x="589759" y="742755"/>
                            <a:pt x="587375" y="739775"/>
                          </a:cubicBezTo>
                          <a:cubicBezTo>
                            <a:pt x="585284" y="737162"/>
                            <a:pt x="585258" y="733425"/>
                            <a:pt x="584200" y="730250"/>
                          </a:cubicBezTo>
                          <a:cubicBezTo>
                            <a:pt x="583142" y="721783"/>
                            <a:pt x="583895" y="712885"/>
                            <a:pt x="581025" y="704850"/>
                          </a:cubicBezTo>
                          <a:cubicBezTo>
                            <a:pt x="576448" y="692036"/>
                            <a:pt x="562318" y="677448"/>
                            <a:pt x="549275" y="673100"/>
                          </a:cubicBezTo>
                          <a:cubicBezTo>
                            <a:pt x="536130" y="668718"/>
                            <a:pt x="542535" y="671781"/>
                            <a:pt x="530225" y="663575"/>
                          </a:cubicBezTo>
                          <a:cubicBezTo>
                            <a:pt x="522817" y="664633"/>
                            <a:pt x="515363" y="665411"/>
                            <a:pt x="508000" y="666750"/>
                          </a:cubicBezTo>
                          <a:cubicBezTo>
                            <a:pt x="497443" y="668669"/>
                            <a:pt x="486191" y="672961"/>
                            <a:pt x="476250" y="676275"/>
                          </a:cubicBezTo>
                          <a:lnTo>
                            <a:pt x="466725" y="679450"/>
                          </a:lnTo>
                          <a:lnTo>
                            <a:pt x="457200" y="682625"/>
                          </a:lnTo>
                          <a:cubicBezTo>
                            <a:pt x="451664" y="681933"/>
                            <a:pt x="430801" y="681011"/>
                            <a:pt x="422275" y="676275"/>
                          </a:cubicBezTo>
                          <a:cubicBezTo>
                            <a:pt x="415604" y="672569"/>
                            <a:pt x="409575" y="667808"/>
                            <a:pt x="403225" y="663575"/>
                          </a:cubicBezTo>
                          <a:cubicBezTo>
                            <a:pt x="400050" y="661458"/>
                            <a:pt x="397320" y="658432"/>
                            <a:pt x="393700" y="657225"/>
                          </a:cubicBezTo>
                          <a:lnTo>
                            <a:pt x="384175" y="654050"/>
                          </a:lnTo>
                          <a:cubicBezTo>
                            <a:pt x="382058" y="650875"/>
                            <a:pt x="380805" y="646909"/>
                            <a:pt x="377825" y="644525"/>
                          </a:cubicBezTo>
                          <a:cubicBezTo>
                            <a:pt x="366292" y="635299"/>
                            <a:pt x="368300" y="648101"/>
                            <a:pt x="368300" y="635000"/>
                          </a:cubicBezTo>
                          <a:lnTo>
                            <a:pt x="368300" y="635000"/>
                          </a:lnTo>
                          <a:lnTo>
                            <a:pt x="339725" y="603250"/>
                          </a:lnTo>
                          <a:lnTo>
                            <a:pt x="295275" y="587375"/>
                          </a:lnTo>
                          <a:lnTo>
                            <a:pt x="247650" y="603250"/>
                          </a:lnTo>
                          <a:lnTo>
                            <a:pt x="228600" y="577850"/>
                          </a:lnTo>
                          <a:lnTo>
                            <a:pt x="146050" y="552450"/>
                          </a:lnTo>
                          <a:lnTo>
                            <a:pt x="127000" y="600075"/>
                          </a:lnTo>
                          <a:lnTo>
                            <a:pt x="85725" y="587375"/>
                          </a:lnTo>
                          <a:lnTo>
                            <a:pt x="47625" y="593725"/>
                          </a:lnTo>
                          <a:lnTo>
                            <a:pt x="15875" y="574675"/>
                          </a:lnTo>
                          <a:lnTo>
                            <a:pt x="0" y="504825"/>
                          </a:lnTo>
                          <a:lnTo>
                            <a:pt x="88900" y="482600"/>
                          </a:lnTo>
                          <a:lnTo>
                            <a:pt x="165100" y="384175"/>
                          </a:lnTo>
                          <a:lnTo>
                            <a:pt x="219075" y="361950"/>
                          </a:lnTo>
                          <a:lnTo>
                            <a:pt x="250825" y="355600"/>
                          </a:lnTo>
                          <a:lnTo>
                            <a:pt x="358775" y="301625"/>
                          </a:lnTo>
                          <a:lnTo>
                            <a:pt x="374650" y="276225"/>
                          </a:lnTo>
                          <a:lnTo>
                            <a:pt x="412750" y="209550"/>
                          </a:lnTo>
                          <a:lnTo>
                            <a:pt x="412750" y="209550"/>
                          </a:lnTo>
                          <a:lnTo>
                            <a:pt x="479425" y="203200"/>
                          </a:lnTo>
                          <a:lnTo>
                            <a:pt x="511175" y="187325"/>
                          </a:lnTo>
                          <a:lnTo>
                            <a:pt x="533400" y="155575"/>
                          </a:lnTo>
                          <a:lnTo>
                            <a:pt x="561975" y="139700"/>
                          </a:lnTo>
                          <a:lnTo>
                            <a:pt x="600075" y="123825"/>
                          </a:lnTo>
                          <a:lnTo>
                            <a:pt x="631825" y="120650"/>
                          </a:lnTo>
                          <a:lnTo>
                            <a:pt x="666750" y="146050"/>
                          </a:lnTo>
                          <a:lnTo>
                            <a:pt x="708025" y="158750"/>
                          </a:lnTo>
                          <a:lnTo>
                            <a:pt x="742950" y="155575"/>
                          </a:lnTo>
                          <a:lnTo>
                            <a:pt x="771525" y="152400"/>
                          </a:lnTo>
                          <a:lnTo>
                            <a:pt x="800100" y="120650"/>
                          </a:lnTo>
                          <a:lnTo>
                            <a:pt x="815975" y="98425"/>
                          </a:lnTo>
                          <a:lnTo>
                            <a:pt x="847725" y="95250"/>
                          </a:lnTo>
                          <a:lnTo>
                            <a:pt x="879475" y="79375"/>
                          </a:lnTo>
                          <a:cubicBezTo>
                            <a:pt x="902561" y="62885"/>
                            <a:pt x="901700" y="72604"/>
                            <a:pt x="901700" y="60325"/>
                          </a:cubicBezTo>
                          <a:lnTo>
                            <a:pt x="930275" y="19050"/>
                          </a:lnTo>
                          <a:lnTo>
                            <a:pt x="955675" y="12700"/>
                          </a:lnTo>
                          <a:lnTo>
                            <a:pt x="990600" y="41275"/>
                          </a:lnTo>
                          <a:lnTo>
                            <a:pt x="1022350" y="50800"/>
                          </a:lnTo>
                          <a:lnTo>
                            <a:pt x="1066800" y="22225"/>
                          </a:lnTo>
                          <a:lnTo>
                            <a:pt x="1098550" y="15875"/>
                          </a:lnTo>
                          <a:lnTo>
                            <a:pt x="1123950" y="3175"/>
                          </a:lnTo>
                          <a:lnTo>
                            <a:pt x="1139825" y="0"/>
                          </a:lnTo>
                          <a:lnTo>
                            <a:pt x="1155700" y="22225"/>
                          </a:lnTo>
                          <a:lnTo>
                            <a:pt x="1143000" y="63500"/>
                          </a:lnTo>
                          <a:lnTo>
                            <a:pt x="1101725" y="63500"/>
                          </a:lnTo>
                          <a:lnTo>
                            <a:pt x="1085850" y="117475"/>
                          </a:lnTo>
                          <a:lnTo>
                            <a:pt x="1082675" y="142875"/>
                          </a:lnTo>
                          <a:lnTo>
                            <a:pt x="1149350" y="152400"/>
                          </a:lnTo>
                          <a:lnTo>
                            <a:pt x="1162050" y="171450"/>
                          </a:lnTo>
                          <a:lnTo>
                            <a:pt x="1152525" y="234950"/>
                          </a:lnTo>
                          <a:lnTo>
                            <a:pt x="1152525" y="298450"/>
                          </a:lnTo>
                          <a:lnTo>
                            <a:pt x="1190625" y="387350"/>
                          </a:lnTo>
                          <a:lnTo>
                            <a:pt x="1209675" y="447675"/>
                          </a:lnTo>
                          <a:lnTo>
                            <a:pt x="1196975" y="476250"/>
                          </a:lnTo>
                          <a:lnTo>
                            <a:pt x="1136650" y="463550"/>
                          </a:lnTo>
                          <a:lnTo>
                            <a:pt x="1095375" y="501650"/>
                          </a:lnTo>
                          <a:lnTo>
                            <a:pt x="1089025" y="549275"/>
                          </a:lnTo>
                          <a:lnTo>
                            <a:pt x="1089025" y="574675"/>
                          </a:lnTo>
                          <a:lnTo>
                            <a:pt x="1054100" y="644525"/>
                          </a:lnTo>
                          <a:close/>
                        </a:path>
                      </a:pathLst>
                    </a:custGeom>
                    <a:solidFill>
                      <a:schemeClr val="tx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2" name="Freeform 37">
                      <a:extLst>
                        <a:ext uri="{FF2B5EF4-FFF2-40B4-BE49-F238E27FC236}">
                          <a16:creationId xmlns:a16="http://schemas.microsoft.com/office/drawing/2014/main" id="{3699B5E3-0655-858D-F838-50431CAAF3B6}"/>
                        </a:ext>
                      </a:extLst>
                    </p:cNvPr>
                    <p:cNvSpPr/>
                    <p:nvPr/>
                  </p:nvSpPr>
                  <p:spPr>
                    <a:xfrm>
                      <a:off x="1485900" y="666750"/>
                      <a:ext cx="695325" cy="714375"/>
                    </a:xfrm>
                    <a:custGeom>
                      <a:avLst/>
                      <a:gdLst>
                        <a:gd name="connsiteX0" fmla="*/ 927100 w 927100"/>
                        <a:gd name="connsiteY0" fmla="*/ 254000 h 952500"/>
                        <a:gd name="connsiteX1" fmla="*/ 898525 w 927100"/>
                        <a:gd name="connsiteY1" fmla="*/ 304800 h 952500"/>
                        <a:gd name="connsiteX2" fmla="*/ 873125 w 927100"/>
                        <a:gd name="connsiteY2" fmla="*/ 314325 h 952500"/>
                        <a:gd name="connsiteX3" fmla="*/ 841375 w 927100"/>
                        <a:gd name="connsiteY3" fmla="*/ 368300 h 952500"/>
                        <a:gd name="connsiteX4" fmla="*/ 806450 w 927100"/>
                        <a:gd name="connsiteY4" fmla="*/ 412750 h 952500"/>
                        <a:gd name="connsiteX5" fmla="*/ 777875 w 927100"/>
                        <a:gd name="connsiteY5" fmla="*/ 403225 h 952500"/>
                        <a:gd name="connsiteX6" fmla="*/ 746125 w 927100"/>
                        <a:gd name="connsiteY6" fmla="*/ 409575 h 952500"/>
                        <a:gd name="connsiteX7" fmla="*/ 736600 w 927100"/>
                        <a:gd name="connsiteY7" fmla="*/ 447675 h 952500"/>
                        <a:gd name="connsiteX8" fmla="*/ 765175 w 927100"/>
                        <a:gd name="connsiteY8" fmla="*/ 482600 h 952500"/>
                        <a:gd name="connsiteX9" fmla="*/ 749300 w 927100"/>
                        <a:gd name="connsiteY9" fmla="*/ 536575 h 952500"/>
                        <a:gd name="connsiteX10" fmla="*/ 749300 w 927100"/>
                        <a:gd name="connsiteY10" fmla="*/ 536575 h 952500"/>
                        <a:gd name="connsiteX11" fmla="*/ 755650 w 927100"/>
                        <a:gd name="connsiteY11" fmla="*/ 577850 h 952500"/>
                        <a:gd name="connsiteX12" fmla="*/ 755650 w 927100"/>
                        <a:gd name="connsiteY12" fmla="*/ 577850 h 952500"/>
                        <a:gd name="connsiteX13" fmla="*/ 733425 w 927100"/>
                        <a:gd name="connsiteY13" fmla="*/ 622300 h 952500"/>
                        <a:gd name="connsiteX14" fmla="*/ 736600 w 927100"/>
                        <a:gd name="connsiteY14" fmla="*/ 660400 h 952500"/>
                        <a:gd name="connsiteX15" fmla="*/ 774700 w 927100"/>
                        <a:gd name="connsiteY15" fmla="*/ 676275 h 952500"/>
                        <a:gd name="connsiteX16" fmla="*/ 809625 w 927100"/>
                        <a:gd name="connsiteY16" fmla="*/ 698500 h 952500"/>
                        <a:gd name="connsiteX17" fmla="*/ 800100 w 927100"/>
                        <a:gd name="connsiteY17" fmla="*/ 720725 h 952500"/>
                        <a:gd name="connsiteX18" fmla="*/ 755650 w 927100"/>
                        <a:gd name="connsiteY18" fmla="*/ 717550 h 952500"/>
                        <a:gd name="connsiteX19" fmla="*/ 749300 w 927100"/>
                        <a:gd name="connsiteY19" fmla="*/ 765175 h 952500"/>
                        <a:gd name="connsiteX20" fmla="*/ 739775 w 927100"/>
                        <a:gd name="connsiteY20" fmla="*/ 771525 h 952500"/>
                        <a:gd name="connsiteX21" fmla="*/ 717550 w 927100"/>
                        <a:gd name="connsiteY21" fmla="*/ 762000 h 952500"/>
                        <a:gd name="connsiteX22" fmla="*/ 717550 w 927100"/>
                        <a:gd name="connsiteY22" fmla="*/ 762000 h 952500"/>
                        <a:gd name="connsiteX23" fmla="*/ 695325 w 927100"/>
                        <a:gd name="connsiteY23" fmla="*/ 790575 h 952500"/>
                        <a:gd name="connsiteX24" fmla="*/ 673100 w 927100"/>
                        <a:gd name="connsiteY24" fmla="*/ 803275 h 952500"/>
                        <a:gd name="connsiteX25" fmla="*/ 663575 w 927100"/>
                        <a:gd name="connsiteY25" fmla="*/ 838200 h 952500"/>
                        <a:gd name="connsiteX26" fmla="*/ 647700 w 927100"/>
                        <a:gd name="connsiteY26" fmla="*/ 866775 h 952500"/>
                        <a:gd name="connsiteX27" fmla="*/ 631825 w 927100"/>
                        <a:gd name="connsiteY27" fmla="*/ 901700 h 952500"/>
                        <a:gd name="connsiteX28" fmla="*/ 619125 w 927100"/>
                        <a:gd name="connsiteY28" fmla="*/ 936625 h 952500"/>
                        <a:gd name="connsiteX29" fmla="*/ 584200 w 927100"/>
                        <a:gd name="connsiteY29" fmla="*/ 952500 h 952500"/>
                        <a:gd name="connsiteX30" fmla="*/ 555625 w 927100"/>
                        <a:gd name="connsiteY30" fmla="*/ 949325 h 952500"/>
                        <a:gd name="connsiteX31" fmla="*/ 542925 w 927100"/>
                        <a:gd name="connsiteY31" fmla="*/ 920750 h 952500"/>
                        <a:gd name="connsiteX32" fmla="*/ 517525 w 927100"/>
                        <a:gd name="connsiteY32" fmla="*/ 889000 h 952500"/>
                        <a:gd name="connsiteX33" fmla="*/ 517525 w 927100"/>
                        <a:gd name="connsiteY33" fmla="*/ 889000 h 952500"/>
                        <a:gd name="connsiteX34" fmla="*/ 501650 w 927100"/>
                        <a:gd name="connsiteY34" fmla="*/ 866775 h 952500"/>
                        <a:gd name="connsiteX35" fmla="*/ 479425 w 927100"/>
                        <a:gd name="connsiteY35" fmla="*/ 889000 h 952500"/>
                        <a:gd name="connsiteX36" fmla="*/ 422275 w 927100"/>
                        <a:gd name="connsiteY36" fmla="*/ 882650 h 952500"/>
                        <a:gd name="connsiteX37" fmla="*/ 384175 w 927100"/>
                        <a:gd name="connsiteY37" fmla="*/ 885825 h 952500"/>
                        <a:gd name="connsiteX38" fmla="*/ 342900 w 927100"/>
                        <a:gd name="connsiteY38" fmla="*/ 860425 h 952500"/>
                        <a:gd name="connsiteX39" fmla="*/ 323850 w 927100"/>
                        <a:gd name="connsiteY39" fmla="*/ 847725 h 952500"/>
                        <a:gd name="connsiteX40" fmla="*/ 307975 w 927100"/>
                        <a:gd name="connsiteY40" fmla="*/ 800100 h 952500"/>
                        <a:gd name="connsiteX41" fmla="*/ 247650 w 927100"/>
                        <a:gd name="connsiteY41" fmla="*/ 828675 h 952500"/>
                        <a:gd name="connsiteX42" fmla="*/ 228600 w 927100"/>
                        <a:gd name="connsiteY42" fmla="*/ 854075 h 952500"/>
                        <a:gd name="connsiteX43" fmla="*/ 200025 w 927100"/>
                        <a:gd name="connsiteY43" fmla="*/ 841375 h 952500"/>
                        <a:gd name="connsiteX44" fmla="*/ 174625 w 927100"/>
                        <a:gd name="connsiteY44" fmla="*/ 809625 h 952500"/>
                        <a:gd name="connsiteX45" fmla="*/ 184150 w 927100"/>
                        <a:gd name="connsiteY45" fmla="*/ 777875 h 952500"/>
                        <a:gd name="connsiteX46" fmla="*/ 200025 w 927100"/>
                        <a:gd name="connsiteY46" fmla="*/ 755650 h 952500"/>
                        <a:gd name="connsiteX47" fmla="*/ 155575 w 927100"/>
                        <a:gd name="connsiteY47" fmla="*/ 730250 h 952500"/>
                        <a:gd name="connsiteX48" fmla="*/ 117475 w 927100"/>
                        <a:gd name="connsiteY48" fmla="*/ 717550 h 952500"/>
                        <a:gd name="connsiteX49" fmla="*/ 82550 w 927100"/>
                        <a:gd name="connsiteY49" fmla="*/ 736600 h 952500"/>
                        <a:gd name="connsiteX50" fmla="*/ 9525 w 927100"/>
                        <a:gd name="connsiteY50" fmla="*/ 660400 h 952500"/>
                        <a:gd name="connsiteX51" fmla="*/ 9525 w 927100"/>
                        <a:gd name="connsiteY51" fmla="*/ 660400 h 952500"/>
                        <a:gd name="connsiteX52" fmla="*/ 0 w 927100"/>
                        <a:gd name="connsiteY52" fmla="*/ 612775 h 952500"/>
                        <a:gd name="connsiteX53" fmla="*/ 9525 w 927100"/>
                        <a:gd name="connsiteY53" fmla="*/ 577850 h 952500"/>
                        <a:gd name="connsiteX54" fmla="*/ 38100 w 927100"/>
                        <a:gd name="connsiteY54" fmla="*/ 574675 h 952500"/>
                        <a:gd name="connsiteX55" fmla="*/ 63500 w 927100"/>
                        <a:gd name="connsiteY55" fmla="*/ 552450 h 952500"/>
                        <a:gd name="connsiteX56" fmla="*/ 60325 w 927100"/>
                        <a:gd name="connsiteY56" fmla="*/ 501650 h 952500"/>
                        <a:gd name="connsiteX57" fmla="*/ 63500 w 927100"/>
                        <a:gd name="connsiteY57" fmla="*/ 384175 h 952500"/>
                        <a:gd name="connsiteX58" fmla="*/ 63500 w 927100"/>
                        <a:gd name="connsiteY58" fmla="*/ 355600 h 952500"/>
                        <a:gd name="connsiteX59" fmla="*/ 34925 w 927100"/>
                        <a:gd name="connsiteY59" fmla="*/ 330200 h 952500"/>
                        <a:gd name="connsiteX60" fmla="*/ 66675 w 927100"/>
                        <a:gd name="connsiteY60" fmla="*/ 301625 h 952500"/>
                        <a:gd name="connsiteX61" fmla="*/ 88900 w 927100"/>
                        <a:gd name="connsiteY61" fmla="*/ 282575 h 952500"/>
                        <a:gd name="connsiteX62" fmla="*/ 73025 w 927100"/>
                        <a:gd name="connsiteY62" fmla="*/ 244475 h 952500"/>
                        <a:gd name="connsiteX63" fmla="*/ 57150 w 927100"/>
                        <a:gd name="connsiteY63" fmla="*/ 215900 h 952500"/>
                        <a:gd name="connsiteX64" fmla="*/ 53975 w 927100"/>
                        <a:gd name="connsiteY64" fmla="*/ 187325 h 952500"/>
                        <a:gd name="connsiteX65" fmla="*/ 88900 w 927100"/>
                        <a:gd name="connsiteY65" fmla="*/ 174625 h 952500"/>
                        <a:gd name="connsiteX66" fmla="*/ 127000 w 927100"/>
                        <a:gd name="connsiteY66" fmla="*/ 158750 h 952500"/>
                        <a:gd name="connsiteX67" fmla="*/ 155575 w 927100"/>
                        <a:gd name="connsiteY67" fmla="*/ 184150 h 952500"/>
                        <a:gd name="connsiteX68" fmla="*/ 184150 w 927100"/>
                        <a:gd name="connsiteY68" fmla="*/ 190500 h 952500"/>
                        <a:gd name="connsiteX69" fmla="*/ 203200 w 927100"/>
                        <a:gd name="connsiteY69" fmla="*/ 155575 h 952500"/>
                        <a:gd name="connsiteX70" fmla="*/ 231775 w 927100"/>
                        <a:gd name="connsiteY70" fmla="*/ 95250 h 952500"/>
                        <a:gd name="connsiteX71" fmla="*/ 247650 w 927100"/>
                        <a:gd name="connsiteY71" fmla="*/ 69850 h 952500"/>
                        <a:gd name="connsiteX72" fmla="*/ 257175 w 927100"/>
                        <a:gd name="connsiteY72" fmla="*/ 44450 h 952500"/>
                        <a:gd name="connsiteX73" fmla="*/ 292100 w 927100"/>
                        <a:gd name="connsiteY73" fmla="*/ 34925 h 952500"/>
                        <a:gd name="connsiteX74" fmla="*/ 330200 w 927100"/>
                        <a:gd name="connsiteY74" fmla="*/ 41275 h 952500"/>
                        <a:gd name="connsiteX75" fmla="*/ 355600 w 927100"/>
                        <a:gd name="connsiteY75" fmla="*/ 47625 h 952500"/>
                        <a:gd name="connsiteX76" fmla="*/ 374650 w 927100"/>
                        <a:gd name="connsiteY76" fmla="*/ 6350 h 952500"/>
                        <a:gd name="connsiteX77" fmla="*/ 403225 w 927100"/>
                        <a:gd name="connsiteY77" fmla="*/ 0 h 952500"/>
                        <a:gd name="connsiteX78" fmla="*/ 441325 w 927100"/>
                        <a:gd name="connsiteY78" fmla="*/ 15875 h 952500"/>
                        <a:gd name="connsiteX79" fmla="*/ 469900 w 927100"/>
                        <a:gd name="connsiteY79" fmla="*/ 38100 h 952500"/>
                        <a:gd name="connsiteX80" fmla="*/ 476250 w 927100"/>
                        <a:gd name="connsiteY80" fmla="*/ 53975 h 952500"/>
                        <a:gd name="connsiteX81" fmla="*/ 530225 w 927100"/>
                        <a:gd name="connsiteY81" fmla="*/ 44450 h 952500"/>
                        <a:gd name="connsiteX82" fmla="*/ 558800 w 927100"/>
                        <a:gd name="connsiteY82" fmla="*/ 50800 h 952500"/>
                        <a:gd name="connsiteX83" fmla="*/ 574675 w 927100"/>
                        <a:gd name="connsiteY83" fmla="*/ 63500 h 952500"/>
                        <a:gd name="connsiteX84" fmla="*/ 593725 w 927100"/>
                        <a:gd name="connsiteY84" fmla="*/ 88900 h 952500"/>
                        <a:gd name="connsiteX85" fmla="*/ 619125 w 927100"/>
                        <a:gd name="connsiteY85" fmla="*/ 111125 h 952500"/>
                        <a:gd name="connsiteX86" fmla="*/ 663575 w 927100"/>
                        <a:gd name="connsiteY86" fmla="*/ 130175 h 952500"/>
                        <a:gd name="connsiteX87" fmla="*/ 663575 w 927100"/>
                        <a:gd name="connsiteY87" fmla="*/ 130175 h 952500"/>
                        <a:gd name="connsiteX88" fmla="*/ 698500 w 927100"/>
                        <a:gd name="connsiteY88" fmla="*/ 123825 h 952500"/>
                        <a:gd name="connsiteX89" fmla="*/ 739775 w 927100"/>
                        <a:gd name="connsiteY89" fmla="*/ 117475 h 952500"/>
                        <a:gd name="connsiteX90" fmla="*/ 771525 w 927100"/>
                        <a:gd name="connsiteY90" fmla="*/ 120650 h 952500"/>
                        <a:gd name="connsiteX91" fmla="*/ 796925 w 927100"/>
                        <a:gd name="connsiteY91" fmla="*/ 127000 h 952500"/>
                        <a:gd name="connsiteX92" fmla="*/ 812800 w 927100"/>
                        <a:gd name="connsiteY92" fmla="*/ 149225 h 952500"/>
                        <a:gd name="connsiteX93" fmla="*/ 825500 w 927100"/>
                        <a:gd name="connsiteY93" fmla="*/ 184150 h 952500"/>
                        <a:gd name="connsiteX94" fmla="*/ 854075 w 927100"/>
                        <a:gd name="connsiteY94" fmla="*/ 203200 h 952500"/>
                        <a:gd name="connsiteX95" fmla="*/ 927100 w 927100"/>
                        <a:gd name="connsiteY95" fmla="*/ 2540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27100" h="952500">
                          <a:moveTo>
                            <a:pt x="927100" y="254000"/>
                          </a:moveTo>
                          <a:lnTo>
                            <a:pt x="898525" y="304800"/>
                          </a:lnTo>
                          <a:lnTo>
                            <a:pt x="873125" y="314325"/>
                          </a:lnTo>
                          <a:lnTo>
                            <a:pt x="841375" y="368300"/>
                          </a:lnTo>
                          <a:lnTo>
                            <a:pt x="806450" y="412750"/>
                          </a:lnTo>
                          <a:lnTo>
                            <a:pt x="777875" y="403225"/>
                          </a:lnTo>
                          <a:lnTo>
                            <a:pt x="746125" y="409575"/>
                          </a:lnTo>
                          <a:lnTo>
                            <a:pt x="736600" y="447675"/>
                          </a:lnTo>
                          <a:lnTo>
                            <a:pt x="765175" y="482600"/>
                          </a:lnTo>
                          <a:lnTo>
                            <a:pt x="749300" y="536575"/>
                          </a:lnTo>
                          <a:lnTo>
                            <a:pt x="749300" y="536575"/>
                          </a:lnTo>
                          <a:lnTo>
                            <a:pt x="755650" y="577850"/>
                          </a:lnTo>
                          <a:lnTo>
                            <a:pt x="755650" y="577850"/>
                          </a:lnTo>
                          <a:lnTo>
                            <a:pt x="733425" y="622300"/>
                          </a:lnTo>
                          <a:lnTo>
                            <a:pt x="736600" y="660400"/>
                          </a:lnTo>
                          <a:lnTo>
                            <a:pt x="774700" y="676275"/>
                          </a:lnTo>
                          <a:lnTo>
                            <a:pt x="809625" y="698500"/>
                          </a:lnTo>
                          <a:lnTo>
                            <a:pt x="800100" y="720725"/>
                          </a:lnTo>
                          <a:lnTo>
                            <a:pt x="755650" y="717550"/>
                          </a:lnTo>
                          <a:lnTo>
                            <a:pt x="749300" y="765175"/>
                          </a:lnTo>
                          <a:lnTo>
                            <a:pt x="739775" y="771525"/>
                          </a:lnTo>
                          <a:lnTo>
                            <a:pt x="717550" y="762000"/>
                          </a:lnTo>
                          <a:lnTo>
                            <a:pt x="717550" y="762000"/>
                          </a:lnTo>
                          <a:lnTo>
                            <a:pt x="695325" y="790575"/>
                          </a:lnTo>
                          <a:lnTo>
                            <a:pt x="673100" y="803275"/>
                          </a:lnTo>
                          <a:lnTo>
                            <a:pt x="663575" y="838200"/>
                          </a:lnTo>
                          <a:lnTo>
                            <a:pt x="647700" y="866775"/>
                          </a:lnTo>
                          <a:lnTo>
                            <a:pt x="631825" y="901700"/>
                          </a:lnTo>
                          <a:lnTo>
                            <a:pt x="619125" y="936625"/>
                          </a:lnTo>
                          <a:lnTo>
                            <a:pt x="584200" y="952500"/>
                          </a:lnTo>
                          <a:lnTo>
                            <a:pt x="555625" y="949325"/>
                          </a:lnTo>
                          <a:lnTo>
                            <a:pt x="542925" y="920750"/>
                          </a:lnTo>
                          <a:lnTo>
                            <a:pt x="517525" y="889000"/>
                          </a:lnTo>
                          <a:lnTo>
                            <a:pt x="517525" y="889000"/>
                          </a:lnTo>
                          <a:lnTo>
                            <a:pt x="501650" y="866775"/>
                          </a:lnTo>
                          <a:lnTo>
                            <a:pt x="479425" y="889000"/>
                          </a:lnTo>
                          <a:lnTo>
                            <a:pt x="422275" y="882650"/>
                          </a:lnTo>
                          <a:lnTo>
                            <a:pt x="384175" y="885825"/>
                          </a:lnTo>
                          <a:lnTo>
                            <a:pt x="342900" y="860425"/>
                          </a:lnTo>
                          <a:lnTo>
                            <a:pt x="323850" y="847725"/>
                          </a:lnTo>
                          <a:lnTo>
                            <a:pt x="307975" y="800100"/>
                          </a:lnTo>
                          <a:lnTo>
                            <a:pt x="247650" y="828675"/>
                          </a:lnTo>
                          <a:lnTo>
                            <a:pt x="228600" y="854075"/>
                          </a:lnTo>
                          <a:lnTo>
                            <a:pt x="200025" y="841375"/>
                          </a:lnTo>
                          <a:lnTo>
                            <a:pt x="174625" y="809625"/>
                          </a:lnTo>
                          <a:lnTo>
                            <a:pt x="184150" y="777875"/>
                          </a:lnTo>
                          <a:lnTo>
                            <a:pt x="200025" y="755650"/>
                          </a:lnTo>
                          <a:lnTo>
                            <a:pt x="155575" y="730250"/>
                          </a:lnTo>
                          <a:lnTo>
                            <a:pt x="117475" y="717550"/>
                          </a:lnTo>
                          <a:lnTo>
                            <a:pt x="82550" y="736600"/>
                          </a:lnTo>
                          <a:lnTo>
                            <a:pt x="9525" y="660400"/>
                          </a:lnTo>
                          <a:lnTo>
                            <a:pt x="9525" y="660400"/>
                          </a:lnTo>
                          <a:lnTo>
                            <a:pt x="0" y="612775"/>
                          </a:lnTo>
                          <a:lnTo>
                            <a:pt x="9525" y="577850"/>
                          </a:lnTo>
                          <a:lnTo>
                            <a:pt x="38100" y="574675"/>
                          </a:lnTo>
                          <a:lnTo>
                            <a:pt x="63500" y="552450"/>
                          </a:lnTo>
                          <a:lnTo>
                            <a:pt x="60325" y="501650"/>
                          </a:lnTo>
                          <a:cubicBezTo>
                            <a:pt x="61383" y="462492"/>
                            <a:pt x="62442" y="423333"/>
                            <a:pt x="63500" y="384175"/>
                          </a:cubicBezTo>
                          <a:lnTo>
                            <a:pt x="63500" y="355600"/>
                          </a:lnTo>
                          <a:lnTo>
                            <a:pt x="34925" y="330200"/>
                          </a:lnTo>
                          <a:lnTo>
                            <a:pt x="66675" y="301625"/>
                          </a:lnTo>
                          <a:lnTo>
                            <a:pt x="88900" y="282575"/>
                          </a:lnTo>
                          <a:lnTo>
                            <a:pt x="73025" y="244475"/>
                          </a:lnTo>
                          <a:lnTo>
                            <a:pt x="57150" y="215900"/>
                          </a:lnTo>
                          <a:lnTo>
                            <a:pt x="53975" y="187325"/>
                          </a:lnTo>
                          <a:lnTo>
                            <a:pt x="88900" y="174625"/>
                          </a:lnTo>
                          <a:lnTo>
                            <a:pt x="127000" y="158750"/>
                          </a:lnTo>
                          <a:lnTo>
                            <a:pt x="155575" y="184150"/>
                          </a:lnTo>
                          <a:lnTo>
                            <a:pt x="184150" y="190500"/>
                          </a:lnTo>
                          <a:lnTo>
                            <a:pt x="203200" y="155575"/>
                          </a:lnTo>
                          <a:lnTo>
                            <a:pt x="231775" y="95250"/>
                          </a:lnTo>
                          <a:lnTo>
                            <a:pt x="247650" y="69850"/>
                          </a:lnTo>
                          <a:lnTo>
                            <a:pt x="257175" y="44450"/>
                          </a:lnTo>
                          <a:lnTo>
                            <a:pt x="292100" y="34925"/>
                          </a:lnTo>
                          <a:lnTo>
                            <a:pt x="330200" y="41275"/>
                          </a:lnTo>
                          <a:lnTo>
                            <a:pt x="355600" y="47625"/>
                          </a:lnTo>
                          <a:lnTo>
                            <a:pt x="374650" y="6350"/>
                          </a:lnTo>
                          <a:lnTo>
                            <a:pt x="403225" y="0"/>
                          </a:lnTo>
                          <a:lnTo>
                            <a:pt x="441325" y="15875"/>
                          </a:lnTo>
                          <a:lnTo>
                            <a:pt x="469900" y="38100"/>
                          </a:lnTo>
                          <a:lnTo>
                            <a:pt x="476250" y="53975"/>
                          </a:lnTo>
                          <a:lnTo>
                            <a:pt x="530225" y="44450"/>
                          </a:lnTo>
                          <a:lnTo>
                            <a:pt x="558800" y="50800"/>
                          </a:lnTo>
                          <a:lnTo>
                            <a:pt x="574675" y="63500"/>
                          </a:lnTo>
                          <a:lnTo>
                            <a:pt x="593725" y="88900"/>
                          </a:lnTo>
                          <a:lnTo>
                            <a:pt x="619125" y="111125"/>
                          </a:lnTo>
                          <a:lnTo>
                            <a:pt x="663575" y="130175"/>
                          </a:lnTo>
                          <a:lnTo>
                            <a:pt x="663575" y="130175"/>
                          </a:lnTo>
                          <a:lnTo>
                            <a:pt x="698500" y="123825"/>
                          </a:lnTo>
                          <a:lnTo>
                            <a:pt x="739775" y="117475"/>
                          </a:lnTo>
                          <a:lnTo>
                            <a:pt x="771525" y="120650"/>
                          </a:lnTo>
                          <a:lnTo>
                            <a:pt x="796925" y="127000"/>
                          </a:lnTo>
                          <a:lnTo>
                            <a:pt x="812800" y="149225"/>
                          </a:lnTo>
                          <a:lnTo>
                            <a:pt x="825500" y="184150"/>
                          </a:lnTo>
                          <a:lnTo>
                            <a:pt x="854075" y="203200"/>
                          </a:lnTo>
                          <a:lnTo>
                            <a:pt x="927100" y="254000"/>
                          </a:lnTo>
                          <a:close/>
                        </a:path>
                      </a:pathLst>
                    </a:custGeom>
                    <a:solidFill>
                      <a:schemeClr val="tx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3" name="Freeform 43">
                      <a:extLst>
                        <a:ext uri="{FF2B5EF4-FFF2-40B4-BE49-F238E27FC236}">
                          <a16:creationId xmlns:a16="http://schemas.microsoft.com/office/drawing/2014/main" id="{6F91BAA0-BA54-B309-4E3D-A392404CFC7E}"/>
                        </a:ext>
                      </a:extLst>
                    </p:cNvPr>
                    <p:cNvSpPr/>
                    <p:nvPr/>
                  </p:nvSpPr>
                  <p:spPr>
                    <a:xfrm>
                      <a:off x="1545432" y="1814513"/>
                      <a:ext cx="978694" cy="778669"/>
                    </a:xfrm>
                    <a:custGeom>
                      <a:avLst/>
                      <a:gdLst>
                        <a:gd name="connsiteX0" fmla="*/ 927100 w 1304925"/>
                        <a:gd name="connsiteY0" fmla="*/ 34925 h 1038225"/>
                        <a:gd name="connsiteX1" fmla="*/ 904875 w 1304925"/>
                        <a:gd name="connsiteY1" fmla="*/ 82550 h 1038225"/>
                        <a:gd name="connsiteX2" fmla="*/ 889000 w 1304925"/>
                        <a:gd name="connsiteY2" fmla="*/ 104775 h 1038225"/>
                        <a:gd name="connsiteX3" fmla="*/ 863600 w 1304925"/>
                        <a:gd name="connsiteY3" fmla="*/ 123825 h 1038225"/>
                        <a:gd name="connsiteX4" fmla="*/ 863600 w 1304925"/>
                        <a:gd name="connsiteY4" fmla="*/ 123825 h 1038225"/>
                        <a:gd name="connsiteX5" fmla="*/ 828675 w 1304925"/>
                        <a:gd name="connsiteY5" fmla="*/ 146050 h 1038225"/>
                        <a:gd name="connsiteX6" fmla="*/ 733425 w 1304925"/>
                        <a:gd name="connsiteY6" fmla="*/ 41275 h 1038225"/>
                        <a:gd name="connsiteX7" fmla="*/ 698500 w 1304925"/>
                        <a:gd name="connsiteY7" fmla="*/ 25400 h 1038225"/>
                        <a:gd name="connsiteX8" fmla="*/ 673100 w 1304925"/>
                        <a:gd name="connsiteY8" fmla="*/ 6350 h 1038225"/>
                        <a:gd name="connsiteX9" fmla="*/ 657225 w 1304925"/>
                        <a:gd name="connsiteY9" fmla="*/ 0 h 1038225"/>
                        <a:gd name="connsiteX10" fmla="*/ 650875 w 1304925"/>
                        <a:gd name="connsiteY10" fmla="*/ 19050 h 1038225"/>
                        <a:gd name="connsiteX11" fmla="*/ 631825 w 1304925"/>
                        <a:gd name="connsiteY11" fmla="*/ 41275 h 1038225"/>
                        <a:gd name="connsiteX12" fmla="*/ 628650 w 1304925"/>
                        <a:gd name="connsiteY12" fmla="*/ 76200 h 1038225"/>
                        <a:gd name="connsiteX13" fmla="*/ 600075 w 1304925"/>
                        <a:gd name="connsiteY13" fmla="*/ 66675 h 1038225"/>
                        <a:gd name="connsiteX14" fmla="*/ 552450 w 1304925"/>
                        <a:gd name="connsiteY14" fmla="*/ 82550 h 1038225"/>
                        <a:gd name="connsiteX15" fmla="*/ 542925 w 1304925"/>
                        <a:gd name="connsiteY15" fmla="*/ 111125 h 1038225"/>
                        <a:gd name="connsiteX16" fmla="*/ 504825 w 1304925"/>
                        <a:gd name="connsiteY16" fmla="*/ 104775 h 1038225"/>
                        <a:gd name="connsiteX17" fmla="*/ 498475 w 1304925"/>
                        <a:gd name="connsiteY17" fmla="*/ 82550 h 1038225"/>
                        <a:gd name="connsiteX18" fmla="*/ 485775 w 1304925"/>
                        <a:gd name="connsiteY18" fmla="*/ 53975 h 1038225"/>
                        <a:gd name="connsiteX19" fmla="*/ 460375 w 1304925"/>
                        <a:gd name="connsiteY19" fmla="*/ 66675 h 1038225"/>
                        <a:gd name="connsiteX20" fmla="*/ 450850 w 1304925"/>
                        <a:gd name="connsiteY20" fmla="*/ 44450 h 1038225"/>
                        <a:gd name="connsiteX21" fmla="*/ 450850 w 1304925"/>
                        <a:gd name="connsiteY21" fmla="*/ 44450 h 1038225"/>
                        <a:gd name="connsiteX22" fmla="*/ 441325 w 1304925"/>
                        <a:gd name="connsiteY22" fmla="*/ 15875 h 1038225"/>
                        <a:gd name="connsiteX23" fmla="*/ 412750 w 1304925"/>
                        <a:gd name="connsiteY23" fmla="*/ 22225 h 1038225"/>
                        <a:gd name="connsiteX24" fmla="*/ 406400 w 1304925"/>
                        <a:gd name="connsiteY24" fmla="*/ 31750 h 1038225"/>
                        <a:gd name="connsiteX25" fmla="*/ 387350 w 1304925"/>
                        <a:gd name="connsiteY25" fmla="*/ 44450 h 1038225"/>
                        <a:gd name="connsiteX26" fmla="*/ 377825 w 1304925"/>
                        <a:gd name="connsiteY26" fmla="*/ 41275 h 1038225"/>
                        <a:gd name="connsiteX27" fmla="*/ 368300 w 1304925"/>
                        <a:gd name="connsiteY27" fmla="*/ 34925 h 1038225"/>
                        <a:gd name="connsiteX28" fmla="*/ 358775 w 1304925"/>
                        <a:gd name="connsiteY28" fmla="*/ 38100 h 1038225"/>
                        <a:gd name="connsiteX29" fmla="*/ 339725 w 1304925"/>
                        <a:gd name="connsiteY29" fmla="*/ 50800 h 1038225"/>
                        <a:gd name="connsiteX30" fmla="*/ 320675 w 1304925"/>
                        <a:gd name="connsiteY30" fmla="*/ 60325 h 1038225"/>
                        <a:gd name="connsiteX31" fmla="*/ 311150 w 1304925"/>
                        <a:gd name="connsiteY31" fmla="*/ 82550 h 1038225"/>
                        <a:gd name="connsiteX32" fmla="*/ 304800 w 1304925"/>
                        <a:gd name="connsiteY32" fmla="*/ 107950 h 1038225"/>
                        <a:gd name="connsiteX33" fmla="*/ 295275 w 1304925"/>
                        <a:gd name="connsiteY33" fmla="*/ 114300 h 1038225"/>
                        <a:gd name="connsiteX34" fmla="*/ 285750 w 1304925"/>
                        <a:gd name="connsiteY34" fmla="*/ 133350 h 1038225"/>
                        <a:gd name="connsiteX35" fmla="*/ 279400 w 1304925"/>
                        <a:gd name="connsiteY35" fmla="*/ 142875 h 1038225"/>
                        <a:gd name="connsiteX36" fmla="*/ 285750 w 1304925"/>
                        <a:gd name="connsiteY36" fmla="*/ 161925 h 1038225"/>
                        <a:gd name="connsiteX37" fmla="*/ 288925 w 1304925"/>
                        <a:gd name="connsiteY37" fmla="*/ 171450 h 1038225"/>
                        <a:gd name="connsiteX38" fmla="*/ 298450 w 1304925"/>
                        <a:gd name="connsiteY38" fmla="*/ 190500 h 1038225"/>
                        <a:gd name="connsiteX39" fmla="*/ 295275 w 1304925"/>
                        <a:gd name="connsiteY39" fmla="*/ 200025 h 1038225"/>
                        <a:gd name="connsiteX40" fmla="*/ 276225 w 1304925"/>
                        <a:gd name="connsiteY40" fmla="*/ 209550 h 1038225"/>
                        <a:gd name="connsiteX41" fmla="*/ 269875 w 1304925"/>
                        <a:gd name="connsiteY41" fmla="*/ 200025 h 1038225"/>
                        <a:gd name="connsiteX42" fmla="*/ 244475 w 1304925"/>
                        <a:gd name="connsiteY42" fmla="*/ 193675 h 1038225"/>
                        <a:gd name="connsiteX43" fmla="*/ 206375 w 1304925"/>
                        <a:gd name="connsiteY43" fmla="*/ 196850 h 1038225"/>
                        <a:gd name="connsiteX44" fmla="*/ 196850 w 1304925"/>
                        <a:gd name="connsiteY44" fmla="*/ 200025 h 1038225"/>
                        <a:gd name="connsiteX45" fmla="*/ 190500 w 1304925"/>
                        <a:gd name="connsiteY45" fmla="*/ 209550 h 1038225"/>
                        <a:gd name="connsiteX46" fmla="*/ 171450 w 1304925"/>
                        <a:gd name="connsiteY46" fmla="*/ 215900 h 1038225"/>
                        <a:gd name="connsiteX47" fmla="*/ 161925 w 1304925"/>
                        <a:gd name="connsiteY47" fmla="*/ 219075 h 1038225"/>
                        <a:gd name="connsiteX48" fmla="*/ 142875 w 1304925"/>
                        <a:gd name="connsiteY48" fmla="*/ 231775 h 1038225"/>
                        <a:gd name="connsiteX49" fmla="*/ 130175 w 1304925"/>
                        <a:gd name="connsiteY49" fmla="*/ 241300 h 1038225"/>
                        <a:gd name="connsiteX50" fmla="*/ 101600 w 1304925"/>
                        <a:gd name="connsiteY50" fmla="*/ 330200 h 1038225"/>
                        <a:gd name="connsiteX51" fmla="*/ 98425 w 1304925"/>
                        <a:gd name="connsiteY51" fmla="*/ 387350 h 1038225"/>
                        <a:gd name="connsiteX52" fmla="*/ 15875 w 1304925"/>
                        <a:gd name="connsiteY52" fmla="*/ 530225 h 1038225"/>
                        <a:gd name="connsiteX53" fmla="*/ 0 w 1304925"/>
                        <a:gd name="connsiteY53" fmla="*/ 555625 h 1038225"/>
                        <a:gd name="connsiteX54" fmla="*/ 50800 w 1304925"/>
                        <a:gd name="connsiteY54" fmla="*/ 555625 h 1038225"/>
                        <a:gd name="connsiteX55" fmla="*/ 101600 w 1304925"/>
                        <a:gd name="connsiteY55" fmla="*/ 511175 h 1038225"/>
                        <a:gd name="connsiteX56" fmla="*/ 117475 w 1304925"/>
                        <a:gd name="connsiteY56" fmla="*/ 520700 h 1038225"/>
                        <a:gd name="connsiteX57" fmla="*/ 104775 w 1304925"/>
                        <a:gd name="connsiteY57" fmla="*/ 561975 h 1038225"/>
                        <a:gd name="connsiteX58" fmla="*/ 104775 w 1304925"/>
                        <a:gd name="connsiteY58" fmla="*/ 561975 h 1038225"/>
                        <a:gd name="connsiteX59" fmla="*/ 98425 w 1304925"/>
                        <a:gd name="connsiteY59" fmla="*/ 593725 h 1038225"/>
                        <a:gd name="connsiteX60" fmla="*/ 139700 w 1304925"/>
                        <a:gd name="connsiteY60" fmla="*/ 609600 h 1038225"/>
                        <a:gd name="connsiteX61" fmla="*/ 149225 w 1304925"/>
                        <a:gd name="connsiteY61" fmla="*/ 644525 h 1038225"/>
                        <a:gd name="connsiteX62" fmla="*/ 161925 w 1304925"/>
                        <a:gd name="connsiteY62" fmla="*/ 673100 h 1038225"/>
                        <a:gd name="connsiteX63" fmla="*/ 158750 w 1304925"/>
                        <a:gd name="connsiteY63" fmla="*/ 704850 h 1038225"/>
                        <a:gd name="connsiteX64" fmla="*/ 139700 w 1304925"/>
                        <a:gd name="connsiteY64" fmla="*/ 717550 h 1038225"/>
                        <a:gd name="connsiteX65" fmla="*/ 120650 w 1304925"/>
                        <a:gd name="connsiteY65" fmla="*/ 736600 h 1038225"/>
                        <a:gd name="connsiteX66" fmla="*/ 123825 w 1304925"/>
                        <a:gd name="connsiteY66" fmla="*/ 796925 h 1038225"/>
                        <a:gd name="connsiteX67" fmla="*/ 155575 w 1304925"/>
                        <a:gd name="connsiteY67" fmla="*/ 796925 h 1038225"/>
                        <a:gd name="connsiteX68" fmla="*/ 238125 w 1304925"/>
                        <a:gd name="connsiteY68" fmla="*/ 730250 h 1038225"/>
                        <a:gd name="connsiteX69" fmla="*/ 273050 w 1304925"/>
                        <a:gd name="connsiteY69" fmla="*/ 723900 h 1038225"/>
                        <a:gd name="connsiteX70" fmla="*/ 301625 w 1304925"/>
                        <a:gd name="connsiteY70" fmla="*/ 708025 h 1038225"/>
                        <a:gd name="connsiteX71" fmla="*/ 368300 w 1304925"/>
                        <a:gd name="connsiteY71" fmla="*/ 819150 h 1038225"/>
                        <a:gd name="connsiteX72" fmla="*/ 393700 w 1304925"/>
                        <a:gd name="connsiteY72" fmla="*/ 901700 h 1038225"/>
                        <a:gd name="connsiteX73" fmla="*/ 431800 w 1304925"/>
                        <a:gd name="connsiteY73" fmla="*/ 923925 h 1038225"/>
                        <a:gd name="connsiteX74" fmla="*/ 466725 w 1304925"/>
                        <a:gd name="connsiteY74" fmla="*/ 974725 h 1038225"/>
                        <a:gd name="connsiteX75" fmla="*/ 482600 w 1304925"/>
                        <a:gd name="connsiteY75" fmla="*/ 987425 h 1038225"/>
                        <a:gd name="connsiteX76" fmla="*/ 558800 w 1304925"/>
                        <a:gd name="connsiteY76" fmla="*/ 955675 h 1038225"/>
                        <a:gd name="connsiteX77" fmla="*/ 590550 w 1304925"/>
                        <a:gd name="connsiteY77" fmla="*/ 962025 h 1038225"/>
                        <a:gd name="connsiteX78" fmla="*/ 622300 w 1304925"/>
                        <a:gd name="connsiteY78" fmla="*/ 984250 h 1038225"/>
                        <a:gd name="connsiteX79" fmla="*/ 673100 w 1304925"/>
                        <a:gd name="connsiteY79" fmla="*/ 990600 h 1038225"/>
                        <a:gd name="connsiteX80" fmla="*/ 708025 w 1304925"/>
                        <a:gd name="connsiteY80" fmla="*/ 1016000 h 1038225"/>
                        <a:gd name="connsiteX81" fmla="*/ 736600 w 1304925"/>
                        <a:gd name="connsiteY81" fmla="*/ 1038225 h 1038225"/>
                        <a:gd name="connsiteX82" fmla="*/ 850900 w 1304925"/>
                        <a:gd name="connsiteY82" fmla="*/ 952500 h 1038225"/>
                        <a:gd name="connsiteX83" fmla="*/ 1044575 w 1304925"/>
                        <a:gd name="connsiteY83" fmla="*/ 1025525 h 1038225"/>
                        <a:gd name="connsiteX84" fmla="*/ 1044575 w 1304925"/>
                        <a:gd name="connsiteY84" fmla="*/ 1025525 h 1038225"/>
                        <a:gd name="connsiteX85" fmla="*/ 1041400 w 1304925"/>
                        <a:gd name="connsiteY85" fmla="*/ 946150 h 1038225"/>
                        <a:gd name="connsiteX86" fmla="*/ 1035050 w 1304925"/>
                        <a:gd name="connsiteY86" fmla="*/ 917575 h 1038225"/>
                        <a:gd name="connsiteX87" fmla="*/ 1019175 w 1304925"/>
                        <a:gd name="connsiteY87" fmla="*/ 873125 h 1038225"/>
                        <a:gd name="connsiteX88" fmla="*/ 1035050 w 1304925"/>
                        <a:gd name="connsiteY88" fmla="*/ 819150 h 1038225"/>
                        <a:gd name="connsiteX89" fmla="*/ 1069975 w 1304925"/>
                        <a:gd name="connsiteY89" fmla="*/ 749300 h 1038225"/>
                        <a:gd name="connsiteX90" fmla="*/ 1149350 w 1304925"/>
                        <a:gd name="connsiteY90" fmla="*/ 654050 h 1038225"/>
                        <a:gd name="connsiteX91" fmla="*/ 1168400 w 1304925"/>
                        <a:gd name="connsiteY91" fmla="*/ 647700 h 1038225"/>
                        <a:gd name="connsiteX92" fmla="*/ 1184275 w 1304925"/>
                        <a:gd name="connsiteY92" fmla="*/ 609600 h 1038225"/>
                        <a:gd name="connsiteX93" fmla="*/ 1241425 w 1304925"/>
                        <a:gd name="connsiteY93" fmla="*/ 587375 h 1038225"/>
                        <a:gd name="connsiteX94" fmla="*/ 1260475 w 1304925"/>
                        <a:gd name="connsiteY94" fmla="*/ 517525 h 1038225"/>
                        <a:gd name="connsiteX95" fmla="*/ 1304925 w 1304925"/>
                        <a:gd name="connsiteY95" fmla="*/ 485775 h 1038225"/>
                        <a:gd name="connsiteX96" fmla="*/ 1279525 w 1304925"/>
                        <a:gd name="connsiteY96" fmla="*/ 454025 h 1038225"/>
                        <a:gd name="connsiteX97" fmla="*/ 1273175 w 1304925"/>
                        <a:gd name="connsiteY97" fmla="*/ 387350 h 1038225"/>
                        <a:gd name="connsiteX98" fmla="*/ 1193800 w 1304925"/>
                        <a:gd name="connsiteY98" fmla="*/ 396875 h 1038225"/>
                        <a:gd name="connsiteX99" fmla="*/ 1123950 w 1304925"/>
                        <a:gd name="connsiteY99" fmla="*/ 358775 h 1038225"/>
                        <a:gd name="connsiteX100" fmla="*/ 1063625 w 1304925"/>
                        <a:gd name="connsiteY100" fmla="*/ 371475 h 1038225"/>
                        <a:gd name="connsiteX101" fmla="*/ 1054100 w 1304925"/>
                        <a:gd name="connsiteY101" fmla="*/ 342900 h 1038225"/>
                        <a:gd name="connsiteX102" fmla="*/ 1035050 w 1304925"/>
                        <a:gd name="connsiteY102" fmla="*/ 203200 h 1038225"/>
                        <a:gd name="connsiteX103" fmla="*/ 1000125 w 1304925"/>
                        <a:gd name="connsiteY103" fmla="*/ 196850 h 1038225"/>
                        <a:gd name="connsiteX104" fmla="*/ 993775 w 1304925"/>
                        <a:gd name="connsiteY104" fmla="*/ 152400 h 1038225"/>
                        <a:gd name="connsiteX105" fmla="*/ 977900 w 1304925"/>
                        <a:gd name="connsiteY105" fmla="*/ 120650 h 1038225"/>
                        <a:gd name="connsiteX106" fmla="*/ 1009650 w 1304925"/>
                        <a:gd name="connsiteY106" fmla="*/ 66675 h 1038225"/>
                        <a:gd name="connsiteX107" fmla="*/ 1000125 w 1304925"/>
                        <a:gd name="connsiteY107" fmla="*/ 34925 h 1038225"/>
                        <a:gd name="connsiteX108" fmla="*/ 927100 w 1304925"/>
                        <a:gd name="connsiteY108" fmla="*/ 349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304925" h="1038225">
                          <a:moveTo>
                            <a:pt x="927100" y="34925"/>
                          </a:moveTo>
                          <a:lnTo>
                            <a:pt x="904875" y="82550"/>
                          </a:lnTo>
                          <a:lnTo>
                            <a:pt x="889000" y="104775"/>
                          </a:lnTo>
                          <a:lnTo>
                            <a:pt x="863600" y="123825"/>
                          </a:lnTo>
                          <a:lnTo>
                            <a:pt x="863600" y="123825"/>
                          </a:lnTo>
                          <a:lnTo>
                            <a:pt x="828675" y="146050"/>
                          </a:lnTo>
                          <a:lnTo>
                            <a:pt x="733425" y="41275"/>
                          </a:lnTo>
                          <a:lnTo>
                            <a:pt x="698500" y="25400"/>
                          </a:lnTo>
                          <a:lnTo>
                            <a:pt x="673100" y="6350"/>
                          </a:lnTo>
                          <a:lnTo>
                            <a:pt x="657225" y="0"/>
                          </a:lnTo>
                          <a:lnTo>
                            <a:pt x="650875" y="19050"/>
                          </a:lnTo>
                          <a:lnTo>
                            <a:pt x="631825" y="41275"/>
                          </a:lnTo>
                          <a:lnTo>
                            <a:pt x="628650" y="76200"/>
                          </a:lnTo>
                          <a:lnTo>
                            <a:pt x="600075" y="66675"/>
                          </a:lnTo>
                          <a:lnTo>
                            <a:pt x="552450" y="82550"/>
                          </a:lnTo>
                          <a:lnTo>
                            <a:pt x="542925" y="111125"/>
                          </a:lnTo>
                          <a:lnTo>
                            <a:pt x="504825" y="104775"/>
                          </a:lnTo>
                          <a:lnTo>
                            <a:pt x="498475" y="82550"/>
                          </a:lnTo>
                          <a:lnTo>
                            <a:pt x="485775" y="53975"/>
                          </a:lnTo>
                          <a:lnTo>
                            <a:pt x="460375" y="66675"/>
                          </a:lnTo>
                          <a:lnTo>
                            <a:pt x="450850" y="44450"/>
                          </a:lnTo>
                          <a:lnTo>
                            <a:pt x="450850" y="44450"/>
                          </a:lnTo>
                          <a:lnTo>
                            <a:pt x="441325" y="15875"/>
                          </a:lnTo>
                          <a:cubicBezTo>
                            <a:pt x="431800" y="17992"/>
                            <a:pt x="421633" y="18187"/>
                            <a:pt x="412750" y="22225"/>
                          </a:cubicBezTo>
                          <a:cubicBezTo>
                            <a:pt x="409276" y="23804"/>
                            <a:pt x="409272" y="29237"/>
                            <a:pt x="406400" y="31750"/>
                          </a:cubicBezTo>
                          <a:cubicBezTo>
                            <a:pt x="400657" y="36776"/>
                            <a:pt x="387350" y="44450"/>
                            <a:pt x="387350" y="44450"/>
                          </a:cubicBezTo>
                          <a:cubicBezTo>
                            <a:pt x="384175" y="43392"/>
                            <a:pt x="380818" y="42772"/>
                            <a:pt x="377825" y="41275"/>
                          </a:cubicBezTo>
                          <a:cubicBezTo>
                            <a:pt x="374412" y="39568"/>
                            <a:pt x="372064" y="35552"/>
                            <a:pt x="368300" y="34925"/>
                          </a:cubicBezTo>
                          <a:cubicBezTo>
                            <a:pt x="364999" y="34375"/>
                            <a:pt x="361701" y="36475"/>
                            <a:pt x="358775" y="38100"/>
                          </a:cubicBezTo>
                          <a:cubicBezTo>
                            <a:pt x="352104" y="41806"/>
                            <a:pt x="346965" y="48387"/>
                            <a:pt x="339725" y="50800"/>
                          </a:cubicBezTo>
                          <a:cubicBezTo>
                            <a:pt x="326580" y="55182"/>
                            <a:pt x="332985" y="52119"/>
                            <a:pt x="320675" y="60325"/>
                          </a:cubicBezTo>
                          <a:cubicBezTo>
                            <a:pt x="316132" y="69412"/>
                            <a:pt x="313486" y="73207"/>
                            <a:pt x="311150" y="82550"/>
                          </a:cubicBezTo>
                          <a:cubicBezTo>
                            <a:pt x="310934" y="83412"/>
                            <a:pt x="307439" y="104651"/>
                            <a:pt x="304800" y="107950"/>
                          </a:cubicBezTo>
                          <a:cubicBezTo>
                            <a:pt x="302416" y="110930"/>
                            <a:pt x="298450" y="112183"/>
                            <a:pt x="295275" y="114300"/>
                          </a:cubicBezTo>
                          <a:cubicBezTo>
                            <a:pt x="277077" y="141597"/>
                            <a:pt x="298895" y="107060"/>
                            <a:pt x="285750" y="133350"/>
                          </a:cubicBezTo>
                          <a:cubicBezTo>
                            <a:pt x="284043" y="136763"/>
                            <a:pt x="281517" y="139700"/>
                            <a:pt x="279400" y="142875"/>
                          </a:cubicBezTo>
                          <a:lnTo>
                            <a:pt x="285750" y="161925"/>
                          </a:lnTo>
                          <a:cubicBezTo>
                            <a:pt x="286808" y="165100"/>
                            <a:pt x="287069" y="168665"/>
                            <a:pt x="288925" y="171450"/>
                          </a:cubicBezTo>
                          <a:cubicBezTo>
                            <a:pt x="297131" y="183760"/>
                            <a:pt x="294068" y="177355"/>
                            <a:pt x="298450" y="190500"/>
                          </a:cubicBezTo>
                          <a:cubicBezTo>
                            <a:pt x="297392" y="193675"/>
                            <a:pt x="297366" y="197412"/>
                            <a:pt x="295275" y="200025"/>
                          </a:cubicBezTo>
                          <a:cubicBezTo>
                            <a:pt x="290799" y="205620"/>
                            <a:pt x="282500" y="207458"/>
                            <a:pt x="276225" y="209550"/>
                          </a:cubicBezTo>
                          <a:cubicBezTo>
                            <a:pt x="274108" y="206375"/>
                            <a:pt x="272855" y="202409"/>
                            <a:pt x="269875" y="200025"/>
                          </a:cubicBezTo>
                          <a:cubicBezTo>
                            <a:pt x="266621" y="197422"/>
                            <a:pt x="245266" y="193833"/>
                            <a:pt x="244475" y="193675"/>
                          </a:cubicBezTo>
                          <a:cubicBezTo>
                            <a:pt x="231775" y="194733"/>
                            <a:pt x="219007" y="195166"/>
                            <a:pt x="206375" y="196850"/>
                          </a:cubicBezTo>
                          <a:cubicBezTo>
                            <a:pt x="203058" y="197292"/>
                            <a:pt x="199463" y="197934"/>
                            <a:pt x="196850" y="200025"/>
                          </a:cubicBezTo>
                          <a:cubicBezTo>
                            <a:pt x="193870" y="202409"/>
                            <a:pt x="193736" y="207528"/>
                            <a:pt x="190500" y="209550"/>
                          </a:cubicBezTo>
                          <a:cubicBezTo>
                            <a:pt x="184824" y="213098"/>
                            <a:pt x="177800" y="213783"/>
                            <a:pt x="171450" y="215900"/>
                          </a:cubicBezTo>
                          <a:cubicBezTo>
                            <a:pt x="168275" y="216958"/>
                            <a:pt x="164710" y="217219"/>
                            <a:pt x="161925" y="219075"/>
                          </a:cubicBezTo>
                          <a:lnTo>
                            <a:pt x="142875" y="231775"/>
                          </a:lnTo>
                          <a:cubicBezTo>
                            <a:pt x="132105" y="238955"/>
                            <a:pt x="136048" y="235427"/>
                            <a:pt x="130175" y="241300"/>
                          </a:cubicBezTo>
                          <a:lnTo>
                            <a:pt x="101600" y="330200"/>
                          </a:lnTo>
                          <a:lnTo>
                            <a:pt x="98425" y="387350"/>
                          </a:lnTo>
                          <a:lnTo>
                            <a:pt x="15875" y="530225"/>
                          </a:lnTo>
                          <a:lnTo>
                            <a:pt x="0" y="555625"/>
                          </a:lnTo>
                          <a:lnTo>
                            <a:pt x="50800" y="555625"/>
                          </a:lnTo>
                          <a:lnTo>
                            <a:pt x="101600" y="511175"/>
                          </a:lnTo>
                          <a:lnTo>
                            <a:pt x="117475" y="520700"/>
                          </a:lnTo>
                          <a:lnTo>
                            <a:pt x="104775" y="561975"/>
                          </a:lnTo>
                          <a:lnTo>
                            <a:pt x="104775" y="561975"/>
                          </a:lnTo>
                          <a:lnTo>
                            <a:pt x="98425" y="593725"/>
                          </a:lnTo>
                          <a:lnTo>
                            <a:pt x="139700" y="609600"/>
                          </a:lnTo>
                          <a:lnTo>
                            <a:pt x="149225" y="644525"/>
                          </a:lnTo>
                          <a:lnTo>
                            <a:pt x="161925" y="673100"/>
                          </a:lnTo>
                          <a:lnTo>
                            <a:pt x="158750" y="704850"/>
                          </a:lnTo>
                          <a:lnTo>
                            <a:pt x="139700" y="717550"/>
                          </a:lnTo>
                          <a:lnTo>
                            <a:pt x="120650" y="736600"/>
                          </a:lnTo>
                          <a:lnTo>
                            <a:pt x="123825" y="796925"/>
                          </a:lnTo>
                          <a:lnTo>
                            <a:pt x="155575" y="796925"/>
                          </a:lnTo>
                          <a:lnTo>
                            <a:pt x="238125" y="730250"/>
                          </a:lnTo>
                          <a:lnTo>
                            <a:pt x="273050" y="723900"/>
                          </a:lnTo>
                          <a:lnTo>
                            <a:pt x="301625" y="708025"/>
                          </a:lnTo>
                          <a:lnTo>
                            <a:pt x="368300" y="819150"/>
                          </a:lnTo>
                          <a:lnTo>
                            <a:pt x="393700" y="901700"/>
                          </a:lnTo>
                          <a:lnTo>
                            <a:pt x="431800" y="923925"/>
                          </a:lnTo>
                          <a:lnTo>
                            <a:pt x="466725" y="974725"/>
                          </a:lnTo>
                          <a:lnTo>
                            <a:pt x="482600" y="987425"/>
                          </a:lnTo>
                          <a:lnTo>
                            <a:pt x="558800" y="955675"/>
                          </a:lnTo>
                          <a:lnTo>
                            <a:pt x="590550" y="962025"/>
                          </a:lnTo>
                          <a:lnTo>
                            <a:pt x="622300" y="984250"/>
                          </a:lnTo>
                          <a:lnTo>
                            <a:pt x="673100" y="990600"/>
                          </a:lnTo>
                          <a:lnTo>
                            <a:pt x="708025" y="1016000"/>
                          </a:lnTo>
                          <a:lnTo>
                            <a:pt x="736600" y="1038225"/>
                          </a:lnTo>
                          <a:lnTo>
                            <a:pt x="850900" y="952500"/>
                          </a:lnTo>
                          <a:lnTo>
                            <a:pt x="1044575" y="1025525"/>
                          </a:lnTo>
                          <a:lnTo>
                            <a:pt x="1044575" y="1025525"/>
                          </a:lnTo>
                          <a:lnTo>
                            <a:pt x="1041400" y="946150"/>
                          </a:lnTo>
                          <a:lnTo>
                            <a:pt x="1035050" y="917575"/>
                          </a:lnTo>
                          <a:lnTo>
                            <a:pt x="1019175" y="873125"/>
                          </a:lnTo>
                          <a:lnTo>
                            <a:pt x="1035050" y="819150"/>
                          </a:lnTo>
                          <a:lnTo>
                            <a:pt x="1069975" y="749300"/>
                          </a:lnTo>
                          <a:lnTo>
                            <a:pt x="1149350" y="654050"/>
                          </a:lnTo>
                          <a:lnTo>
                            <a:pt x="1168400" y="647700"/>
                          </a:lnTo>
                          <a:lnTo>
                            <a:pt x="1184275" y="609600"/>
                          </a:lnTo>
                          <a:lnTo>
                            <a:pt x="1241425" y="587375"/>
                          </a:lnTo>
                          <a:lnTo>
                            <a:pt x="1260475" y="517525"/>
                          </a:lnTo>
                          <a:lnTo>
                            <a:pt x="1304925" y="485775"/>
                          </a:lnTo>
                          <a:lnTo>
                            <a:pt x="1279525" y="454025"/>
                          </a:lnTo>
                          <a:lnTo>
                            <a:pt x="1273175" y="387350"/>
                          </a:lnTo>
                          <a:lnTo>
                            <a:pt x="1193800" y="396875"/>
                          </a:lnTo>
                          <a:lnTo>
                            <a:pt x="1123950" y="358775"/>
                          </a:lnTo>
                          <a:lnTo>
                            <a:pt x="1063625" y="371475"/>
                          </a:lnTo>
                          <a:lnTo>
                            <a:pt x="1054100" y="342900"/>
                          </a:lnTo>
                          <a:lnTo>
                            <a:pt x="1035050" y="203200"/>
                          </a:lnTo>
                          <a:lnTo>
                            <a:pt x="1000125" y="196850"/>
                          </a:lnTo>
                          <a:lnTo>
                            <a:pt x="993775" y="152400"/>
                          </a:lnTo>
                          <a:lnTo>
                            <a:pt x="977900" y="120650"/>
                          </a:lnTo>
                          <a:lnTo>
                            <a:pt x="1009650" y="66675"/>
                          </a:lnTo>
                          <a:lnTo>
                            <a:pt x="1000125" y="34925"/>
                          </a:lnTo>
                          <a:lnTo>
                            <a:pt x="927100" y="34925"/>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4" name="Freeform 44">
                      <a:extLst>
                        <a:ext uri="{FF2B5EF4-FFF2-40B4-BE49-F238E27FC236}">
                          <a16:creationId xmlns:a16="http://schemas.microsoft.com/office/drawing/2014/main" id="{C7FA132B-56D6-00F3-42F3-C8ADB7A75ED9}"/>
                        </a:ext>
                      </a:extLst>
                    </p:cNvPr>
                    <p:cNvSpPr/>
                    <p:nvPr/>
                  </p:nvSpPr>
                  <p:spPr>
                    <a:xfrm>
                      <a:off x="1440656" y="1166812"/>
                      <a:ext cx="904875" cy="823913"/>
                    </a:xfrm>
                    <a:custGeom>
                      <a:avLst/>
                      <a:gdLst>
                        <a:gd name="connsiteX0" fmla="*/ 1206500 w 1206500"/>
                        <a:gd name="connsiteY0" fmla="*/ 793750 h 1098550"/>
                        <a:gd name="connsiteX1" fmla="*/ 1206500 w 1206500"/>
                        <a:gd name="connsiteY1" fmla="*/ 793750 h 1098550"/>
                        <a:gd name="connsiteX2" fmla="*/ 1193800 w 1206500"/>
                        <a:gd name="connsiteY2" fmla="*/ 768350 h 1098550"/>
                        <a:gd name="connsiteX3" fmla="*/ 1190625 w 1206500"/>
                        <a:gd name="connsiteY3" fmla="*/ 758825 h 1098550"/>
                        <a:gd name="connsiteX4" fmla="*/ 1181100 w 1206500"/>
                        <a:gd name="connsiteY4" fmla="*/ 752475 h 1098550"/>
                        <a:gd name="connsiteX5" fmla="*/ 1146175 w 1206500"/>
                        <a:gd name="connsiteY5" fmla="*/ 746125 h 1098550"/>
                        <a:gd name="connsiteX6" fmla="*/ 1123950 w 1206500"/>
                        <a:gd name="connsiteY6" fmla="*/ 730250 h 1098550"/>
                        <a:gd name="connsiteX7" fmla="*/ 1117600 w 1206500"/>
                        <a:gd name="connsiteY7" fmla="*/ 695325 h 1098550"/>
                        <a:gd name="connsiteX8" fmla="*/ 1111250 w 1206500"/>
                        <a:gd name="connsiteY8" fmla="*/ 676275 h 1098550"/>
                        <a:gd name="connsiteX9" fmla="*/ 1101725 w 1206500"/>
                        <a:gd name="connsiteY9" fmla="*/ 657225 h 1098550"/>
                        <a:gd name="connsiteX10" fmla="*/ 1111250 w 1206500"/>
                        <a:gd name="connsiteY10" fmla="*/ 619125 h 1098550"/>
                        <a:gd name="connsiteX11" fmla="*/ 1114425 w 1206500"/>
                        <a:gd name="connsiteY11" fmla="*/ 609600 h 1098550"/>
                        <a:gd name="connsiteX12" fmla="*/ 1117600 w 1206500"/>
                        <a:gd name="connsiteY12" fmla="*/ 600075 h 1098550"/>
                        <a:gd name="connsiteX13" fmla="*/ 1114425 w 1206500"/>
                        <a:gd name="connsiteY13" fmla="*/ 558800 h 1098550"/>
                        <a:gd name="connsiteX14" fmla="*/ 1038225 w 1206500"/>
                        <a:gd name="connsiteY14" fmla="*/ 501650 h 1098550"/>
                        <a:gd name="connsiteX15" fmla="*/ 1060450 w 1206500"/>
                        <a:gd name="connsiteY15" fmla="*/ 454025 h 1098550"/>
                        <a:gd name="connsiteX16" fmla="*/ 1066800 w 1206500"/>
                        <a:gd name="connsiteY16" fmla="*/ 403225 h 1098550"/>
                        <a:gd name="connsiteX17" fmla="*/ 1038225 w 1206500"/>
                        <a:gd name="connsiteY17" fmla="*/ 387350 h 1098550"/>
                        <a:gd name="connsiteX18" fmla="*/ 1006475 w 1206500"/>
                        <a:gd name="connsiteY18" fmla="*/ 390525 h 1098550"/>
                        <a:gd name="connsiteX19" fmla="*/ 996950 w 1206500"/>
                        <a:gd name="connsiteY19" fmla="*/ 393700 h 1098550"/>
                        <a:gd name="connsiteX20" fmla="*/ 996950 w 1206500"/>
                        <a:gd name="connsiteY20" fmla="*/ 393700 h 1098550"/>
                        <a:gd name="connsiteX21" fmla="*/ 927100 w 1206500"/>
                        <a:gd name="connsiteY21" fmla="*/ 365125 h 1098550"/>
                        <a:gd name="connsiteX22" fmla="*/ 863600 w 1206500"/>
                        <a:gd name="connsiteY22" fmla="*/ 390525 h 1098550"/>
                        <a:gd name="connsiteX23" fmla="*/ 866775 w 1206500"/>
                        <a:gd name="connsiteY23" fmla="*/ 349250 h 1098550"/>
                        <a:gd name="connsiteX24" fmla="*/ 841375 w 1206500"/>
                        <a:gd name="connsiteY24" fmla="*/ 285750 h 1098550"/>
                        <a:gd name="connsiteX25" fmla="*/ 822325 w 1206500"/>
                        <a:gd name="connsiteY25" fmla="*/ 234950 h 1098550"/>
                        <a:gd name="connsiteX26" fmla="*/ 777875 w 1206500"/>
                        <a:gd name="connsiteY26" fmla="*/ 238125 h 1098550"/>
                        <a:gd name="connsiteX27" fmla="*/ 742950 w 1206500"/>
                        <a:gd name="connsiteY27" fmla="*/ 260350 h 1098550"/>
                        <a:gd name="connsiteX28" fmla="*/ 714375 w 1206500"/>
                        <a:gd name="connsiteY28" fmla="*/ 238125 h 1098550"/>
                        <a:gd name="connsiteX29" fmla="*/ 654050 w 1206500"/>
                        <a:gd name="connsiteY29" fmla="*/ 273050 h 1098550"/>
                        <a:gd name="connsiteX30" fmla="*/ 654050 w 1206500"/>
                        <a:gd name="connsiteY30" fmla="*/ 273050 h 1098550"/>
                        <a:gd name="connsiteX31" fmla="*/ 606425 w 1206500"/>
                        <a:gd name="connsiteY31" fmla="*/ 254000 h 1098550"/>
                        <a:gd name="connsiteX32" fmla="*/ 565150 w 1206500"/>
                        <a:gd name="connsiteY32" fmla="*/ 196850 h 1098550"/>
                        <a:gd name="connsiteX33" fmla="*/ 542925 w 1206500"/>
                        <a:gd name="connsiteY33" fmla="*/ 215900 h 1098550"/>
                        <a:gd name="connsiteX34" fmla="*/ 460375 w 1206500"/>
                        <a:gd name="connsiteY34" fmla="*/ 209550 h 1098550"/>
                        <a:gd name="connsiteX35" fmla="*/ 419100 w 1206500"/>
                        <a:gd name="connsiteY35" fmla="*/ 203200 h 1098550"/>
                        <a:gd name="connsiteX36" fmla="*/ 390525 w 1206500"/>
                        <a:gd name="connsiteY36" fmla="*/ 190500 h 1098550"/>
                        <a:gd name="connsiteX37" fmla="*/ 365125 w 1206500"/>
                        <a:gd name="connsiteY37" fmla="*/ 136525 h 1098550"/>
                        <a:gd name="connsiteX38" fmla="*/ 307975 w 1206500"/>
                        <a:gd name="connsiteY38" fmla="*/ 155575 h 1098550"/>
                        <a:gd name="connsiteX39" fmla="*/ 298450 w 1206500"/>
                        <a:gd name="connsiteY39" fmla="*/ 187325 h 1098550"/>
                        <a:gd name="connsiteX40" fmla="*/ 244475 w 1206500"/>
                        <a:gd name="connsiteY40" fmla="*/ 158750 h 1098550"/>
                        <a:gd name="connsiteX41" fmla="*/ 238125 w 1206500"/>
                        <a:gd name="connsiteY41" fmla="*/ 133350 h 1098550"/>
                        <a:gd name="connsiteX42" fmla="*/ 257175 w 1206500"/>
                        <a:gd name="connsiteY42" fmla="*/ 82550 h 1098550"/>
                        <a:gd name="connsiteX43" fmla="*/ 190500 w 1206500"/>
                        <a:gd name="connsiteY43" fmla="*/ 60325 h 1098550"/>
                        <a:gd name="connsiteX44" fmla="*/ 155575 w 1206500"/>
                        <a:gd name="connsiteY44" fmla="*/ 66675 h 1098550"/>
                        <a:gd name="connsiteX45" fmla="*/ 82550 w 1206500"/>
                        <a:gd name="connsiteY45" fmla="*/ 0 h 1098550"/>
                        <a:gd name="connsiteX46" fmla="*/ 53975 w 1206500"/>
                        <a:gd name="connsiteY46" fmla="*/ 15875 h 1098550"/>
                        <a:gd name="connsiteX47" fmla="*/ 53975 w 1206500"/>
                        <a:gd name="connsiteY47" fmla="*/ 57150 h 1098550"/>
                        <a:gd name="connsiteX48" fmla="*/ 41275 w 1206500"/>
                        <a:gd name="connsiteY48" fmla="*/ 82550 h 1098550"/>
                        <a:gd name="connsiteX49" fmla="*/ 41275 w 1206500"/>
                        <a:gd name="connsiteY49" fmla="*/ 82550 h 1098550"/>
                        <a:gd name="connsiteX50" fmla="*/ 12700 w 1206500"/>
                        <a:gd name="connsiteY50" fmla="*/ 88900 h 1098550"/>
                        <a:gd name="connsiteX51" fmla="*/ 0 w 1206500"/>
                        <a:gd name="connsiteY51" fmla="*/ 95250 h 1098550"/>
                        <a:gd name="connsiteX52" fmla="*/ 6350 w 1206500"/>
                        <a:gd name="connsiteY52" fmla="*/ 244475 h 1098550"/>
                        <a:gd name="connsiteX53" fmla="*/ 25400 w 1206500"/>
                        <a:gd name="connsiteY53" fmla="*/ 292100 h 1098550"/>
                        <a:gd name="connsiteX54" fmla="*/ 57150 w 1206500"/>
                        <a:gd name="connsiteY54" fmla="*/ 292100 h 1098550"/>
                        <a:gd name="connsiteX55" fmla="*/ 79375 w 1206500"/>
                        <a:gd name="connsiteY55" fmla="*/ 320675 h 1098550"/>
                        <a:gd name="connsiteX56" fmla="*/ 101600 w 1206500"/>
                        <a:gd name="connsiteY56" fmla="*/ 317500 h 1098550"/>
                        <a:gd name="connsiteX57" fmla="*/ 123825 w 1206500"/>
                        <a:gd name="connsiteY57" fmla="*/ 403225 h 1098550"/>
                        <a:gd name="connsiteX58" fmla="*/ 149225 w 1206500"/>
                        <a:gd name="connsiteY58" fmla="*/ 454025 h 1098550"/>
                        <a:gd name="connsiteX59" fmla="*/ 152400 w 1206500"/>
                        <a:gd name="connsiteY59" fmla="*/ 498475 h 1098550"/>
                        <a:gd name="connsiteX60" fmla="*/ 184150 w 1206500"/>
                        <a:gd name="connsiteY60" fmla="*/ 542925 h 1098550"/>
                        <a:gd name="connsiteX61" fmla="*/ 212725 w 1206500"/>
                        <a:gd name="connsiteY61" fmla="*/ 568325 h 1098550"/>
                        <a:gd name="connsiteX62" fmla="*/ 222250 w 1206500"/>
                        <a:gd name="connsiteY62" fmla="*/ 600075 h 1098550"/>
                        <a:gd name="connsiteX63" fmla="*/ 165100 w 1206500"/>
                        <a:gd name="connsiteY63" fmla="*/ 612775 h 1098550"/>
                        <a:gd name="connsiteX64" fmla="*/ 171450 w 1206500"/>
                        <a:gd name="connsiteY64" fmla="*/ 679450 h 1098550"/>
                        <a:gd name="connsiteX65" fmla="*/ 171450 w 1206500"/>
                        <a:gd name="connsiteY65" fmla="*/ 679450 h 1098550"/>
                        <a:gd name="connsiteX66" fmla="*/ 139700 w 1206500"/>
                        <a:gd name="connsiteY66" fmla="*/ 682625 h 1098550"/>
                        <a:gd name="connsiteX67" fmla="*/ 139700 w 1206500"/>
                        <a:gd name="connsiteY67" fmla="*/ 682625 h 1098550"/>
                        <a:gd name="connsiteX68" fmla="*/ 136525 w 1206500"/>
                        <a:gd name="connsiteY68" fmla="*/ 746125 h 1098550"/>
                        <a:gd name="connsiteX69" fmla="*/ 174625 w 1206500"/>
                        <a:gd name="connsiteY69" fmla="*/ 812800 h 1098550"/>
                        <a:gd name="connsiteX70" fmla="*/ 193675 w 1206500"/>
                        <a:gd name="connsiteY70" fmla="*/ 863600 h 1098550"/>
                        <a:gd name="connsiteX71" fmla="*/ 196850 w 1206500"/>
                        <a:gd name="connsiteY71" fmla="*/ 914400 h 1098550"/>
                        <a:gd name="connsiteX72" fmla="*/ 196850 w 1206500"/>
                        <a:gd name="connsiteY72" fmla="*/ 971550 h 1098550"/>
                        <a:gd name="connsiteX73" fmla="*/ 228600 w 1206500"/>
                        <a:gd name="connsiteY73" fmla="*/ 977900 h 1098550"/>
                        <a:gd name="connsiteX74" fmla="*/ 254000 w 1206500"/>
                        <a:gd name="connsiteY74" fmla="*/ 1035050 h 1098550"/>
                        <a:gd name="connsiteX75" fmla="*/ 260350 w 1206500"/>
                        <a:gd name="connsiteY75" fmla="*/ 1085850 h 1098550"/>
                        <a:gd name="connsiteX76" fmla="*/ 279400 w 1206500"/>
                        <a:gd name="connsiteY76" fmla="*/ 1098550 h 1098550"/>
                        <a:gd name="connsiteX77" fmla="*/ 333375 w 1206500"/>
                        <a:gd name="connsiteY77" fmla="*/ 1082675 h 1098550"/>
                        <a:gd name="connsiteX78" fmla="*/ 361950 w 1206500"/>
                        <a:gd name="connsiteY78" fmla="*/ 1060450 h 1098550"/>
                        <a:gd name="connsiteX79" fmla="*/ 431800 w 1206500"/>
                        <a:gd name="connsiteY79" fmla="*/ 1073150 h 1098550"/>
                        <a:gd name="connsiteX80" fmla="*/ 444500 w 1206500"/>
                        <a:gd name="connsiteY80" fmla="*/ 1054100 h 1098550"/>
                        <a:gd name="connsiteX81" fmla="*/ 431800 w 1206500"/>
                        <a:gd name="connsiteY81" fmla="*/ 990600 h 1098550"/>
                        <a:gd name="connsiteX82" fmla="*/ 447675 w 1206500"/>
                        <a:gd name="connsiteY82" fmla="*/ 958850 h 1098550"/>
                        <a:gd name="connsiteX83" fmla="*/ 498475 w 1206500"/>
                        <a:gd name="connsiteY83" fmla="*/ 901700 h 1098550"/>
                        <a:gd name="connsiteX84" fmla="*/ 536575 w 1206500"/>
                        <a:gd name="connsiteY84" fmla="*/ 908050 h 1098550"/>
                        <a:gd name="connsiteX85" fmla="*/ 565150 w 1206500"/>
                        <a:gd name="connsiteY85" fmla="*/ 876300 h 1098550"/>
                        <a:gd name="connsiteX86" fmla="*/ 584200 w 1206500"/>
                        <a:gd name="connsiteY86" fmla="*/ 876300 h 1098550"/>
                        <a:gd name="connsiteX87" fmla="*/ 596900 w 1206500"/>
                        <a:gd name="connsiteY87" fmla="*/ 930275 h 1098550"/>
                        <a:gd name="connsiteX88" fmla="*/ 625475 w 1206500"/>
                        <a:gd name="connsiteY88" fmla="*/ 923925 h 1098550"/>
                        <a:gd name="connsiteX89" fmla="*/ 650875 w 1206500"/>
                        <a:gd name="connsiteY89" fmla="*/ 974725 h 1098550"/>
                        <a:gd name="connsiteX90" fmla="*/ 685800 w 1206500"/>
                        <a:gd name="connsiteY90" fmla="*/ 977900 h 1098550"/>
                        <a:gd name="connsiteX91" fmla="*/ 698500 w 1206500"/>
                        <a:gd name="connsiteY91" fmla="*/ 933450 h 1098550"/>
                        <a:gd name="connsiteX92" fmla="*/ 730250 w 1206500"/>
                        <a:gd name="connsiteY92" fmla="*/ 927100 h 1098550"/>
                        <a:gd name="connsiteX93" fmla="*/ 771525 w 1206500"/>
                        <a:gd name="connsiteY93" fmla="*/ 939800 h 1098550"/>
                        <a:gd name="connsiteX94" fmla="*/ 777875 w 1206500"/>
                        <a:gd name="connsiteY94" fmla="*/ 901700 h 1098550"/>
                        <a:gd name="connsiteX95" fmla="*/ 793750 w 1206500"/>
                        <a:gd name="connsiteY95" fmla="*/ 866775 h 1098550"/>
                        <a:gd name="connsiteX96" fmla="*/ 844550 w 1206500"/>
                        <a:gd name="connsiteY96" fmla="*/ 885825 h 1098550"/>
                        <a:gd name="connsiteX97" fmla="*/ 869950 w 1206500"/>
                        <a:gd name="connsiteY97" fmla="*/ 901700 h 1098550"/>
                        <a:gd name="connsiteX98" fmla="*/ 965200 w 1206500"/>
                        <a:gd name="connsiteY98" fmla="*/ 1009650 h 1098550"/>
                        <a:gd name="connsiteX99" fmla="*/ 1016000 w 1206500"/>
                        <a:gd name="connsiteY99" fmla="*/ 974725 h 1098550"/>
                        <a:gd name="connsiteX100" fmla="*/ 1041400 w 1206500"/>
                        <a:gd name="connsiteY100" fmla="*/ 952500 h 1098550"/>
                        <a:gd name="connsiteX101" fmla="*/ 1063625 w 1206500"/>
                        <a:gd name="connsiteY101" fmla="*/ 901700 h 1098550"/>
                        <a:gd name="connsiteX102" fmla="*/ 1123950 w 1206500"/>
                        <a:gd name="connsiteY102" fmla="*/ 904875 h 1098550"/>
                        <a:gd name="connsiteX103" fmla="*/ 1165225 w 1206500"/>
                        <a:gd name="connsiteY103" fmla="*/ 866775 h 1098550"/>
                        <a:gd name="connsiteX104" fmla="*/ 1206500 w 1206500"/>
                        <a:gd name="connsiteY104" fmla="*/ 863600 h 1098550"/>
                        <a:gd name="connsiteX105" fmla="*/ 1206500 w 1206500"/>
                        <a:gd name="connsiteY105" fmla="*/ 7937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06500" h="1098550">
                          <a:moveTo>
                            <a:pt x="1206500" y="793750"/>
                          </a:moveTo>
                          <a:lnTo>
                            <a:pt x="1206500" y="793750"/>
                          </a:lnTo>
                          <a:cubicBezTo>
                            <a:pt x="1202267" y="785283"/>
                            <a:pt x="1197717" y="776968"/>
                            <a:pt x="1193800" y="768350"/>
                          </a:cubicBezTo>
                          <a:cubicBezTo>
                            <a:pt x="1192415" y="765303"/>
                            <a:pt x="1192716" y="761438"/>
                            <a:pt x="1190625" y="758825"/>
                          </a:cubicBezTo>
                          <a:cubicBezTo>
                            <a:pt x="1188241" y="755845"/>
                            <a:pt x="1184607" y="753978"/>
                            <a:pt x="1181100" y="752475"/>
                          </a:cubicBezTo>
                          <a:cubicBezTo>
                            <a:pt x="1173615" y="749267"/>
                            <a:pt x="1151325" y="746861"/>
                            <a:pt x="1146175" y="746125"/>
                          </a:cubicBezTo>
                          <a:cubicBezTo>
                            <a:pt x="1123950" y="738717"/>
                            <a:pt x="1129242" y="746125"/>
                            <a:pt x="1123950" y="730250"/>
                          </a:cubicBezTo>
                          <a:cubicBezTo>
                            <a:pt x="1121714" y="714597"/>
                            <a:pt x="1121683" y="708934"/>
                            <a:pt x="1117600" y="695325"/>
                          </a:cubicBezTo>
                          <a:cubicBezTo>
                            <a:pt x="1115677" y="688914"/>
                            <a:pt x="1114963" y="681844"/>
                            <a:pt x="1111250" y="676275"/>
                          </a:cubicBezTo>
                          <a:cubicBezTo>
                            <a:pt x="1103044" y="663965"/>
                            <a:pt x="1106107" y="670370"/>
                            <a:pt x="1101725" y="657225"/>
                          </a:cubicBezTo>
                          <a:cubicBezTo>
                            <a:pt x="1106000" y="631573"/>
                            <a:pt x="1102864" y="644282"/>
                            <a:pt x="1111250" y="619125"/>
                          </a:cubicBezTo>
                          <a:lnTo>
                            <a:pt x="1114425" y="609600"/>
                          </a:lnTo>
                          <a:lnTo>
                            <a:pt x="1117600" y="600075"/>
                          </a:lnTo>
                          <a:cubicBezTo>
                            <a:pt x="1111078" y="580510"/>
                            <a:pt x="1114425" y="593897"/>
                            <a:pt x="1114425" y="558800"/>
                          </a:cubicBezTo>
                          <a:lnTo>
                            <a:pt x="1038225" y="501650"/>
                          </a:lnTo>
                          <a:lnTo>
                            <a:pt x="1060450" y="454025"/>
                          </a:lnTo>
                          <a:lnTo>
                            <a:pt x="1066800" y="403225"/>
                          </a:lnTo>
                          <a:lnTo>
                            <a:pt x="1038225" y="387350"/>
                          </a:lnTo>
                          <a:cubicBezTo>
                            <a:pt x="1027642" y="388408"/>
                            <a:pt x="1016987" y="388908"/>
                            <a:pt x="1006475" y="390525"/>
                          </a:cubicBezTo>
                          <a:cubicBezTo>
                            <a:pt x="1003167" y="391034"/>
                            <a:pt x="996950" y="393700"/>
                            <a:pt x="996950" y="393700"/>
                          </a:cubicBezTo>
                          <a:lnTo>
                            <a:pt x="996950" y="393700"/>
                          </a:lnTo>
                          <a:lnTo>
                            <a:pt x="927100" y="365125"/>
                          </a:lnTo>
                          <a:lnTo>
                            <a:pt x="863600" y="390525"/>
                          </a:lnTo>
                          <a:lnTo>
                            <a:pt x="866775" y="349250"/>
                          </a:lnTo>
                          <a:lnTo>
                            <a:pt x="841375" y="285750"/>
                          </a:lnTo>
                          <a:lnTo>
                            <a:pt x="822325" y="234950"/>
                          </a:lnTo>
                          <a:lnTo>
                            <a:pt x="777875" y="238125"/>
                          </a:lnTo>
                          <a:lnTo>
                            <a:pt x="742950" y="260350"/>
                          </a:lnTo>
                          <a:lnTo>
                            <a:pt x="714375" y="238125"/>
                          </a:lnTo>
                          <a:lnTo>
                            <a:pt x="654050" y="273050"/>
                          </a:lnTo>
                          <a:lnTo>
                            <a:pt x="654050" y="273050"/>
                          </a:lnTo>
                          <a:lnTo>
                            <a:pt x="606425" y="254000"/>
                          </a:lnTo>
                          <a:lnTo>
                            <a:pt x="565150" y="196850"/>
                          </a:lnTo>
                          <a:lnTo>
                            <a:pt x="542925" y="215900"/>
                          </a:lnTo>
                          <a:lnTo>
                            <a:pt x="460375" y="209550"/>
                          </a:lnTo>
                          <a:lnTo>
                            <a:pt x="419100" y="203200"/>
                          </a:lnTo>
                          <a:lnTo>
                            <a:pt x="390525" y="190500"/>
                          </a:lnTo>
                          <a:lnTo>
                            <a:pt x="365125" y="136525"/>
                          </a:lnTo>
                          <a:lnTo>
                            <a:pt x="307975" y="155575"/>
                          </a:lnTo>
                          <a:lnTo>
                            <a:pt x="298450" y="187325"/>
                          </a:lnTo>
                          <a:lnTo>
                            <a:pt x="244475" y="158750"/>
                          </a:lnTo>
                          <a:lnTo>
                            <a:pt x="238125" y="133350"/>
                          </a:lnTo>
                          <a:lnTo>
                            <a:pt x="257175" y="82550"/>
                          </a:lnTo>
                          <a:lnTo>
                            <a:pt x="190500" y="60325"/>
                          </a:lnTo>
                          <a:lnTo>
                            <a:pt x="155575" y="66675"/>
                          </a:lnTo>
                          <a:lnTo>
                            <a:pt x="82550" y="0"/>
                          </a:lnTo>
                          <a:lnTo>
                            <a:pt x="53975" y="15875"/>
                          </a:lnTo>
                          <a:lnTo>
                            <a:pt x="53975" y="57150"/>
                          </a:lnTo>
                          <a:lnTo>
                            <a:pt x="41275" y="82550"/>
                          </a:lnTo>
                          <a:lnTo>
                            <a:pt x="41275" y="82550"/>
                          </a:lnTo>
                          <a:lnTo>
                            <a:pt x="12700" y="88900"/>
                          </a:lnTo>
                          <a:lnTo>
                            <a:pt x="0" y="95250"/>
                          </a:lnTo>
                          <a:lnTo>
                            <a:pt x="6350" y="244475"/>
                          </a:lnTo>
                          <a:lnTo>
                            <a:pt x="25400" y="292100"/>
                          </a:lnTo>
                          <a:lnTo>
                            <a:pt x="57150" y="292100"/>
                          </a:lnTo>
                          <a:lnTo>
                            <a:pt x="79375" y="320675"/>
                          </a:lnTo>
                          <a:lnTo>
                            <a:pt x="101600" y="317500"/>
                          </a:lnTo>
                          <a:lnTo>
                            <a:pt x="123825" y="403225"/>
                          </a:lnTo>
                          <a:lnTo>
                            <a:pt x="149225" y="454025"/>
                          </a:lnTo>
                          <a:lnTo>
                            <a:pt x="152400" y="498475"/>
                          </a:lnTo>
                          <a:lnTo>
                            <a:pt x="184150" y="542925"/>
                          </a:lnTo>
                          <a:lnTo>
                            <a:pt x="212725" y="568325"/>
                          </a:lnTo>
                          <a:lnTo>
                            <a:pt x="222250" y="600075"/>
                          </a:lnTo>
                          <a:lnTo>
                            <a:pt x="165100" y="612775"/>
                          </a:lnTo>
                          <a:lnTo>
                            <a:pt x="171450" y="679450"/>
                          </a:lnTo>
                          <a:lnTo>
                            <a:pt x="171450" y="679450"/>
                          </a:lnTo>
                          <a:lnTo>
                            <a:pt x="139700" y="682625"/>
                          </a:lnTo>
                          <a:lnTo>
                            <a:pt x="139700" y="682625"/>
                          </a:lnTo>
                          <a:lnTo>
                            <a:pt x="136525" y="746125"/>
                          </a:lnTo>
                          <a:lnTo>
                            <a:pt x="174625" y="812800"/>
                          </a:lnTo>
                          <a:lnTo>
                            <a:pt x="193675" y="863600"/>
                          </a:lnTo>
                          <a:lnTo>
                            <a:pt x="196850" y="914400"/>
                          </a:lnTo>
                          <a:lnTo>
                            <a:pt x="196850" y="971550"/>
                          </a:lnTo>
                          <a:lnTo>
                            <a:pt x="228600" y="977900"/>
                          </a:lnTo>
                          <a:lnTo>
                            <a:pt x="254000" y="1035050"/>
                          </a:lnTo>
                          <a:lnTo>
                            <a:pt x="260350" y="1085850"/>
                          </a:lnTo>
                          <a:lnTo>
                            <a:pt x="279400" y="1098550"/>
                          </a:lnTo>
                          <a:lnTo>
                            <a:pt x="333375" y="1082675"/>
                          </a:lnTo>
                          <a:lnTo>
                            <a:pt x="361950" y="1060450"/>
                          </a:lnTo>
                          <a:lnTo>
                            <a:pt x="431800" y="1073150"/>
                          </a:lnTo>
                          <a:lnTo>
                            <a:pt x="444500" y="1054100"/>
                          </a:lnTo>
                          <a:lnTo>
                            <a:pt x="431800" y="990600"/>
                          </a:lnTo>
                          <a:lnTo>
                            <a:pt x="447675" y="958850"/>
                          </a:lnTo>
                          <a:lnTo>
                            <a:pt x="498475" y="901700"/>
                          </a:lnTo>
                          <a:lnTo>
                            <a:pt x="536575" y="908050"/>
                          </a:lnTo>
                          <a:lnTo>
                            <a:pt x="565150" y="876300"/>
                          </a:lnTo>
                          <a:lnTo>
                            <a:pt x="584200" y="876300"/>
                          </a:lnTo>
                          <a:lnTo>
                            <a:pt x="596900" y="930275"/>
                          </a:lnTo>
                          <a:lnTo>
                            <a:pt x="625475" y="923925"/>
                          </a:lnTo>
                          <a:lnTo>
                            <a:pt x="650875" y="974725"/>
                          </a:lnTo>
                          <a:lnTo>
                            <a:pt x="685800" y="977900"/>
                          </a:lnTo>
                          <a:lnTo>
                            <a:pt x="698500" y="933450"/>
                          </a:lnTo>
                          <a:lnTo>
                            <a:pt x="730250" y="927100"/>
                          </a:lnTo>
                          <a:lnTo>
                            <a:pt x="771525" y="939800"/>
                          </a:lnTo>
                          <a:lnTo>
                            <a:pt x="777875" y="901700"/>
                          </a:lnTo>
                          <a:lnTo>
                            <a:pt x="793750" y="866775"/>
                          </a:lnTo>
                          <a:lnTo>
                            <a:pt x="844550" y="885825"/>
                          </a:lnTo>
                          <a:lnTo>
                            <a:pt x="869950" y="901700"/>
                          </a:lnTo>
                          <a:lnTo>
                            <a:pt x="965200" y="1009650"/>
                          </a:lnTo>
                          <a:lnTo>
                            <a:pt x="1016000" y="974725"/>
                          </a:lnTo>
                          <a:lnTo>
                            <a:pt x="1041400" y="952500"/>
                          </a:lnTo>
                          <a:lnTo>
                            <a:pt x="1063625" y="901700"/>
                          </a:lnTo>
                          <a:lnTo>
                            <a:pt x="1123950" y="904875"/>
                          </a:lnTo>
                          <a:lnTo>
                            <a:pt x="1165225" y="866775"/>
                          </a:lnTo>
                          <a:lnTo>
                            <a:pt x="1206500" y="863600"/>
                          </a:lnTo>
                          <a:lnTo>
                            <a:pt x="1206500" y="793750"/>
                          </a:lnTo>
                          <a:close/>
                        </a:path>
                      </a:pathLst>
                    </a:custGeom>
                    <a:solidFill>
                      <a:schemeClr val="accent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5" name="Freeform 53">
                      <a:extLst>
                        <a:ext uri="{FF2B5EF4-FFF2-40B4-BE49-F238E27FC236}">
                          <a16:creationId xmlns:a16="http://schemas.microsoft.com/office/drawing/2014/main" id="{2D1FE883-016C-B17C-0C1F-5DF5E63C87B4}"/>
                        </a:ext>
                      </a:extLst>
                    </p:cNvPr>
                    <p:cNvSpPr/>
                    <p:nvPr/>
                  </p:nvSpPr>
                  <p:spPr>
                    <a:xfrm>
                      <a:off x="1431132" y="807244"/>
                      <a:ext cx="113572" cy="416621"/>
                    </a:xfrm>
                    <a:custGeom>
                      <a:avLst/>
                      <a:gdLst>
                        <a:gd name="connsiteX0" fmla="*/ 107950 w 151429"/>
                        <a:gd name="connsiteY0" fmla="*/ 6350 h 555494"/>
                        <a:gd name="connsiteX1" fmla="*/ 107950 w 151429"/>
                        <a:gd name="connsiteY1" fmla="*/ 6350 h 555494"/>
                        <a:gd name="connsiteX2" fmla="*/ 79375 w 151429"/>
                        <a:gd name="connsiteY2" fmla="*/ 3175 h 555494"/>
                        <a:gd name="connsiteX3" fmla="*/ 50800 w 151429"/>
                        <a:gd name="connsiteY3" fmla="*/ 15875 h 555494"/>
                        <a:gd name="connsiteX4" fmla="*/ 44450 w 151429"/>
                        <a:gd name="connsiteY4" fmla="*/ 34925 h 555494"/>
                        <a:gd name="connsiteX5" fmla="*/ 50800 w 151429"/>
                        <a:gd name="connsiteY5" fmla="*/ 142875 h 555494"/>
                        <a:gd name="connsiteX6" fmla="*/ 50800 w 151429"/>
                        <a:gd name="connsiteY6" fmla="*/ 187325 h 555494"/>
                        <a:gd name="connsiteX7" fmla="*/ 53975 w 151429"/>
                        <a:gd name="connsiteY7" fmla="*/ 212725 h 555494"/>
                        <a:gd name="connsiteX8" fmla="*/ 60325 w 151429"/>
                        <a:gd name="connsiteY8" fmla="*/ 231775 h 555494"/>
                        <a:gd name="connsiteX9" fmla="*/ 50800 w 151429"/>
                        <a:gd name="connsiteY9" fmla="*/ 269875 h 555494"/>
                        <a:gd name="connsiteX10" fmla="*/ 44450 w 151429"/>
                        <a:gd name="connsiteY10" fmla="*/ 295275 h 555494"/>
                        <a:gd name="connsiteX11" fmla="*/ 41275 w 151429"/>
                        <a:gd name="connsiteY11" fmla="*/ 330200 h 555494"/>
                        <a:gd name="connsiteX12" fmla="*/ 34925 w 151429"/>
                        <a:gd name="connsiteY12" fmla="*/ 349250 h 555494"/>
                        <a:gd name="connsiteX13" fmla="*/ 25400 w 151429"/>
                        <a:gd name="connsiteY13" fmla="*/ 355600 h 555494"/>
                        <a:gd name="connsiteX14" fmla="*/ 12700 w 151429"/>
                        <a:gd name="connsiteY14" fmla="*/ 384175 h 555494"/>
                        <a:gd name="connsiteX15" fmla="*/ 9525 w 151429"/>
                        <a:gd name="connsiteY15" fmla="*/ 400050 h 555494"/>
                        <a:gd name="connsiteX16" fmla="*/ 3175 w 151429"/>
                        <a:gd name="connsiteY16" fmla="*/ 447675 h 555494"/>
                        <a:gd name="connsiteX17" fmla="*/ 9525 w 151429"/>
                        <a:gd name="connsiteY17" fmla="*/ 495300 h 555494"/>
                        <a:gd name="connsiteX18" fmla="*/ 6350 w 151429"/>
                        <a:gd name="connsiteY18" fmla="*/ 539750 h 555494"/>
                        <a:gd name="connsiteX19" fmla="*/ 0 w 151429"/>
                        <a:gd name="connsiteY19" fmla="*/ 549275 h 555494"/>
                        <a:gd name="connsiteX20" fmla="*/ 41275 w 151429"/>
                        <a:gd name="connsiteY20" fmla="*/ 549275 h 555494"/>
                        <a:gd name="connsiteX21" fmla="*/ 50800 w 151429"/>
                        <a:gd name="connsiteY21" fmla="*/ 542925 h 555494"/>
                        <a:gd name="connsiteX22" fmla="*/ 57150 w 151429"/>
                        <a:gd name="connsiteY22" fmla="*/ 520700 h 555494"/>
                        <a:gd name="connsiteX23" fmla="*/ 63500 w 151429"/>
                        <a:gd name="connsiteY23" fmla="*/ 492125 h 555494"/>
                        <a:gd name="connsiteX24" fmla="*/ 66675 w 151429"/>
                        <a:gd name="connsiteY24" fmla="*/ 457200 h 555494"/>
                        <a:gd name="connsiteX25" fmla="*/ 69850 w 151429"/>
                        <a:gd name="connsiteY25" fmla="*/ 428625 h 555494"/>
                        <a:gd name="connsiteX26" fmla="*/ 73025 w 151429"/>
                        <a:gd name="connsiteY26" fmla="*/ 406400 h 555494"/>
                        <a:gd name="connsiteX27" fmla="*/ 82550 w 151429"/>
                        <a:gd name="connsiteY27" fmla="*/ 387350 h 555494"/>
                        <a:gd name="connsiteX28" fmla="*/ 85725 w 151429"/>
                        <a:gd name="connsiteY28" fmla="*/ 377825 h 555494"/>
                        <a:gd name="connsiteX29" fmla="*/ 104775 w 151429"/>
                        <a:gd name="connsiteY29" fmla="*/ 371475 h 555494"/>
                        <a:gd name="connsiteX30" fmla="*/ 123825 w 151429"/>
                        <a:gd name="connsiteY30" fmla="*/ 352425 h 555494"/>
                        <a:gd name="connsiteX31" fmla="*/ 130175 w 151429"/>
                        <a:gd name="connsiteY31" fmla="*/ 333375 h 555494"/>
                        <a:gd name="connsiteX32" fmla="*/ 136525 w 151429"/>
                        <a:gd name="connsiteY32" fmla="*/ 311150 h 555494"/>
                        <a:gd name="connsiteX33" fmla="*/ 139700 w 151429"/>
                        <a:gd name="connsiteY33" fmla="*/ 288925 h 555494"/>
                        <a:gd name="connsiteX34" fmla="*/ 136525 w 151429"/>
                        <a:gd name="connsiteY34" fmla="*/ 244475 h 555494"/>
                        <a:gd name="connsiteX35" fmla="*/ 133350 w 151429"/>
                        <a:gd name="connsiteY35" fmla="*/ 222250 h 555494"/>
                        <a:gd name="connsiteX36" fmla="*/ 130175 w 151429"/>
                        <a:gd name="connsiteY36" fmla="*/ 187325 h 555494"/>
                        <a:gd name="connsiteX37" fmla="*/ 114300 w 151429"/>
                        <a:gd name="connsiteY37" fmla="*/ 158750 h 555494"/>
                        <a:gd name="connsiteX38" fmla="*/ 111125 w 151429"/>
                        <a:gd name="connsiteY38" fmla="*/ 149225 h 555494"/>
                        <a:gd name="connsiteX39" fmla="*/ 123825 w 151429"/>
                        <a:gd name="connsiteY39" fmla="*/ 133350 h 555494"/>
                        <a:gd name="connsiteX40" fmla="*/ 139700 w 151429"/>
                        <a:gd name="connsiteY40" fmla="*/ 117475 h 555494"/>
                        <a:gd name="connsiteX41" fmla="*/ 142875 w 151429"/>
                        <a:gd name="connsiteY41" fmla="*/ 76200 h 555494"/>
                        <a:gd name="connsiteX42" fmla="*/ 136525 w 151429"/>
                        <a:gd name="connsiteY42" fmla="*/ 44450 h 555494"/>
                        <a:gd name="connsiteX43" fmla="*/ 130175 w 151429"/>
                        <a:gd name="connsiteY43" fmla="*/ 15875 h 555494"/>
                        <a:gd name="connsiteX44" fmla="*/ 127000 w 151429"/>
                        <a:gd name="connsiteY44" fmla="*/ 6350 h 555494"/>
                        <a:gd name="connsiteX45" fmla="*/ 117475 w 151429"/>
                        <a:gd name="connsiteY45" fmla="*/ 0 h 555494"/>
                        <a:gd name="connsiteX46" fmla="*/ 95250 w 151429"/>
                        <a:gd name="connsiteY46" fmla="*/ 3175 h 555494"/>
                        <a:gd name="connsiteX47" fmla="*/ 76200 w 151429"/>
                        <a:gd name="connsiteY47" fmla="*/ 9525 h 555494"/>
                        <a:gd name="connsiteX48" fmla="*/ 107950 w 151429"/>
                        <a:gd name="connsiteY48" fmla="*/ 6350 h 5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1429" h="555494">
                          <a:moveTo>
                            <a:pt x="107950" y="6350"/>
                          </a:moveTo>
                          <a:lnTo>
                            <a:pt x="107950" y="6350"/>
                          </a:lnTo>
                          <a:cubicBezTo>
                            <a:pt x="98425" y="5292"/>
                            <a:pt x="88937" y="2538"/>
                            <a:pt x="79375" y="3175"/>
                          </a:cubicBezTo>
                          <a:cubicBezTo>
                            <a:pt x="66781" y="4015"/>
                            <a:pt x="60150" y="9641"/>
                            <a:pt x="50800" y="15875"/>
                          </a:cubicBezTo>
                          <a:cubicBezTo>
                            <a:pt x="48683" y="22225"/>
                            <a:pt x="44171" y="28237"/>
                            <a:pt x="44450" y="34925"/>
                          </a:cubicBezTo>
                          <a:cubicBezTo>
                            <a:pt x="48068" y="121752"/>
                            <a:pt x="45095" y="85829"/>
                            <a:pt x="50800" y="142875"/>
                          </a:cubicBezTo>
                          <a:cubicBezTo>
                            <a:pt x="44048" y="163131"/>
                            <a:pt x="46905" y="150319"/>
                            <a:pt x="50800" y="187325"/>
                          </a:cubicBezTo>
                          <a:cubicBezTo>
                            <a:pt x="51693" y="195811"/>
                            <a:pt x="52187" y="204382"/>
                            <a:pt x="53975" y="212725"/>
                          </a:cubicBezTo>
                          <a:cubicBezTo>
                            <a:pt x="55377" y="219270"/>
                            <a:pt x="60325" y="231775"/>
                            <a:pt x="60325" y="231775"/>
                          </a:cubicBezTo>
                          <a:cubicBezTo>
                            <a:pt x="48383" y="267601"/>
                            <a:pt x="58496" y="233962"/>
                            <a:pt x="50800" y="269875"/>
                          </a:cubicBezTo>
                          <a:cubicBezTo>
                            <a:pt x="48971" y="278409"/>
                            <a:pt x="44450" y="295275"/>
                            <a:pt x="44450" y="295275"/>
                          </a:cubicBezTo>
                          <a:cubicBezTo>
                            <a:pt x="43392" y="306917"/>
                            <a:pt x="43306" y="318688"/>
                            <a:pt x="41275" y="330200"/>
                          </a:cubicBezTo>
                          <a:cubicBezTo>
                            <a:pt x="40112" y="336792"/>
                            <a:pt x="40494" y="345537"/>
                            <a:pt x="34925" y="349250"/>
                          </a:cubicBezTo>
                          <a:lnTo>
                            <a:pt x="25400" y="355600"/>
                          </a:lnTo>
                          <a:cubicBezTo>
                            <a:pt x="17843" y="378270"/>
                            <a:pt x="22763" y="369081"/>
                            <a:pt x="12700" y="384175"/>
                          </a:cubicBezTo>
                          <a:cubicBezTo>
                            <a:pt x="11642" y="389467"/>
                            <a:pt x="10194" y="394695"/>
                            <a:pt x="9525" y="400050"/>
                          </a:cubicBezTo>
                          <a:cubicBezTo>
                            <a:pt x="3277" y="450031"/>
                            <a:pt x="10185" y="419636"/>
                            <a:pt x="3175" y="447675"/>
                          </a:cubicBezTo>
                          <a:cubicBezTo>
                            <a:pt x="3958" y="453155"/>
                            <a:pt x="9525" y="491197"/>
                            <a:pt x="9525" y="495300"/>
                          </a:cubicBezTo>
                          <a:cubicBezTo>
                            <a:pt x="9525" y="510154"/>
                            <a:pt x="8931" y="525122"/>
                            <a:pt x="6350" y="539750"/>
                          </a:cubicBezTo>
                          <a:cubicBezTo>
                            <a:pt x="5687" y="543508"/>
                            <a:pt x="2117" y="546100"/>
                            <a:pt x="0" y="549275"/>
                          </a:cubicBezTo>
                          <a:cubicBezTo>
                            <a:pt x="17056" y="554960"/>
                            <a:pt x="14327" y="555494"/>
                            <a:pt x="41275" y="549275"/>
                          </a:cubicBezTo>
                          <a:cubicBezTo>
                            <a:pt x="44993" y="548417"/>
                            <a:pt x="47625" y="545042"/>
                            <a:pt x="50800" y="542925"/>
                          </a:cubicBezTo>
                          <a:cubicBezTo>
                            <a:pt x="58413" y="520087"/>
                            <a:pt x="49177" y="548607"/>
                            <a:pt x="57150" y="520700"/>
                          </a:cubicBezTo>
                          <a:cubicBezTo>
                            <a:pt x="61913" y="504028"/>
                            <a:pt x="60635" y="516477"/>
                            <a:pt x="63500" y="492125"/>
                          </a:cubicBezTo>
                          <a:cubicBezTo>
                            <a:pt x="64866" y="480515"/>
                            <a:pt x="65512" y="468832"/>
                            <a:pt x="66675" y="457200"/>
                          </a:cubicBezTo>
                          <a:cubicBezTo>
                            <a:pt x="67629" y="447664"/>
                            <a:pt x="68661" y="438135"/>
                            <a:pt x="69850" y="428625"/>
                          </a:cubicBezTo>
                          <a:cubicBezTo>
                            <a:pt x="70778" y="421199"/>
                            <a:pt x="71557" y="413738"/>
                            <a:pt x="73025" y="406400"/>
                          </a:cubicBezTo>
                          <a:cubicBezTo>
                            <a:pt x="75685" y="393099"/>
                            <a:pt x="76306" y="399837"/>
                            <a:pt x="82550" y="387350"/>
                          </a:cubicBezTo>
                          <a:cubicBezTo>
                            <a:pt x="84047" y="384357"/>
                            <a:pt x="83002" y="379770"/>
                            <a:pt x="85725" y="377825"/>
                          </a:cubicBezTo>
                          <a:cubicBezTo>
                            <a:pt x="91172" y="373934"/>
                            <a:pt x="104775" y="371475"/>
                            <a:pt x="104775" y="371475"/>
                          </a:cubicBezTo>
                          <a:cubicBezTo>
                            <a:pt x="111125" y="365125"/>
                            <a:pt x="120985" y="360944"/>
                            <a:pt x="123825" y="352425"/>
                          </a:cubicBezTo>
                          <a:lnTo>
                            <a:pt x="130175" y="333375"/>
                          </a:lnTo>
                          <a:cubicBezTo>
                            <a:pt x="132895" y="325214"/>
                            <a:pt x="134930" y="319921"/>
                            <a:pt x="136525" y="311150"/>
                          </a:cubicBezTo>
                          <a:cubicBezTo>
                            <a:pt x="137864" y="303787"/>
                            <a:pt x="138642" y="296333"/>
                            <a:pt x="139700" y="288925"/>
                          </a:cubicBezTo>
                          <a:cubicBezTo>
                            <a:pt x="138642" y="274108"/>
                            <a:pt x="137933" y="259263"/>
                            <a:pt x="136525" y="244475"/>
                          </a:cubicBezTo>
                          <a:cubicBezTo>
                            <a:pt x="135815" y="237025"/>
                            <a:pt x="134176" y="229688"/>
                            <a:pt x="133350" y="222250"/>
                          </a:cubicBezTo>
                          <a:cubicBezTo>
                            <a:pt x="132059" y="210632"/>
                            <a:pt x="131828" y="198897"/>
                            <a:pt x="130175" y="187325"/>
                          </a:cubicBezTo>
                          <a:cubicBezTo>
                            <a:pt x="127781" y="170569"/>
                            <a:pt x="121572" y="180565"/>
                            <a:pt x="114300" y="158750"/>
                          </a:cubicBezTo>
                          <a:lnTo>
                            <a:pt x="111125" y="149225"/>
                          </a:lnTo>
                          <a:cubicBezTo>
                            <a:pt x="117306" y="130682"/>
                            <a:pt x="109464" y="147711"/>
                            <a:pt x="123825" y="133350"/>
                          </a:cubicBezTo>
                          <a:cubicBezTo>
                            <a:pt x="144992" y="112183"/>
                            <a:pt x="114300" y="134408"/>
                            <a:pt x="139700" y="117475"/>
                          </a:cubicBezTo>
                          <a:cubicBezTo>
                            <a:pt x="151429" y="99881"/>
                            <a:pt x="147881" y="109571"/>
                            <a:pt x="142875" y="76200"/>
                          </a:cubicBezTo>
                          <a:cubicBezTo>
                            <a:pt x="141274" y="65526"/>
                            <a:pt x="138642" y="55033"/>
                            <a:pt x="136525" y="44450"/>
                          </a:cubicBezTo>
                          <a:cubicBezTo>
                            <a:pt x="134343" y="33538"/>
                            <a:pt x="133164" y="26337"/>
                            <a:pt x="130175" y="15875"/>
                          </a:cubicBezTo>
                          <a:cubicBezTo>
                            <a:pt x="129256" y="12657"/>
                            <a:pt x="129091" y="8963"/>
                            <a:pt x="127000" y="6350"/>
                          </a:cubicBezTo>
                          <a:cubicBezTo>
                            <a:pt x="124616" y="3370"/>
                            <a:pt x="120650" y="2117"/>
                            <a:pt x="117475" y="0"/>
                          </a:cubicBezTo>
                          <a:cubicBezTo>
                            <a:pt x="110067" y="1058"/>
                            <a:pt x="102542" y="1492"/>
                            <a:pt x="95250" y="3175"/>
                          </a:cubicBezTo>
                          <a:cubicBezTo>
                            <a:pt x="88728" y="4680"/>
                            <a:pt x="76200" y="2832"/>
                            <a:pt x="76200" y="9525"/>
                          </a:cubicBezTo>
                          <a:lnTo>
                            <a:pt x="107950" y="6350"/>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6" name="Freeform 54">
                      <a:extLst>
                        <a:ext uri="{FF2B5EF4-FFF2-40B4-BE49-F238E27FC236}">
                          <a16:creationId xmlns:a16="http://schemas.microsoft.com/office/drawing/2014/main" id="{502CA198-DBB2-0E20-D55B-837E0E786AB0}"/>
                        </a:ext>
                      </a:extLst>
                    </p:cNvPr>
                    <p:cNvSpPr/>
                    <p:nvPr/>
                  </p:nvSpPr>
                  <p:spPr>
                    <a:xfrm>
                      <a:off x="1451544" y="1390651"/>
                      <a:ext cx="153419" cy="278606"/>
                    </a:xfrm>
                    <a:custGeom>
                      <a:avLst/>
                      <a:gdLst>
                        <a:gd name="connsiteX0" fmla="*/ 20408 w 204558"/>
                        <a:gd name="connsiteY0" fmla="*/ 0 h 371475"/>
                        <a:gd name="connsiteX1" fmla="*/ 20408 w 204558"/>
                        <a:gd name="connsiteY1" fmla="*/ 0 h 371475"/>
                        <a:gd name="connsiteX2" fmla="*/ 4533 w 204558"/>
                        <a:gd name="connsiteY2" fmla="*/ 34925 h 371475"/>
                        <a:gd name="connsiteX3" fmla="*/ 1358 w 204558"/>
                        <a:gd name="connsiteY3" fmla="*/ 53975 h 371475"/>
                        <a:gd name="connsiteX4" fmla="*/ 10883 w 204558"/>
                        <a:gd name="connsiteY4" fmla="*/ 127000 h 371475"/>
                        <a:gd name="connsiteX5" fmla="*/ 29933 w 204558"/>
                        <a:gd name="connsiteY5" fmla="*/ 155575 h 371475"/>
                        <a:gd name="connsiteX6" fmla="*/ 36283 w 204558"/>
                        <a:gd name="connsiteY6" fmla="*/ 165100 h 371475"/>
                        <a:gd name="connsiteX7" fmla="*/ 42633 w 204558"/>
                        <a:gd name="connsiteY7" fmla="*/ 187325 h 371475"/>
                        <a:gd name="connsiteX8" fmla="*/ 48983 w 204558"/>
                        <a:gd name="connsiteY8" fmla="*/ 196850 h 371475"/>
                        <a:gd name="connsiteX9" fmla="*/ 55333 w 204558"/>
                        <a:gd name="connsiteY9" fmla="*/ 215900 h 371475"/>
                        <a:gd name="connsiteX10" fmla="*/ 52158 w 204558"/>
                        <a:gd name="connsiteY10" fmla="*/ 244475 h 371475"/>
                        <a:gd name="connsiteX11" fmla="*/ 45808 w 204558"/>
                        <a:gd name="connsiteY11" fmla="*/ 263525 h 371475"/>
                        <a:gd name="connsiteX12" fmla="*/ 48983 w 204558"/>
                        <a:gd name="connsiteY12" fmla="*/ 288925 h 371475"/>
                        <a:gd name="connsiteX13" fmla="*/ 68033 w 204558"/>
                        <a:gd name="connsiteY13" fmla="*/ 304800 h 371475"/>
                        <a:gd name="connsiteX14" fmla="*/ 77558 w 204558"/>
                        <a:gd name="connsiteY14" fmla="*/ 314325 h 371475"/>
                        <a:gd name="connsiteX15" fmla="*/ 83908 w 204558"/>
                        <a:gd name="connsiteY15" fmla="*/ 339725 h 371475"/>
                        <a:gd name="connsiteX16" fmla="*/ 80733 w 204558"/>
                        <a:gd name="connsiteY16" fmla="*/ 349250 h 371475"/>
                        <a:gd name="connsiteX17" fmla="*/ 106133 w 204558"/>
                        <a:gd name="connsiteY17" fmla="*/ 371475 h 371475"/>
                        <a:gd name="connsiteX18" fmla="*/ 134708 w 204558"/>
                        <a:gd name="connsiteY18" fmla="*/ 358775 h 371475"/>
                        <a:gd name="connsiteX19" fmla="*/ 144233 w 204558"/>
                        <a:gd name="connsiteY19" fmla="*/ 317500 h 371475"/>
                        <a:gd name="connsiteX20" fmla="*/ 150583 w 204558"/>
                        <a:gd name="connsiteY20" fmla="*/ 307975 h 371475"/>
                        <a:gd name="connsiteX21" fmla="*/ 175983 w 204558"/>
                        <a:gd name="connsiteY21" fmla="*/ 304800 h 371475"/>
                        <a:gd name="connsiteX22" fmla="*/ 195033 w 204558"/>
                        <a:gd name="connsiteY22" fmla="*/ 298450 h 371475"/>
                        <a:gd name="connsiteX23" fmla="*/ 204558 w 204558"/>
                        <a:gd name="connsiteY23" fmla="*/ 295275 h 371475"/>
                        <a:gd name="connsiteX24" fmla="*/ 195033 w 204558"/>
                        <a:gd name="connsiteY24" fmla="*/ 276225 h 371475"/>
                        <a:gd name="connsiteX25" fmla="*/ 175983 w 204558"/>
                        <a:gd name="connsiteY25" fmla="*/ 269875 h 371475"/>
                        <a:gd name="connsiteX26" fmla="*/ 166458 w 204558"/>
                        <a:gd name="connsiteY26" fmla="*/ 263525 h 371475"/>
                        <a:gd name="connsiteX27" fmla="*/ 153758 w 204558"/>
                        <a:gd name="connsiteY27" fmla="*/ 244475 h 371475"/>
                        <a:gd name="connsiteX28" fmla="*/ 141058 w 204558"/>
                        <a:gd name="connsiteY28" fmla="*/ 206375 h 371475"/>
                        <a:gd name="connsiteX29" fmla="*/ 137883 w 204558"/>
                        <a:gd name="connsiteY29" fmla="*/ 196850 h 371475"/>
                        <a:gd name="connsiteX30" fmla="*/ 134708 w 204558"/>
                        <a:gd name="connsiteY30" fmla="*/ 187325 h 371475"/>
                        <a:gd name="connsiteX31" fmla="*/ 128358 w 204558"/>
                        <a:gd name="connsiteY31" fmla="*/ 155575 h 371475"/>
                        <a:gd name="connsiteX32" fmla="*/ 122008 w 204558"/>
                        <a:gd name="connsiteY32" fmla="*/ 120650 h 371475"/>
                        <a:gd name="connsiteX33" fmla="*/ 118833 w 204558"/>
                        <a:gd name="connsiteY33" fmla="*/ 111125 h 371475"/>
                        <a:gd name="connsiteX34" fmla="*/ 109308 w 204558"/>
                        <a:gd name="connsiteY34" fmla="*/ 101600 h 371475"/>
                        <a:gd name="connsiteX35" fmla="*/ 106133 w 204558"/>
                        <a:gd name="connsiteY35" fmla="*/ 88900 h 371475"/>
                        <a:gd name="connsiteX36" fmla="*/ 102958 w 204558"/>
                        <a:gd name="connsiteY36" fmla="*/ 79375 h 371475"/>
                        <a:gd name="connsiteX37" fmla="*/ 99783 w 204558"/>
                        <a:gd name="connsiteY37" fmla="*/ 60325 h 371475"/>
                        <a:gd name="connsiteX38" fmla="*/ 96608 w 204558"/>
                        <a:gd name="connsiteY38" fmla="*/ 38100 h 371475"/>
                        <a:gd name="connsiteX39" fmla="*/ 87083 w 204558"/>
                        <a:gd name="connsiteY39" fmla="*/ 31750 h 371475"/>
                        <a:gd name="connsiteX40" fmla="*/ 45808 w 204558"/>
                        <a:gd name="connsiteY40" fmla="*/ 25400 h 371475"/>
                        <a:gd name="connsiteX41" fmla="*/ 23583 w 204558"/>
                        <a:gd name="connsiteY41" fmla="*/ 3175 h 371475"/>
                        <a:gd name="connsiteX42" fmla="*/ 20408 w 204558"/>
                        <a:gd name="connsiteY42"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4558" h="371475">
                          <a:moveTo>
                            <a:pt x="20408" y="0"/>
                          </a:moveTo>
                          <a:lnTo>
                            <a:pt x="20408" y="0"/>
                          </a:lnTo>
                          <a:cubicBezTo>
                            <a:pt x="16679" y="7457"/>
                            <a:pt x="7000" y="23822"/>
                            <a:pt x="4533" y="34925"/>
                          </a:cubicBezTo>
                          <a:cubicBezTo>
                            <a:pt x="3136" y="41209"/>
                            <a:pt x="2416" y="47625"/>
                            <a:pt x="1358" y="53975"/>
                          </a:cubicBezTo>
                          <a:cubicBezTo>
                            <a:pt x="1786" y="61257"/>
                            <a:pt x="0" y="110675"/>
                            <a:pt x="10883" y="127000"/>
                          </a:cubicBezTo>
                          <a:lnTo>
                            <a:pt x="29933" y="155575"/>
                          </a:lnTo>
                          <a:lnTo>
                            <a:pt x="36283" y="165100"/>
                          </a:lnTo>
                          <a:cubicBezTo>
                            <a:pt x="37300" y="169169"/>
                            <a:pt x="40356" y="182770"/>
                            <a:pt x="42633" y="187325"/>
                          </a:cubicBezTo>
                          <a:cubicBezTo>
                            <a:pt x="44340" y="190738"/>
                            <a:pt x="47433" y="193363"/>
                            <a:pt x="48983" y="196850"/>
                          </a:cubicBezTo>
                          <a:cubicBezTo>
                            <a:pt x="51701" y="202967"/>
                            <a:pt x="55333" y="215900"/>
                            <a:pt x="55333" y="215900"/>
                          </a:cubicBezTo>
                          <a:cubicBezTo>
                            <a:pt x="54275" y="225425"/>
                            <a:pt x="54038" y="235077"/>
                            <a:pt x="52158" y="244475"/>
                          </a:cubicBezTo>
                          <a:cubicBezTo>
                            <a:pt x="50845" y="251039"/>
                            <a:pt x="45808" y="263525"/>
                            <a:pt x="45808" y="263525"/>
                          </a:cubicBezTo>
                          <a:cubicBezTo>
                            <a:pt x="46866" y="271992"/>
                            <a:pt x="46067" y="280906"/>
                            <a:pt x="48983" y="288925"/>
                          </a:cubicBezTo>
                          <a:cubicBezTo>
                            <a:pt x="51403" y="295579"/>
                            <a:pt x="63103" y="300692"/>
                            <a:pt x="68033" y="304800"/>
                          </a:cubicBezTo>
                          <a:cubicBezTo>
                            <a:pt x="71482" y="307675"/>
                            <a:pt x="74383" y="311150"/>
                            <a:pt x="77558" y="314325"/>
                          </a:cubicBezTo>
                          <a:cubicBezTo>
                            <a:pt x="80063" y="321841"/>
                            <a:pt x="83908" y="332062"/>
                            <a:pt x="83908" y="339725"/>
                          </a:cubicBezTo>
                          <a:cubicBezTo>
                            <a:pt x="83908" y="343072"/>
                            <a:pt x="81791" y="346075"/>
                            <a:pt x="80733" y="349250"/>
                          </a:cubicBezTo>
                          <a:cubicBezTo>
                            <a:pt x="102958" y="364067"/>
                            <a:pt x="95550" y="355600"/>
                            <a:pt x="106133" y="371475"/>
                          </a:cubicBezTo>
                          <a:cubicBezTo>
                            <a:pt x="116638" y="369724"/>
                            <a:pt x="129680" y="371344"/>
                            <a:pt x="134708" y="358775"/>
                          </a:cubicBezTo>
                          <a:cubicBezTo>
                            <a:pt x="142759" y="338648"/>
                            <a:pt x="132002" y="335846"/>
                            <a:pt x="144233" y="317500"/>
                          </a:cubicBezTo>
                          <a:cubicBezTo>
                            <a:pt x="146350" y="314325"/>
                            <a:pt x="147040" y="309392"/>
                            <a:pt x="150583" y="307975"/>
                          </a:cubicBezTo>
                          <a:cubicBezTo>
                            <a:pt x="158505" y="304806"/>
                            <a:pt x="167516" y="305858"/>
                            <a:pt x="175983" y="304800"/>
                          </a:cubicBezTo>
                          <a:lnTo>
                            <a:pt x="195033" y="298450"/>
                          </a:lnTo>
                          <a:lnTo>
                            <a:pt x="204558" y="295275"/>
                          </a:lnTo>
                          <a:cubicBezTo>
                            <a:pt x="202828" y="290085"/>
                            <a:pt x="200216" y="279464"/>
                            <a:pt x="195033" y="276225"/>
                          </a:cubicBezTo>
                          <a:cubicBezTo>
                            <a:pt x="189357" y="272677"/>
                            <a:pt x="181552" y="273588"/>
                            <a:pt x="175983" y="269875"/>
                          </a:cubicBezTo>
                          <a:lnTo>
                            <a:pt x="166458" y="263525"/>
                          </a:lnTo>
                          <a:cubicBezTo>
                            <a:pt x="162225" y="257175"/>
                            <a:pt x="156171" y="251715"/>
                            <a:pt x="153758" y="244475"/>
                          </a:cubicBezTo>
                          <a:lnTo>
                            <a:pt x="141058" y="206375"/>
                          </a:lnTo>
                          <a:lnTo>
                            <a:pt x="137883" y="196850"/>
                          </a:lnTo>
                          <a:cubicBezTo>
                            <a:pt x="136825" y="193675"/>
                            <a:pt x="135364" y="190607"/>
                            <a:pt x="134708" y="187325"/>
                          </a:cubicBezTo>
                          <a:cubicBezTo>
                            <a:pt x="132591" y="176742"/>
                            <a:pt x="129884" y="166259"/>
                            <a:pt x="128358" y="155575"/>
                          </a:cubicBezTo>
                          <a:cubicBezTo>
                            <a:pt x="125788" y="137588"/>
                            <a:pt x="126285" y="135620"/>
                            <a:pt x="122008" y="120650"/>
                          </a:cubicBezTo>
                          <a:cubicBezTo>
                            <a:pt x="121089" y="117432"/>
                            <a:pt x="120689" y="113910"/>
                            <a:pt x="118833" y="111125"/>
                          </a:cubicBezTo>
                          <a:cubicBezTo>
                            <a:pt x="116342" y="107389"/>
                            <a:pt x="112483" y="104775"/>
                            <a:pt x="109308" y="101600"/>
                          </a:cubicBezTo>
                          <a:cubicBezTo>
                            <a:pt x="108250" y="97367"/>
                            <a:pt x="107332" y="93096"/>
                            <a:pt x="106133" y="88900"/>
                          </a:cubicBezTo>
                          <a:cubicBezTo>
                            <a:pt x="105214" y="85682"/>
                            <a:pt x="103684" y="82642"/>
                            <a:pt x="102958" y="79375"/>
                          </a:cubicBezTo>
                          <a:cubicBezTo>
                            <a:pt x="101561" y="73091"/>
                            <a:pt x="100762" y="66688"/>
                            <a:pt x="99783" y="60325"/>
                          </a:cubicBezTo>
                          <a:cubicBezTo>
                            <a:pt x="98645" y="52928"/>
                            <a:pt x="99647" y="44939"/>
                            <a:pt x="96608" y="38100"/>
                          </a:cubicBezTo>
                          <a:cubicBezTo>
                            <a:pt x="95058" y="34613"/>
                            <a:pt x="90656" y="33090"/>
                            <a:pt x="87083" y="31750"/>
                          </a:cubicBezTo>
                          <a:cubicBezTo>
                            <a:pt x="79810" y="29023"/>
                            <a:pt x="49732" y="25890"/>
                            <a:pt x="45808" y="25400"/>
                          </a:cubicBezTo>
                          <a:cubicBezTo>
                            <a:pt x="36030" y="10734"/>
                            <a:pt x="38252" y="5620"/>
                            <a:pt x="23583" y="3175"/>
                          </a:cubicBezTo>
                          <a:cubicBezTo>
                            <a:pt x="20451" y="2653"/>
                            <a:pt x="20937" y="529"/>
                            <a:pt x="20408" y="0"/>
                          </a:cubicBez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sp>
                  <p:nvSpPr>
                    <p:cNvPr id="117" name="Freeform 55">
                      <a:extLst>
                        <a:ext uri="{FF2B5EF4-FFF2-40B4-BE49-F238E27FC236}">
                          <a16:creationId xmlns:a16="http://schemas.microsoft.com/office/drawing/2014/main" id="{8E5953AE-F692-7F7B-69E4-CCFFACBB405A}"/>
                        </a:ext>
                      </a:extLst>
                    </p:cNvPr>
                    <p:cNvSpPr/>
                    <p:nvPr/>
                  </p:nvSpPr>
                  <p:spPr>
                    <a:xfrm>
                      <a:off x="1273969" y="1607344"/>
                      <a:ext cx="233363" cy="731044"/>
                    </a:xfrm>
                    <a:custGeom>
                      <a:avLst/>
                      <a:gdLst>
                        <a:gd name="connsiteX0" fmla="*/ 0 w 311150"/>
                        <a:gd name="connsiteY0" fmla="*/ 974725 h 974725"/>
                        <a:gd name="connsiteX1" fmla="*/ 0 w 311150"/>
                        <a:gd name="connsiteY1" fmla="*/ 974725 h 974725"/>
                        <a:gd name="connsiteX2" fmla="*/ 15875 w 311150"/>
                        <a:gd name="connsiteY2" fmla="*/ 952500 h 974725"/>
                        <a:gd name="connsiteX3" fmla="*/ 22225 w 311150"/>
                        <a:gd name="connsiteY3" fmla="*/ 933450 h 974725"/>
                        <a:gd name="connsiteX4" fmla="*/ 25400 w 311150"/>
                        <a:gd name="connsiteY4" fmla="*/ 923925 h 974725"/>
                        <a:gd name="connsiteX5" fmla="*/ 28575 w 311150"/>
                        <a:gd name="connsiteY5" fmla="*/ 911225 h 974725"/>
                        <a:gd name="connsiteX6" fmla="*/ 34925 w 311150"/>
                        <a:gd name="connsiteY6" fmla="*/ 901700 h 974725"/>
                        <a:gd name="connsiteX7" fmla="*/ 41275 w 311150"/>
                        <a:gd name="connsiteY7" fmla="*/ 879475 h 974725"/>
                        <a:gd name="connsiteX8" fmla="*/ 60325 w 311150"/>
                        <a:gd name="connsiteY8" fmla="*/ 869950 h 974725"/>
                        <a:gd name="connsiteX9" fmla="*/ 69850 w 311150"/>
                        <a:gd name="connsiteY9" fmla="*/ 863600 h 974725"/>
                        <a:gd name="connsiteX10" fmla="*/ 92075 w 311150"/>
                        <a:gd name="connsiteY10" fmla="*/ 835025 h 974725"/>
                        <a:gd name="connsiteX11" fmla="*/ 95250 w 311150"/>
                        <a:gd name="connsiteY11" fmla="*/ 825500 h 974725"/>
                        <a:gd name="connsiteX12" fmla="*/ 101600 w 311150"/>
                        <a:gd name="connsiteY12" fmla="*/ 790575 h 974725"/>
                        <a:gd name="connsiteX13" fmla="*/ 107950 w 311150"/>
                        <a:gd name="connsiteY13" fmla="*/ 771525 h 974725"/>
                        <a:gd name="connsiteX14" fmla="*/ 114300 w 311150"/>
                        <a:gd name="connsiteY14" fmla="*/ 752475 h 974725"/>
                        <a:gd name="connsiteX15" fmla="*/ 117475 w 311150"/>
                        <a:gd name="connsiteY15" fmla="*/ 742950 h 974725"/>
                        <a:gd name="connsiteX16" fmla="*/ 120650 w 311150"/>
                        <a:gd name="connsiteY16" fmla="*/ 733425 h 974725"/>
                        <a:gd name="connsiteX17" fmla="*/ 127000 w 311150"/>
                        <a:gd name="connsiteY17" fmla="*/ 723900 h 974725"/>
                        <a:gd name="connsiteX18" fmla="*/ 133350 w 311150"/>
                        <a:gd name="connsiteY18" fmla="*/ 704850 h 974725"/>
                        <a:gd name="connsiteX19" fmla="*/ 136525 w 311150"/>
                        <a:gd name="connsiteY19" fmla="*/ 695325 h 974725"/>
                        <a:gd name="connsiteX20" fmla="*/ 142875 w 311150"/>
                        <a:gd name="connsiteY20" fmla="*/ 685800 h 974725"/>
                        <a:gd name="connsiteX21" fmla="*/ 149225 w 311150"/>
                        <a:gd name="connsiteY21" fmla="*/ 666750 h 974725"/>
                        <a:gd name="connsiteX22" fmla="*/ 168275 w 311150"/>
                        <a:gd name="connsiteY22" fmla="*/ 638175 h 974725"/>
                        <a:gd name="connsiteX23" fmla="*/ 174625 w 311150"/>
                        <a:gd name="connsiteY23" fmla="*/ 628650 h 974725"/>
                        <a:gd name="connsiteX24" fmla="*/ 184150 w 311150"/>
                        <a:gd name="connsiteY24" fmla="*/ 609600 h 974725"/>
                        <a:gd name="connsiteX25" fmla="*/ 190500 w 311150"/>
                        <a:gd name="connsiteY25" fmla="*/ 590550 h 974725"/>
                        <a:gd name="connsiteX26" fmla="*/ 193675 w 311150"/>
                        <a:gd name="connsiteY26" fmla="*/ 581025 h 974725"/>
                        <a:gd name="connsiteX27" fmla="*/ 196850 w 311150"/>
                        <a:gd name="connsiteY27" fmla="*/ 571500 h 974725"/>
                        <a:gd name="connsiteX28" fmla="*/ 200025 w 311150"/>
                        <a:gd name="connsiteY28" fmla="*/ 552450 h 974725"/>
                        <a:gd name="connsiteX29" fmla="*/ 203200 w 311150"/>
                        <a:gd name="connsiteY29" fmla="*/ 536575 h 974725"/>
                        <a:gd name="connsiteX30" fmla="*/ 206375 w 311150"/>
                        <a:gd name="connsiteY30" fmla="*/ 466725 h 974725"/>
                        <a:gd name="connsiteX31" fmla="*/ 244475 w 311150"/>
                        <a:gd name="connsiteY31" fmla="*/ 374650 h 974725"/>
                        <a:gd name="connsiteX32" fmla="*/ 250825 w 311150"/>
                        <a:gd name="connsiteY32" fmla="*/ 263525 h 974725"/>
                        <a:gd name="connsiteX33" fmla="*/ 273050 w 311150"/>
                        <a:gd name="connsiteY33" fmla="*/ 177800 h 974725"/>
                        <a:gd name="connsiteX34" fmla="*/ 269875 w 311150"/>
                        <a:gd name="connsiteY34" fmla="*/ 34925 h 974725"/>
                        <a:gd name="connsiteX35" fmla="*/ 263525 w 311150"/>
                        <a:gd name="connsiteY35" fmla="*/ 0 h 974725"/>
                        <a:gd name="connsiteX36" fmla="*/ 298450 w 311150"/>
                        <a:gd name="connsiteY36" fmla="*/ 31750 h 974725"/>
                        <a:gd name="connsiteX37" fmla="*/ 311150 w 311150"/>
                        <a:gd name="connsiteY37" fmla="*/ 79375 h 974725"/>
                        <a:gd name="connsiteX38" fmla="*/ 307975 w 311150"/>
                        <a:gd name="connsiteY38" fmla="*/ 168275 h 974725"/>
                        <a:gd name="connsiteX39" fmla="*/ 298450 w 311150"/>
                        <a:gd name="connsiteY39" fmla="*/ 254000 h 974725"/>
                        <a:gd name="connsiteX40" fmla="*/ 288925 w 311150"/>
                        <a:gd name="connsiteY40" fmla="*/ 333375 h 974725"/>
                        <a:gd name="connsiteX41" fmla="*/ 273050 w 311150"/>
                        <a:gd name="connsiteY41" fmla="*/ 365125 h 974725"/>
                        <a:gd name="connsiteX42" fmla="*/ 276225 w 311150"/>
                        <a:gd name="connsiteY42" fmla="*/ 403225 h 974725"/>
                        <a:gd name="connsiteX43" fmla="*/ 266700 w 311150"/>
                        <a:gd name="connsiteY43" fmla="*/ 422275 h 974725"/>
                        <a:gd name="connsiteX44" fmla="*/ 279400 w 311150"/>
                        <a:gd name="connsiteY44" fmla="*/ 466725 h 974725"/>
                        <a:gd name="connsiteX45" fmla="*/ 228600 w 311150"/>
                        <a:gd name="connsiteY45" fmla="*/ 565150 h 974725"/>
                        <a:gd name="connsiteX46" fmla="*/ 260350 w 311150"/>
                        <a:gd name="connsiteY46" fmla="*/ 635000 h 974725"/>
                        <a:gd name="connsiteX47" fmla="*/ 231775 w 311150"/>
                        <a:gd name="connsiteY47" fmla="*/ 650875 h 974725"/>
                        <a:gd name="connsiteX48" fmla="*/ 222250 w 311150"/>
                        <a:gd name="connsiteY48" fmla="*/ 679450 h 974725"/>
                        <a:gd name="connsiteX49" fmla="*/ 203200 w 311150"/>
                        <a:gd name="connsiteY49" fmla="*/ 704850 h 974725"/>
                        <a:gd name="connsiteX50" fmla="*/ 200025 w 311150"/>
                        <a:gd name="connsiteY50" fmla="*/ 742950 h 974725"/>
                        <a:gd name="connsiteX51" fmla="*/ 168275 w 311150"/>
                        <a:gd name="connsiteY51" fmla="*/ 777875 h 974725"/>
                        <a:gd name="connsiteX52" fmla="*/ 168275 w 311150"/>
                        <a:gd name="connsiteY52" fmla="*/ 822325 h 974725"/>
                        <a:gd name="connsiteX53" fmla="*/ 142875 w 311150"/>
                        <a:gd name="connsiteY53" fmla="*/ 860425 h 974725"/>
                        <a:gd name="connsiteX54" fmla="*/ 142875 w 311150"/>
                        <a:gd name="connsiteY54" fmla="*/ 889000 h 974725"/>
                        <a:gd name="connsiteX55" fmla="*/ 111125 w 311150"/>
                        <a:gd name="connsiteY55" fmla="*/ 898525 h 974725"/>
                        <a:gd name="connsiteX56" fmla="*/ 79375 w 311150"/>
                        <a:gd name="connsiteY56" fmla="*/ 955675 h 974725"/>
                        <a:gd name="connsiteX57" fmla="*/ 0 w 311150"/>
                        <a:gd name="connsiteY57" fmla="*/ 974725 h 9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1150" h="974725">
                          <a:moveTo>
                            <a:pt x="0" y="974725"/>
                          </a:moveTo>
                          <a:lnTo>
                            <a:pt x="0" y="974725"/>
                          </a:lnTo>
                          <a:cubicBezTo>
                            <a:pt x="5292" y="967317"/>
                            <a:pt x="11559" y="960516"/>
                            <a:pt x="15875" y="952500"/>
                          </a:cubicBezTo>
                          <a:cubicBezTo>
                            <a:pt x="19048" y="946607"/>
                            <a:pt x="20108" y="939800"/>
                            <a:pt x="22225" y="933450"/>
                          </a:cubicBezTo>
                          <a:cubicBezTo>
                            <a:pt x="23283" y="930275"/>
                            <a:pt x="24588" y="927172"/>
                            <a:pt x="25400" y="923925"/>
                          </a:cubicBezTo>
                          <a:cubicBezTo>
                            <a:pt x="26458" y="919692"/>
                            <a:pt x="26856" y="915236"/>
                            <a:pt x="28575" y="911225"/>
                          </a:cubicBezTo>
                          <a:cubicBezTo>
                            <a:pt x="30078" y="907718"/>
                            <a:pt x="32808" y="904875"/>
                            <a:pt x="34925" y="901700"/>
                          </a:cubicBezTo>
                          <a:cubicBezTo>
                            <a:pt x="35132" y="900870"/>
                            <a:pt x="39619" y="881545"/>
                            <a:pt x="41275" y="879475"/>
                          </a:cubicBezTo>
                          <a:cubicBezTo>
                            <a:pt x="47341" y="871892"/>
                            <a:pt x="52656" y="873785"/>
                            <a:pt x="60325" y="869950"/>
                          </a:cubicBezTo>
                          <a:cubicBezTo>
                            <a:pt x="63738" y="868243"/>
                            <a:pt x="66675" y="865717"/>
                            <a:pt x="69850" y="863600"/>
                          </a:cubicBezTo>
                          <a:cubicBezTo>
                            <a:pt x="85041" y="840814"/>
                            <a:pt x="77154" y="849946"/>
                            <a:pt x="92075" y="835025"/>
                          </a:cubicBezTo>
                          <a:cubicBezTo>
                            <a:pt x="93133" y="831850"/>
                            <a:pt x="94594" y="828782"/>
                            <a:pt x="95250" y="825500"/>
                          </a:cubicBezTo>
                          <a:cubicBezTo>
                            <a:pt x="100170" y="800902"/>
                            <a:pt x="95953" y="809400"/>
                            <a:pt x="101600" y="790575"/>
                          </a:cubicBezTo>
                          <a:cubicBezTo>
                            <a:pt x="103523" y="784164"/>
                            <a:pt x="105833" y="777875"/>
                            <a:pt x="107950" y="771525"/>
                          </a:cubicBezTo>
                          <a:lnTo>
                            <a:pt x="114300" y="752475"/>
                          </a:lnTo>
                          <a:lnTo>
                            <a:pt x="117475" y="742950"/>
                          </a:lnTo>
                          <a:cubicBezTo>
                            <a:pt x="118533" y="739775"/>
                            <a:pt x="118794" y="736210"/>
                            <a:pt x="120650" y="733425"/>
                          </a:cubicBezTo>
                          <a:cubicBezTo>
                            <a:pt x="122767" y="730250"/>
                            <a:pt x="125450" y="727387"/>
                            <a:pt x="127000" y="723900"/>
                          </a:cubicBezTo>
                          <a:cubicBezTo>
                            <a:pt x="129718" y="717783"/>
                            <a:pt x="131233" y="711200"/>
                            <a:pt x="133350" y="704850"/>
                          </a:cubicBezTo>
                          <a:cubicBezTo>
                            <a:pt x="134408" y="701675"/>
                            <a:pt x="134669" y="698110"/>
                            <a:pt x="136525" y="695325"/>
                          </a:cubicBezTo>
                          <a:cubicBezTo>
                            <a:pt x="138642" y="692150"/>
                            <a:pt x="141325" y="689287"/>
                            <a:pt x="142875" y="685800"/>
                          </a:cubicBezTo>
                          <a:cubicBezTo>
                            <a:pt x="145593" y="679683"/>
                            <a:pt x="145512" y="672319"/>
                            <a:pt x="149225" y="666750"/>
                          </a:cubicBezTo>
                          <a:lnTo>
                            <a:pt x="168275" y="638175"/>
                          </a:lnTo>
                          <a:cubicBezTo>
                            <a:pt x="170392" y="635000"/>
                            <a:pt x="173418" y="632270"/>
                            <a:pt x="174625" y="628650"/>
                          </a:cubicBezTo>
                          <a:cubicBezTo>
                            <a:pt x="186204" y="593912"/>
                            <a:pt x="167737" y="646529"/>
                            <a:pt x="184150" y="609600"/>
                          </a:cubicBezTo>
                          <a:cubicBezTo>
                            <a:pt x="186868" y="603483"/>
                            <a:pt x="188383" y="596900"/>
                            <a:pt x="190500" y="590550"/>
                          </a:cubicBezTo>
                          <a:lnTo>
                            <a:pt x="193675" y="581025"/>
                          </a:lnTo>
                          <a:cubicBezTo>
                            <a:pt x="194733" y="577850"/>
                            <a:pt x="196300" y="574801"/>
                            <a:pt x="196850" y="571500"/>
                          </a:cubicBezTo>
                          <a:cubicBezTo>
                            <a:pt x="197908" y="565150"/>
                            <a:pt x="198873" y="558784"/>
                            <a:pt x="200025" y="552450"/>
                          </a:cubicBezTo>
                          <a:cubicBezTo>
                            <a:pt x="200990" y="547141"/>
                            <a:pt x="203200" y="536575"/>
                            <a:pt x="203200" y="536575"/>
                          </a:cubicBezTo>
                          <a:lnTo>
                            <a:pt x="206375" y="466725"/>
                          </a:lnTo>
                          <a:lnTo>
                            <a:pt x="244475" y="374650"/>
                          </a:lnTo>
                          <a:lnTo>
                            <a:pt x="250825" y="263525"/>
                          </a:lnTo>
                          <a:lnTo>
                            <a:pt x="273050" y="177800"/>
                          </a:lnTo>
                          <a:cubicBezTo>
                            <a:pt x="271992" y="130175"/>
                            <a:pt x="270933" y="82550"/>
                            <a:pt x="269875" y="34925"/>
                          </a:cubicBezTo>
                          <a:lnTo>
                            <a:pt x="263525" y="0"/>
                          </a:lnTo>
                          <a:lnTo>
                            <a:pt x="298450" y="31750"/>
                          </a:lnTo>
                          <a:lnTo>
                            <a:pt x="311150" y="79375"/>
                          </a:lnTo>
                          <a:lnTo>
                            <a:pt x="307975" y="168275"/>
                          </a:lnTo>
                          <a:lnTo>
                            <a:pt x="298450" y="254000"/>
                          </a:lnTo>
                          <a:lnTo>
                            <a:pt x="288925" y="333375"/>
                          </a:lnTo>
                          <a:lnTo>
                            <a:pt x="273050" y="365125"/>
                          </a:lnTo>
                          <a:lnTo>
                            <a:pt x="276225" y="403225"/>
                          </a:lnTo>
                          <a:lnTo>
                            <a:pt x="266700" y="422275"/>
                          </a:lnTo>
                          <a:lnTo>
                            <a:pt x="279400" y="466725"/>
                          </a:lnTo>
                          <a:lnTo>
                            <a:pt x="228600" y="565150"/>
                          </a:lnTo>
                          <a:lnTo>
                            <a:pt x="260350" y="635000"/>
                          </a:lnTo>
                          <a:lnTo>
                            <a:pt x="231775" y="650875"/>
                          </a:lnTo>
                          <a:lnTo>
                            <a:pt x="222250" y="679450"/>
                          </a:lnTo>
                          <a:lnTo>
                            <a:pt x="203200" y="704850"/>
                          </a:lnTo>
                          <a:lnTo>
                            <a:pt x="200025" y="742950"/>
                          </a:lnTo>
                          <a:lnTo>
                            <a:pt x="168275" y="777875"/>
                          </a:lnTo>
                          <a:lnTo>
                            <a:pt x="168275" y="822325"/>
                          </a:lnTo>
                          <a:lnTo>
                            <a:pt x="142875" y="860425"/>
                          </a:lnTo>
                          <a:lnTo>
                            <a:pt x="142875" y="889000"/>
                          </a:lnTo>
                          <a:lnTo>
                            <a:pt x="111125" y="898525"/>
                          </a:lnTo>
                          <a:lnTo>
                            <a:pt x="79375" y="955675"/>
                          </a:lnTo>
                          <a:lnTo>
                            <a:pt x="0" y="974725"/>
                          </a:lnTo>
                          <a:close/>
                        </a:path>
                      </a:pathLst>
                    </a:custGeom>
                    <a:solidFill>
                      <a:schemeClr val="bg2"/>
                    </a:solidFill>
                    <a:ln w="127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904F0E02-EF6F-0C7C-FED4-33A689337F9C}"/>
                      </a:ext>
                    </a:extLst>
                  </p:cNvPr>
                  <p:cNvGrpSpPr/>
                  <p:nvPr/>
                </p:nvGrpSpPr>
                <p:grpSpPr>
                  <a:xfrm>
                    <a:off x="4422273" y="2484406"/>
                    <a:ext cx="1021962" cy="945161"/>
                    <a:chOff x="3088063" y="2822803"/>
                    <a:chExt cx="1359903" cy="1308372"/>
                  </a:xfrm>
                </p:grpSpPr>
                <p:sp>
                  <p:nvSpPr>
                    <p:cNvPr id="119" name="TextBox 118">
                      <a:extLst>
                        <a:ext uri="{FF2B5EF4-FFF2-40B4-BE49-F238E27FC236}">
                          <a16:creationId xmlns:a16="http://schemas.microsoft.com/office/drawing/2014/main" id="{6E70579D-7FDE-87F9-E907-16EFFF62BF9D}"/>
                        </a:ext>
                      </a:extLst>
                    </p:cNvPr>
                    <p:cNvSpPr txBox="1"/>
                    <p:nvPr/>
                  </p:nvSpPr>
                  <p:spPr>
                    <a:xfrm>
                      <a:off x="3088063" y="2822803"/>
                      <a:ext cx="1359903" cy="420721"/>
                    </a:xfrm>
                    <a:prstGeom prst="rect">
                      <a:avLst/>
                    </a:prstGeom>
                    <a:noFill/>
                  </p:spPr>
                  <p:txBody>
                    <a:bodyPr wrap="square" rtlCol="0">
                      <a:spAutoFit/>
                    </a:bodyPr>
                    <a:lstStyle/>
                    <a:p>
                      <a:r>
                        <a:rPr lang="lt-LT" sz="600"/>
                        <a:t>d)</a:t>
                      </a:r>
                      <a:r>
                        <a:rPr lang="en-US" sz="600"/>
                        <a:t> </a:t>
                      </a:r>
                      <a:r>
                        <a:rPr lang="lt-LT" sz="600"/>
                        <a:t>Miškų plotai, skirti medienos gamybai</a:t>
                      </a:r>
                    </a:p>
                  </p:txBody>
                </p:sp>
                <p:sp>
                  <p:nvSpPr>
                    <p:cNvPr id="120" name="Rectangle 119">
                      <a:extLst>
                        <a:ext uri="{FF2B5EF4-FFF2-40B4-BE49-F238E27FC236}">
                          <a16:creationId xmlns:a16="http://schemas.microsoft.com/office/drawing/2014/main" id="{528A9B41-C277-6A0C-C661-689DB3CBEF3B}"/>
                        </a:ext>
                      </a:extLst>
                    </p:cNvPr>
                    <p:cNvSpPr/>
                    <p:nvPr/>
                  </p:nvSpPr>
                  <p:spPr>
                    <a:xfrm>
                      <a:off x="3215693" y="3225906"/>
                      <a:ext cx="90546" cy="90915"/>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21" name="Rectangle 120">
                      <a:extLst>
                        <a:ext uri="{FF2B5EF4-FFF2-40B4-BE49-F238E27FC236}">
                          <a16:creationId xmlns:a16="http://schemas.microsoft.com/office/drawing/2014/main" id="{5615A308-2613-B0A3-36D7-85F434090CB5}"/>
                        </a:ext>
                      </a:extLst>
                    </p:cNvPr>
                    <p:cNvSpPr/>
                    <p:nvPr/>
                  </p:nvSpPr>
                  <p:spPr>
                    <a:xfrm>
                      <a:off x="3215693" y="3428273"/>
                      <a:ext cx="90546" cy="90915"/>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22" name="Rectangle 121">
                      <a:extLst>
                        <a:ext uri="{FF2B5EF4-FFF2-40B4-BE49-F238E27FC236}">
                          <a16:creationId xmlns:a16="http://schemas.microsoft.com/office/drawing/2014/main" id="{ADF8F08B-DEAC-CBB6-3DA3-D470DD4EAC83}"/>
                        </a:ext>
                      </a:extLst>
                    </p:cNvPr>
                    <p:cNvSpPr/>
                    <p:nvPr/>
                  </p:nvSpPr>
                  <p:spPr>
                    <a:xfrm>
                      <a:off x="3215693" y="3613258"/>
                      <a:ext cx="90546" cy="90915"/>
                    </a:xfrm>
                    <a:prstGeom prst="rect">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23" name="Rectangle 122">
                      <a:extLst>
                        <a:ext uri="{FF2B5EF4-FFF2-40B4-BE49-F238E27FC236}">
                          <a16:creationId xmlns:a16="http://schemas.microsoft.com/office/drawing/2014/main" id="{AD670F41-507D-EC98-A14A-C8331A9F28D2}"/>
                        </a:ext>
                      </a:extLst>
                    </p:cNvPr>
                    <p:cNvSpPr/>
                    <p:nvPr/>
                  </p:nvSpPr>
                  <p:spPr>
                    <a:xfrm>
                      <a:off x="3215693" y="3815625"/>
                      <a:ext cx="90546" cy="90915"/>
                    </a:xfrm>
                    <a:prstGeom prst="rect">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24" name="Rectangle 123">
                      <a:extLst>
                        <a:ext uri="{FF2B5EF4-FFF2-40B4-BE49-F238E27FC236}">
                          <a16:creationId xmlns:a16="http://schemas.microsoft.com/office/drawing/2014/main" id="{BABECC7A-B218-3830-198E-50998464E00F}"/>
                        </a:ext>
                      </a:extLst>
                    </p:cNvPr>
                    <p:cNvSpPr/>
                    <p:nvPr/>
                  </p:nvSpPr>
                  <p:spPr>
                    <a:xfrm>
                      <a:off x="3215693" y="4017992"/>
                      <a:ext cx="90546" cy="90915"/>
                    </a:xfrm>
                    <a:prstGeom prst="rect">
                      <a:avLst/>
                    </a:prstGeom>
                    <a:solidFill>
                      <a:schemeClr val="accent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125" name="TextBox 124">
                      <a:extLst>
                        <a:ext uri="{FF2B5EF4-FFF2-40B4-BE49-F238E27FC236}">
                          <a16:creationId xmlns:a16="http://schemas.microsoft.com/office/drawing/2014/main" id="{3CF96DF5-B29B-29F1-D040-81812B4505A0}"/>
                        </a:ext>
                      </a:extLst>
                    </p:cNvPr>
                    <p:cNvSpPr txBox="1"/>
                    <p:nvPr/>
                  </p:nvSpPr>
                  <p:spPr>
                    <a:xfrm>
                      <a:off x="3291249" y="3150406"/>
                      <a:ext cx="1004341" cy="184666"/>
                    </a:xfrm>
                    <a:prstGeom prst="rect">
                      <a:avLst/>
                    </a:prstGeom>
                    <a:noFill/>
                  </p:spPr>
                  <p:txBody>
                    <a:bodyPr wrap="square" rtlCol="0">
                      <a:spAutoFit/>
                    </a:bodyPr>
                    <a:lstStyle/>
                    <a:p>
                      <a:r>
                        <a:rPr lang="lt-LT" sz="600"/>
                        <a:t>0</a:t>
                      </a:r>
                      <a:r>
                        <a:rPr lang="en-US" sz="600"/>
                        <a:t> – 189</a:t>
                      </a:r>
                      <a:r>
                        <a:rPr lang="lt-LT" sz="600"/>
                        <a:t> km</a:t>
                      </a:r>
                      <a:r>
                        <a:rPr lang="en-US" sz="600" baseline="30000"/>
                        <a:t>2</a:t>
                      </a:r>
                      <a:endParaRPr lang="en-GB" sz="600" baseline="30000"/>
                    </a:p>
                  </p:txBody>
                </p:sp>
                <p:sp>
                  <p:nvSpPr>
                    <p:cNvPr id="126" name="TextBox 125">
                      <a:extLst>
                        <a:ext uri="{FF2B5EF4-FFF2-40B4-BE49-F238E27FC236}">
                          <a16:creationId xmlns:a16="http://schemas.microsoft.com/office/drawing/2014/main" id="{F79AF201-9796-A690-8732-AFE256F5A0A1}"/>
                        </a:ext>
                      </a:extLst>
                    </p:cNvPr>
                    <p:cNvSpPr txBox="1"/>
                    <p:nvPr/>
                  </p:nvSpPr>
                  <p:spPr>
                    <a:xfrm>
                      <a:off x="3291248" y="3349432"/>
                      <a:ext cx="1004341" cy="184666"/>
                    </a:xfrm>
                    <a:prstGeom prst="rect">
                      <a:avLst/>
                    </a:prstGeom>
                    <a:noFill/>
                  </p:spPr>
                  <p:txBody>
                    <a:bodyPr wrap="square" rtlCol="0">
                      <a:spAutoFit/>
                    </a:bodyPr>
                    <a:lstStyle/>
                    <a:p>
                      <a:r>
                        <a:rPr lang="en-US" sz="600"/>
                        <a:t>189 – 602</a:t>
                      </a:r>
                      <a:r>
                        <a:rPr lang="lt-LT" sz="600"/>
                        <a:t> km</a:t>
                      </a:r>
                      <a:r>
                        <a:rPr lang="en-US" sz="600" baseline="30000"/>
                        <a:t>2</a:t>
                      </a:r>
                      <a:endParaRPr lang="en-GB" sz="600"/>
                    </a:p>
                  </p:txBody>
                </p:sp>
                <p:sp>
                  <p:nvSpPr>
                    <p:cNvPr id="127" name="TextBox 126">
                      <a:extLst>
                        <a:ext uri="{FF2B5EF4-FFF2-40B4-BE49-F238E27FC236}">
                          <a16:creationId xmlns:a16="http://schemas.microsoft.com/office/drawing/2014/main" id="{6C773534-EEBF-9183-23AD-7574F4D48FDD}"/>
                        </a:ext>
                      </a:extLst>
                    </p:cNvPr>
                    <p:cNvSpPr txBox="1"/>
                    <p:nvPr/>
                  </p:nvSpPr>
                  <p:spPr>
                    <a:xfrm>
                      <a:off x="3291248" y="3548458"/>
                      <a:ext cx="1123658" cy="184666"/>
                    </a:xfrm>
                    <a:prstGeom prst="rect">
                      <a:avLst/>
                    </a:prstGeom>
                    <a:noFill/>
                  </p:spPr>
                  <p:txBody>
                    <a:bodyPr wrap="square" rtlCol="0">
                      <a:spAutoFit/>
                    </a:bodyPr>
                    <a:lstStyle/>
                    <a:p>
                      <a:r>
                        <a:rPr lang="en-US" sz="600"/>
                        <a:t>602 – 829</a:t>
                      </a:r>
                      <a:r>
                        <a:rPr lang="lt-LT" sz="600"/>
                        <a:t> km</a:t>
                      </a:r>
                      <a:r>
                        <a:rPr lang="en-US" sz="600" baseline="30000"/>
                        <a:t>2</a:t>
                      </a:r>
                      <a:endParaRPr lang="en-GB" sz="600"/>
                    </a:p>
                  </p:txBody>
                </p:sp>
                <p:sp>
                  <p:nvSpPr>
                    <p:cNvPr id="128" name="TextBox 127">
                      <a:extLst>
                        <a:ext uri="{FF2B5EF4-FFF2-40B4-BE49-F238E27FC236}">
                          <a16:creationId xmlns:a16="http://schemas.microsoft.com/office/drawing/2014/main" id="{AE7B6DE5-E38A-C5A7-448E-4EBA38BF8EE8}"/>
                        </a:ext>
                      </a:extLst>
                    </p:cNvPr>
                    <p:cNvSpPr txBox="1"/>
                    <p:nvPr/>
                  </p:nvSpPr>
                  <p:spPr>
                    <a:xfrm>
                      <a:off x="3291248" y="3747484"/>
                      <a:ext cx="1123658" cy="184666"/>
                    </a:xfrm>
                    <a:prstGeom prst="rect">
                      <a:avLst/>
                    </a:prstGeom>
                    <a:noFill/>
                  </p:spPr>
                  <p:txBody>
                    <a:bodyPr wrap="square" rtlCol="0">
                      <a:spAutoFit/>
                    </a:bodyPr>
                    <a:lstStyle/>
                    <a:p>
                      <a:r>
                        <a:rPr lang="en-US" sz="600"/>
                        <a:t>829 – 1105</a:t>
                      </a:r>
                      <a:r>
                        <a:rPr lang="lt-LT" sz="600"/>
                        <a:t> km</a:t>
                      </a:r>
                      <a:r>
                        <a:rPr lang="en-US" sz="600" baseline="30000"/>
                        <a:t>2</a:t>
                      </a:r>
                      <a:endParaRPr lang="en-GB" sz="600"/>
                    </a:p>
                  </p:txBody>
                </p:sp>
                <p:sp>
                  <p:nvSpPr>
                    <p:cNvPr id="129" name="TextBox 128">
                      <a:extLst>
                        <a:ext uri="{FF2B5EF4-FFF2-40B4-BE49-F238E27FC236}">
                          <a16:creationId xmlns:a16="http://schemas.microsoft.com/office/drawing/2014/main" id="{CD5BDD50-6680-C020-0CD0-6400A80AC420}"/>
                        </a:ext>
                      </a:extLst>
                    </p:cNvPr>
                    <p:cNvSpPr txBox="1"/>
                    <p:nvPr/>
                  </p:nvSpPr>
                  <p:spPr>
                    <a:xfrm>
                      <a:off x="3291248" y="3946509"/>
                      <a:ext cx="1123658" cy="184666"/>
                    </a:xfrm>
                    <a:prstGeom prst="rect">
                      <a:avLst/>
                    </a:prstGeom>
                    <a:noFill/>
                  </p:spPr>
                  <p:txBody>
                    <a:bodyPr wrap="square" rtlCol="0">
                      <a:spAutoFit/>
                    </a:bodyPr>
                    <a:lstStyle/>
                    <a:p>
                      <a:r>
                        <a:rPr lang="en-US" sz="600"/>
                        <a:t>1105 – 2966</a:t>
                      </a:r>
                      <a:r>
                        <a:rPr lang="lt-LT" sz="600"/>
                        <a:t> km</a:t>
                      </a:r>
                      <a:r>
                        <a:rPr lang="en-US" sz="600" baseline="30000"/>
                        <a:t>2</a:t>
                      </a:r>
                      <a:endParaRPr lang="en-GB" sz="600"/>
                    </a:p>
                  </p:txBody>
                </p:sp>
              </p:grpSp>
            </p:grpSp>
            <p:grpSp>
              <p:nvGrpSpPr>
                <p:cNvPr id="145" name="Group 144">
                  <a:extLst>
                    <a:ext uri="{FF2B5EF4-FFF2-40B4-BE49-F238E27FC236}">
                      <a16:creationId xmlns:a16="http://schemas.microsoft.com/office/drawing/2014/main" id="{C7960622-1EC6-18E1-7C78-8893698735B7}"/>
                    </a:ext>
                  </a:extLst>
                </p:cNvPr>
                <p:cNvGrpSpPr/>
                <p:nvPr/>
              </p:nvGrpSpPr>
              <p:grpSpPr>
                <a:xfrm>
                  <a:off x="5992340" y="817098"/>
                  <a:ext cx="956274" cy="2409375"/>
                  <a:chOff x="3709878" y="1026231"/>
                  <a:chExt cx="1016479" cy="2545801"/>
                </a:xfrm>
              </p:grpSpPr>
              <p:sp>
                <p:nvSpPr>
                  <p:cNvPr id="7" name="TextBox 6">
                    <a:extLst>
                      <a:ext uri="{FF2B5EF4-FFF2-40B4-BE49-F238E27FC236}">
                        <a16:creationId xmlns:a16="http://schemas.microsoft.com/office/drawing/2014/main" id="{7B64987A-9E24-CBE3-3E95-0A145B26AD9C}"/>
                      </a:ext>
                    </a:extLst>
                  </p:cNvPr>
                  <p:cNvSpPr txBox="1"/>
                  <p:nvPr/>
                </p:nvSpPr>
                <p:spPr>
                  <a:xfrm>
                    <a:off x="3763803" y="2630342"/>
                    <a:ext cx="962554" cy="276999"/>
                  </a:xfrm>
                  <a:prstGeom prst="rect">
                    <a:avLst/>
                  </a:prstGeom>
                  <a:noFill/>
                </p:spPr>
                <p:txBody>
                  <a:bodyPr wrap="square" rtlCol="0">
                    <a:spAutoFit/>
                  </a:bodyPr>
                  <a:lstStyle/>
                  <a:p>
                    <a:r>
                      <a:rPr lang="lt-LT" sz="600"/>
                      <a:t>e)</a:t>
                    </a:r>
                    <a:r>
                      <a:rPr lang="en-US" sz="600"/>
                      <a:t> </a:t>
                    </a:r>
                    <a:r>
                      <a:rPr lang="lt-LT" sz="600"/>
                      <a:t>Gamtos teikiamos rekreacinės galimybės</a:t>
                    </a:r>
                    <a:endParaRPr lang="en-GB" sz="600"/>
                  </a:p>
                </p:txBody>
              </p:sp>
              <p:pic>
                <p:nvPicPr>
                  <p:cNvPr id="5" name="Picture 4" descr="Map&#10;&#10;Description automatically generated">
                    <a:extLst>
                      <a:ext uri="{FF2B5EF4-FFF2-40B4-BE49-F238E27FC236}">
                        <a16:creationId xmlns:a16="http://schemas.microsoft.com/office/drawing/2014/main" id="{B49D3C8F-8A6E-C382-5A8F-131CAD46B5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9878" y="1026231"/>
                    <a:ext cx="702653" cy="1643727"/>
                  </a:xfrm>
                  <a:prstGeom prst="rect">
                    <a:avLst/>
                  </a:prstGeom>
                </p:spPr>
              </p:pic>
              <p:grpSp>
                <p:nvGrpSpPr>
                  <p:cNvPr id="144" name="Group 143">
                    <a:extLst>
                      <a:ext uri="{FF2B5EF4-FFF2-40B4-BE49-F238E27FC236}">
                        <a16:creationId xmlns:a16="http://schemas.microsoft.com/office/drawing/2014/main" id="{FEA378E6-463F-AA94-D62B-3B9A7BFE3972}"/>
                      </a:ext>
                    </a:extLst>
                  </p:cNvPr>
                  <p:cNvGrpSpPr/>
                  <p:nvPr/>
                </p:nvGrpSpPr>
                <p:grpSpPr>
                  <a:xfrm>
                    <a:off x="3823048" y="2835340"/>
                    <a:ext cx="422820" cy="736692"/>
                    <a:chOff x="3823048" y="2835340"/>
                    <a:chExt cx="422820" cy="736692"/>
                  </a:xfrm>
                </p:grpSpPr>
                <p:grpSp>
                  <p:nvGrpSpPr>
                    <p:cNvPr id="64" name="Group 63">
                      <a:extLst>
                        <a:ext uri="{FF2B5EF4-FFF2-40B4-BE49-F238E27FC236}">
                          <a16:creationId xmlns:a16="http://schemas.microsoft.com/office/drawing/2014/main" id="{C243B190-E2B8-145D-368C-C50AD6BABC25}"/>
                        </a:ext>
                      </a:extLst>
                    </p:cNvPr>
                    <p:cNvGrpSpPr/>
                    <p:nvPr/>
                  </p:nvGrpSpPr>
                  <p:grpSpPr>
                    <a:xfrm>
                      <a:off x="3883319" y="2835340"/>
                      <a:ext cx="362549" cy="736675"/>
                      <a:chOff x="4838348" y="3201577"/>
                      <a:chExt cx="586226" cy="933052"/>
                    </a:xfrm>
                  </p:grpSpPr>
                  <p:sp>
                    <p:nvSpPr>
                      <p:cNvPr id="13" name="TextBox 12">
                        <a:extLst>
                          <a:ext uri="{FF2B5EF4-FFF2-40B4-BE49-F238E27FC236}">
                            <a16:creationId xmlns:a16="http://schemas.microsoft.com/office/drawing/2014/main" id="{655740DD-9D40-1E8D-8BB8-6C285DFA2A3D}"/>
                          </a:ext>
                        </a:extLst>
                      </p:cNvPr>
                      <p:cNvSpPr txBox="1"/>
                      <p:nvPr/>
                    </p:nvSpPr>
                    <p:spPr>
                      <a:xfrm>
                        <a:off x="4838348" y="3201577"/>
                        <a:ext cx="478275" cy="184666"/>
                      </a:xfrm>
                      <a:prstGeom prst="rect">
                        <a:avLst/>
                      </a:prstGeom>
                      <a:noFill/>
                    </p:spPr>
                    <p:txBody>
                      <a:bodyPr wrap="square" rtlCol="0">
                        <a:spAutoFit/>
                      </a:bodyPr>
                      <a:lstStyle/>
                      <a:p>
                        <a:r>
                          <a:rPr lang="en-US" sz="600"/>
                          <a:t>11</a:t>
                        </a:r>
                        <a:endParaRPr lang="en-GB" sz="600" baseline="30000"/>
                      </a:p>
                    </p:txBody>
                  </p:sp>
                  <p:sp>
                    <p:nvSpPr>
                      <p:cNvPr id="14" name="TextBox 13">
                        <a:extLst>
                          <a:ext uri="{FF2B5EF4-FFF2-40B4-BE49-F238E27FC236}">
                            <a16:creationId xmlns:a16="http://schemas.microsoft.com/office/drawing/2014/main" id="{07455200-DDEC-AB00-4E58-86EAC23F15A1}"/>
                          </a:ext>
                        </a:extLst>
                      </p:cNvPr>
                      <p:cNvSpPr txBox="1"/>
                      <p:nvPr/>
                    </p:nvSpPr>
                    <p:spPr>
                      <a:xfrm>
                        <a:off x="4839093" y="3389061"/>
                        <a:ext cx="477530" cy="184664"/>
                      </a:xfrm>
                      <a:prstGeom prst="rect">
                        <a:avLst/>
                      </a:prstGeom>
                      <a:noFill/>
                    </p:spPr>
                    <p:txBody>
                      <a:bodyPr wrap="square" rtlCol="0">
                        <a:spAutoFit/>
                      </a:bodyPr>
                      <a:lstStyle/>
                      <a:p>
                        <a:r>
                          <a:rPr lang="en-US" sz="600"/>
                          <a:t>19</a:t>
                        </a:r>
                        <a:endParaRPr lang="en-GB" sz="600"/>
                      </a:p>
                    </p:txBody>
                  </p:sp>
                  <p:sp>
                    <p:nvSpPr>
                      <p:cNvPr id="16" name="TextBox 15">
                        <a:extLst>
                          <a:ext uri="{FF2B5EF4-FFF2-40B4-BE49-F238E27FC236}">
                            <a16:creationId xmlns:a16="http://schemas.microsoft.com/office/drawing/2014/main" id="{3746D1A6-4D29-1878-52BE-2AA051F4A49F}"/>
                          </a:ext>
                        </a:extLst>
                      </p:cNvPr>
                      <p:cNvSpPr txBox="1"/>
                      <p:nvPr/>
                    </p:nvSpPr>
                    <p:spPr>
                      <a:xfrm>
                        <a:off x="4846830" y="3576255"/>
                        <a:ext cx="477530" cy="186512"/>
                      </a:xfrm>
                      <a:prstGeom prst="rect">
                        <a:avLst/>
                      </a:prstGeom>
                      <a:noFill/>
                    </p:spPr>
                    <p:txBody>
                      <a:bodyPr wrap="square" rtlCol="0">
                        <a:spAutoFit/>
                      </a:bodyPr>
                      <a:lstStyle/>
                      <a:p>
                        <a:r>
                          <a:rPr lang="en-US" sz="600"/>
                          <a:t>27</a:t>
                        </a:r>
                        <a:endParaRPr lang="en-GB" sz="600"/>
                      </a:p>
                    </p:txBody>
                  </p:sp>
                  <p:sp>
                    <p:nvSpPr>
                      <p:cNvPr id="21" name="TextBox 20">
                        <a:extLst>
                          <a:ext uri="{FF2B5EF4-FFF2-40B4-BE49-F238E27FC236}">
                            <a16:creationId xmlns:a16="http://schemas.microsoft.com/office/drawing/2014/main" id="{800B27B8-CC30-704C-A55B-F159BE363A70}"/>
                          </a:ext>
                        </a:extLst>
                      </p:cNvPr>
                      <p:cNvSpPr txBox="1"/>
                      <p:nvPr/>
                    </p:nvSpPr>
                    <p:spPr>
                      <a:xfrm>
                        <a:off x="4847574" y="3763449"/>
                        <a:ext cx="577000" cy="184666"/>
                      </a:xfrm>
                      <a:prstGeom prst="rect">
                        <a:avLst/>
                      </a:prstGeom>
                      <a:noFill/>
                    </p:spPr>
                    <p:txBody>
                      <a:bodyPr wrap="square" rtlCol="0">
                        <a:spAutoFit/>
                      </a:bodyPr>
                      <a:lstStyle/>
                      <a:p>
                        <a:r>
                          <a:rPr lang="en-US" sz="600"/>
                          <a:t>35</a:t>
                        </a:r>
                        <a:endParaRPr lang="en-GB" sz="600"/>
                      </a:p>
                    </p:txBody>
                  </p:sp>
                  <p:sp>
                    <p:nvSpPr>
                      <p:cNvPr id="23" name="TextBox 22">
                        <a:extLst>
                          <a:ext uri="{FF2B5EF4-FFF2-40B4-BE49-F238E27FC236}">
                            <a16:creationId xmlns:a16="http://schemas.microsoft.com/office/drawing/2014/main" id="{0069BE5C-22CC-DFBC-FF6D-BB545807D71A}"/>
                          </a:ext>
                        </a:extLst>
                      </p:cNvPr>
                      <p:cNvSpPr txBox="1"/>
                      <p:nvPr/>
                    </p:nvSpPr>
                    <p:spPr>
                      <a:xfrm>
                        <a:off x="4848318" y="3950645"/>
                        <a:ext cx="487803" cy="183984"/>
                      </a:xfrm>
                      <a:prstGeom prst="rect">
                        <a:avLst/>
                      </a:prstGeom>
                      <a:noFill/>
                    </p:spPr>
                    <p:txBody>
                      <a:bodyPr wrap="square" rtlCol="0">
                        <a:spAutoFit/>
                      </a:bodyPr>
                      <a:lstStyle/>
                      <a:p>
                        <a:r>
                          <a:rPr lang="en-US" sz="600"/>
                          <a:t>43</a:t>
                        </a:r>
                        <a:endParaRPr lang="en-GB" sz="600"/>
                      </a:p>
                    </p:txBody>
                  </p:sp>
                </p:grpSp>
                <p:pic>
                  <p:nvPicPr>
                    <p:cNvPr id="29" name="Picture 28">
                      <a:extLst>
                        <a:ext uri="{FF2B5EF4-FFF2-40B4-BE49-F238E27FC236}">
                          <a16:creationId xmlns:a16="http://schemas.microsoft.com/office/drawing/2014/main" id="{9EFB7831-BBBB-03E9-DFB1-225BC2ACC9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23048" y="2877227"/>
                      <a:ext cx="81131" cy="694805"/>
                    </a:xfrm>
                    <a:prstGeom prst="rect">
                      <a:avLst/>
                    </a:prstGeom>
                  </p:spPr>
                </p:pic>
              </p:grpSp>
            </p:grpSp>
            <p:grpSp>
              <p:nvGrpSpPr>
                <p:cNvPr id="150" name="Group 149">
                  <a:extLst>
                    <a:ext uri="{FF2B5EF4-FFF2-40B4-BE49-F238E27FC236}">
                      <a16:creationId xmlns:a16="http://schemas.microsoft.com/office/drawing/2014/main" id="{D5A778A3-50B6-6398-2944-BD72A45B2781}"/>
                    </a:ext>
                  </a:extLst>
                </p:cNvPr>
                <p:cNvGrpSpPr/>
                <p:nvPr/>
              </p:nvGrpSpPr>
              <p:grpSpPr>
                <a:xfrm>
                  <a:off x="6843032" y="817097"/>
                  <a:ext cx="1085479" cy="2400603"/>
                  <a:chOff x="4643250" y="1012641"/>
                  <a:chExt cx="1077543" cy="2562698"/>
                </a:xfrm>
              </p:grpSpPr>
              <p:pic>
                <p:nvPicPr>
                  <p:cNvPr id="35" name="Picture 34">
                    <a:extLst>
                      <a:ext uri="{FF2B5EF4-FFF2-40B4-BE49-F238E27FC236}">
                        <a16:creationId xmlns:a16="http://schemas.microsoft.com/office/drawing/2014/main" id="{6876B18B-9B52-B2A5-616F-52EFB87604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0274" y="1012641"/>
                    <a:ext cx="702653" cy="1693908"/>
                  </a:xfrm>
                  <a:prstGeom prst="rect">
                    <a:avLst/>
                  </a:prstGeom>
                </p:spPr>
              </p:pic>
              <p:sp>
                <p:nvSpPr>
                  <p:cNvPr id="38" name="TextBox 37">
                    <a:extLst>
                      <a:ext uri="{FF2B5EF4-FFF2-40B4-BE49-F238E27FC236}">
                        <a16:creationId xmlns:a16="http://schemas.microsoft.com/office/drawing/2014/main" id="{7338F23F-4167-BF02-8334-8F3DDE94C8BF}"/>
                      </a:ext>
                    </a:extLst>
                  </p:cNvPr>
                  <p:cNvSpPr txBox="1"/>
                  <p:nvPr/>
                </p:nvSpPr>
                <p:spPr>
                  <a:xfrm>
                    <a:off x="4643250" y="2655842"/>
                    <a:ext cx="916621" cy="184666"/>
                  </a:xfrm>
                  <a:prstGeom prst="rect">
                    <a:avLst/>
                  </a:prstGeom>
                  <a:noFill/>
                </p:spPr>
                <p:txBody>
                  <a:bodyPr wrap="square" rtlCol="0">
                    <a:spAutoFit/>
                  </a:bodyPr>
                  <a:lstStyle/>
                  <a:p>
                    <a:r>
                      <a:rPr lang="lt-LT" sz="600"/>
                      <a:t>f)</a:t>
                    </a:r>
                    <a:r>
                      <a:rPr lang="en-US" sz="600"/>
                      <a:t> </a:t>
                    </a:r>
                    <a:r>
                      <a:rPr lang="lt-LT" sz="600"/>
                      <a:t>Anglies</a:t>
                    </a:r>
                    <a:r>
                      <a:rPr lang="en-GB" sz="600"/>
                      <a:t> </a:t>
                    </a:r>
                    <a:r>
                      <a:rPr lang="lt-LT" sz="600"/>
                      <a:t>sekvestracija </a:t>
                    </a:r>
                    <a:endParaRPr lang="en-GB" sz="600"/>
                  </a:p>
                </p:txBody>
              </p:sp>
              <p:grpSp>
                <p:nvGrpSpPr>
                  <p:cNvPr id="149" name="Group 148">
                    <a:extLst>
                      <a:ext uri="{FF2B5EF4-FFF2-40B4-BE49-F238E27FC236}">
                        <a16:creationId xmlns:a16="http://schemas.microsoft.com/office/drawing/2014/main" id="{FC2570A9-DF6A-0A23-7EF1-950879C219F2}"/>
                      </a:ext>
                    </a:extLst>
                  </p:cNvPr>
                  <p:cNvGrpSpPr/>
                  <p:nvPr/>
                </p:nvGrpSpPr>
                <p:grpSpPr>
                  <a:xfrm>
                    <a:off x="4721170" y="2847513"/>
                    <a:ext cx="999623" cy="727826"/>
                    <a:chOff x="4723121" y="2887790"/>
                    <a:chExt cx="999623" cy="727826"/>
                  </a:xfrm>
                </p:grpSpPr>
                <p:sp>
                  <p:nvSpPr>
                    <p:cNvPr id="40" name="Rectangle 39">
                      <a:extLst>
                        <a:ext uri="{FF2B5EF4-FFF2-40B4-BE49-F238E27FC236}">
                          <a16:creationId xmlns:a16="http://schemas.microsoft.com/office/drawing/2014/main" id="{D7A60600-B4BF-B2DB-DF24-89EEEC2A4DDE}"/>
                        </a:ext>
                      </a:extLst>
                    </p:cNvPr>
                    <p:cNvSpPr/>
                    <p:nvPr/>
                  </p:nvSpPr>
                  <p:spPr>
                    <a:xfrm>
                      <a:off x="4723121" y="2943817"/>
                      <a:ext cx="62825" cy="67468"/>
                    </a:xfrm>
                    <a:prstGeom prst="rect">
                      <a:avLst/>
                    </a:prstGeom>
                    <a:solidFill>
                      <a:srgbClr val="FFE2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41" name="Rectangle 40">
                      <a:extLst>
                        <a:ext uri="{FF2B5EF4-FFF2-40B4-BE49-F238E27FC236}">
                          <a16:creationId xmlns:a16="http://schemas.microsoft.com/office/drawing/2014/main" id="{E6DA99BC-3528-99A6-B3A2-FD2EA49D8038}"/>
                        </a:ext>
                      </a:extLst>
                    </p:cNvPr>
                    <p:cNvSpPr/>
                    <p:nvPr/>
                  </p:nvSpPr>
                  <p:spPr>
                    <a:xfrm>
                      <a:off x="4723121" y="3093994"/>
                      <a:ext cx="62825" cy="67468"/>
                    </a:xfrm>
                    <a:prstGeom prst="rect">
                      <a:avLst/>
                    </a:prstGeom>
                    <a:solidFill>
                      <a:srgbClr val="D9B8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42" name="Rectangle 41">
                      <a:extLst>
                        <a:ext uri="{FF2B5EF4-FFF2-40B4-BE49-F238E27FC236}">
                          <a16:creationId xmlns:a16="http://schemas.microsoft.com/office/drawing/2014/main" id="{04FE5BE2-9D3C-0653-2766-6DC5FEAE582E}"/>
                        </a:ext>
                      </a:extLst>
                    </p:cNvPr>
                    <p:cNvSpPr/>
                    <p:nvPr/>
                  </p:nvSpPr>
                  <p:spPr>
                    <a:xfrm>
                      <a:off x="4723121" y="3231271"/>
                      <a:ext cx="62825" cy="67468"/>
                    </a:xfrm>
                    <a:prstGeom prst="rect">
                      <a:avLst/>
                    </a:prstGeom>
                    <a:solidFill>
                      <a:srgbClr val="B28F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43" name="Rectangle 42">
                      <a:extLst>
                        <a:ext uri="{FF2B5EF4-FFF2-40B4-BE49-F238E27FC236}">
                          <a16:creationId xmlns:a16="http://schemas.microsoft.com/office/drawing/2014/main" id="{4ADB54B3-9B73-4401-3050-E73379707973}"/>
                        </a:ext>
                      </a:extLst>
                    </p:cNvPr>
                    <p:cNvSpPr/>
                    <p:nvPr/>
                  </p:nvSpPr>
                  <p:spPr>
                    <a:xfrm>
                      <a:off x="4723121" y="3381447"/>
                      <a:ext cx="62825" cy="67468"/>
                    </a:xfrm>
                    <a:prstGeom prst="rect">
                      <a:avLst/>
                    </a:prstGeom>
                    <a:solidFill>
                      <a:srgbClr val="8C660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44" name="Rectangle 43">
                      <a:extLst>
                        <a:ext uri="{FF2B5EF4-FFF2-40B4-BE49-F238E27FC236}">
                          <a16:creationId xmlns:a16="http://schemas.microsoft.com/office/drawing/2014/main" id="{B206B9C7-D938-D338-7BED-18FB288E19EE}"/>
                        </a:ext>
                      </a:extLst>
                    </p:cNvPr>
                    <p:cNvSpPr/>
                    <p:nvPr/>
                  </p:nvSpPr>
                  <p:spPr>
                    <a:xfrm>
                      <a:off x="4723121" y="3531623"/>
                      <a:ext cx="62825" cy="67468"/>
                    </a:xfrm>
                    <a:prstGeom prst="rect">
                      <a:avLst/>
                    </a:prstGeom>
                    <a:solidFill>
                      <a:srgbClr val="653D0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a:p>
                  </p:txBody>
                </p:sp>
                <p:sp>
                  <p:nvSpPr>
                    <p:cNvPr id="45" name="TextBox 44">
                      <a:extLst>
                        <a:ext uri="{FF2B5EF4-FFF2-40B4-BE49-F238E27FC236}">
                          <a16:creationId xmlns:a16="http://schemas.microsoft.com/office/drawing/2014/main" id="{A25F7674-57B0-3362-E804-540D010C816C}"/>
                        </a:ext>
                      </a:extLst>
                    </p:cNvPr>
                    <p:cNvSpPr txBox="1"/>
                    <p:nvPr/>
                  </p:nvSpPr>
                  <p:spPr>
                    <a:xfrm>
                      <a:off x="4775543" y="2887790"/>
                      <a:ext cx="773721" cy="164785"/>
                    </a:xfrm>
                    <a:prstGeom prst="rect">
                      <a:avLst/>
                    </a:prstGeom>
                    <a:noFill/>
                  </p:spPr>
                  <p:txBody>
                    <a:bodyPr wrap="square" rtlCol="0">
                      <a:spAutoFit/>
                    </a:bodyPr>
                    <a:lstStyle/>
                    <a:p>
                      <a:r>
                        <a:rPr lang="lt-LT" sz="600"/>
                        <a:t>0</a:t>
                      </a:r>
                      <a:r>
                        <a:rPr lang="en-US" sz="600"/>
                        <a:t> – 6773</a:t>
                      </a:r>
                      <a:r>
                        <a:rPr lang="lt-LT" sz="600"/>
                        <a:t> </a:t>
                      </a:r>
                      <a:r>
                        <a:rPr lang="en-US" sz="600"/>
                        <a:t>kg C/m</a:t>
                      </a:r>
                      <a:r>
                        <a:rPr lang="en-US" sz="600" baseline="30000"/>
                        <a:t>2</a:t>
                      </a:r>
                      <a:endParaRPr lang="en-GB" sz="600" baseline="30000"/>
                    </a:p>
                  </p:txBody>
                </p:sp>
                <p:sp>
                  <p:nvSpPr>
                    <p:cNvPr id="46" name="TextBox 45">
                      <a:extLst>
                        <a:ext uri="{FF2B5EF4-FFF2-40B4-BE49-F238E27FC236}">
                          <a16:creationId xmlns:a16="http://schemas.microsoft.com/office/drawing/2014/main" id="{A69B0B2B-50D9-7DDE-C201-2E2A1A1674BC}"/>
                        </a:ext>
                      </a:extLst>
                    </p:cNvPr>
                    <p:cNvSpPr txBox="1"/>
                    <p:nvPr/>
                  </p:nvSpPr>
                  <p:spPr>
                    <a:xfrm>
                      <a:off x="4775544" y="3035486"/>
                      <a:ext cx="884485" cy="137040"/>
                    </a:xfrm>
                    <a:prstGeom prst="rect">
                      <a:avLst/>
                    </a:prstGeom>
                    <a:noFill/>
                  </p:spPr>
                  <p:txBody>
                    <a:bodyPr wrap="square" rtlCol="0">
                      <a:spAutoFit/>
                    </a:bodyPr>
                    <a:lstStyle/>
                    <a:p>
                      <a:r>
                        <a:rPr lang="en-US" sz="600"/>
                        <a:t>6773 – 7152</a:t>
                      </a:r>
                      <a:r>
                        <a:rPr lang="lt-LT" sz="600"/>
                        <a:t> </a:t>
                      </a:r>
                      <a:r>
                        <a:rPr lang="en-US" sz="600"/>
                        <a:t>kg C/m</a:t>
                      </a:r>
                      <a:r>
                        <a:rPr lang="en-US" sz="600" baseline="30000"/>
                        <a:t>2</a:t>
                      </a:r>
                      <a:endParaRPr lang="en-GB" sz="600"/>
                    </a:p>
                  </p:txBody>
                </p:sp>
                <p:sp>
                  <p:nvSpPr>
                    <p:cNvPr id="47" name="TextBox 46">
                      <a:extLst>
                        <a:ext uri="{FF2B5EF4-FFF2-40B4-BE49-F238E27FC236}">
                          <a16:creationId xmlns:a16="http://schemas.microsoft.com/office/drawing/2014/main" id="{A464D9ED-47A0-2F70-D7AF-5D32645E0C43}"/>
                        </a:ext>
                      </a:extLst>
                    </p:cNvPr>
                    <p:cNvSpPr txBox="1"/>
                    <p:nvPr/>
                  </p:nvSpPr>
                  <p:spPr>
                    <a:xfrm>
                      <a:off x="4775543" y="3183183"/>
                      <a:ext cx="947201" cy="184666"/>
                    </a:xfrm>
                    <a:prstGeom prst="rect">
                      <a:avLst/>
                    </a:prstGeom>
                    <a:noFill/>
                  </p:spPr>
                  <p:txBody>
                    <a:bodyPr wrap="square" rtlCol="0">
                      <a:spAutoFit/>
                    </a:bodyPr>
                    <a:lstStyle/>
                    <a:p>
                      <a:r>
                        <a:rPr lang="en-US" sz="600"/>
                        <a:t>7152 – 7444</a:t>
                      </a:r>
                      <a:r>
                        <a:rPr lang="lt-LT" sz="600"/>
                        <a:t> kg C/m2</a:t>
                      </a:r>
                      <a:endParaRPr lang="en-GB" sz="600"/>
                    </a:p>
                  </p:txBody>
                </p:sp>
                <p:sp>
                  <p:nvSpPr>
                    <p:cNvPr id="48" name="TextBox 47">
                      <a:extLst>
                        <a:ext uri="{FF2B5EF4-FFF2-40B4-BE49-F238E27FC236}">
                          <a16:creationId xmlns:a16="http://schemas.microsoft.com/office/drawing/2014/main" id="{FA9B6B92-9A7A-ADAA-794A-3905EE8819A8}"/>
                        </a:ext>
                      </a:extLst>
                    </p:cNvPr>
                    <p:cNvSpPr txBox="1"/>
                    <p:nvPr/>
                  </p:nvSpPr>
                  <p:spPr>
                    <a:xfrm>
                      <a:off x="4775544" y="3330880"/>
                      <a:ext cx="884485" cy="184218"/>
                    </a:xfrm>
                    <a:prstGeom prst="rect">
                      <a:avLst/>
                    </a:prstGeom>
                    <a:noFill/>
                  </p:spPr>
                  <p:txBody>
                    <a:bodyPr wrap="square" rtlCol="0">
                      <a:spAutoFit/>
                    </a:bodyPr>
                    <a:lstStyle/>
                    <a:p>
                      <a:r>
                        <a:rPr lang="en-US" sz="600"/>
                        <a:t>7444 – 7694</a:t>
                      </a:r>
                      <a:r>
                        <a:rPr lang="lt-LT" sz="600"/>
                        <a:t> kg C/m2</a:t>
                      </a:r>
                      <a:endParaRPr lang="en-GB" sz="600"/>
                    </a:p>
                  </p:txBody>
                </p:sp>
                <p:sp>
                  <p:nvSpPr>
                    <p:cNvPr id="49" name="TextBox 48">
                      <a:extLst>
                        <a:ext uri="{FF2B5EF4-FFF2-40B4-BE49-F238E27FC236}">
                          <a16:creationId xmlns:a16="http://schemas.microsoft.com/office/drawing/2014/main" id="{DB801D7E-FBD0-7E3A-2697-6494FDE73BA1}"/>
                        </a:ext>
                      </a:extLst>
                    </p:cNvPr>
                    <p:cNvSpPr txBox="1"/>
                    <p:nvPr/>
                  </p:nvSpPr>
                  <p:spPr>
                    <a:xfrm>
                      <a:off x="4775544" y="3478576"/>
                      <a:ext cx="884485" cy="137040"/>
                    </a:xfrm>
                    <a:prstGeom prst="rect">
                      <a:avLst/>
                    </a:prstGeom>
                    <a:noFill/>
                  </p:spPr>
                  <p:txBody>
                    <a:bodyPr wrap="square" rtlCol="0">
                      <a:spAutoFit/>
                    </a:bodyPr>
                    <a:lstStyle/>
                    <a:p>
                      <a:r>
                        <a:rPr lang="en-US" sz="600"/>
                        <a:t>7694 – 8995</a:t>
                      </a:r>
                      <a:r>
                        <a:rPr lang="lt-LT" sz="600"/>
                        <a:t> kg C/m2</a:t>
                      </a:r>
                      <a:endParaRPr lang="en-GB" sz="600"/>
                    </a:p>
                  </p:txBody>
                </p:sp>
              </p:grpSp>
            </p:grpSp>
            <p:grpSp>
              <p:nvGrpSpPr>
                <p:cNvPr id="161" name="Group 160">
                  <a:extLst>
                    <a:ext uri="{FF2B5EF4-FFF2-40B4-BE49-F238E27FC236}">
                      <a16:creationId xmlns:a16="http://schemas.microsoft.com/office/drawing/2014/main" id="{ABEC30A3-698B-892B-201C-032644857DC4}"/>
                    </a:ext>
                  </a:extLst>
                </p:cNvPr>
                <p:cNvGrpSpPr/>
                <p:nvPr/>
              </p:nvGrpSpPr>
              <p:grpSpPr>
                <a:xfrm>
                  <a:off x="7757485" y="817098"/>
                  <a:ext cx="954177" cy="2465747"/>
                  <a:chOff x="7106844" y="816976"/>
                  <a:chExt cx="982571" cy="2705451"/>
                </a:xfrm>
              </p:grpSpPr>
              <p:pic>
                <p:nvPicPr>
                  <p:cNvPr id="75" name="Picture 74">
                    <a:extLst>
                      <a:ext uri="{FF2B5EF4-FFF2-40B4-BE49-F238E27FC236}">
                        <a16:creationId xmlns:a16="http://schemas.microsoft.com/office/drawing/2014/main" id="{C0DF311A-01D1-2755-C9AF-61EA0D3330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22024" y="816976"/>
                    <a:ext cx="737365" cy="1762150"/>
                  </a:xfrm>
                  <a:prstGeom prst="rect">
                    <a:avLst/>
                  </a:prstGeom>
                </p:spPr>
              </p:pic>
              <p:grpSp>
                <p:nvGrpSpPr>
                  <p:cNvPr id="135" name="Group 134">
                    <a:extLst>
                      <a:ext uri="{FF2B5EF4-FFF2-40B4-BE49-F238E27FC236}">
                        <a16:creationId xmlns:a16="http://schemas.microsoft.com/office/drawing/2014/main" id="{28D048DD-7B6F-F418-FD6B-758C1933B393}"/>
                      </a:ext>
                    </a:extLst>
                  </p:cNvPr>
                  <p:cNvGrpSpPr/>
                  <p:nvPr/>
                </p:nvGrpSpPr>
                <p:grpSpPr>
                  <a:xfrm>
                    <a:off x="7309012" y="2727552"/>
                    <a:ext cx="555043" cy="794875"/>
                    <a:chOff x="5611348" y="2571189"/>
                    <a:chExt cx="606557" cy="710678"/>
                  </a:xfrm>
                </p:grpSpPr>
                <p:pic>
                  <p:nvPicPr>
                    <p:cNvPr id="77" name="Picture 76">
                      <a:extLst>
                        <a:ext uri="{FF2B5EF4-FFF2-40B4-BE49-F238E27FC236}">
                          <a16:creationId xmlns:a16="http://schemas.microsoft.com/office/drawing/2014/main" id="{CB264700-210C-F5BC-6D02-00052B0685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11348" y="2571189"/>
                      <a:ext cx="96081" cy="655101"/>
                    </a:xfrm>
                    <a:prstGeom prst="rect">
                      <a:avLst/>
                    </a:prstGeom>
                  </p:spPr>
                </p:pic>
                <p:grpSp>
                  <p:nvGrpSpPr>
                    <p:cNvPr id="78" name="Group 77">
                      <a:extLst>
                        <a:ext uri="{FF2B5EF4-FFF2-40B4-BE49-F238E27FC236}">
                          <a16:creationId xmlns:a16="http://schemas.microsoft.com/office/drawing/2014/main" id="{B3F0B686-A39A-1399-BA79-7436A27DDCF3}"/>
                        </a:ext>
                      </a:extLst>
                    </p:cNvPr>
                    <p:cNvGrpSpPr/>
                    <p:nvPr/>
                  </p:nvGrpSpPr>
                  <p:grpSpPr>
                    <a:xfrm>
                      <a:off x="5702012" y="2582989"/>
                      <a:ext cx="515893" cy="698878"/>
                      <a:chOff x="4832900" y="3236576"/>
                      <a:chExt cx="888003" cy="970510"/>
                    </a:xfrm>
                  </p:grpSpPr>
                  <p:sp>
                    <p:nvSpPr>
                      <p:cNvPr id="79" name="TextBox 78">
                        <a:extLst>
                          <a:ext uri="{FF2B5EF4-FFF2-40B4-BE49-F238E27FC236}">
                            <a16:creationId xmlns:a16="http://schemas.microsoft.com/office/drawing/2014/main" id="{07798D27-B639-B66F-1EE3-753E45F612AC}"/>
                          </a:ext>
                        </a:extLst>
                      </p:cNvPr>
                      <p:cNvSpPr txBox="1"/>
                      <p:nvPr/>
                    </p:nvSpPr>
                    <p:spPr>
                      <a:xfrm>
                        <a:off x="4832900" y="3236576"/>
                        <a:ext cx="766187" cy="244943"/>
                      </a:xfrm>
                      <a:prstGeom prst="rect">
                        <a:avLst/>
                      </a:prstGeom>
                      <a:noFill/>
                    </p:spPr>
                    <p:txBody>
                      <a:bodyPr wrap="square" rtlCol="0">
                        <a:spAutoFit/>
                      </a:bodyPr>
                      <a:lstStyle/>
                      <a:p>
                        <a:r>
                          <a:rPr lang="en-US" sz="800" baseline="30000"/>
                          <a:t>0,1300</a:t>
                        </a:r>
                        <a:endParaRPr lang="en-GB" sz="800" baseline="30000"/>
                      </a:p>
                    </p:txBody>
                  </p:sp>
                  <p:sp>
                    <p:nvSpPr>
                      <p:cNvPr id="108" name="TextBox 107">
                        <a:extLst>
                          <a:ext uri="{FF2B5EF4-FFF2-40B4-BE49-F238E27FC236}">
                            <a16:creationId xmlns:a16="http://schemas.microsoft.com/office/drawing/2014/main" id="{F297AF40-A034-7755-E9D7-EA583E808A04}"/>
                          </a:ext>
                        </a:extLst>
                      </p:cNvPr>
                      <p:cNvSpPr txBox="1"/>
                      <p:nvPr/>
                    </p:nvSpPr>
                    <p:spPr>
                      <a:xfrm>
                        <a:off x="4839092" y="3389061"/>
                        <a:ext cx="867425" cy="259351"/>
                      </a:xfrm>
                      <a:prstGeom prst="rect">
                        <a:avLst/>
                      </a:prstGeom>
                      <a:noFill/>
                    </p:spPr>
                    <p:txBody>
                      <a:bodyPr wrap="square" rtlCol="0">
                        <a:spAutoFit/>
                      </a:bodyPr>
                      <a:lstStyle/>
                      <a:p>
                        <a:r>
                          <a:rPr lang="en-US" sz="600"/>
                          <a:t>0,3300</a:t>
                        </a:r>
                        <a:endParaRPr lang="en-GB" sz="600"/>
                      </a:p>
                    </p:txBody>
                  </p:sp>
                  <p:sp>
                    <p:nvSpPr>
                      <p:cNvPr id="109" name="TextBox 108">
                        <a:extLst>
                          <a:ext uri="{FF2B5EF4-FFF2-40B4-BE49-F238E27FC236}">
                            <a16:creationId xmlns:a16="http://schemas.microsoft.com/office/drawing/2014/main" id="{18411C80-D787-1C35-BB2E-0586EDFE63C3}"/>
                          </a:ext>
                        </a:extLst>
                      </p:cNvPr>
                      <p:cNvSpPr txBox="1"/>
                      <p:nvPr/>
                    </p:nvSpPr>
                    <p:spPr>
                      <a:xfrm>
                        <a:off x="4846830" y="3576255"/>
                        <a:ext cx="874073" cy="259351"/>
                      </a:xfrm>
                      <a:prstGeom prst="rect">
                        <a:avLst/>
                      </a:prstGeom>
                      <a:noFill/>
                    </p:spPr>
                    <p:txBody>
                      <a:bodyPr wrap="square" rtlCol="0">
                        <a:spAutoFit/>
                      </a:bodyPr>
                      <a:lstStyle/>
                      <a:p>
                        <a:r>
                          <a:rPr lang="en-US" sz="600"/>
                          <a:t>0,5300</a:t>
                        </a:r>
                        <a:endParaRPr lang="en-GB" sz="600"/>
                      </a:p>
                    </p:txBody>
                  </p:sp>
                  <p:sp>
                    <p:nvSpPr>
                      <p:cNvPr id="130" name="TextBox 129">
                        <a:extLst>
                          <a:ext uri="{FF2B5EF4-FFF2-40B4-BE49-F238E27FC236}">
                            <a16:creationId xmlns:a16="http://schemas.microsoft.com/office/drawing/2014/main" id="{4912C7D0-B6BB-1401-3CC6-274F8A620E36}"/>
                          </a:ext>
                        </a:extLst>
                      </p:cNvPr>
                      <p:cNvSpPr txBox="1"/>
                      <p:nvPr/>
                    </p:nvSpPr>
                    <p:spPr>
                      <a:xfrm>
                        <a:off x="4847574" y="3763449"/>
                        <a:ext cx="766931" cy="256440"/>
                      </a:xfrm>
                      <a:prstGeom prst="rect">
                        <a:avLst/>
                      </a:prstGeom>
                      <a:noFill/>
                    </p:spPr>
                    <p:txBody>
                      <a:bodyPr wrap="square" rtlCol="0">
                        <a:spAutoFit/>
                      </a:bodyPr>
                      <a:lstStyle/>
                      <a:p>
                        <a:r>
                          <a:rPr lang="en-US" sz="600"/>
                          <a:t>0,7300</a:t>
                        </a:r>
                        <a:endParaRPr lang="en-GB" sz="600"/>
                      </a:p>
                    </p:txBody>
                  </p:sp>
                  <p:sp>
                    <p:nvSpPr>
                      <p:cNvPr id="132" name="TextBox 131">
                        <a:extLst>
                          <a:ext uri="{FF2B5EF4-FFF2-40B4-BE49-F238E27FC236}">
                            <a16:creationId xmlns:a16="http://schemas.microsoft.com/office/drawing/2014/main" id="{AC1A5939-9AEF-2841-0E28-E39BFE165425}"/>
                          </a:ext>
                        </a:extLst>
                      </p:cNvPr>
                      <p:cNvSpPr txBox="1"/>
                      <p:nvPr/>
                    </p:nvSpPr>
                    <p:spPr>
                      <a:xfrm>
                        <a:off x="4848318" y="3950646"/>
                        <a:ext cx="766187" cy="256440"/>
                      </a:xfrm>
                      <a:prstGeom prst="rect">
                        <a:avLst/>
                      </a:prstGeom>
                      <a:noFill/>
                    </p:spPr>
                    <p:txBody>
                      <a:bodyPr wrap="square" rtlCol="0">
                        <a:spAutoFit/>
                      </a:bodyPr>
                      <a:lstStyle/>
                      <a:p>
                        <a:r>
                          <a:rPr lang="en-US" sz="600"/>
                          <a:t>0,9300</a:t>
                        </a:r>
                        <a:endParaRPr lang="en-GB" sz="600"/>
                      </a:p>
                    </p:txBody>
                  </p:sp>
                </p:grpSp>
              </p:grpSp>
              <p:sp>
                <p:nvSpPr>
                  <p:cNvPr id="136" name="TextBox 135">
                    <a:extLst>
                      <a:ext uri="{FF2B5EF4-FFF2-40B4-BE49-F238E27FC236}">
                        <a16:creationId xmlns:a16="http://schemas.microsoft.com/office/drawing/2014/main" id="{5BBFBFDA-65D4-BA52-556F-F1A6D35B4C63}"/>
                      </a:ext>
                    </a:extLst>
                  </p:cNvPr>
                  <p:cNvSpPr txBox="1"/>
                  <p:nvPr/>
                </p:nvSpPr>
                <p:spPr>
                  <a:xfrm>
                    <a:off x="7106844" y="2494693"/>
                    <a:ext cx="982571" cy="303927"/>
                  </a:xfrm>
                  <a:prstGeom prst="rect">
                    <a:avLst/>
                  </a:prstGeom>
                  <a:noFill/>
                </p:spPr>
                <p:txBody>
                  <a:bodyPr wrap="square" rtlCol="0">
                    <a:spAutoFit/>
                  </a:bodyPr>
                  <a:lstStyle/>
                  <a:p>
                    <a:r>
                      <a:rPr lang="lt-LT" sz="600"/>
                      <a:t>g) Buveinės gebėjimas teikti biologinę įvairovę</a:t>
                    </a:r>
                    <a:endParaRPr lang="en-GB" sz="600"/>
                  </a:p>
                </p:txBody>
              </p:sp>
            </p:grpSp>
          </p:grpSp>
          <p:grpSp>
            <p:nvGrpSpPr>
              <p:cNvPr id="80" name="Group 79">
                <a:extLst>
                  <a:ext uri="{FF2B5EF4-FFF2-40B4-BE49-F238E27FC236}">
                    <a16:creationId xmlns:a16="http://schemas.microsoft.com/office/drawing/2014/main" id="{3BA30193-610D-4010-8948-BA981D3C400C}"/>
                  </a:ext>
                </a:extLst>
              </p:cNvPr>
              <p:cNvGrpSpPr/>
              <p:nvPr/>
            </p:nvGrpSpPr>
            <p:grpSpPr>
              <a:xfrm>
                <a:off x="1152000" y="782417"/>
                <a:ext cx="7322497" cy="1628647"/>
                <a:chOff x="1152000" y="782417"/>
                <a:chExt cx="7322497" cy="1628647"/>
              </a:xfrm>
            </p:grpSpPr>
            <p:sp>
              <p:nvSpPr>
                <p:cNvPr id="25" name="Oval 24">
                  <a:extLst>
                    <a:ext uri="{FF2B5EF4-FFF2-40B4-BE49-F238E27FC236}">
                      <a16:creationId xmlns:a16="http://schemas.microsoft.com/office/drawing/2014/main" id="{E12C7BCB-50D6-C7C2-F185-1E26F63EF3D8}"/>
                    </a:ext>
                  </a:extLst>
                </p:cNvPr>
                <p:cNvSpPr/>
                <p:nvPr/>
              </p:nvSpPr>
              <p:spPr>
                <a:xfrm>
                  <a:off x="1152000" y="1089717"/>
                  <a:ext cx="711029" cy="673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2" name="Oval 31">
                  <a:extLst>
                    <a:ext uri="{FF2B5EF4-FFF2-40B4-BE49-F238E27FC236}">
                      <a16:creationId xmlns:a16="http://schemas.microsoft.com/office/drawing/2014/main" id="{BD50E269-1DA4-88B5-56AA-8671ED837103}"/>
                    </a:ext>
                  </a:extLst>
                </p:cNvPr>
                <p:cNvSpPr/>
                <p:nvPr/>
              </p:nvSpPr>
              <p:spPr>
                <a:xfrm>
                  <a:off x="1506646" y="1791396"/>
                  <a:ext cx="663874" cy="6196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3" name="Oval 32">
                  <a:extLst>
                    <a:ext uri="{FF2B5EF4-FFF2-40B4-BE49-F238E27FC236}">
                      <a16:creationId xmlns:a16="http://schemas.microsoft.com/office/drawing/2014/main" id="{9EC800A8-75F1-CF1E-D107-F1C84416372F}"/>
                    </a:ext>
                  </a:extLst>
                </p:cNvPr>
                <p:cNvSpPr/>
                <p:nvPr/>
              </p:nvSpPr>
              <p:spPr>
                <a:xfrm>
                  <a:off x="3153615" y="911482"/>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Oval 33">
                  <a:extLst>
                    <a:ext uri="{FF2B5EF4-FFF2-40B4-BE49-F238E27FC236}">
                      <a16:creationId xmlns:a16="http://schemas.microsoft.com/office/drawing/2014/main" id="{C40EAE19-AE1B-A78A-D9A5-BEE46AADAAF8}"/>
                    </a:ext>
                  </a:extLst>
                </p:cNvPr>
                <p:cNvSpPr/>
                <p:nvPr/>
              </p:nvSpPr>
              <p:spPr>
                <a:xfrm>
                  <a:off x="3359187" y="1437449"/>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9" name="Oval 38">
                  <a:extLst>
                    <a:ext uri="{FF2B5EF4-FFF2-40B4-BE49-F238E27FC236}">
                      <a16:creationId xmlns:a16="http://schemas.microsoft.com/office/drawing/2014/main" id="{0B68D56E-1D2B-F44B-B8AF-D259B982AD6A}"/>
                    </a:ext>
                  </a:extLst>
                </p:cNvPr>
                <p:cNvSpPr/>
                <p:nvPr/>
              </p:nvSpPr>
              <p:spPr>
                <a:xfrm>
                  <a:off x="4192068" y="897721"/>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9" name="Oval 58">
                  <a:extLst>
                    <a:ext uri="{FF2B5EF4-FFF2-40B4-BE49-F238E27FC236}">
                      <a16:creationId xmlns:a16="http://schemas.microsoft.com/office/drawing/2014/main" id="{7B0D0C3E-2690-CBC6-153A-E1AC059D44D9}"/>
                    </a:ext>
                  </a:extLst>
                </p:cNvPr>
                <p:cNvSpPr/>
                <p:nvPr/>
              </p:nvSpPr>
              <p:spPr>
                <a:xfrm>
                  <a:off x="4397640" y="1423688"/>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0" name="Oval 59">
                  <a:extLst>
                    <a:ext uri="{FF2B5EF4-FFF2-40B4-BE49-F238E27FC236}">
                      <a16:creationId xmlns:a16="http://schemas.microsoft.com/office/drawing/2014/main" id="{A70B38E1-1F2B-9C81-E7BA-80C08818B9F9}"/>
                    </a:ext>
                  </a:extLst>
                </p:cNvPr>
                <p:cNvSpPr/>
                <p:nvPr/>
              </p:nvSpPr>
              <p:spPr>
                <a:xfrm>
                  <a:off x="5150835" y="904568"/>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1" name="Oval 60">
                  <a:extLst>
                    <a:ext uri="{FF2B5EF4-FFF2-40B4-BE49-F238E27FC236}">
                      <a16:creationId xmlns:a16="http://schemas.microsoft.com/office/drawing/2014/main" id="{944A5FA2-CE30-BD2D-8C79-28D8DA8F31E8}"/>
                    </a:ext>
                  </a:extLst>
                </p:cNvPr>
                <p:cNvSpPr/>
                <p:nvPr/>
              </p:nvSpPr>
              <p:spPr>
                <a:xfrm>
                  <a:off x="5356407" y="1430535"/>
                  <a:ext cx="575788" cy="564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5" name="Oval 64">
                  <a:extLst>
                    <a:ext uri="{FF2B5EF4-FFF2-40B4-BE49-F238E27FC236}">
                      <a16:creationId xmlns:a16="http://schemas.microsoft.com/office/drawing/2014/main" id="{EEA66566-A49A-D2E0-FC62-AF5A8D4AA45B}"/>
                    </a:ext>
                  </a:extLst>
                </p:cNvPr>
                <p:cNvSpPr/>
                <p:nvPr/>
              </p:nvSpPr>
              <p:spPr>
                <a:xfrm>
                  <a:off x="6008076" y="796416"/>
                  <a:ext cx="499995" cy="50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6" name="Oval 65">
                  <a:extLst>
                    <a:ext uri="{FF2B5EF4-FFF2-40B4-BE49-F238E27FC236}">
                      <a16:creationId xmlns:a16="http://schemas.microsoft.com/office/drawing/2014/main" id="{BB2142D1-D2A1-2BA9-90EF-4E0E20638BBC}"/>
                    </a:ext>
                  </a:extLst>
                </p:cNvPr>
                <p:cNvSpPr/>
                <p:nvPr/>
              </p:nvSpPr>
              <p:spPr>
                <a:xfrm>
                  <a:off x="6207160" y="1288570"/>
                  <a:ext cx="533345" cy="4838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7" name="Oval 66">
                  <a:extLst>
                    <a:ext uri="{FF2B5EF4-FFF2-40B4-BE49-F238E27FC236}">
                      <a16:creationId xmlns:a16="http://schemas.microsoft.com/office/drawing/2014/main" id="{0565868A-253A-031D-18E2-FED472D26991}"/>
                    </a:ext>
                  </a:extLst>
                </p:cNvPr>
                <p:cNvSpPr/>
                <p:nvPr/>
              </p:nvSpPr>
              <p:spPr>
                <a:xfrm>
                  <a:off x="6797192" y="782417"/>
                  <a:ext cx="499995" cy="50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8" name="Oval 67">
                  <a:extLst>
                    <a:ext uri="{FF2B5EF4-FFF2-40B4-BE49-F238E27FC236}">
                      <a16:creationId xmlns:a16="http://schemas.microsoft.com/office/drawing/2014/main" id="{309B2FEC-1878-A162-5625-482E53481821}"/>
                    </a:ext>
                  </a:extLst>
                </p:cNvPr>
                <p:cNvSpPr/>
                <p:nvPr/>
              </p:nvSpPr>
              <p:spPr>
                <a:xfrm>
                  <a:off x="6996276" y="1274571"/>
                  <a:ext cx="533345" cy="4838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4" name="Oval 73">
                  <a:extLst>
                    <a:ext uri="{FF2B5EF4-FFF2-40B4-BE49-F238E27FC236}">
                      <a16:creationId xmlns:a16="http://schemas.microsoft.com/office/drawing/2014/main" id="{D6A734E0-7D53-0612-FACB-F5A256450F63}"/>
                    </a:ext>
                  </a:extLst>
                </p:cNvPr>
                <p:cNvSpPr/>
                <p:nvPr/>
              </p:nvSpPr>
              <p:spPr>
                <a:xfrm>
                  <a:off x="7742068" y="834720"/>
                  <a:ext cx="499995" cy="509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6" name="Oval 75">
                  <a:extLst>
                    <a:ext uri="{FF2B5EF4-FFF2-40B4-BE49-F238E27FC236}">
                      <a16:creationId xmlns:a16="http://schemas.microsoft.com/office/drawing/2014/main" id="{7AE7A30D-A27E-4DBD-5DF1-7BBD959CAB6E}"/>
                    </a:ext>
                  </a:extLst>
                </p:cNvPr>
                <p:cNvSpPr/>
                <p:nvPr/>
              </p:nvSpPr>
              <p:spPr>
                <a:xfrm>
                  <a:off x="7941152" y="1326874"/>
                  <a:ext cx="533345" cy="4838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grpSp>
      </p:grpSp>
    </p:spTree>
    <p:extLst>
      <p:ext uri="{BB962C8B-B14F-4D97-AF65-F5344CB8AC3E}">
        <p14:creationId xmlns:p14="http://schemas.microsoft.com/office/powerpoint/2010/main" val="169217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31F7-DEF5-10C1-CE9B-62269EB0AC5D}"/>
              </a:ext>
            </a:extLst>
          </p:cNvPr>
          <p:cNvSpPr>
            <a:spLocks noGrp="1"/>
          </p:cNvSpPr>
          <p:nvPr>
            <p:ph type="title"/>
          </p:nvPr>
        </p:nvSpPr>
        <p:spPr>
          <a:xfrm>
            <a:off x="533400" y="338504"/>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9CEA9B7E-FE7B-1558-FDC9-66256525F494}"/>
              </a:ext>
            </a:extLst>
          </p:cNvPr>
          <p:cNvSpPr>
            <a:spLocks noGrp="1"/>
          </p:cNvSpPr>
          <p:nvPr>
            <p:ph type="sldNum" sz="quarter" idx="12"/>
          </p:nvPr>
        </p:nvSpPr>
        <p:spPr/>
        <p:txBody>
          <a:bodyPr/>
          <a:lstStyle/>
          <a:p>
            <a:fld id="{42B1E8F1-27DF-3C4C-AF5E-F329429EDE92}" type="slidenum">
              <a:rPr lang="en-LT" smtClean="0"/>
              <a:t>19</a:t>
            </a:fld>
            <a:endParaRPr lang="en-LT"/>
          </a:p>
        </p:txBody>
      </p:sp>
      <p:grpSp>
        <p:nvGrpSpPr>
          <p:cNvPr id="6" name="Group 5">
            <a:extLst>
              <a:ext uri="{FF2B5EF4-FFF2-40B4-BE49-F238E27FC236}">
                <a16:creationId xmlns:a16="http://schemas.microsoft.com/office/drawing/2014/main" id="{5627269B-EC3F-F455-73F2-8E6549C6D98C}"/>
              </a:ext>
            </a:extLst>
          </p:cNvPr>
          <p:cNvGrpSpPr/>
          <p:nvPr/>
        </p:nvGrpSpPr>
        <p:grpSpPr>
          <a:xfrm>
            <a:off x="4631049" y="638121"/>
            <a:ext cx="3996000" cy="3957534"/>
            <a:chOff x="4617374" y="657659"/>
            <a:chExt cx="3996000" cy="3957534"/>
          </a:xfrm>
        </p:grpSpPr>
        <p:sp>
          <p:nvSpPr>
            <p:cNvPr id="20" name="Rectangle 19">
              <a:extLst>
                <a:ext uri="{FF2B5EF4-FFF2-40B4-BE49-F238E27FC236}">
                  <a16:creationId xmlns:a16="http://schemas.microsoft.com/office/drawing/2014/main" id="{55F08D78-E728-7BC9-1DCF-355FDDC8A7EF}"/>
                </a:ext>
              </a:extLst>
            </p:cNvPr>
            <p:cNvSpPr/>
            <p:nvPr/>
          </p:nvSpPr>
          <p:spPr>
            <a:xfrm>
              <a:off x="4617374"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Nauda sektoriui ir visuomenei</a:t>
              </a:r>
            </a:p>
          </p:txBody>
        </p:sp>
        <p:sp>
          <p:nvSpPr>
            <p:cNvPr id="21" name="TextBox 20">
              <a:extLst>
                <a:ext uri="{FF2B5EF4-FFF2-40B4-BE49-F238E27FC236}">
                  <a16:creationId xmlns:a16="http://schemas.microsoft.com/office/drawing/2014/main" id="{6ABB03D3-9917-52D6-2B97-85B69D37CE2C}"/>
                </a:ext>
              </a:extLst>
            </p:cNvPr>
            <p:cNvSpPr txBox="1"/>
            <p:nvPr/>
          </p:nvSpPr>
          <p:spPr>
            <a:xfrm rot="16200000">
              <a:off x="4174096" y="3814972"/>
              <a:ext cx="132344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22" name="Rectangle 21">
              <a:extLst>
                <a:ext uri="{FF2B5EF4-FFF2-40B4-BE49-F238E27FC236}">
                  <a16:creationId xmlns:a16="http://schemas.microsoft.com/office/drawing/2014/main" id="{E433BF69-4B94-1152-1EA1-39B36CBF120F}"/>
                </a:ext>
              </a:extLst>
            </p:cNvPr>
            <p:cNvSpPr/>
            <p:nvPr/>
          </p:nvSpPr>
          <p:spPr>
            <a:xfrm>
              <a:off x="5041504" y="3291750"/>
              <a:ext cx="3556396"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pic>
          <p:nvPicPr>
            <p:cNvPr id="23" name="Graphic 22" descr="Handshake outline">
              <a:extLst>
                <a:ext uri="{FF2B5EF4-FFF2-40B4-BE49-F238E27FC236}">
                  <a16:creationId xmlns:a16="http://schemas.microsoft.com/office/drawing/2014/main" id="{07C39DAE-A389-1BF9-8514-7E12FB13DD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7317" y="954301"/>
              <a:ext cx="428867" cy="428867"/>
            </a:xfrm>
            <a:prstGeom prst="rect">
              <a:avLst/>
            </a:prstGeom>
          </p:spPr>
        </p:pic>
        <p:pic>
          <p:nvPicPr>
            <p:cNvPr id="24" name="Graphic 23" descr="Cycle with people outline">
              <a:extLst>
                <a:ext uri="{FF2B5EF4-FFF2-40B4-BE49-F238E27FC236}">
                  <a16:creationId xmlns:a16="http://schemas.microsoft.com/office/drawing/2014/main" id="{432F25C6-62FF-DD43-AF22-BEF3C0AB9E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317" y="2057395"/>
              <a:ext cx="428867" cy="428867"/>
            </a:xfrm>
            <a:prstGeom prst="rect">
              <a:avLst/>
            </a:prstGeom>
          </p:spPr>
        </p:pic>
        <p:sp>
          <p:nvSpPr>
            <p:cNvPr id="25" name="TextBox 24">
              <a:extLst>
                <a:ext uri="{FF2B5EF4-FFF2-40B4-BE49-F238E27FC236}">
                  <a16:creationId xmlns:a16="http://schemas.microsoft.com/office/drawing/2014/main" id="{C29D2E13-2C40-6BFC-EB47-C9FA72CD30A6}"/>
                </a:ext>
              </a:extLst>
            </p:cNvPr>
            <p:cNvSpPr txBox="1"/>
            <p:nvPr/>
          </p:nvSpPr>
          <p:spPr>
            <a:xfrm>
              <a:off x="5179477" y="982404"/>
              <a:ext cx="3280450" cy="246221"/>
            </a:xfrm>
            <a:prstGeom prst="rect">
              <a:avLst/>
            </a:prstGeom>
            <a:noFill/>
          </p:spPr>
          <p:txBody>
            <a:bodyPr wrap="square" rtlCol="0">
              <a:spAutoFit/>
            </a:bodyPr>
            <a:lstStyle/>
            <a:p>
              <a:r>
                <a:rPr lang="lt-LT" sz="1000" b="1"/>
                <a:t>Integravimo nauda sektoriui</a:t>
              </a:r>
            </a:p>
          </p:txBody>
        </p:sp>
        <p:sp>
          <p:nvSpPr>
            <p:cNvPr id="26" name="TextBox 25">
              <a:extLst>
                <a:ext uri="{FF2B5EF4-FFF2-40B4-BE49-F238E27FC236}">
                  <a16:creationId xmlns:a16="http://schemas.microsoft.com/office/drawing/2014/main" id="{15DF097D-554F-EF4F-08C3-D481C6BF0FD5}"/>
                </a:ext>
              </a:extLst>
            </p:cNvPr>
            <p:cNvSpPr txBox="1"/>
            <p:nvPr/>
          </p:nvSpPr>
          <p:spPr>
            <a:xfrm>
              <a:off x="5179477" y="1214519"/>
              <a:ext cx="3433897" cy="907941"/>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Suteiktų papildomos informacijos apie prioritetines EP miškų sektoriuje, taip pat apie EP teikimo potencialą tam tikruose plotuose bei svarbiausių EP išsaugojimo galimybes;</a:t>
              </a:r>
            </a:p>
            <a:p>
              <a:pPr marL="171450" indent="-171450" algn="just">
                <a:spcBef>
                  <a:spcPts val="300"/>
                </a:spcBef>
                <a:spcAft>
                  <a:spcPts val="300"/>
                </a:spcAf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Sudarytų pagrindą plėtoti atlyginimo už ne medienines EP mechanizmus, kurie suteiktų galimybę gauti materialinės naudos ne tik iš medienos pardavimo. </a:t>
              </a:r>
              <a:endParaRPr lang="en-LT" sz="800">
                <a:solidFill>
                  <a:srgbClr val="000000"/>
                </a:solidFill>
                <a:effectLst/>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DD240FC-2117-39F3-5067-4E8D504E5438}"/>
                </a:ext>
              </a:extLst>
            </p:cNvPr>
            <p:cNvSpPr txBox="1"/>
            <p:nvPr/>
          </p:nvSpPr>
          <p:spPr>
            <a:xfrm>
              <a:off x="5198851" y="3553364"/>
              <a:ext cx="3407504" cy="954107"/>
            </a:xfrm>
            <a:prstGeom prst="rect">
              <a:avLst/>
            </a:prstGeom>
            <a:noFill/>
          </p:spPr>
          <p:txBody>
            <a:bodyPr wrap="square">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Sudarytas prioritetinių Lietuvos miškams EP sąrašas (jis turėtų būti peržiūrimas ir, esant poreikiui, atnaujinimas rengiant miškų tvarkymo schemas);</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EP brėžinys, sudarytas pagal prioritetinį EP sąrašą, kuris būtų naudojamas aprašant ir pagrindžiant kitus schemos sprendinius (jis turėtų būti peržiūrimas ir, esant poreikiui, atnaujinimas rengiant miškų tvarkymo schemas).</a:t>
              </a:r>
              <a:r>
                <a:rPr lang="en-LT" sz="800">
                  <a:effectLst/>
                </a:rPr>
                <a:t> </a:t>
              </a:r>
              <a:endParaRPr lang="lt-LT" sz="800">
                <a:cs typeface="Calibri" panose="020F0502020204030204" pitchFamily="34" charset="0"/>
              </a:endParaRPr>
            </a:p>
          </p:txBody>
        </p:sp>
        <p:sp>
          <p:nvSpPr>
            <p:cNvPr id="28" name="TextBox 27">
              <a:extLst>
                <a:ext uri="{FF2B5EF4-FFF2-40B4-BE49-F238E27FC236}">
                  <a16:creationId xmlns:a16="http://schemas.microsoft.com/office/drawing/2014/main" id="{12F205D1-4DCF-C784-7E80-17ED11D35622}"/>
                </a:ext>
              </a:extLst>
            </p:cNvPr>
            <p:cNvSpPr txBox="1"/>
            <p:nvPr/>
          </p:nvSpPr>
          <p:spPr>
            <a:xfrm>
              <a:off x="5205802" y="2111906"/>
              <a:ext cx="3280450" cy="246221"/>
            </a:xfrm>
            <a:prstGeom prst="rect">
              <a:avLst/>
            </a:prstGeom>
            <a:noFill/>
          </p:spPr>
          <p:txBody>
            <a:bodyPr wrap="square" rtlCol="0">
              <a:spAutoFit/>
            </a:bodyPr>
            <a:lstStyle/>
            <a:p>
              <a:r>
                <a:rPr lang="lt-LT" sz="1000" b="1"/>
                <a:t>Integravimo nauda visuomenei</a:t>
              </a:r>
            </a:p>
          </p:txBody>
        </p:sp>
        <p:sp>
          <p:nvSpPr>
            <p:cNvPr id="29" name="TextBox 28">
              <a:extLst>
                <a:ext uri="{FF2B5EF4-FFF2-40B4-BE49-F238E27FC236}">
                  <a16:creationId xmlns:a16="http://schemas.microsoft.com/office/drawing/2014/main" id="{7CE3C904-6E9E-7C67-0302-00EF08BBB208}"/>
                </a:ext>
              </a:extLst>
            </p:cNvPr>
            <p:cNvSpPr txBox="1"/>
            <p:nvPr/>
          </p:nvSpPr>
          <p:spPr>
            <a:xfrm>
              <a:off x="5198851" y="2369620"/>
              <a:ext cx="3392029" cy="784830"/>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Times New Roman" panose="02020603050405020304" pitchFamily="18" charset="0"/>
                  <a:cs typeface="Times New Roman" panose="02020603050405020304" pitchFamily="18" charset="0"/>
                </a:rPr>
                <a:t>Sudarytų galimybes gerinti miškų ekosistemų būklę ir tuo pačiu didinti miškų t</a:t>
              </a:r>
              <a:r>
                <a:rPr lang="lt-LT" sz="800">
                  <a:solidFill>
                    <a:srgbClr val="000000"/>
                  </a:solidFill>
                  <a:effectLst/>
                  <a:ea typeface="Times New Roman" panose="02020603050405020304" pitchFamily="18" charset="0"/>
                  <a:cs typeface="Calibri Light" panose="020F0302020204030204" pitchFamily="34" charset="0"/>
                </a:rPr>
                <a:t>eikiamą naudą žmogui, t. y. EP įvairovę ir kokybę;</a:t>
              </a:r>
            </a:p>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Times New Roman" panose="02020603050405020304" pitchFamily="18" charset="0"/>
                  <a:cs typeface="Calibri Light" panose="020F0302020204030204" pitchFamily="34" charset="0"/>
                </a:rPr>
                <a:t>Visuomenei tai didintų EP prieinamumą, pavyzdžiui, grybavimo ar uogavimo galimybes, poilsio gamtoje galimybes, gamtos stebėjimo ir tyrinėjimo galimybes ir pan. </a:t>
              </a:r>
              <a:endParaRPr lang="en-LT" sz="800">
                <a:solidFill>
                  <a:srgbClr val="000000"/>
                </a:solidFill>
                <a:effectLst/>
                <a:ea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91E064BE-33F3-566B-58DE-2CDE7FA082D0}"/>
              </a:ext>
            </a:extLst>
          </p:cNvPr>
          <p:cNvGrpSpPr/>
          <p:nvPr/>
        </p:nvGrpSpPr>
        <p:grpSpPr>
          <a:xfrm>
            <a:off x="533400" y="638120"/>
            <a:ext cx="4045255" cy="3957535"/>
            <a:chOff x="533400" y="638120"/>
            <a:chExt cx="4045255" cy="3957535"/>
          </a:xfrm>
        </p:grpSpPr>
        <p:cxnSp>
          <p:nvCxnSpPr>
            <p:cNvPr id="5" name="Straight Connector 4">
              <a:extLst>
                <a:ext uri="{FF2B5EF4-FFF2-40B4-BE49-F238E27FC236}">
                  <a16:creationId xmlns:a16="http://schemas.microsoft.com/office/drawing/2014/main" id="{AC924EE0-3DE3-9D34-A5E3-9AF3D87E23FF}"/>
                </a:ext>
              </a:extLst>
            </p:cNvPr>
            <p:cNvCxnSpPr>
              <a:cxnSpLocks/>
            </p:cNvCxnSpPr>
            <p:nvPr/>
          </p:nvCxnSpPr>
          <p:spPr>
            <a:xfrm>
              <a:off x="4572305" y="638120"/>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5D66D92-20E9-199F-8D03-786CB1DE8625}"/>
                </a:ext>
              </a:extLst>
            </p:cNvPr>
            <p:cNvSpPr/>
            <p:nvPr/>
          </p:nvSpPr>
          <p:spPr>
            <a:xfrm>
              <a:off x="533400" y="638120"/>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Poveikis ekosistemų būklei ir EP kokybei</a:t>
              </a:r>
            </a:p>
          </p:txBody>
        </p:sp>
        <p:pic>
          <p:nvPicPr>
            <p:cNvPr id="9" name="Picture 8" descr="Shape&#10;&#10;Description automatically generated with low confidence">
              <a:extLst>
                <a:ext uri="{FF2B5EF4-FFF2-40B4-BE49-F238E27FC236}">
                  <a16:creationId xmlns:a16="http://schemas.microsoft.com/office/drawing/2014/main" id="{DEAB0617-97D2-6B89-786D-4F27DF3C262B}"/>
                </a:ext>
              </a:extLst>
            </p:cNvPr>
            <p:cNvPicPr>
              <a:picLocks noChangeAspect="1"/>
            </p:cNvPicPr>
            <p:nvPr/>
          </p:nvPicPr>
          <p:blipFill>
            <a:blip r:embed="rId6">
              <a:duotone>
                <a:schemeClr val="accent1">
                  <a:shade val="45000"/>
                  <a:satMod val="135000"/>
                </a:schemeClr>
                <a:prstClr val="white"/>
              </a:duotone>
            </a:blip>
            <a:stretch>
              <a:fillRect/>
            </a:stretch>
          </p:blipFill>
          <p:spPr>
            <a:xfrm>
              <a:off x="548112" y="1018543"/>
              <a:ext cx="366701" cy="355023"/>
            </a:xfrm>
            <a:prstGeom prst="rect">
              <a:avLst/>
            </a:prstGeom>
            <a:ln>
              <a:noFill/>
            </a:ln>
          </p:spPr>
        </p:pic>
        <p:pic>
          <p:nvPicPr>
            <p:cNvPr id="10" name="Graphic 9" descr="Open hand with plant outline">
              <a:extLst>
                <a:ext uri="{FF2B5EF4-FFF2-40B4-BE49-F238E27FC236}">
                  <a16:creationId xmlns:a16="http://schemas.microsoft.com/office/drawing/2014/main" id="{69EF8E6A-7774-B2C1-B1F9-D45BA9036F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965" y="2092368"/>
              <a:ext cx="367200" cy="367200"/>
            </a:xfrm>
            <a:prstGeom prst="rect">
              <a:avLst/>
            </a:prstGeom>
          </p:spPr>
        </p:pic>
        <p:sp>
          <p:nvSpPr>
            <p:cNvPr id="11" name="TextBox 10">
              <a:extLst>
                <a:ext uri="{FF2B5EF4-FFF2-40B4-BE49-F238E27FC236}">
                  <a16:creationId xmlns:a16="http://schemas.microsoft.com/office/drawing/2014/main" id="{95B55768-9B98-4E6B-BFCF-9821300392A1}"/>
                </a:ext>
              </a:extLst>
            </p:cNvPr>
            <p:cNvSpPr txBox="1"/>
            <p:nvPr/>
          </p:nvSpPr>
          <p:spPr>
            <a:xfrm rot="16200000">
              <a:off x="27475" y="3795435"/>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2" name="Rectangle 11">
              <a:extLst>
                <a:ext uri="{FF2B5EF4-FFF2-40B4-BE49-F238E27FC236}">
                  <a16:creationId xmlns:a16="http://schemas.microsoft.com/office/drawing/2014/main" id="{3900B718-9C05-7168-029F-6879171BB360}"/>
                </a:ext>
              </a:extLst>
            </p:cNvPr>
            <p:cNvSpPr/>
            <p:nvPr/>
          </p:nvSpPr>
          <p:spPr>
            <a:xfrm>
              <a:off x="872683" y="3277985"/>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3" name="Rectangle 12">
              <a:extLst>
                <a:ext uri="{FF2B5EF4-FFF2-40B4-BE49-F238E27FC236}">
                  <a16:creationId xmlns:a16="http://schemas.microsoft.com/office/drawing/2014/main" id="{5A447510-7557-F4C0-0BF7-5892BE130A47}"/>
                </a:ext>
              </a:extLst>
            </p:cNvPr>
            <p:cNvSpPr/>
            <p:nvPr/>
          </p:nvSpPr>
          <p:spPr>
            <a:xfrm>
              <a:off x="2722494" y="3277985"/>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4" name="TextBox 13">
              <a:extLst>
                <a:ext uri="{FF2B5EF4-FFF2-40B4-BE49-F238E27FC236}">
                  <a16:creationId xmlns:a16="http://schemas.microsoft.com/office/drawing/2014/main" id="{177F6D3C-9883-1025-BCD8-24DC00A8EB51}"/>
                </a:ext>
              </a:extLst>
            </p:cNvPr>
            <p:cNvSpPr txBox="1"/>
            <p:nvPr/>
          </p:nvSpPr>
          <p:spPr>
            <a:xfrm>
              <a:off x="916585" y="2040246"/>
              <a:ext cx="3573593" cy="400110"/>
            </a:xfrm>
            <a:prstGeom prst="rect">
              <a:avLst/>
            </a:prstGeom>
            <a:noFill/>
          </p:spPr>
          <p:txBody>
            <a:bodyPr wrap="square" rtlCol="0">
              <a:spAutoFit/>
            </a:bodyPr>
            <a:lstStyle>
              <a:defPPr>
                <a:defRPr lang="en-US"/>
              </a:defPPr>
              <a:lvl1pPr>
                <a:defRPr sz="1000" b="1"/>
              </a:lvl1pPr>
            </a:lstStyle>
            <a:p>
              <a:r>
                <a:rPr lang="lt-LT"/>
                <a:t>Pavyzdinės EP:</a:t>
              </a:r>
              <a:r>
                <a:rPr lang="en-LT"/>
                <a:t> </a:t>
              </a:r>
              <a:r>
                <a:rPr lang="lt-LT"/>
                <a:t>genetiniai miškų ištekliai, kenkėjų kontrolė, augalų ir gyvūnų buveinių užtikrinimas, kt.</a:t>
              </a:r>
            </a:p>
          </p:txBody>
        </p:sp>
        <p:sp>
          <p:nvSpPr>
            <p:cNvPr id="15" name="TextBox 14">
              <a:extLst>
                <a:ext uri="{FF2B5EF4-FFF2-40B4-BE49-F238E27FC236}">
                  <a16:creationId xmlns:a16="http://schemas.microsoft.com/office/drawing/2014/main" id="{F7F97786-3213-26BC-3363-D23AC685323D}"/>
                </a:ext>
              </a:extLst>
            </p:cNvPr>
            <p:cNvSpPr txBox="1"/>
            <p:nvPr/>
          </p:nvSpPr>
          <p:spPr>
            <a:xfrm>
              <a:off x="916585" y="2385796"/>
              <a:ext cx="3593446"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Veiklos miškuose planavimo metu atsižvelgiant į teikiamas medienines ir ne medienines EP gali sudaryti prielaidas planuoti tokius veiksmus, kurie leis užtikrinti reikalingiausių EP teikimą ir jų aukštą kokybę;</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Miškų EP teikimas yra tiesiogiai susijęs su ekosistemų būkle, kuri lemiama miškuose vykdoma veikla, todėl </a:t>
              </a:r>
              <a:r>
                <a:rPr lang="lt-LT" sz="800" err="1">
                  <a:effectLst/>
                  <a:ea typeface="Calibri" panose="020F0502020204030204" pitchFamily="34" charset="0"/>
                  <a:cs typeface="Times New Roman" panose="02020603050405020304" pitchFamily="18" charset="0"/>
                </a:rPr>
                <a:t>ekosisteminio</a:t>
              </a:r>
              <a:r>
                <a:rPr lang="lt-LT" sz="800">
                  <a:effectLst/>
                  <a:ea typeface="Calibri" panose="020F0502020204030204" pitchFamily="34" charset="0"/>
                  <a:cs typeface="Times New Roman" panose="02020603050405020304" pitchFamily="18" charset="0"/>
                </a:rPr>
                <a:t> požiūrio integravimas į tokios veiklos planavimą ilguoju laikotarpiu, leis užtikrinti tinkamą EP kokybę</a:t>
              </a:r>
              <a:r>
                <a:rPr lang="en-LT" sz="800">
                  <a:ea typeface="Calibri" panose="020F0502020204030204" pitchFamily="34" charset="0"/>
                  <a:cs typeface="Times New Roman" panose="02020603050405020304" pitchFamily="18" charset="0"/>
                </a:rPr>
                <a:t>.</a:t>
              </a:r>
              <a:endParaRPr lang="lt-LT" sz="800"/>
            </a:p>
          </p:txBody>
        </p:sp>
        <p:sp>
          <p:nvSpPr>
            <p:cNvPr id="16" name="TextBox 15">
              <a:extLst>
                <a:ext uri="{FF2B5EF4-FFF2-40B4-BE49-F238E27FC236}">
                  <a16:creationId xmlns:a16="http://schemas.microsoft.com/office/drawing/2014/main" id="{83B820D0-29C6-70DC-9B33-FA67B9C27FE4}"/>
                </a:ext>
              </a:extLst>
            </p:cNvPr>
            <p:cNvSpPr txBox="1"/>
            <p:nvPr/>
          </p:nvSpPr>
          <p:spPr>
            <a:xfrm>
              <a:off x="916585" y="957995"/>
              <a:ext cx="3602427" cy="246221"/>
            </a:xfrm>
            <a:prstGeom prst="rect">
              <a:avLst/>
            </a:prstGeom>
            <a:noFill/>
          </p:spPr>
          <p:txBody>
            <a:bodyPr wrap="square" rtlCol="0">
              <a:spAutoFit/>
            </a:bodyPr>
            <a:lstStyle/>
            <a:p>
              <a:r>
                <a:rPr lang="lt-LT" sz="1000" b="1"/>
                <a:t>Ekosistemos: miško</a:t>
              </a:r>
            </a:p>
          </p:txBody>
        </p:sp>
        <p:sp>
          <p:nvSpPr>
            <p:cNvPr id="17" name="TextBox 16">
              <a:extLst>
                <a:ext uri="{FF2B5EF4-FFF2-40B4-BE49-F238E27FC236}">
                  <a16:creationId xmlns:a16="http://schemas.microsoft.com/office/drawing/2014/main" id="{2B5069C0-CE1E-C73D-CD17-AB0DA216DD2C}"/>
                </a:ext>
              </a:extLst>
            </p:cNvPr>
            <p:cNvSpPr txBox="1"/>
            <p:nvPr/>
          </p:nvSpPr>
          <p:spPr>
            <a:xfrm>
              <a:off x="916585" y="1178589"/>
              <a:ext cx="3587095"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err="1">
                  <a:effectLst/>
                  <a:ea typeface="Calibri" panose="020F0502020204030204" pitchFamily="34" charset="0"/>
                  <a:cs typeface="Times New Roman" panose="02020603050405020304" pitchFamily="18" charset="0"/>
                </a:rPr>
                <a:t>Ekosisteminio</a:t>
              </a:r>
              <a:r>
                <a:rPr lang="lt-LT" sz="800">
                  <a:effectLst/>
                  <a:ea typeface="Calibri" panose="020F0502020204030204" pitchFamily="34" charset="0"/>
                  <a:cs typeface="Times New Roman" panose="02020603050405020304" pitchFamily="18" charset="0"/>
                </a:rPr>
                <a:t> požiūrio integravimas leidžia įvertinti orientavimosi į medieninių EP rizikas kitoms miškų teikiamoms ne </a:t>
              </a:r>
              <a:r>
                <a:rPr lang="lt-LT" sz="800" err="1">
                  <a:effectLst/>
                  <a:ea typeface="Calibri" panose="020F0502020204030204" pitchFamily="34" charset="0"/>
                  <a:cs typeface="Times New Roman" panose="02020603050405020304" pitchFamily="18" charset="0"/>
                </a:rPr>
                <a:t>medieninėms</a:t>
              </a:r>
              <a:r>
                <a:rPr lang="lt-LT" sz="800">
                  <a:effectLst/>
                  <a:ea typeface="Calibri" panose="020F0502020204030204" pitchFamily="34" charset="0"/>
                  <a:cs typeface="Times New Roman" panose="02020603050405020304" pitchFamily="18" charset="0"/>
                </a:rPr>
                <a:t> EP; ne medieninių EP skatinimas leidžia išlaikyti gerą ekosistemos būklę dėl įvairovės užtikrinimo</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Modelis leidžia įvertinti, kaip keičiasi ekosistema, pavyzdžiui, jos faunos ir floros įvairiarūšiškumo požiūriu ir pan. </a:t>
              </a:r>
              <a:endParaRPr lang="lt-LT" sz="800"/>
            </a:p>
          </p:txBody>
        </p:sp>
        <p:sp>
          <p:nvSpPr>
            <p:cNvPr id="19" name="TextBox 18">
              <a:extLst>
                <a:ext uri="{FF2B5EF4-FFF2-40B4-BE49-F238E27FC236}">
                  <a16:creationId xmlns:a16="http://schemas.microsoft.com/office/drawing/2014/main" id="{54826ED6-38E2-F618-068B-6DC4821B7CC2}"/>
                </a:ext>
              </a:extLst>
            </p:cNvPr>
            <p:cNvSpPr txBox="1"/>
            <p:nvPr/>
          </p:nvSpPr>
          <p:spPr>
            <a:xfrm>
              <a:off x="836683" y="3521535"/>
              <a:ext cx="1800000"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Ekosistemų apimtis;</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Miško ekosistemos būklės indeksas;</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Išmestas ŠESD kiekis miškų žemėje (angl. </a:t>
              </a:r>
              <a:r>
                <a:rPr lang="lt-LT" sz="800" err="1">
                  <a:effectLst/>
                  <a:ea typeface="Calibri" panose="020F0502020204030204" pitchFamily="34" charset="0"/>
                  <a:cs typeface="Times New Roman" panose="02020603050405020304" pitchFamily="18" charset="0"/>
                </a:rPr>
                <a:t>Forest</a:t>
              </a:r>
              <a:r>
                <a:rPr lang="lt-LT" sz="800">
                  <a:effectLst/>
                  <a:ea typeface="Calibri" panose="020F0502020204030204" pitchFamily="34" charset="0"/>
                  <a:cs typeface="Times New Roman" panose="02020603050405020304" pitchFamily="18" charset="0"/>
                </a:rPr>
                <a:t> land)</a:t>
              </a:r>
              <a:r>
                <a:rPr lang="lt-LT" sz="800">
                  <a:latin typeface="Calibri Light" panose="020F0302020204030204" pitchFamily="34" charset="0"/>
                  <a:ea typeface="Calibri" panose="020F0502020204030204" pitchFamily="34" charset="0"/>
                  <a:cs typeface="Times New Roman" panose="02020603050405020304" pitchFamily="18" charset="0"/>
                </a:rPr>
                <a:t>.</a:t>
              </a:r>
              <a:endParaRPr lang="lt-LT" sz="800">
                <a:solidFill>
                  <a:srgbClr val="FF0000"/>
                </a:solidFill>
                <a:cs typeface="Calibri" panose="020F0502020204030204" pitchFamily="34" charset="0"/>
              </a:endParaRPr>
            </a:p>
          </p:txBody>
        </p:sp>
        <p:sp>
          <p:nvSpPr>
            <p:cNvPr id="30" name="TextBox 29">
              <a:extLst>
                <a:ext uri="{FF2B5EF4-FFF2-40B4-BE49-F238E27FC236}">
                  <a16:creationId xmlns:a16="http://schemas.microsoft.com/office/drawing/2014/main" id="{97D98D5C-04FC-F1BF-5AE2-CAD504B62FA5}"/>
                </a:ext>
              </a:extLst>
            </p:cNvPr>
            <p:cNvSpPr txBox="1"/>
            <p:nvPr/>
          </p:nvSpPr>
          <p:spPr>
            <a:xfrm>
              <a:off x="2707468" y="3521535"/>
              <a:ext cx="1800000" cy="830997"/>
            </a:xfrm>
            <a:prstGeom prst="rect">
              <a:avLst/>
            </a:prstGeom>
            <a:noFill/>
          </p:spPr>
          <p:txBody>
            <a:bodyPr wrap="square" rtlCol="0">
              <a:spAutoFit/>
            </a:bodyPr>
            <a:lstStyle/>
            <a:p>
              <a:pPr algn="just"/>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 (jų apskaičiavimui ir kartografavimui naudojami tie patys metodai)</a:t>
              </a:r>
              <a:r>
                <a:rPr lang="en-LT" sz="800">
                  <a:ea typeface="Calibri" panose="020F0502020204030204" pitchFamily="34" charset="0"/>
                  <a:cs typeface="Times New Roman" panose="02020603050405020304" pitchFamily="18" charset="0"/>
                </a:rPr>
                <a:t>.</a:t>
              </a:r>
              <a:endParaRPr lang="lt-LT" sz="800">
                <a:solidFill>
                  <a:srgbClr val="FF0000"/>
                </a:solidFill>
                <a:cs typeface="Calibri" panose="020F0502020204030204" pitchFamily="34" charset="0"/>
              </a:endParaRPr>
            </a:p>
          </p:txBody>
        </p:sp>
      </p:grpSp>
    </p:spTree>
    <p:extLst>
      <p:ext uri="{BB962C8B-B14F-4D97-AF65-F5344CB8AC3E}">
        <p14:creationId xmlns:p14="http://schemas.microsoft.com/office/powerpoint/2010/main" val="3832995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F811-FD23-BC58-5E13-EEB729964E22}"/>
              </a:ext>
            </a:extLst>
          </p:cNvPr>
          <p:cNvSpPr>
            <a:spLocks noGrp="1"/>
          </p:cNvSpPr>
          <p:nvPr>
            <p:ph type="title"/>
          </p:nvPr>
        </p:nvSpPr>
        <p:spPr>
          <a:xfrm>
            <a:off x="533400" y="413468"/>
            <a:ext cx="8064500" cy="332399"/>
          </a:xfrm>
        </p:spPr>
        <p:txBody>
          <a:bodyPr/>
          <a:lstStyle/>
          <a:p>
            <a:r>
              <a:rPr lang="lt-LT" sz="2400">
                <a:solidFill>
                  <a:schemeClr val="tx1"/>
                </a:solidFill>
              </a:rPr>
              <a:t>Integravimo modelių rengimo metodika</a:t>
            </a:r>
            <a:endParaRPr lang="lt-LT">
              <a:solidFill>
                <a:schemeClr val="tx1"/>
              </a:solidFill>
            </a:endParaRPr>
          </a:p>
        </p:txBody>
      </p:sp>
      <p:sp>
        <p:nvSpPr>
          <p:cNvPr id="3" name="Slide Number Placeholder 2">
            <a:extLst>
              <a:ext uri="{FF2B5EF4-FFF2-40B4-BE49-F238E27FC236}">
                <a16:creationId xmlns:a16="http://schemas.microsoft.com/office/drawing/2014/main" id="{E08E6FE7-DBBB-F490-B0C7-A3E22F3ACB4A}"/>
              </a:ext>
            </a:extLst>
          </p:cNvPr>
          <p:cNvSpPr>
            <a:spLocks noGrp="1"/>
          </p:cNvSpPr>
          <p:nvPr>
            <p:ph type="sldNum" sz="quarter" idx="12"/>
          </p:nvPr>
        </p:nvSpPr>
        <p:spPr/>
        <p:txBody>
          <a:bodyPr/>
          <a:lstStyle/>
          <a:p>
            <a:fld id="{42B1E8F1-27DF-3C4C-AF5E-F329429EDE92}" type="slidenum">
              <a:rPr lang="lt-LT" smtClean="0"/>
              <a:t>2</a:t>
            </a:fld>
            <a:endParaRPr lang="lt-LT"/>
          </a:p>
        </p:txBody>
      </p:sp>
      <p:grpSp>
        <p:nvGrpSpPr>
          <p:cNvPr id="6" name="Group 5">
            <a:extLst>
              <a:ext uri="{FF2B5EF4-FFF2-40B4-BE49-F238E27FC236}">
                <a16:creationId xmlns:a16="http://schemas.microsoft.com/office/drawing/2014/main" id="{210F8FA5-7AAD-ECCE-8493-F0ACE742DE84}"/>
              </a:ext>
            </a:extLst>
          </p:cNvPr>
          <p:cNvGrpSpPr/>
          <p:nvPr/>
        </p:nvGrpSpPr>
        <p:grpSpPr>
          <a:xfrm>
            <a:off x="533400" y="981853"/>
            <a:ext cx="8207400" cy="3179794"/>
            <a:chOff x="468300" y="749933"/>
            <a:chExt cx="8207400" cy="3179794"/>
          </a:xfrm>
        </p:grpSpPr>
        <p:grpSp>
          <p:nvGrpSpPr>
            <p:cNvPr id="66" name="Group 65">
              <a:extLst>
                <a:ext uri="{FF2B5EF4-FFF2-40B4-BE49-F238E27FC236}">
                  <a16:creationId xmlns:a16="http://schemas.microsoft.com/office/drawing/2014/main" id="{6095CBC2-50FA-7049-BD6D-96AFBFC7875C}"/>
                </a:ext>
              </a:extLst>
            </p:cNvPr>
            <p:cNvGrpSpPr/>
            <p:nvPr/>
          </p:nvGrpSpPr>
          <p:grpSpPr>
            <a:xfrm>
              <a:off x="468300" y="749933"/>
              <a:ext cx="8207400" cy="3179794"/>
              <a:chOff x="533400" y="733761"/>
              <a:chExt cx="8207400" cy="3179794"/>
            </a:xfrm>
          </p:grpSpPr>
          <p:sp>
            <p:nvSpPr>
              <p:cNvPr id="5" name="Rectangle 4">
                <a:extLst>
                  <a:ext uri="{FF2B5EF4-FFF2-40B4-BE49-F238E27FC236}">
                    <a16:creationId xmlns:a16="http://schemas.microsoft.com/office/drawing/2014/main" id="{4EA6D508-267C-90EF-64B9-33C226B280EA}"/>
                  </a:ext>
                </a:extLst>
              </p:cNvPr>
              <p:cNvSpPr/>
              <p:nvPr/>
            </p:nvSpPr>
            <p:spPr>
              <a:xfrm>
                <a:off x="2444442" y="737257"/>
                <a:ext cx="2163300" cy="4856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Ekosistemų ir jų teikiamų EP vertinimo modeliai (TS 10.1, 10.3, 10.4)</a:t>
                </a:r>
              </a:p>
            </p:txBody>
          </p:sp>
          <p:sp>
            <p:nvSpPr>
              <p:cNvPr id="4" name="Rectangle 3">
                <a:extLst>
                  <a:ext uri="{FF2B5EF4-FFF2-40B4-BE49-F238E27FC236}">
                    <a16:creationId xmlns:a16="http://schemas.microsoft.com/office/drawing/2014/main" id="{A7802F3A-5941-0EA2-F07C-3A0B054A3F29}"/>
                  </a:ext>
                </a:extLst>
              </p:cNvPr>
              <p:cNvSpPr/>
              <p:nvPr/>
            </p:nvSpPr>
            <p:spPr>
              <a:xfrm>
                <a:off x="533400" y="733761"/>
                <a:ext cx="1700854" cy="49260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Sektorių analizė (TS 10.2)</a:t>
                </a:r>
              </a:p>
            </p:txBody>
          </p:sp>
          <p:sp>
            <p:nvSpPr>
              <p:cNvPr id="7" name="Rectangle 6">
                <a:extLst>
                  <a:ext uri="{FF2B5EF4-FFF2-40B4-BE49-F238E27FC236}">
                    <a16:creationId xmlns:a16="http://schemas.microsoft.com/office/drawing/2014/main" id="{A27387A8-F13C-6C15-3391-35166095EEC1}"/>
                  </a:ext>
                </a:extLst>
              </p:cNvPr>
              <p:cNvSpPr/>
              <p:nvPr/>
            </p:nvSpPr>
            <p:spPr>
              <a:xfrm>
                <a:off x="990800" y="1271266"/>
                <a:ext cx="1178100" cy="51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Viešojo administravimo sprendimai, darantys poveikį EP teikimui</a:t>
                </a:r>
              </a:p>
            </p:txBody>
          </p:sp>
          <p:sp>
            <p:nvSpPr>
              <p:cNvPr id="8" name="Rectangle 7">
                <a:extLst>
                  <a:ext uri="{FF2B5EF4-FFF2-40B4-BE49-F238E27FC236}">
                    <a16:creationId xmlns:a16="http://schemas.microsoft.com/office/drawing/2014/main" id="{8170B7CF-6031-4E92-AA66-7E392FF0D74A}"/>
                  </a:ext>
                </a:extLst>
              </p:cNvPr>
              <p:cNvSpPr/>
              <p:nvPr/>
            </p:nvSpPr>
            <p:spPr>
              <a:xfrm>
                <a:off x="990800" y="1870064"/>
                <a:ext cx="1178100" cy="51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Teisiniai mechanizmai</a:t>
                </a:r>
              </a:p>
            </p:txBody>
          </p:sp>
          <p:sp>
            <p:nvSpPr>
              <p:cNvPr id="9" name="Rectangle 8">
                <a:extLst>
                  <a:ext uri="{FF2B5EF4-FFF2-40B4-BE49-F238E27FC236}">
                    <a16:creationId xmlns:a16="http://schemas.microsoft.com/office/drawing/2014/main" id="{B467ADF5-E831-B661-B8D4-3077359003D7}"/>
                  </a:ext>
                </a:extLst>
              </p:cNvPr>
              <p:cNvSpPr/>
              <p:nvPr/>
            </p:nvSpPr>
            <p:spPr>
              <a:xfrm>
                <a:off x="990800" y="2489286"/>
                <a:ext cx="1178100" cy="51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Modelių pasirinkimo motyvai</a:t>
                </a:r>
              </a:p>
            </p:txBody>
          </p:sp>
          <p:pic>
            <p:nvPicPr>
              <p:cNvPr id="11" name="Graphic 10" descr="Iceberg with solid fill">
                <a:extLst>
                  <a:ext uri="{FF2B5EF4-FFF2-40B4-BE49-F238E27FC236}">
                    <a16:creationId xmlns:a16="http://schemas.microsoft.com/office/drawing/2014/main" id="{8729B7BB-C44B-62C0-0B81-50C8C3332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 y="1292582"/>
                <a:ext cx="432000" cy="432000"/>
              </a:xfrm>
              <a:prstGeom prst="rect">
                <a:avLst/>
              </a:prstGeom>
            </p:spPr>
          </p:pic>
          <p:pic>
            <p:nvPicPr>
              <p:cNvPr id="13" name="Graphic 12" descr="Scales of justice with solid fill">
                <a:extLst>
                  <a:ext uri="{FF2B5EF4-FFF2-40B4-BE49-F238E27FC236}">
                    <a16:creationId xmlns:a16="http://schemas.microsoft.com/office/drawing/2014/main" id="{6EE698EC-C025-C02C-6322-077B53F2A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400" y="1912979"/>
                <a:ext cx="432000" cy="432000"/>
              </a:xfrm>
              <a:prstGeom prst="rect">
                <a:avLst/>
              </a:prstGeom>
            </p:spPr>
          </p:pic>
          <p:pic>
            <p:nvPicPr>
              <p:cNvPr id="15" name="Graphic 14" descr="Brainstorm with solid fill">
                <a:extLst>
                  <a:ext uri="{FF2B5EF4-FFF2-40B4-BE49-F238E27FC236}">
                    <a16:creationId xmlns:a16="http://schemas.microsoft.com/office/drawing/2014/main" id="{0B7119A6-8B37-1494-6F06-6FA46088EE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800" y="2542652"/>
                <a:ext cx="432000" cy="432000"/>
              </a:xfrm>
              <a:prstGeom prst="rect">
                <a:avLst/>
              </a:prstGeom>
            </p:spPr>
          </p:pic>
          <p:cxnSp>
            <p:nvCxnSpPr>
              <p:cNvPr id="17" name="Connector: Elbow 16">
                <a:extLst>
                  <a:ext uri="{FF2B5EF4-FFF2-40B4-BE49-F238E27FC236}">
                    <a16:creationId xmlns:a16="http://schemas.microsoft.com/office/drawing/2014/main" id="{C8B5ECC1-FA95-A7B8-FD71-DFF6145937D8}"/>
                  </a:ext>
                </a:extLst>
              </p:cNvPr>
              <p:cNvCxnSpPr>
                <a:cxnSpLocks/>
              </p:cNvCxnSpPr>
              <p:nvPr/>
            </p:nvCxnSpPr>
            <p:spPr>
              <a:xfrm>
                <a:off x="2034000" y="1508582"/>
                <a:ext cx="12700" cy="598798"/>
              </a:xfrm>
              <a:prstGeom prst="bentConnector3">
                <a:avLst>
                  <a:gd name="adj1" fmla="val 145984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543AAE1-5E1A-C9B9-4FDB-F2CAED7410A0}"/>
                  </a:ext>
                </a:extLst>
              </p:cNvPr>
              <p:cNvCxnSpPr>
                <a:cxnSpLocks/>
              </p:cNvCxnSpPr>
              <p:nvPr/>
            </p:nvCxnSpPr>
            <p:spPr>
              <a:xfrm>
                <a:off x="2035700" y="2159854"/>
                <a:ext cx="12700" cy="598798"/>
              </a:xfrm>
              <a:prstGeom prst="bentConnector3">
                <a:avLst>
                  <a:gd name="adj1" fmla="val 1459843"/>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01203813-19FA-C711-5C72-658FC0879533}"/>
                  </a:ext>
                </a:extLst>
              </p:cNvPr>
              <p:cNvSpPr/>
              <p:nvPr/>
            </p:nvSpPr>
            <p:spPr>
              <a:xfrm rot="5400000">
                <a:off x="2182766" y="929285"/>
                <a:ext cx="313164" cy="10155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Rectangle 33">
                <a:extLst>
                  <a:ext uri="{FF2B5EF4-FFF2-40B4-BE49-F238E27FC236}">
                    <a16:creationId xmlns:a16="http://schemas.microsoft.com/office/drawing/2014/main" id="{CFF3439C-1E7C-EF1B-C839-0BA93A610B7F}"/>
                  </a:ext>
                </a:extLst>
              </p:cNvPr>
              <p:cNvSpPr/>
              <p:nvPr/>
            </p:nvSpPr>
            <p:spPr>
              <a:xfrm>
                <a:off x="4817930" y="737257"/>
                <a:ext cx="1155600" cy="4856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Ekonominio vertinimo poreikis (TS 10.5)</a:t>
                </a:r>
              </a:p>
            </p:txBody>
          </p:sp>
          <p:sp>
            <p:nvSpPr>
              <p:cNvPr id="35" name="Isosceles Triangle 34">
                <a:extLst>
                  <a:ext uri="{FF2B5EF4-FFF2-40B4-BE49-F238E27FC236}">
                    <a16:creationId xmlns:a16="http://schemas.microsoft.com/office/drawing/2014/main" id="{53CACB6A-1F1C-F174-05A7-68779079DDF1}"/>
                  </a:ext>
                </a:extLst>
              </p:cNvPr>
              <p:cNvSpPr/>
              <p:nvPr/>
            </p:nvSpPr>
            <p:spPr>
              <a:xfrm rot="5400000">
                <a:off x="4556254" y="929285"/>
                <a:ext cx="313164" cy="10155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6" name="Rectangle 35">
                <a:extLst>
                  <a:ext uri="{FF2B5EF4-FFF2-40B4-BE49-F238E27FC236}">
                    <a16:creationId xmlns:a16="http://schemas.microsoft.com/office/drawing/2014/main" id="{84572DC9-A951-4ACD-AF19-7E9310D8EBE2}"/>
                  </a:ext>
                </a:extLst>
              </p:cNvPr>
              <p:cNvSpPr/>
              <p:nvPr/>
            </p:nvSpPr>
            <p:spPr>
              <a:xfrm>
                <a:off x="6183718" y="737257"/>
                <a:ext cx="1155276" cy="4856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Suinteresuotų šalių įtraukimas (TS 10.6)</a:t>
                </a:r>
              </a:p>
            </p:txBody>
          </p:sp>
          <p:sp>
            <p:nvSpPr>
              <p:cNvPr id="37" name="Isosceles Triangle 36">
                <a:extLst>
                  <a:ext uri="{FF2B5EF4-FFF2-40B4-BE49-F238E27FC236}">
                    <a16:creationId xmlns:a16="http://schemas.microsoft.com/office/drawing/2014/main" id="{A26AE390-728C-14CD-6EAF-02B386477E38}"/>
                  </a:ext>
                </a:extLst>
              </p:cNvPr>
              <p:cNvSpPr/>
              <p:nvPr/>
            </p:nvSpPr>
            <p:spPr>
              <a:xfrm rot="5400000">
                <a:off x="5922042" y="929285"/>
                <a:ext cx="313164" cy="10155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43" name="Group 42">
                <a:extLst>
                  <a:ext uri="{FF2B5EF4-FFF2-40B4-BE49-F238E27FC236}">
                    <a16:creationId xmlns:a16="http://schemas.microsoft.com/office/drawing/2014/main" id="{2E5ABAFD-7F0B-165F-788D-070FA2FB9DC5}"/>
                  </a:ext>
                </a:extLst>
              </p:cNvPr>
              <p:cNvGrpSpPr/>
              <p:nvPr/>
            </p:nvGrpSpPr>
            <p:grpSpPr>
              <a:xfrm>
                <a:off x="2486845" y="1271266"/>
                <a:ext cx="2120897" cy="2642289"/>
                <a:chOff x="2486845" y="1271266"/>
                <a:chExt cx="2179047" cy="2642289"/>
              </a:xfrm>
            </p:grpSpPr>
            <p:sp>
              <p:nvSpPr>
                <p:cNvPr id="31" name="Rectangle 30">
                  <a:extLst>
                    <a:ext uri="{FF2B5EF4-FFF2-40B4-BE49-F238E27FC236}">
                      <a16:creationId xmlns:a16="http://schemas.microsoft.com/office/drawing/2014/main" id="{95732262-992C-F065-98F2-0CDC80B04D64}"/>
                    </a:ext>
                  </a:extLst>
                </p:cNvPr>
                <p:cNvSpPr/>
                <p:nvPr/>
              </p:nvSpPr>
              <p:spPr>
                <a:xfrm>
                  <a:off x="3040246" y="1271266"/>
                  <a:ext cx="1609900" cy="663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900" err="1">
                      <a:solidFill>
                        <a:schemeClr val="tx1"/>
                      </a:solidFill>
                    </a:rPr>
                    <a:t>Bent</a:t>
                  </a:r>
                  <a:r>
                    <a:rPr lang="pl-PL" sz="900">
                      <a:solidFill>
                        <a:schemeClr val="tx1"/>
                      </a:solidFill>
                    </a:rPr>
                    <a:t> </a:t>
                  </a:r>
                  <a:r>
                    <a:rPr lang="pl-PL" sz="900" err="1">
                      <a:solidFill>
                        <a:schemeClr val="tx1"/>
                      </a:solidFill>
                    </a:rPr>
                    <a:t>vienas</a:t>
                  </a:r>
                  <a:r>
                    <a:rPr lang="pl-PL" sz="900">
                      <a:solidFill>
                        <a:schemeClr val="tx1"/>
                      </a:solidFill>
                    </a:rPr>
                    <a:t> </a:t>
                  </a:r>
                  <a:r>
                    <a:rPr lang="pl-PL" sz="900" err="1">
                      <a:solidFill>
                        <a:schemeClr val="tx1"/>
                      </a:solidFill>
                    </a:rPr>
                    <a:t>modelis</a:t>
                  </a:r>
                  <a:r>
                    <a:rPr lang="pl-PL" sz="900">
                      <a:solidFill>
                        <a:schemeClr val="tx1"/>
                      </a:solidFill>
                    </a:rPr>
                    <a:t> </a:t>
                  </a:r>
                  <a:r>
                    <a:rPr lang="pl-PL" sz="900" err="1">
                      <a:solidFill>
                        <a:schemeClr val="tx1"/>
                      </a:solidFill>
                    </a:rPr>
                    <a:t>kiekvienam</a:t>
                  </a:r>
                  <a:r>
                    <a:rPr lang="pl-PL" sz="900">
                      <a:solidFill>
                        <a:schemeClr val="tx1"/>
                      </a:solidFill>
                    </a:rPr>
                    <a:t> </a:t>
                  </a:r>
                  <a:r>
                    <a:rPr lang="pl-PL" sz="900" err="1">
                      <a:solidFill>
                        <a:schemeClr val="tx1"/>
                      </a:solidFill>
                    </a:rPr>
                    <a:t>sektoriui</a:t>
                  </a:r>
                  <a:r>
                    <a:rPr lang="lt-LT" sz="900">
                      <a:solidFill>
                        <a:schemeClr val="tx1"/>
                      </a:solidFill>
                    </a:rPr>
                    <a:t> </a:t>
                  </a:r>
                </a:p>
                <a:p>
                  <a:r>
                    <a:rPr lang="lt-LT" sz="800">
                      <a:solidFill>
                        <a:schemeClr val="tx1"/>
                      </a:solidFill>
                    </a:rPr>
                    <a:t>(gali būti priemonės, įrankiai ir / ar instrumentai, procesai ir pan.)</a:t>
                  </a:r>
                  <a:endParaRPr lang="lt-LT" sz="1000">
                    <a:solidFill>
                      <a:schemeClr val="tx1"/>
                    </a:solidFill>
                  </a:endParaRPr>
                </a:p>
              </p:txBody>
            </p:sp>
            <p:pic>
              <p:nvPicPr>
                <p:cNvPr id="28" name="Graphic 27" descr="Blockchain with solid fill">
                  <a:extLst>
                    <a:ext uri="{FF2B5EF4-FFF2-40B4-BE49-F238E27FC236}">
                      <a16:creationId xmlns:a16="http://schemas.microsoft.com/office/drawing/2014/main" id="{007B9F7E-C2FA-9D8E-8F28-4F613D2C93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6846" y="1314182"/>
                  <a:ext cx="432000" cy="432000"/>
                </a:xfrm>
                <a:prstGeom prst="rect">
                  <a:avLst/>
                </a:prstGeom>
              </p:spPr>
            </p:pic>
            <p:sp>
              <p:nvSpPr>
                <p:cNvPr id="33" name="Rectangle 32">
                  <a:extLst>
                    <a:ext uri="{FF2B5EF4-FFF2-40B4-BE49-F238E27FC236}">
                      <a16:creationId xmlns:a16="http://schemas.microsoft.com/office/drawing/2014/main" id="{1E0081C4-8771-C74F-BEC0-D775D8AB9C3F}"/>
                    </a:ext>
                  </a:extLst>
                </p:cNvPr>
                <p:cNvSpPr/>
                <p:nvPr/>
              </p:nvSpPr>
              <p:spPr>
                <a:xfrm>
                  <a:off x="2486846" y="1940758"/>
                  <a:ext cx="2163300" cy="1931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lt-LT" sz="900">
                      <a:solidFill>
                        <a:schemeClr val="tx1"/>
                      </a:solidFill>
                    </a:rPr>
                    <a:t>Kiekvienam modeliui turi būti:</a:t>
                  </a:r>
                </a:p>
                <a:p>
                  <a:pPr marL="171450" indent="-171450" algn="just">
                    <a:spcBef>
                      <a:spcPts val="300"/>
                    </a:spcBef>
                    <a:buClr>
                      <a:schemeClr val="accent1"/>
                    </a:buClr>
                    <a:buSzPct val="110000"/>
                    <a:buFont typeface="Arial" panose="020B0604020202020204" pitchFamily="34" charset="0"/>
                    <a:buChar char="•"/>
                  </a:pPr>
                  <a:r>
                    <a:rPr lang="lt-LT" sz="900">
                      <a:solidFill>
                        <a:schemeClr val="tx1"/>
                      </a:solidFill>
                    </a:rPr>
                    <a:t>rodikliai, skirti ekosistemų būklei matuoti ir EP monitoringui, t. y. kaip integravimas prisidėtų prie ekosistemų ir EP kokybės gerinimo</a:t>
                  </a:r>
                </a:p>
                <a:p>
                  <a:pPr marL="171450" indent="-171450" algn="just">
                    <a:spcBef>
                      <a:spcPts val="300"/>
                    </a:spcBef>
                    <a:buClr>
                      <a:schemeClr val="accent1"/>
                    </a:buClr>
                    <a:buSzPct val="110000"/>
                    <a:buFont typeface="Arial" panose="020B0604020202020204" pitchFamily="34" charset="0"/>
                    <a:buChar char="•"/>
                  </a:pPr>
                  <a:r>
                    <a:rPr lang="lt-LT" sz="900">
                      <a:solidFill>
                        <a:schemeClr val="tx1"/>
                      </a:solidFill>
                    </a:rPr>
                    <a:t>integravimo nauda sektoriui ir visuomenei</a:t>
                  </a:r>
                </a:p>
                <a:p>
                  <a:pPr marL="171450" indent="-171450" algn="just">
                    <a:spcBef>
                      <a:spcPts val="300"/>
                    </a:spcBef>
                    <a:buClr>
                      <a:schemeClr val="accent1"/>
                    </a:buClr>
                    <a:buSzPct val="110000"/>
                    <a:buFont typeface="Arial" panose="020B0604020202020204" pitchFamily="34" charset="0"/>
                    <a:buChar char="•"/>
                  </a:pPr>
                  <a:r>
                    <a:rPr lang="lt-LT" sz="900">
                      <a:solidFill>
                        <a:schemeClr val="tx1"/>
                      </a:solidFill>
                    </a:rPr>
                    <a:t>integravimo proceso (sėkmės) stebėsenos sistema (rodikliai)</a:t>
                  </a:r>
                </a:p>
              </p:txBody>
            </p:sp>
            <p:sp>
              <p:nvSpPr>
                <p:cNvPr id="38" name="Right Brace 37">
                  <a:extLst>
                    <a:ext uri="{FF2B5EF4-FFF2-40B4-BE49-F238E27FC236}">
                      <a16:creationId xmlns:a16="http://schemas.microsoft.com/office/drawing/2014/main" id="{57370FF4-BE75-6CBA-6E79-5060ACEFA47B}"/>
                    </a:ext>
                  </a:extLst>
                </p:cNvPr>
                <p:cNvSpPr/>
                <p:nvPr/>
              </p:nvSpPr>
              <p:spPr>
                <a:xfrm rot="5400000">
                  <a:off x="3486199" y="2518281"/>
                  <a:ext cx="180340" cy="21790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39" name="TextBox 38">
                  <a:extLst>
                    <a:ext uri="{FF2B5EF4-FFF2-40B4-BE49-F238E27FC236}">
                      <a16:creationId xmlns:a16="http://schemas.microsoft.com/office/drawing/2014/main" id="{593185D7-AB13-1D00-70AD-8EBBAAB78233}"/>
                    </a:ext>
                  </a:extLst>
                </p:cNvPr>
                <p:cNvSpPr txBox="1"/>
                <p:nvPr/>
              </p:nvSpPr>
              <p:spPr>
                <a:xfrm>
                  <a:off x="2642370" y="3682723"/>
                  <a:ext cx="1980276" cy="230832"/>
                </a:xfrm>
                <a:prstGeom prst="rect">
                  <a:avLst/>
                </a:prstGeom>
                <a:noFill/>
              </p:spPr>
              <p:txBody>
                <a:bodyPr wrap="square" rtlCol="0">
                  <a:spAutoFit/>
                </a:bodyPr>
                <a:lstStyle/>
                <a:p>
                  <a:r>
                    <a:rPr lang="lt-LT" sz="900"/>
                    <a:t>Kiekvienam modeliui - vienlapis</a:t>
                  </a:r>
                </a:p>
              </p:txBody>
            </p:sp>
          </p:grpSp>
          <p:sp>
            <p:nvSpPr>
              <p:cNvPr id="40" name="Rectangle 39">
                <a:extLst>
                  <a:ext uri="{FF2B5EF4-FFF2-40B4-BE49-F238E27FC236}">
                    <a16:creationId xmlns:a16="http://schemas.microsoft.com/office/drawing/2014/main" id="{7E17C1DC-9270-5836-BD85-2C6A4B0D969A}"/>
                  </a:ext>
                </a:extLst>
              </p:cNvPr>
              <p:cNvSpPr/>
              <p:nvPr/>
            </p:nvSpPr>
            <p:spPr>
              <a:xfrm>
                <a:off x="7543274" y="737257"/>
                <a:ext cx="1155276" cy="4856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Veiksmai po integravimo (TS 10.7)</a:t>
                </a:r>
              </a:p>
            </p:txBody>
          </p:sp>
          <p:sp>
            <p:nvSpPr>
              <p:cNvPr id="41" name="Isosceles Triangle 40">
                <a:extLst>
                  <a:ext uri="{FF2B5EF4-FFF2-40B4-BE49-F238E27FC236}">
                    <a16:creationId xmlns:a16="http://schemas.microsoft.com/office/drawing/2014/main" id="{5B624A8F-B09B-90A8-4177-AAAE6C63631C}"/>
                  </a:ext>
                </a:extLst>
              </p:cNvPr>
              <p:cNvSpPr/>
              <p:nvPr/>
            </p:nvSpPr>
            <p:spPr>
              <a:xfrm rot="5400000">
                <a:off x="7287506" y="929285"/>
                <a:ext cx="313164" cy="10155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5" name="Graphic 44" descr="Coins with solid fill">
                <a:extLst>
                  <a:ext uri="{FF2B5EF4-FFF2-40B4-BE49-F238E27FC236}">
                    <a16:creationId xmlns:a16="http://schemas.microsoft.com/office/drawing/2014/main" id="{AD2A53CE-4982-4F66-C2AD-1026DF22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17930" y="1314182"/>
                <a:ext cx="432000" cy="432000"/>
              </a:xfrm>
              <a:prstGeom prst="rect">
                <a:avLst/>
              </a:prstGeom>
            </p:spPr>
          </p:pic>
          <p:sp>
            <p:nvSpPr>
              <p:cNvPr id="47" name="Rectangle 46">
                <a:extLst>
                  <a:ext uri="{FF2B5EF4-FFF2-40B4-BE49-F238E27FC236}">
                    <a16:creationId xmlns:a16="http://schemas.microsoft.com/office/drawing/2014/main" id="{62238FF1-C0B5-B68E-1193-8CF37624E667}"/>
                  </a:ext>
                </a:extLst>
              </p:cNvPr>
              <p:cNvSpPr/>
              <p:nvPr/>
            </p:nvSpPr>
            <p:spPr>
              <a:xfrm>
                <a:off x="5249930" y="1273555"/>
                <a:ext cx="723600" cy="74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Požymiai, kada reikia atlikti ekonominį vertinimą</a:t>
                </a:r>
              </a:p>
            </p:txBody>
          </p:sp>
          <p:sp>
            <p:nvSpPr>
              <p:cNvPr id="48" name="Rectangle 47">
                <a:extLst>
                  <a:ext uri="{FF2B5EF4-FFF2-40B4-BE49-F238E27FC236}">
                    <a16:creationId xmlns:a16="http://schemas.microsoft.com/office/drawing/2014/main" id="{9F746738-845E-1412-33E8-73A1D18F0134}"/>
                  </a:ext>
                </a:extLst>
              </p:cNvPr>
              <p:cNvSpPr/>
              <p:nvPr/>
            </p:nvSpPr>
            <p:spPr>
              <a:xfrm>
                <a:off x="5249930" y="2073888"/>
                <a:ext cx="723600" cy="90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Kokiose sprendimų priėmimo žingsniuose svarbu atlikti</a:t>
                </a:r>
              </a:p>
            </p:txBody>
          </p:sp>
          <p:pic>
            <p:nvPicPr>
              <p:cNvPr id="57" name="Graphic 56" descr="Group with solid fill">
                <a:extLst>
                  <a:ext uri="{FF2B5EF4-FFF2-40B4-BE49-F238E27FC236}">
                    <a16:creationId xmlns:a16="http://schemas.microsoft.com/office/drawing/2014/main" id="{AD9AAC09-62FF-3EAF-9418-6A3FB155D4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89530" y="1314182"/>
                <a:ext cx="432000" cy="432000"/>
              </a:xfrm>
              <a:prstGeom prst="rect">
                <a:avLst/>
              </a:prstGeom>
            </p:spPr>
          </p:pic>
          <p:sp>
            <p:nvSpPr>
              <p:cNvPr id="58" name="Rectangle 57">
                <a:extLst>
                  <a:ext uri="{FF2B5EF4-FFF2-40B4-BE49-F238E27FC236}">
                    <a16:creationId xmlns:a16="http://schemas.microsoft.com/office/drawing/2014/main" id="{968FE333-DBE3-D11A-BD23-A373AA453DD0}"/>
                  </a:ext>
                </a:extLst>
              </p:cNvPr>
              <p:cNvSpPr/>
              <p:nvPr/>
            </p:nvSpPr>
            <p:spPr>
              <a:xfrm>
                <a:off x="6611267" y="1286593"/>
                <a:ext cx="883597"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Įtraukimo mechanizmai:</a:t>
                </a:r>
              </a:p>
            </p:txBody>
          </p:sp>
          <p:sp>
            <p:nvSpPr>
              <p:cNvPr id="59" name="Rectangle 58">
                <a:extLst>
                  <a:ext uri="{FF2B5EF4-FFF2-40B4-BE49-F238E27FC236}">
                    <a16:creationId xmlns:a16="http://schemas.microsoft.com/office/drawing/2014/main" id="{7F230928-B120-EB3F-8351-C5C07684E20A}"/>
                  </a:ext>
                </a:extLst>
              </p:cNvPr>
              <p:cNvSpPr/>
              <p:nvPr/>
            </p:nvSpPr>
            <p:spPr>
              <a:xfrm>
                <a:off x="6179731" y="1727853"/>
                <a:ext cx="1155276" cy="165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spcBef>
                    <a:spcPts val="300"/>
                  </a:spcBef>
                  <a:buClr>
                    <a:schemeClr val="accent1"/>
                  </a:buClr>
                  <a:buSzPct val="110000"/>
                  <a:buFont typeface="Arial" panose="020B0604020202020204" pitchFamily="34" charset="0"/>
                  <a:buChar char="•"/>
                </a:pPr>
                <a:r>
                  <a:rPr lang="lt-LT" sz="900">
                    <a:solidFill>
                      <a:schemeClr val="tx1"/>
                    </a:solidFill>
                  </a:rPr>
                  <a:t>suinteresuotos šalys identifikuotos kiekvienam modeliui</a:t>
                </a:r>
                <a:r>
                  <a:rPr lang="en-GB" sz="900">
                    <a:solidFill>
                      <a:schemeClr val="tx1"/>
                    </a:solidFill>
                  </a:rPr>
                  <a:t> (</a:t>
                </a:r>
                <a:r>
                  <a:rPr lang="en-GB" sz="900" err="1">
                    <a:solidFill>
                      <a:schemeClr val="tx1"/>
                    </a:solidFill>
                  </a:rPr>
                  <a:t>atsakingos</a:t>
                </a:r>
                <a:r>
                  <a:rPr lang="en-GB" sz="900">
                    <a:solidFill>
                      <a:schemeClr val="tx1"/>
                    </a:solidFill>
                  </a:rPr>
                  <a:t> u</a:t>
                </a:r>
                <a:r>
                  <a:rPr lang="lt-LT" sz="900">
                    <a:solidFill>
                      <a:schemeClr val="tx1"/>
                    </a:solidFill>
                  </a:rPr>
                  <a:t>ž</a:t>
                </a:r>
                <a:r>
                  <a:rPr lang="en-GB" sz="900">
                    <a:solidFill>
                      <a:schemeClr val="tx1"/>
                    </a:solidFill>
                  </a:rPr>
                  <a:t> </a:t>
                </a:r>
                <a:r>
                  <a:rPr lang="en-GB" sz="900" err="1">
                    <a:solidFill>
                      <a:schemeClr val="tx1"/>
                    </a:solidFill>
                  </a:rPr>
                  <a:t>modelio</a:t>
                </a:r>
                <a:r>
                  <a:rPr lang="en-GB" sz="900">
                    <a:solidFill>
                      <a:schemeClr val="tx1"/>
                    </a:solidFill>
                  </a:rPr>
                  <a:t> </a:t>
                </a:r>
                <a:r>
                  <a:rPr lang="en-GB" sz="900" err="1">
                    <a:solidFill>
                      <a:schemeClr val="tx1"/>
                    </a:solidFill>
                  </a:rPr>
                  <a:t>taikym</a:t>
                </a:r>
                <a:r>
                  <a:rPr lang="lt-LT" sz="900">
                    <a:solidFill>
                      <a:schemeClr val="tx1"/>
                    </a:solidFill>
                  </a:rPr>
                  <a:t>ą</a:t>
                </a:r>
                <a:r>
                  <a:rPr lang="en-GB" sz="900">
                    <a:solidFill>
                      <a:schemeClr val="tx1"/>
                    </a:solidFill>
                  </a:rPr>
                  <a:t> ir </a:t>
                </a:r>
                <a:r>
                  <a:rPr lang="en-GB" sz="900" err="1">
                    <a:solidFill>
                      <a:schemeClr val="tx1"/>
                    </a:solidFill>
                  </a:rPr>
                  <a:t>susijusios</a:t>
                </a:r>
                <a:r>
                  <a:rPr lang="en-GB" sz="900">
                    <a:solidFill>
                      <a:schemeClr val="tx1"/>
                    </a:solidFill>
                  </a:rPr>
                  <a:t>)</a:t>
                </a:r>
                <a:endParaRPr lang="lt-LT" sz="900">
                  <a:solidFill>
                    <a:schemeClr val="tx1"/>
                  </a:solidFill>
                </a:endParaRPr>
              </a:p>
              <a:p>
                <a:pPr marL="171450" indent="-171450" algn="just">
                  <a:spcBef>
                    <a:spcPts val="300"/>
                  </a:spcBef>
                  <a:buClr>
                    <a:schemeClr val="accent1"/>
                  </a:buClr>
                  <a:buSzPct val="110000"/>
                  <a:buFont typeface="Arial" panose="020B0604020202020204" pitchFamily="34" charset="0"/>
                  <a:buChar char="•"/>
                </a:pPr>
                <a:r>
                  <a:rPr lang="lt-LT" sz="900">
                    <a:solidFill>
                      <a:schemeClr val="tx1"/>
                    </a:solidFill>
                  </a:rPr>
                  <a:t>Pagal </a:t>
                </a:r>
                <a:r>
                  <a:rPr lang="lt-LT" sz="900" err="1">
                    <a:solidFill>
                      <a:schemeClr val="tx1"/>
                    </a:solidFill>
                  </a:rPr>
                  <a:t>suint</a:t>
                </a:r>
                <a:r>
                  <a:rPr lang="lt-LT" sz="900">
                    <a:solidFill>
                      <a:schemeClr val="tx1"/>
                    </a:solidFill>
                  </a:rPr>
                  <a:t>. šalis įtraukimo būdas / mechanizmas </a:t>
                </a:r>
              </a:p>
            </p:txBody>
          </p:sp>
          <p:pic>
            <p:nvPicPr>
              <p:cNvPr id="61" name="Graphic 60" descr="Books with solid fill">
                <a:extLst>
                  <a:ext uri="{FF2B5EF4-FFF2-40B4-BE49-F238E27FC236}">
                    <a16:creationId xmlns:a16="http://schemas.microsoft.com/office/drawing/2014/main" id="{D653CD60-0147-C52E-2C65-72A8BC498A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43274" y="1299174"/>
                <a:ext cx="432000" cy="432000"/>
              </a:xfrm>
              <a:prstGeom prst="rect">
                <a:avLst/>
              </a:prstGeom>
            </p:spPr>
          </p:pic>
          <p:pic>
            <p:nvPicPr>
              <p:cNvPr id="63" name="Graphic 62" descr="Megaphone with solid fill">
                <a:extLst>
                  <a:ext uri="{FF2B5EF4-FFF2-40B4-BE49-F238E27FC236}">
                    <a16:creationId xmlns:a16="http://schemas.microsoft.com/office/drawing/2014/main" id="{BAF535ED-53E2-7709-718D-94CD8E7401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43274" y="2095684"/>
                <a:ext cx="432000" cy="432000"/>
              </a:xfrm>
              <a:prstGeom prst="rect">
                <a:avLst/>
              </a:prstGeom>
            </p:spPr>
          </p:pic>
          <p:sp>
            <p:nvSpPr>
              <p:cNvPr id="64" name="Rectangle 63">
                <a:extLst>
                  <a:ext uri="{FF2B5EF4-FFF2-40B4-BE49-F238E27FC236}">
                    <a16:creationId xmlns:a16="http://schemas.microsoft.com/office/drawing/2014/main" id="{385311DE-5D5E-CCDE-6657-BCFB68576A9D}"/>
                  </a:ext>
                </a:extLst>
              </p:cNvPr>
              <p:cNvSpPr/>
              <p:nvPr/>
            </p:nvSpPr>
            <p:spPr>
              <a:xfrm>
                <a:off x="7974809" y="1272944"/>
                <a:ext cx="723601" cy="749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Gebėjimų ugdymo ir žinių bazės didinimo planas</a:t>
                </a:r>
              </a:p>
            </p:txBody>
          </p:sp>
          <p:sp>
            <p:nvSpPr>
              <p:cNvPr id="65" name="Rectangle 64">
                <a:extLst>
                  <a:ext uri="{FF2B5EF4-FFF2-40B4-BE49-F238E27FC236}">
                    <a16:creationId xmlns:a16="http://schemas.microsoft.com/office/drawing/2014/main" id="{6B804CE4-5EE4-B442-0630-FFFEC996117F}"/>
                  </a:ext>
                </a:extLst>
              </p:cNvPr>
              <p:cNvSpPr/>
              <p:nvPr/>
            </p:nvSpPr>
            <p:spPr>
              <a:xfrm>
                <a:off x="7953209" y="2072665"/>
                <a:ext cx="787591" cy="749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900">
                    <a:solidFill>
                      <a:schemeClr val="tx1"/>
                    </a:solidFill>
                  </a:rPr>
                  <a:t>Visuomenės informavimo planas</a:t>
                </a:r>
              </a:p>
            </p:txBody>
          </p:sp>
        </p:grpSp>
        <p:cxnSp>
          <p:nvCxnSpPr>
            <p:cNvPr id="69" name="Connector: Elbow 68">
              <a:extLst>
                <a:ext uri="{FF2B5EF4-FFF2-40B4-BE49-F238E27FC236}">
                  <a16:creationId xmlns:a16="http://schemas.microsoft.com/office/drawing/2014/main" id="{29B09ED3-0B23-0903-1DED-3B4D9C5BCBB3}"/>
                </a:ext>
              </a:extLst>
            </p:cNvPr>
            <p:cNvCxnSpPr>
              <a:cxnSpLocks/>
              <a:stCxn id="59" idx="2"/>
            </p:cNvCxnSpPr>
            <p:nvPr/>
          </p:nvCxnSpPr>
          <p:spPr>
            <a:xfrm rot="5400000">
              <a:off x="5272383" y="2386727"/>
              <a:ext cx="409909" cy="2429865"/>
            </a:xfrm>
            <a:prstGeom prst="bentConnector2">
              <a:avLst/>
            </a:prstGeom>
            <a:ln w="1270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628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801C4B-3D27-BDCB-F5BB-8E5792B99EA0}"/>
              </a:ext>
            </a:extLst>
          </p:cNvPr>
          <p:cNvSpPr>
            <a:spLocks noGrp="1"/>
          </p:cNvSpPr>
          <p:nvPr>
            <p:ph type="sldNum" sz="quarter" idx="12"/>
          </p:nvPr>
        </p:nvSpPr>
        <p:spPr/>
        <p:txBody>
          <a:bodyPr/>
          <a:lstStyle/>
          <a:p>
            <a:fld id="{42B1E8F1-27DF-3C4C-AF5E-F329429EDE92}" type="slidenum">
              <a:rPr lang="lt-LT" smtClean="0"/>
              <a:t>20</a:t>
            </a:fld>
            <a:endParaRPr lang="lt-LT"/>
          </a:p>
        </p:txBody>
      </p:sp>
      <p:sp>
        <p:nvSpPr>
          <p:cNvPr id="4" name="Title 1">
            <a:extLst>
              <a:ext uri="{FF2B5EF4-FFF2-40B4-BE49-F238E27FC236}">
                <a16:creationId xmlns:a16="http://schemas.microsoft.com/office/drawing/2014/main" id="{EF3A7430-A23F-165E-8425-4B082A74073B}"/>
              </a:ext>
            </a:extLst>
          </p:cNvPr>
          <p:cNvSpPr>
            <a:spLocks noGrp="1"/>
          </p:cNvSpPr>
          <p:nvPr>
            <p:ph type="title"/>
          </p:nvPr>
        </p:nvSpPr>
        <p:spPr>
          <a:xfrm>
            <a:off x="546100" y="325162"/>
            <a:ext cx="8064500" cy="498598"/>
          </a:xfrm>
        </p:spPr>
        <p:txBody>
          <a:bodyPr/>
          <a:lstStyle/>
          <a:p>
            <a:r>
              <a:rPr lang="lt-LT" sz="1800">
                <a:solidFill>
                  <a:schemeClr val="tx1"/>
                </a:solidFill>
              </a:rPr>
              <a:t>EP vertinimo integravimo, sukuriant mokėjimo už ne medienines miškų EP schemą, modelis</a:t>
            </a:r>
          </a:p>
        </p:txBody>
      </p:sp>
      <p:sp>
        <p:nvSpPr>
          <p:cNvPr id="5" name="Slide Number Placeholder 2">
            <a:extLst>
              <a:ext uri="{FF2B5EF4-FFF2-40B4-BE49-F238E27FC236}">
                <a16:creationId xmlns:a16="http://schemas.microsoft.com/office/drawing/2014/main" id="{1D8EEFEB-201F-E5FC-CAF0-FC1893BCF9C8}"/>
              </a:ext>
            </a:extLst>
          </p:cNvPr>
          <p:cNvSpPr txBox="1">
            <a:spLocks/>
          </p:cNvSpPr>
          <p:nvPr/>
        </p:nvSpPr>
        <p:spPr>
          <a:xfrm>
            <a:off x="6540500" y="199891"/>
            <a:ext cx="2057400" cy="123111"/>
          </a:xfrm>
          <a:prstGeom prst="rect">
            <a:avLst/>
          </a:prstGeom>
        </p:spPr>
        <p:txBody>
          <a:bodyPr vert="horz" lIns="0" tIns="0" rIns="0" bIns="0" rtlCol="0" anchor="ctr">
            <a:spAutoFit/>
          </a:bodyPr>
          <a:lstStyle>
            <a:defPPr>
              <a:defRPr lang="en-US"/>
            </a:defPPr>
            <a:lvl1pPr marL="0" algn="r" defTabSz="685800" rtl="0" eaLnBrk="1" latinLnBrk="0" hangingPunct="1">
              <a:defRPr sz="800" b="0" i="0" kern="1200">
                <a:solidFill>
                  <a:srgbClr val="5A7268"/>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2B1E8F1-27DF-3C4C-AF5E-F329429EDE92}" type="slidenum">
              <a:rPr lang="lt-LT" smtClean="0"/>
              <a:pPr/>
              <a:t>20</a:t>
            </a:fld>
            <a:endParaRPr lang="lt-LT"/>
          </a:p>
        </p:txBody>
      </p:sp>
      <p:sp>
        <p:nvSpPr>
          <p:cNvPr id="2" name="TextBox 1">
            <a:extLst>
              <a:ext uri="{FF2B5EF4-FFF2-40B4-BE49-F238E27FC236}">
                <a16:creationId xmlns:a16="http://schemas.microsoft.com/office/drawing/2014/main" id="{8666B2E0-E2E7-E3E8-1357-781AB270B92F}"/>
              </a:ext>
            </a:extLst>
          </p:cNvPr>
          <p:cNvSpPr txBox="1"/>
          <p:nvPr/>
        </p:nvSpPr>
        <p:spPr>
          <a:xfrm>
            <a:off x="546100" y="909152"/>
            <a:ext cx="7836899" cy="246221"/>
          </a:xfrm>
          <a:prstGeom prst="rect">
            <a:avLst/>
          </a:prstGeom>
          <a:noFill/>
        </p:spPr>
        <p:txBody>
          <a:bodyPr wrap="square" rtlCol="0">
            <a:spAutoFit/>
          </a:bodyPr>
          <a:lstStyle/>
          <a:p>
            <a:pPr algn="just"/>
            <a:r>
              <a:rPr lang="lt-LT" sz="1000"/>
              <a:t>Tikslas – atlyginti miškų savininkams ir valdytojams už </a:t>
            </a:r>
            <a:r>
              <a:rPr lang="lt-LT" sz="1000" err="1"/>
              <a:t>nemedienes</a:t>
            </a:r>
            <a:r>
              <a:rPr lang="lt-LT" sz="1000"/>
              <a:t> EP, tuo pačių siekiant išsaugoti miškų ekosistemas ir jų galimybes teikti EP.</a:t>
            </a:r>
          </a:p>
        </p:txBody>
      </p:sp>
      <p:grpSp>
        <p:nvGrpSpPr>
          <p:cNvPr id="73" name="Group 72">
            <a:extLst>
              <a:ext uri="{FF2B5EF4-FFF2-40B4-BE49-F238E27FC236}">
                <a16:creationId xmlns:a16="http://schemas.microsoft.com/office/drawing/2014/main" id="{DF3B7D11-713B-F613-FC36-046ED8C5E7EF}"/>
              </a:ext>
            </a:extLst>
          </p:cNvPr>
          <p:cNvGrpSpPr/>
          <p:nvPr/>
        </p:nvGrpSpPr>
        <p:grpSpPr>
          <a:xfrm>
            <a:off x="1492826" y="1299588"/>
            <a:ext cx="6667500" cy="3095830"/>
            <a:chOff x="1295400" y="986736"/>
            <a:chExt cx="6667500" cy="3095830"/>
          </a:xfrm>
        </p:grpSpPr>
        <p:sp>
          <p:nvSpPr>
            <p:cNvPr id="8" name="Rectangle 7">
              <a:extLst>
                <a:ext uri="{FF2B5EF4-FFF2-40B4-BE49-F238E27FC236}">
                  <a16:creationId xmlns:a16="http://schemas.microsoft.com/office/drawing/2014/main" id="{965081B7-012B-2A80-E6EC-358F2F2D4258}"/>
                </a:ext>
              </a:extLst>
            </p:cNvPr>
            <p:cNvSpPr/>
            <p:nvPr/>
          </p:nvSpPr>
          <p:spPr>
            <a:xfrm>
              <a:off x="1630680" y="1767840"/>
              <a:ext cx="1463040" cy="3733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EP pardavėjas (paramos gavėjas)</a:t>
              </a:r>
              <a:endParaRPr lang="en-US" sz="1000">
                <a:solidFill>
                  <a:sysClr val="windowText" lastClr="000000"/>
                </a:solidFill>
              </a:endParaRPr>
            </a:p>
          </p:txBody>
        </p:sp>
        <p:sp>
          <p:nvSpPr>
            <p:cNvPr id="9" name="Rectangle 8">
              <a:extLst>
                <a:ext uri="{FF2B5EF4-FFF2-40B4-BE49-F238E27FC236}">
                  <a16:creationId xmlns:a16="http://schemas.microsoft.com/office/drawing/2014/main" id="{0AFA1E62-3580-86A2-BE12-9DEC4866CDB5}"/>
                </a:ext>
              </a:extLst>
            </p:cNvPr>
            <p:cNvSpPr/>
            <p:nvPr/>
          </p:nvSpPr>
          <p:spPr>
            <a:xfrm>
              <a:off x="1630680" y="2230329"/>
              <a:ext cx="1463040" cy="3733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EP pirkėjas (užtikrinantis lėšų teikimą)</a:t>
              </a:r>
              <a:endParaRPr lang="en-US" sz="1000">
                <a:solidFill>
                  <a:sysClr val="windowText" lastClr="000000"/>
                </a:solidFill>
              </a:endParaRPr>
            </a:p>
          </p:txBody>
        </p:sp>
        <p:sp>
          <p:nvSpPr>
            <p:cNvPr id="10" name="Rectangle 9">
              <a:extLst>
                <a:ext uri="{FF2B5EF4-FFF2-40B4-BE49-F238E27FC236}">
                  <a16:creationId xmlns:a16="http://schemas.microsoft.com/office/drawing/2014/main" id="{E67BD25F-5F93-4279-B09F-A34EC2679808}"/>
                </a:ext>
              </a:extLst>
            </p:cNvPr>
            <p:cNvSpPr/>
            <p:nvPr/>
          </p:nvSpPr>
          <p:spPr>
            <a:xfrm>
              <a:off x="3192780" y="1767840"/>
              <a:ext cx="3345180" cy="3733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50">
                  <a:solidFill>
                    <a:sysClr val="windowText" lastClr="000000"/>
                  </a:solidFill>
                </a:rPr>
                <a:t>Miškų savininkai ir valdytojai (labiau orientuotis į privačių miškų savininkus, siekiant juos įtraukti į miškų EP išsaugojimą)</a:t>
              </a:r>
              <a:endParaRPr lang="en-US" sz="950">
                <a:solidFill>
                  <a:sysClr val="windowText" lastClr="000000"/>
                </a:solidFill>
              </a:endParaRPr>
            </a:p>
          </p:txBody>
        </p:sp>
        <p:sp>
          <p:nvSpPr>
            <p:cNvPr id="13" name="Rectangle 12">
              <a:extLst>
                <a:ext uri="{FF2B5EF4-FFF2-40B4-BE49-F238E27FC236}">
                  <a16:creationId xmlns:a16="http://schemas.microsoft.com/office/drawing/2014/main" id="{391CA31A-F71C-ED63-479B-4663F1055160}"/>
                </a:ext>
              </a:extLst>
            </p:cNvPr>
            <p:cNvSpPr/>
            <p:nvPr/>
          </p:nvSpPr>
          <p:spPr>
            <a:xfrm>
              <a:off x="3192780" y="2230329"/>
              <a:ext cx="3345180" cy="3733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50">
                  <a:solidFill>
                    <a:schemeClr val="tx1"/>
                  </a:solidFill>
                </a:rPr>
                <a:t>Vyriausybė, </a:t>
              </a:r>
              <a:r>
                <a:rPr lang="lt-LT" sz="950">
                  <a:solidFill>
                    <a:schemeClr val="tx1"/>
                  </a:solidFill>
                  <a:effectLst/>
                  <a:ea typeface="Times New Roman" panose="02020603050405020304" pitchFamily="18" charset="0"/>
                  <a:cs typeface="Times New Roman" panose="02020603050405020304" pitchFamily="18" charset="0"/>
                </a:rPr>
                <a:t>veikianti įvairių suinteresuotų šalių vardu (per viešojo intereso prizmę), privatūs subjektai</a:t>
              </a:r>
              <a:endParaRPr lang="en-US" sz="950">
                <a:solidFill>
                  <a:schemeClr val="tx1"/>
                </a:solidFill>
              </a:endParaRPr>
            </a:p>
          </p:txBody>
        </p:sp>
        <p:sp>
          <p:nvSpPr>
            <p:cNvPr id="15" name="Rectangle 14">
              <a:extLst>
                <a:ext uri="{FF2B5EF4-FFF2-40B4-BE49-F238E27FC236}">
                  <a16:creationId xmlns:a16="http://schemas.microsoft.com/office/drawing/2014/main" id="{853C8A61-83F2-37E4-956E-25DA95375B1A}"/>
                </a:ext>
              </a:extLst>
            </p:cNvPr>
            <p:cNvSpPr/>
            <p:nvPr/>
          </p:nvSpPr>
          <p:spPr>
            <a:xfrm>
              <a:off x="1630680" y="2703346"/>
              <a:ext cx="1463040" cy="3733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Aprėptis </a:t>
              </a:r>
              <a:endParaRPr lang="en-US" sz="1000">
                <a:solidFill>
                  <a:sysClr val="windowText" lastClr="000000"/>
                </a:solidFill>
              </a:endParaRPr>
            </a:p>
          </p:txBody>
        </p:sp>
        <p:sp>
          <p:nvSpPr>
            <p:cNvPr id="22" name="Rectangle 21">
              <a:extLst>
                <a:ext uri="{FF2B5EF4-FFF2-40B4-BE49-F238E27FC236}">
                  <a16:creationId xmlns:a16="http://schemas.microsoft.com/office/drawing/2014/main" id="{439DA8AF-D005-C24D-C9C7-EB6EDC977E1B}"/>
                </a:ext>
              </a:extLst>
            </p:cNvPr>
            <p:cNvSpPr/>
            <p:nvPr/>
          </p:nvSpPr>
          <p:spPr>
            <a:xfrm>
              <a:off x="3192780" y="2703346"/>
              <a:ext cx="3345180" cy="3733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50">
                  <a:solidFill>
                    <a:sysClr val="windowText" lastClr="000000"/>
                  </a:solidFill>
                </a:rPr>
                <a:t>Nacionaliniu lygiu, savivaldybių lygiu</a:t>
              </a:r>
            </a:p>
            <a:p>
              <a:r>
                <a:rPr lang="lt-LT" sz="950">
                  <a:solidFill>
                    <a:sysClr val="windowText" lastClr="000000"/>
                  </a:solidFill>
                </a:rPr>
                <a:t>Už veiklą (ar neveikimą) nustatytuose teritorijose</a:t>
              </a:r>
            </a:p>
          </p:txBody>
        </p:sp>
        <p:sp>
          <p:nvSpPr>
            <p:cNvPr id="29" name="Rectangle 28">
              <a:extLst>
                <a:ext uri="{FF2B5EF4-FFF2-40B4-BE49-F238E27FC236}">
                  <a16:creationId xmlns:a16="http://schemas.microsoft.com/office/drawing/2014/main" id="{11B53926-EF47-285A-CAFF-1528A18709C9}"/>
                </a:ext>
              </a:extLst>
            </p:cNvPr>
            <p:cNvSpPr/>
            <p:nvPr/>
          </p:nvSpPr>
          <p:spPr>
            <a:xfrm>
              <a:off x="1630680" y="3176363"/>
              <a:ext cx="1463040" cy="3733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Remiamos veiklos</a:t>
              </a:r>
              <a:endParaRPr lang="en-US" sz="1000">
                <a:solidFill>
                  <a:sysClr val="windowText" lastClr="000000"/>
                </a:solidFill>
              </a:endParaRPr>
            </a:p>
          </p:txBody>
        </p:sp>
        <p:sp>
          <p:nvSpPr>
            <p:cNvPr id="35" name="Rectangle 34">
              <a:extLst>
                <a:ext uri="{FF2B5EF4-FFF2-40B4-BE49-F238E27FC236}">
                  <a16:creationId xmlns:a16="http://schemas.microsoft.com/office/drawing/2014/main" id="{123D6147-0170-A1AF-8464-3A2E9E3734B6}"/>
                </a:ext>
              </a:extLst>
            </p:cNvPr>
            <p:cNvSpPr/>
            <p:nvPr/>
          </p:nvSpPr>
          <p:spPr>
            <a:xfrm>
              <a:off x="3192780" y="3176363"/>
              <a:ext cx="3345180" cy="3733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Arial" panose="020B0604020202020204" pitchFamily="34" charset="0"/>
                <a:buChar char="•"/>
              </a:pPr>
              <a:r>
                <a:rPr lang="lt-LT" sz="950">
                  <a:solidFill>
                    <a:sysClr val="windowText" lastClr="000000"/>
                  </a:solidFill>
                </a:rPr>
                <a:t>Ūkinės veiklos nustatytoje teritorijoje nutraukimas</a:t>
              </a:r>
            </a:p>
            <a:p>
              <a:pPr marL="228600" indent="-228600">
                <a:buFont typeface="Arial" panose="020B0604020202020204" pitchFamily="34" charset="0"/>
                <a:buChar char="•"/>
              </a:pPr>
              <a:r>
                <a:rPr lang="lt-LT" sz="950">
                  <a:solidFill>
                    <a:sysClr val="windowText" lastClr="000000"/>
                  </a:solidFill>
                </a:rPr>
                <a:t>Mokėjimas už nustatytas EP, kai nenaudojama mediena</a:t>
              </a:r>
            </a:p>
          </p:txBody>
        </p:sp>
        <p:sp>
          <p:nvSpPr>
            <p:cNvPr id="36" name="Rectangle 35">
              <a:extLst>
                <a:ext uri="{FF2B5EF4-FFF2-40B4-BE49-F238E27FC236}">
                  <a16:creationId xmlns:a16="http://schemas.microsoft.com/office/drawing/2014/main" id="{131BABB4-6261-D222-76F2-E660CA16429A}"/>
                </a:ext>
              </a:extLst>
            </p:cNvPr>
            <p:cNvSpPr/>
            <p:nvPr/>
          </p:nvSpPr>
          <p:spPr>
            <a:xfrm>
              <a:off x="1630680" y="3649380"/>
              <a:ext cx="1463040" cy="4331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Išmokos apskaičiavimas</a:t>
              </a:r>
              <a:endParaRPr lang="en-US" sz="1000">
                <a:solidFill>
                  <a:sysClr val="windowText" lastClr="000000"/>
                </a:solidFill>
              </a:endParaRPr>
            </a:p>
          </p:txBody>
        </p:sp>
        <p:sp>
          <p:nvSpPr>
            <p:cNvPr id="37" name="Rectangle 36">
              <a:extLst>
                <a:ext uri="{FF2B5EF4-FFF2-40B4-BE49-F238E27FC236}">
                  <a16:creationId xmlns:a16="http://schemas.microsoft.com/office/drawing/2014/main" id="{2BAF1EF3-6AD8-BDBD-B748-81952E3C2951}"/>
                </a:ext>
              </a:extLst>
            </p:cNvPr>
            <p:cNvSpPr/>
            <p:nvPr/>
          </p:nvSpPr>
          <p:spPr>
            <a:xfrm>
              <a:off x="3192780" y="3649380"/>
              <a:ext cx="3345180" cy="43318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Arial" panose="020B0604020202020204" pitchFamily="34" charset="0"/>
                <a:buChar char="•"/>
              </a:pPr>
              <a:r>
                <a:rPr lang="lt-LT" sz="950">
                  <a:solidFill>
                    <a:sysClr val="windowText" lastClr="000000"/>
                  </a:solidFill>
                </a:rPr>
                <a:t>Už prarastas pajamas dėl neparduotos medienos</a:t>
              </a:r>
            </a:p>
            <a:p>
              <a:pPr marL="228600" indent="-228600">
                <a:buFont typeface="Arial" panose="020B0604020202020204" pitchFamily="34" charset="0"/>
                <a:buChar char="•"/>
              </a:pPr>
              <a:r>
                <a:rPr lang="lt-LT" sz="950">
                  <a:solidFill>
                    <a:sysClr val="windowText" lastClr="000000"/>
                  </a:solidFill>
                </a:rPr>
                <a:t>Išmokos už  kiekvieną EP nustatymas, vertinimas pagal prioritetinių EP sąrašą</a:t>
              </a:r>
              <a:endParaRPr lang="en-US" sz="950">
                <a:solidFill>
                  <a:sysClr val="windowText" lastClr="000000"/>
                </a:solidFill>
              </a:endParaRPr>
            </a:p>
          </p:txBody>
        </p:sp>
        <p:sp>
          <p:nvSpPr>
            <p:cNvPr id="39" name="TextBox 38">
              <a:extLst>
                <a:ext uri="{FF2B5EF4-FFF2-40B4-BE49-F238E27FC236}">
                  <a16:creationId xmlns:a16="http://schemas.microsoft.com/office/drawing/2014/main" id="{2AA34F87-1C99-FC4E-F505-7BC915355B18}"/>
                </a:ext>
              </a:extLst>
            </p:cNvPr>
            <p:cNvSpPr txBox="1"/>
            <p:nvPr/>
          </p:nvSpPr>
          <p:spPr>
            <a:xfrm>
              <a:off x="6537960" y="2650351"/>
              <a:ext cx="1424940" cy="461665"/>
            </a:xfrm>
            <a:prstGeom prst="rect">
              <a:avLst/>
            </a:prstGeom>
            <a:noFill/>
          </p:spPr>
          <p:txBody>
            <a:bodyPr wrap="square">
              <a:spAutoFit/>
            </a:bodyPr>
            <a:lstStyle/>
            <a:p>
              <a:r>
                <a:rPr lang="lt-LT" sz="800">
                  <a:effectLst/>
                  <a:latin typeface="Calibri Light" panose="020F0302020204030204" pitchFamily="34" charset="0"/>
                  <a:ea typeface="Times New Roman" panose="02020603050405020304" pitchFamily="18" charset="0"/>
                  <a:cs typeface="Times New Roman" panose="02020603050405020304" pitchFamily="18" charset="0"/>
                </a:rPr>
                <a:t>Teritorijų pasirinkimas gali būti grindžiamas surinktais EP vertinimo duomenimis</a:t>
              </a:r>
              <a:endParaRPr lang="en-US" sz="800"/>
            </a:p>
          </p:txBody>
        </p:sp>
        <p:sp>
          <p:nvSpPr>
            <p:cNvPr id="40" name="Rectangle 39">
              <a:extLst>
                <a:ext uri="{FF2B5EF4-FFF2-40B4-BE49-F238E27FC236}">
                  <a16:creationId xmlns:a16="http://schemas.microsoft.com/office/drawing/2014/main" id="{73C44C93-9D84-887D-E60E-2B43B92E964D}"/>
                </a:ext>
              </a:extLst>
            </p:cNvPr>
            <p:cNvSpPr/>
            <p:nvPr/>
          </p:nvSpPr>
          <p:spPr>
            <a:xfrm>
              <a:off x="1630680" y="1319715"/>
              <a:ext cx="1463040" cy="37338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PES tipas</a:t>
              </a:r>
              <a:endParaRPr lang="en-US" sz="1000">
                <a:solidFill>
                  <a:sysClr val="windowText" lastClr="000000"/>
                </a:solidFill>
              </a:endParaRPr>
            </a:p>
          </p:txBody>
        </p:sp>
        <p:sp>
          <p:nvSpPr>
            <p:cNvPr id="43" name="Rectangle 42">
              <a:extLst>
                <a:ext uri="{FF2B5EF4-FFF2-40B4-BE49-F238E27FC236}">
                  <a16:creationId xmlns:a16="http://schemas.microsoft.com/office/drawing/2014/main" id="{906D9C5B-AC46-22AA-0A8B-97B9673F9197}"/>
                </a:ext>
              </a:extLst>
            </p:cNvPr>
            <p:cNvSpPr/>
            <p:nvPr/>
          </p:nvSpPr>
          <p:spPr>
            <a:xfrm>
              <a:off x="3192780" y="1319715"/>
              <a:ext cx="3345180" cy="3733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50">
                  <a:solidFill>
                    <a:sysClr val="windowText" lastClr="000000"/>
                  </a:solidFill>
                </a:rPr>
                <a:t>Valstybės (arba viešojo sektoriaus) finansuojama PES</a:t>
              </a:r>
            </a:p>
            <a:p>
              <a:r>
                <a:rPr lang="lt-LT" sz="950">
                  <a:solidFill>
                    <a:sysClr val="windowText" lastClr="000000"/>
                  </a:solidFill>
                </a:rPr>
                <a:t>Privataus sektoriaus finansuojama PES</a:t>
              </a:r>
            </a:p>
            <a:p>
              <a:r>
                <a:rPr lang="lt-LT" sz="950">
                  <a:solidFill>
                    <a:sysClr val="windowText" lastClr="000000"/>
                  </a:solidFill>
                </a:rPr>
                <a:t>Mišri PES</a:t>
              </a:r>
              <a:endParaRPr lang="en-US" sz="950">
                <a:solidFill>
                  <a:sysClr val="windowText" lastClr="000000"/>
                </a:solidFill>
              </a:endParaRPr>
            </a:p>
          </p:txBody>
        </p:sp>
        <p:sp>
          <p:nvSpPr>
            <p:cNvPr id="44" name="Rectangle 43">
              <a:extLst>
                <a:ext uri="{FF2B5EF4-FFF2-40B4-BE49-F238E27FC236}">
                  <a16:creationId xmlns:a16="http://schemas.microsoft.com/office/drawing/2014/main" id="{4BAC7C0A-B099-B29D-B896-FB29ED5932B4}"/>
                </a:ext>
              </a:extLst>
            </p:cNvPr>
            <p:cNvSpPr/>
            <p:nvPr/>
          </p:nvSpPr>
          <p:spPr>
            <a:xfrm>
              <a:off x="1295400" y="986736"/>
              <a:ext cx="5242560" cy="25823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t>Mokėjimų už miškų EP (išskyrus medienos tiekimą) schema</a:t>
              </a:r>
              <a:endParaRPr lang="en-US" sz="1200"/>
            </a:p>
          </p:txBody>
        </p:sp>
        <p:cxnSp>
          <p:nvCxnSpPr>
            <p:cNvPr id="58" name="Connector: Elbow 57">
              <a:extLst>
                <a:ext uri="{FF2B5EF4-FFF2-40B4-BE49-F238E27FC236}">
                  <a16:creationId xmlns:a16="http://schemas.microsoft.com/office/drawing/2014/main" id="{CBD483A5-8A05-F7A6-9C7C-5B7E54F94AA5}"/>
                </a:ext>
              </a:extLst>
            </p:cNvPr>
            <p:cNvCxnSpPr>
              <a:endCxn id="36" idx="1"/>
            </p:cNvCxnSpPr>
            <p:nvPr/>
          </p:nvCxnSpPr>
          <p:spPr>
            <a:xfrm rot="16200000" flipH="1">
              <a:off x="186829" y="2422121"/>
              <a:ext cx="2621003" cy="26670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409CF3E-C3B4-C926-D32A-BDD0D36F273A}"/>
                </a:ext>
              </a:extLst>
            </p:cNvPr>
            <p:cNvCxnSpPr>
              <a:cxnSpLocks/>
              <a:stCxn id="40" idx="1"/>
            </p:cNvCxnSpPr>
            <p:nvPr/>
          </p:nvCxnSpPr>
          <p:spPr>
            <a:xfrm flipH="1">
              <a:off x="1363979" y="1506405"/>
              <a:ext cx="266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41402A-EBD0-6534-E99B-B59ECBDE6C2D}"/>
                </a:ext>
              </a:extLst>
            </p:cNvPr>
            <p:cNvCxnSpPr>
              <a:cxnSpLocks/>
              <a:stCxn id="8" idx="1"/>
            </p:cNvCxnSpPr>
            <p:nvPr/>
          </p:nvCxnSpPr>
          <p:spPr>
            <a:xfrm flipH="1">
              <a:off x="1363979" y="1954530"/>
              <a:ext cx="266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CC15AC-6C3C-EB32-D85E-F693777733D1}"/>
                </a:ext>
              </a:extLst>
            </p:cNvPr>
            <p:cNvCxnSpPr>
              <a:stCxn id="9" idx="1"/>
            </p:cNvCxnSpPr>
            <p:nvPr/>
          </p:nvCxnSpPr>
          <p:spPr>
            <a:xfrm flipH="1" flipV="1">
              <a:off x="1363979" y="2415540"/>
              <a:ext cx="266701" cy="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4539C3-EDFF-C984-B9FD-633553DA772B}"/>
                </a:ext>
              </a:extLst>
            </p:cNvPr>
            <p:cNvCxnSpPr>
              <a:cxnSpLocks/>
              <a:stCxn id="15" idx="1"/>
            </p:cNvCxnSpPr>
            <p:nvPr/>
          </p:nvCxnSpPr>
          <p:spPr>
            <a:xfrm flipH="1">
              <a:off x="1363979" y="2890036"/>
              <a:ext cx="2667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25967AA-8711-0CAD-B15F-85B0D72185C1}"/>
                </a:ext>
              </a:extLst>
            </p:cNvPr>
            <p:cNvCxnSpPr>
              <a:cxnSpLocks/>
              <a:stCxn id="29" idx="1"/>
            </p:cNvCxnSpPr>
            <p:nvPr/>
          </p:nvCxnSpPr>
          <p:spPr>
            <a:xfrm flipH="1">
              <a:off x="1363979" y="3363053"/>
              <a:ext cx="26670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6806CFB8-8246-9607-CE8D-0AFBCAC8229F}"/>
              </a:ext>
            </a:extLst>
          </p:cNvPr>
          <p:cNvSpPr txBox="1"/>
          <p:nvPr/>
        </p:nvSpPr>
        <p:spPr>
          <a:xfrm>
            <a:off x="6957754" y="1659009"/>
            <a:ext cx="1249680" cy="646331"/>
          </a:xfrm>
          <a:prstGeom prst="rect">
            <a:avLst/>
          </a:prstGeom>
          <a:noFill/>
        </p:spPr>
        <p:txBody>
          <a:bodyPr wrap="square" rtlCol="0">
            <a:spAutoFit/>
          </a:bodyPr>
          <a:lstStyle/>
          <a:p>
            <a:r>
              <a:rPr lang="lt-LT" sz="1200">
                <a:solidFill>
                  <a:srgbClr val="FF0000"/>
                </a:solidFill>
              </a:rPr>
              <a:t>Gali reikėti ekonominio EP vertinimo</a:t>
            </a:r>
            <a:endParaRPr lang="en-US" sz="1200">
              <a:solidFill>
                <a:srgbClr val="FF0000"/>
              </a:solidFill>
            </a:endParaRPr>
          </a:p>
        </p:txBody>
      </p:sp>
    </p:spTree>
    <p:extLst>
      <p:ext uri="{BB962C8B-B14F-4D97-AF65-F5344CB8AC3E}">
        <p14:creationId xmlns:p14="http://schemas.microsoft.com/office/powerpoint/2010/main" val="2116743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A527-E7EA-563B-71BA-519F1BE13038}"/>
              </a:ext>
            </a:extLst>
          </p:cNvPr>
          <p:cNvSpPr>
            <a:spLocks noGrp="1"/>
          </p:cNvSpPr>
          <p:nvPr>
            <p:ph type="title"/>
          </p:nvPr>
        </p:nvSpPr>
        <p:spPr>
          <a:xfrm>
            <a:off x="533400" y="342280"/>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677DA577-409F-B3FB-E41C-7E03906B1D22}"/>
              </a:ext>
            </a:extLst>
          </p:cNvPr>
          <p:cNvSpPr>
            <a:spLocks noGrp="1"/>
          </p:cNvSpPr>
          <p:nvPr>
            <p:ph type="sldNum" sz="quarter" idx="12"/>
          </p:nvPr>
        </p:nvSpPr>
        <p:spPr/>
        <p:txBody>
          <a:bodyPr/>
          <a:lstStyle/>
          <a:p>
            <a:fld id="{42B1E8F1-27DF-3C4C-AF5E-F329429EDE92}" type="slidenum">
              <a:rPr lang="en-LT" smtClean="0"/>
              <a:t>21</a:t>
            </a:fld>
            <a:endParaRPr lang="en-LT"/>
          </a:p>
        </p:txBody>
      </p:sp>
      <p:grpSp>
        <p:nvGrpSpPr>
          <p:cNvPr id="18" name="Group 17">
            <a:extLst>
              <a:ext uri="{FF2B5EF4-FFF2-40B4-BE49-F238E27FC236}">
                <a16:creationId xmlns:a16="http://schemas.microsoft.com/office/drawing/2014/main" id="{CDE0F24E-1CF1-C3A8-8CD0-9D89E36CF60C}"/>
              </a:ext>
            </a:extLst>
          </p:cNvPr>
          <p:cNvGrpSpPr/>
          <p:nvPr/>
        </p:nvGrpSpPr>
        <p:grpSpPr>
          <a:xfrm>
            <a:off x="526745" y="657659"/>
            <a:ext cx="8093649" cy="3957535"/>
            <a:chOff x="526745" y="657659"/>
            <a:chExt cx="8093649" cy="3957535"/>
          </a:xfrm>
        </p:grpSpPr>
        <p:grpSp>
          <p:nvGrpSpPr>
            <p:cNvPr id="4" name="Group 3">
              <a:extLst>
                <a:ext uri="{FF2B5EF4-FFF2-40B4-BE49-F238E27FC236}">
                  <a16:creationId xmlns:a16="http://schemas.microsoft.com/office/drawing/2014/main" id="{7F17443E-493D-6577-789F-A83E1DD0C56B}"/>
                </a:ext>
              </a:extLst>
            </p:cNvPr>
            <p:cNvGrpSpPr/>
            <p:nvPr/>
          </p:nvGrpSpPr>
          <p:grpSpPr>
            <a:xfrm>
              <a:off x="526745" y="657659"/>
              <a:ext cx="8093649" cy="3957535"/>
              <a:chOff x="526745" y="657659"/>
              <a:chExt cx="8093649" cy="3957535"/>
            </a:xfrm>
          </p:grpSpPr>
          <p:cxnSp>
            <p:nvCxnSpPr>
              <p:cNvPr id="5" name="Straight Connector 4">
                <a:extLst>
                  <a:ext uri="{FF2B5EF4-FFF2-40B4-BE49-F238E27FC236}">
                    <a16:creationId xmlns:a16="http://schemas.microsoft.com/office/drawing/2014/main" id="{EDC1E8BE-BF1C-3D49-DA6D-57B81BFB53EB}"/>
                  </a:ext>
                </a:extLst>
              </p:cNvPr>
              <p:cNvCxnSpPr>
                <a:cxnSpLocks/>
              </p:cNvCxnSpPr>
              <p:nvPr/>
            </p:nvCxnSpPr>
            <p:spPr>
              <a:xfrm>
                <a:off x="4565650"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8B842BC-0437-7292-658E-D41A2D400F50}"/>
                  </a:ext>
                </a:extLst>
              </p:cNvPr>
              <p:cNvGrpSpPr/>
              <p:nvPr/>
            </p:nvGrpSpPr>
            <p:grpSpPr>
              <a:xfrm>
                <a:off x="4624394" y="657660"/>
                <a:ext cx="3996000" cy="3957534"/>
                <a:chOff x="4617374" y="657659"/>
                <a:chExt cx="3996000" cy="3957534"/>
              </a:xfrm>
            </p:grpSpPr>
            <p:sp>
              <p:nvSpPr>
                <p:cNvPr id="20" name="Rectangle 19">
                  <a:extLst>
                    <a:ext uri="{FF2B5EF4-FFF2-40B4-BE49-F238E27FC236}">
                      <a16:creationId xmlns:a16="http://schemas.microsoft.com/office/drawing/2014/main" id="{E6173CBC-DA5F-C0D8-D0DE-D0C73706B616}"/>
                    </a:ext>
                  </a:extLst>
                </p:cNvPr>
                <p:cNvSpPr/>
                <p:nvPr/>
              </p:nvSpPr>
              <p:spPr>
                <a:xfrm>
                  <a:off x="4617374"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Nauda sektoriui ir visuomenei</a:t>
                  </a:r>
                </a:p>
              </p:txBody>
            </p:sp>
            <p:sp>
              <p:nvSpPr>
                <p:cNvPr id="21" name="TextBox 20">
                  <a:extLst>
                    <a:ext uri="{FF2B5EF4-FFF2-40B4-BE49-F238E27FC236}">
                      <a16:creationId xmlns:a16="http://schemas.microsoft.com/office/drawing/2014/main" id="{708686A4-76B5-FE56-F37B-2A6754BED0D8}"/>
                    </a:ext>
                  </a:extLst>
                </p:cNvPr>
                <p:cNvSpPr txBox="1"/>
                <p:nvPr/>
              </p:nvSpPr>
              <p:spPr>
                <a:xfrm rot="16200000">
                  <a:off x="4174096" y="3814972"/>
                  <a:ext cx="132344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22" name="Rectangle 21">
                  <a:extLst>
                    <a:ext uri="{FF2B5EF4-FFF2-40B4-BE49-F238E27FC236}">
                      <a16:creationId xmlns:a16="http://schemas.microsoft.com/office/drawing/2014/main" id="{C53BC5A8-F37A-F36C-02F6-3369780F2C0F}"/>
                    </a:ext>
                  </a:extLst>
                </p:cNvPr>
                <p:cNvSpPr/>
                <p:nvPr/>
              </p:nvSpPr>
              <p:spPr>
                <a:xfrm>
                  <a:off x="5041504" y="3291750"/>
                  <a:ext cx="3556396"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pic>
              <p:nvPicPr>
                <p:cNvPr id="23" name="Graphic 22" descr="Handshake outline">
                  <a:extLst>
                    <a:ext uri="{FF2B5EF4-FFF2-40B4-BE49-F238E27FC236}">
                      <a16:creationId xmlns:a16="http://schemas.microsoft.com/office/drawing/2014/main" id="{84265F7A-84D8-1640-457D-C8BB0B5A5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7563" y="984196"/>
                  <a:ext cx="428867" cy="428867"/>
                </a:xfrm>
                <a:prstGeom prst="rect">
                  <a:avLst/>
                </a:prstGeom>
              </p:spPr>
            </p:pic>
            <p:pic>
              <p:nvPicPr>
                <p:cNvPr id="24" name="Graphic 23" descr="Cycle with people outline">
                  <a:extLst>
                    <a:ext uri="{FF2B5EF4-FFF2-40B4-BE49-F238E27FC236}">
                      <a16:creationId xmlns:a16="http://schemas.microsoft.com/office/drawing/2014/main" id="{FF227F69-BBA2-5B3A-3FFE-FA6C441AC8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0992" y="2205925"/>
                  <a:ext cx="428867" cy="428867"/>
                </a:xfrm>
                <a:prstGeom prst="rect">
                  <a:avLst/>
                </a:prstGeom>
              </p:spPr>
            </p:pic>
            <p:sp>
              <p:nvSpPr>
                <p:cNvPr id="25" name="TextBox 24">
                  <a:extLst>
                    <a:ext uri="{FF2B5EF4-FFF2-40B4-BE49-F238E27FC236}">
                      <a16:creationId xmlns:a16="http://schemas.microsoft.com/office/drawing/2014/main" id="{85E8DED1-F060-A526-4C72-B17D0E355DD4}"/>
                    </a:ext>
                  </a:extLst>
                </p:cNvPr>
                <p:cNvSpPr txBox="1"/>
                <p:nvPr/>
              </p:nvSpPr>
              <p:spPr>
                <a:xfrm>
                  <a:off x="5133724" y="1005732"/>
                  <a:ext cx="3280450" cy="246221"/>
                </a:xfrm>
                <a:prstGeom prst="rect">
                  <a:avLst/>
                </a:prstGeom>
                <a:noFill/>
              </p:spPr>
              <p:txBody>
                <a:bodyPr wrap="square" rtlCol="0">
                  <a:spAutoFit/>
                </a:bodyPr>
                <a:lstStyle/>
                <a:p>
                  <a:r>
                    <a:rPr lang="lt-LT" sz="1000" b="1"/>
                    <a:t>Integravimo nauda sektoriui</a:t>
                  </a:r>
                </a:p>
              </p:txBody>
            </p:sp>
            <p:sp>
              <p:nvSpPr>
                <p:cNvPr id="26" name="TextBox 25">
                  <a:extLst>
                    <a:ext uri="{FF2B5EF4-FFF2-40B4-BE49-F238E27FC236}">
                      <a16:creationId xmlns:a16="http://schemas.microsoft.com/office/drawing/2014/main" id="{73B06EC8-06C9-193C-CCF6-23A55A63BD5A}"/>
                    </a:ext>
                  </a:extLst>
                </p:cNvPr>
                <p:cNvSpPr txBox="1"/>
                <p:nvPr/>
              </p:nvSpPr>
              <p:spPr>
                <a:xfrm>
                  <a:off x="5133724" y="1208353"/>
                  <a:ext cx="3479650" cy="1031051"/>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Times New Roman" panose="02020603050405020304" pitchFamily="18" charset="0"/>
                      <a:cs typeface="Times New Roman" panose="02020603050405020304" pitchFamily="18" charset="0"/>
                    </a:rPr>
                    <a:t>Tinkamai parengta PES schema gali suteikti reikiamų paskatų užtikrinti geresnį miškų valdymą ir EP teikimą. Sudarytų sąlygas bei finansavimo šaltinius miškų savininkams ir valdytojams vykdyti EP saugojimą be finansinių nuostolių; </a:t>
                  </a:r>
                </a:p>
                <a:p>
                  <a:pPr marL="171450" indent="-171450" algn="just">
                    <a:spcBef>
                      <a:spcPts val="300"/>
                    </a:spcBef>
                    <a:spcAft>
                      <a:spcPts val="300"/>
                    </a:spcAft>
                    <a:buFont typeface="Arial" panose="020B0604020202020204" pitchFamily="34" charset="0"/>
                    <a:buChar char="•"/>
                  </a:pPr>
                  <a:r>
                    <a:rPr lang="lt-LT" sz="800"/>
                    <a:t>Galimybė įtraukti miškų savininkus ir valdytojus į miškų ekosistemų ir jų teikiamų EP apsaugą, pasiūlos didinimą ir pan. net tose teritorijose, kuriose miškai priskirti IV miškų grupei.</a:t>
                  </a:r>
                  <a:endParaRPr lang="lt-LT" sz="800">
                    <a:effectLst/>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5C955EB6-4F7A-266D-DA53-B3833C220490}"/>
                    </a:ext>
                  </a:extLst>
                </p:cNvPr>
                <p:cNvSpPr txBox="1"/>
                <p:nvPr/>
              </p:nvSpPr>
              <p:spPr>
                <a:xfrm>
                  <a:off x="5041504" y="3517384"/>
                  <a:ext cx="3556396" cy="461665"/>
                </a:xfrm>
                <a:prstGeom prst="rect">
                  <a:avLst/>
                </a:prstGeom>
                <a:noFill/>
              </p:spPr>
              <p:txBody>
                <a:bodyPr wrap="square">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Sukurta (teisinė bazė) ir veikianti PES schema;</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Įkainotos prioritetines EP arba EP, kurioms gresia pavojus (pagal tai nustatyti išmokų dydžiai).</a:t>
                  </a:r>
                  <a:r>
                    <a:rPr lang="en-LT" sz="800">
                      <a:effectLst/>
                    </a:rPr>
                    <a:t> </a:t>
                  </a:r>
                  <a:endParaRPr lang="lt-LT" sz="800">
                    <a:cs typeface="Calibri" panose="020F0502020204030204" pitchFamily="34" charset="0"/>
                  </a:endParaRPr>
                </a:p>
              </p:txBody>
            </p:sp>
            <p:sp>
              <p:nvSpPr>
                <p:cNvPr id="28" name="TextBox 27">
                  <a:extLst>
                    <a:ext uri="{FF2B5EF4-FFF2-40B4-BE49-F238E27FC236}">
                      <a16:creationId xmlns:a16="http://schemas.microsoft.com/office/drawing/2014/main" id="{0AAE2007-5FA1-2398-ED04-8219876C74F2}"/>
                    </a:ext>
                  </a:extLst>
                </p:cNvPr>
                <p:cNvSpPr txBox="1"/>
                <p:nvPr/>
              </p:nvSpPr>
              <p:spPr>
                <a:xfrm>
                  <a:off x="5133724" y="2231166"/>
                  <a:ext cx="3280450" cy="246221"/>
                </a:xfrm>
                <a:prstGeom prst="rect">
                  <a:avLst/>
                </a:prstGeom>
                <a:noFill/>
              </p:spPr>
              <p:txBody>
                <a:bodyPr wrap="square" rtlCol="0">
                  <a:spAutoFit/>
                </a:bodyPr>
                <a:lstStyle/>
                <a:p>
                  <a:r>
                    <a:rPr lang="lt-LT" sz="1000" b="1"/>
                    <a:t>Integravimo nauda visuomenei</a:t>
                  </a:r>
                </a:p>
              </p:txBody>
            </p:sp>
            <p:sp>
              <p:nvSpPr>
                <p:cNvPr id="29" name="TextBox 28">
                  <a:extLst>
                    <a:ext uri="{FF2B5EF4-FFF2-40B4-BE49-F238E27FC236}">
                      <a16:creationId xmlns:a16="http://schemas.microsoft.com/office/drawing/2014/main" id="{F57C9768-32FC-8139-7886-51C09AFAE2BF}"/>
                    </a:ext>
                  </a:extLst>
                </p:cNvPr>
                <p:cNvSpPr txBox="1"/>
                <p:nvPr/>
              </p:nvSpPr>
              <p:spPr>
                <a:xfrm>
                  <a:off x="5133724" y="2441140"/>
                  <a:ext cx="3479650" cy="746358"/>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Paramos mechanizmo sukūrimas užtikrintų d</a:t>
                  </a:r>
                  <a:r>
                    <a:rPr lang="lt-LT" sz="800">
                      <a:solidFill>
                        <a:srgbClr val="000000"/>
                      </a:solidFill>
                      <a:effectLst/>
                      <a:ea typeface="Times New Roman" panose="02020603050405020304" pitchFamily="18" charset="0"/>
                      <a:cs typeface="Times New Roman" panose="02020603050405020304" pitchFamily="18" charset="0"/>
                    </a:rPr>
                    <a:t>idesnį miškų ekosistemų teikiamų EP pasirinkimą ir prieinamumą, pagerintų EP kokybę;</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Šio modelio įgyvendinimas prisidėtų prie optimalaus įvairių EP kontekste miškų valdymo ir įvairių EP teikimo bei išsaugojimo, kas turėtų ilgalaikių naudų visuomenei.</a:t>
                  </a:r>
                  <a:endParaRPr lang="en-LT" sz="800">
                    <a:solidFill>
                      <a:srgbClr val="000000"/>
                    </a:solidFill>
                    <a:effectLst/>
                    <a:ea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E1754D4E-8F12-E8CB-52F1-17D9599EFE75}"/>
                  </a:ext>
                </a:extLst>
              </p:cNvPr>
              <p:cNvGrpSpPr/>
              <p:nvPr/>
            </p:nvGrpSpPr>
            <p:grpSpPr>
              <a:xfrm>
                <a:off x="526745" y="657659"/>
                <a:ext cx="3996000" cy="3957535"/>
                <a:chOff x="526745" y="657659"/>
                <a:chExt cx="3996000" cy="3957535"/>
              </a:xfrm>
            </p:grpSpPr>
            <p:sp>
              <p:nvSpPr>
                <p:cNvPr id="8" name="Rectangle 7">
                  <a:extLst>
                    <a:ext uri="{FF2B5EF4-FFF2-40B4-BE49-F238E27FC236}">
                      <a16:creationId xmlns:a16="http://schemas.microsoft.com/office/drawing/2014/main" id="{68291FC1-0106-311C-9390-7EB1BF84FA1A}"/>
                    </a:ext>
                  </a:extLst>
                </p:cNvPr>
                <p:cNvSpPr/>
                <p:nvPr/>
              </p:nvSpPr>
              <p:spPr>
                <a:xfrm>
                  <a:off x="526745" y="657659"/>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Poveikis ekosistemų būklei ir EP kokybei</a:t>
                  </a:r>
                </a:p>
              </p:txBody>
            </p:sp>
            <p:pic>
              <p:nvPicPr>
                <p:cNvPr id="9" name="Picture 8" descr="Shape&#10;&#10;Description automatically generated with low confidence">
                  <a:extLst>
                    <a:ext uri="{FF2B5EF4-FFF2-40B4-BE49-F238E27FC236}">
                      <a16:creationId xmlns:a16="http://schemas.microsoft.com/office/drawing/2014/main" id="{10DD9FDC-9DAD-7C90-CB8E-EE6AE1B2AF1C}"/>
                    </a:ext>
                  </a:extLst>
                </p:cNvPr>
                <p:cNvPicPr>
                  <a:picLocks noChangeAspect="1"/>
                </p:cNvPicPr>
                <p:nvPr/>
              </p:nvPicPr>
              <p:blipFill>
                <a:blip r:embed="rId6">
                  <a:duotone>
                    <a:schemeClr val="accent1">
                      <a:shade val="45000"/>
                      <a:satMod val="135000"/>
                    </a:schemeClr>
                    <a:prstClr val="white"/>
                  </a:duotone>
                </a:blip>
                <a:stretch>
                  <a:fillRect/>
                </a:stretch>
              </p:blipFill>
              <p:spPr>
                <a:xfrm>
                  <a:off x="541707" y="1021118"/>
                  <a:ext cx="366701" cy="355023"/>
                </a:xfrm>
                <a:prstGeom prst="rect">
                  <a:avLst/>
                </a:prstGeom>
                <a:ln>
                  <a:noFill/>
                </a:ln>
              </p:spPr>
            </p:pic>
            <p:pic>
              <p:nvPicPr>
                <p:cNvPr id="10" name="Graphic 9" descr="Open hand with plant outline">
                  <a:extLst>
                    <a:ext uri="{FF2B5EF4-FFF2-40B4-BE49-F238E27FC236}">
                      <a16:creationId xmlns:a16="http://schemas.microsoft.com/office/drawing/2014/main" id="{5CFC764A-EEF4-00D2-F78C-BF02DC1797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450" y="2225108"/>
                  <a:ext cx="367200" cy="367200"/>
                </a:xfrm>
                <a:prstGeom prst="rect">
                  <a:avLst/>
                </a:prstGeom>
              </p:spPr>
            </p:pic>
            <p:sp>
              <p:nvSpPr>
                <p:cNvPr id="11" name="TextBox 10">
                  <a:extLst>
                    <a:ext uri="{FF2B5EF4-FFF2-40B4-BE49-F238E27FC236}">
                      <a16:creationId xmlns:a16="http://schemas.microsoft.com/office/drawing/2014/main" id="{3FA71511-8E90-3578-9FDA-A204A8123DA6}"/>
                    </a:ext>
                  </a:extLst>
                </p:cNvPr>
                <p:cNvSpPr txBox="1"/>
                <p:nvPr/>
              </p:nvSpPr>
              <p:spPr>
                <a:xfrm rot="16200000">
                  <a:off x="20820" y="3814974"/>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2" name="Rectangle 11">
                  <a:extLst>
                    <a:ext uri="{FF2B5EF4-FFF2-40B4-BE49-F238E27FC236}">
                      <a16:creationId xmlns:a16="http://schemas.microsoft.com/office/drawing/2014/main" id="{718C089C-D34D-E76A-76E7-C3472E8E478A}"/>
                    </a:ext>
                  </a:extLst>
                </p:cNvPr>
                <p:cNvSpPr/>
                <p:nvPr/>
              </p:nvSpPr>
              <p:spPr>
                <a:xfrm>
                  <a:off x="866028"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3" name="Rectangle 12">
                  <a:extLst>
                    <a:ext uri="{FF2B5EF4-FFF2-40B4-BE49-F238E27FC236}">
                      <a16:creationId xmlns:a16="http://schemas.microsoft.com/office/drawing/2014/main" id="{9F8560B4-A765-C2BA-4612-A0370991D8F3}"/>
                    </a:ext>
                  </a:extLst>
                </p:cNvPr>
                <p:cNvSpPr/>
                <p:nvPr/>
              </p:nvSpPr>
              <p:spPr>
                <a:xfrm>
                  <a:off x="2715839"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4" name="TextBox 13">
                  <a:extLst>
                    <a:ext uri="{FF2B5EF4-FFF2-40B4-BE49-F238E27FC236}">
                      <a16:creationId xmlns:a16="http://schemas.microsoft.com/office/drawing/2014/main" id="{E7749DD3-F86D-D2BB-3D7D-CAB2E07CCE5F}"/>
                    </a:ext>
                  </a:extLst>
                </p:cNvPr>
                <p:cNvSpPr txBox="1"/>
                <p:nvPr/>
              </p:nvSpPr>
              <p:spPr>
                <a:xfrm>
                  <a:off x="906246" y="2231167"/>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klimato reguliavimas, dirvožemio erozijos kontrolė ir prevencija, vandens srauto kontrolė, kt.</a:t>
                  </a:r>
                  <a:endParaRPr lang="lt-LT" sz="1000" b="1">
                    <a:cs typeface="Calibri" panose="020F0502020204030204" pitchFamily="34" charset="0"/>
                  </a:endParaRPr>
                </a:p>
              </p:txBody>
            </p:sp>
            <p:sp>
              <p:nvSpPr>
                <p:cNvPr id="15" name="TextBox 14">
                  <a:extLst>
                    <a:ext uri="{FF2B5EF4-FFF2-40B4-BE49-F238E27FC236}">
                      <a16:creationId xmlns:a16="http://schemas.microsoft.com/office/drawing/2014/main" id="{959D39C7-803E-6C2B-6B01-D401C8AA2BD7}"/>
                    </a:ext>
                  </a:extLst>
                </p:cNvPr>
                <p:cNvSpPr txBox="1"/>
                <p:nvPr/>
              </p:nvSpPr>
              <p:spPr>
                <a:xfrm>
                  <a:off x="912650" y="2586249"/>
                  <a:ext cx="3593446"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Ūkinės veiklos, susijusios su medienos gavimu, nutraukimas lemtų kitų EP kokybės pagerėjimą, pavyzdžiui, rekreaciniams tikslams tinkamų miškų plotų išlaikymą, maistinėms medžiagoms naudojamų laukinių augalų įvairovę, populiacijos gausą, naudojimosi šiomis EP patogumą ir pan. </a:t>
                  </a:r>
                  <a:endParaRPr lang="lt-LT" sz="800"/>
                </a:p>
              </p:txBody>
            </p:sp>
            <p:sp>
              <p:nvSpPr>
                <p:cNvPr id="16" name="TextBox 15">
                  <a:extLst>
                    <a:ext uri="{FF2B5EF4-FFF2-40B4-BE49-F238E27FC236}">
                      <a16:creationId xmlns:a16="http://schemas.microsoft.com/office/drawing/2014/main" id="{F51E0894-1A37-D171-358A-9D1F776CAAD7}"/>
                    </a:ext>
                  </a:extLst>
                </p:cNvPr>
                <p:cNvSpPr txBox="1"/>
                <p:nvPr/>
              </p:nvSpPr>
              <p:spPr>
                <a:xfrm>
                  <a:off x="908907" y="1013872"/>
                  <a:ext cx="3602427" cy="246221"/>
                </a:xfrm>
                <a:prstGeom prst="rect">
                  <a:avLst/>
                </a:prstGeom>
                <a:noFill/>
              </p:spPr>
              <p:txBody>
                <a:bodyPr wrap="square" rtlCol="0">
                  <a:spAutoFit/>
                </a:bodyPr>
                <a:lstStyle/>
                <a:p>
                  <a:r>
                    <a:rPr lang="lt-LT" sz="1000" b="1"/>
                    <a:t>Ekosistemos: miško</a:t>
                  </a:r>
                </a:p>
              </p:txBody>
            </p:sp>
            <p:sp>
              <p:nvSpPr>
                <p:cNvPr id="17" name="TextBox 16">
                  <a:extLst>
                    <a:ext uri="{FF2B5EF4-FFF2-40B4-BE49-F238E27FC236}">
                      <a16:creationId xmlns:a16="http://schemas.microsoft.com/office/drawing/2014/main" id="{709EB278-C200-387E-AE7E-71E0A48ADE06}"/>
                    </a:ext>
                  </a:extLst>
                </p:cNvPr>
                <p:cNvSpPr txBox="1"/>
                <p:nvPr/>
              </p:nvSpPr>
              <p:spPr>
                <a:xfrm>
                  <a:off x="927075" y="1201556"/>
                  <a:ext cx="3587095"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Skatina išlaikyti kuo natūralesnes ekosistemas, t. y. vykdoma miškuose veikla kuo mažiau keistų miškus;</a:t>
                  </a:r>
                  <a:endParaRPr lang="lt-LT" sz="80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Leidžia gauti pajamas už EP, kurios nelemia miškų plotų mažinimo, nekelia grėsmės biologinei įvairovei.</a:t>
                  </a:r>
                  <a:endParaRPr lang="lt-LT" sz="800"/>
                </a:p>
              </p:txBody>
            </p:sp>
            <p:sp>
              <p:nvSpPr>
                <p:cNvPr id="19" name="TextBox 18">
                  <a:extLst>
                    <a:ext uri="{FF2B5EF4-FFF2-40B4-BE49-F238E27FC236}">
                      <a16:creationId xmlns:a16="http://schemas.microsoft.com/office/drawing/2014/main" id="{62D4CF24-F364-5D99-3298-5B3D42822452}"/>
                    </a:ext>
                  </a:extLst>
                </p:cNvPr>
                <p:cNvSpPr txBox="1"/>
                <p:nvPr/>
              </p:nvSpPr>
              <p:spPr>
                <a:xfrm>
                  <a:off x="830028" y="3517385"/>
                  <a:ext cx="1800000"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Ekosistemų apimtis;</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Miško ekosistemos būklės indeksas;</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Išmestas ŠESD kiekis miškų žemėje (angl. </a:t>
                  </a:r>
                  <a:r>
                    <a:rPr lang="lt-LT" sz="800" i="1" err="1">
                      <a:effectLst/>
                      <a:ea typeface="Calibri" panose="020F0502020204030204" pitchFamily="34" charset="0"/>
                      <a:cs typeface="Times New Roman" panose="02020603050405020304" pitchFamily="18" charset="0"/>
                    </a:rPr>
                    <a:t>Forest</a:t>
                  </a:r>
                  <a:r>
                    <a:rPr lang="lt-LT" sz="800" i="1">
                      <a:effectLst/>
                      <a:ea typeface="Calibri" panose="020F0502020204030204" pitchFamily="34" charset="0"/>
                      <a:cs typeface="Times New Roman" panose="02020603050405020304" pitchFamily="18" charset="0"/>
                    </a:rPr>
                    <a:t> land</a:t>
                  </a:r>
                  <a:r>
                    <a:rPr lang="lt-LT" sz="800">
                      <a:effectLst/>
                      <a:ea typeface="Calibri" panose="020F0502020204030204" pitchFamily="34" charset="0"/>
                      <a:cs typeface="Times New Roman" panose="02020603050405020304" pitchFamily="18" charset="0"/>
                    </a:rPr>
                    <a:t>)</a:t>
                  </a:r>
                  <a:r>
                    <a:rPr lang="lt-LT" sz="800">
                      <a:latin typeface="Calibri Light" panose="020F0302020204030204" pitchFamily="34" charset="0"/>
                      <a:ea typeface="Calibri" panose="020F0502020204030204" pitchFamily="34" charset="0"/>
                      <a:cs typeface="Times New Roman" panose="02020603050405020304" pitchFamily="18" charset="0"/>
                    </a:rPr>
                    <a:t>.</a:t>
                  </a:r>
                  <a:endParaRPr lang="lt-LT" sz="800">
                    <a:solidFill>
                      <a:srgbClr val="FF0000"/>
                    </a:solidFill>
                    <a:cs typeface="Calibri" panose="020F0502020204030204" pitchFamily="34" charset="0"/>
                  </a:endParaRPr>
                </a:p>
              </p:txBody>
            </p:sp>
          </p:grpSp>
        </p:grpSp>
        <p:sp>
          <p:nvSpPr>
            <p:cNvPr id="30" name="TextBox 29">
              <a:extLst>
                <a:ext uri="{FF2B5EF4-FFF2-40B4-BE49-F238E27FC236}">
                  <a16:creationId xmlns:a16="http://schemas.microsoft.com/office/drawing/2014/main" id="{E1C3CDA3-D82D-039E-41C6-F0670D077526}"/>
                </a:ext>
              </a:extLst>
            </p:cNvPr>
            <p:cNvSpPr txBox="1"/>
            <p:nvPr/>
          </p:nvSpPr>
          <p:spPr>
            <a:xfrm>
              <a:off x="2688210" y="3517385"/>
              <a:ext cx="1832311" cy="992579"/>
            </a:xfrm>
            <a:prstGeom prst="rect">
              <a:avLst/>
            </a:prstGeom>
            <a:noFill/>
          </p:spPr>
          <p:txBody>
            <a:bodyPr wrap="square" rtlCol="0">
              <a:spAutoFit/>
            </a:bodyPr>
            <a:lstStyle/>
            <a:p>
              <a:pPr marL="171450" indent="-171450" algn="just">
                <a:spcBef>
                  <a:spcPts val="300"/>
                </a:spcBef>
                <a:spcAft>
                  <a:spcPts val="300"/>
                </a:spcAf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a:t>
              </a:r>
              <a:endParaRPr lang="en-LT" sz="800">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Sudaryto prioritetinių Lietuvos miškams EP sąrašo pokyčių stebėsena.</a:t>
              </a:r>
              <a:r>
                <a:rPr lang="en-LT" sz="800">
                  <a:effectLst/>
                </a:rPr>
                <a:t> </a:t>
              </a:r>
              <a:endParaRPr lang="lt-LT" sz="800">
                <a:solidFill>
                  <a:srgbClr val="FF0000"/>
                </a:solidFill>
                <a:cs typeface="Calibri" panose="020F0502020204030204" pitchFamily="34" charset="0"/>
              </a:endParaRPr>
            </a:p>
          </p:txBody>
        </p:sp>
      </p:grpSp>
    </p:spTree>
    <p:extLst>
      <p:ext uri="{BB962C8B-B14F-4D97-AF65-F5344CB8AC3E}">
        <p14:creationId xmlns:p14="http://schemas.microsoft.com/office/powerpoint/2010/main" val="3904299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22</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359073"/>
          </a:xfrm>
        </p:spPr>
        <p:txBody>
          <a:bodyPr/>
          <a:lstStyle/>
          <a:p>
            <a:r>
              <a:rPr lang="lt-LT"/>
              <a:t>Vandenų sektorius</a:t>
            </a:r>
            <a:endParaRPr lang="en-US"/>
          </a:p>
        </p:txBody>
      </p:sp>
      <p:pic>
        <p:nvPicPr>
          <p:cNvPr id="7" name="Picture Placeholder 6">
            <a:extLst>
              <a:ext uri="{FF2B5EF4-FFF2-40B4-BE49-F238E27FC236}">
                <a16:creationId xmlns:a16="http://schemas.microsoft.com/office/drawing/2014/main" id="{175732BF-EF60-2BC7-4EB8-0816C41C5620}"/>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18655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6D-544E-BF01-1AEC-6896A4AAF0BB}"/>
              </a:ext>
            </a:extLst>
          </p:cNvPr>
          <p:cNvSpPr>
            <a:spLocks noGrp="1"/>
          </p:cNvSpPr>
          <p:nvPr>
            <p:ph type="title"/>
          </p:nvPr>
        </p:nvSpPr>
        <p:spPr>
          <a:xfrm>
            <a:off x="533400" y="298268"/>
            <a:ext cx="8064500" cy="313163"/>
          </a:xfrm>
        </p:spPr>
        <p:txBody>
          <a:bodyPr/>
          <a:lstStyle/>
          <a:p>
            <a:r>
              <a:rPr lang="lt-LT">
                <a:solidFill>
                  <a:schemeClr val="tx1"/>
                </a:solidFill>
              </a:rPr>
              <a:t>Vandenų sektoriaus integravimo modelių rengimo eiga</a:t>
            </a:r>
          </a:p>
        </p:txBody>
      </p:sp>
      <p:sp>
        <p:nvSpPr>
          <p:cNvPr id="3" name="Slide Number Placeholder 2">
            <a:extLst>
              <a:ext uri="{FF2B5EF4-FFF2-40B4-BE49-F238E27FC236}">
                <a16:creationId xmlns:a16="http://schemas.microsoft.com/office/drawing/2014/main" id="{1B2E573F-4659-E980-3867-03A73379DE64}"/>
              </a:ext>
            </a:extLst>
          </p:cNvPr>
          <p:cNvSpPr>
            <a:spLocks noGrp="1"/>
          </p:cNvSpPr>
          <p:nvPr>
            <p:ph type="sldNum" sz="quarter" idx="12"/>
          </p:nvPr>
        </p:nvSpPr>
        <p:spPr/>
        <p:txBody>
          <a:bodyPr/>
          <a:lstStyle/>
          <a:p>
            <a:fld id="{42B1E8F1-27DF-3C4C-AF5E-F329429EDE92}" type="slidenum">
              <a:rPr lang="lt-LT" smtClean="0"/>
              <a:t>23</a:t>
            </a:fld>
            <a:endParaRPr lang="lt-LT"/>
          </a:p>
        </p:txBody>
      </p:sp>
      <p:grpSp>
        <p:nvGrpSpPr>
          <p:cNvPr id="38" name="Group 37">
            <a:extLst>
              <a:ext uri="{FF2B5EF4-FFF2-40B4-BE49-F238E27FC236}">
                <a16:creationId xmlns:a16="http://schemas.microsoft.com/office/drawing/2014/main" id="{F7329EFE-BA4E-E67E-B8D1-1251445E7C4A}"/>
              </a:ext>
            </a:extLst>
          </p:cNvPr>
          <p:cNvGrpSpPr/>
          <p:nvPr/>
        </p:nvGrpSpPr>
        <p:grpSpPr>
          <a:xfrm>
            <a:off x="533398" y="607381"/>
            <a:ext cx="8064502" cy="4007451"/>
            <a:chOff x="533398" y="844981"/>
            <a:chExt cx="8064502" cy="4007451"/>
          </a:xfrm>
        </p:grpSpPr>
        <p:sp>
          <p:nvSpPr>
            <p:cNvPr id="5" name="Rectangle 4">
              <a:extLst>
                <a:ext uri="{FF2B5EF4-FFF2-40B4-BE49-F238E27FC236}">
                  <a16:creationId xmlns:a16="http://schemas.microsoft.com/office/drawing/2014/main" id="{5BDE1088-880F-5DC5-15BD-94D4DF44BB6A}"/>
                </a:ext>
              </a:extLst>
            </p:cNvPr>
            <p:cNvSpPr/>
            <p:nvPr/>
          </p:nvSpPr>
          <p:spPr>
            <a:xfrm>
              <a:off x="533400" y="1308931"/>
              <a:ext cx="964200" cy="9934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Vandenų monitoringas</a:t>
              </a:r>
            </a:p>
          </p:txBody>
        </p:sp>
        <p:sp>
          <p:nvSpPr>
            <p:cNvPr id="10" name="Rectangle 9">
              <a:extLst>
                <a:ext uri="{FF2B5EF4-FFF2-40B4-BE49-F238E27FC236}">
                  <a16:creationId xmlns:a16="http://schemas.microsoft.com/office/drawing/2014/main" id="{5354FB3A-F7F4-D6A4-2058-90249CB237AE}"/>
                </a:ext>
              </a:extLst>
            </p:cNvPr>
            <p:cNvSpPr/>
            <p:nvPr/>
          </p:nvSpPr>
          <p:spPr>
            <a:xfrm>
              <a:off x="1584001" y="1308931"/>
              <a:ext cx="2102399" cy="993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Aplinkos monitoringo sistema</a:t>
              </a:r>
            </a:p>
            <a:p>
              <a:pPr marL="171450" indent="-171450">
                <a:buFont typeface="Arial" panose="020B0604020202020204" pitchFamily="34" charset="0"/>
                <a:buChar char="•"/>
              </a:pPr>
              <a:r>
                <a:rPr lang="lt-LT" sz="900">
                  <a:solidFill>
                    <a:schemeClr val="tx1"/>
                  </a:solidFill>
                </a:rPr>
                <a:t>Aplinkos monitoringo objektai</a:t>
              </a:r>
            </a:p>
            <a:p>
              <a:pPr marL="171450" indent="-171450">
                <a:buFont typeface="Arial" panose="020B0604020202020204" pitchFamily="34" charset="0"/>
                <a:buChar char="•"/>
              </a:pPr>
              <a:r>
                <a:rPr lang="lt-LT" sz="900">
                  <a:solidFill>
                    <a:schemeClr val="tx1"/>
                  </a:solidFill>
                </a:rPr>
                <a:t>Aplinkos monitoringo organizavimas (stebėjimo vietos, ėminių ėmimas, tiriami parametrai ir pan.)</a:t>
              </a:r>
            </a:p>
          </p:txBody>
        </p:sp>
        <p:sp>
          <p:nvSpPr>
            <p:cNvPr id="11" name="Rectangle 10">
              <a:extLst>
                <a:ext uri="{FF2B5EF4-FFF2-40B4-BE49-F238E27FC236}">
                  <a16:creationId xmlns:a16="http://schemas.microsoft.com/office/drawing/2014/main" id="{53A4B102-9B5D-3230-557A-1FE13A06F584}"/>
                </a:ext>
              </a:extLst>
            </p:cNvPr>
            <p:cNvSpPr/>
            <p:nvPr/>
          </p:nvSpPr>
          <p:spPr>
            <a:xfrm>
              <a:off x="1582397" y="2391689"/>
              <a:ext cx="2104160" cy="112911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Paviršinių ir (arba) požeminių vandens telkinių valdymas (šalies teritorijos skirstymas)</a:t>
              </a:r>
            </a:p>
            <a:p>
              <a:pPr marL="171450" indent="-171450">
                <a:buFont typeface="Arial" panose="020B0604020202020204" pitchFamily="34" charset="0"/>
                <a:buChar char="•"/>
              </a:pPr>
              <a:r>
                <a:rPr lang="lt-LT" sz="900">
                  <a:solidFill>
                    <a:schemeClr val="tx1"/>
                  </a:solidFill>
                </a:rPr>
                <a:t>Upių baseinų rajono valdymo planų ir priemonių programų rengimas</a:t>
              </a:r>
            </a:p>
            <a:p>
              <a:pPr marL="171450" indent="-171450">
                <a:buFont typeface="Arial" panose="020B0604020202020204" pitchFamily="34" charset="0"/>
                <a:buChar char="•"/>
              </a:pPr>
              <a:r>
                <a:rPr lang="lt-LT" sz="900">
                  <a:solidFill>
                    <a:schemeClr val="tx1"/>
                  </a:solidFill>
                </a:rPr>
                <a:t>Reikalavimai UBRV planui (bendra informacija, žmogaus veiklos poveikio vertinimas ir pan.)</a:t>
              </a:r>
            </a:p>
          </p:txBody>
        </p:sp>
        <p:sp>
          <p:nvSpPr>
            <p:cNvPr id="12" name="Rectangle 11">
              <a:extLst>
                <a:ext uri="{FF2B5EF4-FFF2-40B4-BE49-F238E27FC236}">
                  <a16:creationId xmlns:a16="http://schemas.microsoft.com/office/drawing/2014/main" id="{91938085-1400-0DD0-15AC-E2047AB34DF1}"/>
                </a:ext>
              </a:extLst>
            </p:cNvPr>
            <p:cNvSpPr/>
            <p:nvPr/>
          </p:nvSpPr>
          <p:spPr>
            <a:xfrm>
              <a:off x="1582398" y="3608347"/>
              <a:ext cx="2104160" cy="12339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Nuotekų tvarkymas ir išleidimas </a:t>
              </a:r>
            </a:p>
            <a:p>
              <a:pPr marL="171450" indent="-171450">
                <a:buFont typeface="Arial" panose="020B0604020202020204" pitchFamily="34" charset="0"/>
                <a:buChar char="•"/>
              </a:pPr>
              <a:r>
                <a:rPr lang="lt-LT" sz="900">
                  <a:solidFill>
                    <a:schemeClr val="tx1"/>
                  </a:solidFill>
                </a:rPr>
                <a:t>Nuotekų apskaita</a:t>
              </a:r>
            </a:p>
            <a:p>
              <a:pPr marL="171450" indent="-171450">
                <a:buFont typeface="Arial" panose="020B0604020202020204" pitchFamily="34" charset="0"/>
                <a:buChar char="•"/>
              </a:pPr>
              <a:r>
                <a:rPr lang="lt-LT" sz="900">
                  <a:solidFill>
                    <a:schemeClr val="tx1"/>
                  </a:solidFill>
                </a:rPr>
                <a:t>Nuotekų tvarkymo ir išleidimo kontrolė</a:t>
              </a:r>
            </a:p>
          </p:txBody>
        </p:sp>
        <p:pic>
          <p:nvPicPr>
            <p:cNvPr id="21" name="Graphic 20" descr="Iceberg with solid fill">
              <a:extLst>
                <a:ext uri="{FF2B5EF4-FFF2-40B4-BE49-F238E27FC236}">
                  <a16:creationId xmlns:a16="http://schemas.microsoft.com/office/drawing/2014/main" id="{AF41FD83-1D2A-D587-A0BA-3B56AF993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98" y="850712"/>
              <a:ext cx="432000" cy="432000"/>
            </a:xfrm>
            <a:prstGeom prst="rect">
              <a:avLst/>
            </a:prstGeom>
          </p:spPr>
        </p:pic>
        <p:pic>
          <p:nvPicPr>
            <p:cNvPr id="27" name="Graphic 26" descr="Scales of justice with solid fill">
              <a:extLst>
                <a:ext uri="{FF2B5EF4-FFF2-40B4-BE49-F238E27FC236}">
                  <a16:creationId xmlns:a16="http://schemas.microsoft.com/office/drawing/2014/main" id="{9F9965A5-7301-DA2B-ACFF-5B331ABA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8477" y="844981"/>
              <a:ext cx="432000" cy="432000"/>
            </a:xfrm>
            <a:prstGeom prst="rect">
              <a:avLst/>
            </a:prstGeom>
          </p:spPr>
        </p:pic>
        <p:pic>
          <p:nvPicPr>
            <p:cNvPr id="28" name="Graphic 27" descr="Brainstorm with solid fill">
              <a:extLst>
                <a:ext uri="{FF2B5EF4-FFF2-40B4-BE49-F238E27FC236}">
                  <a16:creationId xmlns:a16="http://schemas.microsoft.com/office/drawing/2014/main" id="{CDFBCF96-7360-193A-25E1-8B11D7946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8397" y="844981"/>
              <a:ext cx="432000" cy="432000"/>
            </a:xfrm>
            <a:prstGeom prst="rect">
              <a:avLst/>
            </a:prstGeom>
          </p:spPr>
        </p:pic>
        <p:sp>
          <p:nvSpPr>
            <p:cNvPr id="29" name="Rectangle 28">
              <a:extLst>
                <a:ext uri="{FF2B5EF4-FFF2-40B4-BE49-F238E27FC236}">
                  <a16:creationId xmlns:a16="http://schemas.microsoft.com/office/drawing/2014/main" id="{214F19A9-3CE8-2189-2BC9-E829C3F7905C}"/>
                </a:ext>
              </a:extLst>
            </p:cNvPr>
            <p:cNvSpPr/>
            <p:nvPr/>
          </p:nvSpPr>
          <p:spPr>
            <a:xfrm>
              <a:off x="533398" y="2391687"/>
              <a:ext cx="964200" cy="11291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Paviršinių ir (arba) požeminių vandens telkinių valdymas</a:t>
              </a:r>
            </a:p>
          </p:txBody>
        </p:sp>
        <p:sp>
          <p:nvSpPr>
            <p:cNvPr id="30" name="Rectangle 29">
              <a:extLst>
                <a:ext uri="{FF2B5EF4-FFF2-40B4-BE49-F238E27FC236}">
                  <a16:creationId xmlns:a16="http://schemas.microsoft.com/office/drawing/2014/main" id="{D678DCDB-4F80-B92B-D8F1-77BAFC6E56ED}"/>
                </a:ext>
              </a:extLst>
            </p:cNvPr>
            <p:cNvSpPr/>
            <p:nvPr/>
          </p:nvSpPr>
          <p:spPr>
            <a:xfrm>
              <a:off x="533400" y="3608347"/>
              <a:ext cx="964200" cy="12339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Nuotekų tvarkymas / žala gamtai dėl nesutvarkytų ar netinkamai sutvarkytų nuotekų</a:t>
              </a:r>
            </a:p>
          </p:txBody>
        </p:sp>
        <p:pic>
          <p:nvPicPr>
            <p:cNvPr id="31" name="Graphic 30" descr="Blockchain with solid fill">
              <a:extLst>
                <a:ext uri="{FF2B5EF4-FFF2-40B4-BE49-F238E27FC236}">
                  <a16:creationId xmlns:a16="http://schemas.microsoft.com/office/drawing/2014/main" id="{A3BD4089-27EF-313E-E859-7B2DD791E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1515" y="844981"/>
              <a:ext cx="420472" cy="432000"/>
            </a:xfrm>
            <a:prstGeom prst="rect">
              <a:avLst/>
            </a:prstGeom>
          </p:spPr>
        </p:pic>
        <p:sp>
          <p:nvSpPr>
            <p:cNvPr id="32" name="Rectangle 31">
              <a:extLst>
                <a:ext uri="{FF2B5EF4-FFF2-40B4-BE49-F238E27FC236}">
                  <a16:creationId xmlns:a16="http://schemas.microsoft.com/office/drawing/2014/main" id="{A49358E1-800D-62A9-E44E-961B1E29DDA8}"/>
                </a:ext>
              </a:extLst>
            </p:cNvPr>
            <p:cNvSpPr/>
            <p:nvPr/>
          </p:nvSpPr>
          <p:spPr>
            <a:xfrm>
              <a:off x="3772801" y="1308931"/>
              <a:ext cx="3326400" cy="9934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Vandenų monitoringo metu surinkti duomenys naudojami priimant sprendimus dėl paviršinių ir (arba) požeminių vandens telkinių valdymo, jie sudaro pagrindą vandens telkinių ekologinei būklei apibūdinti, taip pat analizuojamos galimos blogos ekologinės būklės priežastys</a:t>
              </a:r>
            </a:p>
            <a:p>
              <a:pPr marL="171450" indent="-171450">
                <a:buFont typeface="Arial" panose="020B0604020202020204" pitchFamily="34" charset="0"/>
                <a:buChar char="•"/>
              </a:pPr>
              <a:r>
                <a:rPr lang="lt-LT" sz="800">
                  <a:solidFill>
                    <a:schemeClr val="tx1"/>
                  </a:solidFill>
                </a:rPr>
                <a:t>Neigiami taršos padariniai nesusiejami su jų poveikiu ekosistemoms ir jų galimybėms teikti EP</a:t>
              </a:r>
            </a:p>
          </p:txBody>
        </p:sp>
        <p:sp>
          <p:nvSpPr>
            <p:cNvPr id="33" name="Rectangle 32">
              <a:extLst>
                <a:ext uri="{FF2B5EF4-FFF2-40B4-BE49-F238E27FC236}">
                  <a16:creationId xmlns:a16="http://schemas.microsoft.com/office/drawing/2014/main" id="{D1C1D7D3-E5B4-EDB4-BFD9-FDE81EB99FE5}"/>
                </a:ext>
              </a:extLst>
            </p:cNvPr>
            <p:cNvSpPr/>
            <p:nvPr/>
          </p:nvSpPr>
          <p:spPr>
            <a:xfrm>
              <a:off x="3771197" y="2391689"/>
              <a:ext cx="3326400" cy="112911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UBRVP analizuojamos galimos taršos ar blogos būklės priežastys ir šaltiniai. Vis dėlto, pasekmės analizuojamos per ekologinės  būklės vertinimo prizmę, bet nėra susiejamos su pasekmėmis ekosistemoms ir jų teikiamoms EP</a:t>
              </a:r>
            </a:p>
            <a:p>
              <a:pPr marL="171450" indent="-171450">
                <a:buFont typeface="Arial" panose="020B0604020202020204" pitchFamily="34" charset="0"/>
                <a:buChar char="•"/>
              </a:pPr>
              <a:r>
                <a:rPr lang="lt-LT" sz="800">
                  <a:solidFill>
                    <a:schemeClr val="tx1"/>
                  </a:solidFill>
                </a:rPr>
                <a:t>Atlikta analize remiamasi rengiant vandensaugos tikslus ir priemonių programą jiems pasiekti. Todėl </a:t>
              </a:r>
              <a:r>
                <a:rPr lang="lt-LT" sz="800" err="1">
                  <a:solidFill>
                    <a:schemeClr val="tx1"/>
                  </a:solidFill>
                </a:rPr>
                <a:t>ekosisteminio</a:t>
              </a:r>
              <a:r>
                <a:rPr lang="lt-LT" sz="800">
                  <a:solidFill>
                    <a:schemeClr val="tx1"/>
                  </a:solidFill>
                </a:rPr>
                <a:t> požiūrio taikymas gali būti naudingas siekiant išskirti </a:t>
              </a:r>
              <a:r>
                <a:rPr lang="lt-LT" sz="800" err="1">
                  <a:solidFill>
                    <a:schemeClr val="tx1"/>
                  </a:solidFill>
                </a:rPr>
                <a:t>pažeidžiamiausias</a:t>
              </a:r>
              <a:r>
                <a:rPr lang="lt-LT" sz="800">
                  <a:solidFill>
                    <a:schemeClr val="tx1"/>
                  </a:solidFill>
                </a:rPr>
                <a:t> vandenų ekosistemas ir grėsmę EP </a:t>
              </a:r>
            </a:p>
          </p:txBody>
        </p:sp>
        <p:sp>
          <p:nvSpPr>
            <p:cNvPr id="34" name="Rectangle 33">
              <a:extLst>
                <a:ext uri="{FF2B5EF4-FFF2-40B4-BE49-F238E27FC236}">
                  <a16:creationId xmlns:a16="http://schemas.microsoft.com/office/drawing/2014/main" id="{470D498C-114E-0EBE-8290-C97B7462BBCC}"/>
                </a:ext>
              </a:extLst>
            </p:cNvPr>
            <p:cNvSpPr/>
            <p:nvPr/>
          </p:nvSpPr>
          <p:spPr>
            <a:xfrm>
              <a:off x="3771198" y="3618443"/>
              <a:ext cx="3326399" cy="12339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Teisės aktuose yra numatytos aiškios nuotekose leidžiamos teršalų vertės, taip pat nuotekų išleidimo į aplinką galimos vietos ir kiti dalykai. Kontrolės metu tikrinama, kaip laikomasi šių nuostatų, nustačius jų pažeidimo atvejus, skiriamos baudos</a:t>
              </a:r>
            </a:p>
            <a:p>
              <a:pPr marL="171450" indent="-171450">
                <a:buFont typeface="Arial" panose="020B0604020202020204" pitchFamily="34" charset="0"/>
                <a:buChar char="•"/>
              </a:pPr>
              <a:r>
                <a:rPr lang="lt-LT" sz="800">
                  <a:solidFill>
                    <a:schemeClr val="tx1"/>
                  </a:solidFill>
                </a:rPr>
                <a:t>Ne visos nuotekos tinkamai valomos ir nepakankamai išvalytos ar nevalytos išleidžiamos į aplinką. Todėl turi būti stiprinama kontrolė (pavyzdžiui, dažniau tikrinant ir patikrinant daugiau objektų)</a:t>
              </a:r>
            </a:p>
            <a:p>
              <a:pPr marL="171450" indent="-171450">
                <a:buFont typeface="Arial" panose="020B0604020202020204" pitchFamily="34" charset="0"/>
                <a:buChar char="•"/>
              </a:pPr>
              <a:r>
                <a:rPr lang="lt-LT" sz="800">
                  <a:solidFill>
                    <a:schemeClr val="tx1"/>
                  </a:solidFill>
                </a:rPr>
                <a:t>Tikslinga atkreipti dėmesį į daromos aplinkai žalos išleidžiant nepakankamai išvalytas ar nevalytas nuotekas vertinimą, nevertinama negauta nauda</a:t>
              </a:r>
            </a:p>
          </p:txBody>
        </p:sp>
        <p:sp>
          <p:nvSpPr>
            <p:cNvPr id="35" name="Rectangle 34">
              <a:extLst>
                <a:ext uri="{FF2B5EF4-FFF2-40B4-BE49-F238E27FC236}">
                  <a16:creationId xmlns:a16="http://schemas.microsoft.com/office/drawing/2014/main" id="{6129690D-2466-1BC4-7815-C197321825D7}"/>
                </a:ext>
              </a:extLst>
            </p:cNvPr>
            <p:cNvSpPr/>
            <p:nvPr/>
          </p:nvSpPr>
          <p:spPr>
            <a:xfrm>
              <a:off x="7185602" y="1308931"/>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nesiūlomas</a:t>
              </a:r>
            </a:p>
          </p:txBody>
        </p:sp>
        <p:sp>
          <p:nvSpPr>
            <p:cNvPr id="36" name="Rectangle 35">
              <a:extLst>
                <a:ext uri="{FF2B5EF4-FFF2-40B4-BE49-F238E27FC236}">
                  <a16:creationId xmlns:a16="http://schemas.microsoft.com/office/drawing/2014/main" id="{210EEA06-688A-FDBD-7047-98B6C4A68DC7}"/>
                </a:ext>
              </a:extLst>
            </p:cNvPr>
            <p:cNvSpPr/>
            <p:nvPr/>
          </p:nvSpPr>
          <p:spPr>
            <a:xfrm>
              <a:off x="7182237" y="2387933"/>
              <a:ext cx="1412298" cy="11291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UBRVP (jei neintegruojama į monitoringą)</a:t>
              </a:r>
            </a:p>
          </p:txBody>
        </p:sp>
        <p:sp>
          <p:nvSpPr>
            <p:cNvPr id="37" name="Rectangle 36">
              <a:extLst>
                <a:ext uri="{FF2B5EF4-FFF2-40B4-BE49-F238E27FC236}">
                  <a16:creationId xmlns:a16="http://schemas.microsoft.com/office/drawing/2014/main" id="{BF803B1F-4A61-ED61-E574-DDDCB0179B47}"/>
                </a:ext>
              </a:extLst>
            </p:cNvPr>
            <p:cNvSpPr/>
            <p:nvPr/>
          </p:nvSpPr>
          <p:spPr>
            <a:xfrm>
              <a:off x="7178872" y="3610935"/>
              <a:ext cx="1412298" cy="123140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žalos aplinkai atlyginimo dydžio nustatymą</a:t>
              </a:r>
            </a:p>
          </p:txBody>
        </p:sp>
      </p:grpSp>
    </p:spTree>
    <p:extLst>
      <p:ext uri="{BB962C8B-B14F-4D97-AF65-F5344CB8AC3E}">
        <p14:creationId xmlns:p14="http://schemas.microsoft.com/office/powerpoint/2010/main" val="188793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D0EA-AA3D-2A2D-A206-622A847BAA86}"/>
              </a:ext>
            </a:extLst>
          </p:cNvPr>
          <p:cNvSpPr>
            <a:spLocks noGrp="1"/>
          </p:cNvSpPr>
          <p:nvPr>
            <p:ph type="title"/>
          </p:nvPr>
        </p:nvSpPr>
        <p:spPr>
          <a:xfrm>
            <a:off x="559301" y="335585"/>
            <a:ext cx="8064500" cy="276999"/>
          </a:xfrm>
        </p:spPr>
        <p:txBody>
          <a:bodyPr/>
          <a:lstStyle/>
          <a:p>
            <a:r>
              <a:rPr lang="lt-LT" sz="2000">
                <a:solidFill>
                  <a:schemeClr val="tx1"/>
                </a:solidFill>
              </a:rPr>
              <a:t>EP vertinimo integravimo į upių baseinų rajonų valdymo planus modelis</a:t>
            </a:r>
            <a:endParaRPr lang="en-GB" sz="2000">
              <a:solidFill>
                <a:schemeClr val="tx1"/>
              </a:solidFill>
            </a:endParaRPr>
          </a:p>
        </p:txBody>
      </p:sp>
      <p:sp>
        <p:nvSpPr>
          <p:cNvPr id="3" name="Slide Number Placeholder 2">
            <a:extLst>
              <a:ext uri="{FF2B5EF4-FFF2-40B4-BE49-F238E27FC236}">
                <a16:creationId xmlns:a16="http://schemas.microsoft.com/office/drawing/2014/main" id="{6D20FB90-3E3C-10CD-1293-68717D04CE50}"/>
              </a:ext>
            </a:extLst>
          </p:cNvPr>
          <p:cNvSpPr>
            <a:spLocks noGrp="1"/>
          </p:cNvSpPr>
          <p:nvPr>
            <p:ph type="sldNum" sz="quarter" idx="12"/>
          </p:nvPr>
        </p:nvSpPr>
        <p:spPr/>
        <p:txBody>
          <a:bodyPr/>
          <a:lstStyle/>
          <a:p>
            <a:fld id="{42B1E8F1-27DF-3C4C-AF5E-F329429EDE92}" type="slidenum">
              <a:rPr lang="en-GB" smtClean="0"/>
              <a:t>24</a:t>
            </a:fld>
            <a:endParaRPr lang="en-GB"/>
          </a:p>
        </p:txBody>
      </p:sp>
      <p:grpSp>
        <p:nvGrpSpPr>
          <p:cNvPr id="15" name="Group 14">
            <a:extLst>
              <a:ext uri="{FF2B5EF4-FFF2-40B4-BE49-F238E27FC236}">
                <a16:creationId xmlns:a16="http://schemas.microsoft.com/office/drawing/2014/main" id="{7D41ECA3-BBF1-BC47-2546-D7C4786D1A90}"/>
              </a:ext>
            </a:extLst>
          </p:cNvPr>
          <p:cNvGrpSpPr/>
          <p:nvPr/>
        </p:nvGrpSpPr>
        <p:grpSpPr>
          <a:xfrm>
            <a:off x="586853" y="1083660"/>
            <a:ext cx="7563779" cy="3169456"/>
            <a:chOff x="586853" y="1083660"/>
            <a:chExt cx="7563779" cy="3169456"/>
          </a:xfrm>
        </p:grpSpPr>
        <p:cxnSp>
          <p:nvCxnSpPr>
            <p:cNvPr id="71" name="Straight Arrow Connector 70">
              <a:extLst>
                <a:ext uri="{FF2B5EF4-FFF2-40B4-BE49-F238E27FC236}">
                  <a16:creationId xmlns:a16="http://schemas.microsoft.com/office/drawing/2014/main" id="{B09F384B-CE54-364D-36A9-03A21BC4D037}"/>
                </a:ext>
              </a:extLst>
            </p:cNvPr>
            <p:cNvCxnSpPr>
              <a:cxnSpLocks/>
            </p:cNvCxnSpPr>
            <p:nvPr/>
          </p:nvCxnSpPr>
          <p:spPr>
            <a:xfrm>
              <a:off x="640074" y="3792781"/>
              <a:ext cx="180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D21F763-1313-8B73-568D-0133E24D3E9D}"/>
                </a:ext>
              </a:extLst>
            </p:cNvPr>
            <p:cNvSpPr/>
            <p:nvPr/>
          </p:nvSpPr>
          <p:spPr>
            <a:xfrm>
              <a:off x="586853" y="1083660"/>
              <a:ext cx="5479419" cy="2274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a:t>Upių baseinų rajonų valdymo planas</a:t>
              </a:r>
            </a:p>
          </p:txBody>
        </p:sp>
        <p:sp>
          <p:nvSpPr>
            <p:cNvPr id="32" name="Rectangle 31">
              <a:extLst>
                <a:ext uri="{FF2B5EF4-FFF2-40B4-BE49-F238E27FC236}">
                  <a16:creationId xmlns:a16="http://schemas.microsoft.com/office/drawing/2014/main" id="{FE5CE131-ACA1-B1FA-F290-7EEAA52BEFA3}"/>
                </a:ext>
              </a:extLst>
            </p:cNvPr>
            <p:cNvSpPr/>
            <p:nvPr/>
          </p:nvSpPr>
          <p:spPr>
            <a:xfrm>
              <a:off x="826900" y="1373032"/>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latin typeface="Calibri" panose="020F0502020204030204" pitchFamily="34" charset="0"/>
                  <a:ea typeface="Times New Roman" panose="02020603050405020304" pitchFamily="18" charset="0"/>
                  <a:cs typeface="Calibri" panose="020F0502020204030204" pitchFamily="34" charset="0"/>
                </a:rPr>
                <a:t>B</a:t>
              </a:r>
              <a:r>
                <a:rPr lang="lt-LT" sz="9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endras upių baseinų rajono ir jame esančių požeminių ir paviršinių vandens telkinių apibūdinimas ir išskyrimas</a:t>
              </a:r>
              <a:r>
                <a:rPr lang="en-LT" sz="900">
                  <a:solidFill>
                    <a:schemeClr val="tx1"/>
                  </a:solidFill>
                  <a:effectLst/>
                  <a:latin typeface="Calibri" panose="020F0502020204030204" pitchFamily="34" charset="0"/>
                  <a:cs typeface="Calibri" panose="020F0502020204030204" pitchFamily="34" charset="0"/>
                </a:rPr>
                <a:t> </a:t>
              </a:r>
              <a:endParaRPr lang="lt-LT" sz="900">
                <a:solidFill>
                  <a:schemeClr val="tx1"/>
                </a:solidFill>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9E8CB893-9BCE-11D7-BE44-D7980DD45784}"/>
                </a:ext>
              </a:extLst>
            </p:cNvPr>
            <p:cNvSpPr/>
            <p:nvPr/>
          </p:nvSpPr>
          <p:spPr>
            <a:xfrm>
              <a:off x="826900" y="1699293"/>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Ž</a:t>
              </a:r>
              <a:r>
                <a:rPr lang="lt-LT" sz="900">
                  <a:solidFill>
                    <a:schemeClr val="tx1"/>
                  </a:solidFill>
                  <a:effectLst/>
                  <a:ea typeface="Times New Roman" panose="02020603050405020304" pitchFamily="18" charset="0"/>
                  <a:cs typeface="Times New Roman" panose="02020603050405020304" pitchFamily="18" charset="0"/>
                </a:rPr>
                <a:t>mogaus veiklos poveikio požeminių ir paviršinių vandens telkinių būklei įvertinimas</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3" name="Rectangle 52">
              <a:extLst>
                <a:ext uri="{FF2B5EF4-FFF2-40B4-BE49-F238E27FC236}">
                  <a16:creationId xmlns:a16="http://schemas.microsoft.com/office/drawing/2014/main" id="{8AB5E7E6-0FE7-9A74-F26E-13E6B52E77E8}"/>
                </a:ext>
              </a:extLst>
            </p:cNvPr>
            <p:cNvSpPr/>
            <p:nvPr/>
          </p:nvSpPr>
          <p:spPr>
            <a:xfrm>
              <a:off x="826900" y="2025553"/>
              <a:ext cx="5069900" cy="27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S</a:t>
              </a:r>
              <a:r>
                <a:rPr lang="lt-LT" sz="900">
                  <a:solidFill>
                    <a:schemeClr val="tx1"/>
                  </a:solidFill>
                  <a:effectLst/>
                  <a:ea typeface="Times New Roman" panose="02020603050405020304" pitchFamily="18" charset="0"/>
                  <a:cs typeface="Times New Roman" panose="02020603050405020304" pitchFamily="18" charset="0"/>
                </a:rPr>
                <a:t>augomų plotų išskyrimas</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4" name="Rectangle 53">
              <a:extLst>
                <a:ext uri="{FF2B5EF4-FFF2-40B4-BE49-F238E27FC236}">
                  <a16:creationId xmlns:a16="http://schemas.microsoft.com/office/drawing/2014/main" id="{98814ACC-4FF1-6AA1-8C0E-29FED4983190}"/>
                </a:ext>
              </a:extLst>
            </p:cNvPr>
            <p:cNvSpPr/>
            <p:nvPr/>
          </p:nvSpPr>
          <p:spPr>
            <a:xfrm>
              <a:off x="826900" y="2352518"/>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P</a:t>
              </a:r>
              <a:r>
                <a:rPr lang="lt-LT" sz="900">
                  <a:solidFill>
                    <a:schemeClr val="tx1"/>
                  </a:solidFill>
                  <a:effectLst/>
                  <a:ea typeface="Times New Roman" panose="02020603050405020304" pitchFamily="18" charset="0"/>
                  <a:cs typeface="Times New Roman" panose="02020603050405020304" pitchFamily="18" charset="0"/>
                </a:rPr>
                <a:t>aviršinių ir požeminių vandens telkinių būklės įvertinimas</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5" name="Rectangle 54">
              <a:extLst>
                <a:ext uri="{FF2B5EF4-FFF2-40B4-BE49-F238E27FC236}">
                  <a16:creationId xmlns:a16="http://schemas.microsoft.com/office/drawing/2014/main" id="{F082D4FB-7AC3-1928-1FB9-1D94B3C1289A}"/>
                </a:ext>
              </a:extLst>
            </p:cNvPr>
            <p:cNvSpPr/>
            <p:nvPr/>
          </p:nvSpPr>
          <p:spPr>
            <a:xfrm>
              <a:off x="826900" y="2678778"/>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P</a:t>
              </a:r>
              <a:r>
                <a:rPr lang="lt-LT" sz="900">
                  <a:solidFill>
                    <a:schemeClr val="tx1"/>
                  </a:solidFill>
                  <a:effectLst/>
                  <a:ea typeface="Times New Roman" panose="02020603050405020304" pitchFamily="18" charset="0"/>
                  <a:cs typeface="Times New Roman" panose="02020603050405020304" pitchFamily="18" charset="0"/>
                </a:rPr>
                <a:t>aviršinių ir požeminių vandens telkinių būklės atitikties nustatytiems </a:t>
              </a:r>
              <a:r>
                <a:rPr lang="lt-LT" sz="900" err="1">
                  <a:solidFill>
                    <a:schemeClr val="tx1"/>
                  </a:solidFill>
                  <a:effectLst/>
                  <a:ea typeface="Times New Roman" panose="02020603050405020304" pitchFamily="18" charset="0"/>
                  <a:cs typeface="Times New Roman" panose="02020603050405020304" pitchFamily="18" charset="0"/>
                </a:rPr>
                <a:t>vandensaugos</a:t>
              </a:r>
              <a:r>
                <a:rPr lang="lt-LT" sz="900">
                  <a:solidFill>
                    <a:schemeClr val="tx1"/>
                  </a:solidFill>
                  <a:effectLst/>
                  <a:ea typeface="Times New Roman" panose="02020603050405020304" pitchFamily="18" charset="0"/>
                  <a:cs typeface="Times New Roman" panose="02020603050405020304" pitchFamily="18" charset="0"/>
                </a:rPr>
                <a:t> tikslams vertinimas</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6" name="Rectangle 55">
              <a:extLst>
                <a:ext uri="{FF2B5EF4-FFF2-40B4-BE49-F238E27FC236}">
                  <a16:creationId xmlns:a16="http://schemas.microsoft.com/office/drawing/2014/main" id="{EA278FF6-964E-E9C2-7E53-EDAAC0D5109B}"/>
                </a:ext>
              </a:extLst>
            </p:cNvPr>
            <p:cNvSpPr/>
            <p:nvPr/>
          </p:nvSpPr>
          <p:spPr>
            <a:xfrm>
              <a:off x="826900" y="3005038"/>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P</a:t>
              </a:r>
              <a:r>
                <a:rPr lang="lt-LT" sz="900">
                  <a:solidFill>
                    <a:schemeClr val="tx1"/>
                  </a:solidFill>
                  <a:effectLst/>
                  <a:ea typeface="Times New Roman" panose="02020603050405020304" pitchFamily="18" charset="0"/>
                  <a:cs typeface="Times New Roman" panose="02020603050405020304" pitchFamily="18" charset="0"/>
                </a:rPr>
                <a:t>aviršinių ir (arba) požeminių vandens telkinių ir jų vandens naudojimo bei administravimo ekonominė analizė</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7" name="Rectangle 56">
              <a:extLst>
                <a:ext uri="{FF2B5EF4-FFF2-40B4-BE49-F238E27FC236}">
                  <a16:creationId xmlns:a16="http://schemas.microsoft.com/office/drawing/2014/main" id="{75DFA8C9-5586-7806-033B-628FC4A77539}"/>
                </a:ext>
              </a:extLst>
            </p:cNvPr>
            <p:cNvSpPr/>
            <p:nvPr/>
          </p:nvSpPr>
          <p:spPr>
            <a:xfrm>
              <a:off x="826900" y="3331298"/>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err="1">
                  <a:solidFill>
                    <a:schemeClr val="tx1"/>
                  </a:solidFill>
                  <a:latin typeface="Calibri" panose="020F0502020204030204" pitchFamily="34" charset="0"/>
                  <a:ea typeface="Times New Roman" panose="02020603050405020304" pitchFamily="18" charset="0"/>
                  <a:cs typeface="Calibri" panose="020F0502020204030204" pitchFamily="34" charset="0"/>
                </a:rPr>
                <a:t>V</a:t>
              </a:r>
              <a:r>
                <a:rPr lang="lt-LT" sz="90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andensaugos</a:t>
              </a:r>
              <a:r>
                <a:rPr lang="lt-LT" sz="9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tikslams pasiekti reikalingų priemonių nustatymas</a:t>
              </a:r>
              <a:r>
                <a:rPr lang="en-LT" sz="900">
                  <a:solidFill>
                    <a:schemeClr val="tx1"/>
                  </a:solidFill>
                  <a:effectLst/>
                  <a:latin typeface="Calibri" panose="020F0502020204030204" pitchFamily="34" charset="0"/>
                  <a:cs typeface="Calibri" panose="020F0502020204030204" pitchFamily="34" charset="0"/>
                </a:rPr>
                <a:t> </a:t>
              </a:r>
              <a:endParaRPr lang="lt-LT" sz="900">
                <a:solidFill>
                  <a:schemeClr val="tx1"/>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28543469-B771-C8BF-CDBF-AF5CF0358F20}"/>
                </a:ext>
              </a:extLst>
            </p:cNvPr>
            <p:cNvSpPr/>
            <p:nvPr/>
          </p:nvSpPr>
          <p:spPr>
            <a:xfrm>
              <a:off x="826900" y="3657558"/>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U</a:t>
              </a:r>
              <a:r>
                <a:rPr lang="lt-LT" sz="900">
                  <a:solidFill>
                    <a:schemeClr val="tx1"/>
                  </a:solidFill>
                  <a:effectLst/>
                  <a:ea typeface="Times New Roman" panose="02020603050405020304" pitchFamily="18" charset="0"/>
                  <a:cs typeface="Times New Roman" panose="02020603050405020304" pitchFamily="18" charset="0"/>
                </a:rPr>
                <a:t>pių ir (arba) ežerų reguliavimo darbų ir (arba) priemonių nustatymas</a:t>
              </a:r>
              <a:r>
                <a:rPr lang="en-LT" sz="900">
                  <a:solidFill>
                    <a:schemeClr val="tx1"/>
                  </a:solidFill>
                  <a:effectLst/>
                </a:rPr>
                <a:t> </a:t>
              </a:r>
              <a:endParaRPr lang="lt-LT" sz="900">
                <a:solidFill>
                  <a:schemeClr val="tx1"/>
                </a:solidFill>
                <a:cs typeface="Calibri" panose="020F0502020204030204" pitchFamily="34" charset="0"/>
              </a:endParaRPr>
            </a:p>
          </p:txBody>
        </p:sp>
        <p:sp>
          <p:nvSpPr>
            <p:cNvPr id="59" name="Rectangle 58">
              <a:extLst>
                <a:ext uri="{FF2B5EF4-FFF2-40B4-BE49-F238E27FC236}">
                  <a16:creationId xmlns:a16="http://schemas.microsoft.com/office/drawing/2014/main" id="{E9CCD936-D25D-612B-6E8F-B4F1FD038A72}"/>
                </a:ext>
              </a:extLst>
            </p:cNvPr>
            <p:cNvSpPr/>
            <p:nvPr/>
          </p:nvSpPr>
          <p:spPr>
            <a:xfrm>
              <a:off x="826900" y="3983821"/>
              <a:ext cx="5069900" cy="2692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ea typeface="Times New Roman" panose="02020603050405020304" pitchFamily="18" charset="0"/>
                  <a:cs typeface="Times New Roman" panose="02020603050405020304" pitchFamily="18" charset="0"/>
                </a:rPr>
                <a:t>K</a:t>
              </a:r>
              <a:r>
                <a:rPr lang="lt-LT" sz="900">
                  <a:solidFill>
                    <a:schemeClr val="tx1"/>
                  </a:solidFill>
                  <a:effectLst/>
                  <a:ea typeface="Times New Roman" panose="02020603050405020304" pitchFamily="18" charset="0"/>
                  <a:cs typeface="Times New Roman" panose="02020603050405020304" pitchFamily="18" charset="0"/>
                </a:rPr>
                <a:t>iti efektyviam paviršinių ir požeminių vandens telkinių valdymui reikalingi veiksmai</a:t>
              </a:r>
              <a:r>
                <a:rPr lang="en-LT" sz="900">
                  <a:solidFill>
                    <a:schemeClr val="tx1"/>
                  </a:solidFill>
                  <a:effectLst/>
                </a:rPr>
                <a:t> </a:t>
              </a:r>
              <a:endParaRPr lang="lt-LT" sz="900">
                <a:solidFill>
                  <a:schemeClr val="tx1"/>
                </a:solidFill>
                <a:cs typeface="Calibri" panose="020F0502020204030204" pitchFamily="34" charset="0"/>
              </a:endParaRPr>
            </a:p>
          </p:txBody>
        </p:sp>
        <p:cxnSp>
          <p:nvCxnSpPr>
            <p:cNvPr id="65" name="Elbow Connector 64">
              <a:extLst>
                <a:ext uri="{FF2B5EF4-FFF2-40B4-BE49-F238E27FC236}">
                  <a16:creationId xmlns:a16="http://schemas.microsoft.com/office/drawing/2014/main" id="{72B10643-708E-BDB0-9A92-5907D5B4E0FE}"/>
                </a:ext>
              </a:extLst>
            </p:cNvPr>
            <p:cNvCxnSpPr>
              <a:cxnSpLocks/>
              <a:endCxn id="59" idx="1"/>
            </p:cNvCxnSpPr>
            <p:nvPr/>
          </p:nvCxnSpPr>
          <p:spPr>
            <a:xfrm rot="16200000" flipH="1">
              <a:off x="-670176" y="2621392"/>
              <a:ext cx="2807327" cy="1868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B6C58E7-B174-9371-4F9C-39E2B35D2730}"/>
                </a:ext>
              </a:extLst>
            </p:cNvPr>
            <p:cNvCxnSpPr>
              <a:cxnSpLocks/>
            </p:cNvCxnSpPr>
            <p:nvPr/>
          </p:nvCxnSpPr>
          <p:spPr>
            <a:xfrm>
              <a:off x="640074" y="3467961"/>
              <a:ext cx="180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DE95CBD-5BF0-F125-373C-00628F154D87}"/>
                </a:ext>
              </a:extLst>
            </p:cNvPr>
            <p:cNvCxnSpPr>
              <a:cxnSpLocks/>
            </p:cNvCxnSpPr>
            <p:nvPr/>
          </p:nvCxnSpPr>
          <p:spPr>
            <a:xfrm>
              <a:off x="640074" y="3139685"/>
              <a:ext cx="180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27C0608-215A-228E-1E13-FB107EBE7571}"/>
                </a:ext>
              </a:extLst>
            </p:cNvPr>
            <p:cNvCxnSpPr>
              <a:cxnSpLocks/>
            </p:cNvCxnSpPr>
            <p:nvPr/>
          </p:nvCxnSpPr>
          <p:spPr>
            <a:xfrm>
              <a:off x="640074" y="2813425"/>
              <a:ext cx="180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7E78B3E-973D-E04F-B65E-D53CB2FE3E4D}"/>
                </a:ext>
              </a:extLst>
            </p:cNvPr>
            <p:cNvCxnSpPr>
              <a:cxnSpLocks/>
            </p:cNvCxnSpPr>
            <p:nvPr/>
          </p:nvCxnSpPr>
          <p:spPr>
            <a:xfrm>
              <a:off x="640074" y="2483633"/>
              <a:ext cx="186826" cy="3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900D0BC-9768-0667-64A8-61C29C651476}"/>
                </a:ext>
              </a:extLst>
            </p:cNvPr>
            <p:cNvCxnSpPr>
              <a:cxnSpLocks/>
            </p:cNvCxnSpPr>
            <p:nvPr/>
          </p:nvCxnSpPr>
          <p:spPr>
            <a:xfrm flipV="1">
              <a:off x="640074" y="2160553"/>
              <a:ext cx="186826" cy="4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70731B5-15D7-E491-2E40-E00E5936448A}"/>
                </a:ext>
              </a:extLst>
            </p:cNvPr>
            <p:cNvCxnSpPr>
              <a:cxnSpLocks/>
            </p:cNvCxnSpPr>
            <p:nvPr/>
          </p:nvCxnSpPr>
          <p:spPr>
            <a:xfrm>
              <a:off x="640074" y="1833941"/>
              <a:ext cx="1868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A00730C-F6F2-12CC-C92A-A23BAB669FF0}"/>
                </a:ext>
              </a:extLst>
            </p:cNvPr>
            <p:cNvCxnSpPr>
              <a:cxnSpLocks/>
            </p:cNvCxnSpPr>
            <p:nvPr/>
          </p:nvCxnSpPr>
          <p:spPr>
            <a:xfrm>
              <a:off x="640074" y="1507680"/>
              <a:ext cx="180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A39B20E-C7FC-059B-1BB1-D6F674C7ACBB}"/>
                </a:ext>
              </a:extLst>
            </p:cNvPr>
            <p:cNvSpPr/>
            <p:nvPr/>
          </p:nvSpPr>
          <p:spPr>
            <a:xfrm>
              <a:off x="6075673" y="1420724"/>
              <a:ext cx="2074959" cy="16414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lt-LT" sz="900">
                  <a:solidFill>
                    <a:schemeClr val="tx1"/>
                  </a:solidFill>
                  <a:ea typeface="Times New Roman" panose="02020603050405020304" pitchFamily="18" charset="0"/>
                  <a:cs typeface="Times New Roman"/>
                </a:rPr>
                <a:t>Į privalomas UBRVP dalis įtraukti papildomą dalį, kuri apimtų poveikio ekosistemoms ir jų teikiamoms EP vertinimą.</a:t>
              </a:r>
              <a:r>
                <a:rPr lang="lt-LT" sz="900">
                  <a:solidFill>
                    <a:schemeClr val="tx1"/>
                  </a:solidFill>
                  <a:ea typeface="Times New Roman" panose="02020603050405020304" pitchFamily="18" charset="0"/>
                  <a:cs typeface="Calibri"/>
                </a:rPr>
                <a:t> Tai reiškia, kad būtų vertinama ne tik tarša ir jos šaltiniai (pasklidoji, sutelktoji ir t. t.), tačiau taip pat šios taršos ir ekologinės būklės pablogėjimo pasekmės – galimas poveikis EP. Toks požiūris leidžia įvertinti ne tik poveikį gamtai, tačiau ir žmogui kaip EP naudotojui.</a:t>
              </a:r>
            </a:p>
          </p:txBody>
        </p:sp>
        <p:cxnSp>
          <p:nvCxnSpPr>
            <p:cNvPr id="23" name="Straight Arrow Connector 22">
              <a:extLst>
                <a:ext uri="{FF2B5EF4-FFF2-40B4-BE49-F238E27FC236}">
                  <a16:creationId xmlns:a16="http://schemas.microsoft.com/office/drawing/2014/main" id="{F841A3B1-ED6D-181D-93CA-9F01C93CA8BE}"/>
                </a:ext>
              </a:extLst>
            </p:cNvPr>
            <p:cNvCxnSpPr>
              <a:cxnSpLocks/>
            </p:cNvCxnSpPr>
            <p:nvPr/>
          </p:nvCxnSpPr>
          <p:spPr>
            <a:xfrm>
              <a:off x="640074" y="1997233"/>
              <a:ext cx="5435599"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AF78C40B-CF59-D482-B06C-9E4832A83C25}"/>
              </a:ext>
            </a:extLst>
          </p:cNvPr>
          <p:cNvSpPr txBox="1"/>
          <p:nvPr/>
        </p:nvSpPr>
        <p:spPr>
          <a:xfrm>
            <a:off x="541184" y="642709"/>
            <a:ext cx="8064500" cy="400110"/>
          </a:xfrm>
          <a:prstGeom prst="rect">
            <a:avLst/>
          </a:prstGeom>
          <a:noFill/>
        </p:spPr>
        <p:txBody>
          <a:bodyPr wrap="square">
            <a:spAutoFit/>
          </a:bodyPr>
          <a:lstStyle/>
          <a:p>
            <a:pPr algn="just"/>
            <a:r>
              <a:rPr lang="lt-LT" sz="1000"/>
              <a:t>Tikslas – </a:t>
            </a:r>
            <a:r>
              <a:rPr lang="lt-LT" sz="1000">
                <a:solidFill>
                  <a:schemeClr val="tx1"/>
                </a:solidFill>
              </a:rPr>
              <a:t>siekiama įtraukti platesnį požiūrį į paviršinių ir požeminių vandens telkinių valdymą ir formuojant vandensaugos tikslus ir priemones atsižvelgti į ekosistemas ir jų teikiamas EP.</a:t>
            </a:r>
          </a:p>
        </p:txBody>
      </p:sp>
    </p:spTree>
    <p:extLst>
      <p:ext uri="{BB962C8B-B14F-4D97-AF65-F5344CB8AC3E}">
        <p14:creationId xmlns:p14="http://schemas.microsoft.com/office/powerpoint/2010/main" val="168622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1153-8553-64EE-3056-7C2B009121AD}"/>
              </a:ext>
            </a:extLst>
          </p:cNvPr>
          <p:cNvSpPr>
            <a:spLocks noGrp="1"/>
          </p:cNvSpPr>
          <p:nvPr>
            <p:ph type="title"/>
          </p:nvPr>
        </p:nvSpPr>
        <p:spPr>
          <a:xfrm>
            <a:off x="533400" y="354476"/>
            <a:ext cx="8064500" cy="249299"/>
          </a:xfrm>
        </p:spPr>
        <p:txBody>
          <a:bodyPr/>
          <a:lstStyle/>
          <a:p>
            <a:r>
              <a:rPr lang="lt-LT" sz="1800">
                <a:solidFill>
                  <a:schemeClr val="tx1"/>
                </a:solidFill>
              </a:rPr>
              <a:t>Pavyzdinis EP sąrašas ir jų sąsajų su vertinamais vandenų būklės elementais schema</a:t>
            </a:r>
          </a:p>
        </p:txBody>
      </p:sp>
      <p:sp>
        <p:nvSpPr>
          <p:cNvPr id="3" name="Slide Number Placeholder 2">
            <a:extLst>
              <a:ext uri="{FF2B5EF4-FFF2-40B4-BE49-F238E27FC236}">
                <a16:creationId xmlns:a16="http://schemas.microsoft.com/office/drawing/2014/main" id="{187E0AAB-2F9F-7DC9-2DDE-A105A9E8D6A1}"/>
              </a:ext>
            </a:extLst>
          </p:cNvPr>
          <p:cNvSpPr>
            <a:spLocks noGrp="1"/>
          </p:cNvSpPr>
          <p:nvPr>
            <p:ph type="sldNum" sz="quarter" idx="12"/>
          </p:nvPr>
        </p:nvSpPr>
        <p:spPr/>
        <p:txBody>
          <a:bodyPr/>
          <a:lstStyle/>
          <a:p>
            <a:fld id="{42B1E8F1-27DF-3C4C-AF5E-F329429EDE92}" type="slidenum">
              <a:rPr lang="lt-LT" smtClean="0"/>
              <a:t>25</a:t>
            </a:fld>
            <a:endParaRPr lang="lt-LT"/>
          </a:p>
        </p:txBody>
      </p:sp>
      <p:pic>
        <p:nvPicPr>
          <p:cNvPr id="16" name="Picture 15">
            <a:extLst>
              <a:ext uri="{FF2B5EF4-FFF2-40B4-BE49-F238E27FC236}">
                <a16:creationId xmlns:a16="http://schemas.microsoft.com/office/drawing/2014/main" id="{E865003A-85E4-4B2B-469E-66851A04D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545" y="702979"/>
            <a:ext cx="5778910" cy="4169377"/>
          </a:xfrm>
          <a:prstGeom prst="rect">
            <a:avLst/>
          </a:prstGeom>
        </p:spPr>
      </p:pic>
    </p:spTree>
    <p:extLst>
      <p:ext uri="{BB962C8B-B14F-4D97-AF65-F5344CB8AC3E}">
        <p14:creationId xmlns:p14="http://schemas.microsoft.com/office/powerpoint/2010/main" val="2240845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8EE0-0C71-8D0A-0FF3-7892801E29F9}"/>
              </a:ext>
            </a:extLst>
          </p:cNvPr>
          <p:cNvSpPr>
            <a:spLocks noGrp="1"/>
          </p:cNvSpPr>
          <p:nvPr>
            <p:ph type="title"/>
          </p:nvPr>
        </p:nvSpPr>
        <p:spPr>
          <a:xfrm>
            <a:off x="533400" y="344496"/>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B51FC661-1BE1-2584-491F-902B83542549}"/>
              </a:ext>
            </a:extLst>
          </p:cNvPr>
          <p:cNvSpPr>
            <a:spLocks noGrp="1"/>
          </p:cNvSpPr>
          <p:nvPr>
            <p:ph type="sldNum" sz="quarter" idx="12"/>
          </p:nvPr>
        </p:nvSpPr>
        <p:spPr/>
        <p:txBody>
          <a:bodyPr/>
          <a:lstStyle/>
          <a:p>
            <a:fld id="{42B1E8F1-27DF-3C4C-AF5E-F329429EDE92}" type="slidenum">
              <a:rPr lang="en-LT" smtClean="0"/>
              <a:t>26</a:t>
            </a:fld>
            <a:endParaRPr lang="en-LT"/>
          </a:p>
        </p:txBody>
      </p:sp>
      <p:cxnSp>
        <p:nvCxnSpPr>
          <p:cNvPr id="4" name="Straight Connector 3">
            <a:extLst>
              <a:ext uri="{FF2B5EF4-FFF2-40B4-BE49-F238E27FC236}">
                <a16:creationId xmlns:a16="http://schemas.microsoft.com/office/drawing/2014/main" id="{7097261D-640C-155A-90D2-F013F8190E2C}"/>
              </a:ext>
            </a:extLst>
          </p:cNvPr>
          <p:cNvCxnSpPr>
            <a:cxnSpLocks/>
          </p:cNvCxnSpPr>
          <p:nvPr/>
        </p:nvCxnSpPr>
        <p:spPr>
          <a:xfrm>
            <a:off x="4565650"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3029006-DD4B-E5E4-8379-548CFB137839}"/>
              </a:ext>
            </a:extLst>
          </p:cNvPr>
          <p:cNvSpPr/>
          <p:nvPr/>
        </p:nvSpPr>
        <p:spPr>
          <a:xfrm>
            <a:off x="526745" y="657659"/>
            <a:ext cx="3996000" cy="23233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BFCF59D6-CEB9-7CAD-5A6B-A95B9A1789FE}"/>
              </a:ext>
            </a:extLst>
          </p:cNvPr>
          <p:cNvSpPr txBox="1"/>
          <p:nvPr/>
        </p:nvSpPr>
        <p:spPr>
          <a:xfrm>
            <a:off x="902187" y="913855"/>
            <a:ext cx="3602427" cy="246221"/>
          </a:xfrm>
          <a:prstGeom prst="rect">
            <a:avLst/>
          </a:prstGeom>
          <a:noFill/>
        </p:spPr>
        <p:txBody>
          <a:bodyPr wrap="square" rtlCol="0">
            <a:spAutoFit/>
          </a:bodyPr>
          <a:lstStyle/>
          <a:p>
            <a:r>
              <a:rPr lang="lt-LT" sz="1000" b="1"/>
              <a:t>Ekosistemos: upės, upės žiočių, ežero, tarpinių vandenų</a:t>
            </a:r>
          </a:p>
        </p:txBody>
      </p:sp>
      <p:pic>
        <p:nvPicPr>
          <p:cNvPr id="8" name="Picture 7" descr="Shape&#10;&#10;Description automatically generated with low confidence">
            <a:extLst>
              <a:ext uri="{FF2B5EF4-FFF2-40B4-BE49-F238E27FC236}">
                <a16:creationId xmlns:a16="http://schemas.microsoft.com/office/drawing/2014/main" id="{AE9B0369-EC32-77A5-CF1A-1F513C264831}"/>
              </a:ext>
            </a:extLst>
          </p:cNvPr>
          <p:cNvPicPr>
            <a:picLocks noChangeAspect="1"/>
          </p:cNvPicPr>
          <p:nvPr/>
        </p:nvPicPr>
        <p:blipFill>
          <a:blip r:embed="rId3">
            <a:duotone>
              <a:schemeClr val="accent1">
                <a:shade val="45000"/>
                <a:satMod val="135000"/>
              </a:schemeClr>
              <a:prstClr val="white"/>
            </a:duotone>
          </a:blip>
          <a:stretch>
            <a:fillRect/>
          </a:stretch>
        </p:blipFill>
        <p:spPr>
          <a:xfrm>
            <a:off x="567243" y="937435"/>
            <a:ext cx="309953" cy="300082"/>
          </a:xfrm>
          <a:prstGeom prst="rect">
            <a:avLst/>
          </a:prstGeom>
          <a:ln>
            <a:noFill/>
          </a:ln>
        </p:spPr>
      </p:pic>
      <p:sp>
        <p:nvSpPr>
          <p:cNvPr id="9" name="TextBox 8">
            <a:extLst>
              <a:ext uri="{FF2B5EF4-FFF2-40B4-BE49-F238E27FC236}">
                <a16:creationId xmlns:a16="http://schemas.microsoft.com/office/drawing/2014/main" id="{CB14D55C-6847-0F93-9CB4-377A18BA9EC2}"/>
              </a:ext>
            </a:extLst>
          </p:cNvPr>
          <p:cNvSpPr txBox="1"/>
          <p:nvPr/>
        </p:nvSpPr>
        <p:spPr>
          <a:xfrm>
            <a:off x="919976" y="1097275"/>
            <a:ext cx="3587095"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Siūlomas modelis leidžia susieti ekosistemos būklę ir jos teikiamas EP, tų EP kokybę, apimtis ir pan. Toks susiejimas leidžia nustatyti ekologinės būklės pokyčių pasekmes EP, taip pat sutelkti dėmesį į tas vietas, kuriose dėl ekologinės būklės iškyla grėsmė EP teikimui;</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Tai leidžia priimti sprendimus dėl priemonių, kuriomis siekiama gerinti vandens telkinių ekologinę būklę, atsižvelgiant į vandens telkinių teikiamas naudas plačiąja prasme.</a:t>
            </a:r>
            <a:r>
              <a:rPr lang="en-LT" sz="800">
                <a:effectLst/>
              </a:rPr>
              <a:t> </a:t>
            </a:r>
            <a:endParaRPr lang="lt-LT" sz="800"/>
          </a:p>
        </p:txBody>
      </p:sp>
      <p:sp>
        <p:nvSpPr>
          <p:cNvPr id="10" name="TextBox 9">
            <a:extLst>
              <a:ext uri="{FF2B5EF4-FFF2-40B4-BE49-F238E27FC236}">
                <a16:creationId xmlns:a16="http://schemas.microsoft.com/office/drawing/2014/main" id="{DA4431BB-09AF-E9B1-518B-01C832E05279}"/>
              </a:ext>
            </a:extLst>
          </p:cNvPr>
          <p:cNvSpPr txBox="1"/>
          <p:nvPr/>
        </p:nvSpPr>
        <p:spPr>
          <a:xfrm>
            <a:off x="926728" y="2003970"/>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vandens srauto kontrolė, augalų ir gyvūnų buveinių užtikrinimas, rekreacija gamtoje, kt. </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630D8225-060A-5F5B-F21F-DC279C8C47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411" y="2019503"/>
            <a:ext cx="323021" cy="323021"/>
          </a:xfrm>
          <a:prstGeom prst="rect">
            <a:avLst/>
          </a:prstGeom>
        </p:spPr>
      </p:pic>
      <p:sp>
        <p:nvSpPr>
          <p:cNvPr id="12" name="TextBox 11">
            <a:extLst>
              <a:ext uri="{FF2B5EF4-FFF2-40B4-BE49-F238E27FC236}">
                <a16:creationId xmlns:a16="http://schemas.microsoft.com/office/drawing/2014/main" id="{A1CBA50D-9979-9974-2E1F-566D0611B8CE}"/>
              </a:ext>
            </a:extLst>
          </p:cNvPr>
          <p:cNvSpPr txBox="1"/>
          <p:nvPr/>
        </p:nvSpPr>
        <p:spPr>
          <a:xfrm>
            <a:off x="919976" y="2312878"/>
            <a:ext cx="3587095"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Geresnė vandenų ekosistemos būklė yra tiesiogiai susijusi su EP kokybe – kuo geresnė ekologinė būklė, tuo daugiau EP teikiama</a:t>
            </a:r>
            <a:r>
              <a:rPr lang="en-LT" sz="800">
                <a:effectLst/>
                <a:ea typeface="Calibri" panose="020F0502020204030204" pitchFamily="34" charset="0"/>
                <a:cs typeface="Times New Roman" panose="02020603050405020304" pitchFamily="18" charset="0"/>
              </a:rPr>
              <a:t>;</a:t>
            </a:r>
            <a:endParaRPr lang="en-LT" sz="80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LT" sz="800">
                <a:cs typeface="Times New Roman" panose="02020603050405020304" pitchFamily="18" charset="0"/>
              </a:rPr>
              <a:t>Pavyzdžiui, vandens valymas yra geresnis geros ekologinės būklės ekosistemose</a:t>
            </a:r>
            <a:r>
              <a:rPr lang="lt-LT" sz="800">
                <a:cs typeface="Times New Roman" panose="02020603050405020304" pitchFamily="18" charset="0"/>
              </a:rPr>
              <a:t>, pakrantės erozijos prevencijos pajėgumai yra didesni ekosistemose, kurių ekologinė būklė yra gera arba labai gera, rekreacijos pajėgumai didėja tose vietose, kuriose ekosistemų būklė yra geresnė (bent vidutinė).</a:t>
            </a:r>
          </a:p>
          <a:p>
            <a:pPr marL="171450" indent="-171450" algn="just">
              <a:buFont typeface="Arial" panose="020B0604020202020204" pitchFamily="34" charset="0"/>
              <a:buChar char="•"/>
            </a:pPr>
            <a:endParaRPr lang="lt-LT" sz="800"/>
          </a:p>
        </p:txBody>
      </p:sp>
      <p:sp>
        <p:nvSpPr>
          <p:cNvPr id="16" name="Rectangle 15">
            <a:extLst>
              <a:ext uri="{FF2B5EF4-FFF2-40B4-BE49-F238E27FC236}">
                <a16:creationId xmlns:a16="http://schemas.microsoft.com/office/drawing/2014/main" id="{F227C674-F230-4CB6-BABA-0D5DEB260C5E}"/>
              </a:ext>
            </a:extLst>
          </p:cNvPr>
          <p:cNvSpPr/>
          <p:nvPr/>
        </p:nvSpPr>
        <p:spPr>
          <a:xfrm>
            <a:off x="902187" y="3285647"/>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Ekosistemų </a:t>
            </a:r>
            <a:r>
              <a:rPr lang="lt-LT" sz="1100">
                <a:solidFill>
                  <a:schemeClr val="tx1"/>
                </a:solidFill>
              </a:rPr>
              <a:t>būklės</a:t>
            </a:r>
            <a:endParaRPr lang="lt-LT" sz="1050">
              <a:solidFill>
                <a:schemeClr val="tx1"/>
              </a:solidFill>
            </a:endParaRPr>
          </a:p>
        </p:txBody>
      </p:sp>
      <p:sp>
        <p:nvSpPr>
          <p:cNvPr id="17" name="Rectangle 16">
            <a:extLst>
              <a:ext uri="{FF2B5EF4-FFF2-40B4-BE49-F238E27FC236}">
                <a16:creationId xmlns:a16="http://schemas.microsoft.com/office/drawing/2014/main" id="{1E47E7EA-D3F4-837B-FFE6-1E22F5EADCE3}"/>
              </a:ext>
            </a:extLst>
          </p:cNvPr>
          <p:cNvSpPr/>
          <p:nvPr/>
        </p:nvSpPr>
        <p:spPr>
          <a:xfrm>
            <a:off x="2747156" y="3291753"/>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solidFill>
                  <a:schemeClr val="tx1"/>
                </a:solidFill>
              </a:rPr>
              <a:t>EP</a:t>
            </a:r>
            <a:endParaRPr lang="lt-LT" sz="1050">
              <a:solidFill>
                <a:schemeClr val="tx1"/>
              </a:solidFill>
            </a:endParaRPr>
          </a:p>
        </p:txBody>
      </p:sp>
      <p:sp>
        <p:nvSpPr>
          <p:cNvPr id="18" name="TextBox 17">
            <a:extLst>
              <a:ext uri="{FF2B5EF4-FFF2-40B4-BE49-F238E27FC236}">
                <a16:creationId xmlns:a16="http://schemas.microsoft.com/office/drawing/2014/main" id="{5712E19E-6F62-58AD-0EA2-3DD27BB7C0CD}"/>
              </a:ext>
            </a:extLst>
          </p:cNvPr>
          <p:cNvSpPr txBox="1"/>
          <p:nvPr/>
        </p:nvSpPr>
        <p:spPr>
          <a:xfrm>
            <a:off x="852862" y="3444307"/>
            <a:ext cx="1894293" cy="1169551"/>
          </a:xfrm>
          <a:prstGeom prst="rect">
            <a:avLst/>
          </a:prstGeom>
          <a:noFill/>
        </p:spPr>
        <p:txBody>
          <a:bodyPr wrap="square" rtlCol="0">
            <a:spAutoFit/>
          </a:bodyPr>
          <a:lstStyle/>
          <a:p>
            <a:pPr marL="171450" indent="-171450" algn="just">
              <a:buFont typeface="Arial" panose="020B0604020202020204" pitchFamily="34" charset="0"/>
              <a:buChar char="•"/>
            </a:pPr>
            <a:r>
              <a:rPr lang="lt-LT" sz="700">
                <a:effectLst/>
                <a:ea typeface="Calibri" panose="020F0502020204030204" pitchFamily="34" charset="0"/>
                <a:cs typeface="Times New Roman" panose="02020603050405020304" pitchFamily="18" charset="0"/>
              </a:rPr>
              <a:t>Upių ir ežerų atitinkančių geros ir labai geros ekologinės būklės kriterijus, dalis nuo visų tiriamų vandens telkinių;</a:t>
            </a:r>
          </a:p>
          <a:p>
            <a:pPr marL="171450" indent="-171450" algn="just">
              <a:buFont typeface="Arial" panose="020B0604020202020204" pitchFamily="34" charset="0"/>
              <a:buChar char="•"/>
            </a:pPr>
            <a:r>
              <a:rPr lang="lt-LT" sz="700">
                <a:effectLst/>
                <a:ea typeface="Calibri" panose="020F0502020204030204" pitchFamily="34" charset="0"/>
                <a:cs typeface="Times New Roman" panose="02020603050405020304" pitchFamily="18" charset="0"/>
              </a:rPr>
              <a:t>Upių ir ežerų, kurių ekologinė būklės klasė pagal upės makrobestuburių indeksą yra gera ir labai gera, dalis nuo visų tiriamų upių;</a:t>
            </a:r>
          </a:p>
          <a:p>
            <a:pPr marL="171450" indent="-171450" algn="just">
              <a:buFont typeface="Arial" panose="020B0604020202020204" pitchFamily="34" charset="0"/>
              <a:buChar char="•"/>
            </a:pPr>
            <a:r>
              <a:rPr lang="lt-LT" sz="700">
                <a:effectLst/>
                <a:ea typeface="Calibri" panose="020F0502020204030204" pitchFamily="34" charset="0"/>
                <a:cs typeface="Times New Roman" panose="02020603050405020304" pitchFamily="18" charset="0"/>
              </a:rPr>
              <a:t>Upių ir ežerų, kurių ekologinė būklės klasė pagal upės fitobentoso indeksą yra gera ir labai gera, dalis nuo visų tiriamų upių.</a:t>
            </a:r>
          </a:p>
        </p:txBody>
      </p:sp>
      <p:sp>
        <p:nvSpPr>
          <p:cNvPr id="19" name="TextBox 18">
            <a:extLst>
              <a:ext uri="{FF2B5EF4-FFF2-40B4-BE49-F238E27FC236}">
                <a16:creationId xmlns:a16="http://schemas.microsoft.com/office/drawing/2014/main" id="{E2FB1681-3BF6-257F-9285-5B3C6C3BD031}"/>
              </a:ext>
            </a:extLst>
          </p:cNvPr>
          <p:cNvSpPr txBox="1"/>
          <p:nvPr/>
        </p:nvSpPr>
        <p:spPr>
          <a:xfrm>
            <a:off x="2718192" y="3493933"/>
            <a:ext cx="1791629" cy="784830"/>
          </a:xfrm>
          <a:prstGeom prst="rect">
            <a:avLst/>
          </a:prstGeom>
          <a:noFill/>
        </p:spPr>
        <p:txBody>
          <a:bodyPr wrap="square" rtlCol="0">
            <a:spAutoFit/>
          </a:bodyPr>
          <a:lstStyle/>
          <a:p>
            <a:pPr algn="just">
              <a:spcBef>
                <a:spcPts val="300"/>
              </a:spcBef>
              <a:spcAft>
                <a:spcPts val="300"/>
              </a:spcAft>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a:t>
            </a:r>
          </a:p>
          <a:p>
            <a:pPr algn="just">
              <a:spcBef>
                <a:spcPts val="300"/>
              </a:spcBef>
              <a:spcAft>
                <a:spcPts val="300"/>
              </a:spcAft>
            </a:pPr>
            <a:endParaRPr lang="en-LT" sz="700">
              <a:effectLst/>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622425B-829A-D3F3-2946-FF5F40A4074E}"/>
              </a:ext>
            </a:extLst>
          </p:cNvPr>
          <p:cNvSpPr/>
          <p:nvPr/>
        </p:nvSpPr>
        <p:spPr>
          <a:xfrm>
            <a:off x="4616850" y="657659"/>
            <a:ext cx="3996000" cy="23083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1" name="TextBox 20">
            <a:extLst>
              <a:ext uri="{FF2B5EF4-FFF2-40B4-BE49-F238E27FC236}">
                <a16:creationId xmlns:a16="http://schemas.microsoft.com/office/drawing/2014/main" id="{8CC5465D-2A66-9516-C39C-BFE01FEFAE3A}"/>
              </a:ext>
            </a:extLst>
          </p:cNvPr>
          <p:cNvSpPr txBox="1"/>
          <p:nvPr/>
        </p:nvSpPr>
        <p:spPr>
          <a:xfrm>
            <a:off x="5208097" y="936805"/>
            <a:ext cx="3280450" cy="246221"/>
          </a:xfrm>
          <a:prstGeom prst="rect">
            <a:avLst/>
          </a:prstGeom>
          <a:noFill/>
        </p:spPr>
        <p:txBody>
          <a:bodyPr wrap="square" rtlCol="0">
            <a:spAutoFit/>
          </a:bodyPr>
          <a:lstStyle/>
          <a:p>
            <a:r>
              <a:rPr lang="lt-LT" sz="1000" b="1"/>
              <a:t>Integravimo nauda sektoriui</a:t>
            </a:r>
          </a:p>
        </p:txBody>
      </p:sp>
      <p:pic>
        <p:nvPicPr>
          <p:cNvPr id="22" name="Graphic 21" descr="Handshake outline">
            <a:extLst>
              <a:ext uri="{FF2B5EF4-FFF2-40B4-BE49-F238E27FC236}">
                <a16:creationId xmlns:a16="http://schemas.microsoft.com/office/drawing/2014/main" id="{9CC59F6F-5567-F207-CFDD-2124CB17F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9176" y="937435"/>
            <a:ext cx="379335" cy="379335"/>
          </a:xfrm>
          <a:prstGeom prst="rect">
            <a:avLst/>
          </a:prstGeom>
        </p:spPr>
      </p:pic>
      <p:sp>
        <p:nvSpPr>
          <p:cNvPr id="24" name="TextBox 23">
            <a:extLst>
              <a:ext uri="{FF2B5EF4-FFF2-40B4-BE49-F238E27FC236}">
                <a16:creationId xmlns:a16="http://schemas.microsoft.com/office/drawing/2014/main" id="{7942AD56-DAB7-6AF6-EA2C-83A1036BCAB1}"/>
              </a:ext>
            </a:extLst>
          </p:cNvPr>
          <p:cNvSpPr txBox="1"/>
          <p:nvPr/>
        </p:nvSpPr>
        <p:spPr>
          <a:xfrm>
            <a:off x="5208097" y="2003970"/>
            <a:ext cx="3280450" cy="246221"/>
          </a:xfrm>
          <a:prstGeom prst="rect">
            <a:avLst/>
          </a:prstGeom>
          <a:noFill/>
        </p:spPr>
        <p:txBody>
          <a:bodyPr wrap="square" rtlCol="0">
            <a:spAutoFit/>
          </a:bodyPr>
          <a:lstStyle/>
          <a:p>
            <a:r>
              <a:rPr lang="lt-LT" sz="1000" b="1"/>
              <a:t>Integravimo nauda visuomenei</a:t>
            </a:r>
          </a:p>
        </p:txBody>
      </p:sp>
      <p:pic>
        <p:nvPicPr>
          <p:cNvPr id="25" name="Graphic 24" descr="Cycle with people outline">
            <a:extLst>
              <a:ext uri="{FF2B5EF4-FFF2-40B4-BE49-F238E27FC236}">
                <a16:creationId xmlns:a16="http://schemas.microsoft.com/office/drawing/2014/main" id="{FA2763FF-9C56-4F09-789D-12A5179CA9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0040" y="2008849"/>
            <a:ext cx="404995" cy="404995"/>
          </a:xfrm>
          <a:prstGeom prst="rect">
            <a:avLst/>
          </a:prstGeom>
        </p:spPr>
      </p:pic>
      <p:sp>
        <p:nvSpPr>
          <p:cNvPr id="26" name="TextBox 25">
            <a:extLst>
              <a:ext uri="{FF2B5EF4-FFF2-40B4-BE49-F238E27FC236}">
                <a16:creationId xmlns:a16="http://schemas.microsoft.com/office/drawing/2014/main" id="{7B98AD6C-C1CC-B2A5-B3CE-BA1A1D041463}"/>
              </a:ext>
            </a:extLst>
          </p:cNvPr>
          <p:cNvSpPr txBox="1"/>
          <p:nvPr/>
        </p:nvSpPr>
        <p:spPr>
          <a:xfrm>
            <a:off x="5205871" y="2285908"/>
            <a:ext cx="3392029" cy="954107"/>
          </a:xfrm>
          <a:prstGeom prst="rect">
            <a:avLst/>
          </a:prstGeom>
          <a:noFill/>
        </p:spPr>
        <p:txBody>
          <a:bodyPr wrap="square">
            <a:spAutoFit/>
          </a:bodyPr>
          <a:lstStyle/>
          <a:p>
            <a:pPr marL="171450" indent="-171450" algn="just">
              <a:spcBef>
                <a:spcPts val="300"/>
              </a:spcBef>
              <a:spcAft>
                <a:spcPts val="300"/>
              </a:spcAf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EP įtraukimas į UBR valdymo planavimą prisidėtų prie vandenų teikiamų EP įvairovės, apimties ir kokybės didinimo. Pavyzdžiui, galėtų gerėti aprūpinimo, kai kalbama apie </a:t>
            </a:r>
            <a:r>
              <a:rPr lang="lt-LT" sz="800">
                <a:ea typeface="Times New Roman" panose="02020603050405020304" pitchFamily="18" charset="0"/>
                <a:cs typeface="Times New Roman" panose="02020603050405020304" pitchFamily="18" charset="0"/>
              </a:rPr>
              <a:t>ap</a:t>
            </a:r>
            <a:r>
              <a:rPr lang="lt-LT" sz="800">
                <a:effectLst/>
                <a:ea typeface="Times New Roman" panose="02020603050405020304" pitchFamily="18" charset="0"/>
                <a:cs typeface="Times New Roman" panose="02020603050405020304" pitchFamily="18" charset="0"/>
              </a:rPr>
              <a:t>rūpinimą laukiniai augalais ir gyvūnais, rekreacinės, pažinimo, vandens srauto kontrolės EP, kurių naudomis visuomenė naudojasi tiesiogiai, tačiau taip pat atliekų, toksinių medžiagų ir kitų nepatogumų filtravimo EP, kuri turi netiesioginį teigiamą poveikį žmonių sveikatai.</a:t>
            </a:r>
            <a:r>
              <a:rPr lang="en-LT" sz="800">
                <a:effectLst/>
              </a:rPr>
              <a:t> </a:t>
            </a:r>
            <a:endParaRPr lang="en-LT" sz="800">
              <a:solidFill>
                <a:srgbClr val="000000"/>
              </a:solidFill>
              <a:effectLst/>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67156E7-ECE4-FADC-49F4-09E57B57C39D}"/>
              </a:ext>
            </a:extLst>
          </p:cNvPr>
          <p:cNvSpPr txBox="1"/>
          <p:nvPr/>
        </p:nvSpPr>
        <p:spPr>
          <a:xfrm>
            <a:off x="5048524" y="3505995"/>
            <a:ext cx="3556395" cy="338554"/>
          </a:xfrm>
          <a:prstGeom prst="rect">
            <a:avLst/>
          </a:prstGeom>
          <a:noFill/>
        </p:spPr>
        <p:txBody>
          <a:bodyPr wrap="square">
            <a:spAutoFit/>
          </a:bodyPr>
          <a:lstStyle/>
          <a:p>
            <a:pPr marL="171450" lvl="0" indent="-171450" algn="just">
              <a:buClr>
                <a:schemeClr val="tx1"/>
              </a:buClr>
              <a:buSzPts val="800"/>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Publikuojami UBRVP su integruota papildoma dalimi apie vandenų taršos ir ekologinės būklės daromą įtaką ekosistemoms ir jų teikiamoms EP.</a:t>
            </a:r>
            <a:r>
              <a:rPr lang="en-LT" sz="800">
                <a:effectLst/>
                <a:latin typeface="Calibri" panose="020F0502020204030204" pitchFamily="34" charset="0"/>
                <a:cs typeface="Calibri" panose="020F0502020204030204" pitchFamily="34" charset="0"/>
              </a:rPr>
              <a:t> </a:t>
            </a:r>
            <a:endParaRPr lang="lt-LT" sz="80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9736FF9-0852-7C63-E8B6-23C396B6EAB5}"/>
              </a:ext>
            </a:extLst>
          </p:cNvPr>
          <p:cNvSpPr txBox="1"/>
          <p:nvPr/>
        </p:nvSpPr>
        <p:spPr>
          <a:xfrm>
            <a:off x="5208097" y="1120087"/>
            <a:ext cx="3407293"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EP aspekto integravimas į UBRVP atskleistų platesnį vandenų būklės ir vandenims daromo poveikio vaizdą. Tai leistų priimti sprendimus atsižvelgiant į poveikį EP, tokiu būdu būtų sukuriamos prielaidos saugoti EP, didinti jų įvairovę ir kokybę. </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Galėtų būti priimami UBR valdymo sprendimai, pagrįsti ekosisteminiu požiūriu ir leidžiantys didžiausią dėmesį skirti toms sritims, kuriose iškyla grėsmė ar rizika EP teikimui.</a:t>
            </a:r>
            <a:r>
              <a:rPr lang="en-LT" sz="800">
                <a:effectLst/>
              </a:rPr>
              <a:t> </a:t>
            </a:r>
            <a:endParaRPr lang="lt-LT" sz="800"/>
          </a:p>
        </p:txBody>
      </p:sp>
      <p:sp>
        <p:nvSpPr>
          <p:cNvPr id="13" name="TextBox 12">
            <a:extLst>
              <a:ext uri="{FF2B5EF4-FFF2-40B4-BE49-F238E27FC236}">
                <a16:creationId xmlns:a16="http://schemas.microsoft.com/office/drawing/2014/main" id="{4B24E333-FD27-F19A-87B7-6CC3EBD56B57}"/>
              </a:ext>
            </a:extLst>
          </p:cNvPr>
          <p:cNvSpPr txBox="1"/>
          <p:nvPr/>
        </p:nvSpPr>
        <p:spPr>
          <a:xfrm rot="16200000">
            <a:off x="20821" y="3814974"/>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4" name="TextBox 13">
            <a:extLst>
              <a:ext uri="{FF2B5EF4-FFF2-40B4-BE49-F238E27FC236}">
                <a16:creationId xmlns:a16="http://schemas.microsoft.com/office/drawing/2014/main" id="{791716E6-B189-F033-2CBD-E59870C490BD}"/>
              </a:ext>
            </a:extLst>
          </p:cNvPr>
          <p:cNvSpPr txBox="1"/>
          <p:nvPr/>
        </p:nvSpPr>
        <p:spPr>
          <a:xfrm rot="16200000">
            <a:off x="4181116" y="3814973"/>
            <a:ext cx="132344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23" name="Rectangle 22">
            <a:extLst>
              <a:ext uri="{FF2B5EF4-FFF2-40B4-BE49-F238E27FC236}">
                <a16:creationId xmlns:a16="http://schemas.microsoft.com/office/drawing/2014/main" id="{4C7520E6-91C9-C4CC-A200-11DDD5C2E896}"/>
              </a:ext>
            </a:extLst>
          </p:cNvPr>
          <p:cNvSpPr/>
          <p:nvPr/>
        </p:nvSpPr>
        <p:spPr>
          <a:xfrm>
            <a:off x="5048524" y="3291751"/>
            <a:ext cx="3556396"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spTree>
    <p:extLst>
      <p:ext uri="{BB962C8B-B14F-4D97-AF65-F5344CB8AC3E}">
        <p14:creationId xmlns:p14="http://schemas.microsoft.com/office/powerpoint/2010/main" val="1359748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4DB6-828D-7CF7-77B3-B43EB46FEE29}"/>
              </a:ext>
            </a:extLst>
          </p:cNvPr>
          <p:cNvSpPr>
            <a:spLocks noGrp="1"/>
          </p:cNvSpPr>
          <p:nvPr>
            <p:ph type="title"/>
          </p:nvPr>
        </p:nvSpPr>
        <p:spPr>
          <a:xfrm>
            <a:off x="539750" y="356783"/>
            <a:ext cx="7643700" cy="249299"/>
          </a:xfrm>
        </p:spPr>
        <p:txBody>
          <a:bodyPr/>
          <a:lstStyle/>
          <a:p>
            <a:r>
              <a:rPr lang="lt-LT" sz="1800">
                <a:solidFill>
                  <a:schemeClr val="tx1"/>
                </a:solidFill>
              </a:rPr>
              <a:t>EP vertinimo integravimo į žalos aplinkai atlyginimo dydžio nustatymą modelis</a:t>
            </a:r>
          </a:p>
        </p:txBody>
      </p:sp>
      <p:sp>
        <p:nvSpPr>
          <p:cNvPr id="3" name="Slide Number Placeholder 2">
            <a:extLst>
              <a:ext uri="{FF2B5EF4-FFF2-40B4-BE49-F238E27FC236}">
                <a16:creationId xmlns:a16="http://schemas.microsoft.com/office/drawing/2014/main" id="{CE092F8B-488C-4DB7-A6B7-A375381BD540}"/>
              </a:ext>
            </a:extLst>
          </p:cNvPr>
          <p:cNvSpPr>
            <a:spLocks noGrp="1"/>
          </p:cNvSpPr>
          <p:nvPr>
            <p:ph type="sldNum" sz="quarter" idx="12"/>
          </p:nvPr>
        </p:nvSpPr>
        <p:spPr/>
        <p:txBody>
          <a:bodyPr/>
          <a:lstStyle/>
          <a:p>
            <a:fld id="{42B1E8F1-27DF-3C4C-AF5E-F329429EDE92}" type="slidenum">
              <a:rPr lang="lt-LT" smtClean="0"/>
              <a:t>27</a:t>
            </a:fld>
            <a:endParaRPr lang="lt-LT"/>
          </a:p>
        </p:txBody>
      </p:sp>
      <p:sp>
        <p:nvSpPr>
          <p:cNvPr id="51" name="TextBox 50">
            <a:extLst>
              <a:ext uri="{FF2B5EF4-FFF2-40B4-BE49-F238E27FC236}">
                <a16:creationId xmlns:a16="http://schemas.microsoft.com/office/drawing/2014/main" id="{31A62897-2EF4-2C89-F74A-8A672327B21C}"/>
              </a:ext>
            </a:extLst>
          </p:cNvPr>
          <p:cNvSpPr txBox="1"/>
          <p:nvPr/>
        </p:nvSpPr>
        <p:spPr>
          <a:xfrm>
            <a:off x="473212" y="701156"/>
            <a:ext cx="8064500" cy="369332"/>
          </a:xfrm>
          <a:prstGeom prst="rect">
            <a:avLst/>
          </a:prstGeom>
          <a:noFill/>
        </p:spPr>
        <p:txBody>
          <a:bodyPr wrap="square">
            <a:spAutoFit/>
          </a:bodyPr>
          <a:lstStyle/>
          <a:p>
            <a:pPr algn="just"/>
            <a:r>
              <a:rPr lang="lt-LT" sz="900"/>
              <a:t>Tikslas – </a:t>
            </a:r>
            <a:r>
              <a:rPr lang="lt-LT" sz="900">
                <a:solidFill>
                  <a:schemeClr val="tx1"/>
                </a:solidFill>
              </a:rPr>
              <a:t>siekiama įvertinti daromą aplinkai žalą platesniu mastu, atsižvelgiant į kompleksinę kenkiančių veiksmų įtaką ne tik neigiamo poveikio vietoje, tačiau ir </a:t>
            </a:r>
            <a:r>
              <a:rPr lang="lt-LT" sz="900"/>
              <a:t>žmonių negautą naudą (EP pavidalu)</a:t>
            </a:r>
            <a:r>
              <a:rPr lang="lt-LT" sz="900">
                <a:solidFill>
                  <a:schemeClr val="tx1"/>
                </a:solidFill>
              </a:rPr>
              <a:t>.</a:t>
            </a:r>
            <a:r>
              <a:rPr lang="lt-LT" sz="900"/>
              <a:t> </a:t>
            </a:r>
          </a:p>
        </p:txBody>
      </p:sp>
      <p:grpSp>
        <p:nvGrpSpPr>
          <p:cNvPr id="53" name="Group 52">
            <a:extLst>
              <a:ext uri="{FF2B5EF4-FFF2-40B4-BE49-F238E27FC236}">
                <a16:creationId xmlns:a16="http://schemas.microsoft.com/office/drawing/2014/main" id="{C82B7485-F3A5-0402-55B7-6711E72ECB15}"/>
              </a:ext>
            </a:extLst>
          </p:cNvPr>
          <p:cNvGrpSpPr/>
          <p:nvPr/>
        </p:nvGrpSpPr>
        <p:grpSpPr>
          <a:xfrm>
            <a:off x="539750" y="1165562"/>
            <a:ext cx="8064500" cy="3373042"/>
            <a:chOff x="539750" y="1238103"/>
            <a:chExt cx="8064500" cy="3373042"/>
          </a:xfrm>
        </p:grpSpPr>
        <p:grpSp>
          <p:nvGrpSpPr>
            <p:cNvPr id="50" name="Group 49">
              <a:extLst>
                <a:ext uri="{FF2B5EF4-FFF2-40B4-BE49-F238E27FC236}">
                  <a16:creationId xmlns:a16="http://schemas.microsoft.com/office/drawing/2014/main" id="{6DECBAEB-F414-7B64-8D6C-5C4774B4776C}"/>
                </a:ext>
              </a:extLst>
            </p:cNvPr>
            <p:cNvGrpSpPr/>
            <p:nvPr/>
          </p:nvGrpSpPr>
          <p:grpSpPr>
            <a:xfrm>
              <a:off x="539750" y="1238103"/>
              <a:ext cx="8064500" cy="3373042"/>
              <a:chOff x="539750" y="986103"/>
              <a:chExt cx="8064500" cy="3373042"/>
            </a:xfrm>
          </p:grpSpPr>
          <p:sp>
            <p:nvSpPr>
              <p:cNvPr id="31" name="Rectangle 30">
                <a:extLst>
                  <a:ext uri="{FF2B5EF4-FFF2-40B4-BE49-F238E27FC236}">
                    <a16:creationId xmlns:a16="http://schemas.microsoft.com/office/drawing/2014/main" id="{4EB4E708-1799-EDD6-A966-66338EC7A648}"/>
                  </a:ext>
                </a:extLst>
              </p:cNvPr>
              <p:cNvSpPr/>
              <p:nvPr/>
            </p:nvSpPr>
            <p:spPr>
              <a:xfrm>
                <a:off x="539750" y="2052000"/>
                <a:ext cx="2165750" cy="2059518"/>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Rectangle 3">
                <a:extLst>
                  <a:ext uri="{FF2B5EF4-FFF2-40B4-BE49-F238E27FC236}">
                    <a16:creationId xmlns:a16="http://schemas.microsoft.com/office/drawing/2014/main" id="{4A9ABB43-9F53-E655-AD4D-02A4E06D75DA}"/>
                  </a:ext>
                </a:extLst>
              </p:cNvPr>
              <p:cNvSpPr/>
              <p:nvPr/>
            </p:nvSpPr>
            <p:spPr>
              <a:xfrm>
                <a:off x="683750" y="2099754"/>
                <a:ext cx="1944250" cy="3733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3. Teritorijos, kurioje padaryta žala aplinkai apibrėžimas (nustatymas)</a:t>
                </a:r>
              </a:p>
            </p:txBody>
          </p:sp>
          <p:sp>
            <p:nvSpPr>
              <p:cNvPr id="5" name="Rectangle 4">
                <a:extLst>
                  <a:ext uri="{FF2B5EF4-FFF2-40B4-BE49-F238E27FC236}">
                    <a16:creationId xmlns:a16="http://schemas.microsoft.com/office/drawing/2014/main" id="{3EF8AB3F-9C5D-8F59-87EC-E8A36DC566B8}"/>
                  </a:ext>
                </a:extLst>
              </p:cNvPr>
              <p:cNvSpPr/>
              <p:nvPr/>
            </p:nvSpPr>
            <p:spPr>
              <a:xfrm>
                <a:off x="2843150" y="2052000"/>
                <a:ext cx="3153600" cy="10566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700">
                    <a:solidFill>
                      <a:sysClr val="windowText" lastClr="000000"/>
                    </a:solidFill>
                  </a:rPr>
                  <a:t>Tokia teritorija gali būti, pavyzdžiui, vandens telkinys ir jo pakrantės, arba nevalytų nuotekų išleidimo vieta upėje ir jos apylinkės, tačiau ir atsižvelgimas į tai, kad upės vanduo perneša teršalus ir toliau</a:t>
                </a:r>
              </a:p>
              <a:p>
                <a:pPr algn="just"/>
                <a:r>
                  <a:rPr lang="lt-LT" sz="700">
                    <a:solidFill>
                      <a:sysClr val="windowText" lastClr="000000"/>
                    </a:solidFill>
                  </a:rPr>
                  <a:t>Teritorija turėtų būti apibrėžta  ploto matavimo vienetais arba kartografiniu būdu, kad sudarytų pagrindą skaičiavimams ir EP nustatymui</a:t>
                </a:r>
              </a:p>
              <a:p>
                <a:pPr algn="just"/>
                <a:r>
                  <a:rPr lang="lt-LT" sz="700">
                    <a:solidFill>
                      <a:sysClr val="windowText" lastClr="000000"/>
                    </a:solidFill>
                  </a:rPr>
                  <a:t>Tiesiogiai paveiktos ir potencialiai paveiktos teritorijos atskyrimas gali leisti taikyti platesnį požiūrį, parodyti žalos mastą</a:t>
                </a:r>
              </a:p>
            </p:txBody>
          </p:sp>
          <p:sp>
            <p:nvSpPr>
              <p:cNvPr id="6" name="Rectangle 5">
                <a:extLst>
                  <a:ext uri="{FF2B5EF4-FFF2-40B4-BE49-F238E27FC236}">
                    <a16:creationId xmlns:a16="http://schemas.microsoft.com/office/drawing/2014/main" id="{D4B2A672-7026-712B-909F-03DC2D3090AD}"/>
                  </a:ext>
                </a:extLst>
              </p:cNvPr>
              <p:cNvSpPr/>
              <p:nvPr/>
            </p:nvSpPr>
            <p:spPr>
              <a:xfrm>
                <a:off x="844551" y="2560802"/>
                <a:ext cx="1783449" cy="23005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3.1. Tiesiogiai paveikta teritorija</a:t>
                </a:r>
              </a:p>
            </p:txBody>
          </p:sp>
          <p:sp>
            <p:nvSpPr>
              <p:cNvPr id="7" name="Rectangle 6">
                <a:extLst>
                  <a:ext uri="{FF2B5EF4-FFF2-40B4-BE49-F238E27FC236}">
                    <a16:creationId xmlns:a16="http://schemas.microsoft.com/office/drawing/2014/main" id="{8FD79699-77FF-0C66-6943-0A9610048434}"/>
                  </a:ext>
                </a:extLst>
              </p:cNvPr>
              <p:cNvSpPr/>
              <p:nvPr/>
            </p:nvSpPr>
            <p:spPr>
              <a:xfrm>
                <a:off x="844551" y="2878549"/>
                <a:ext cx="1783449" cy="23005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3.2. Potencialiai paveikta teritorija</a:t>
                </a:r>
              </a:p>
            </p:txBody>
          </p:sp>
          <p:sp>
            <p:nvSpPr>
              <p:cNvPr id="8" name="Rectangle 7">
                <a:extLst>
                  <a:ext uri="{FF2B5EF4-FFF2-40B4-BE49-F238E27FC236}">
                    <a16:creationId xmlns:a16="http://schemas.microsoft.com/office/drawing/2014/main" id="{F1FBA7F6-BD5A-A1CF-F24F-EB7D379B92A7}"/>
                  </a:ext>
                </a:extLst>
              </p:cNvPr>
              <p:cNvSpPr/>
              <p:nvPr/>
            </p:nvSpPr>
            <p:spPr>
              <a:xfrm>
                <a:off x="683750" y="986103"/>
                <a:ext cx="2015400" cy="43953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1. Padarytos žalos identifikavimas</a:t>
                </a:r>
                <a:r>
                  <a:rPr lang="en-GB" sz="900"/>
                  <a:t> </a:t>
                </a:r>
                <a:r>
                  <a:rPr lang="en-GB" sz="900" err="1"/>
                  <a:t>ir</a:t>
                </a:r>
                <a:r>
                  <a:rPr lang="en-GB" sz="900"/>
                  <a:t> </a:t>
                </a:r>
                <a:r>
                  <a:rPr lang="lt-LT" sz="900"/>
                  <a:t>pripažinimas</a:t>
                </a:r>
                <a:r>
                  <a:rPr lang="en-GB" sz="900"/>
                  <a:t> </a:t>
                </a:r>
                <a:r>
                  <a:rPr lang="lt-LT" sz="900"/>
                  <a:t>reikšminga</a:t>
                </a:r>
              </a:p>
            </p:txBody>
          </p:sp>
          <p:sp>
            <p:nvSpPr>
              <p:cNvPr id="9" name="Rectangle 8">
                <a:extLst>
                  <a:ext uri="{FF2B5EF4-FFF2-40B4-BE49-F238E27FC236}">
                    <a16:creationId xmlns:a16="http://schemas.microsoft.com/office/drawing/2014/main" id="{761CBD07-3B60-E2DB-3F5F-6CA8558FF43E}"/>
                  </a:ext>
                </a:extLst>
              </p:cNvPr>
              <p:cNvSpPr/>
              <p:nvPr/>
            </p:nvSpPr>
            <p:spPr>
              <a:xfrm>
                <a:off x="2849500" y="986103"/>
                <a:ext cx="5754750" cy="4395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700">
                    <a:solidFill>
                      <a:sysClr val="windowText" lastClr="000000"/>
                    </a:solidFill>
                  </a:rPr>
                  <a:t>Žalos fakto nustatymas vykdant kontrolę, informavus pačiam žalą padariusiam subjektui ar gavus pranešimą apie galimą žalą (kaip numatyta teisės aktuose)</a:t>
                </a:r>
              </a:p>
              <a:p>
                <a:pPr algn="just"/>
                <a:r>
                  <a:rPr lang="lt-LT" sz="700">
                    <a:solidFill>
                      <a:sysClr val="windowText" lastClr="000000"/>
                    </a:solidFill>
                  </a:rPr>
                  <a:t>Reikšmingas poveikis nustatomas pagal išmatuojamus duomenis vertinant poveikį saugomai rūšiai, rūšies buveinei ar natūraliai buveinei, paviršiniam  ir požeminiam vandens telkiniui, jūros aplinkos būklei, žemei</a:t>
                </a:r>
              </a:p>
            </p:txBody>
          </p:sp>
          <p:sp>
            <p:nvSpPr>
              <p:cNvPr id="10" name="Rectangle 9">
                <a:extLst>
                  <a:ext uri="{FF2B5EF4-FFF2-40B4-BE49-F238E27FC236}">
                    <a16:creationId xmlns:a16="http://schemas.microsoft.com/office/drawing/2014/main" id="{44865774-62E3-8ED9-37B7-14D30E2DA01E}"/>
                  </a:ext>
                </a:extLst>
              </p:cNvPr>
              <p:cNvSpPr/>
              <p:nvPr/>
            </p:nvSpPr>
            <p:spPr>
              <a:xfrm>
                <a:off x="683750" y="3196296"/>
                <a:ext cx="1944250" cy="33890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4. EP, kurioms padaryta žala, identifikavimas</a:t>
                </a:r>
              </a:p>
            </p:txBody>
          </p:sp>
          <p:sp>
            <p:nvSpPr>
              <p:cNvPr id="11" name="Rectangle 10">
                <a:extLst>
                  <a:ext uri="{FF2B5EF4-FFF2-40B4-BE49-F238E27FC236}">
                    <a16:creationId xmlns:a16="http://schemas.microsoft.com/office/drawing/2014/main" id="{2CFFA915-DA13-E89B-1495-4C6A09E78C96}"/>
                  </a:ext>
                </a:extLst>
              </p:cNvPr>
              <p:cNvSpPr/>
              <p:nvPr/>
            </p:nvSpPr>
            <p:spPr>
              <a:xfrm>
                <a:off x="2843150" y="3196296"/>
                <a:ext cx="3153600" cy="3389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700">
                    <a:solidFill>
                      <a:sysClr val="windowText" lastClr="000000"/>
                    </a:solidFill>
                  </a:rPr>
                  <a:t>Priklausomai nuo to, kokia žala padaryta</a:t>
                </a:r>
                <a:r>
                  <a:rPr lang="en-GB" sz="700">
                    <a:solidFill>
                      <a:sysClr val="windowText" lastClr="000000"/>
                    </a:solidFill>
                  </a:rPr>
                  <a:t>, </a:t>
                </a:r>
                <a:r>
                  <a:rPr lang="lt-LT" sz="700">
                    <a:solidFill>
                      <a:sysClr val="windowText" lastClr="000000"/>
                    </a:solidFill>
                  </a:rPr>
                  <a:t>identifikuojamos paveiktos </a:t>
                </a:r>
                <a:r>
                  <a:rPr lang="en-GB" sz="700">
                    <a:solidFill>
                      <a:sysClr val="windowText" lastClr="000000"/>
                    </a:solidFill>
                  </a:rPr>
                  <a:t>EP</a:t>
                </a:r>
                <a:r>
                  <a:rPr lang="lt-LT" sz="700">
                    <a:solidFill>
                      <a:sysClr val="windowText" lastClr="000000"/>
                    </a:solidFill>
                  </a:rPr>
                  <a:t>, pavyzdžiui, pasirenkant iš sąrašo, įtvirtinto atitinkamoje metodikoje</a:t>
                </a:r>
              </a:p>
            </p:txBody>
          </p:sp>
          <p:sp>
            <p:nvSpPr>
              <p:cNvPr id="15" name="Rectangle 14">
                <a:extLst>
                  <a:ext uri="{FF2B5EF4-FFF2-40B4-BE49-F238E27FC236}">
                    <a16:creationId xmlns:a16="http://schemas.microsoft.com/office/drawing/2014/main" id="{40597BA8-1132-5051-EB79-55C043A2ADBC}"/>
                  </a:ext>
                </a:extLst>
              </p:cNvPr>
              <p:cNvSpPr/>
              <p:nvPr/>
            </p:nvSpPr>
            <p:spPr>
              <a:xfrm>
                <a:off x="6146250" y="2658819"/>
                <a:ext cx="2450800" cy="132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lt-LT" sz="700">
                    <a:solidFill>
                      <a:sysClr val="windowText" lastClr="000000"/>
                    </a:solidFill>
                  </a:rPr>
                  <a:t>Reikalautų atitinkamų žalos apskaičiavimo metodikų papildymo:</a:t>
                </a:r>
              </a:p>
              <a:p>
                <a:pPr marL="228600" indent="-228600" algn="just">
                  <a:buAutoNum type="arabicPeriod"/>
                </a:pPr>
                <a:r>
                  <a:rPr lang="lt-LT" sz="700">
                    <a:solidFill>
                      <a:sysClr val="windowText" lastClr="000000"/>
                    </a:solidFill>
                  </a:rPr>
                  <a:t>Reikalautų EP identifikavimo metodikoje – sąrašo sudarymo (galimai pagal ekosistemas)</a:t>
                </a:r>
              </a:p>
              <a:p>
                <a:pPr marL="228600" indent="-228600" algn="just">
                  <a:buAutoNum type="arabicPeriod"/>
                </a:pPr>
                <a:r>
                  <a:rPr lang="lt-LT" sz="700">
                    <a:solidFill>
                      <a:sysClr val="windowText" lastClr="000000"/>
                    </a:solidFill>
                  </a:rPr>
                  <a:t>Reikalautų įverčių kiekvienai EP nustatymo (ekonominio vertinimo), įverčiai turėtų būti vienam mato vienetui, pavyzdžiui, Eur/ha, Eur/vnt., Eur/m³</a:t>
                </a:r>
              </a:p>
              <a:p>
                <a:pPr marL="228600" indent="-228600" algn="just">
                  <a:buAutoNum type="arabicPeriod"/>
                </a:pPr>
                <a:r>
                  <a:rPr lang="lt-LT" sz="700">
                    <a:solidFill>
                      <a:sysClr val="windowText" lastClr="000000"/>
                    </a:solidFill>
                  </a:rPr>
                  <a:t>Reikalautų žalos masto identifikavimo (priklausomai nuo to, kiek EP sunaikinta, pavyzdžiui, dalis procentais ar vertinimas balais, gali būti vertinamas balu nuo 1 – visiškai sunaikinta EP, iki 0,1 – minimalus poveikis)</a:t>
                </a:r>
              </a:p>
            </p:txBody>
          </p:sp>
          <p:sp>
            <p:nvSpPr>
              <p:cNvPr id="16" name="Rectangle 15">
                <a:extLst>
                  <a:ext uri="{FF2B5EF4-FFF2-40B4-BE49-F238E27FC236}">
                    <a16:creationId xmlns:a16="http://schemas.microsoft.com/office/drawing/2014/main" id="{AB6ADBEA-2AF4-8BF1-89B7-EA1992E7C0CA}"/>
                  </a:ext>
                </a:extLst>
              </p:cNvPr>
              <p:cNvSpPr/>
              <p:nvPr/>
            </p:nvSpPr>
            <p:spPr>
              <a:xfrm>
                <a:off x="683750" y="3619090"/>
                <a:ext cx="1944250" cy="4439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5. Žalos ekosistemoms ir jų teikiamoms EP nustatymas</a:t>
                </a:r>
              </a:p>
            </p:txBody>
          </p:sp>
          <p:sp>
            <p:nvSpPr>
              <p:cNvPr id="19" name="Rectangle 18">
                <a:extLst>
                  <a:ext uri="{FF2B5EF4-FFF2-40B4-BE49-F238E27FC236}">
                    <a16:creationId xmlns:a16="http://schemas.microsoft.com/office/drawing/2014/main" id="{43F18B42-E74B-26FE-C2B8-34003350CEEF}"/>
                  </a:ext>
                </a:extLst>
              </p:cNvPr>
              <p:cNvSpPr/>
              <p:nvPr/>
            </p:nvSpPr>
            <p:spPr>
              <a:xfrm>
                <a:off x="2849500" y="3619090"/>
                <a:ext cx="3153600" cy="44393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700">
                    <a:solidFill>
                      <a:sysClr val="windowText" lastClr="000000"/>
                    </a:solidFill>
                  </a:rPr>
                  <a:t>Dauginami tokie elementai: bazinė EP vertė, poveikio mastas (pagal teritoriją ar teritorijoje identifikuotų rūšių skaičių ar pan.), esant poreikiui – neigiamo poveikio laikotarpis, žalos mastas (sunaikinta visa EP ar tik dalis)</a:t>
                </a:r>
              </a:p>
            </p:txBody>
          </p:sp>
          <p:sp>
            <p:nvSpPr>
              <p:cNvPr id="20" name="Right Brace 19">
                <a:extLst>
                  <a:ext uri="{FF2B5EF4-FFF2-40B4-BE49-F238E27FC236}">
                    <a16:creationId xmlns:a16="http://schemas.microsoft.com/office/drawing/2014/main" id="{13C53CFC-B345-92C3-9A08-3CC4414ADB92}"/>
                  </a:ext>
                </a:extLst>
              </p:cNvPr>
              <p:cNvSpPr/>
              <p:nvPr/>
            </p:nvSpPr>
            <p:spPr>
              <a:xfrm>
                <a:off x="5996749" y="2030398"/>
                <a:ext cx="202447" cy="20811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26" name="Group 25">
                <a:extLst>
                  <a:ext uri="{FF2B5EF4-FFF2-40B4-BE49-F238E27FC236}">
                    <a16:creationId xmlns:a16="http://schemas.microsoft.com/office/drawing/2014/main" id="{EBBCA6E6-8A44-95E4-FF91-AF4F025958BE}"/>
                  </a:ext>
                </a:extLst>
              </p:cNvPr>
              <p:cNvGrpSpPr/>
              <p:nvPr/>
            </p:nvGrpSpPr>
            <p:grpSpPr>
              <a:xfrm>
                <a:off x="539750" y="4159090"/>
                <a:ext cx="5120896" cy="200055"/>
                <a:chOff x="570287" y="4341599"/>
                <a:chExt cx="5120896" cy="200055"/>
              </a:xfrm>
            </p:grpSpPr>
            <p:sp>
              <p:nvSpPr>
                <p:cNvPr id="22" name="Rectangle 21">
                  <a:extLst>
                    <a:ext uri="{FF2B5EF4-FFF2-40B4-BE49-F238E27FC236}">
                      <a16:creationId xmlns:a16="http://schemas.microsoft.com/office/drawing/2014/main" id="{B82C0FA6-171B-3F6F-C929-A23146D8C86F}"/>
                    </a:ext>
                  </a:extLst>
                </p:cNvPr>
                <p:cNvSpPr/>
                <p:nvPr/>
              </p:nvSpPr>
              <p:spPr>
                <a:xfrm>
                  <a:off x="570287" y="4351627"/>
                  <a:ext cx="14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TextBox 22">
                  <a:extLst>
                    <a:ext uri="{FF2B5EF4-FFF2-40B4-BE49-F238E27FC236}">
                      <a16:creationId xmlns:a16="http://schemas.microsoft.com/office/drawing/2014/main" id="{203D851F-8055-D403-D035-19CBA7B56DF0}"/>
                    </a:ext>
                  </a:extLst>
                </p:cNvPr>
                <p:cNvSpPr txBox="1"/>
                <p:nvPr/>
              </p:nvSpPr>
              <p:spPr>
                <a:xfrm>
                  <a:off x="759728" y="4341599"/>
                  <a:ext cx="2310368" cy="200055"/>
                </a:xfrm>
                <a:prstGeom prst="rect">
                  <a:avLst/>
                </a:prstGeom>
                <a:noFill/>
              </p:spPr>
              <p:txBody>
                <a:bodyPr wrap="square" rtlCol="0">
                  <a:spAutoFit/>
                </a:bodyPr>
                <a:lstStyle/>
                <a:p>
                  <a:r>
                    <a:rPr lang="lt-LT" sz="700"/>
                    <a:t>Integravimo į sprendimų priėmimo procesus galimybė</a:t>
                  </a:r>
                </a:p>
              </p:txBody>
            </p:sp>
            <p:sp>
              <p:nvSpPr>
                <p:cNvPr id="24" name="Rectangle 23">
                  <a:extLst>
                    <a:ext uri="{FF2B5EF4-FFF2-40B4-BE49-F238E27FC236}">
                      <a16:creationId xmlns:a16="http://schemas.microsoft.com/office/drawing/2014/main" id="{339BFE5E-3874-A5B0-21B5-E1E4D00E689D}"/>
                    </a:ext>
                  </a:extLst>
                </p:cNvPr>
                <p:cNvSpPr/>
                <p:nvPr/>
              </p:nvSpPr>
              <p:spPr>
                <a:xfrm>
                  <a:off x="3236815" y="4365957"/>
                  <a:ext cx="144000" cy="144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5" name="TextBox 24">
                  <a:extLst>
                    <a:ext uri="{FF2B5EF4-FFF2-40B4-BE49-F238E27FC236}">
                      <a16:creationId xmlns:a16="http://schemas.microsoft.com/office/drawing/2014/main" id="{9634CB30-4156-0703-B1F5-7009E744BAAE}"/>
                    </a:ext>
                  </a:extLst>
                </p:cNvPr>
                <p:cNvSpPr txBox="1"/>
                <p:nvPr/>
              </p:nvSpPr>
              <p:spPr>
                <a:xfrm>
                  <a:off x="3380815" y="4341599"/>
                  <a:ext cx="2310368" cy="200055"/>
                </a:xfrm>
                <a:prstGeom prst="rect">
                  <a:avLst/>
                </a:prstGeom>
                <a:noFill/>
              </p:spPr>
              <p:txBody>
                <a:bodyPr wrap="square" rtlCol="0">
                  <a:spAutoFit/>
                </a:bodyPr>
                <a:lstStyle/>
                <a:p>
                  <a:r>
                    <a:rPr lang="lt-LT" sz="700"/>
                    <a:t>Siūlymai dėl integravimo būdo</a:t>
                  </a:r>
                </a:p>
              </p:txBody>
            </p:sp>
          </p:grpSp>
          <p:sp>
            <p:nvSpPr>
              <p:cNvPr id="30" name="Rectangle 29">
                <a:extLst>
                  <a:ext uri="{FF2B5EF4-FFF2-40B4-BE49-F238E27FC236}">
                    <a16:creationId xmlns:a16="http://schemas.microsoft.com/office/drawing/2014/main" id="{4B907D58-AC55-06EF-710B-70776EBFD043}"/>
                  </a:ext>
                </a:extLst>
              </p:cNvPr>
              <p:cNvSpPr/>
              <p:nvPr/>
            </p:nvSpPr>
            <p:spPr>
              <a:xfrm>
                <a:off x="2842300" y="1507695"/>
                <a:ext cx="5754750" cy="432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700">
                    <a:solidFill>
                      <a:sysClr val="windowText" lastClr="000000"/>
                    </a:solidFill>
                  </a:rPr>
                  <a:t>Už sunaikintus į Lietuvos Respublikos saugomų gyvūnų, augalų ir grybų rūšių sąrašą įrašytus žinduolius nustatomi baziniai tarifai (suma už vieną sunaikintą gyvūną, t. y. kiek kainuotų tą gyvūną atkurti)</a:t>
                </a:r>
              </a:p>
              <a:p>
                <a:pPr algn="just"/>
                <a:r>
                  <a:rPr lang="lt-LT" sz="700">
                    <a:solidFill>
                      <a:sysClr val="windowText" lastClr="000000"/>
                    </a:solidFill>
                  </a:rPr>
                  <a:t>Padarytos žalos atlyginimo dydžiai skaičiuojami aplinką užteršus teisės aktais draudžiamais išmesti į aplinką teršalais ir (ar) draudžiamu būdu (dauginamas tarifas, nustatytas teršalui, indeksavimo koeficientas, koeficientas, įvertinantis vandens telkinių, žemės paviršiaus ir (ar) gilesnių jos sluoksnių kategoriją)</a:t>
                </a:r>
              </a:p>
            </p:txBody>
          </p:sp>
          <p:cxnSp>
            <p:nvCxnSpPr>
              <p:cNvPr id="36" name="Connector: Elbow 35">
                <a:extLst>
                  <a:ext uri="{FF2B5EF4-FFF2-40B4-BE49-F238E27FC236}">
                    <a16:creationId xmlns:a16="http://schemas.microsoft.com/office/drawing/2014/main" id="{ABA01909-DA40-C029-3835-25F7E4077C1A}"/>
                  </a:ext>
                </a:extLst>
              </p:cNvPr>
              <p:cNvCxnSpPr>
                <a:cxnSpLocks/>
                <a:stCxn id="8" idx="1"/>
                <a:endCxn id="29" idx="1"/>
              </p:cNvCxnSpPr>
              <p:nvPr/>
            </p:nvCxnSpPr>
            <p:spPr>
              <a:xfrm rot="10800000" flipV="1">
                <a:off x="683750" y="1205873"/>
                <a:ext cx="12700" cy="524088"/>
              </a:xfrm>
              <a:prstGeom prst="bentConnector3">
                <a:avLst>
                  <a:gd name="adj1" fmla="val 123307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1DB015-C407-D50B-8E87-AED3AD3DFAB7}"/>
                  </a:ext>
                </a:extLst>
              </p:cNvPr>
              <p:cNvCxnSpPr>
                <a:cxnSpLocks/>
              </p:cNvCxnSpPr>
              <p:nvPr/>
            </p:nvCxnSpPr>
            <p:spPr>
              <a:xfrm>
                <a:off x="1360800" y="1939695"/>
                <a:ext cx="0" cy="1080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DAF052B-37D1-7A08-5694-7E6ECF3830FE}"/>
                  </a:ext>
                </a:extLst>
              </p:cNvPr>
              <p:cNvSpPr/>
              <p:nvPr/>
            </p:nvSpPr>
            <p:spPr>
              <a:xfrm>
                <a:off x="683750" y="1513961"/>
                <a:ext cx="2015400" cy="432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2. Padarytos žalos apskaičiavimas</a:t>
                </a:r>
              </a:p>
            </p:txBody>
          </p:sp>
        </p:grpSp>
        <p:sp>
          <p:nvSpPr>
            <p:cNvPr id="52" name="TextBox 51">
              <a:extLst>
                <a:ext uri="{FF2B5EF4-FFF2-40B4-BE49-F238E27FC236}">
                  <a16:creationId xmlns:a16="http://schemas.microsoft.com/office/drawing/2014/main" id="{C1D3126F-D3AC-FCB9-DEA4-4583E0FB2A27}"/>
                </a:ext>
              </a:extLst>
            </p:cNvPr>
            <p:cNvSpPr txBox="1"/>
            <p:nvPr/>
          </p:nvSpPr>
          <p:spPr>
            <a:xfrm>
              <a:off x="6199200" y="2458707"/>
              <a:ext cx="2323706" cy="400110"/>
            </a:xfrm>
            <a:prstGeom prst="rect">
              <a:avLst/>
            </a:prstGeom>
            <a:noFill/>
          </p:spPr>
          <p:txBody>
            <a:bodyPr wrap="square" rtlCol="0">
              <a:spAutoFit/>
            </a:bodyPr>
            <a:lstStyle/>
            <a:p>
              <a:r>
                <a:rPr lang="lt-LT" sz="1000">
                  <a:solidFill>
                    <a:srgbClr val="FF0000"/>
                  </a:solidFill>
                </a:rPr>
                <a:t>Reikalauja metodikų keitimo ir ekonominio vertinimo</a:t>
              </a:r>
            </a:p>
          </p:txBody>
        </p:sp>
      </p:grpSp>
    </p:spTree>
    <p:extLst>
      <p:ext uri="{BB962C8B-B14F-4D97-AF65-F5344CB8AC3E}">
        <p14:creationId xmlns:p14="http://schemas.microsoft.com/office/powerpoint/2010/main" val="337316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0EB9-6A5B-6CBB-E485-21B32E593596}"/>
              </a:ext>
            </a:extLst>
          </p:cNvPr>
          <p:cNvSpPr>
            <a:spLocks noGrp="1"/>
          </p:cNvSpPr>
          <p:nvPr>
            <p:ph type="title"/>
          </p:nvPr>
        </p:nvSpPr>
        <p:spPr>
          <a:xfrm>
            <a:off x="533400" y="344496"/>
            <a:ext cx="8064500" cy="249299"/>
          </a:xfrm>
        </p:spPr>
        <p:txBody>
          <a:bodyPr/>
          <a:lstStyle/>
          <a:p>
            <a:r>
              <a:rPr lang="lt-LT" sz="1800"/>
              <a:t>Integravimo modelio poveikis </a:t>
            </a:r>
          </a:p>
        </p:txBody>
      </p:sp>
      <p:sp>
        <p:nvSpPr>
          <p:cNvPr id="3" name="Slide Number Placeholder 2">
            <a:extLst>
              <a:ext uri="{FF2B5EF4-FFF2-40B4-BE49-F238E27FC236}">
                <a16:creationId xmlns:a16="http://schemas.microsoft.com/office/drawing/2014/main" id="{AF46B87F-2F84-3BE6-2161-EA5330EE8534}"/>
              </a:ext>
            </a:extLst>
          </p:cNvPr>
          <p:cNvSpPr>
            <a:spLocks noGrp="1"/>
          </p:cNvSpPr>
          <p:nvPr>
            <p:ph type="sldNum" sz="quarter" idx="12"/>
          </p:nvPr>
        </p:nvSpPr>
        <p:spPr/>
        <p:txBody>
          <a:bodyPr/>
          <a:lstStyle/>
          <a:p>
            <a:fld id="{42B1E8F1-27DF-3C4C-AF5E-F329429EDE92}" type="slidenum">
              <a:rPr lang="en-LT" smtClean="0"/>
              <a:t>28</a:t>
            </a:fld>
            <a:endParaRPr lang="en-LT"/>
          </a:p>
        </p:txBody>
      </p:sp>
      <p:cxnSp>
        <p:nvCxnSpPr>
          <p:cNvPr id="4" name="Straight Connector 3">
            <a:extLst>
              <a:ext uri="{FF2B5EF4-FFF2-40B4-BE49-F238E27FC236}">
                <a16:creationId xmlns:a16="http://schemas.microsoft.com/office/drawing/2014/main" id="{4D25FF94-C215-55DA-61FC-273C2C21B194}"/>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41F8412-BA9D-AAF3-799E-3D76AFAE56B4}"/>
              </a:ext>
            </a:extLst>
          </p:cNvPr>
          <p:cNvSpPr/>
          <p:nvPr/>
        </p:nvSpPr>
        <p:spPr>
          <a:xfrm>
            <a:off x="528947" y="657659"/>
            <a:ext cx="3996000" cy="19539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10" name="TextBox 9">
            <a:extLst>
              <a:ext uri="{FF2B5EF4-FFF2-40B4-BE49-F238E27FC236}">
                <a16:creationId xmlns:a16="http://schemas.microsoft.com/office/drawing/2014/main" id="{F34E67F8-DCD5-8DAC-C20F-47447021CB23}"/>
              </a:ext>
            </a:extLst>
          </p:cNvPr>
          <p:cNvSpPr txBox="1"/>
          <p:nvPr/>
        </p:nvSpPr>
        <p:spPr>
          <a:xfrm>
            <a:off x="930144" y="1135684"/>
            <a:ext cx="3587095"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Modeliu galėtų būti užtikrinta, kad žalos prevencijos priemonės ekonomiškai taptų naudingesnės nei padarytos žalos aplinkai atlyginimas; tokia aplinkos taršos prevencija lemtų ekosistemų ekologinės būklės pagerėjimą dėl į jas nepatenkančių teršalų ir jų neigiamos įtakos ekosistemoms.</a:t>
            </a:r>
          </a:p>
        </p:txBody>
      </p:sp>
      <p:sp>
        <p:nvSpPr>
          <p:cNvPr id="13" name="TextBox 12">
            <a:extLst>
              <a:ext uri="{FF2B5EF4-FFF2-40B4-BE49-F238E27FC236}">
                <a16:creationId xmlns:a16="http://schemas.microsoft.com/office/drawing/2014/main" id="{7CB965DA-3181-37D7-872A-1FD3F6F0FEDB}"/>
              </a:ext>
            </a:extLst>
          </p:cNvPr>
          <p:cNvSpPr txBox="1"/>
          <p:nvPr/>
        </p:nvSpPr>
        <p:spPr>
          <a:xfrm>
            <a:off x="930144" y="2523440"/>
            <a:ext cx="3534147"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a typeface="Calibri" panose="020F0502020204030204" pitchFamily="34" charset="0"/>
                <a:cs typeface="Times New Roman" panose="02020603050405020304" pitchFamily="18" charset="0"/>
              </a:rPr>
              <a:t>T</a:t>
            </a:r>
            <a:r>
              <a:rPr lang="lt-LT" sz="800">
                <a:effectLst/>
                <a:ea typeface="Calibri" panose="020F0502020204030204" pitchFamily="34" charset="0"/>
                <a:cs typeface="Times New Roman" panose="02020603050405020304" pitchFamily="18" charset="0"/>
              </a:rPr>
              <a:t>eršalų (BDS7, </a:t>
            </a:r>
            <a:r>
              <a:rPr lang="lt-LT" sz="800">
                <a:ea typeface="Calibri" panose="020F0502020204030204" pitchFamily="34" charset="0"/>
                <a:cs typeface="Times New Roman" panose="02020603050405020304" pitchFamily="18" charset="0"/>
              </a:rPr>
              <a:t>azoto (N) ir fosforo (P) </a:t>
            </a:r>
            <a:r>
              <a:rPr lang="lt-LT" sz="800">
                <a:effectLst/>
                <a:ea typeface="Calibri" panose="020F0502020204030204" pitchFamily="34" charset="0"/>
                <a:cs typeface="Times New Roman" panose="02020603050405020304" pitchFamily="18" charset="0"/>
              </a:rPr>
              <a:t>patekimo į aplinką sumažėjimas lemtų vandens telkinių teikiamų EP kokybės gerėjimą, pavyzdžiui, žuvų ir kitų rūšių išteklius, vandens telkinių naudojimą rekreacijai ir pan.</a:t>
            </a:r>
            <a:r>
              <a:rPr lang="en-LT" sz="800">
                <a:effectLst/>
              </a:rPr>
              <a:t> </a:t>
            </a:r>
            <a:endParaRPr lang="lt-LT" sz="800"/>
          </a:p>
        </p:txBody>
      </p:sp>
      <p:sp>
        <p:nvSpPr>
          <p:cNvPr id="16" name="TextBox 15">
            <a:extLst>
              <a:ext uri="{FF2B5EF4-FFF2-40B4-BE49-F238E27FC236}">
                <a16:creationId xmlns:a16="http://schemas.microsoft.com/office/drawing/2014/main" id="{D5E5EEE3-B43E-6B27-35FA-4F089CB5EE68}"/>
              </a:ext>
            </a:extLst>
          </p:cNvPr>
          <p:cNvSpPr txBox="1"/>
          <p:nvPr/>
        </p:nvSpPr>
        <p:spPr>
          <a:xfrm rot="16200000">
            <a:off x="22444" y="3814191"/>
            <a:ext cx="1324800" cy="277200"/>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7" name="Rectangle 16">
            <a:extLst>
              <a:ext uri="{FF2B5EF4-FFF2-40B4-BE49-F238E27FC236}">
                <a16:creationId xmlns:a16="http://schemas.microsoft.com/office/drawing/2014/main" id="{A9035F2F-C4D0-BDFB-AEF1-C1EC4C1AFC9C}"/>
              </a:ext>
            </a:extLst>
          </p:cNvPr>
          <p:cNvSpPr/>
          <p:nvPr/>
        </p:nvSpPr>
        <p:spPr>
          <a:xfrm>
            <a:off x="943558" y="3290391"/>
            <a:ext cx="1764000"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Ekosistemų būklės</a:t>
            </a:r>
          </a:p>
        </p:txBody>
      </p:sp>
      <p:sp>
        <p:nvSpPr>
          <p:cNvPr id="18" name="Rectangle 17">
            <a:extLst>
              <a:ext uri="{FF2B5EF4-FFF2-40B4-BE49-F238E27FC236}">
                <a16:creationId xmlns:a16="http://schemas.microsoft.com/office/drawing/2014/main" id="{8C96F12A-DEB7-0709-1F05-53249514DE5C}"/>
              </a:ext>
            </a:extLst>
          </p:cNvPr>
          <p:cNvSpPr/>
          <p:nvPr/>
        </p:nvSpPr>
        <p:spPr>
          <a:xfrm>
            <a:off x="2759002" y="3290391"/>
            <a:ext cx="1764000"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EP</a:t>
            </a:r>
          </a:p>
        </p:txBody>
      </p:sp>
      <p:sp>
        <p:nvSpPr>
          <p:cNvPr id="19" name="TextBox 18">
            <a:extLst>
              <a:ext uri="{FF2B5EF4-FFF2-40B4-BE49-F238E27FC236}">
                <a16:creationId xmlns:a16="http://schemas.microsoft.com/office/drawing/2014/main" id="{16E31B13-4762-5785-50C4-39DC5B9E80AF}"/>
              </a:ext>
            </a:extLst>
          </p:cNvPr>
          <p:cNvSpPr txBox="1"/>
          <p:nvPr/>
        </p:nvSpPr>
        <p:spPr>
          <a:xfrm>
            <a:off x="921198" y="3453795"/>
            <a:ext cx="1800000" cy="1200329"/>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Upių, atitinkančių geros ir labai geros ekologinės būklės pagal pagrindinius teršalus, dalis nuo visų tiriamų vandens telkinių;</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Ežerų, atitinkančių geros ir labai geros ekologinės būklės pagal vandens skaidrumą</a:t>
            </a:r>
            <a:r>
              <a:rPr lang="lt-LT" sz="800">
                <a:ea typeface="Calibri" panose="020F0502020204030204" pitchFamily="34" charset="0"/>
                <a:cs typeface="Times New Roman" panose="02020603050405020304" pitchFamily="18" charset="0"/>
              </a:rPr>
              <a:t> ir pagrindinius teršalus</a:t>
            </a:r>
            <a:r>
              <a:rPr lang="lt-LT" sz="800">
                <a:effectLst/>
                <a:ea typeface="Calibri" panose="020F0502020204030204" pitchFamily="34" charset="0"/>
                <a:cs typeface="Times New Roman" panose="02020603050405020304" pitchFamily="18" charset="0"/>
              </a:rPr>
              <a:t>, dalis nuo visų tiriamų vandens telkinių</a:t>
            </a:r>
            <a:r>
              <a:rPr lang="en-LT" sz="800">
                <a:effectLst/>
                <a:ea typeface="Calibri" panose="020F0502020204030204" pitchFamily="34" charset="0"/>
                <a:cs typeface="Times New Roman" panose="02020603050405020304" pitchFamily="18" charset="0"/>
              </a:rPr>
              <a:t>.</a:t>
            </a:r>
            <a:endParaRPr lang="lt-LT" sz="800">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FE0DE08-CB1A-6914-5EE6-179D96A3E616}"/>
              </a:ext>
            </a:extLst>
          </p:cNvPr>
          <p:cNvSpPr txBox="1"/>
          <p:nvPr/>
        </p:nvSpPr>
        <p:spPr>
          <a:xfrm>
            <a:off x="2732316" y="3487662"/>
            <a:ext cx="1791629" cy="584775"/>
          </a:xfrm>
          <a:prstGeom prst="rect">
            <a:avLst/>
          </a:prstGeom>
          <a:noFill/>
        </p:spPr>
        <p:txBody>
          <a:bodyPr wrap="square" rtlCol="0">
            <a:spAutoFit/>
          </a:bodyPr>
          <a:lstStyle/>
          <a:p>
            <a:pPr marL="171450" indent="-171450" algn="just">
              <a:spcBef>
                <a:spcPts val="300"/>
              </a:spcBef>
              <a:spcAft>
                <a:spcPts val="300"/>
              </a:spcAf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a:t>
            </a:r>
          </a:p>
        </p:txBody>
      </p:sp>
      <p:sp>
        <p:nvSpPr>
          <p:cNvPr id="7" name="Rectangle 6">
            <a:extLst>
              <a:ext uri="{FF2B5EF4-FFF2-40B4-BE49-F238E27FC236}">
                <a16:creationId xmlns:a16="http://schemas.microsoft.com/office/drawing/2014/main" id="{C3D7FF86-71A5-7B1A-5A76-7D0031053D15}"/>
              </a:ext>
            </a:extLst>
          </p:cNvPr>
          <p:cNvSpPr/>
          <p:nvPr/>
        </p:nvSpPr>
        <p:spPr>
          <a:xfrm>
            <a:off x="4619052" y="657659"/>
            <a:ext cx="3996000" cy="19539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2" name="TextBox 21">
            <a:extLst>
              <a:ext uri="{FF2B5EF4-FFF2-40B4-BE49-F238E27FC236}">
                <a16:creationId xmlns:a16="http://schemas.microsoft.com/office/drawing/2014/main" id="{8FDD155A-0770-0905-4685-608620F15C44}"/>
              </a:ext>
            </a:extLst>
          </p:cNvPr>
          <p:cNvSpPr txBox="1"/>
          <p:nvPr/>
        </p:nvSpPr>
        <p:spPr>
          <a:xfrm>
            <a:off x="5152271" y="922014"/>
            <a:ext cx="3280450" cy="246221"/>
          </a:xfrm>
          <a:prstGeom prst="rect">
            <a:avLst/>
          </a:prstGeom>
          <a:noFill/>
        </p:spPr>
        <p:txBody>
          <a:bodyPr wrap="square" rtlCol="0">
            <a:spAutoFit/>
          </a:bodyPr>
          <a:lstStyle/>
          <a:p>
            <a:r>
              <a:rPr lang="lt-LT" sz="1000" b="1"/>
              <a:t>Integravimo nauda sektoriui</a:t>
            </a:r>
          </a:p>
        </p:txBody>
      </p:sp>
      <p:pic>
        <p:nvPicPr>
          <p:cNvPr id="23" name="Graphic 22" descr="Handshake outline">
            <a:extLst>
              <a:ext uri="{FF2B5EF4-FFF2-40B4-BE49-F238E27FC236}">
                <a16:creationId xmlns:a16="http://schemas.microsoft.com/office/drawing/2014/main" id="{01D3DC6D-510A-3255-9C25-DED7083BD2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8164" y="910848"/>
            <a:ext cx="379335" cy="379335"/>
          </a:xfrm>
          <a:prstGeom prst="rect">
            <a:avLst/>
          </a:prstGeom>
        </p:spPr>
      </p:pic>
      <p:sp>
        <p:nvSpPr>
          <p:cNvPr id="25" name="TextBox 24">
            <a:extLst>
              <a:ext uri="{FF2B5EF4-FFF2-40B4-BE49-F238E27FC236}">
                <a16:creationId xmlns:a16="http://schemas.microsoft.com/office/drawing/2014/main" id="{37EA6FD3-453E-A0BC-EB52-7B00B53EA3B0}"/>
              </a:ext>
            </a:extLst>
          </p:cNvPr>
          <p:cNvSpPr txBox="1"/>
          <p:nvPr/>
        </p:nvSpPr>
        <p:spPr>
          <a:xfrm>
            <a:off x="5152271" y="2132059"/>
            <a:ext cx="3280450" cy="246221"/>
          </a:xfrm>
          <a:prstGeom prst="rect">
            <a:avLst/>
          </a:prstGeom>
          <a:noFill/>
        </p:spPr>
        <p:txBody>
          <a:bodyPr wrap="square" rtlCol="0">
            <a:spAutoFit/>
          </a:bodyPr>
          <a:lstStyle/>
          <a:p>
            <a:r>
              <a:rPr lang="lt-LT" sz="1000" b="1"/>
              <a:t>Integravimo nauda visuomenei</a:t>
            </a:r>
          </a:p>
        </p:txBody>
      </p:sp>
      <p:pic>
        <p:nvPicPr>
          <p:cNvPr id="26" name="Graphic 25" descr="Cycle with people outline">
            <a:extLst>
              <a:ext uri="{FF2B5EF4-FFF2-40B4-BE49-F238E27FC236}">
                <a16:creationId xmlns:a16="http://schemas.microsoft.com/office/drawing/2014/main" id="{8810CCBC-EBE5-D7D5-799F-779F82689D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4526" y="2142122"/>
            <a:ext cx="422973" cy="422973"/>
          </a:xfrm>
          <a:prstGeom prst="rect">
            <a:avLst/>
          </a:prstGeom>
        </p:spPr>
      </p:pic>
      <p:sp>
        <p:nvSpPr>
          <p:cNvPr id="27" name="TextBox 26">
            <a:extLst>
              <a:ext uri="{FF2B5EF4-FFF2-40B4-BE49-F238E27FC236}">
                <a16:creationId xmlns:a16="http://schemas.microsoft.com/office/drawing/2014/main" id="{C961B3FC-B0D5-6620-C167-810F286B4FB4}"/>
              </a:ext>
            </a:extLst>
          </p:cNvPr>
          <p:cNvSpPr txBox="1"/>
          <p:nvPr/>
        </p:nvSpPr>
        <p:spPr>
          <a:xfrm rot="16200000">
            <a:off x="4225634" y="3828233"/>
            <a:ext cx="1324800" cy="252000"/>
          </a:xfrm>
          <a:prstGeom prst="rect">
            <a:avLst/>
          </a:prstGeom>
          <a:solidFill>
            <a:schemeClr val="tx2">
              <a:lumMod val="60000"/>
              <a:lumOff val="40000"/>
            </a:schemeClr>
          </a:solidFill>
        </p:spPr>
        <p:txBody>
          <a:bodyPr wrap="square" rtlCol="0">
            <a:spAutoFit/>
          </a:bodyPr>
          <a:lstStyle/>
          <a:p>
            <a:pPr algn="ctr"/>
            <a:r>
              <a:rPr lang="lt-LT" sz="1000"/>
              <a:t>STEBĖSENA</a:t>
            </a:r>
          </a:p>
        </p:txBody>
      </p:sp>
      <p:sp>
        <p:nvSpPr>
          <p:cNvPr id="28" name="Rectangle 27">
            <a:extLst>
              <a:ext uri="{FF2B5EF4-FFF2-40B4-BE49-F238E27FC236}">
                <a16:creationId xmlns:a16="http://schemas.microsoft.com/office/drawing/2014/main" id="{661AC66B-369A-B97D-F076-B2B1799877EC}"/>
              </a:ext>
            </a:extLst>
          </p:cNvPr>
          <p:cNvSpPr/>
          <p:nvPr/>
        </p:nvSpPr>
        <p:spPr>
          <a:xfrm>
            <a:off x="5127370" y="3288934"/>
            <a:ext cx="3487682"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a:t>
            </a:r>
            <a:r>
              <a:rPr lang="lt-LT" sz="1050">
                <a:solidFill>
                  <a:schemeClr val="tx1"/>
                </a:solidFill>
              </a:rPr>
              <a:t>proceso</a:t>
            </a:r>
            <a:r>
              <a:rPr lang="lt-LT" sz="1200">
                <a:solidFill>
                  <a:schemeClr val="tx1"/>
                </a:solidFill>
              </a:rPr>
              <a:t> (sėkmės) stebėsenos rodikliai</a:t>
            </a:r>
          </a:p>
        </p:txBody>
      </p:sp>
      <p:sp>
        <p:nvSpPr>
          <p:cNvPr id="30" name="TextBox 29">
            <a:extLst>
              <a:ext uri="{FF2B5EF4-FFF2-40B4-BE49-F238E27FC236}">
                <a16:creationId xmlns:a16="http://schemas.microsoft.com/office/drawing/2014/main" id="{A4D75858-C5C8-3561-4C4B-52686EC7072D}"/>
              </a:ext>
            </a:extLst>
          </p:cNvPr>
          <p:cNvSpPr txBox="1"/>
          <p:nvPr/>
        </p:nvSpPr>
        <p:spPr>
          <a:xfrm>
            <a:off x="5152271" y="1135684"/>
            <a:ext cx="3462781"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Įpareigotų teršėjus </a:t>
            </a:r>
            <a:r>
              <a:rPr lang="lt-LT" sz="800">
                <a:effectLst/>
                <a:ea typeface="Times New Roman" panose="02020603050405020304" pitchFamily="18" charset="0"/>
                <a:cs typeface="Times New Roman" panose="02020603050405020304" pitchFamily="18" charset="0"/>
              </a:rPr>
              <a:t>prisiimti atitinkamą atsakomybę ir užtikrinti priemones žalos likvidavimui ir grąžinimui į pirminę iki užteršimo buvusią būklę bei toliau laikytis nustatytų reikalavimų;</a:t>
            </a:r>
          </a:p>
          <a:p>
            <a:pPr marL="171450" indent="-171450" algn="just">
              <a:buFont typeface="Arial" panose="020B0604020202020204" pitchFamily="34" charset="0"/>
              <a:buChar char="•"/>
            </a:pPr>
            <a:r>
              <a:rPr lang="lt-LT" sz="800">
                <a:ea typeface="Times New Roman" panose="02020603050405020304" pitchFamily="18" charset="0"/>
                <a:cs typeface="Times New Roman" panose="02020603050405020304" pitchFamily="18" charset="0"/>
              </a:rPr>
              <a:t>Veiktų prevenciškai, kadangi prevencinių priemonių taikymas galėtų tapti ekonomiškai naudingesnis nes žalos atlyginimas;</a:t>
            </a:r>
            <a:endParaRPr lang="lt-LT" sz="800">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Modelio integravimas taip pat sudarytų sąlygas toliau integruoti vandens politiką su kitų sektorių politika, nes teršalų paveiktos teritorijos gali būti įvairios ir padaryti žalos skirtingoms veikloms bei sektoriams</a:t>
            </a:r>
            <a:r>
              <a:rPr lang="lt-LT" sz="800">
                <a:effectLst/>
                <a:ea typeface="Calibri" panose="020F0502020204030204" pitchFamily="34" charset="0"/>
                <a:cs typeface="Times New Roman" panose="02020603050405020304" pitchFamily="18" charset="0"/>
              </a:rPr>
              <a:t>. </a:t>
            </a:r>
            <a:endParaRPr lang="lt-LT" sz="800">
              <a:cs typeface="Times New Roman" panose="02020603050405020304" pitchFamily="18" charset="0"/>
            </a:endParaRPr>
          </a:p>
        </p:txBody>
      </p:sp>
      <p:sp>
        <p:nvSpPr>
          <p:cNvPr id="32" name="TextBox 31">
            <a:extLst>
              <a:ext uri="{FF2B5EF4-FFF2-40B4-BE49-F238E27FC236}">
                <a16:creationId xmlns:a16="http://schemas.microsoft.com/office/drawing/2014/main" id="{93886C35-C0FE-B5F8-27E1-6BD4B71E47D7}"/>
              </a:ext>
            </a:extLst>
          </p:cNvPr>
          <p:cNvSpPr txBox="1"/>
          <p:nvPr/>
        </p:nvSpPr>
        <p:spPr>
          <a:xfrm>
            <a:off x="5152271" y="2334827"/>
            <a:ext cx="3456431"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Leistų efektyviau nustatyti, kurių vandens telkinių teikiamoms EP yra didžiausia rizika, bei užtikrinti, kad teršėjai atlygina žalą, kas leistų ilguoju laikotarpiu užtikrinti plačiajai visuomenei aktualių ir svarbių EP teikimą bei aukštą kokybę;</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Taip pat tai potencialiai motyvuotų platesnį visuomenės įsitraukimą š aplinkos teršimo kontrolę (išryškinant socialinę ir ekonominę vandens telkinių teikiamų EP vertę).</a:t>
            </a:r>
            <a:r>
              <a:rPr lang="en-LT" sz="800">
                <a:effectLst/>
              </a:rPr>
              <a:t> </a:t>
            </a:r>
            <a:r>
              <a:rPr lang="lt-LT" sz="800">
                <a:effectLst/>
                <a:ea typeface="Calibri" panose="020F0502020204030204" pitchFamily="34" charset="0"/>
                <a:cs typeface="Times New Roman" panose="02020603050405020304" pitchFamily="18" charset="0"/>
              </a:rPr>
              <a:t> </a:t>
            </a:r>
            <a:endParaRPr lang="lt-LT" sz="800">
              <a:cs typeface="Times New Roman" panose="02020603050405020304" pitchFamily="18" charset="0"/>
            </a:endParaRPr>
          </a:p>
        </p:txBody>
      </p:sp>
      <p:sp>
        <p:nvSpPr>
          <p:cNvPr id="33" name="TextBox 32">
            <a:extLst>
              <a:ext uri="{FF2B5EF4-FFF2-40B4-BE49-F238E27FC236}">
                <a16:creationId xmlns:a16="http://schemas.microsoft.com/office/drawing/2014/main" id="{674A0306-7342-A1AF-E787-89D411BA0A04}"/>
              </a:ext>
            </a:extLst>
          </p:cNvPr>
          <p:cNvSpPr txBox="1"/>
          <p:nvPr/>
        </p:nvSpPr>
        <p:spPr>
          <a:xfrm>
            <a:off x="5082749" y="3495235"/>
            <a:ext cx="3407504" cy="230832"/>
          </a:xfrm>
          <a:prstGeom prst="rect">
            <a:avLst/>
          </a:prstGeom>
          <a:noFill/>
        </p:spPr>
        <p:txBody>
          <a:bodyPr wrap="square">
            <a:spAutoFit/>
          </a:bodyPr>
          <a:lstStyle/>
          <a:p>
            <a:pPr marL="171450" lvl="0" indent="-171450" algn="just">
              <a:buClr>
                <a:schemeClr val="tx1"/>
              </a:buClr>
              <a:buSzPts val="800"/>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Atnaujinta žalos apskaičiavimo metodika, pagrįsta EP vertinimu</a:t>
            </a:r>
            <a:r>
              <a:rPr lang="en-LT" sz="900">
                <a:ea typeface="Calibri" panose="020F0502020204030204" pitchFamily="34" charset="0"/>
                <a:cs typeface="Times New Roman" panose="02020603050405020304" pitchFamily="18" charset="0"/>
              </a:rPr>
              <a:t>.</a:t>
            </a:r>
            <a:endParaRPr lang="lt-LT" sz="900">
              <a:cs typeface="Calibri" panose="020F0502020204030204" pitchFamily="34" charset="0"/>
            </a:endParaRPr>
          </a:p>
        </p:txBody>
      </p:sp>
      <p:sp>
        <p:nvSpPr>
          <p:cNvPr id="14" name="TextBox 13">
            <a:extLst>
              <a:ext uri="{FF2B5EF4-FFF2-40B4-BE49-F238E27FC236}">
                <a16:creationId xmlns:a16="http://schemas.microsoft.com/office/drawing/2014/main" id="{4B6B7910-0B83-7197-8603-AA439F74149B}"/>
              </a:ext>
            </a:extLst>
          </p:cNvPr>
          <p:cNvSpPr txBox="1"/>
          <p:nvPr/>
        </p:nvSpPr>
        <p:spPr>
          <a:xfrm>
            <a:off x="902187" y="913855"/>
            <a:ext cx="3602427" cy="246221"/>
          </a:xfrm>
          <a:prstGeom prst="rect">
            <a:avLst/>
          </a:prstGeom>
          <a:noFill/>
        </p:spPr>
        <p:txBody>
          <a:bodyPr wrap="square" rtlCol="0">
            <a:spAutoFit/>
          </a:bodyPr>
          <a:lstStyle/>
          <a:p>
            <a:r>
              <a:rPr lang="lt-LT" sz="1000" b="1"/>
              <a:t>Ekosistemos: upės, upės žiočių, ežero, tarpinių vandenų</a:t>
            </a:r>
          </a:p>
        </p:txBody>
      </p:sp>
      <p:pic>
        <p:nvPicPr>
          <p:cNvPr id="15" name="Picture 14" descr="Shape&#10;&#10;Description automatically generated with low confidence">
            <a:extLst>
              <a:ext uri="{FF2B5EF4-FFF2-40B4-BE49-F238E27FC236}">
                <a16:creationId xmlns:a16="http://schemas.microsoft.com/office/drawing/2014/main" id="{B8F3B12E-47B9-DA1A-6095-C3FBFDBC019A}"/>
              </a:ext>
            </a:extLst>
          </p:cNvPr>
          <p:cNvPicPr>
            <a:picLocks noChangeAspect="1"/>
          </p:cNvPicPr>
          <p:nvPr/>
        </p:nvPicPr>
        <p:blipFill>
          <a:blip r:embed="rId6">
            <a:duotone>
              <a:schemeClr val="accent1">
                <a:shade val="45000"/>
                <a:satMod val="135000"/>
              </a:schemeClr>
              <a:prstClr val="white"/>
            </a:duotone>
          </a:blip>
          <a:stretch>
            <a:fillRect/>
          </a:stretch>
        </p:blipFill>
        <p:spPr>
          <a:xfrm>
            <a:off x="567243" y="937435"/>
            <a:ext cx="309953" cy="300082"/>
          </a:xfrm>
          <a:prstGeom prst="rect">
            <a:avLst/>
          </a:prstGeom>
          <a:ln>
            <a:noFill/>
          </a:ln>
        </p:spPr>
      </p:pic>
      <p:sp>
        <p:nvSpPr>
          <p:cNvPr id="24" name="TextBox 23">
            <a:extLst>
              <a:ext uri="{FF2B5EF4-FFF2-40B4-BE49-F238E27FC236}">
                <a16:creationId xmlns:a16="http://schemas.microsoft.com/office/drawing/2014/main" id="{79CA9127-3521-53E6-9284-65F3826514C7}"/>
              </a:ext>
            </a:extLst>
          </p:cNvPr>
          <p:cNvSpPr txBox="1"/>
          <p:nvPr/>
        </p:nvSpPr>
        <p:spPr>
          <a:xfrm>
            <a:off x="902187" y="2142122"/>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vandens srauto kontrolė, augalų ir gyvūnų buveinių užtikrinimas, rekreacija gamtoje, kt. </a:t>
            </a:r>
            <a:endParaRPr lang="lt-LT" sz="1000" b="1">
              <a:cs typeface="Calibri" panose="020F0502020204030204" pitchFamily="34" charset="0"/>
            </a:endParaRPr>
          </a:p>
        </p:txBody>
      </p:sp>
      <p:pic>
        <p:nvPicPr>
          <p:cNvPr id="29" name="Graphic 28" descr="Open hand with plant outline">
            <a:extLst>
              <a:ext uri="{FF2B5EF4-FFF2-40B4-BE49-F238E27FC236}">
                <a16:creationId xmlns:a16="http://schemas.microsoft.com/office/drawing/2014/main" id="{73BD470E-BF58-53D9-4F7C-D3D48190F3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2411" y="2157655"/>
            <a:ext cx="323021" cy="323021"/>
          </a:xfrm>
          <a:prstGeom prst="rect">
            <a:avLst/>
          </a:prstGeom>
        </p:spPr>
      </p:pic>
    </p:spTree>
    <p:extLst>
      <p:ext uri="{BB962C8B-B14F-4D97-AF65-F5344CB8AC3E}">
        <p14:creationId xmlns:p14="http://schemas.microsoft.com/office/powerpoint/2010/main" val="326281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29</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718145"/>
          </a:xfrm>
        </p:spPr>
        <p:txBody>
          <a:bodyPr/>
          <a:lstStyle/>
          <a:p>
            <a:r>
              <a:rPr lang="lt-LT"/>
              <a:t>Biologinė įvairovė ir kraštovaizdis</a:t>
            </a:r>
            <a:endParaRPr lang="en-US"/>
          </a:p>
        </p:txBody>
      </p:sp>
      <p:pic>
        <p:nvPicPr>
          <p:cNvPr id="6" name="Picture Placeholder 5" descr="Sun shining through the trees&#10;&#10;Description automatically generated with medium confidence">
            <a:extLst>
              <a:ext uri="{FF2B5EF4-FFF2-40B4-BE49-F238E27FC236}">
                <a16:creationId xmlns:a16="http://schemas.microsoft.com/office/drawing/2014/main" id="{ACE20846-C402-8245-A5C8-3A56645C9532}"/>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90119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3</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359073"/>
          </a:xfrm>
        </p:spPr>
        <p:txBody>
          <a:bodyPr/>
          <a:lstStyle/>
          <a:p>
            <a:r>
              <a:rPr lang="lt-LT"/>
              <a:t>Žemės ūkio sektorius</a:t>
            </a:r>
            <a:endParaRPr lang="en-US"/>
          </a:p>
        </p:txBody>
      </p:sp>
      <p:pic>
        <p:nvPicPr>
          <p:cNvPr id="7" name="Picture Placeholder 6">
            <a:extLst>
              <a:ext uri="{FF2B5EF4-FFF2-40B4-BE49-F238E27FC236}">
                <a16:creationId xmlns:a16="http://schemas.microsoft.com/office/drawing/2014/main" id="{4D131D86-BC87-577C-E5A9-B1A4DB2E7D44}"/>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1353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6D-544E-BF01-1AEC-6896A4AAF0BB}"/>
              </a:ext>
            </a:extLst>
          </p:cNvPr>
          <p:cNvSpPr>
            <a:spLocks noGrp="1"/>
          </p:cNvSpPr>
          <p:nvPr>
            <p:ph type="title"/>
          </p:nvPr>
        </p:nvSpPr>
        <p:spPr>
          <a:xfrm>
            <a:off x="533400" y="298268"/>
            <a:ext cx="8064500" cy="221599"/>
          </a:xfrm>
        </p:spPr>
        <p:txBody>
          <a:bodyPr/>
          <a:lstStyle/>
          <a:p>
            <a:r>
              <a:rPr lang="lt-LT" sz="1600">
                <a:solidFill>
                  <a:schemeClr val="tx1"/>
                </a:solidFill>
              </a:rPr>
              <a:t>Biologinės įvairovės ir kraštovaizdžio apsaugos integravimo modelių rengimo eiga</a:t>
            </a:r>
          </a:p>
        </p:txBody>
      </p:sp>
      <p:sp>
        <p:nvSpPr>
          <p:cNvPr id="3" name="Slide Number Placeholder 2">
            <a:extLst>
              <a:ext uri="{FF2B5EF4-FFF2-40B4-BE49-F238E27FC236}">
                <a16:creationId xmlns:a16="http://schemas.microsoft.com/office/drawing/2014/main" id="{1B2E573F-4659-E980-3867-03A73379DE64}"/>
              </a:ext>
            </a:extLst>
          </p:cNvPr>
          <p:cNvSpPr>
            <a:spLocks noGrp="1"/>
          </p:cNvSpPr>
          <p:nvPr>
            <p:ph type="sldNum" sz="quarter" idx="12"/>
          </p:nvPr>
        </p:nvSpPr>
        <p:spPr/>
        <p:txBody>
          <a:bodyPr/>
          <a:lstStyle/>
          <a:p>
            <a:fld id="{42B1E8F1-27DF-3C4C-AF5E-F329429EDE92}" type="slidenum">
              <a:rPr lang="lt-LT" smtClean="0"/>
              <a:t>30</a:t>
            </a:fld>
            <a:endParaRPr lang="lt-LT"/>
          </a:p>
        </p:txBody>
      </p:sp>
      <p:grpSp>
        <p:nvGrpSpPr>
          <p:cNvPr id="4" name="Group 3">
            <a:extLst>
              <a:ext uri="{FF2B5EF4-FFF2-40B4-BE49-F238E27FC236}">
                <a16:creationId xmlns:a16="http://schemas.microsoft.com/office/drawing/2014/main" id="{68398E4A-6718-EADD-8366-FAD08D209A4B}"/>
              </a:ext>
            </a:extLst>
          </p:cNvPr>
          <p:cNvGrpSpPr/>
          <p:nvPr/>
        </p:nvGrpSpPr>
        <p:grpSpPr>
          <a:xfrm>
            <a:off x="533399" y="607381"/>
            <a:ext cx="8061136" cy="4008372"/>
            <a:chOff x="533399" y="607381"/>
            <a:chExt cx="8061136" cy="4008372"/>
          </a:xfrm>
        </p:grpSpPr>
        <p:sp>
          <p:nvSpPr>
            <p:cNvPr id="5" name="Rectangle 4">
              <a:extLst>
                <a:ext uri="{FF2B5EF4-FFF2-40B4-BE49-F238E27FC236}">
                  <a16:creationId xmlns:a16="http://schemas.microsoft.com/office/drawing/2014/main" id="{5BDE1088-880F-5DC5-15BD-94D4DF44BB6A}"/>
                </a:ext>
              </a:extLst>
            </p:cNvPr>
            <p:cNvSpPr/>
            <p:nvPr/>
          </p:nvSpPr>
          <p:spPr>
            <a:xfrm>
              <a:off x="533399" y="1071331"/>
              <a:ext cx="964200" cy="7890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Gamtinis karkasas</a:t>
              </a:r>
            </a:p>
          </p:txBody>
        </p:sp>
        <p:sp>
          <p:nvSpPr>
            <p:cNvPr id="10" name="Rectangle 9">
              <a:extLst>
                <a:ext uri="{FF2B5EF4-FFF2-40B4-BE49-F238E27FC236}">
                  <a16:creationId xmlns:a16="http://schemas.microsoft.com/office/drawing/2014/main" id="{5354FB3A-F7F4-D6A4-2058-90249CB237AE}"/>
                </a:ext>
              </a:extLst>
            </p:cNvPr>
            <p:cNvSpPr/>
            <p:nvPr/>
          </p:nvSpPr>
          <p:spPr>
            <a:xfrm>
              <a:off x="1582398" y="1071331"/>
              <a:ext cx="1699199" cy="78904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Gamtinio karkaso kūrimas</a:t>
              </a:r>
            </a:p>
            <a:p>
              <a:pPr marL="171450" indent="-171450">
                <a:buFont typeface="Arial" panose="020B0604020202020204" pitchFamily="34" charset="0"/>
                <a:buChar char="•"/>
              </a:pPr>
              <a:r>
                <a:rPr lang="lt-LT" sz="900">
                  <a:solidFill>
                    <a:schemeClr val="tx1"/>
                  </a:solidFill>
                </a:rPr>
                <a:t>Gamtinio karkaso tvarkymas</a:t>
              </a:r>
            </a:p>
            <a:p>
              <a:pPr marL="171450" indent="-171450">
                <a:buFont typeface="Arial" panose="020B0604020202020204" pitchFamily="34" charset="0"/>
                <a:buChar char="•"/>
              </a:pPr>
              <a:r>
                <a:rPr lang="lt-LT" sz="900">
                  <a:solidFill>
                    <a:schemeClr val="tx1"/>
                  </a:solidFill>
                </a:rPr>
                <a:t>Gamtinio karkaso saugojimas</a:t>
              </a:r>
            </a:p>
          </p:txBody>
        </p:sp>
        <p:sp>
          <p:nvSpPr>
            <p:cNvPr id="11" name="Rectangle 10">
              <a:extLst>
                <a:ext uri="{FF2B5EF4-FFF2-40B4-BE49-F238E27FC236}">
                  <a16:creationId xmlns:a16="http://schemas.microsoft.com/office/drawing/2014/main" id="{53A4B102-9B5D-3230-557A-1FE13A06F584}"/>
                </a:ext>
              </a:extLst>
            </p:cNvPr>
            <p:cNvSpPr/>
            <p:nvPr/>
          </p:nvSpPr>
          <p:spPr>
            <a:xfrm>
              <a:off x="1582398" y="1920595"/>
              <a:ext cx="1700622" cy="78904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Saugomų teritorijų kategorijos ir tipai</a:t>
              </a:r>
            </a:p>
            <a:p>
              <a:pPr marL="171450" indent="-171450">
                <a:buFont typeface="Arial" panose="020B0604020202020204" pitchFamily="34" charset="0"/>
                <a:buChar char="•"/>
              </a:pPr>
              <a:r>
                <a:rPr lang="lt-LT" sz="900">
                  <a:solidFill>
                    <a:schemeClr val="tx1"/>
                  </a:solidFill>
                </a:rPr>
                <a:t>Saugomų teritorijų steigimas</a:t>
              </a:r>
            </a:p>
            <a:p>
              <a:pPr marL="171450" indent="-171450">
                <a:buFont typeface="Arial" panose="020B0604020202020204" pitchFamily="34" charset="0"/>
                <a:buChar char="•"/>
              </a:pPr>
              <a:r>
                <a:rPr lang="lt-LT" sz="900">
                  <a:solidFill>
                    <a:schemeClr val="tx1"/>
                  </a:solidFill>
                </a:rPr>
                <a:t>Saugomų teritorijų planavimas</a:t>
              </a:r>
            </a:p>
          </p:txBody>
        </p:sp>
        <p:sp>
          <p:nvSpPr>
            <p:cNvPr id="12" name="Rectangle 11">
              <a:extLst>
                <a:ext uri="{FF2B5EF4-FFF2-40B4-BE49-F238E27FC236}">
                  <a16:creationId xmlns:a16="http://schemas.microsoft.com/office/drawing/2014/main" id="{91938085-1400-0DD0-15AC-E2047AB34DF1}"/>
                </a:ext>
              </a:extLst>
            </p:cNvPr>
            <p:cNvSpPr/>
            <p:nvPr/>
          </p:nvSpPr>
          <p:spPr>
            <a:xfrm>
              <a:off x="1582398" y="2769860"/>
              <a:ext cx="1700622" cy="88778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Invazinių rūšių kontrolė</a:t>
              </a:r>
            </a:p>
            <a:p>
              <a:pPr marL="171450" indent="-171450">
                <a:buFont typeface="Arial" panose="020B0604020202020204" pitchFamily="34" charset="0"/>
                <a:buChar char="•"/>
              </a:pPr>
              <a:r>
                <a:rPr lang="lt-LT" sz="800">
                  <a:solidFill>
                    <a:schemeClr val="tx1"/>
                  </a:solidFill>
                </a:rPr>
                <a:t>Invazinių rūšių kontrolės lygmenys</a:t>
              </a:r>
            </a:p>
            <a:p>
              <a:pPr marL="171450" indent="-171450">
                <a:buFont typeface="Arial" panose="020B0604020202020204" pitchFamily="34" charset="0"/>
                <a:buChar char="•"/>
              </a:pPr>
              <a:r>
                <a:rPr lang="lt-LT" sz="800">
                  <a:solidFill>
                    <a:schemeClr val="tx1"/>
                  </a:solidFill>
                </a:rPr>
                <a:t>Invazinių rūšių naudojimas, valdymas, gausos reguliavimas ir plitimo prevencija</a:t>
              </a:r>
            </a:p>
            <a:p>
              <a:pPr marL="171450" indent="-171450">
                <a:buFont typeface="Arial" panose="020B0604020202020204" pitchFamily="34" charset="0"/>
                <a:buChar char="•"/>
              </a:pPr>
              <a:r>
                <a:rPr lang="lt-LT" sz="800">
                  <a:solidFill>
                    <a:schemeClr val="tx1"/>
                  </a:solidFill>
                </a:rPr>
                <a:t>Invazinių rūšių kontrolė</a:t>
              </a:r>
            </a:p>
          </p:txBody>
        </p:sp>
        <p:pic>
          <p:nvPicPr>
            <p:cNvPr id="21" name="Graphic 20" descr="Iceberg with solid fill">
              <a:extLst>
                <a:ext uri="{FF2B5EF4-FFF2-40B4-BE49-F238E27FC236}">
                  <a16:creationId xmlns:a16="http://schemas.microsoft.com/office/drawing/2014/main" id="{AF41FD83-1D2A-D587-A0BA-3B56AF993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517" y="607381"/>
              <a:ext cx="432000" cy="432000"/>
            </a:xfrm>
            <a:prstGeom prst="rect">
              <a:avLst/>
            </a:prstGeom>
          </p:spPr>
        </p:pic>
        <p:pic>
          <p:nvPicPr>
            <p:cNvPr id="27" name="Graphic 26" descr="Scales of justice with solid fill">
              <a:extLst>
                <a:ext uri="{FF2B5EF4-FFF2-40B4-BE49-F238E27FC236}">
                  <a16:creationId xmlns:a16="http://schemas.microsoft.com/office/drawing/2014/main" id="{9F9965A5-7301-DA2B-ACFF-5B331ABABD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5997" y="607381"/>
              <a:ext cx="432000" cy="432000"/>
            </a:xfrm>
            <a:prstGeom prst="rect">
              <a:avLst/>
            </a:prstGeom>
          </p:spPr>
        </p:pic>
        <p:pic>
          <p:nvPicPr>
            <p:cNvPr id="28" name="Graphic 27" descr="Brainstorm with solid fill">
              <a:extLst>
                <a:ext uri="{FF2B5EF4-FFF2-40B4-BE49-F238E27FC236}">
                  <a16:creationId xmlns:a16="http://schemas.microsoft.com/office/drawing/2014/main" id="{CDFBCF96-7360-193A-25E1-8B11D7946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3996" y="607381"/>
              <a:ext cx="432000" cy="432000"/>
            </a:xfrm>
            <a:prstGeom prst="rect">
              <a:avLst/>
            </a:prstGeom>
          </p:spPr>
        </p:pic>
        <p:sp>
          <p:nvSpPr>
            <p:cNvPr id="29" name="Rectangle 28">
              <a:extLst>
                <a:ext uri="{FF2B5EF4-FFF2-40B4-BE49-F238E27FC236}">
                  <a16:creationId xmlns:a16="http://schemas.microsoft.com/office/drawing/2014/main" id="{214F19A9-3CE8-2189-2BC9-E829C3F7905C}"/>
                </a:ext>
              </a:extLst>
            </p:cNvPr>
            <p:cNvSpPr/>
            <p:nvPr/>
          </p:nvSpPr>
          <p:spPr>
            <a:xfrm>
              <a:off x="533399" y="1920596"/>
              <a:ext cx="964200" cy="7890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Saugomos teritorijos</a:t>
              </a:r>
            </a:p>
          </p:txBody>
        </p:sp>
        <p:sp>
          <p:nvSpPr>
            <p:cNvPr id="30" name="Rectangle 29">
              <a:extLst>
                <a:ext uri="{FF2B5EF4-FFF2-40B4-BE49-F238E27FC236}">
                  <a16:creationId xmlns:a16="http://schemas.microsoft.com/office/drawing/2014/main" id="{D678DCDB-4F80-B92B-D8F1-77BAFC6E56ED}"/>
                </a:ext>
              </a:extLst>
            </p:cNvPr>
            <p:cNvSpPr/>
            <p:nvPr/>
          </p:nvSpPr>
          <p:spPr>
            <a:xfrm>
              <a:off x="533399" y="2769861"/>
              <a:ext cx="964200" cy="8877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Invazinės rūšys</a:t>
              </a:r>
            </a:p>
          </p:txBody>
        </p:sp>
        <p:pic>
          <p:nvPicPr>
            <p:cNvPr id="31" name="Graphic 30" descr="Blockchain with solid fill">
              <a:extLst>
                <a:ext uri="{FF2B5EF4-FFF2-40B4-BE49-F238E27FC236}">
                  <a16:creationId xmlns:a16="http://schemas.microsoft.com/office/drawing/2014/main" id="{A3BD4089-27EF-313E-E859-7B2DD791E4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5348" y="607381"/>
              <a:ext cx="420472" cy="432000"/>
            </a:xfrm>
            <a:prstGeom prst="rect">
              <a:avLst/>
            </a:prstGeom>
          </p:spPr>
        </p:pic>
        <p:sp>
          <p:nvSpPr>
            <p:cNvPr id="32" name="Rectangle 31">
              <a:extLst>
                <a:ext uri="{FF2B5EF4-FFF2-40B4-BE49-F238E27FC236}">
                  <a16:creationId xmlns:a16="http://schemas.microsoft.com/office/drawing/2014/main" id="{A49358E1-800D-62A9-E44E-961B1E29DDA8}"/>
                </a:ext>
              </a:extLst>
            </p:cNvPr>
            <p:cNvSpPr/>
            <p:nvPr/>
          </p:nvSpPr>
          <p:spPr>
            <a:xfrm>
              <a:off x="3367997" y="1071331"/>
              <a:ext cx="4103999" cy="78904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Gamtinis karkasas sudaro ekologinio kompensavimo tinklą, kuriuo siekiama užtikrinti ekologinę kraštovaizdžio pusiausvyrą, gamtinius ryšius tarp saugomų teritorijų, kitų aplinkosaugai svarbių teritorijų ar buveinių, taip pat augalų ir gyvūnų migraciją tarp jų</a:t>
              </a:r>
            </a:p>
            <a:p>
              <a:pPr marL="171450" indent="-171450">
                <a:buFont typeface="Arial" panose="020B0604020202020204" pitchFamily="34" charset="0"/>
                <a:buChar char="•"/>
              </a:pPr>
              <a:r>
                <a:rPr lang="lt-LT" sz="800">
                  <a:solidFill>
                    <a:schemeClr val="tx1"/>
                  </a:solidFill>
                </a:rPr>
                <a:t>Ekosistemų ir jų teikiamų EP integravimas galėtų suteikti informacijos apie gamtinio karkaso teritorijose teikiamas EP, tačiau taip pat leistų atskleisti, kurių svarbių EP teikimas tik iš dalies patenka į gamtinio karkaso ribas ir galbūt dėl to gali būti sutrikdytas</a:t>
              </a:r>
            </a:p>
          </p:txBody>
        </p:sp>
        <p:sp>
          <p:nvSpPr>
            <p:cNvPr id="33" name="Rectangle 32">
              <a:extLst>
                <a:ext uri="{FF2B5EF4-FFF2-40B4-BE49-F238E27FC236}">
                  <a16:creationId xmlns:a16="http://schemas.microsoft.com/office/drawing/2014/main" id="{D1C1D7D3-E5B4-EDB4-BFD9-FDE81EB99FE5}"/>
                </a:ext>
              </a:extLst>
            </p:cNvPr>
            <p:cNvSpPr/>
            <p:nvPr/>
          </p:nvSpPr>
          <p:spPr>
            <a:xfrm>
              <a:off x="3367997" y="1923962"/>
              <a:ext cx="4103999" cy="78904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Biologinės įvairovės ir kraštovaizdžio apsauga konkuruoja su</a:t>
              </a:r>
              <a:r>
                <a:rPr lang="en-GB" sz="800">
                  <a:solidFill>
                    <a:schemeClr val="tx1"/>
                  </a:solidFill>
                </a:rPr>
                <a:t> </a:t>
              </a:r>
              <a:r>
                <a:rPr lang="lt-LT" sz="800">
                  <a:solidFill>
                    <a:schemeClr val="tx1"/>
                  </a:solidFill>
                </a:rPr>
                <a:t>ūkine veikla, ypač jei ta veikla siejama su ekonomine nauda. Todėl ekonominiai ir kiti naudos gavimo tikslai gali konkuruoti su gamtos apsaugos tikslais</a:t>
              </a:r>
            </a:p>
            <a:p>
              <a:pPr marL="171450" indent="-171450">
                <a:buFont typeface="Arial" panose="020B0604020202020204" pitchFamily="34" charset="0"/>
                <a:buChar char="•"/>
              </a:pPr>
              <a:r>
                <a:rPr lang="lt-LT" sz="800">
                  <a:solidFill>
                    <a:schemeClr val="tx1"/>
                  </a:solidFill>
                </a:rPr>
                <a:t>EP aspektas leistų atskleisti kuriamos saugomos teritorijos naudas (įvardinant tas EP, kurios lemiamos saugomos teritorijos sukūrimo), tačiau taip pat galimus prieštaravimus dėl saugojimo tikslų ir gaunamų naudų toje teritorijoje </a:t>
              </a:r>
            </a:p>
          </p:txBody>
        </p:sp>
        <p:sp>
          <p:nvSpPr>
            <p:cNvPr id="34" name="Rectangle 33">
              <a:extLst>
                <a:ext uri="{FF2B5EF4-FFF2-40B4-BE49-F238E27FC236}">
                  <a16:creationId xmlns:a16="http://schemas.microsoft.com/office/drawing/2014/main" id="{470D498C-114E-0EBE-8290-C97B7462BBCC}"/>
                </a:ext>
              </a:extLst>
            </p:cNvPr>
            <p:cNvSpPr/>
            <p:nvPr/>
          </p:nvSpPr>
          <p:spPr>
            <a:xfrm>
              <a:off x="3367997" y="2776592"/>
              <a:ext cx="4103998" cy="88778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Invazinių rūšių naikinimui planuoti numatytais atvejais gali būti rengiamas veiksmų planas, kuriame turėtų  būti apibūdinta, be kitų dalykų, invazinės rūšies populiacijos keliama grėsmė.</a:t>
              </a:r>
            </a:p>
            <a:p>
              <a:pPr marL="171450" indent="-171450">
                <a:buFont typeface="Arial" panose="020B0604020202020204" pitchFamily="34" charset="0"/>
                <a:buChar char="•"/>
              </a:pPr>
              <a:r>
                <a:rPr lang="lt-LT" sz="800">
                  <a:solidFill>
                    <a:schemeClr val="tx1"/>
                  </a:solidFill>
                </a:rPr>
                <a:t>Vertinant grėsmę sveikatai, biologinei įvairovei, saugomoms rūšims, kraštovaizdžiui ir pan., papildomai vertinti ir per grėsmės EP prizmę. Tai galėtų būti ypač naudinga viešinant informaciją apie invazines rūšis, kovos su  jomis būdus ir tokios kovos naudą per galimai prarastinų gerybių prizmę. </a:t>
              </a:r>
            </a:p>
          </p:txBody>
        </p:sp>
        <p:sp>
          <p:nvSpPr>
            <p:cNvPr id="35" name="Rectangle 34">
              <a:extLst>
                <a:ext uri="{FF2B5EF4-FFF2-40B4-BE49-F238E27FC236}">
                  <a16:creationId xmlns:a16="http://schemas.microsoft.com/office/drawing/2014/main" id="{6129690D-2466-1BC4-7815-C197321825D7}"/>
                </a:ext>
              </a:extLst>
            </p:cNvPr>
            <p:cNvSpPr/>
            <p:nvPr/>
          </p:nvSpPr>
          <p:spPr>
            <a:xfrm>
              <a:off x="7556634" y="1071331"/>
              <a:ext cx="1037901" cy="78904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gamtinio karkaso nustatymo procesą</a:t>
              </a:r>
            </a:p>
          </p:txBody>
        </p:sp>
        <p:sp>
          <p:nvSpPr>
            <p:cNvPr id="36" name="Rectangle 35">
              <a:extLst>
                <a:ext uri="{FF2B5EF4-FFF2-40B4-BE49-F238E27FC236}">
                  <a16:creationId xmlns:a16="http://schemas.microsoft.com/office/drawing/2014/main" id="{210EEA06-688A-FDBD-7047-98B6C4A68DC7}"/>
                </a:ext>
              </a:extLst>
            </p:cNvPr>
            <p:cNvSpPr/>
            <p:nvPr/>
          </p:nvSpPr>
          <p:spPr>
            <a:xfrm>
              <a:off x="7556634" y="1922079"/>
              <a:ext cx="1037901" cy="78904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a:t>
              </a:r>
              <a:r>
                <a:rPr lang="en-GB" sz="900" err="1">
                  <a:solidFill>
                    <a:schemeClr val="tx1"/>
                  </a:solidFill>
                </a:rPr>
                <a:t>saugom</a:t>
              </a:r>
              <a:r>
                <a:rPr lang="lt-LT" sz="900">
                  <a:solidFill>
                    <a:schemeClr val="tx1"/>
                  </a:solidFill>
                </a:rPr>
                <a:t>ų</a:t>
              </a:r>
              <a:r>
                <a:rPr lang="en-GB" sz="900">
                  <a:solidFill>
                    <a:schemeClr val="tx1"/>
                  </a:solidFill>
                </a:rPr>
                <a:t> </a:t>
              </a:r>
              <a:r>
                <a:rPr lang="en-GB" sz="900" err="1">
                  <a:solidFill>
                    <a:schemeClr val="tx1"/>
                  </a:solidFill>
                </a:rPr>
                <a:t>teritorij</a:t>
              </a:r>
              <a:r>
                <a:rPr lang="lt-LT" sz="900">
                  <a:solidFill>
                    <a:schemeClr val="tx1"/>
                  </a:solidFill>
                </a:rPr>
                <a:t>ų steigimo</a:t>
              </a:r>
              <a:r>
                <a:rPr lang="en-GB" sz="900">
                  <a:solidFill>
                    <a:schemeClr val="tx1"/>
                  </a:solidFill>
                </a:rPr>
                <a:t> </a:t>
              </a:r>
              <a:r>
                <a:rPr lang="en-GB" sz="900" err="1">
                  <a:solidFill>
                    <a:schemeClr val="tx1"/>
                  </a:solidFill>
                </a:rPr>
                <a:t>proces</a:t>
              </a:r>
              <a:r>
                <a:rPr lang="lt-LT" sz="900">
                  <a:solidFill>
                    <a:schemeClr val="tx1"/>
                  </a:solidFill>
                </a:rPr>
                <a:t>ą</a:t>
              </a:r>
            </a:p>
          </p:txBody>
        </p:sp>
        <p:sp>
          <p:nvSpPr>
            <p:cNvPr id="37" name="Rectangle 36">
              <a:extLst>
                <a:ext uri="{FF2B5EF4-FFF2-40B4-BE49-F238E27FC236}">
                  <a16:creationId xmlns:a16="http://schemas.microsoft.com/office/drawing/2014/main" id="{BF803B1F-4A61-ED61-E574-DDDCB0179B47}"/>
                </a:ext>
              </a:extLst>
            </p:cNvPr>
            <p:cNvSpPr/>
            <p:nvPr/>
          </p:nvSpPr>
          <p:spPr>
            <a:xfrm>
              <a:off x="7556634" y="2772827"/>
              <a:ext cx="1037901" cy="88592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invazinių rūšių populiacijos gausos reguliavimą</a:t>
              </a:r>
            </a:p>
          </p:txBody>
        </p:sp>
        <p:sp>
          <p:nvSpPr>
            <p:cNvPr id="9" name="Rectangle 8">
              <a:extLst>
                <a:ext uri="{FF2B5EF4-FFF2-40B4-BE49-F238E27FC236}">
                  <a16:creationId xmlns:a16="http://schemas.microsoft.com/office/drawing/2014/main" id="{717E618F-DC0A-BFDC-8AF2-B3930D5039CB}"/>
                </a:ext>
              </a:extLst>
            </p:cNvPr>
            <p:cNvSpPr/>
            <p:nvPr/>
          </p:nvSpPr>
          <p:spPr>
            <a:xfrm>
              <a:off x="1582398" y="3717868"/>
              <a:ext cx="1700622" cy="8877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Kraštovaizdžio formavimas</a:t>
              </a:r>
            </a:p>
            <a:p>
              <a:pPr marL="171450" indent="-171450">
                <a:buFont typeface="Arial" panose="020B0604020202020204" pitchFamily="34" charset="0"/>
                <a:buChar char="•"/>
              </a:pPr>
              <a:r>
                <a:rPr lang="lt-LT" sz="900">
                  <a:solidFill>
                    <a:schemeClr val="tx1"/>
                  </a:solidFill>
                </a:rPr>
                <a:t>Kraštovaizdžio planavimas</a:t>
              </a:r>
            </a:p>
            <a:p>
              <a:pPr marL="171450" indent="-171450">
                <a:buFont typeface="Arial" panose="020B0604020202020204" pitchFamily="34" charset="0"/>
                <a:buChar char="•"/>
              </a:pPr>
              <a:r>
                <a:rPr lang="lt-LT" sz="900">
                  <a:solidFill>
                    <a:schemeClr val="tx1"/>
                  </a:solidFill>
                </a:rPr>
                <a:t>Kraštovaizdžio monitoringas</a:t>
              </a:r>
            </a:p>
            <a:p>
              <a:pPr marL="171450" indent="-171450">
                <a:buFont typeface="Arial" panose="020B0604020202020204" pitchFamily="34" charset="0"/>
                <a:buChar char="•"/>
              </a:pPr>
              <a:r>
                <a:rPr lang="lt-LT" sz="900">
                  <a:solidFill>
                    <a:schemeClr val="tx1"/>
                  </a:solidFill>
                </a:rPr>
                <a:t>Kraštovaizdžio apsauga</a:t>
              </a:r>
            </a:p>
          </p:txBody>
        </p:sp>
        <p:sp>
          <p:nvSpPr>
            <p:cNvPr id="13" name="Rectangle 12">
              <a:extLst>
                <a:ext uri="{FF2B5EF4-FFF2-40B4-BE49-F238E27FC236}">
                  <a16:creationId xmlns:a16="http://schemas.microsoft.com/office/drawing/2014/main" id="{AE3A7D58-314A-5F43-9812-35F8FA9DF631}"/>
                </a:ext>
              </a:extLst>
            </p:cNvPr>
            <p:cNvSpPr/>
            <p:nvPr/>
          </p:nvSpPr>
          <p:spPr>
            <a:xfrm>
              <a:off x="533399" y="3717868"/>
              <a:ext cx="964200" cy="8877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Kraštovaizdžio apsauga</a:t>
              </a:r>
            </a:p>
          </p:txBody>
        </p:sp>
        <p:sp>
          <p:nvSpPr>
            <p:cNvPr id="14" name="Rectangle 13">
              <a:extLst>
                <a:ext uri="{FF2B5EF4-FFF2-40B4-BE49-F238E27FC236}">
                  <a16:creationId xmlns:a16="http://schemas.microsoft.com/office/drawing/2014/main" id="{BB9BFC2D-3E54-6F1C-6CD7-7F9CD3E61BC5}"/>
                </a:ext>
              </a:extLst>
            </p:cNvPr>
            <p:cNvSpPr/>
            <p:nvPr/>
          </p:nvSpPr>
          <p:spPr>
            <a:xfrm>
              <a:off x="3367997" y="3727964"/>
              <a:ext cx="4103998" cy="88778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800">
                  <a:solidFill>
                    <a:schemeClr val="tx1"/>
                  </a:solidFill>
                </a:rPr>
                <a:t>Kraštovaizdžio apsauga didele dalimi priklauso nuo kituose sektoriuose ir srityse įgyvendinamų sprendimų, pavyzdžiui, žemės ūkyje dėl žemės naudojimo, miškų ūkyje kirtimų srityje, želdynų ir želdinių tvarkymo srityje ir pan.</a:t>
              </a:r>
            </a:p>
            <a:p>
              <a:pPr marL="171450" indent="-171450">
                <a:buFont typeface="Arial" panose="020B0604020202020204" pitchFamily="34" charset="0"/>
                <a:buChar char="•"/>
              </a:pPr>
              <a:r>
                <a:rPr lang="lt-LT" sz="800">
                  <a:solidFill>
                    <a:schemeClr val="tx1"/>
                  </a:solidFill>
                </a:rPr>
                <a:t>Kraštovaizdžio stebėsena galėtų būti papildyta EP vertinimu kaip kraštovaizdžio kaitos pasekmių nustatymu. T. y. pasikeitus kraštovaizdžiui, galėtų keistis ir tam tikros teritorijos teikiamų EP spektras, pavyzdžiui, stebint kraštovaizdžio kaitos tendenciją, galima nustatyti, kokių EP teikimas gali sumažėti ar padidėti</a:t>
              </a:r>
            </a:p>
          </p:txBody>
        </p:sp>
        <p:sp>
          <p:nvSpPr>
            <p:cNvPr id="15" name="Rectangle 14">
              <a:extLst>
                <a:ext uri="{FF2B5EF4-FFF2-40B4-BE49-F238E27FC236}">
                  <a16:creationId xmlns:a16="http://schemas.microsoft.com/office/drawing/2014/main" id="{D6F0383A-807F-6311-7676-1E794CFC814B}"/>
                </a:ext>
              </a:extLst>
            </p:cNvPr>
            <p:cNvSpPr/>
            <p:nvPr/>
          </p:nvSpPr>
          <p:spPr>
            <a:xfrm>
              <a:off x="7556634" y="3720456"/>
              <a:ext cx="1037901" cy="8859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kraštovaizdžio monitoringą</a:t>
              </a:r>
            </a:p>
          </p:txBody>
        </p:sp>
      </p:grpSp>
    </p:spTree>
    <p:extLst>
      <p:ext uri="{BB962C8B-B14F-4D97-AF65-F5344CB8AC3E}">
        <p14:creationId xmlns:p14="http://schemas.microsoft.com/office/powerpoint/2010/main" val="408715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48BC-42C8-0F16-DD69-897CBE800CD5}"/>
              </a:ext>
            </a:extLst>
          </p:cNvPr>
          <p:cNvSpPr>
            <a:spLocks noGrp="1"/>
          </p:cNvSpPr>
          <p:nvPr>
            <p:ph type="title"/>
          </p:nvPr>
        </p:nvSpPr>
        <p:spPr>
          <a:xfrm>
            <a:off x="482471" y="336755"/>
            <a:ext cx="7890430" cy="276999"/>
          </a:xfrm>
        </p:spPr>
        <p:txBody>
          <a:bodyPr/>
          <a:lstStyle/>
          <a:p>
            <a:r>
              <a:rPr lang="lt-LT" sz="2000">
                <a:solidFill>
                  <a:schemeClr val="tx1"/>
                </a:solidFill>
              </a:rPr>
              <a:t>EP vertinimo integravimo į gamtinio karkaso nustatymo procesą modelis</a:t>
            </a:r>
          </a:p>
        </p:txBody>
      </p:sp>
      <p:sp>
        <p:nvSpPr>
          <p:cNvPr id="3" name="Slide Number Placeholder 2">
            <a:extLst>
              <a:ext uri="{FF2B5EF4-FFF2-40B4-BE49-F238E27FC236}">
                <a16:creationId xmlns:a16="http://schemas.microsoft.com/office/drawing/2014/main" id="{E15B50B0-C732-E60C-5F3E-33FF270B6E2C}"/>
              </a:ext>
            </a:extLst>
          </p:cNvPr>
          <p:cNvSpPr>
            <a:spLocks noGrp="1"/>
          </p:cNvSpPr>
          <p:nvPr>
            <p:ph type="sldNum" sz="quarter" idx="12"/>
          </p:nvPr>
        </p:nvSpPr>
        <p:spPr/>
        <p:txBody>
          <a:bodyPr/>
          <a:lstStyle/>
          <a:p>
            <a:fld id="{42B1E8F1-27DF-3C4C-AF5E-F329429EDE92}" type="slidenum">
              <a:rPr lang="en-GB" smtClean="0"/>
              <a:t>31</a:t>
            </a:fld>
            <a:endParaRPr lang="en-GB"/>
          </a:p>
        </p:txBody>
      </p:sp>
      <p:grpSp>
        <p:nvGrpSpPr>
          <p:cNvPr id="100" name="Group 99">
            <a:extLst>
              <a:ext uri="{FF2B5EF4-FFF2-40B4-BE49-F238E27FC236}">
                <a16:creationId xmlns:a16="http://schemas.microsoft.com/office/drawing/2014/main" id="{DC944A4D-EFEC-4ABD-E16F-7DAF5B780585}"/>
              </a:ext>
            </a:extLst>
          </p:cNvPr>
          <p:cNvGrpSpPr/>
          <p:nvPr/>
        </p:nvGrpSpPr>
        <p:grpSpPr>
          <a:xfrm>
            <a:off x="482471" y="1285727"/>
            <a:ext cx="8064500" cy="3115091"/>
            <a:chOff x="482471" y="792527"/>
            <a:chExt cx="8064500" cy="3115091"/>
          </a:xfrm>
        </p:grpSpPr>
        <p:grpSp>
          <p:nvGrpSpPr>
            <p:cNvPr id="89" name="Group 88">
              <a:extLst>
                <a:ext uri="{FF2B5EF4-FFF2-40B4-BE49-F238E27FC236}">
                  <a16:creationId xmlns:a16="http://schemas.microsoft.com/office/drawing/2014/main" id="{E1408AA4-6563-1223-1D3E-765457846C50}"/>
                </a:ext>
              </a:extLst>
            </p:cNvPr>
            <p:cNvGrpSpPr/>
            <p:nvPr/>
          </p:nvGrpSpPr>
          <p:grpSpPr>
            <a:xfrm>
              <a:off x="482471" y="792527"/>
              <a:ext cx="5032698" cy="3115091"/>
              <a:chOff x="1761143" y="751213"/>
              <a:chExt cx="5032698" cy="3115091"/>
            </a:xfrm>
          </p:grpSpPr>
          <p:sp>
            <p:nvSpPr>
              <p:cNvPr id="43" name="Rectangle 42">
                <a:extLst>
                  <a:ext uri="{FF2B5EF4-FFF2-40B4-BE49-F238E27FC236}">
                    <a16:creationId xmlns:a16="http://schemas.microsoft.com/office/drawing/2014/main" id="{559CDCE3-BA8A-0835-14EE-729553FEE5A9}"/>
                  </a:ext>
                </a:extLst>
              </p:cNvPr>
              <p:cNvSpPr/>
              <p:nvPr/>
            </p:nvSpPr>
            <p:spPr>
              <a:xfrm>
                <a:off x="1761143" y="751213"/>
                <a:ext cx="5032697" cy="2799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100">
                    <a:solidFill>
                      <a:schemeClr val="bg1"/>
                    </a:solidFill>
                  </a:rPr>
                  <a:t>Esamų ir naujų gamtinio karkaso struktūrų ir elementų nustatymas ir formavimas </a:t>
                </a:r>
              </a:p>
            </p:txBody>
          </p:sp>
          <p:sp>
            <p:nvSpPr>
              <p:cNvPr id="48" name="Rectangle 47">
                <a:extLst>
                  <a:ext uri="{FF2B5EF4-FFF2-40B4-BE49-F238E27FC236}">
                    <a16:creationId xmlns:a16="http://schemas.microsoft.com/office/drawing/2014/main" id="{5BFCF2B0-12EC-6337-E6AC-B5F1927A885A}"/>
                  </a:ext>
                </a:extLst>
              </p:cNvPr>
              <p:cNvSpPr/>
              <p:nvPr/>
            </p:nvSpPr>
            <p:spPr>
              <a:xfrm>
                <a:off x="3046126" y="1087099"/>
                <a:ext cx="1006776" cy="9644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Nacionaliniu ir regioniniu lygiu</a:t>
                </a:r>
              </a:p>
            </p:txBody>
          </p:sp>
          <p:sp>
            <p:nvSpPr>
              <p:cNvPr id="49" name="Rectangle 48">
                <a:extLst>
                  <a:ext uri="{FF2B5EF4-FFF2-40B4-BE49-F238E27FC236}">
                    <a16:creationId xmlns:a16="http://schemas.microsoft.com/office/drawing/2014/main" id="{0B7CE47A-FB70-0FCA-08DE-0FF86570D855}"/>
                  </a:ext>
                </a:extLst>
              </p:cNvPr>
              <p:cNvSpPr/>
              <p:nvPr/>
            </p:nvSpPr>
            <p:spPr>
              <a:xfrm>
                <a:off x="4109741" y="1097054"/>
                <a:ext cx="2684100" cy="95448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Vietovės geomorfologija, </a:t>
                </a:r>
                <a:r>
                  <a:rPr lang="lt-LT" sz="800" err="1">
                    <a:solidFill>
                      <a:sysClr val="windowText" lastClr="000000"/>
                    </a:solidFill>
                  </a:rPr>
                  <a:t>hidrografija</a:t>
                </a:r>
                <a:r>
                  <a:rPr lang="lt-LT" sz="800">
                    <a:solidFill>
                      <a:sysClr val="windowText" lastClr="000000"/>
                    </a:solidFill>
                  </a:rPr>
                  <a:t>, gruntinių ir paviršinių vandenų takoskyros, požeminės hidrosferos </a:t>
                </a:r>
                <a:r>
                  <a:rPr lang="lt-LT" sz="800" err="1">
                    <a:solidFill>
                      <a:sysClr val="windowText" lastClr="000000"/>
                    </a:solidFill>
                  </a:rPr>
                  <a:t>apsaugotumas</a:t>
                </a:r>
                <a:r>
                  <a:rPr lang="lt-LT" sz="800">
                    <a:solidFill>
                      <a:sysClr val="windowText" lastClr="000000"/>
                    </a:solidFill>
                  </a:rPr>
                  <a:t>, miškingumas, natūralių ir pusiau natūralių ekosistemų (žemėveikslių) išsidėstymas, vyraujantys dirvožemio tipai, kilmė ir geocheminis aktyvumas, karstiniai, erozijos ir defliacijos reiškiniai, žemės naudmenos ir antropogenizacijos laipsnis</a:t>
                </a:r>
              </a:p>
            </p:txBody>
          </p:sp>
          <p:sp>
            <p:nvSpPr>
              <p:cNvPr id="62" name="Rectangle 61">
                <a:extLst>
                  <a:ext uri="{FF2B5EF4-FFF2-40B4-BE49-F238E27FC236}">
                    <a16:creationId xmlns:a16="http://schemas.microsoft.com/office/drawing/2014/main" id="{B9D77570-09DF-62F6-F541-2818B67396DF}"/>
                  </a:ext>
                </a:extLst>
              </p:cNvPr>
              <p:cNvSpPr/>
              <p:nvPr/>
            </p:nvSpPr>
            <p:spPr>
              <a:xfrm>
                <a:off x="2044410" y="1087100"/>
                <a:ext cx="944877" cy="223026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000">
                    <a:solidFill>
                      <a:sysClr val="windowText" lastClr="000000"/>
                    </a:solidFill>
                  </a:rPr>
                  <a:t>Vertinama erdvinė teritorinė kraštovaizdžio struktūra ir pobūdis, </a:t>
                </a:r>
                <a:r>
                  <a:rPr lang="lt-LT" sz="1000" err="1">
                    <a:solidFill>
                      <a:sysClr val="windowText" lastClr="000000"/>
                    </a:solidFill>
                  </a:rPr>
                  <a:t>geoekologinis</a:t>
                </a:r>
                <a:r>
                  <a:rPr lang="lt-LT" sz="1000">
                    <a:solidFill>
                      <a:sysClr val="windowText" lastClr="000000"/>
                    </a:solidFill>
                  </a:rPr>
                  <a:t> potencialas</a:t>
                </a:r>
              </a:p>
            </p:txBody>
          </p:sp>
          <p:sp>
            <p:nvSpPr>
              <p:cNvPr id="67" name="Rectangle 66">
                <a:extLst>
                  <a:ext uri="{FF2B5EF4-FFF2-40B4-BE49-F238E27FC236}">
                    <a16:creationId xmlns:a16="http://schemas.microsoft.com/office/drawing/2014/main" id="{A21AC403-C912-A7FA-02D4-1E8D4E11485A}"/>
                  </a:ext>
                </a:extLst>
              </p:cNvPr>
              <p:cNvSpPr/>
              <p:nvPr/>
            </p:nvSpPr>
            <p:spPr>
              <a:xfrm>
                <a:off x="2044410" y="3424855"/>
                <a:ext cx="4749430" cy="44144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800">
                    <a:solidFill>
                      <a:sysClr val="windowText" lastClr="000000"/>
                    </a:solidFill>
                  </a:rPr>
                  <a:t>Gamtinio karkaso teritorijos vertinamos kaip</a:t>
                </a:r>
                <a:r>
                  <a:rPr lang="lt-LT" sz="800">
                    <a:solidFill>
                      <a:sysClr val="windowText" lastClr="000000"/>
                    </a:solidFill>
                  </a:rPr>
                  <a:t>: patikimo, riboto, silpno, pažeisto, stipriai pažeisto </a:t>
                </a:r>
                <a:r>
                  <a:rPr lang="lt-LT" sz="800" err="1">
                    <a:solidFill>
                      <a:sysClr val="windowText" lastClr="000000"/>
                    </a:solidFill>
                  </a:rPr>
                  <a:t>geoekologinio</a:t>
                </a:r>
                <a:r>
                  <a:rPr lang="lt-LT" sz="800">
                    <a:solidFill>
                      <a:sysClr val="windowText" lastClr="000000"/>
                    </a:solidFill>
                  </a:rPr>
                  <a:t> potencialo. Vertinimas priklauso nuo natūralių ir santykinai natūralių teritorijų dalies, urbanizacijos masto, užstatymo, veiklos intensyvumo ir pan.</a:t>
                </a:r>
              </a:p>
            </p:txBody>
          </p:sp>
          <p:cxnSp>
            <p:nvCxnSpPr>
              <p:cNvPr id="77" name="Connector: Elbow 76">
                <a:extLst>
                  <a:ext uri="{FF2B5EF4-FFF2-40B4-BE49-F238E27FC236}">
                    <a16:creationId xmlns:a16="http://schemas.microsoft.com/office/drawing/2014/main" id="{19DF3FCB-8B7D-373E-D86A-0DB67CB97A16}"/>
                  </a:ext>
                </a:extLst>
              </p:cNvPr>
              <p:cNvCxnSpPr>
                <a:cxnSpLocks/>
                <a:endCxn id="62" idx="1"/>
              </p:cNvCxnSpPr>
              <p:nvPr/>
            </p:nvCxnSpPr>
            <p:spPr>
              <a:xfrm rot="16200000" flipH="1">
                <a:off x="1358200" y="1516020"/>
                <a:ext cx="1171112" cy="20130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B8C8C6FD-47FC-53CF-7D9D-319ED325157D}"/>
                  </a:ext>
                </a:extLst>
              </p:cNvPr>
              <p:cNvSpPr/>
              <p:nvPr/>
            </p:nvSpPr>
            <p:spPr>
              <a:xfrm>
                <a:off x="3046126" y="2101186"/>
                <a:ext cx="1006776" cy="121617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Rajoniniu ir vietiniu lygiu</a:t>
                </a:r>
              </a:p>
            </p:txBody>
          </p:sp>
          <p:sp>
            <p:nvSpPr>
              <p:cNvPr id="82" name="Rectangle 81">
                <a:extLst>
                  <a:ext uri="{FF2B5EF4-FFF2-40B4-BE49-F238E27FC236}">
                    <a16:creationId xmlns:a16="http://schemas.microsoft.com/office/drawing/2014/main" id="{669790E9-2902-A97C-0793-A5E64C860F09}"/>
                  </a:ext>
                </a:extLst>
              </p:cNvPr>
              <p:cNvSpPr/>
              <p:nvPr/>
            </p:nvSpPr>
            <p:spPr>
              <a:xfrm>
                <a:off x="4109741" y="2108964"/>
                <a:ext cx="2684100" cy="120839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Aukštesnio lygmens gamtinio karkaso struktūrų išsidėstymas, vietovės inžinerinės geologinės sąlygos, reljefas, dirvožemio tipas, paviršinio vandens telkiniai, erozijos, defliacijos, karsto reiškinių teritorinė sklaida, miškai, pievos, želdynai ir želdiniai, kitų natūralių ir pusiau natūralių buveinių, svarbių saugomų rūšių </a:t>
                </a:r>
                <a:r>
                  <a:rPr lang="lt-LT" sz="800" err="1">
                    <a:solidFill>
                      <a:sysClr val="windowText" lastClr="000000"/>
                    </a:solidFill>
                  </a:rPr>
                  <a:t>radimviečių</a:t>
                </a:r>
                <a:r>
                  <a:rPr lang="lt-LT" sz="800">
                    <a:solidFill>
                      <a:sysClr val="windowText" lastClr="000000"/>
                    </a:solidFill>
                  </a:rPr>
                  <a:t> išsidėstymas, migruojančių rūšių apsaugos poreikiai, </a:t>
                </a:r>
                <a:r>
                  <a:rPr lang="lt-LT" sz="800" err="1">
                    <a:solidFill>
                      <a:sysClr val="windowText" lastClr="000000"/>
                    </a:solidFill>
                  </a:rPr>
                  <a:t>antropogenizacijos</a:t>
                </a:r>
                <a:r>
                  <a:rPr lang="lt-LT" sz="800">
                    <a:solidFill>
                      <a:sysClr val="windowText" lastClr="000000"/>
                    </a:solidFill>
                  </a:rPr>
                  <a:t> laipsnis, taršos šaltiniai, žemės sklypų ribos ir kt</a:t>
                </a:r>
              </a:p>
            </p:txBody>
          </p:sp>
          <p:cxnSp>
            <p:nvCxnSpPr>
              <p:cNvPr id="86" name="Straight Arrow Connector 85">
                <a:extLst>
                  <a:ext uri="{FF2B5EF4-FFF2-40B4-BE49-F238E27FC236}">
                    <a16:creationId xmlns:a16="http://schemas.microsoft.com/office/drawing/2014/main" id="{B0076188-FF5C-4807-8E6B-E5D32D0C2F80}"/>
                  </a:ext>
                </a:extLst>
              </p:cNvPr>
              <p:cNvCxnSpPr>
                <a:cxnSpLocks/>
                <a:endCxn id="62" idx="2"/>
              </p:cNvCxnSpPr>
              <p:nvPr/>
            </p:nvCxnSpPr>
            <p:spPr>
              <a:xfrm flipV="1">
                <a:off x="2516848" y="3317360"/>
                <a:ext cx="1" cy="107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0" name="Rectangle 89">
              <a:extLst>
                <a:ext uri="{FF2B5EF4-FFF2-40B4-BE49-F238E27FC236}">
                  <a16:creationId xmlns:a16="http://schemas.microsoft.com/office/drawing/2014/main" id="{E0EC135B-680B-7E40-38DB-2788AA684AF5}"/>
                </a:ext>
              </a:extLst>
            </p:cNvPr>
            <p:cNvSpPr/>
            <p:nvPr/>
          </p:nvSpPr>
          <p:spPr>
            <a:xfrm>
              <a:off x="5649132" y="1677641"/>
              <a:ext cx="2897839" cy="16810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900">
                  <a:solidFill>
                    <a:schemeClr val="tx1"/>
                  </a:solidFill>
                </a:rPr>
                <a:t>Nustatant esamas ar formuojant naujas gamtinio karkaso struktūras ir elementus, siūloma atsižvelgti į gamtinio karkaso teritorijose teikiamas EP. </a:t>
              </a:r>
            </a:p>
            <a:p>
              <a:pPr algn="just"/>
              <a:r>
                <a:rPr lang="lt-LT" sz="900">
                  <a:solidFill>
                    <a:schemeClr val="tx1"/>
                  </a:solidFill>
                </a:rPr>
                <a:t>Siūloma vertinti tas EP, kurios atliepia gamtinio karkaso nustatymo tikslus, pavyzdžiui, sudaryti prielaidas biologinei įvairovei išsaugoti, sujungti didžiausią ekologinę svarbą turinčias buveines ir pan. </a:t>
              </a:r>
            </a:p>
            <a:p>
              <a:pPr algn="just"/>
              <a:r>
                <a:rPr lang="lt-LT" sz="900">
                  <a:solidFill>
                    <a:schemeClr val="tx1"/>
                  </a:solidFill>
                </a:rPr>
                <a:t>EP vertinimo integravimą siūloma atlikti žemesniu planavimo lygmeniu, kadangi tai leidžia tiksliai nustatyti EP paklausą ir pasiūlą.</a:t>
              </a:r>
              <a:endParaRPr lang="en-US" sz="900">
                <a:solidFill>
                  <a:schemeClr val="tx1"/>
                </a:solidFill>
              </a:endParaRPr>
            </a:p>
          </p:txBody>
        </p:sp>
        <p:grpSp>
          <p:nvGrpSpPr>
            <p:cNvPr id="96" name="Group 95">
              <a:extLst>
                <a:ext uri="{FF2B5EF4-FFF2-40B4-BE49-F238E27FC236}">
                  <a16:creationId xmlns:a16="http://schemas.microsoft.com/office/drawing/2014/main" id="{8C65270C-C66E-141D-F1A8-7706170FFE24}"/>
                </a:ext>
              </a:extLst>
            </p:cNvPr>
            <p:cNvGrpSpPr/>
            <p:nvPr/>
          </p:nvGrpSpPr>
          <p:grpSpPr>
            <a:xfrm>
              <a:off x="5649132" y="3466169"/>
              <a:ext cx="2499809" cy="400110"/>
              <a:chOff x="5738328" y="3526976"/>
              <a:chExt cx="2499809" cy="400110"/>
            </a:xfrm>
          </p:grpSpPr>
          <p:sp>
            <p:nvSpPr>
              <p:cNvPr id="92" name="Rectangle 91">
                <a:extLst>
                  <a:ext uri="{FF2B5EF4-FFF2-40B4-BE49-F238E27FC236}">
                    <a16:creationId xmlns:a16="http://schemas.microsoft.com/office/drawing/2014/main" id="{78449778-83A1-BD1E-B408-853B705F2898}"/>
                  </a:ext>
                </a:extLst>
              </p:cNvPr>
              <p:cNvSpPr/>
              <p:nvPr/>
            </p:nvSpPr>
            <p:spPr>
              <a:xfrm>
                <a:off x="5738328" y="3553924"/>
                <a:ext cx="14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3" name="TextBox 92">
                <a:extLst>
                  <a:ext uri="{FF2B5EF4-FFF2-40B4-BE49-F238E27FC236}">
                    <a16:creationId xmlns:a16="http://schemas.microsoft.com/office/drawing/2014/main" id="{57A40DD0-364E-5E2B-6A8C-1FB68FD79EC5}"/>
                  </a:ext>
                </a:extLst>
              </p:cNvPr>
              <p:cNvSpPr txBox="1"/>
              <p:nvPr/>
            </p:nvSpPr>
            <p:spPr>
              <a:xfrm>
                <a:off x="5927769" y="3526976"/>
                <a:ext cx="2310368" cy="200055"/>
              </a:xfrm>
              <a:prstGeom prst="rect">
                <a:avLst/>
              </a:prstGeom>
              <a:noFill/>
            </p:spPr>
            <p:txBody>
              <a:bodyPr wrap="square" rtlCol="0">
                <a:spAutoFit/>
              </a:bodyPr>
              <a:lstStyle/>
              <a:p>
                <a:r>
                  <a:rPr lang="lt-LT" sz="700"/>
                  <a:t>Integravimo į sprendimų priėmimo procesus galimybė</a:t>
                </a:r>
              </a:p>
            </p:txBody>
          </p:sp>
          <p:sp>
            <p:nvSpPr>
              <p:cNvPr id="94" name="Rectangle 93">
                <a:extLst>
                  <a:ext uri="{FF2B5EF4-FFF2-40B4-BE49-F238E27FC236}">
                    <a16:creationId xmlns:a16="http://schemas.microsoft.com/office/drawing/2014/main" id="{09976C60-015B-C248-ED16-56BBF638DDA6}"/>
                  </a:ext>
                </a:extLst>
              </p:cNvPr>
              <p:cNvSpPr/>
              <p:nvPr/>
            </p:nvSpPr>
            <p:spPr>
              <a:xfrm>
                <a:off x="5744979" y="3748809"/>
                <a:ext cx="144000" cy="144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5" name="TextBox 94">
                <a:extLst>
                  <a:ext uri="{FF2B5EF4-FFF2-40B4-BE49-F238E27FC236}">
                    <a16:creationId xmlns:a16="http://schemas.microsoft.com/office/drawing/2014/main" id="{EE12F5C1-FE61-B446-D39D-09AC74DAA254}"/>
                  </a:ext>
                </a:extLst>
              </p:cNvPr>
              <p:cNvSpPr txBox="1"/>
              <p:nvPr/>
            </p:nvSpPr>
            <p:spPr>
              <a:xfrm>
                <a:off x="5927769" y="3727031"/>
                <a:ext cx="2310368" cy="200055"/>
              </a:xfrm>
              <a:prstGeom prst="rect">
                <a:avLst/>
              </a:prstGeom>
              <a:noFill/>
            </p:spPr>
            <p:txBody>
              <a:bodyPr wrap="square" rtlCol="0">
                <a:spAutoFit/>
              </a:bodyPr>
              <a:lstStyle/>
              <a:p>
                <a:r>
                  <a:rPr lang="lt-LT" sz="700"/>
                  <a:t>Siūlymai dėl integravimo būdo</a:t>
                </a:r>
              </a:p>
            </p:txBody>
          </p:sp>
        </p:grpSp>
        <p:cxnSp>
          <p:nvCxnSpPr>
            <p:cNvPr id="98" name="Straight Arrow Connector 97">
              <a:extLst>
                <a:ext uri="{FF2B5EF4-FFF2-40B4-BE49-F238E27FC236}">
                  <a16:creationId xmlns:a16="http://schemas.microsoft.com/office/drawing/2014/main" id="{BA2B7596-AE38-CA04-8A33-58A8A184CE48}"/>
                </a:ext>
              </a:extLst>
            </p:cNvPr>
            <p:cNvCxnSpPr>
              <a:cxnSpLocks/>
              <a:endCxn id="82" idx="3"/>
            </p:cNvCxnSpPr>
            <p:nvPr/>
          </p:nvCxnSpPr>
          <p:spPr>
            <a:xfrm flipH="1">
              <a:off x="5515169" y="2750587"/>
              <a:ext cx="133963" cy="388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3D961503-BD8A-CC48-CD39-8081EC71F609}"/>
              </a:ext>
            </a:extLst>
          </p:cNvPr>
          <p:cNvSpPr txBox="1"/>
          <p:nvPr/>
        </p:nvSpPr>
        <p:spPr>
          <a:xfrm>
            <a:off x="411106" y="825477"/>
            <a:ext cx="8135865" cy="246221"/>
          </a:xfrm>
          <a:prstGeom prst="rect">
            <a:avLst/>
          </a:prstGeom>
          <a:noFill/>
        </p:spPr>
        <p:txBody>
          <a:bodyPr wrap="square">
            <a:spAutoFit/>
          </a:bodyPr>
          <a:lstStyle/>
          <a:p>
            <a:pPr algn="just"/>
            <a:r>
              <a:rPr lang="lt-LT" sz="1000"/>
              <a:t>Tikslas – </a:t>
            </a:r>
            <a:r>
              <a:rPr lang="lt-LT" sz="1000">
                <a:solidFill>
                  <a:schemeClr val="tx1"/>
                </a:solidFill>
              </a:rPr>
              <a:t>siekiama, kad būtų galimybė gamtinį karkasą formuoti taip, jog jis prisidėtų prie ekosistemų ir jų teikiamų EP teikimo.</a:t>
            </a:r>
            <a:r>
              <a:rPr lang="lt-LT" sz="1000"/>
              <a:t> </a:t>
            </a:r>
          </a:p>
        </p:txBody>
      </p:sp>
    </p:spTree>
    <p:extLst>
      <p:ext uri="{BB962C8B-B14F-4D97-AF65-F5344CB8AC3E}">
        <p14:creationId xmlns:p14="http://schemas.microsoft.com/office/powerpoint/2010/main" val="2801829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CB92-24E6-0BC8-CA94-0AD22C0FFDFC}"/>
              </a:ext>
            </a:extLst>
          </p:cNvPr>
          <p:cNvSpPr>
            <a:spLocks noGrp="1"/>
          </p:cNvSpPr>
          <p:nvPr>
            <p:ph type="title"/>
          </p:nvPr>
        </p:nvSpPr>
        <p:spPr>
          <a:xfrm>
            <a:off x="533400" y="323002"/>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191E776A-568D-D4C3-A48F-C9F5AF8AAD26}"/>
              </a:ext>
            </a:extLst>
          </p:cNvPr>
          <p:cNvSpPr>
            <a:spLocks noGrp="1"/>
          </p:cNvSpPr>
          <p:nvPr>
            <p:ph type="sldNum" sz="quarter" idx="12"/>
          </p:nvPr>
        </p:nvSpPr>
        <p:spPr/>
        <p:txBody>
          <a:bodyPr/>
          <a:lstStyle/>
          <a:p>
            <a:fld id="{42B1E8F1-27DF-3C4C-AF5E-F329429EDE92}" type="slidenum">
              <a:rPr lang="en-LT" smtClean="0"/>
              <a:t>32</a:t>
            </a:fld>
            <a:endParaRPr lang="en-LT"/>
          </a:p>
        </p:txBody>
      </p:sp>
      <p:grpSp>
        <p:nvGrpSpPr>
          <p:cNvPr id="32" name="Group 31">
            <a:extLst>
              <a:ext uri="{FF2B5EF4-FFF2-40B4-BE49-F238E27FC236}">
                <a16:creationId xmlns:a16="http://schemas.microsoft.com/office/drawing/2014/main" id="{A64E17DC-51EB-8762-1811-11724A24BDDC}"/>
              </a:ext>
            </a:extLst>
          </p:cNvPr>
          <p:cNvGrpSpPr/>
          <p:nvPr/>
        </p:nvGrpSpPr>
        <p:grpSpPr>
          <a:xfrm>
            <a:off x="526745" y="657659"/>
            <a:ext cx="8086431" cy="3974708"/>
            <a:chOff x="526745" y="657659"/>
            <a:chExt cx="8086431" cy="3974708"/>
          </a:xfrm>
        </p:grpSpPr>
        <p:grpSp>
          <p:nvGrpSpPr>
            <p:cNvPr id="21" name="Group 20">
              <a:extLst>
                <a:ext uri="{FF2B5EF4-FFF2-40B4-BE49-F238E27FC236}">
                  <a16:creationId xmlns:a16="http://schemas.microsoft.com/office/drawing/2014/main" id="{2856D8F0-0A37-A472-6E03-81C9B89DA422}"/>
                </a:ext>
              </a:extLst>
            </p:cNvPr>
            <p:cNvGrpSpPr/>
            <p:nvPr/>
          </p:nvGrpSpPr>
          <p:grpSpPr>
            <a:xfrm>
              <a:off x="526745" y="657659"/>
              <a:ext cx="4047457" cy="3974708"/>
              <a:chOff x="526745" y="657659"/>
              <a:chExt cx="4047457" cy="3974708"/>
            </a:xfrm>
          </p:grpSpPr>
          <p:cxnSp>
            <p:nvCxnSpPr>
              <p:cNvPr id="4" name="Straight Connector 3">
                <a:extLst>
                  <a:ext uri="{FF2B5EF4-FFF2-40B4-BE49-F238E27FC236}">
                    <a16:creationId xmlns:a16="http://schemas.microsoft.com/office/drawing/2014/main" id="{8DE80D9D-36D0-BFA6-C5E7-CCA7F259387D}"/>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C1D262C-2EA1-370C-89D4-6F590C561B58}"/>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8" name="TextBox 7">
                <a:extLst>
                  <a:ext uri="{FF2B5EF4-FFF2-40B4-BE49-F238E27FC236}">
                    <a16:creationId xmlns:a16="http://schemas.microsoft.com/office/drawing/2014/main" id="{410CB0EA-6AA1-589E-0BE9-432490505CF3}"/>
                  </a:ext>
                </a:extLst>
              </p:cNvPr>
              <p:cNvSpPr txBox="1"/>
              <p:nvPr/>
            </p:nvSpPr>
            <p:spPr>
              <a:xfrm>
                <a:off x="914206" y="874474"/>
                <a:ext cx="3602427" cy="246221"/>
              </a:xfrm>
              <a:prstGeom prst="rect">
                <a:avLst/>
              </a:prstGeom>
              <a:noFill/>
            </p:spPr>
            <p:txBody>
              <a:bodyPr wrap="square" rtlCol="0">
                <a:spAutoFit/>
              </a:bodyPr>
              <a:lstStyle/>
              <a:p>
                <a:r>
                  <a:rPr lang="lt-LT" sz="1000" b="1"/>
                  <a:t>Ekosistemos: visos</a:t>
                </a:r>
              </a:p>
            </p:txBody>
          </p:sp>
          <p:pic>
            <p:nvPicPr>
              <p:cNvPr id="9" name="Picture 8" descr="Shape&#10;&#10;Description automatically generated with low confidence">
                <a:extLst>
                  <a:ext uri="{FF2B5EF4-FFF2-40B4-BE49-F238E27FC236}">
                    <a16:creationId xmlns:a16="http://schemas.microsoft.com/office/drawing/2014/main" id="{B5162822-C443-B6CA-7FB1-6BEF0DB47EDB}"/>
                  </a:ext>
                </a:extLst>
              </p:cNvPr>
              <p:cNvPicPr>
                <a:picLocks noChangeAspect="1"/>
              </p:cNvPicPr>
              <p:nvPr/>
            </p:nvPicPr>
            <p:blipFill>
              <a:blip r:embed="rId2">
                <a:duotone>
                  <a:schemeClr val="accent1">
                    <a:shade val="45000"/>
                    <a:satMod val="135000"/>
                  </a:schemeClr>
                  <a:prstClr val="white"/>
                </a:duotone>
              </a:blip>
              <a:stretch>
                <a:fillRect/>
              </a:stretch>
            </p:blipFill>
            <p:spPr>
              <a:xfrm>
                <a:off x="617977" y="945243"/>
                <a:ext cx="309953" cy="300082"/>
              </a:xfrm>
              <a:prstGeom prst="rect">
                <a:avLst/>
              </a:prstGeom>
              <a:ln>
                <a:noFill/>
              </a:ln>
            </p:spPr>
          </p:pic>
          <p:sp>
            <p:nvSpPr>
              <p:cNvPr id="10" name="TextBox 9">
                <a:extLst>
                  <a:ext uri="{FF2B5EF4-FFF2-40B4-BE49-F238E27FC236}">
                    <a16:creationId xmlns:a16="http://schemas.microsoft.com/office/drawing/2014/main" id="{BD298DE1-2884-3EA5-6EAA-A2B7C0F0A717}"/>
                  </a:ext>
                </a:extLst>
              </p:cNvPr>
              <p:cNvSpPr txBox="1"/>
              <p:nvPr/>
            </p:nvSpPr>
            <p:spPr>
              <a:xfrm>
                <a:off x="914206" y="1029257"/>
                <a:ext cx="3587095"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Atsižvelgimas į EP planuojant gamtinį karksą gali prisidėti prie ekosistemų būklės gerinimo dėl rūšių ekosistemoje pusiausvyros išlaikymo arba išplėtimo, pavyzdžiui, planuojant atitinkamus migracijos koridorius. </a:t>
                </a:r>
              </a:p>
              <a:p>
                <a:pPr marL="171450" indent="-171450" algn="just">
                  <a:buFont typeface="Arial" panose="020B0604020202020204" pitchFamily="34" charset="0"/>
                  <a:buChar char="•"/>
                </a:pPr>
                <a:r>
                  <a:rPr lang="lt-LT" sz="800">
                    <a:ea typeface="Calibri" panose="020F0502020204030204" pitchFamily="34" charset="0"/>
                    <a:cs typeface="Times New Roman" panose="02020603050405020304" pitchFamily="18" charset="0"/>
                  </a:rPr>
                  <a:t>P</a:t>
                </a:r>
                <a:r>
                  <a:rPr lang="lt-LT" sz="800">
                    <a:effectLst/>
                    <a:ea typeface="Calibri" panose="020F0502020204030204" pitchFamily="34" charset="0"/>
                    <a:cs typeface="Times New Roman" panose="02020603050405020304" pitchFamily="18" charset="0"/>
                  </a:rPr>
                  <a:t>lėtojant ekologinio kompensavimo teritorijas užtikrinama ekosistemų tąsa ir tarpusavio sąveika, sukuriamos sąlygos subalansuoti ekosistemas. Visa tai lemia ekosistemų būklės gerėjimą.</a:t>
                </a:r>
                <a:r>
                  <a:rPr lang="en-LT" sz="800">
                    <a:effectLst/>
                  </a:rPr>
                  <a:t> </a:t>
                </a:r>
                <a:endParaRPr lang="lt-LT" sz="800"/>
              </a:p>
            </p:txBody>
          </p:sp>
          <p:sp>
            <p:nvSpPr>
              <p:cNvPr id="11" name="TextBox 10">
                <a:extLst>
                  <a:ext uri="{FF2B5EF4-FFF2-40B4-BE49-F238E27FC236}">
                    <a16:creationId xmlns:a16="http://schemas.microsoft.com/office/drawing/2014/main" id="{2D89E050-A557-9386-48D0-D548072E17E2}"/>
                  </a:ext>
                </a:extLst>
              </p:cNvPr>
              <p:cNvSpPr txBox="1"/>
              <p:nvPr/>
            </p:nvSpPr>
            <p:spPr>
              <a:xfrm>
                <a:off x="914206" y="2029121"/>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augalų ir gyvūnų buveinių užtikrinimas, genetiniai miškų ištekliai, rekreacija gamtoje, kt.</a:t>
                </a:r>
                <a:endParaRPr lang="lt-LT" sz="1000" b="1">
                  <a:cs typeface="Calibri" panose="020F0502020204030204" pitchFamily="34" charset="0"/>
                </a:endParaRPr>
              </a:p>
            </p:txBody>
          </p:sp>
          <p:pic>
            <p:nvPicPr>
              <p:cNvPr id="12" name="Graphic 11" descr="Open hand with plant outline">
                <a:extLst>
                  <a:ext uri="{FF2B5EF4-FFF2-40B4-BE49-F238E27FC236}">
                    <a16:creationId xmlns:a16="http://schemas.microsoft.com/office/drawing/2014/main" id="{6CEF7944-70CB-A812-956B-D3A2D470FE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638" y="2068746"/>
                <a:ext cx="303605" cy="303605"/>
              </a:xfrm>
              <a:prstGeom prst="rect">
                <a:avLst/>
              </a:prstGeom>
            </p:spPr>
          </p:pic>
          <p:sp>
            <p:nvSpPr>
              <p:cNvPr id="13" name="TextBox 12">
                <a:extLst>
                  <a:ext uri="{FF2B5EF4-FFF2-40B4-BE49-F238E27FC236}">
                    <a16:creationId xmlns:a16="http://schemas.microsoft.com/office/drawing/2014/main" id="{88171A10-0E53-88A7-1C00-9FB3220D24D2}"/>
                  </a:ext>
                </a:extLst>
              </p:cNvPr>
              <p:cNvSpPr txBox="1"/>
              <p:nvPr/>
            </p:nvSpPr>
            <p:spPr>
              <a:xfrm>
                <a:off x="914206" y="2378646"/>
                <a:ext cx="3587095"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Modelis sukuria prielaidas plėtoti gamtinio karkaso teritorijas tose vietose, kuriose yra svarbu išsaugoti ar užtikrinti tam tikrų EP teikimą.</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Modelio įgyvendinimas turėtų prisidėti prie EP kokybės gerinimo, t. y. gamtinio karkaso teritorijose teikiamų EP apimties, įvairovės padidėjimo.</a:t>
                </a:r>
                <a:r>
                  <a:rPr lang="en-LT" sz="800">
                    <a:effectLst/>
                  </a:rPr>
                  <a:t> </a:t>
                </a:r>
                <a:endParaRPr lang="lt-LT" sz="800"/>
              </a:p>
            </p:txBody>
          </p:sp>
          <p:sp>
            <p:nvSpPr>
              <p:cNvPr id="14" name="TextBox 13">
                <a:extLst>
                  <a:ext uri="{FF2B5EF4-FFF2-40B4-BE49-F238E27FC236}">
                    <a16:creationId xmlns:a16="http://schemas.microsoft.com/office/drawing/2014/main" id="{263859E8-95ED-8C2A-6CE0-5EC58BBDE393}"/>
                  </a:ext>
                </a:extLst>
              </p:cNvPr>
              <p:cNvSpPr txBox="1"/>
              <p:nvPr/>
            </p:nvSpPr>
            <p:spPr>
              <a:xfrm rot="16200000">
                <a:off x="28243" y="3804884"/>
                <a:ext cx="132480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7" name="Rectangle 16">
                <a:extLst>
                  <a:ext uri="{FF2B5EF4-FFF2-40B4-BE49-F238E27FC236}">
                    <a16:creationId xmlns:a16="http://schemas.microsoft.com/office/drawing/2014/main" id="{1E79F3B8-3A22-110C-B95F-686B657043A4}"/>
                  </a:ext>
                </a:extLst>
              </p:cNvPr>
              <p:cNvSpPr/>
              <p:nvPr/>
            </p:nvSpPr>
            <p:spPr>
              <a:xfrm>
                <a:off x="927930" y="3283435"/>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8" name="Rectangle 17">
                <a:extLst>
                  <a:ext uri="{FF2B5EF4-FFF2-40B4-BE49-F238E27FC236}">
                    <a16:creationId xmlns:a16="http://schemas.microsoft.com/office/drawing/2014/main" id="{CA8AE00B-B115-91E7-29BB-80F8739A2534}"/>
                  </a:ext>
                </a:extLst>
              </p:cNvPr>
              <p:cNvSpPr/>
              <p:nvPr/>
            </p:nvSpPr>
            <p:spPr>
              <a:xfrm>
                <a:off x="2755029" y="3290198"/>
                <a:ext cx="1764000" cy="17546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9" name="TextBox 18">
                <a:extLst>
                  <a:ext uri="{FF2B5EF4-FFF2-40B4-BE49-F238E27FC236}">
                    <a16:creationId xmlns:a16="http://schemas.microsoft.com/office/drawing/2014/main" id="{B5BA1D16-753F-7E9C-C406-E732C0D23596}"/>
                  </a:ext>
                </a:extLst>
              </p:cNvPr>
              <p:cNvSpPr txBox="1"/>
              <p:nvPr/>
            </p:nvSpPr>
            <p:spPr>
              <a:xfrm>
                <a:off x="2738838" y="3478205"/>
                <a:ext cx="1782106" cy="1154162"/>
              </a:xfrm>
              <a:prstGeom prst="rect">
                <a:avLst/>
              </a:prstGeom>
              <a:noFill/>
            </p:spPr>
            <p:txBody>
              <a:bodyPr wrap="square" rtlCol="0">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Gali būti naudojami tie patys rodikliai kaip ir EP stebėjimui, kadangi jie atspindi pagrindinius gamtinio karkaso planavimo tikslus, kurie tapatūs su kai kuriomis aktualiomis šiame kontekste EP;</a:t>
                </a:r>
              </a:p>
              <a:p>
                <a:pPr marL="171450" indent="-171450" algn="just">
                  <a:spcBef>
                    <a:spcPts val="300"/>
                  </a:spcBef>
                  <a:spcAft>
                    <a:spcPts val="300"/>
                  </a:spcAft>
                  <a:buFont typeface="Arial" panose="020B0604020202020204" pitchFamily="34" charset="0"/>
                  <a:buChar char="•"/>
                </a:pPr>
                <a:r>
                  <a:rPr lang="lt-LT" sz="800">
                    <a:solidFill>
                      <a:srgbClr val="000000"/>
                    </a:solidFill>
                    <a:ea typeface="Calibri" panose="020F0502020204030204" pitchFamily="34" charset="0"/>
                    <a:cs typeface="Times New Roman" panose="02020603050405020304" pitchFamily="18" charset="0"/>
                  </a:rPr>
                  <a:t>Lankytojai saugomose teritorijose.</a:t>
                </a:r>
                <a:endParaRPr lang="lt-LT" sz="800">
                  <a:solidFill>
                    <a:srgbClr val="000000"/>
                  </a:solidFill>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AF138A81-B221-A130-5BF8-A6E548D5C822}"/>
                  </a:ext>
                </a:extLst>
              </p:cNvPr>
              <p:cNvSpPr txBox="1"/>
              <p:nvPr/>
            </p:nvSpPr>
            <p:spPr>
              <a:xfrm>
                <a:off x="909824" y="3478205"/>
                <a:ext cx="1782107"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Gamtinio karkaso ploto santykis su LR teritorijos plotu;</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Savivaldybių, kuriuose gamtinio karkaso plotas svyruoja nuo 62,000001 iki 72 proc., skaičius;</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Apleistų žemių dalis nuo viso LR teritorijos ploto.</a:t>
                </a:r>
              </a:p>
            </p:txBody>
          </p:sp>
        </p:grpSp>
        <p:grpSp>
          <p:nvGrpSpPr>
            <p:cNvPr id="31" name="Group 30">
              <a:extLst>
                <a:ext uri="{FF2B5EF4-FFF2-40B4-BE49-F238E27FC236}">
                  <a16:creationId xmlns:a16="http://schemas.microsoft.com/office/drawing/2014/main" id="{C38E012C-45FC-F62B-50DC-43C4496F3574}"/>
                </a:ext>
              </a:extLst>
            </p:cNvPr>
            <p:cNvGrpSpPr/>
            <p:nvPr/>
          </p:nvGrpSpPr>
          <p:grpSpPr>
            <a:xfrm>
              <a:off x="4616850" y="657659"/>
              <a:ext cx="3996326" cy="3958974"/>
              <a:chOff x="4616850" y="657659"/>
              <a:chExt cx="3996326" cy="3958974"/>
            </a:xfrm>
          </p:grpSpPr>
          <p:sp>
            <p:nvSpPr>
              <p:cNvPr id="7" name="Rectangle 6">
                <a:extLst>
                  <a:ext uri="{FF2B5EF4-FFF2-40B4-BE49-F238E27FC236}">
                    <a16:creationId xmlns:a16="http://schemas.microsoft.com/office/drawing/2014/main" id="{66389144-9EC3-C7D2-41EC-1C4B4846303C}"/>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2" name="TextBox 21">
                <a:extLst>
                  <a:ext uri="{FF2B5EF4-FFF2-40B4-BE49-F238E27FC236}">
                    <a16:creationId xmlns:a16="http://schemas.microsoft.com/office/drawing/2014/main" id="{5D8D3202-910F-8707-0467-B0D1FC40D7C4}"/>
                  </a:ext>
                </a:extLst>
              </p:cNvPr>
              <p:cNvSpPr txBox="1"/>
              <p:nvPr/>
            </p:nvSpPr>
            <p:spPr>
              <a:xfrm>
                <a:off x="5170739" y="991287"/>
                <a:ext cx="3280450" cy="261610"/>
              </a:xfrm>
              <a:prstGeom prst="rect">
                <a:avLst/>
              </a:prstGeom>
              <a:noFill/>
            </p:spPr>
            <p:txBody>
              <a:bodyPr wrap="square" rtlCol="0">
                <a:spAutoFit/>
              </a:bodyPr>
              <a:lstStyle/>
              <a:p>
                <a:r>
                  <a:rPr lang="lt-LT" sz="1100" b="1"/>
                  <a:t>Integravimo nauda sektoriui</a:t>
                </a:r>
              </a:p>
            </p:txBody>
          </p:sp>
          <p:pic>
            <p:nvPicPr>
              <p:cNvPr id="23" name="Graphic 22" descr="Handshake outline">
                <a:extLst>
                  <a:ext uri="{FF2B5EF4-FFF2-40B4-BE49-F238E27FC236}">
                    <a16:creationId xmlns:a16="http://schemas.microsoft.com/office/drawing/2014/main" id="{F588E562-C3DB-BF05-41AB-8C6C34FD0D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6818" y="989571"/>
                <a:ext cx="403921" cy="403921"/>
              </a:xfrm>
              <a:prstGeom prst="rect">
                <a:avLst/>
              </a:prstGeom>
            </p:spPr>
          </p:pic>
          <p:sp>
            <p:nvSpPr>
              <p:cNvPr id="24" name="TextBox 23">
                <a:extLst>
                  <a:ext uri="{FF2B5EF4-FFF2-40B4-BE49-F238E27FC236}">
                    <a16:creationId xmlns:a16="http://schemas.microsoft.com/office/drawing/2014/main" id="{0AAC25E0-6563-E5E4-03EB-2A4887DB8C75}"/>
                  </a:ext>
                </a:extLst>
              </p:cNvPr>
              <p:cNvSpPr txBox="1"/>
              <p:nvPr/>
            </p:nvSpPr>
            <p:spPr>
              <a:xfrm>
                <a:off x="5170739" y="1234868"/>
                <a:ext cx="3424151" cy="338554"/>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Modelio integravimas prisidėtų prie biologinės įvairovės išsaugojimo tikslų įgyvendinimo ir kraštovaizdžio išsaugojimo. </a:t>
                </a:r>
                <a:endParaRPr lang="lt-LT" sz="800"/>
              </a:p>
            </p:txBody>
          </p:sp>
          <p:sp>
            <p:nvSpPr>
              <p:cNvPr id="25" name="TextBox 24">
                <a:extLst>
                  <a:ext uri="{FF2B5EF4-FFF2-40B4-BE49-F238E27FC236}">
                    <a16:creationId xmlns:a16="http://schemas.microsoft.com/office/drawing/2014/main" id="{3FDD1D37-74BE-3DAE-C692-0A88D4688CCD}"/>
                  </a:ext>
                </a:extLst>
              </p:cNvPr>
              <p:cNvSpPr txBox="1"/>
              <p:nvPr/>
            </p:nvSpPr>
            <p:spPr>
              <a:xfrm>
                <a:off x="5170739" y="2068746"/>
                <a:ext cx="3280450" cy="261610"/>
              </a:xfrm>
              <a:prstGeom prst="rect">
                <a:avLst/>
              </a:prstGeom>
              <a:noFill/>
            </p:spPr>
            <p:txBody>
              <a:bodyPr wrap="square" rtlCol="0">
                <a:spAutoFit/>
              </a:bodyPr>
              <a:lstStyle/>
              <a:p>
                <a:r>
                  <a:rPr lang="lt-LT" sz="1100" b="1"/>
                  <a:t>Integravimo nauda visuomenei</a:t>
                </a:r>
              </a:p>
            </p:txBody>
          </p:sp>
          <p:pic>
            <p:nvPicPr>
              <p:cNvPr id="26" name="Graphic 25" descr="Cycle with people outline">
                <a:extLst>
                  <a:ext uri="{FF2B5EF4-FFF2-40B4-BE49-F238E27FC236}">
                    <a16:creationId xmlns:a16="http://schemas.microsoft.com/office/drawing/2014/main" id="{EF0184AE-9529-602B-309E-4A050AEF95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4441" y="2068746"/>
                <a:ext cx="379335" cy="379335"/>
              </a:xfrm>
              <a:prstGeom prst="rect">
                <a:avLst/>
              </a:prstGeom>
            </p:spPr>
          </p:pic>
          <p:sp>
            <p:nvSpPr>
              <p:cNvPr id="27" name="TextBox 26">
                <a:extLst>
                  <a:ext uri="{FF2B5EF4-FFF2-40B4-BE49-F238E27FC236}">
                    <a16:creationId xmlns:a16="http://schemas.microsoft.com/office/drawing/2014/main" id="{3EB33126-FDA0-F83E-6864-887B1B7CC523}"/>
                  </a:ext>
                </a:extLst>
              </p:cNvPr>
              <p:cNvSpPr txBox="1"/>
              <p:nvPr/>
            </p:nvSpPr>
            <p:spPr>
              <a:xfrm>
                <a:off x="5170739" y="2350538"/>
                <a:ext cx="3424151"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Padėtų vystyti teritorijas taip, kad vystymas nekeltų pavojaus biologinei įvairovei. </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Tai užtikrintų įvairių EP teikimą visuomenei, pavyzdžiui, rekreacijos ar žuvininkystės, jų įvairovės ir apimties išsaugojimą, išteklių didinimą</a:t>
                </a:r>
                <a:r>
                  <a:rPr lang="en-LT" sz="800">
                    <a:ea typeface="Times New Roman" panose="02020603050405020304" pitchFamily="18" charset="0"/>
                    <a:cs typeface="Times New Roman" panose="02020603050405020304" pitchFamily="18" charset="0"/>
                  </a:rPr>
                  <a:t>.</a:t>
                </a:r>
                <a:endParaRPr lang="lt-LT" sz="800"/>
              </a:p>
            </p:txBody>
          </p:sp>
          <p:sp>
            <p:nvSpPr>
              <p:cNvPr id="28" name="TextBox 27">
                <a:extLst>
                  <a:ext uri="{FF2B5EF4-FFF2-40B4-BE49-F238E27FC236}">
                    <a16:creationId xmlns:a16="http://schemas.microsoft.com/office/drawing/2014/main" id="{5EFEE958-3AB9-6301-18B7-67C6537D711D}"/>
                  </a:ext>
                </a:extLst>
              </p:cNvPr>
              <p:cNvSpPr txBox="1"/>
              <p:nvPr/>
            </p:nvSpPr>
            <p:spPr>
              <a:xfrm rot="16200000">
                <a:off x="4238234" y="3815633"/>
                <a:ext cx="1324800" cy="277200"/>
              </a:xfrm>
              <a:prstGeom prst="rect">
                <a:avLst/>
              </a:prstGeom>
              <a:solidFill>
                <a:schemeClr val="tx2">
                  <a:lumMod val="60000"/>
                  <a:lumOff val="40000"/>
                </a:schemeClr>
              </a:solidFill>
            </p:spPr>
            <p:txBody>
              <a:bodyPr wrap="square" rtlCol="0">
                <a:spAutoFit/>
              </a:bodyPr>
              <a:lstStyle/>
              <a:p>
                <a:pPr algn="ctr"/>
                <a:r>
                  <a:rPr lang="lt-LT" sz="1000"/>
                  <a:t>STEBĖSENA</a:t>
                </a:r>
              </a:p>
            </p:txBody>
          </p:sp>
          <p:sp>
            <p:nvSpPr>
              <p:cNvPr id="29" name="Rectangle 28">
                <a:extLst>
                  <a:ext uri="{FF2B5EF4-FFF2-40B4-BE49-F238E27FC236}">
                    <a16:creationId xmlns:a16="http://schemas.microsoft.com/office/drawing/2014/main" id="{DE90E7A3-B79E-B18C-2BD6-DAF4B843432D}"/>
                  </a:ext>
                </a:extLst>
              </p:cNvPr>
              <p:cNvSpPr/>
              <p:nvPr/>
            </p:nvSpPr>
            <p:spPr>
              <a:xfrm>
                <a:off x="5104501" y="3290198"/>
                <a:ext cx="3508675"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sp>
            <p:nvSpPr>
              <p:cNvPr id="30" name="TextBox 29">
                <a:extLst>
                  <a:ext uri="{FF2B5EF4-FFF2-40B4-BE49-F238E27FC236}">
                    <a16:creationId xmlns:a16="http://schemas.microsoft.com/office/drawing/2014/main" id="{6CCEC08D-E94B-D45C-34B5-D4F306DDB98D}"/>
                  </a:ext>
                </a:extLst>
              </p:cNvPr>
              <p:cNvSpPr txBox="1"/>
              <p:nvPr/>
            </p:nvSpPr>
            <p:spPr>
              <a:xfrm>
                <a:off x="5104501" y="3493054"/>
                <a:ext cx="3508349" cy="830997"/>
              </a:xfrm>
              <a:prstGeom prst="rect">
                <a:avLst/>
              </a:prstGeom>
              <a:noFill/>
            </p:spPr>
            <p:txBody>
              <a:bodyPr wrap="square">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Paruoštas </a:t>
                </a:r>
                <a:r>
                  <a:rPr lang="lt-LT" sz="800">
                    <a:solidFill>
                      <a:srgbClr val="000000"/>
                    </a:solidFill>
                    <a:effectLst/>
                    <a:ea typeface="Times New Roman" panose="02020603050405020304" pitchFamily="18" charset="0"/>
                    <a:cs typeface="Times New Roman" panose="02020603050405020304" pitchFamily="18" charset="0"/>
                  </a:rPr>
                  <a:t>EP, kurios atliepia gamtinio karkaso formavimo tikslus, t. y. yra susijusios su biologinės įvairovės išsaugojimu, buveinių užtikrinimu, reguliavimo savybėmis ir pan., sąrašas, kuriuo būtų galima vadovautis rengiant gamtinio karkaso struktūrų ir elementų nustatymo bei formavimo metu;</a:t>
                </a:r>
                <a:endParaRPr lang="en-LT" sz="800">
                  <a:solidFill>
                    <a:srgbClr val="000000"/>
                  </a:solidFill>
                  <a:ea typeface="Times New Roman" panose="02020603050405020304" pitchFamily="18" charset="0"/>
                  <a:cs typeface="Times New Roman" panose="02020603050405020304" pitchFamily="18" charset="0"/>
                </a:endParaRPr>
              </a:p>
              <a:p>
                <a:pPr marL="171450" lvl="0" indent="-171450" algn="just">
                  <a:buClr>
                    <a:schemeClr val="tx1"/>
                  </a:buClr>
                  <a:buSzPts val="800"/>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Suplanuotas gamtinis karkasas atsižvelgiant į EP sąraše nurodytas EP.</a:t>
                </a:r>
                <a:endParaRPr lang="lt-LT" sz="800">
                  <a:cs typeface="Calibri" panose="020F0502020204030204" pitchFamily="34" charset="0"/>
                </a:endParaRPr>
              </a:p>
            </p:txBody>
          </p:sp>
        </p:grpSp>
      </p:grpSp>
    </p:spTree>
    <p:extLst>
      <p:ext uri="{BB962C8B-B14F-4D97-AF65-F5344CB8AC3E}">
        <p14:creationId xmlns:p14="http://schemas.microsoft.com/office/powerpoint/2010/main" val="325398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765F-0763-25BB-3DE0-7E106763665E}"/>
              </a:ext>
            </a:extLst>
          </p:cNvPr>
          <p:cNvSpPr>
            <a:spLocks noGrp="1"/>
          </p:cNvSpPr>
          <p:nvPr>
            <p:ph type="title"/>
          </p:nvPr>
        </p:nvSpPr>
        <p:spPr>
          <a:xfrm>
            <a:off x="634200" y="309573"/>
            <a:ext cx="8064500" cy="221599"/>
          </a:xfrm>
        </p:spPr>
        <p:txBody>
          <a:bodyPr/>
          <a:lstStyle/>
          <a:p>
            <a:r>
              <a:rPr lang="lt-LT" sz="1600">
                <a:solidFill>
                  <a:schemeClr val="tx1"/>
                </a:solidFill>
              </a:rPr>
              <a:t>EP vertinimo integravimo į saugomų teritorijų steigimo procesą modelis</a:t>
            </a:r>
          </a:p>
        </p:txBody>
      </p:sp>
      <p:sp>
        <p:nvSpPr>
          <p:cNvPr id="3" name="Slide Number Placeholder 2">
            <a:extLst>
              <a:ext uri="{FF2B5EF4-FFF2-40B4-BE49-F238E27FC236}">
                <a16:creationId xmlns:a16="http://schemas.microsoft.com/office/drawing/2014/main" id="{55448142-8F68-A74C-374C-F7B0EAA8F92F}"/>
              </a:ext>
            </a:extLst>
          </p:cNvPr>
          <p:cNvSpPr>
            <a:spLocks noGrp="1"/>
          </p:cNvSpPr>
          <p:nvPr>
            <p:ph type="sldNum" sz="quarter" idx="12"/>
          </p:nvPr>
        </p:nvSpPr>
        <p:spPr/>
        <p:txBody>
          <a:bodyPr/>
          <a:lstStyle/>
          <a:p>
            <a:fld id="{42B1E8F1-27DF-3C4C-AF5E-F329429EDE92}" type="slidenum">
              <a:rPr lang="lt-LT" smtClean="0"/>
              <a:t>33</a:t>
            </a:fld>
            <a:endParaRPr lang="lt-LT"/>
          </a:p>
        </p:txBody>
      </p:sp>
      <p:sp>
        <p:nvSpPr>
          <p:cNvPr id="160" name="TextBox 159">
            <a:extLst>
              <a:ext uri="{FF2B5EF4-FFF2-40B4-BE49-F238E27FC236}">
                <a16:creationId xmlns:a16="http://schemas.microsoft.com/office/drawing/2014/main" id="{4470B3CE-6A06-114F-BC75-22AC883FBC9B}"/>
              </a:ext>
            </a:extLst>
          </p:cNvPr>
          <p:cNvSpPr txBox="1"/>
          <p:nvPr/>
        </p:nvSpPr>
        <p:spPr>
          <a:xfrm>
            <a:off x="512276" y="539230"/>
            <a:ext cx="8040108" cy="230832"/>
          </a:xfrm>
          <a:prstGeom prst="rect">
            <a:avLst/>
          </a:prstGeom>
          <a:noFill/>
        </p:spPr>
        <p:txBody>
          <a:bodyPr wrap="square">
            <a:spAutoFit/>
          </a:bodyPr>
          <a:lstStyle/>
          <a:p>
            <a:pPr algn="just"/>
            <a:r>
              <a:rPr lang="lt-LT" sz="900"/>
              <a:t>Tikslas – </a:t>
            </a:r>
            <a:r>
              <a:rPr lang="lt-LT" sz="900">
                <a:solidFill>
                  <a:schemeClr val="tx1"/>
                </a:solidFill>
              </a:rPr>
              <a:t>siekiama </a:t>
            </a:r>
            <a:r>
              <a:rPr lang="lt-LT" sz="900"/>
              <a:t>antropogeniškai pagrįsti saugomų teritorijų steigimo poreikį ir galimą įvairios veiklos poveikį steigiamai saugomai teritorijai</a:t>
            </a:r>
            <a:r>
              <a:rPr lang="lt-LT" sz="900">
                <a:solidFill>
                  <a:schemeClr val="tx1"/>
                </a:solidFill>
              </a:rPr>
              <a:t>.</a:t>
            </a:r>
            <a:r>
              <a:rPr lang="lt-LT" sz="900"/>
              <a:t> </a:t>
            </a:r>
          </a:p>
        </p:txBody>
      </p:sp>
      <p:grpSp>
        <p:nvGrpSpPr>
          <p:cNvPr id="7" name="Group 6">
            <a:extLst>
              <a:ext uri="{FF2B5EF4-FFF2-40B4-BE49-F238E27FC236}">
                <a16:creationId xmlns:a16="http://schemas.microsoft.com/office/drawing/2014/main" id="{A1FECC9E-64CF-438A-8E60-8C0E2226679D}"/>
              </a:ext>
            </a:extLst>
          </p:cNvPr>
          <p:cNvGrpSpPr/>
          <p:nvPr/>
        </p:nvGrpSpPr>
        <p:grpSpPr>
          <a:xfrm>
            <a:off x="512276" y="834447"/>
            <a:ext cx="8129116" cy="3805143"/>
            <a:chOff x="512276" y="746394"/>
            <a:chExt cx="8129116" cy="3805143"/>
          </a:xfrm>
        </p:grpSpPr>
        <p:grpSp>
          <p:nvGrpSpPr>
            <p:cNvPr id="134" name="Group 133">
              <a:extLst>
                <a:ext uri="{FF2B5EF4-FFF2-40B4-BE49-F238E27FC236}">
                  <a16:creationId xmlns:a16="http://schemas.microsoft.com/office/drawing/2014/main" id="{31A45C75-7302-C03A-1EF1-4FB7B32C76D7}"/>
                </a:ext>
              </a:extLst>
            </p:cNvPr>
            <p:cNvGrpSpPr/>
            <p:nvPr/>
          </p:nvGrpSpPr>
          <p:grpSpPr>
            <a:xfrm>
              <a:off x="512276" y="4243760"/>
              <a:ext cx="3993080" cy="307777"/>
              <a:chOff x="635378" y="4085883"/>
              <a:chExt cx="3993080" cy="307777"/>
            </a:xfrm>
          </p:grpSpPr>
          <p:sp>
            <p:nvSpPr>
              <p:cNvPr id="120" name="Rectangle 119">
                <a:extLst>
                  <a:ext uri="{FF2B5EF4-FFF2-40B4-BE49-F238E27FC236}">
                    <a16:creationId xmlns:a16="http://schemas.microsoft.com/office/drawing/2014/main" id="{F7FC20FC-53C4-EA40-CA8D-1C741F94A8DE}"/>
                  </a:ext>
                </a:extLst>
              </p:cNvPr>
              <p:cNvSpPr/>
              <p:nvPr/>
            </p:nvSpPr>
            <p:spPr>
              <a:xfrm>
                <a:off x="635378" y="4148866"/>
                <a:ext cx="14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1" name="TextBox 120">
                <a:extLst>
                  <a:ext uri="{FF2B5EF4-FFF2-40B4-BE49-F238E27FC236}">
                    <a16:creationId xmlns:a16="http://schemas.microsoft.com/office/drawing/2014/main" id="{E51D1546-4F7C-53B2-F050-F553271CAB46}"/>
                  </a:ext>
                </a:extLst>
              </p:cNvPr>
              <p:cNvSpPr txBox="1"/>
              <p:nvPr/>
            </p:nvSpPr>
            <p:spPr>
              <a:xfrm>
                <a:off x="824819" y="4085883"/>
                <a:ext cx="1340971" cy="307777"/>
              </a:xfrm>
              <a:prstGeom prst="rect">
                <a:avLst/>
              </a:prstGeom>
              <a:noFill/>
            </p:spPr>
            <p:txBody>
              <a:bodyPr wrap="square" rtlCol="0">
                <a:spAutoFit/>
              </a:bodyPr>
              <a:lstStyle/>
              <a:p>
                <a:r>
                  <a:rPr lang="lt-LT" sz="700"/>
                  <a:t>Integravimo į sprendimų priėmimo procesus galimybė</a:t>
                </a:r>
              </a:p>
            </p:txBody>
          </p:sp>
          <p:sp>
            <p:nvSpPr>
              <p:cNvPr id="122" name="Rectangle 121">
                <a:extLst>
                  <a:ext uri="{FF2B5EF4-FFF2-40B4-BE49-F238E27FC236}">
                    <a16:creationId xmlns:a16="http://schemas.microsoft.com/office/drawing/2014/main" id="{43B1BBF1-BA5B-6B22-BA8C-2961C08D9903}"/>
                  </a:ext>
                </a:extLst>
              </p:cNvPr>
              <p:cNvSpPr/>
              <p:nvPr/>
            </p:nvSpPr>
            <p:spPr>
              <a:xfrm>
                <a:off x="2135300" y="4168936"/>
                <a:ext cx="144000" cy="144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3" name="TextBox 122">
                <a:extLst>
                  <a:ext uri="{FF2B5EF4-FFF2-40B4-BE49-F238E27FC236}">
                    <a16:creationId xmlns:a16="http://schemas.microsoft.com/office/drawing/2014/main" id="{B2462BAD-E4E5-A989-D192-193AB6D3C14D}"/>
                  </a:ext>
                </a:extLst>
              </p:cNvPr>
              <p:cNvSpPr txBox="1"/>
              <p:nvPr/>
            </p:nvSpPr>
            <p:spPr>
              <a:xfrm>
                <a:off x="2318090" y="4147158"/>
                <a:ext cx="2310368" cy="200055"/>
              </a:xfrm>
              <a:prstGeom prst="rect">
                <a:avLst/>
              </a:prstGeom>
              <a:noFill/>
            </p:spPr>
            <p:txBody>
              <a:bodyPr wrap="square" rtlCol="0">
                <a:spAutoFit/>
              </a:bodyPr>
              <a:lstStyle/>
              <a:p>
                <a:r>
                  <a:rPr lang="lt-LT" sz="700"/>
                  <a:t>Siūlymai dėl integravimo būdo</a:t>
                </a:r>
              </a:p>
            </p:txBody>
          </p:sp>
        </p:grpSp>
        <p:grpSp>
          <p:nvGrpSpPr>
            <p:cNvPr id="15" name="Group 14">
              <a:extLst>
                <a:ext uri="{FF2B5EF4-FFF2-40B4-BE49-F238E27FC236}">
                  <a16:creationId xmlns:a16="http://schemas.microsoft.com/office/drawing/2014/main" id="{753014D0-5AE9-D809-1506-4CBD7E3B732D}"/>
                </a:ext>
              </a:extLst>
            </p:cNvPr>
            <p:cNvGrpSpPr/>
            <p:nvPr/>
          </p:nvGrpSpPr>
          <p:grpSpPr>
            <a:xfrm>
              <a:off x="512276" y="746394"/>
              <a:ext cx="8129116" cy="3452916"/>
              <a:chOff x="512276" y="746394"/>
              <a:chExt cx="8129116" cy="3452916"/>
            </a:xfrm>
          </p:grpSpPr>
          <p:grpSp>
            <p:nvGrpSpPr>
              <p:cNvPr id="158" name="Group 157">
                <a:extLst>
                  <a:ext uri="{FF2B5EF4-FFF2-40B4-BE49-F238E27FC236}">
                    <a16:creationId xmlns:a16="http://schemas.microsoft.com/office/drawing/2014/main" id="{708E74A4-E914-30E4-E0F7-69CF4B47704C}"/>
                  </a:ext>
                </a:extLst>
              </p:cNvPr>
              <p:cNvGrpSpPr/>
              <p:nvPr/>
            </p:nvGrpSpPr>
            <p:grpSpPr>
              <a:xfrm>
                <a:off x="512276" y="746394"/>
                <a:ext cx="8129116" cy="3452916"/>
                <a:chOff x="576599" y="745621"/>
                <a:chExt cx="8129116" cy="3452916"/>
              </a:xfrm>
            </p:grpSpPr>
            <p:grpSp>
              <p:nvGrpSpPr>
                <p:cNvPr id="33" name="Group 32">
                  <a:extLst>
                    <a:ext uri="{FF2B5EF4-FFF2-40B4-BE49-F238E27FC236}">
                      <a16:creationId xmlns:a16="http://schemas.microsoft.com/office/drawing/2014/main" id="{07A7D604-64E3-74B3-4DF9-6B19F6272A27}"/>
                    </a:ext>
                  </a:extLst>
                </p:cNvPr>
                <p:cNvGrpSpPr/>
                <p:nvPr/>
              </p:nvGrpSpPr>
              <p:grpSpPr>
                <a:xfrm>
                  <a:off x="4454899" y="745621"/>
                  <a:ext cx="2401200" cy="1807200"/>
                  <a:chOff x="4917600" y="856800"/>
                  <a:chExt cx="2433600" cy="1807200"/>
                </a:xfrm>
              </p:grpSpPr>
              <p:sp>
                <p:nvSpPr>
                  <p:cNvPr id="26" name="Rectangle 25">
                    <a:extLst>
                      <a:ext uri="{FF2B5EF4-FFF2-40B4-BE49-F238E27FC236}">
                        <a16:creationId xmlns:a16="http://schemas.microsoft.com/office/drawing/2014/main" id="{165AB18E-BDDB-844B-36A4-705650233D03}"/>
                      </a:ext>
                    </a:extLst>
                  </p:cNvPr>
                  <p:cNvSpPr/>
                  <p:nvPr/>
                </p:nvSpPr>
                <p:spPr>
                  <a:xfrm>
                    <a:off x="4917600" y="856800"/>
                    <a:ext cx="2433600" cy="1807200"/>
                  </a:xfrm>
                  <a:prstGeom prst="rect">
                    <a:avLst/>
                  </a:prstGeom>
                  <a:solidFill>
                    <a:schemeClr val="accent2">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Rectangle 9">
                    <a:extLst>
                      <a:ext uri="{FF2B5EF4-FFF2-40B4-BE49-F238E27FC236}">
                        <a16:creationId xmlns:a16="http://schemas.microsoft.com/office/drawing/2014/main" id="{51B4263A-5612-4C0D-E16D-87FBDD1E7AC9}"/>
                      </a:ext>
                    </a:extLst>
                  </p:cNvPr>
                  <p:cNvSpPr/>
                  <p:nvPr/>
                </p:nvSpPr>
                <p:spPr>
                  <a:xfrm>
                    <a:off x="4971000" y="919126"/>
                    <a:ext cx="2310600" cy="39808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effectLst/>
                        <a:latin typeface="Calibri Light" panose="020F0302020204030204" pitchFamily="34" charset="0"/>
                        <a:ea typeface="Times New Roman" panose="02020603050405020304" pitchFamily="18" charset="0"/>
                      </a:rPr>
                      <a:t>savivaldybė, seniūnija, teritorijos schema, kurioje pažymima esama ir (ar) siūloma saugoma teritorija, jos ribos, gamtos vertybės, kita svarbi informacija</a:t>
                    </a:r>
                    <a:endParaRPr lang="lt-LT" sz="800">
                      <a:solidFill>
                        <a:sysClr val="windowText" lastClr="000000"/>
                      </a:solidFill>
                    </a:endParaRPr>
                  </a:p>
                </p:txBody>
              </p:sp>
              <p:sp>
                <p:nvSpPr>
                  <p:cNvPr id="11" name="Rectangle 10">
                    <a:extLst>
                      <a:ext uri="{FF2B5EF4-FFF2-40B4-BE49-F238E27FC236}">
                        <a16:creationId xmlns:a16="http://schemas.microsoft.com/office/drawing/2014/main" id="{F0C12C8C-863A-D897-EB00-972A22575D3A}"/>
                      </a:ext>
                    </a:extLst>
                  </p:cNvPr>
                  <p:cNvSpPr/>
                  <p:nvPr/>
                </p:nvSpPr>
                <p:spPr>
                  <a:xfrm>
                    <a:off x="4971000" y="1374140"/>
                    <a:ext cx="2310600" cy="22303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a:solidFill>
                          <a:sysClr val="windowText" lastClr="000000"/>
                        </a:solidFill>
                        <a:effectLst/>
                        <a:latin typeface="Calibri Light" panose="020F0302020204030204" pitchFamily="34" charset="0"/>
                        <a:ea typeface="Times New Roman" panose="02020603050405020304" pitchFamily="18" charset="0"/>
                      </a:rPr>
                      <a:t>pasiūlymo pagrindimas pagal steigimo kriterijus</a:t>
                    </a:r>
                    <a:endParaRPr lang="lt-LT" sz="800">
                      <a:solidFill>
                        <a:sysClr val="windowText" lastClr="000000"/>
                      </a:solidFill>
                    </a:endParaRPr>
                  </a:p>
                </p:txBody>
              </p:sp>
              <p:sp>
                <p:nvSpPr>
                  <p:cNvPr id="12" name="Rectangle 11">
                    <a:extLst>
                      <a:ext uri="{FF2B5EF4-FFF2-40B4-BE49-F238E27FC236}">
                        <a16:creationId xmlns:a16="http://schemas.microsoft.com/office/drawing/2014/main" id="{C3111218-96FF-29AC-33D9-79EC11459126}"/>
                      </a:ext>
                    </a:extLst>
                  </p:cNvPr>
                  <p:cNvSpPr/>
                  <p:nvPr/>
                </p:nvSpPr>
                <p:spPr>
                  <a:xfrm>
                    <a:off x="4971000" y="1654105"/>
                    <a:ext cx="2310600" cy="3728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effectLst/>
                        <a:latin typeface="Calibri Light" panose="020F0302020204030204" pitchFamily="34" charset="0"/>
                        <a:ea typeface="Times New Roman" panose="02020603050405020304" pitchFamily="18" charset="0"/>
                      </a:rPr>
                      <a:t>žemės sklypų nuosavybės forma (formos), informacija apie žemės savininkų ir valdytojų skaičių, vyraujantį žemės sklypų dydį</a:t>
                    </a:r>
                    <a:endParaRPr lang="lt-LT" sz="800">
                      <a:solidFill>
                        <a:sysClr val="windowText" lastClr="000000"/>
                      </a:solidFill>
                    </a:endParaRPr>
                  </a:p>
                </p:txBody>
              </p:sp>
              <p:sp>
                <p:nvSpPr>
                  <p:cNvPr id="13" name="Rectangle 12">
                    <a:extLst>
                      <a:ext uri="{FF2B5EF4-FFF2-40B4-BE49-F238E27FC236}">
                        <a16:creationId xmlns:a16="http://schemas.microsoft.com/office/drawing/2014/main" id="{A0C9808C-30E4-DC70-0204-6BDC1566DB89}"/>
                      </a:ext>
                    </a:extLst>
                  </p:cNvPr>
                  <p:cNvSpPr/>
                  <p:nvPr/>
                </p:nvSpPr>
                <p:spPr>
                  <a:xfrm>
                    <a:off x="4971000" y="2083866"/>
                    <a:ext cx="2310600" cy="51519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effectLst/>
                        <a:latin typeface="Calibri Light" panose="020F0302020204030204" pitchFamily="34" charset="0"/>
                        <a:ea typeface="Times New Roman" panose="02020603050405020304" pitchFamily="18" charset="0"/>
                      </a:rPr>
                      <a:t>veikla, daranti žalą gamtos vertybėms, vietovėms ar galinti joms pakenkti ir todėl reikia ją nutraukti ar apriboti, arba planuojama veikla, dėl kurios siūloma keisti saugomos teritorijos ribas</a:t>
                    </a:r>
                    <a:endParaRPr lang="lt-LT" sz="800">
                      <a:solidFill>
                        <a:sysClr val="windowText" lastClr="000000"/>
                      </a:solidFill>
                    </a:endParaRPr>
                  </a:p>
                </p:txBody>
              </p:sp>
            </p:grpSp>
            <p:grpSp>
              <p:nvGrpSpPr>
                <p:cNvPr id="34" name="Group 33">
                  <a:extLst>
                    <a:ext uri="{FF2B5EF4-FFF2-40B4-BE49-F238E27FC236}">
                      <a16:creationId xmlns:a16="http://schemas.microsoft.com/office/drawing/2014/main" id="{18F13D86-25D5-D3AC-0B8D-7BFCF855DCE6}"/>
                    </a:ext>
                  </a:extLst>
                </p:cNvPr>
                <p:cNvGrpSpPr/>
                <p:nvPr/>
              </p:nvGrpSpPr>
              <p:grpSpPr>
                <a:xfrm>
                  <a:off x="2408400" y="748800"/>
                  <a:ext cx="1920499" cy="1303200"/>
                  <a:chOff x="2438700" y="856800"/>
                  <a:chExt cx="2433600" cy="1303200"/>
                </a:xfrm>
              </p:grpSpPr>
              <p:sp>
                <p:nvSpPr>
                  <p:cNvPr id="27" name="Rectangle 26">
                    <a:extLst>
                      <a:ext uri="{FF2B5EF4-FFF2-40B4-BE49-F238E27FC236}">
                        <a16:creationId xmlns:a16="http://schemas.microsoft.com/office/drawing/2014/main" id="{045556BC-D128-8720-74E0-BB0220607B2F}"/>
                      </a:ext>
                    </a:extLst>
                  </p:cNvPr>
                  <p:cNvSpPr/>
                  <p:nvPr/>
                </p:nvSpPr>
                <p:spPr>
                  <a:xfrm>
                    <a:off x="2438700" y="856800"/>
                    <a:ext cx="2433600" cy="13032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Rectangle 5">
                    <a:extLst>
                      <a:ext uri="{FF2B5EF4-FFF2-40B4-BE49-F238E27FC236}">
                        <a16:creationId xmlns:a16="http://schemas.microsoft.com/office/drawing/2014/main" id="{18CFBE90-8D3A-2C67-0ECD-6E7C1CE2D0BF}"/>
                      </a:ext>
                    </a:extLst>
                  </p:cNvPr>
                  <p:cNvSpPr/>
                  <p:nvPr/>
                </p:nvSpPr>
                <p:spPr>
                  <a:xfrm>
                    <a:off x="2500200" y="925437"/>
                    <a:ext cx="2310600" cy="3131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Juridinio asmens rekvizitai</a:t>
                    </a:r>
                  </a:p>
                </p:txBody>
              </p:sp>
              <p:sp>
                <p:nvSpPr>
                  <p:cNvPr id="8" name="Rectangle 7">
                    <a:extLst>
                      <a:ext uri="{FF2B5EF4-FFF2-40B4-BE49-F238E27FC236}">
                        <a16:creationId xmlns:a16="http://schemas.microsoft.com/office/drawing/2014/main" id="{E2955BBF-A66D-37BB-8AA5-A72908905C7C}"/>
                      </a:ext>
                    </a:extLst>
                  </p:cNvPr>
                  <p:cNvSpPr/>
                  <p:nvPr/>
                </p:nvSpPr>
                <p:spPr>
                  <a:xfrm>
                    <a:off x="2500200" y="1291387"/>
                    <a:ext cx="2310600" cy="313163"/>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Pagrindinė informacija apie teritoriją, su kuria susijęs pasiūlymas</a:t>
                    </a:r>
                  </a:p>
                </p:txBody>
              </p:sp>
              <p:sp>
                <p:nvSpPr>
                  <p:cNvPr id="9" name="Rectangle 8">
                    <a:extLst>
                      <a:ext uri="{FF2B5EF4-FFF2-40B4-BE49-F238E27FC236}">
                        <a16:creationId xmlns:a16="http://schemas.microsoft.com/office/drawing/2014/main" id="{98F0578E-50C5-766D-F70B-26137E4E693C}"/>
                      </a:ext>
                    </a:extLst>
                  </p:cNvPr>
                  <p:cNvSpPr/>
                  <p:nvPr/>
                </p:nvSpPr>
                <p:spPr>
                  <a:xfrm>
                    <a:off x="2500200" y="1652537"/>
                    <a:ext cx="2310600" cy="4296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Kokio tipo ir ploto naują saugomą teritoriją siūloma steigti arba kaip keisti esamos saugomos teritorijos ribas</a:t>
                    </a:r>
                  </a:p>
                </p:txBody>
              </p:sp>
            </p:grpSp>
            <p:cxnSp>
              <p:nvCxnSpPr>
                <p:cNvPr id="32" name="Straight Arrow Connector 31">
                  <a:extLst>
                    <a:ext uri="{FF2B5EF4-FFF2-40B4-BE49-F238E27FC236}">
                      <a16:creationId xmlns:a16="http://schemas.microsoft.com/office/drawing/2014/main" id="{C9AC5C87-89E5-49D1-302D-6FCC2F2EA8C9}"/>
                    </a:ext>
                  </a:extLst>
                </p:cNvPr>
                <p:cNvCxnSpPr>
                  <a:cxnSpLocks/>
                  <a:stCxn id="8" idx="3"/>
                </p:cNvCxnSpPr>
                <p:nvPr/>
              </p:nvCxnSpPr>
              <p:spPr>
                <a:xfrm>
                  <a:off x="4280365" y="1339969"/>
                  <a:ext cx="1745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1106347B-FA79-4443-8163-A39F7321273E}"/>
                    </a:ext>
                  </a:extLst>
                </p:cNvPr>
                <p:cNvGrpSpPr/>
                <p:nvPr/>
              </p:nvGrpSpPr>
              <p:grpSpPr>
                <a:xfrm>
                  <a:off x="6982099" y="745621"/>
                  <a:ext cx="1723616" cy="2097692"/>
                  <a:chOff x="7039699" y="853621"/>
                  <a:chExt cx="1723616" cy="2097692"/>
                </a:xfrm>
              </p:grpSpPr>
              <p:sp>
                <p:nvSpPr>
                  <p:cNvPr id="88" name="Rectangle 87">
                    <a:extLst>
                      <a:ext uri="{FF2B5EF4-FFF2-40B4-BE49-F238E27FC236}">
                        <a16:creationId xmlns:a16="http://schemas.microsoft.com/office/drawing/2014/main" id="{5C258DE2-2519-C885-B3E5-2520F370E7C3}"/>
                      </a:ext>
                    </a:extLst>
                  </p:cNvPr>
                  <p:cNvSpPr/>
                  <p:nvPr/>
                </p:nvSpPr>
                <p:spPr>
                  <a:xfrm>
                    <a:off x="7039699" y="853621"/>
                    <a:ext cx="1635539" cy="2097692"/>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8" name="Rectangle 77">
                    <a:extLst>
                      <a:ext uri="{FF2B5EF4-FFF2-40B4-BE49-F238E27FC236}">
                        <a16:creationId xmlns:a16="http://schemas.microsoft.com/office/drawing/2014/main" id="{D291E4FF-4205-313F-D960-E253A65CACDE}"/>
                      </a:ext>
                    </a:extLst>
                  </p:cNvPr>
                  <p:cNvSpPr>
                    <a:spLocks noChangeAspect="1"/>
                  </p:cNvSpPr>
                  <p:nvPr/>
                </p:nvSpPr>
                <p:spPr>
                  <a:xfrm>
                    <a:off x="7089338" y="922442"/>
                    <a:ext cx="1211298" cy="35443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 kriterijus: keliami tikslai saugomai teritorijai (pagal teritorijos tipą)</a:t>
                    </a:r>
                  </a:p>
                </p:txBody>
              </p:sp>
              <p:sp>
                <p:nvSpPr>
                  <p:cNvPr id="79" name="Rectangle 78">
                    <a:extLst>
                      <a:ext uri="{FF2B5EF4-FFF2-40B4-BE49-F238E27FC236}">
                        <a16:creationId xmlns:a16="http://schemas.microsoft.com/office/drawing/2014/main" id="{C6368BFB-F06E-A9B6-B7ED-673102E41CCC}"/>
                      </a:ext>
                    </a:extLst>
                  </p:cNvPr>
                  <p:cNvSpPr>
                    <a:spLocks noChangeAspect="1"/>
                  </p:cNvSpPr>
                  <p:nvPr/>
                </p:nvSpPr>
                <p:spPr>
                  <a:xfrm>
                    <a:off x="7088236" y="1317418"/>
                    <a:ext cx="1211298" cy="35443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II kriterijus: </a:t>
                    </a:r>
                    <a:r>
                      <a:rPr lang="pt-BR" sz="800">
                        <a:solidFill>
                          <a:sysClr val="windowText" lastClr="000000"/>
                        </a:solidFill>
                      </a:rPr>
                      <a:t>svarba gamtos ir nekilnojamo paveldui</a:t>
                    </a:r>
                    <a:endParaRPr lang="lt-LT" sz="800">
                      <a:solidFill>
                        <a:sysClr val="windowText" lastClr="000000"/>
                      </a:solidFill>
                    </a:endParaRPr>
                  </a:p>
                </p:txBody>
              </p:sp>
              <p:sp>
                <p:nvSpPr>
                  <p:cNvPr id="80" name="Rectangle 79">
                    <a:extLst>
                      <a:ext uri="{FF2B5EF4-FFF2-40B4-BE49-F238E27FC236}">
                        <a16:creationId xmlns:a16="http://schemas.microsoft.com/office/drawing/2014/main" id="{2F1B71D8-5F2A-FD2F-D1F5-3DC9F0251A51}"/>
                      </a:ext>
                    </a:extLst>
                  </p:cNvPr>
                  <p:cNvSpPr>
                    <a:spLocks noChangeAspect="1"/>
                  </p:cNvSpPr>
                  <p:nvPr/>
                </p:nvSpPr>
                <p:spPr>
                  <a:xfrm>
                    <a:off x="7088236" y="1723598"/>
                    <a:ext cx="1211298" cy="35443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III kriterijus: svarbios saugomų gyvūnų, augalų ar grybų rūšys</a:t>
                    </a:r>
                  </a:p>
                </p:txBody>
              </p:sp>
              <p:sp>
                <p:nvSpPr>
                  <p:cNvPr id="81" name="Rectangle 80">
                    <a:extLst>
                      <a:ext uri="{FF2B5EF4-FFF2-40B4-BE49-F238E27FC236}">
                        <a16:creationId xmlns:a16="http://schemas.microsoft.com/office/drawing/2014/main" id="{CE554A5A-6F32-A5E4-830E-A3296EE10732}"/>
                      </a:ext>
                    </a:extLst>
                  </p:cNvPr>
                  <p:cNvSpPr>
                    <a:spLocks noChangeAspect="1"/>
                  </p:cNvSpPr>
                  <p:nvPr/>
                </p:nvSpPr>
                <p:spPr>
                  <a:xfrm>
                    <a:off x="7088235" y="2129778"/>
                    <a:ext cx="1211298" cy="35443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IV kriterijus: vertingos paukščių rūšys ir jų buveinės</a:t>
                    </a:r>
                  </a:p>
                </p:txBody>
              </p:sp>
              <p:sp>
                <p:nvSpPr>
                  <p:cNvPr id="82" name="Rectangle 81">
                    <a:extLst>
                      <a:ext uri="{FF2B5EF4-FFF2-40B4-BE49-F238E27FC236}">
                        <a16:creationId xmlns:a16="http://schemas.microsoft.com/office/drawing/2014/main" id="{52FDF6DF-D7E1-BE47-D701-5A73B93F856F}"/>
                      </a:ext>
                    </a:extLst>
                  </p:cNvPr>
                  <p:cNvSpPr>
                    <a:spLocks noChangeAspect="1"/>
                  </p:cNvSpPr>
                  <p:nvPr/>
                </p:nvSpPr>
                <p:spPr>
                  <a:xfrm>
                    <a:off x="7088234" y="2533886"/>
                    <a:ext cx="1211298" cy="353124"/>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V kriterijus: svarbios teritorijos pagal </a:t>
                    </a:r>
                    <a:r>
                      <a:rPr lang="lt-LT" sz="800" err="1">
                        <a:solidFill>
                          <a:sysClr val="windowText" lastClr="000000"/>
                        </a:solidFill>
                      </a:rPr>
                      <a:t>Ramsaro</a:t>
                    </a:r>
                    <a:r>
                      <a:rPr lang="lt-LT" sz="800">
                        <a:solidFill>
                          <a:sysClr val="windowText" lastClr="000000"/>
                        </a:solidFill>
                      </a:rPr>
                      <a:t> konvenciją</a:t>
                    </a:r>
                  </a:p>
                </p:txBody>
              </p:sp>
              <p:sp>
                <p:nvSpPr>
                  <p:cNvPr id="83" name="TextBox 82">
                    <a:extLst>
                      <a:ext uri="{FF2B5EF4-FFF2-40B4-BE49-F238E27FC236}">
                        <a16:creationId xmlns:a16="http://schemas.microsoft.com/office/drawing/2014/main" id="{F12A866E-C927-41D4-4B5F-7E280DB5E6DC}"/>
                      </a:ext>
                    </a:extLst>
                  </p:cNvPr>
                  <p:cNvSpPr txBox="1"/>
                  <p:nvPr/>
                </p:nvSpPr>
                <p:spPr>
                  <a:xfrm>
                    <a:off x="8265734" y="936579"/>
                    <a:ext cx="494803" cy="307777"/>
                  </a:xfrm>
                  <a:prstGeom prst="rect">
                    <a:avLst/>
                  </a:prstGeom>
                  <a:noFill/>
                </p:spPr>
                <p:txBody>
                  <a:bodyPr wrap="square" rtlCol="0">
                    <a:spAutoFit/>
                  </a:bodyPr>
                  <a:lstStyle/>
                  <a:p>
                    <a:r>
                      <a:rPr lang="lt-LT" sz="700"/>
                      <a:t>Privalomas</a:t>
                    </a:r>
                  </a:p>
                </p:txBody>
              </p:sp>
              <p:sp>
                <p:nvSpPr>
                  <p:cNvPr id="84" name="TextBox 83">
                    <a:extLst>
                      <a:ext uri="{FF2B5EF4-FFF2-40B4-BE49-F238E27FC236}">
                        <a16:creationId xmlns:a16="http://schemas.microsoft.com/office/drawing/2014/main" id="{932159ED-DB25-3D06-AB9E-18A416B18F8D}"/>
                      </a:ext>
                    </a:extLst>
                  </p:cNvPr>
                  <p:cNvSpPr txBox="1"/>
                  <p:nvPr/>
                </p:nvSpPr>
                <p:spPr>
                  <a:xfrm>
                    <a:off x="8281235" y="1334311"/>
                    <a:ext cx="482080" cy="307777"/>
                  </a:xfrm>
                  <a:prstGeom prst="rect">
                    <a:avLst/>
                  </a:prstGeom>
                  <a:noFill/>
                </p:spPr>
                <p:txBody>
                  <a:bodyPr wrap="square" rtlCol="0">
                    <a:spAutoFit/>
                  </a:bodyPr>
                  <a:lstStyle/>
                  <a:p>
                    <a:r>
                      <a:rPr lang="lt-LT" sz="700"/>
                      <a:t>Vienas iš </a:t>
                    </a:r>
                  </a:p>
                </p:txBody>
              </p:sp>
              <p:sp>
                <p:nvSpPr>
                  <p:cNvPr id="85" name="TextBox 84">
                    <a:extLst>
                      <a:ext uri="{FF2B5EF4-FFF2-40B4-BE49-F238E27FC236}">
                        <a16:creationId xmlns:a16="http://schemas.microsoft.com/office/drawing/2014/main" id="{326B71A8-B88F-4FC7-1564-1D015F2D5648}"/>
                      </a:ext>
                    </a:extLst>
                  </p:cNvPr>
                  <p:cNvSpPr txBox="1"/>
                  <p:nvPr/>
                </p:nvSpPr>
                <p:spPr>
                  <a:xfrm>
                    <a:off x="8281235" y="1732043"/>
                    <a:ext cx="482080" cy="307777"/>
                  </a:xfrm>
                  <a:prstGeom prst="rect">
                    <a:avLst/>
                  </a:prstGeom>
                  <a:noFill/>
                </p:spPr>
                <p:txBody>
                  <a:bodyPr wrap="square" rtlCol="0">
                    <a:spAutoFit/>
                  </a:bodyPr>
                  <a:lstStyle/>
                  <a:p>
                    <a:r>
                      <a:rPr lang="lt-LT" sz="700"/>
                      <a:t>Vienas iš </a:t>
                    </a:r>
                  </a:p>
                </p:txBody>
              </p:sp>
              <p:sp>
                <p:nvSpPr>
                  <p:cNvPr id="86" name="TextBox 85">
                    <a:extLst>
                      <a:ext uri="{FF2B5EF4-FFF2-40B4-BE49-F238E27FC236}">
                        <a16:creationId xmlns:a16="http://schemas.microsoft.com/office/drawing/2014/main" id="{889E58DE-E14E-FCEF-25BE-BE99D86AD51D}"/>
                      </a:ext>
                    </a:extLst>
                  </p:cNvPr>
                  <p:cNvSpPr txBox="1"/>
                  <p:nvPr/>
                </p:nvSpPr>
                <p:spPr>
                  <a:xfrm>
                    <a:off x="8281235" y="2129775"/>
                    <a:ext cx="482080" cy="307777"/>
                  </a:xfrm>
                  <a:prstGeom prst="rect">
                    <a:avLst/>
                  </a:prstGeom>
                  <a:noFill/>
                </p:spPr>
                <p:txBody>
                  <a:bodyPr wrap="square" rtlCol="0">
                    <a:spAutoFit/>
                  </a:bodyPr>
                  <a:lstStyle/>
                  <a:p>
                    <a:r>
                      <a:rPr lang="lt-LT" sz="700"/>
                      <a:t>Vienas iš </a:t>
                    </a:r>
                  </a:p>
                </p:txBody>
              </p:sp>
              <p:sp>
                <p:nvSpPr>
                  <p:cNvPr id="87" name="TextBox 86">
                    <a:extLst>
                      <a:ext uri="{FF2B5EF4-FFF2-40B4-BE49-F238E27FC236}">
                        <a16:creationId xmlns:a16="http://schemas.microsoft.com/office/drawing/2014/main" id="{FAC0E60F-27A5-E087-4471-71F1515F4DA7}"/>
                      </a:ext>
                    </a:extLst>
                  </p:cNvPr>
                  <p:cNvSpPr txBox="1"/>
                  <p:nvPr/>
                </p:nvSpPr>
                <p:spPr>
                  <a:xfrm>
                    <a:off x="8281235" y="2527507"/>
                    <a:ext cx="482080" cy="307777"/>
                  </a:xfrm>
                  <a:prstGeom prst="rect">
                    <a:avLst/>
                  </a:prstGeom>
                  <a:noFill/>
                </p:spPr>
                <p:txBody>
                  <a:bodyPr wrap="square" rtlCol="0">
                    <a:spAutoFit/>
                  </a:bodyPr>
                  <a:lstStyle/>
                  <a:p>
                    <a:r>
                      <a:rPr lang="lt-LT" sz="700"/>
                      <a:t>Vienas iš </a:t>
                    </a:r>
                  </a:p>
                </p:txBody>
              </p:sp>
            </p:grpSp>
            <p:cxnSp>
              <p:nvCxnSpPr>
                <p:cNvPr id="91" name="Straight Arrow Connector 90">
                  <a:extLst>
                    <a:ext uri="{FF2B5EF4-FFF2-40B4-BE49-F238E27FC236}">
                      <a16:creationId xmlns:a16="http://schemas.microsoft.com/office/drawing/2014/main" id="{F8ECDE79-4035-4D6B-E7C9-B7CEBC0FDF96}"/>
                    </a:ext>
                  </a:extLst>
                </p:cNvPr>
                <p:cNvCxnSpPr>
                  <a:stCxn id="11" idx="3"/>
                </p:cNvCxnSpPr>
                <p:nvPr/>
              </p:nvCxnSpPr>
              <p:spPr>
                <a:xfrm>
                  <a:off x="6787426" y="1374479"/>
                  <a:ext cx="194673"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62901543-B909-5C7B-5325-1AB955F891F0}"/>
                    </a:ext>
                  </a:extLst>
                </p:cNvPr>
                <p:cNvGrpSpPr/>
                <p:nvPr/>
              </p:nvGrpSpPr>
              <p:grpSpPr>
                <a:xfrm>
                  <a:off x="5747392" y="2952592"/>
                  <a:ext cx="2869315" cy="1245945"/>
                  <a:chOff x="6657407" y="3017392"/>
                  <a:chExt cx="2016900" cy="1652757"/>
                </a:xfrm>
              </p:grpSpPr>
              <p:sp>
                <p:nvSpPr>
                  <p:cNvPr id="97" name="Rectangle 96">
                    <a:extLst>
                      <a:ext uri="{FF2B5EF4-FFF2-40B4-BE49-F238E27FC236}">
                        <a16:creationId xmlns:a16="http://schemas.microsoft.com/office/drawing/2014/main" id="{A6EDD3E9-FF2D-226B-828D-54F6A303E90E}"/>
                      </a:ext>
                    </a:extLst>
                  </p:cNvPr>
                  <p:cNvSpPr/>
                  <p:nvPr/>
                </p:nvSpPr>
                <p:spPr>
                  <a:xfrm>
                    <a:off x="6657407" y="3017392"/>
                    <a:ext cx="2016900" cy="165275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800">
                        <a:solidFill>
                          <a:sysClr val="windowText" lastClr="000000"/>
                        </a:solidFill>
                      </a:rPr>
                      <a:t>Vertybių tyrimo, vietos analizės pagrindu vertinama:</a:t>
                    </a:r>
                  </a:p>
                </p:txBody>
              </p:sp>
              <p:sp>
                <p:nvSpPr>
                  <p:cNvPr id="93" name="Rectangle 92">
                    <a:extLst>
                      <a:ext uri="{FF2B5EF4-FFF2-40B4-BE49-F238E27FC236}">
                        <a16:creationId xmlns:a16="http://schemas.microsoft.com/office/drawing/2014/main" id="{330BF3DB-737A-826B-EE88-D7A353E6EFDE}"/>
                      </a:ext>
                    </a:extLst>
                  </p:cNvPr>
                  <p:cNvSpPr>
                    <a:spLocks noChangeAspect="1"/>
                  </p:cNvSpPr>
                  <p:nvPr/>
                </p:nvSpPr>
                <p:spPr>
                  <a:xfrm>
                    <a:off x="6699481" y="3313824"/>
                    <a:ext cx="1919412" cy="379669"/>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Teritorijos reikšmingumas keliamų tikslų atžvilgiu, </a:t>
                    </a:r>
                    <a:r>
                      <a:rPr lang="pt-BR" sz="700">
                        <a:solidFill>
                          <a:sysClr val="windowText" lastClr="000000"/>
                        </a:solidFill>
                      </a:rPr>
                      <a:t>vertinant ją jau įsteigtų šio tipo saugomų teritorijų atžvilgiu</a:t>
                    </a:r>
                    <a:endParaRPr lang="lt-LT" sz="700">
                      <a:solidFill>
                        <a:sysClr val="windowText" lastClr="000000"/>
                      </a:solidFill>
                    </a:endParaRPr>
                  </a:p>
                </p:txBody>
              </p:sp>
              <p:sp>
                <p:nvSpPr>
                  <p:cNvPr id="94" name="Rectangle 93">
                    <a:extLst>
                      <a:ext uri="{FF2B5EF4-FFF2-40B4-BE49-F238E27FC236}">
                        <a16:creationId xmlns:a16="http://schemas.microsoft.com/office/drawing/2014/main" id="{ECB54DF5-59CD-1EAB-75D1-B7B4246818DF}"/>
                      </a:ext>
                    </a:extLst>
                  </p:cNvPr>
                  <p:cNvSpPr>
                    <a:spLocks noChangeAspect="1"/>
                  </p:cNvSpPr>
                  <p:nvPr/>
                </p:nvSpPr>
                <p:spPr>
                  <a:xfrm>
                    <a:off x="6699660" y="3745180"/>
                    <a:ext cx="1920939" cy="36760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Teritorijos išskirtinumas vertinant ją kitų, tikslams pasiekti tinkamų, panašių požymių turinčių įvertintų saugomų teritorijų aspektu</a:t>
                    </a:r>
                  </a:p>
                </p:txBody>
              </p:sp>
              <p:sp>
                <p:nvSpPr>
                  <p:cNvPr id="95" name="Rectangle 94">
                    <a:extLst>
                      <a:ext uri="{FF2B5EF4-FFF2-40B4-BE49-F238E27FC236}">
                        <a16:creationId xmlns:a16="http://schemas.microsoft.com/office/drawing/2014/main" id="{A33AFA02-42AA-69F4-5300-D2AAE4376BBA}"/>
                      </a:ext>
                    </a:extLst>
                  </p:cNvPr>
                  <p:cNvSpPr>
                    <a:spLocks noChangeAspect="1"/>
                  </p:cNvSpPr>
                  <p:nvPr/>
                </p:nvSpPr>
                <p:spPr>
                  <a:xfrm>
                    <a:off x="6699660" y="4164472"/>
                    <a:ext cx="1920939" cy="46710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ysClr val="windowText" lastClr="000000"/>
                        </a:solidFill>
                      </a:rPr>
                      <a:t>Teritorijos ploto pakankamumas, siekiant, kad leidžiama veikla už teritorijos ribų nepablogintų saugomų objektų būklės ir ilgalaikio išlikimo  </a:t>
                    </a:r>
                  </a:p>
                </p:txBody>
              </p:sp>
            </p:grpSp>
            <p:cxnSp>
              <p:nvCxnSpPr>
                <p:cNvPr id="118" name="Straight Arrow Connector 117">
                  <a:extLst>
                    <a:ext uri="{FF2B5EF4-FFF2-40B4-BE49-F238E27FC236}">
                      <a16:creationId xmlns:a16="http://schemas.microsoft.com/office/drawing/2014/main" id="{3AF9C650-8F47-FAD6-6764-CB25648859D2}"/>
                    </a:ext>
                  </a:extLst>
                </p:cNvPr>
                <p:cNvCxnSpPr>
                  <a:stCxn id="88" idx="2"/>
                </p:cNvCxnSpPr>
                <p:nvPr/>
              </p:nvCxnSpPr>
              <p:spPr>
                <a:xfrm flipH="1">
                  <a:off x="7797600" y="2843313"/>
                  <a:ext cx="2269" cy="109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9D229928-DA6C-CA81-306A-08FF60168B16}"/>
                    </a:ext>
                  </a:extLst>
                </p:cNvPr>
                <p:cNvSpPr/>
                <p:nvPr/>
              </p:nvSpPr>
              <p:spPr>
                <a:xfrm>
                  <a:off x="2408399" y="2666259"/>
                  <a:ext cx="2818038" cy="151622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ysClr val="windowText" lastClr="000000"/>
                      </a:solidFill>
                    </a:rPr>
                    <a:t>EP, kurios teikiamos siūlomoje įsteigti saugomoje teritorijoje ir aplink ją, vertinimą siūloma integruoti:</a:t>
                  </a:r>
                </a:p>
                <a:p>
                  <a:pPr marL="342900" indent="-342900">
                    <a:buAutoNum type="arabicParenR"/>
                  </a:pPr>
                  <a:r>
                    <a:rPr lang="lt-LT" sz="800">
                      <a:solidFill>
                        <a:sysClr val="windowText" lastClr="000000"/>
                      </a:solidFill>
                    </a:rPr>
                    <a:t>rengiant pasiūlymą steigti saugomą teritoriją – aprašant pagrindinę informaciją apie teritoriją, su kuria susijęs pasiūlymas</a:t>
                  </a:r>
                </a:p>
                <a:p>
                  <a:pPr marL="342900" indent="-342900">
                    <a:buAutoNum type="arabicParenR"/>
                  </a:pPr>
                  <a:r>
                    <a:rPr lang="lt-LT" sz="800">
                      <a:solidFill>
                        <a:sysClr val="windowText" lastClr="000000"/>
                      </a:solidFill>
                    </a:rPr>
                    <a:t>Vertinant teritorijos pakankamumą, siekiant, kad veikla, kuri bus leidžiama už teritorijos ribų nekenktų saugomai teritorijai</a:t>
                  </a:r>
                </a:p>
                <a:p>
                  <a:r>
                    <a:rPr lang="lt-LT" sz="800">
                      <a:solidFill>
                        <a:sysClr val="windowText" lastClr="000000"/>
                      </a:solidFill>
                    </a:rPr>
                    <a:t>Integravimas galėtų būti atliekamas nustatant pagrindines arba prioritetines teritorijos EP ir naudojant tų EP kartografinius duomenis (jei tokie yra) ir atliekant kokybinį jų galimo poveikio vertinimą.</a:t>
                  </a:r>
                </a:p>
              </p:txBody>
            </p:sp>
            <p:grpSp>
              <p:nvGrpSpPr>
                <p:cNvPr id="143" name="Group 142">
                  <a:extLst>
                    <a:ext uri="{FF2B5EF4-FFF2-40B4-BE49-F238E27FC236}">
                      <a16:creationId xmlns:a16="http://schemas.microsoft.com/office/drawing/2014/main" id="{7D87D343-EE81-5B21-F3C4-9D899C96450E}"/>
                    </a:ext>
                  </a:extLst>
                </p:cNvPr>
                <p:cNvGrpSpPr/>
                <p:nvPr/>
              </p:nvGrpSpPr>
              <p:grpSpPr>
                <a:xfrm>
                  <a:off x="576599" y="745621"/>
                  <a:ext cx="3693166" cy="3440860"/>
                  <a:chOff x="634199" y="745621"/>
                  <a:chExt cx="3693166" cy="3440860"/>
                </a:xfrm>
              </p:grpSpPr>
              <p:grpSp>
                <p:nvGrpSpPr>
                  <p:cNvPr id="74" name="Group 73">
                    <a:extLst>
                      <a:ext uri="{FF2B5EF4-FFF2-40B4-BE49-F238E27FC236}">
                        <a16:creationId xmlns:a16="http://schemas.microsoft.com/office/drawing/2014/main" id="{848DCB90-E1B1-0DAA-4DBB-531E8ACD52D1}"/>
                      </a:ext>
                    </a:extLst>
                  </p:cNvPr>
                  <p:cNvGrpSpPr/>
                  <p:nvPr/>
                </p:nvGrpSpPr>
                <p:grpSpPr>
                  <a:xfrm>
                    <a:off x="634199" y="745621"/>
                    <a:ext cx="3693166" cy="3440860"/>
                    <a:chOff x="634199" y="853621"/>
                    <a:chExt cx="3693166" cy="3440860"/>
                  </a:xfrm>
                </p:grpSpPr>
                <p:grpSp>
                  <p:nvGrpSpPr>
                    <p:cNvPr id="54" name="Group 53">
                      <a:extLst>
                        <a:ext uri="{FF2B5EF4-FFF2-40B4-BE49-F238E27FC236}">
                          <a16:creationId xmlns:a16="http://schemas.microsoft.com/office/drawing/2014/main" id="{BA85EA5F-5D57-EC1D-BA5F-324E617DE9E6}"/>
                        </a:ext>
                      </a:extLst>
                    </p:cNvPr>
                    <p:cNvGrpSpPr/>
                    <p:nvPr/>
                  </p:nvGrpSpPr>
                  <p:grpSpPr>
                    <a:xfrm>
                      <a:off x="634200" y="853621"/>
                      <a:ext cx="1705800" cy="983830"/>
                      <a:chOff x="634200" y="802495"/>
                      <a:chExt cx="1705800" cy="983830"/>
                    </a:xfrm>
                  </p:grpSpPr>
                  <p:sp>
                    <p:nvSpPr>
                      <p:cNvPr id="51" name="Rectangle 50">
                        <a:extLst>
                          <a:ext uri="{FF2B5EF4-FFF2-40B4-BE49-F238E27FC236}">
                            <a16:creationId xmlns:a16="http://schemas.microsoft.com/office/drawing/2014/main" id="{FA032907-DF42-7731-6258-B5422E0192D4}"/>
                          </a:ext>
                        </a:extLst>
                      </p:cNvPr>
                      <p:cNvSpPr/>
                      <p:nvPr/>
                    </p:nvSpPr>
                    <p:spPr>
                      <a:xfrm>
                        <a:off x="634200" y="802495"/>
                        <a:ext cx="1705800" cy="98383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Rectangle 3">
                        <a:extLst>
                          <a:ext uri="{FF2B5EF4-FFF2-40B4-BE49-F238E27FC236}">
                            <a16:creationId xmlns:a16="http://schemas.microsoft.com/office/drawing/2014/main" id="{EDE437CA-A3B1-0AC8-6F17-8742BCCC039E}"/>
                          </a:ext>
                        </a:extLst>
                      </p:cNvPr>
                      <p:cNvSpPr/>
                      <p:nvPr/>
                    </p:nvSpPr>
                    <p:spPr>
                      <a:xfrm>
                        <a:off x="712800" y="878401"/>
                        <a:ext cx="1555200" cy="30907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1. Pasiūlymas steigti saugomą teritoriją</a:t>
                        </a:r>
                      </a:p>
                    </p:txBody>
                  </p:sp>
                  <p:sp>
                    <p:nvSpPr>
                      <p:cNvPr id="5" name="Rectangle 4">
                        <a:extLst>
                          <a:ext uri="{FF2B5EF4-FFF2-40B4-BE49-F238E27FC236}">
                            <a16:creationId xmlns:a16="http://schemas.microsoft.com/office/drawing/2014/main" id="{CC6CC864-3812-C3FD-AA75-E1961A671559}"/>
                          </a:ext>
                        </a:extLst>
                      </p:cNvPr>
                      <p:cNvSpPr/>
                      <p:nvPr/>
                    </p:nvSpPr>
                    <p:spPr>
                      <a:xfrm>
                        <a:off x="712800" y="1268967"/>
                        <a:ext cx="1555200" cy="45110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1. Gali būti numatytos kompleksinio teritorijų planavimo dokumentuose</a:t>
                        </a:r>
                      </a:p>
                    </p:txBody>
                  </p:sp>
                </p:grpSp>
                <p:sp>
                  <p:nvSpPr>
                    <p:cNvPr id="38" name="Rectangle 37">
                      <a:extLst>
                        <a:ext uri="{FF2B5EF4-FFF2-40B4-BE49-F238E27FC236}">
                          <a16:creationId xmlns:a16="http://schemas.microsoft.com/office/drawing/2014/main" id="{D4F0B14F-0A32-06B2-3F89-24B62053A954}"/>
                        </a:ext>
                      </a:extLst>
                    </p:cNvPr>
                    <p:cNvSpPr/>
                    <p:nvPr/>
                  </p:nvSpPr>
                  <p:spPr>
                    <a:xfrm>
                      <a:off x="634199" y="1947594"/>
                      <a:ext cx="1705800" cy="41549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2. Pasiūlymo vertinimas pagal pasiūlymui keliamus reikalavimus</a:t>
                      </a:r>
                    </a:p>
                  </p:txBody>
                </p:sp>
                <p:grpSp>
                  <p:nvGrpSpPr>
                    <p:cNvPr id="73" name="Group 72">
                      <a:extLst>
                        <a:ext uri="{FF2B5EF4-FFF2-40B4-BE49-F238E27FC236}">
                          <a16:creationId xmlns:a16="http://schemas.microsoft.com/office/drawing/2014/main" id="{EA857993-EC09-AD4B-C96F-A98F11D2527A}"/>
                        </a:ext>
                      </a:extLst>
                    </p:cNvPr>
                    <p:cNvGrpSpPr/>
                    <p:nvPr/>
                  </p:nvGrpSpPr>
                  <p:grpSpPr>
                    <a:xfrm>
                      <a:off x="634199" y="2385546"/>
                      <a:ext cx="3693166" cy="369332"/>
                      <a:chOff x="634199" y="2385546"/>
                      <a:chExt cx="3693166" cy="369332"/>
                    </a:xfrm>
                  </p:grpSpPr>
                  <p:sp>
                    <p:nvSpPr>
                      <p:cNvPr id="39" name="Rectangle 38">
                        <a:extLst>
                          <a:ext uri="{FF2B5EF4-FFF2-40B4-BE49-F238E27FC236}">
                            <a16:creationId xmlns:a16="http://schemas.microsoft.com/office/drawing/2014/main" id="{1A208788-761E-7CAC-BB1C-A7853D7B80F9}"/>
                          </a:ext>
                        </a:extLst>
                      </p:cNvPr>
                      <p:cNvSpPr/>
                      <p:nvPr/>
                    </p:nvSpPr>
                    <p:spPr>
                      <a:xfrm>
                        <a:off x="634199" y="2473235"/>
                        <a:ext cx="1705800" cy="25376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3. Pasiūlymo nagrinėjimas</a:t>
                        </a:r>
                      </a:p>
                    </p:txBody>
                  </p:sp>
                  <p:sp>
                    <p:nvSpPr>
                      <p:cNvPr id="43" name="TextBox 42">
                        <a:extLst>
                          <a:ext uri="{FF2B5EF4-FFF2-40B4-BE49-F238E27FC236}">
                            <a16:creationId xmlns:a16="http://schemas.microsoft.com/office/drawing/2014/main" id="{46808D2C-4C83-ED25-9A91-8E8825CA7AF4}"/>
                          </a:ext>
                        </a:extLst>
                      </p:cNvPr>
                      <p:cNvSpPr txBox="1"/>
                      <p:nvPr/>
                    </p:nvSpPr>
                    <p:spPr>
                      <a:xfrm>
                        <a:off x="2293565" y="2385546"/>
                        <a:ext cx="2033800" cy="369332"/>
                      </a:xfrm>
                      <a:prstGeom prst="rect">
                        <a:avLst/>
                      </a:prstGeom>
                      <a:noFill/>
                    </p:spPr>
                    <p:txBody>
                      <a:bodyPr wrap="square" rtlCol="0">
                        <a:spAutoFit/>
                      </a:bodyPr>
                      <a:lstStyle/>
                      <a:p>
                        <a:r>
                          <a:rPr lang="lt-LT" sz="600"/>
                          <a:t>Nagrinėjamas tik tuomet, jei pasiūlymas atitinka jam keliamus reikalavimus  arba nustatyti neatitikimai pašalinami</a:t>
                        </a:r>
                      </a:p>
                    </p:txBody>
                  </p:sp>
                </p:grpSp>
                <p:sp>
                  <p:nvSpPr>
                    <p:cNvPr id="45" name="Rectangle 44">
                      <a:extLst>
                        <a:ext uri="{FF2B5EF4-FFF2-40B4-BE49-F238E27FC236}">
                          <a16:creationId xmlns:a16="http://schemas.microsoft.com/office/drawing/2014/main" id="{BFBFE4CB-6815-31BF-0F9C-9C5BF368E2ED}"/>
                        </a:ext>
                      </a:extLst>
                    </p:cNvPr>
                    <p:cNvSpPr/>
                    <p:nvPr/>
                  </p:nvSpPr>
                  <p:spPr>
                    <a:xfrm>
                      <a:off x="634199" y="2837140"/>
                      <a:ext cx="1705800" cy="89168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4. Preliminarios informacijos apie saugomos teritorijos steigimo procedūroms reikalingą finansavimą ir preliminarius terminus įgyvendinti pasiūlymą </a:t>
                      </a:r>
                    </a:p>
                  </p:txBody>
                </p:sp>
                <p:sp>
                  <p:nvSpPr>
                    <p:cNvPr id="46" name="Rectangle 45">
                      <a:extLst>
                        <a:ext uri="{FF2B5EF4-FFF2-40B4-BE49-F238E27FC236}">
                          <a16:creationId xmlns:a16="http://schemas.microsoft.com/office/drawing/2014/main" id="{33DA70D7-DCF8-03DB-0721-E09E6C9F62FC}"/>
                        </a:ext>
                      </a:extLst>
                    </p:cNvPr>
                    <p:cNvSpPr/>
                    <p:nvPr/>
                  </p:nvSpPr>
                  <p:spPr>
                    <a:xfrm>
                      <a:off x="634199" y="3838967"/>
                      <a:ext cx="1705800" cy="45551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t>5. Sprendimas, kuriuo pritariama arba nepritariama pasiūlymui</a:t>
                      </a:r>
                    </a:p>
                  </p:txBody>
                </p:sp>
                <p:cxnSp>
                  <p:nvCxnSpPr>
                    <p:cNvPr id="49" name="Straight Arrow Connector 48">
                      <a:extLst>
                        <a:ext uri="{FF2B5EF4-FFF2-40B4-BE49-F238E27FC236}">
                          <a16:creationId xmlns:a16="http://schemas.microsoft.com/office/drawing/2014/main" id="{B9AD883C-9C65-247B-30DC-5DD877C70BCA}"/>
                        </a:ext>
                      </a:extLst>
                    </p:cNvPr>
                    <p:cNvCxnSpPr>
                      <a:cxnSpLocks/>
                      <a:stCxn id="4" idx="3"/>
                    </p:cNvCxnSpPr>
                    <p:nvPr/>
                  </p:nvCxnSpPr>
                  <p:spPr>
                    <a:xfrm flipV="1">
                      <a:off x="2268000" y="1082018"/>
                      <a:ext cx="210700" cy="2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a:extLst>
                      <a:ext uri="{FF2B5EF4-FFF2-40B4-BE49-F238E27FC236}">
                        <a16:creationId xmlns:a16="http://schemas.microsoft.com/office/drawing/2014/main" id="{E1ABE906-0320-E237-0748-07BE8B2039FD}"/>
                      </a:ext>
                    </a:extLst>
                  </p:cNvPr>
                  <p:cNvCxnSpPr>
                    <a:stCxn id="51" idx="2"/>
                    <a:endCxn id="38" idx="0"/>
                  </p:cNvCxnSpPr>
                  <p:nvPr/>
                </p:nvCxnSpPr>
                <p:spPr>
                  <a:xfrm flipH="1">
                    <a:off x="1487099" y="1729451"/>
                    <a:ext cx="1" cy="110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70FFA0C-98E0-4991-7898-0FB50F0F593F}"/>
                      </a:ext>
                    </a:extLst>
                  </p:cNvPr>
                  <p:cNvCxnSpPr>
                    <a:stCxn id="38" idx="2"/>
                    <a:endCxn id="39" idx="0"/>
                  </p:cNvCxnSpPr>
                  <p:nvPr/>
                </p:nvCxnSpPr>
                <p:spPr>
                  <a:xfrm>
                    <a:off x="1487099" y="2255092"/>
                    <a:ext cx="0" cy="110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AFA229E9-223A-6DA5-D37F-B516E27CA8A4}"/>
                      </a:ext>
                    </a:extLst>
                  </p:cNvPr>
                  <p:cNvCxnSpPr>
                    <a:stCxn id="39" idx="2"/>
                    <a:endCxn id="45" idx="0"/>
                  </p:cNvCxnSpPr>
                  <p:nvPr/>
                </p:nvCxnSpPr>
                <p:spPr>
                  <a:xfrm>
                    <a:off x="1487099" y="2618997"/>
                    <a:ext cx="0" cy="110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CF6CDBD4-8C04-556F-974D-FA091A8583BC}"/>
                      </a:ext>
                    </a:extLst>
                  </p:cNvPr>
                  <p:cNvCxnSpPr>
                    <a:stCxn id="45" idx="2"/>
                    <a:endCxn id="46" idx="0"/>
                  </p:cNvCxnSpPr>
                  <p:nvPr/>
                </p:nvCxnSpPr>
                <p:spPr>
                  <a:xfrm>
                    <a:off x="1487099" y="3620825"/>
                    <a:ext cx="0" cy="110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50" name="Connector: Elbow 149">
                  <a:extLst>
                    <a:ext uri="{FF2B5EF4-FFF2-40B4-BE49-F238E27FC236}">
                      <a16:creationId xmlns:a16="http://schemas.microsoft.com/office/drawing/2014/main" id="{24E38139-96E4-783A-FC92-CE987DE0E392}"/>
                    </a:ext>
                  </a:extLst>
                </p:cNvPr>
                <p:cNvCxnSpPr>
                  <a:cxnSpLocks/>
                </p:cNvCxnSpPr>
                <p:nvPr/>
              </p:nvCxnSpPr>
              <p:spPr>
                <a:xfrm rot="16200000" flipV="1">
                  <a:off x="3710369" y="1984342"/>
                  <a:ext cx="1265859" cy="126000"/>
                </a:xfrm>
                <a:prstGeom prst="bentConnector2">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81DF4A01-B485-9C46-CB20-87060912DACF}"/>
                    </a:ext>
                  </a:extLst>
                </p:cNvPr>
                <p:cNvCxnSpPr>
                  <a:cxnSpLocks/>
                  <a:endCxn id="95" idx="1"/>
                </p:cNvCxnSpPr>
                <p:nvPr/>
              </p:nvCxnSpPr>
              <p:spPr>
                <a:xfrm>
                  <a:off x="5226437" y="3993393"/>
                  <a:ext cx="581066" cy="1"/>
                </a:xfrm>
                <a:prstGeom prst="straightConnector1">
                  <a:avLst/>
                </a:prstGeom>
                <a:ln>
                  <a:solidFill>
                    <a:schemeClr val="bg2">
                      <a:lumMod val="9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3C8D5FEC-84CA-64CC-6A8B-E482C0EF8340}"/>
                  </a:ext>
                </a:extLst>
              </p:cNvPr>
              <p:cNvSpPr txBox="1"/>
              <p:nvPr/>
            </p:nvSpPr>
            <p:spPr>
              <a:xfrm>
                <a:off x="5092327" y="3689107"/>
                <a:ext cx="672190" cy="307777"/>
              </a:xfrm>
              <a:prstGeom prst="rect">
                <a:avLst/>
              </a:prstGeom>
              <a:noFill/>
            </p:spPr>
            <p:txBody>
              <a:bodyPr wrap="square" rtlCol="0">
                <a:spAutoFit/>
              </a:bodyPr>
              <a:lstStyle/>
              <a:p>
                <a:r>
                  <a:rPr lang="lt-LT" sz="700"/>
                  <a:t>Rekomenduojama taikyti</a:t>
                </a:r>
              </a:p>
            </p:txBody>
          </p:sp>
        </p:grpSp>
      </p:grpSp>
    </p:spTree>
    <p:extLst>
      <p:ext uri="{BB962C8B-B14F-4D97-AF65-F5344CB8AC3E}">
        <p14:creationId xmlns:p14="http://schemas.microsoft.com/office/powerpoint/2010/main" val="118796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EA59-3662-62B8-D3A3-7C7A3F719FE0}"/>
              </a:ext>
            </a:extLst>
          </p:cNvPr>
          <p:cNvSpPr>
            <a:spLocks noGrp="1"/>
          </p:cNvSpPr>
          <p:nvPr>
            <p:ph type="title"/>
          </p:nvPr>
        </p:nvSpPr>
        <p:spPr>
          <a:xfrm>
            <a:off x="533400" y="323002"/>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E70BADB1-BE79-262D-2A9E-6C1F6F487078}"/>
              </a:ext>
            </a:extLst>
          </p:cNvPr>
          <p:cNvSpPr>
            <a:spLocks noGrp="1"/>
          </p:cNvSpPr>
          <p:nvPr>
            <p:ph type="sldNum" sz="quarter" idx="12"/>
          </p:nvPr>
        </p:nvSpPr>
        <p:spPr/>
        <p:txBody>
          <a:bodyPr/>
          <a:lstStyle/>
          <a:p>
            <a:fld id="{42B1E8F1-27DF-3C4C-AF5E-F329429EDE92}" type="slidenum">
              <a:rPr lang="en-LT" smtClean="0"/>
              <a:t>34</a:t>
            </a:fld>
            <a:endParaRPr lang="en-LT"/>
          </a:p>
        </p:txBody>
      </p:sp>
      <p:grpSp>
        <p:nvGrpSpPr>
          <p:cNvPr id="33" name="Group 32">
            <a:extLst>
              <a:ext uri="{FF2B5EF4-FFF2-40B4-BE49-F238E27FC236}">
                <a16:creationId xmlns:a16="http://schemas.microsoft.com/office/drawing/2014/main" id="{23EC83E7-A882-40B2-EA9E-83E0BA1B289A}"/>
              </a:ext>
            </a:extLst>
          </p:cNvPr>
          <p:cNvGrpSpPr/>
          <p:nvPr/>
        </p:nvGrpSpPr>
        <p:grpSpPr>
          <a:xfrm>
            <a:off x="526745" y="657659"/>
            <a:ext cx="8086105" cy="3958973"/>
            <a:chOff x="526745" y="657659"/>
            <a:chExt cx="8086105" cy="3958973"/>
          </a:xfrm>
        </p:grpSpPr>
        <p:grpSp>
          <p:nvGrpSpPr>
            <p:cNvPr id="20" name="Group 19">
              <a:extLst>
                <a:ext uri="{FF2B5EF4-FFF2-40B4-BE49-F238E27FC236}">
                  <a16:creationId xmlns:a16="http://schemas.microsoft.com/office/drawing/2014/main" id="{95C7A95A-A295-5AC1-B8B3-F5A2643590A2}"/>
                </a:ext>
              </a:extLst>
            </p:cNvPr>
            <p:cNvGrpSpPr/>
            <p:nvPr/>
          </p:nvGrpSpPr>
          <p:grpSpPr>
            <a:xfrm>
              <a:off x="526745" y="657659"/>
              <a:ext cx="4047457" cy="3957535"/>
              <a:chOff x="526745" y="657659"/>
              <a:chExt cx="4047457" cy="3957535"/>
            </a:xfrm>
          </p:grpSpPr>
          <p:cxnSp>
            <p:nvCxnSpPr>
              <p:cNvPr id="4" name="Straight Connector 3">
                <a:extLst>
                  <a:ext uri="{FF2B5EF4-FFF2-40B4-BE49-F238E27FC236}">
                    <a16:creationId xmlns:a16="http://schemas.microsoft.com/office/drawing/2014/main" id="{185E352B-2899-89F8-EABC-8115BBA60C82}"/>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9D96B5C-3260-0C39-33DA-7537DD8BA593}"/>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EA20E745-6A60-9893-A41E-2B731A2D2A36}"/>
                  </a:ext>
                </a:extLst>
              </p:cNvPr>
              <p:cNvSpPr txBox="1"/>
              <p:nvPr/>
            </p:nvSpPr>
            <p:spPr>
              <a:xfrm>
                <a:off x="953815" y="914099"/>
                <a:ext cx="3602427" cy="415498"/>
              </a:xfrm>
              <a:prstGeom prst="rect">
                <a:avLst/>
              </a:prstGeom>
              <a:noFill/>
            </p:spPr>
            <p:txBody>
              <a:bodyPr wrap="square" rtlCol="0">
                <a:spAutoFit/>
              </a:bodyPr>
              <a:lstStyle/>
              <a:p>
                <a:r>
                  <a:rPr lang="lt-LT" sz="1050" b="1"/>
                  <a:t>Ekosistemos: visos, kurios patenka į saugomų teritorijų planus</a:t>
                </a:r>
              </a:p>
            </p:txBody>
          </p:sp>
          <p:pic>
            <p:nvPicPr>
              <p:cNvPr id="8" name="Picture 7" descr="Shape&#10;&#10;Description automatically generated with low confidence">
                <a:extLst>
                  <a:ext uri="{FF2B5EF4-FFF2-40B4-BE49-F238E27FC236}">
                    <a16:creationId xmlns:a16="http://schemas.microsoft.com/office/drawing/2014/main" id="{43AF3BD7-2119-9B32-1010-A83058CA99D5}"/>
                  </a:ext>
                </a:extLst>
              </p:cNvPr>
              <p:cNvPicPr>
                <a:picLocks noChangeAspect="1"/>
              </p:cNvPicPr>
              <p:nvPr/>
            </p:nvPicPr>
            <p:blipFill>
              <a:blip r:embed="rId3">
                <a:duotone>
                  <a:schemeClr val="accent1">
                    <a:shade val="45000"/>
                    <a:satMod val="135000"/>
                  </a:schemeClr>
                  <a:prstClr val="white"/>
                </a:duotone>
              </a:blip>
              <a:stretch>
                <a:fillRect/>
              </a:stretch>
            </p:blipFill>
            <p:spPr>
              <a:xfrm>
                <a:off x="617977" y="945243"/>
                <a:ext cx="309953" cy="300082"/>
              </a:xfrm>
              <a:prstGeom prst="rect">
                <a:avLst/>
              </a:prstGeom>
              <a:ln>
                <a:noFill/>
              </a:ln>
            </p:spPr>
          </p:pic>
          <p:sp>
            <p:nvSpPr>
              <p:cNvPr id="9" name="TextBox 8">
                <a:extLst>
                  <a:ext uri="{FF2B5EF4-FFF2-40B4-BE49-F238E27FC236}">
                    <a16:creationId xmlns:a16="http://schemas.microsoft.com/office/drawing/2014/main" id="{0D46B35B-7C5C-FA72-A13E-813D0FC75797}"/>
                  </a:ext>
                </a:extLst>
              </p:cNvPr>
              <p:cNvSpPr txBox="1"/>
              <p:nvPr/>
            </p:nvSpPr>
            <p:spPr>
              <a:xfrm>
                <a:off x="939540" y="1245325"/>
                <a:ext cx="3587095" cy="9233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Ekosisteminio požiūrio integravimas į saugomų teritorijų kūrimo procesus gali išplėsti kai kurių ekosistemų, patenkančių į saugomas teritorijas, plotą, atsižvelgiant į poreikį teikti tam tikras svarbias EP;</a:t>
                </a:r>
              </a:p>
              <a:p>
                <a:pPr marL="171450" indent="-171450" algn="just">
                  <a:buFont typeface="Arial" panose="020B0604020202020204" pitchFamily="34" charset="0"/>
                  <a:buChar char="•"/>
                </a:pPr>
                <a:r>
                  <a:rPr lang="lt-LT" sz="900">
                    <a:ea typeface="Calibri" panose="020F0502020204030204" pitchFamily="34" charset="0"/>
                    <a:cs typeface="Times New Roman" panose="02020603050405020304" pitchFamily="18" charset="0"/>
                  </a:rPr>
                  <a:t>S</a:t>
                </a:r>
                <a:r>
                  <a:rPr lang="lt-LT" sz="900">
                    <a:effectLst/>
                    <a:ea typeface="Calibri" panose="020F0502020204030204" pitchFamily="34" charset="0"/>
                    <a:cs typeface="Times New Roman" panose="02020603050405020304" pitchFamily="18" charset="0"/>
                  </a:rPr>
                  <a:t>augomų teritorijų steigimas atsižvelgiant į EP turėtų prisidėti prie ekosistemų būklės gerinimo pagal savo siekį užtikrinti, kad būtų sukurtos galimybės teikti EP saugomose teritorijose. </a:t>
                </a:r>
                <a:endParaRPr lang="lt-LT" sz="800"/>
              </a:p>
            </p:txBody>
          </p:sp>
          <p:sp>
            <p:nvSpPr>
              <p:cNvPr id="10" name="TextBox 9">
                <a:extLst>
                  <a:ext uri="{FF2B5EF4-FFF2-40B4-BE49-F238E27FC236}">
                    <a16:creationId xmlns:a16="http://schemas.microsoft.com/office/drawing/2014/main" id="{5A1ACA0C-BACA-099F-C029-E4654D11CE11}"/>
                  </a:ext>
                </a:extLst>
              </p:cNvPr>
              <p:cNvSpPr txBox="1"/>
              <p:nvPr/>
            </p:nvSpPr>
            <p:spPr>
              <a:xfrm>
                <a:off x="927930" y="2130549"/>
                <a:ext cx="3573593" cy="415498"/>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augalų ir gyvūnų buveinių užtikrinimas, genetiniai miškų ištekliai, rekreacija gamtoje, kt.</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56247536-1E2D-3759-24AE-5F55C8CAF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325" y="2168655"/>
                <a:ext cx="303605" cy="303605"/>
              </a:xfrm>
              <a:prstGeom prst="rect">
                <a:avLst/>
              </a:prstGeom>
            </p:spPr>
          </p:pic>
          <p:sp>
            <p:nvSpPr>
              <p:cNvPr id="12" name="TextBox 11">
                <a:extLst>
                  <a:ext uri="{FF2B5EF4-FFF2-40B4-BE49-F238E27FC236}">
                    <a16:creationId xmlns:a16="http://schemas.microsoft.com/office/drawing/2014/main" id="{2125BD72-F774-590C-9344-7CDA6EFE9750}"/>
                  </a:ext>
                </a:extLst>
              </p:cNvPr>
              <p:cNvSpPr txBox="1"/>
              <p:nvPr/>
            </p:nvSpPr>
            <p:spPr>
              <a:xfrm>
                <a:off x="939540" y="2499713"/>
                <a:ext cx="3587095" cy="6463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Saugomose teritorijose taikomi ūkinės veiklos apribojimai lemia ekosistemose vykstančių natūralių procesų ir pusiausvyros tarp jų sudėtinių dalių užtikrinimą; tai gali prisidėti prie pagrindinių EP, kurios bus teikiamos saugomoje teritorijoje kokybės gerėjimo</a:t>
                </a:r>
                <a:r>
                  <a:rPr lang="en-LT" sz="900">
                    <a:ea typeface="Calibri" panose="020F0502020204030204" pitchFamily="34" charset="0"/>
                    <a:cs typeface="Times New Roman" panose="02020603050405020304" pitchFamily="18" charset="0"/>
                  </a:rPr>
                  <a:t>.</a:t>
                </a:r>
                <a:endParaRPr lang="lt-LT" sz="700"/>
              </a:p>
            </p:txBody>
          </p:sp>
          <p:sp>
            <p:nvSpPr>
              <p:cNvPr id="15" name="TextBox 14">
                <a:extLst>
                  <a:ext uri="{FF2B5EF4-FFF2-40B4-BE49-F238E27FC236}">
                    <a16:creationId xmlns:a16="http://schemas.microsoft.com/office/drawing/2014/main" id="{20F796BF-FDC1-DAF7-8A57-033A98DEAF4B}"/>
                  </a:ext>
                </a:extLst>
              </p:cNvPr>
              <p:cNvSpPr txBox="1"/>
              <p:nvPr/>
            </p:nvSpPr>
            <p:spPr>
              <a:xfrm rot="16200000">
                <a:off x="9499" y="3814294"/>
                <a:ext cx="132480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6" name="Rectangle 15">
                <a:extLst>
                  <a:ext uri="{FF2B5EF4-FFF2-40B4-BE49-F238E27FC236}">
                    <a16:creationId xmlns:a16="http://schemas.microsoft.com/office/drawing/2014/main" id="{54B4F7B5-E33C-358E-B6AA-565F92DC35AD}"/>
                  </a:ext>
                </a:extLst>
              </p:cNvPr>
              <p:cNvSpPr/>
              <p:nvPr/>
            </p:nvSpPr>
            <p:spPr>
              <a:xfrm>
                <a:off x="923735" y="3290122"/>
                <a:ext cx="1764000"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7" name="Rectangle 16">
                <a:extLst>
                  <a:ext uri="{FF2B5EF4-FFF2-40B4-BE49-F238E27FC236}">
                    <a16:creationId xmlns:a16="http://schemas.microsoft.com/office/drawing/2014/main" id="{B5071BFA-6088-7563-BCA9-52D329983F9A}"/>
                  </a:ext>
                </a:extLst>
              </p:cNvPr>
              <p:cNvSpPr/>
              <p:nvPr/>
            </p:nvSpPr>
            <p:spPr>
              <a:xfrm>
                <a:off x="2753638" y="3293502"/>
                <a:ext cx="1764000"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8" name="TextBox 17">
                <a:extLst>
                  <a:ext uri="{FF2B5EF4-FFF2-40B4-BE49-F238E27FC236}">
                    <a16:creationId xmlns:a16="http://schemas.microsoft.com/office/drawing/2014/main" id="{E185D46E-D8F5-589C-89A1-286B125726B7}"/>
                  </a:ext>
                </a:extLst>
              </p:cNvPr>
              <p:cNvSpPr txBox="1"/>
              <p:nvPr/>
            </p:nvSpPr>
            <p:spPr>
              <a:xfrm>
                <a:off x="923735" y="3475741"/>
                <a:ext cx="1782107" cy="7848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Priklauso nuo ekosistemos (gali būti naudojami kituose skyriuose nurodyti tam tikroms ekosistemoms taikytini rodikliai)</a:t>
                </a:r>
                <a:r>
                  <a:rPr lang="en-LT" sz="900">
                    <a:ea typeface="Calibri" panose="020F0502020204030204" pitchFamily="34" charset="0"/>
                    <a:cs typeface="Times New Roman" panose="02020603050405020304" pitchFamily="18" charset="0"/>
                  </a:rPr>
                  <a:t>.</a:t>
                </a:r>
                <a:endParaRPr lang="lt-LT" sz="900">
                  <a:effectLs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F058BBC-D57C-0E94-DD3E-D98313ABD93F}"/>
                  </a:ext>
                </a:extLst>
              </p:cNvPr>
              <p:cNvSpPr txBox="1"/>
              <p:nvPr/>
            </p:nvSpPr>
            <p:spPr>
              <a:xfrm>
                <a:off x="2762691" y="3484207"/>
                <a:ext cx="1782107"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Saugomų teritorijų plotų dalis nuo viso LR teritorijos ploto</a:t>
                </a:r>
                <a:r>
                  <a:rPr lang="en-LT" sz="900">
                    <a:effectLst/>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NATURA2000 teritorijų ploto dalis nuo viso LR teritorijos ploto;</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Lankytojai saugomose teritorijose</a:t>
                </a:r>
                <a:r>
                  <a:rPr lang="en-LT" sz="900">
                    <a:latin typeface="Calibri Light" panose="020F0302020204030204" pitchFamily="34" charset="0"/>
                    <a:ea typeface="Calibri" panose="020F0502020204030204" pitchFamily="34" charset="0"/>
                    <a:cs typeface="Times New Roman" panose="02020603050405020304" pitchFamily="18" charset="0"/>
                  </a:rPr>
                  <a:t>.</a:t>
                </a:r>
                <a:endParaRPr lang="lt-LT" sz="900">
                  <a:effectLst/>
                  <a:ea typeface="Calibri" panose="020F0502020204030204"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6332CC57-7DFA-6E8E-E1BF-5089CB9DE475}"/>
                </a:ext>
              </a:extLst>
            </p:cNvPr>
            <p:cNvGrpSpPr/>
            <p:nvPr/>
          </p:nvGrpSpPr>
          <p:grpSpPr>
            <a:xfrm>
              <a:off x="4616850" y="657659"/>
              <a:ext cx="3996000" cy="3958973"/>
              <a:chOff x="4616850" y="657659"/>
              <a:chExt cx="3996000" cy="3958973"/>
            </a:xfrm>
          </p:grpSpPr>
          <p:sp>
            <p:nvSpPr>
              <p:cNvPr id="6" name="Rectangle 5">
                <a:extLst>
                  <a:ext uri="{FF2B5EF4-FFF2-40B4-BE49-F238E27FC236}">
                    <a16:creationId xmlns:a16="http://schemas.microsoft.com/office/drawing/2014/main" id="{0A556558-D2E0-0FF9-2B48-DBD18D9C508C}"/>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1" name="TextBox 20">
                <a:extLst>
                  <a:ext uri="{FF2B5EF4-FFF2-40B4-BE49-F238E27FC236}">
                    <a16:creationId xmlns:a16="http://schemas.microsoft.com/office/drawing/2014/main" id="{C8924490-CA7A-6839-32E0-6AD6E3F64747}"/>
                  </a:ext>
                </a:extLst>
              </p:cNvPr>
              <p:cNvSpPr txBox="1"/>
              <p:nvPr/>
            </p:nvSpPr>
            <p:spPr>
              <a:xfrm>
                <a:off x="5122253" y="945243"/>
                <a:ext cx="3280450" cy="246221"/>
              </a:xfrm>
              <a:prstGeom prst="rect">
                <a:avLst/>
              </a:prstGeom>
              <a:noFill/>
            </p:spPr>
            <p:txBody>
              <a:bodyPr wrap="square" rtlCol="0">
                <a:spAutoFit/>
              </a:bodyPr>
              <a:lstStyle/>
              <a:p>
                <a:r>
                  <a:rPr lang="lt-LT" sz="1000" b="1"/>
                  <a:t>Integravimo nauda sektoriui</a:t>
                </a:r>
              </a:p>
            </p:txBody>
          </p:sp>
          <p:pic>
            <p:nvPicPr>
              <p:cNvPr id="22" name="Graphic 21" descr="Handshake outline">
                <a:extLst>
                  <a:ext uri="{FF2B5EF4-FFF2-40B4-BE49-F238E27FC236}">
                    <a16:creationId xmlns:a16="http://schemas.microsoft.com/office/drawing/2014/main" id="{F9DB9ED1-9D6A-ECD5-98E9-CEC17FA596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8332" y="945243"/>
                <a:ext cx="403921" cy="403921"/>
              </a:xfrm>
              <a:prstGeom prst="rect">
                <a:avLst/>
              </a:prstGeom>
            </p:spPr>
          </p:pic>
          <p:sp>
            <p:nvSpPr>
              <p:cNvPr id="23" name="TextBox 22">
                <a:extLst>
                  <a:ext uri="{FF2B5EF4-FFF2-40B4-BE49-F238E27FC236}">
                    <a16:creationId xmlns:a16="http://schemas.microsoft.com/office/drawing/2014/main" id="{3DD9AAA2-AD04-DEA7-CD0C-E0915F241CD7}"/>
                  </a:ext>
                </a:extLst>
              </p:cNvPr>
              <p:cNvSpPr txBox="1"/>
              <p:nvPr/>
            </p:nvSpPr>
            <p:spPr>
              <a:xfrm>
                <a:off x="5147481" y="1105456"/>
                <a:ext cx="3465369" cy="1061829"/>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latin typeface="Calibri" panose="020F0502020204030204" pitchFamily="34" charset="0"/>
                    <a:ea typeface="Times New Roman" panose="02020603050405020304" pitchFamily="18" charset="0"/>
                    <a:cs typeface="Calibri" panose="020F0502020204030204" pitchFamily="34" charset="0"/>
                  </a:rPr>
                  <a:t>Suteiktų papildomos informacijos apie tai, kaip yra paveikiamas EP teikimas (ne)įsteigiant skirtingų tipų saugomų teritorijų, kas praturtintų aplinkosaugos žinias</a:t>
                </a:r>
                <a:r>
                  <a:rPr lang="lt-LT" sz="900">
                    <a:latin typeface="Calibri" panose="020F0502020204030204" pitchFamily="34" charset="0"/>
                    <a:ea typeface="Times New Roman" panose="02020603050405020304" pitchFamily="18" charset="0"/>
                    <a:cs typeface="Calibri" panose="020F0502020204030204" pitchFamily="34" charset="0"/>
                  </a:rPr>
                  <a:t>;</a:t>
                </a:r>
              </a:p>
              <a:p>
                <a:pPr marL="171450" indent="-171450" algn="just">
                  <a:buFont typeface="Arial" panose="020B0604020202020204" pitchFamily="34" charset="0"/>
                  <a:buChar char="•"/>
                </a:pPr>
                <a:r>
                  <a:rPr lang="lt-LT" sz="900">
                    <a:effectLst/>
                    <a:latin typeface="Calibri" panose="020F0502020204030204" pitchFamily="34" charset="0"/>
                    <a:ea typeface="Times New Roman" panose="02020603050405020304" pitchFamily="18" charset="0"/>
                    <a:cs typeface="Calibri" panose="020F0502020204030204" pitchFamily="34" charset="0"/>
                  </a:rPr>
                  <a:t>Patobulintų sprendimų priėmimo procesą</a:t>
                </a:r>
                <a:r>
                  <a:rPr lang="en-LT" sz="900">
                    <a:effectLst/>
                    <a:latin typeface="Calibri" panose="020F0502020204030204" pitchFamily="34" charset="0"/>
                    <a:ea typeface="Times New Roman" panose="02020603050405020304" pitchFamily="18" charset="0"/>
                    <a:cs typeface="Calibri" panose="020F0502020204030204" pitchFamily="34" charset="0"/>
                  </a:rPr>
                  <a:t>;</a:t>
                </a:r>
              </a:p>
              <a:p>
                <a:pPr marL="171450" indent="-171450" algn="just">
                  <a:buFont typeface="Arial" panose="020B0604020202020204" pitchFamily="34" charset="0"/>
                  <a:buChar char="•"/>
                </a:pPr>
                <a:r>
                  <a:rPr lang="lt-LT" sz="900">
                    <a:effectLst/>
                    <a:latin typeface="Calibri" panose="020F0502020204030204" pitchFamily="34" charset="0"/>
                    <a:ea typeface="Times New Roman" panose="02020603050405020304" pitchFamily="18" charset="0"/>
                    <a:cs typeface="Calibri" panose="020F0502020204030204" pitchFamily="34" charset="0"/>
                  </a:rPr>
                  <a:t>Sudarytų sąlygas toliau integruoti biologinės įvairovės ir kraštovaizdžio politiką su kitų sektorių politika (pavyzdžiui, žemės ūkis ar rekreacija).</a:t>
                </a:r>
                <a:r>
                  <a:rPr lang="lt-LT" sz="900">
                    <a:effectLst/>
                    <a:latin typeface="Calibri" panose="020F0502020204030204" pitchFamily="34" charset="0"/>
                    <a:ea typeface="Calibri" panose="020F0502020204030204" pitchFamily="34" charset="0"/>
                    <a:cs typeface="Calibri" panose="020F0502020204030204" pitchFamily="34" charset="0"/>
                  </a:rPr>
                  <a:t> </a:t>
                </a:r>
                <a:endParaRPr lang="lt-LT" sz="90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C858AF23-8B95-8E66-684F-3D7BB88647C5}"/>
                  </a:ext>
                </a:extLst>
              </p:cNvPr>
              <p:cNvSpPr txBox="1"/>
              <p:nvPr/>
            </p:nvSpPr>
            <p:spPr>
              <a:xfrm>
                <a:off x="5147481" y="2130549"/>
                <a:ext cx="3280450" cy="246221"/>
              </a:xfrm>
              <a:prstGeom prst="rect">
                <a:avLst/>
              </a:prstGeom>
              <a:noFill/>
            </p:spPr>
            <p:txBody>
              <a:bodyPr wrap="square" rtlCol="0">
                <a:spAutoFit/>
              </a:bodyPr>
              <a:lstStyle/>
              <a:p>
                <a:r>
                  <a:rPr lang="lt-LT" sz="1000" b="1"/>
                  <a:t>Integravimo nauda visuomenei</a:t>
                </a:r>
              </a:p>
            </p:txBody>
          </p:sp>
          <p:pic>
            <p:nvPicPr>
              <p:cNvPr id="25" name="Graphic 24" descr="Cycle with people outline">
                <a:extLst>
                  <a:ext uri="{FF2B5EF4-FFF2-40B4-BE49-F238E27FC236}">
                    <a16:creationId xmlns:a16="http://schemas.microsoft.com/office/drawing/2014/main" id="{8400D15E-0305-215E-84AC-A5FF0BEE0D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4215" y="2166712"/>
                <a:ext cx="379335" cy="379335"/>
              </a:xfrm>
              <a:prstGeom prst="rect">
                <a:avLst/>
              </a:prstGeom>
            </p:spPr>
          </p:pic>
          <p:sp>
            <p:nvSpPr>
              <p:cNvPr id="26" name="TextBox 25">
                <a:extLst>
                  <a:ext uri="{FF2B5EF4-FFF2-40B4-BE49-F238E27FC236}">
                    <a16:creationId xmlns:a16="http://schemas.microsoft.com/office/drawing/2014/main" id="{A1FEEAEF-B6EC-76EA-A157-D4C1F433294B}"/>
                  </a:ext>
                </a:extLst>
              </p:cNvPr>
              <p:cNvSpPr txBox="1"/>
              <p:nvPr/>
            </p:nvSpPr>
            <p:spPr>
              <a:xfrm>
                <a:off x="5145464" y="2309409"/>
                <a:ext cx="3436709" cy="9233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Padėtų remti teritorijų vystymąsi, kuris nekeltų pavojaus biologinei įvairovei</a:t>
                </a:r>
                <a:r>
                  <a:rPr lang="lt-LT" sz="900">
                    <a:ea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Užtikrintų </a:t>
                </a:r>
                <a:r>
                  <a:rPr lang="lt-LT" sz="900">
                    <a:effectLst/>
                    <a:ea typeface="Times New Roman" panose="02020603050405020304" pitchFamily="18" charset="0"/>
                    <a:cs typeface="Times New Roman" panose="02020603050405020304" pitchFamily="18" charset="0"/>
                  </a:rPr>
                  <a:t>įvairių EP teikimą visuomenei, pavyzdžiui, rekreacijos, kurios būtų prieinamos tam tikro tipo saugomose teritorijose</a:t>
                </a:r>
                <a:r>
                  <a:rPr lang="en-LT" sz="900">
                    <a:effectLst/>
                    <a:ea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Padėtų sukurti prielaidas išplėsti saugojimo kontekstą ir saugoti žmonėms svarbias ekosistemų funkcijas</a:t>
                </a:r>
                <a:r>
                  <a:rPr lang="lt-LT" sz="900">
                    <a:ea typeface="Times New Roman" panose="02020603050405020304" pitchFamily="18" charset="0"/>
                    <a:cs typeface="Times New Roman" panose="02020603050405020304" pitchFamily="18" charset="0"/>
                  </a:rPr>
                  <a:t>.</a:t>
                </a:r>
                <a:endParaRPr lang="lt-LT" sz="900">
                  <a:effectLst/>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C768252-4955-E887-ABF9-625CC0473739}"/>
                  </a:ext>
                </a:extLst>
              </p:cNvPr>
              <p:cNvSpPr txBox="1"/>
              <p:nvPr/>
            </p:nvSpPr>
            <p:spPr>
              <a:xfrm rot="16200000">
                <a:off x="4221890" y="3830266"/>
                <a:ext cx="1326511" cy="246221"/>
              </a:xfrm>
              <a:prstGeom prst="rect">
                <a:avLst/>
              </a:prstGeom>
              <a:solidFill>
                <a:schemeClr val="tx2">
                  <a:lumMod val="60000"/>
                  <a:lumOff val="40000"/>
                </a:schemeClr>
              </a:solidFill>
            </p:spPr>
            <p:txBody>
              <a:bodyPr wrap="square" rtlCol="0">
                <a:spAutoFit/>
              </a:bodyPr>
              <a:lstStyle/>
              <a:p>
                <a:pPr algn="ctr"/>
                <a:r>
                  <a:rPr lang="lt-LT" sz="1000"/>
                  <a:t>STEBĖSENA</a:t>
                </a:r>
              </a:p>
            </p:txBody>
          </p:sp>
          <p:sp>
            <p:nvSpPr>
              <p:cNvPr id="30" name="Rectangle 29">
                <a:extLst>
                  <a:ext uri="{FF2B5EF4-FFF2-40B4-BE49-F238E27FC236}">
                    <a16:creationId xmlns:a16="http://schemas.microsoft.com/office/drawing/2014/main" id="{96A49498-855D-DC5A-C530-98DD6DB7858A}"/>
                  </a:ext>
                </a:extLst>
              </p:cNvPr>
              <p:cNvSpPr/>
              <p:nvPr/>
            </p:nvSpPr>
            <p:spPr>
              <a:xfrm>
                <a:off x="5101926" y="3290120"/>
                <a:ext cx="3508675"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sp>
            <p:nvSpPr>
              <p:cNvPr id="31" name="TextBox 30">
                <a:extLst>
                  <a:ext uri="{FF2B5EF4-FFF2-40B4-BE49-F238E27FC236}">
                    <a16:creationId xmlns:a16="http://schemas.microsoft.com/office/drawing/2014/main" id="{07DDEB8B-2C98-C7D8-936C-129B6E020A28}"/>
                  </a:ext>
                </a:extLst>
              </p:cNvPr>
              <p:cNvSpPr txBox="1"/>
              <p:nvPr/>
            </p:nvSpPr>
            <p:spPr>
              <a:xfrm>
                <a:off x="5101926" y="3484207"/>
                <a:ext cx="3508675" cy="6463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Pasiūlymų steigti saugomas teritorijas, kuriuose išanalizuotos EP (tiek prarastinos, tiek atsirasiančios dėl saugomos teritorijos steigimo), skaičius (didėjantis skaičius, lyginant tokios pat trukmės laikotarpius, vertintinas kaip teigiama tendencija)</a:t>
                </a:r>
                <a:r>
                  <a:rPr lang="en-LT" sz="900">
                    <a:ea typeface="Calibri" panose="020F0502020204030204" pitchFamily="34" charset="0"/>
                    <a:cs typeface="Times New Roman" panose="02020603050405020304" pitchFamily="18" charset="0"/>
                  </a:rPr>
                  <a:t>.</a:t>
                </a:r>
                <a:endParaRPr lang="lt-LT" sz="9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215513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4D8D-04A7-92F4-30E6-D0FDA21731E6}"/>
              </a:ext>
            </a:extLst>
          </p:cNvPr>
          <p:cNvSpPr>
            <a:spLocks noGrp="1"/>
          </p:cNvSpPr>
          <p:nvPr>
            <p:ph type="title"/>
          </p:nvPr>
        </p:nvSpPr>
        <p:spPr>
          <a:xfrm>
            <a:off x="533400" y="413468"/>
            <a:ext cx="8064500" cy="249299"/>
          </a:xfrm>
        </p:spPr>
        <p:txBody>
          <a:bodyPr/>
          <a:lstStyle/>
          <a:p>
            <a:r>
              <a:rPr lang="lt-LT" sz="1800">
                <a:solidFill>
                  <a:schemeClr val="tx1"/>
                </a:solidFill>
              </a:rPr>
              <a:t>EP vertinimo integravimo į invazinių rūšių populiacijos gausos reguliavimą modelis</a:t>
            </a:r>
          </a:p>
        </p:txBody>
      </p:sp>
      <p:sp>
        <p:nvSpPr>
          <p:cNvPr id="3" name="Slide Number Placeholder 2">
            <a:extLst>
              <a:ext uri="{FF2B5EF4-FFF2-40B4-BE49-F238E27FC236}">
                <a16:creationId xmlns:a16="http://schemas.microsoft.com/office/drawing/2014/main" id="{32290FFD-881B-ED5C-D38E-3C7779BE89D2}"/>
              </a:ext>
            </a:extLst>
          </p:cNvPr>
          <p:cNvSpPr>
            <a:spLocks noGrp="1"/>
          </p:cNvSpPr>
          <p:nvPr>
            <p:ph type="sldNum" sz="quarter" idx="12"/>
          </p:nvPr>
        </p:nvSpPr>
        <p:spPr/>
        <p:txBody>
          <a:bodyPr/>
          <a:lstStyle/>
          <a:p>
            <a:fld id="{42B1E8F1-27DF-3C4C-AF5E-F329429EDE92}" type="slidenum">
              <a:rPr lang="en-LT" smtClean="0"/>
              <a:t>35</a:t>
            </a:fld>
            <a:endParaRPr lang="en-LT"/>
          </a:p>
        </p:txBody>
      </p:sp>
      <p:grpSp>
        <p:nvGrpSpPr>
          <p:cNvPr id="12" name="Group 11">
            <a:extLst>
              <a:ext uri="{FF2B5EF4-FFF2-40B4-BE49-F238E27FC236}">
                <a16:creationId xmlns:a16="http://schemas.microsoft.com/office/drawing/2014/main" id="{BF39C418-E6A0-5BD5-7CF7-3A8AF027036F}"/>
              </a:ext>
            </a:extLst>
          </p:cNvPr>
          <p:cNvGrpSpPr/>
          <p:nvPr/>
        </p:nvGrpSpPr>
        <p:grpSpPr>
          <a:xfrm>
            <a:off x="533400" y="1160799"/>
            <a:ext cx="7537511" cy="3231721"/>
            <a:chOff x="533400" y="734277"/>
            <a:chExt cx="7537511" cy="3519844"/>
          </a:xfrm>
        </p:grpSpPr>
        <p:grpSp>
          <p:nvGrpSpPr>
            <p:cNvPr id="53" name="Group 52">
              <a:extLst>
                <a:ext uri="{FF2B5EF4-FFF2-40B4-BE49-F238E27FC236}">
                  <a16:creationId xmlns:a16="http://schemas.microsoft.com/office/drawing/2014/main" id="{7A13E075-35F2-498E-37D2-D496B4D3AF5B}"/>
                </a:ext>
              </a:extLst>
            </p:cNvPr>
            <p:cNvGrpSpPr/>
            <p:nvPr/>
          </p:nvGrpSpPr>
          <p:grpSpPr>
            <a:xfrm>
              <a:off x="533400" y="734277"/>
              <a:ext cx="7456019" cy="3519844"/>
              <a:chOff x="533400" y="898502"/>
              <a:chExt cx="7456019" cy="3519844"/>
            </a:xfrm>
          </p:grpSpPr>
          <p:grpSp>
            <p:nvGrpSpPr>
              <p:cNvPr id="48" name="Group 47">
                <a:extLst>
                  <a:ext uri="{FF2B5EF4-FFF2-40B4-BE49-F238E27FC236}">
                    <a16:creationId xmlns:a16="http://schemas.microsoft.com/office/drawing/2014/main" id="{1CB02848-FA4B-5EDA-E764-C24B497D3454}"/>
                  </a:ext>
                </a:extLst>
              </p:cNvPr>
              <p:cNvGrpSpPr/>
              <p:nvPr/>
            </p:nvGrpSpPr>
            <p:grpSpPr>
              <a:xfrm>
                <a:off x="533400" y="898502"/>
                <a:ext cx="4274511" cy="3519844"/>
                <a:chOff x="540184" y="878624"/>
                <a:chExt cx="4274511" cy="3519844"/>
              </a:xfrm>
            </p:grpSpPr>
            <p:sp>
              <p:nvSpPr>
                <p:cNvPr id="40" name="Rectangle 39">
                  <a:extLst>
                    <a:ext uri="{FF2B5EF4-FFF2-40B4-BE49-F238E27FC236}">
                      <a16:creationId xmlns:a16="http://schemas.microsoft.com/office/drawing/2014/main" id="{88492A9E-F402-D70E-80D1-7B6F81C076E0}"/>
                    </a:ext>
                  </a:extLst>
                </p:cNvPr>
                <p:cNvSpPr/>
                <p:nvPr/>
              </p:nvSpPr>
              <p:spPr>
                <a:xfrm>
                  <a:off x="2817545" y="1342820"/>
                  <a:ext cx="1997150" cy="3055647"/>
                </a:xfrm>
                <a:prstGeom prst="rect">
                  <a:avLst/>
                </a:prstGeom>
                <a:solidFill>
                  <a:schemeClr val="accent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lt-LT" sz="800">
                    <a:solidFill>
                      <a:schemeClr val="tx1"/>
                    </a:solidFill>
                  </a:endParaRPr>
                </a:p>
              </p:txBody>
            </p:sp>
            <p:grpSp>
              <p:nvGrpSpPr>
                <p:cNvPr id="47" name="Group 46">
                  <a:extLst>
                    <a:ext uri="{FF2B5EF4-FFF2-40B4-BE49-F238E27FC236}">
                      <a16:creationId xmlns:a16="http://schemas.microsoft.com/office/drawing/2014/main" id="{AD445E17-EE96-88BB-69A3-52DFA6C6C113}"/>
                    </a:ext>
                  </a:extLst>
                </p:cNvPr>
                <p:cNvGrpSpPr/>
                <p:nvPr/>
              </p:nvGrpSpPr>
              <p:grpSpPr>
                <a:xfrm>
                  <a:off x="540184" y="878624"/>
                  <a:ext cx="4274511" cy="3519844"/>
                  <a:chOff x="540184" y="878624"/>
                  <a:chExt cx="4274511" cy="3519844"/>
                </a:xfrm>
              </p:grpSpPr>
              <p:grpSp>
                <p:nvGrpSpPr>
                  <p:cNvPr id="19" name="Group 18">
                    <a:extLst>
                      <a:ext uri="{FF2B5EF4-FFF2-40B4-BE49-F238E27FC236}">
                        <a16:creationId xmlns:a16="http://schemas.microsoft.com/office/drawing/2014/main" id="{EAA2DB61-BB5A-EE8C-C4C2-C75775BBAA69}"/>
                      </a:ext>
                    </a:extLst>
                  </p:cNvPr>
                  <p:cNvGrpSpPr/>
                  <p:nvPr/>
                </p:nvGrpSpPr>
                <p:grpSpPr>
                  <a:xfrm>
                    <a:off x="540184" y="878624"/>
                    <a:ext cx="4274511" cy="3519844"/>
                    <a:chOff x="533400" y="937238"/>
                    <a:chExt cx="4274511" cy="3519844"/>
                  </a:xfrm>
                </p:grpSpPr>
                <p:sp>
                  <p:nvSpPr>
                    <p:cNvPr id="4" name="Rectangle 3">
                      <a:extLst>
                        <a:ext uri="{FF2B5EF4-FFF2-40B4-BE49-F238E27FC236}">
                          <a16:creationId xmlns:a16="http://schemas.microsoft.com/office/drawing/2014/main" id="{130F8D3A-CA2E-5E21-1AB3-564AB8D5E1FE}"/>
                        </a:ext>
                      </a:extLst>
                    </p:cNvPr>
                    <p:cNvSpPr/>
                    <p:nvPr/>
                  </p:nvSpPr>
                  <p:spPr>
                    <a:xfrm>
                      <a:off x="533400" y="937238"/>
                      <a:ext cx="4274511" cy="4183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solidFill>
                            <a:schemeClr val="bg1"/>
                          </a:solidFill>
                        </a:rPr>
                        <a:t>Invazinių rūšių populiacijų gausos reguliavimo veiksmų planas</a:t>
                      </a:r>
                    </a:p>
                    <a:p>
                      <a:pPr algn="ctr"/>
                      <a:r>
                        <a:rPr lang="lt-LT" sz="700">
                          <a:solidFill>
                            <a:schemeClr val="bg1"/>
                          </a:solidFill>
                        </a:rPr>
                        <a:t>Jei invazinių rūšių kontrolė, naikinimas finansuojami iš ES struktūrinių fondų valstybės biudžeto ar kitų finansavimo šaltinių</a:t>
                      </a:r>
                    </a:p>
                  </p:txBody>
                </p:sp>
                <p:sp>
                  <p:nvSpPr>
                    <p:cNvPr id="7" name="Rectangle 6">
                      <a:extLst>
                        <a:ext uri="{FF2B5EF4-FFF2-40B4-BE49-F238E27FC236}">
                          <a16:creationId xmlns:a16="http://schemas.microsoft.com/office/drawing/2014/main" id="{2AE812B9-1A0E-C44D-44CD-FC4D6AAD5EBE}"/>
                        </a:ext>
                      </a:extLst>
                    </p:cNvPr>
                    <p:cNvSpPr/>
                    <p:nvPr/>
                  </p:nvSpPr>
                  <p:spPr>
                    <a:xfrm>
                      <a:off x="902896" y="1401829"/>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Aprašyta ir įvertinta invazinės rūšies populiacijos ir  teritorijos būklė</a:t>
                      </a:r>
                    </a:p>
                  </p:txBody>
                </p:sp>
                <p:sp>
                  <p:nvSpPr>
                    <p:cNvPr id="14" name="Rectangle 13">
                      <a:extLst>
                        <a:ext uri="{FF2B5EF4-FFF2-40B4-BE49-F238E27FC236}">
                          <a16:creationId xmlns:a16="http://schemas.microsoft.com/office/drawing/2014/main" id="{40B8688A-CF2A-AA74-4AF2-5737D3BE92AE}"/>
                        </a:ext>
                      </a:extLst>
                    </p:cNvPr>
                    <p:cNvSpPr/>
                    <p:nvPr/>
                  </p:nvSpPr>
                  <p:spPr>
                    <a:xfrm>
                      <a:off x="902896" y="1916120"/>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Veiksmų plano tikslai ir uždaviniai</a:t>
                      </a:r>
                    </a:p>
                  </p:txBody>
                </p:sp>
                <p:sp>
                  <p:nvSpPr>
                    <p:cNvPr id="15" name="Rectangle 14">
                      <a:extLst>
                        <a:ext uri="{FF2B5EF4-FFF2-40B4-BE49-F238E27FC236}">
                          <a16:creationId xmlns:a16="http://schemas.microsoft.com/office/drawing/2014/main" id="{077A3C3E-7427-42F6-CAE9-F5BA55AB2C2A}"/>
                        </a:ext>
                      </a:extLst>
                    </p:cNvPr>
                    <p:cNvSpPr/>
                    <p:nvPr/>
                  </p:nvSpPr>
                  <p:spPr>
                    <a:xfrm>
                      <a:off x="902896" y="2445430"/>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Priemonių įgyvendinimo planas (nurodomos konkrečios priemonės)</a:t>
                      </a:r>
                    </a:p>
                  </p:txBody>
                </p:sp>
                <p:sp>
                  <p:nvSpPr>
                    <p:cNvPr id="16" name="Rectangle 15">
                      <a:extLst>
                        <a:ext uri="{FF2B5EF4-FFF2-40B4-BE49-F238E27FC236}">
                          <a16:creationId xmlns:a16="http://schemas.microsoft.com/office/drawing/2014/main" id="{F4EE652C-E873-A7B7-BE41-7AF73605B191}"/>
                        </a:ext>
                      </a:extLst>
                    </p:cNvPr>
                    <p:cNvSpPr/>
                    <p:nvPr/>
                  </p:nvSpPr>
                  <p:spPr>
                    <a:xfrm>
                      <a:off x="902896" y="2974740"/>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Priemonių įgyvendinimo finansavimo šaltiniai</a:t>
                      </a:r>
                    </a:p>
                  </p:txBody>
                </p:sp>
                <p:sp>
                  <p:nvSpPr>
                    <p:cNvPr id="17" name="Rectangle 16">
                      <a:extLst>
                        <a:ext uri="{FF2B5EF4-FFF2-40B4-BE49-F238E27FC236}">
                          <a16:creationId xmlns:a16="http://schemas.microsoft.com/office/drawing/2014/main" id="{150622D0-C79E-13CD-8230-A128BD8D8B2C}"/>
                        </a:ext>
                      </a:extLst>
                    </p:cNvPr>
                    <p:cNvSpPr/>
                    <p:nvPr/>
                  </p:nvSpPr>
                  <p:spPr>
                    <a:xfrm>
                      <a:off x="902896" y="3504050"/>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Veiksmų plano tikslinimas ir stebėsena</a:t>
                      </a:r>
                    </a:p>
                  </p:txBody>
                </p:sp>
                <p:sp>
                  <p:nvSpPr>
                    <p:cNvPr id="18" name="Rectangle 17">
                      <a:extLst>
                        <a:ext uri="{FF2B5EF4-FFF2-40B4-BE49-F238E27FC236}">
                          <a16:creationId xmlns:a16="http://schemas.microsoft.com/office/drawing/2014/main" id="{42A226AC-C466-4290-8D00-4555521E2281}"/>
                        </a:ext>
                      </a:extLst>
                    </p:cNvPr>
                    <p:cNvSpPr/>
                    <p:nvPr/>
                  </p:nvSpPr>
                  <p:spPr>
                    <a:xfrm>
                      <a:off x="902896" y="4033360"/>
                      <a:ext cx="1511120" cy="42372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Veiksmų plano brėžiniai ir priedai</a:t>
                      </a:r>
                    </a:p>
                  </p:txBody>
                </p:sp>
              </p:grpSp>
              <p:cxnSp>
                <p:nvCxnSpPr>
                  <p:cNvPr id="21" name="Elbow Connector 20">
                    <a:extLst>
                      <a:ext uri="{FF2B5EF4-FFF2-40B4-BE49-F238E27FC236}">
                        <a16:creationId xmlns:a16="http://schemas.microsoft.com/office/drawing/2014/main" id="{645D72B7-DFFB-8EA6-ADFC-A8F23FC2849A}"/>
                      </a:ext>
                    </a:extLst>
                  </p:cNvPr>
                  <p:cNvCxnSpPr>
                    <a:endCxn id="18" idx="1"/>
                  </p:cNvCxnSpPr>
                  <p:nvPr/>
                </p:nvCxnSpPr>
                <p:spPr>
                  <a:xfrm rot="16200000" flipH="1">
                    <a:off x="-705422" y="2571505"/>
                    <a:ext cx="2994820" cy="23538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986412-EAA7-680D-B3CE-0F5FCEFB7683}"/>
                      </a:ext>
                    </a:extLst>
                  </p:cNvPr>
                  <p:cNvCxnSpPr>
                    <a:cxnSpLocks/>
                  </p:cNvCxnSpPr>
                  <p:nvPr/>
                </p:nvCxnSpPr>
                <p:spPr>
                  <a:xfrm>
                    <a:off x="671936" y="1554214"/>
                    <a:ext cx="233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A16946-3203-E8CF-DF34-279F8776E22E}"/>
                      </a:ext>
                    </a:extLst>
                  </p:cNvPr>
                  <p:cNvCxnSpPr>
                    <a:cxnSpLocks/>
                  </p:cNvCxnSpPr>
                  <p:nvPr/>
                </p:nvCxnSpPr>
                <p:spPr>
                  <a:xfrm>
                    <a:off x="674295" y="2078009"/>
                    <a:ext cx="230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32199F-A355-8E65-FA38-C276F3D0F2E1}"/>
                      </a:ext>
                    </a:extLst>
                  </p:cNvPr>
                  <p:cNvCxnSpPr>
                    <a:cxnSpLocks/>
                  </p:cNvCxnSpPr>
                  <p:nvPr/>
                </p:nvCxnSpPr>
                <p:spPr>
                  <a:xfrm>
                    <a:off x="674295" y="2638546"/>
                    <a:ext cx="228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6F96DB-DFAC-07CA-B573-E2D8AB5344E6}"/>
                      </a:ext>
                    </a:extLst>
                  </p:cNvPr>
                  <p:cNvCxnSpPr/>
                  <p:nvPr/>
                </p:nvCxnSpPr>
                <p:spPr>
                  <a:xfrm>
                    <a:off x="674295" y="3139157"/>
                    <a:ext cx="237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75976C-096F-AB9E-C2DE-FE329F19F9E8}"/>
                      </a:ext>
                    </a:extLst>
                  </p:cNvPr>
                  <p:cNvCxnSpPr/>
                  <p:nvPr/>
                </p:nvCxnSpPr>
                <p:spPr>
                  <a:xfrm>
                    <a:off x="671936" y="3657297"/>
                    <a:ext cx="237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C62550-8F1F-5F43-8091-E07A6A996B73}"/>
                      </a:ext>
                    </a:extLst>
                  </p:cNvPr>
                  <p:cNvCxnSpPr>
                    <a:cxnSpLocks/>
                    <a:stCxn id="7" idx="3"/>
                  </p:cNvCxnSpPr>
                  <p:nvPr/>
                </p:nvCxnSpPr>
                <p:spPr>
                  <a:xfrm>
                    <a:off x="2420800" y="1555076"/>
                    <a:ext cx="396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6E301175-EE44-2ECE-3B9E-5749C7DEFBA8}"/>
                    </a:ext>
                  </a:extLst>
                </p:cNvPr>
                <p:cNvSpPr/>
                <p:nvPr/>
              </p:nvSpPr>
              <p:spPr>
                <a:xfrm>
                  <a:off x="2959803" y="1459169"/>
                  <a:ext cx="1717785" cy="3411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Teritorijos padėtis, jos ribos ir užimamas plotas</a:t>
                  </a:r>
                </a:p>
              </p:txBody>
            </p:sp>
            <p:sp>
              <p:nvSpPr>
                <p:cNvPr id="41" name="Rectangle 40">
                  <a:extLst>
                    <a:ext uri="{FF2B5EF4-FFF2-40B4-BE49-F238E27FC236}">
                      <a16:creationId xmlns:a16="http://schemas.microsoft.com/office/drawing/2014/main" id="{0B898B0E-2E05-1C9E-DC07-6B804EADD02F}"/>
                    </a:ext>
                  </a:extLst>
                </p:cNvPr>
                <p:cNvSpPr/>
                <p:nvPr/>
              </p:nvSpPr>
              <p:spPr>
                <a:xfrm>
                  <a:off x="2959803" y="2383477"/>
                  <a:ext cx="1717785" cy="407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Teritorijos teisinis statusas ir svarba (statusą nustatantys teisės aktai, veiklos apribojimai, kt.)</a:t>
                  </a:r>
                </a:p>
              </p:txBody>
            </p:sp>
            <p:sp>
              <p:nvSpPr>
                <p:cNvPr id="42" name="Rectangle 41">
                  <a:extLst>
                    <a:ext uri="{FF2B5EF4-FFF2-40B4-BE49-F238E27FC236}">
                      <a16:creationId xmlns:a16="http://schemas.microsoft.com/office/drawing/2014/main" id="{267F18F0-0521-B714-B5B6-83E137779F14}"/>
                    </a:ext>
                  </a:extLst>
                </p:cNvPr>
                <p:cNvSpPr/>
                <p:nvPr/>
              </p:nvSpPr>
              <p:spPr>
                <a:xfrm>
                  <a:off x="2959803" y="1921323"/>
                  <a:ext cx="1717785" cy="3411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Žemės nuosavybė ir naudojimas</a:t>
                  </a:r>
                </a:p>
              </p:txBody>
            </p:sp>
            <p:sp>
              <p:nvSpPr>
                <p:cNvPr id="43" name="Rectangle 42">
                  <a:extLst>
                    <a:ext uri="{FF2B5EF4-FFF2-40B4-BE49-F238E27FC236}">
                      <a16:creationId xmlns:a16="http://schemas.microsoft.com/office/drawing/2014/main" id="{EDE8320C-0277-00A5-3193-F82BD884E292}"/>
                    </a:ext>
                  </a:extLst>
                </p:cNvPr>
                <p:cNvSpPr/>
                <p:nvPr/>
              </p:nvSpPr>
              <p:spPr>
                <a:xfrm>
                  <a:off x="2959803" y="2912175"/>
                  <a:ext cx="1717785" cy="3411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Invazinės rūšies būklės teritorijoje aprašymas</a:t>
                  </a:r>
                </a:p>
              </p:txBody>
            </p:sp>
            <p:sp>
              <p:nvSpPr>
                <p:cNvPr id="44" name="Rectangle 43">
                  <a:extLst>
                    <a:ext uri="{FF2B5EF4-FFF2-40B4-BE49-F238E27FC236}">
                      <a16:creationId xmlns:a16="http://schemas.microsoft.com/office/drawing/2014/main" id="{4E8AD9C9-7A7E-E291-8BF2-1FA29DB65608}"/>
                    </a:ext>
                  </a:extLst>
                </p:cNvPr>
                <p:cNvSpPr/>
                <p:nvPr/>
              </p:nvSpPr>
              <p:spPr>
                <a:xfrm>
                  <a:off x="2959803" y="3374329"/>
                  <a:ext cx="1717785" cy="3411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Invazinės rūšies keliamos grėsmės ir naikinimo būtinybė</a:t>
                  </a:r>
                </a:p>
              </p:txBody>
            </p:sp>
            <p:sp>
              <p:nvSpPr>
                <p:cNvPr id="46" name="Rectangle 45">
                  <a:extLst>
                    <a:ext uri="{FF2B5EF4-FFF2-40B4-BE49-F238E27FC236}">
                      <a16:creationId xmlns:a16="http://schemas.microsoft.com/office/drawing/2014/main" id="{7CD997DC-201B-45BD-B578-62E879230091}"/>
                    </a:ext>
                  </a:extLst>
                </p:cNvPr>
                <p:cNvSpPr/>
                <p:nvPr/>
              </p:nvSpPr>
              <p:spPr>
                <a:xfrm>
                  <a:off x="2959803" y="3836482"/>
                  <a:ext cx="1717785" cy="46579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Pagrindinės grėsmės žmogaus sveikatai, biologinei įvairovei, saugomoms rūšims, kraštovaizdžiui</a:t>
                  </a:r>
                </a:p>
              </p:txBody>
            </p:sp>
          </p:grpSp>
          <p:sp>
            <p:nvSpPr>
              <p:cNvPr id="49" name="Rectangle 48">
                <a:extLst>
                  <a:ext uri="{FF2B5EF4-FFF2-40B4-BE49-F238E27FC236}">
                    <a16:creationId xmlns:a16="http://schemas.microsoft.com/office/drawing/2014/main" id="{13781BB5-E14F-C129-8C10-3BEA37E3070E}"/>
                  </a:ext>
                </a:extLst>
              </p:cNvPr>
              <p:cNvSpPr/>
              <p:nvPr/>
            </p:nvSpPr>
            <p:spPr>
              <a:xfrm>
                <a:off x="5091580" y="2830415"/>
                <a:ext cx="2897839" cy="15879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900">
                    <a:solidFill>
                      <a:schemeClr val="tx1"/>
                    </a:solidFill>
                  </a:rPr>
                  <a:t>Invazinių rūšių naikinimui planuoti numatytais atvejais gali būti rengiamas veiksmų planas, kuriame turėtų būti apibūdinta, be kitų dalykų, invazinės rūšies populiacijos keliama grėsmė. Todėl rekomenduojama, kad vertinant grėsmę sveikatai, biologinei įvairovei, saugomoms rūšims, kraštovaizdžiui ir pan., papildomai vertinti ir per grėsmių EP prizmę. </a:t>
                </a:r>
              </a:p>
              <a:p>
                <a:pPr algn="just"/>
                <a:r>
                  <a:rPr lang="lt-LT" sz="900">
                    <a:solidFill>
                      <a:schemeClr val="tx1"/>
                    </a:solidFill>
                  </a:rPr>
                  <a:t>EP įtraukimas galėtų naudojamas taip pat apsisprendžiant, kokias rūšis naikinti, kokios prioritetinės teritorijos ir pan. (atsižvelgiant į ribotą finansavimą)</a:t>
                </a:r>
              </a:p>
            </p:txBody>
          </p:sp>
          <p:cxnSp>
            <p:nvCxnSpPr>
              <p:cNvPr id="51" name="Straight Arrow Connector 50">
                <a:extLst>
                  <a:ext uri="{FF2B5EF4-FFF2-40B4-BE49-F238E27FC236}">
                    <a16:creationId xmlns:a16="http://schemas.microsoft.com/office/drawing/2014/main" id="{61618E8B-C6B8-EF34-0936-77FBE34A86EE}"/>
                  </a:ext>
                </a:extLst>
              </p:cNvPr>
              <p:cNvCxnSpPr>
                <a:cxnSpLocks/>
              </p:cNvCxnSpPr>
              <p:nvPr/>
            </p:nvCxnSpPr>
            <p:spPr>
              <a:xfrm flipH="1">
                <a:off x="4665899" y="4116985"/>
                <a:ext cx="425681" cy="0"/>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F9E00C2-A77F-6D36-CE7F-4FEB1F4425AA}"/>
                </a:ext>
              </a:extLst>
            </p:cNvPr>
            <p:cNvGrpSpPr/>
            <p:nvPr/>
          </p:nvGrpSpPr>
          <p:grpSpPr>
            <a:xfrm>
              <a:off x="6540499" y="2140461"/>
              <a:ext cx="1530412" cy="469588"/>
              <a:chOff x="5233592" y="3699733"/>
              <a:chExt cx="1530412" cy="469588"/>
            </a:xfrm>
          </p:grpSpPr>
          <p:sp>
            <p:nvSpPr>
              <p:cNvPr id="63" name="Rectangle 62">
                <a:extLst>
                  <a:ext uri="{FF2B5EF4-FFF2-40B4-BE49-F238E27FC236}">
                    <a16:creationId xmlns:a16="http://schemas.microsoft.com/office/drawing/2014/main" id="{EB5BC15F-D3E6-2F16-8223-846CD64049D5}"/>
                  </a:ext>
                </a:extLst>
              </p:cNvPr>
              <p:cNvSpPr/>
              <p:nvPr/>
            </p:nvSpPr>
            <p:spPr>
              <a:xfrm>
                <a:off x="5233592" y="3979460"/>
                <a:ext cx="144000" cy="144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4" name="TextBox 63">
                <a:extLst>
                  <a:ext uri="{FF2B5EF4-FFF2-40B4-BE49-F238E27FC236}">
                    <a16:creationId xmlns:a16="http://schemas.microsoft.com/office/drawing/2014/main" id="{15DE11DB-BB74-89C3-AB98-9CD78926C65C}"/>
                  </a:ext>
                </a:extLst>
              </p:cNvPr>
              <p:cNvSpPr txBox="1"/>
              <p:nvPr/>
            </p:nvSpPr>
            <p:spPr>
              <a:xfrm>
                <a:off x="5385316" y="3951430"/>
                <a:ext cx="1340971" cy="217891"/>
              </a:xfrm>
              <a:prstGeom prst="rect">
                <a:avLst/>
              </a:prstGeom>
              <a:noFill/>
            </p:spPr>
            <p:txBody>
              <a:bodyPr wrap="square" rtlCol="0">
                <a:spAutoFit/>
              </a:bodyPr>
              <a:lstStyle/>
              <a:p>
                <a:r>
                  <a:rPr lang="lt-LT" sz="700"/>
                  <a:t>Siūlymai dėl integravimo būdo</a:t>
                </a:r>
              </a:p>
            </p:txBody>
          </p:sp>
          <p:sp>
            <p:nvSpPr>
              <p:cNvPr id="6" name="Rectangle 5">
                <a:extLst>
                  <a:ext uri="{FF2B5EF4-FFF2-40B4-BE49-F238E27FC236}">
                    <a16:creationId xmlns:a16="http://schemas.microsoft.com/office/drawing/2014/main" id="{12ECCD0F-502B-170A-7D62-2754E8C591B4}"/>
                  </a:ext>
                </a:extLst>
              </p:cNvPr>
              <p:cNvSpPr/>
              <p:nvPr/>
            </p:nvSpPr>
            <p:spPr>
              <a:xfrm>
                <a:off x="5233592" y="3762719"/>
                <a:ext cx="14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xtBox 7">
                <a:extLst>
                  <a:ext uri="{FF2B5EF4-FFF2-40B4-BE49-F238E27FC236}">
                    <a16:creationId xmlns:a16="http://schemas.microsoft.com/office/drawing/2014/main" id="{4B9540DC-928A-CD43-65BF-A33A87D475EC}"/>
                  </a:ext>
                </a:extLst>
              </p:cNvPr>
              <p:cNvSpPr txBox="1"/>
              <p:nvPr/>
            </p:nvSpPr>
            <p:spPr>
              <a:xfrm>
                <a:off x="5423033" y="3699733"/>
                <a:ext cx="1340971" cy="335217"/>
              </a:xfrm>
              <a:prstGeom prst="rect">
                <a:avLst/>
              </a:prstGeom>
              <a:noFill/>
            </p:spPr>
            <p:txBody>
              <a:bodyPr wrap="square" rtlCol="0">
                <a:spAutoFit/>
              </a:bodyPr>
              <a:lstStyle/>
              <a:p>
                <a:r>
                  <a:rPr lang="lt-LT" sz="700"/>
                  <a:t>Integravimo į sprendimų priėmimo procesus galimybė</a:t>
                </a:r>
              </a:p>
            </p:txBody>
          </p:sp>
        </p:grpSp>
      </p:grpSp>
      <p:sp>
        <p:nvSpPr>
          <p:cNvPr id="13" name="TextBox 12">
            <a:extLst>
              <a:ext uri="{FF2B5EF4-FFF2-40B4-BE49-F238E27FC236}">
                <a16:creationId xmlns:a16="http://schemas.microsoft.com/office/drawing/2014/main" id="{EA8BB6F0-5F91-5ED0-4F99-4B08CFF61D5F}"/>
              </a:ext>
            </a:extLst>
          </p:cNvPr>
          <p:cNvSpPr txBox="1"/>
          <p:nvPr/>
        </p:nvSpPr>
        <p:spPr>
          <a:xfrm>
            <a:off x="476276" y="686116"/>
            <a:ext cx="8040108" cy="400110"/>
          </a:xfrm>
          <a:prstGeom prst="rect">
            <a:avLst/>
          </a:prstGeom>
          <a:noFill/>
        </p:spPr>
        <p:txBody>
          <a:bodyPr wrap="square">
            <a:spAutoFit/>
          </a:bodyPr>
          <a:lstStyle/>
          <a:p>
            <a:pPr algn="just"/>
            <a:r>
              <a:rPr lang="lt-LT" sz="1000"/>
              <a:t>Tikslas – </a:t>
            </a:r>
            <a:r>
              <a:rPr lang="lt-LT" sz="1000">
                <a:solidFill>
                  <a:schemeClr val="tx1"/>
                </a:solidFill>
              </a:rPr>
              <a:t>siekiama </a:t>
            </a:r>
            <a:r>
              <a:rPr lang="lt-LT" sz="1000"/>
              <a:t>atskleisti neigiamą invazinių rūšių išplitimo įtaka EP teikimo galimybėms, tokiu būdu atskleidžia invazinių rūšių kontrolės ir naikinimo poreikio naudą</a:t>
            </a:r>
            <a:r>
              <a:rPr lang="lt-LT" sz="1000">
                <a:solidFill>
                  <a:schemeClr val="tx1"/>
                </a:solidFill>
              </a:rPr>
              <a:t>.</a:t>
            </a:r>
            <a:r>
              <a:rPr lang="lt-LT" sz="1000"/>
              <a:t> </a:t>
            </a:r>
          </a:p>
        </p:txBody>
      </p:sp>
    </p:spTree>
    <p:extLst>
      <p:ext uri="{BB962C8B-B14F-4D97-AF65-F5344CB8AC3E}">
        <p14:creationId xmlns:p14="http://schemas.microsoft.com/office/powerpoint/2010/main" val="348956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ECCC-CFFE-34AE-1CF5-A21C14FC78B7}"/>
              </a:ext>
            </a:extLst>
          </p:cNvPr>
          <p:cNvSpPr>
            <a:spLocks noGrp="1"/>
          </p:cNvSpPr>
          <p:nvPr>
            <p:ph type="title"/>
          </p:nvPr>
        </p:nvSpPr>
        <p:spPr>
          <a:xfrm>
            <a:off x="533400" y="323002"/>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08563D13-94DA-D693-1A58-5D80D1DEB458}"/>
              </a:ext>
            </a:extLst>
          </p:cNvPr>
          <p:cNvSpPr>
            <a:spLocks noGrp="1"/>
          </p:cNvSpPr>
          <p:nvPr>
            <p:ph type="sldNum" sz="quarter" idx="12"/>
          </p:nvPr>
        </p:nvSpPr>
        <p:spPr/>
        <p:txBody>
          <a:bodyPr/>
          <a:lstStyle/>
          <a:p>
            <a:fld id="{42B1E8F1-27DF-3C4C-AF5E-F329429EDE92}" type="slidenum">
              <a:rPr lang="en-LT" smtClean="0"/>
              <a:t>36</a:t>
            </a:fld>
            <a:endParaRPr lang="en-LT"/>
          </a:p>
        </p:txBody>
      </p:sp>
      <p:grpSp>
        <p:nvGrpSpPr>
          <p:cNvPr id="34" name="Group 33">
            <a:extLst>
              <a:ext uri="{FF2B5EF4-FFF2-40B4-BE49-F238E27FC236}">
                <a16:creationId xmlns:a16="http://schemas.microsoft.com/office/drawing/2014/main" id="{4B13292C-85FB-573A-3D37-1F2038E383BF}"/>
              </a:ext>
            </a:extLst>
          </p:cNvPr>
          <p:cNvGrpSpPr/>
          <p:nvPr/>
        </p:nvGrpSpPr>
        <p:grpSpPr>
          <a:xfrm>
            <a:off x="526745" y="657659"/>
            <a:ext cx="8086106" cy="3967494"/>
            <a:chOff x="526745" y="657659"/>
            <a:chExt cx="8086106" cy="3967494"/>
          </a:xfrm>
        </p:grpSpPr>
        <p:grpSp>
          <p:nvGrpSpPr>
            <p:cNvPr id="22" name="Group 21">
              <a:extLst>
                <a:ext uri="{FF2B5EF4-FFF2-40B4-BE49-F238E27FC236}">
                  <a16:creationId xmlns:a16="http://schemas.microsoft.com/office/drawing/2014/main" id="{9106D7B9-92FD-8684-672F-5D0A2FAA40CC}"/>
                </a:ext>
              </a:extLst>
            </p:cNvPr>
            <p:cNvGrpSpPr/>
            <p:nvPr/>
          </p:nvGrpSpPr>
          <p:grpSpPr>
            <a:xfrm>
              <a:off x="526745" y="657659"/>
              <a:ext cx="4373050" cy="3967494"/>
              <a:chOff x="526745" y="657659"/>
              <a:chExt cx="4373050" cy="3967494"/>
            </a:xfrm>
          </p:grpSpPr>
          <p:cxnSp>
            <p:nvCxnSpPr>
              <p:cNvPr id="4" name="Straight Connector 3">
                <a:extLst>
                  <a:ext uri="{FF2B5EF4-FFF2-40B4-BE49-F238E27FC236}">
                    <a16:creationId xmlns:a16="http://schemas.microsoft.com/office/drawing/2014/main" id="{D8D2F7B0-364F-DDD5-9327-23B914C16A2D}"/>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3CDBD2E-B851-2FC0-03AC-8EF393684902}"/>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7975FB2C-A281-483E-D0D1-3E8056ADAA69}"/>
                  </a:ext>
                </a:extLst>
              </p:cNvPr>
              <p:cNvSpPr txBox="1"/>
              <p:nvPr/>
            </p:nvSpPr>
            <p:spPr>
              <a:xfrm>
                <a:off x="887912" y="913736"/>
                <a:ext cx="3602427" cy="246221"/>
              </a:xfrm>
              <a:prstGeom prst="rect">
                <a:avLst/>
              </a:prstGeom>
              <a:noFill/>
            </p:spPr>
            <p:txBody>
              <a:bodyPr wrap="square" rtlCol="0">
                <a:spAutoFit/>
              </a:bodyPr>
              <a:lstStyle/>
              <a:p>
                <a:r>
                  <a:rPr lang="lt-LT" sz="1000" b="1"/>
                  <a:t>Ekosistemos: visos</a:t>
                </a:r>
              </a:p>
            </p:txBody>
          </p:sp>
          <p:pic>
            <p:nvPicPr>
              <p:cNvPr id="8" name="Picture 7" descr="Shape&#10;&#10;Description automatically generated with low confidence">
                <a:extLst>
                  <a:ext uri="{FF2B5EF4-FFF2-40B4-BE49-F238E27FC236}">
                    <a16:creationId xmlns:a16="http://schemas.microsoft.com/office/drawing/2014/main" id="{60DD095D-68BB-B0DE-45AB-6F9659637B43}"/>
                  </a:ext>
                </a:extLst>
              </p:cNvPr>
              <p:cNvPicPr>
                <a:picLocks noChangeAspect="1"/>
              </p:cNvPicPr>
              <p:nvPr/>
            </p:nvPicPr>
            <p:blipFill>
              <a:blip r:embed="rId3">
                <a:duotone>
                  <a:schemeClr val="accent1">
                    <a:shade val="45000"/>
                    <a:satMod val="135000"/>
                  </a:schemeClr>
                  <a:prstClr val="white"/>
                </a:duotone>
              </a:blip>
              <a:stretch>
                <a:fillRect/>
              </a:stretch>
            </p:blipFill>
            <p:spPr>
              <a:xfrm>
                <a:off x="602699" y="957148"/>
                <a:ext cx="308629" cy="298800"/>
              </a:xfrm>
              <a:prstGeom prst="rect">
                <a:avLst/>
              </a:prstGeom>
              <a:ln>
                <a:noFill/>
              </a:ln>
            </p:spPr>
          </p:pic>
          <p:sp>
            <p:nvSpPr>
              <p:cNvPr id="9" name="TextBox 8">
                <a:extLst>
                  <a:ext uri="{FF2B5EF4-FFF2-40B4-BE49-F238E27FC236}">
                    <a16:creationId xmlns:a16="http://schemas.microsoft.com/office/drawing/2014/main" id="{56E017C1-C3FD-DCAD-9B4C-0CBC07B3EED9}"/>
                  </a:ext>
                </a:extLst>
              </p:cNvPr>
              <p:cNvSpPr txBox="1"/>
              <p:nvPr/>
            </p:nvSpPr>
            <p:spPr>
              <a:xfrm>
                <a:off x="935650" y="1073736"/>
                <a:ext cx="3587095"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Invazinių rūšių tikslingas naikinimas prisidėtų prie ekosistemų būklės gerinimo, kuri yra neigiamai veikiama dėl invazinių rūšių sukelto vietinės biologinės įvairovės naikinimo, tarnavimo kaip ligų pernešėjai, platinantys parazitus ir patogenus ir kt;</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Visa tai prisideda taip pat prie ekonominės žalos žmonėms, ypač tiems, kurie priklauso nuo ekosistemų biologinių išteklių, sumažinimo. Supratimas apie prarandamas naudas gali skatinti imtis veiksmų dėl invazinių rūšių kontrolės ir galiausiai teigiamai paveikti taip pat ekosistemų būklę. </a:t>
                </a:r>
                <a:endParaRPr lang="lt-LT" sz="800"/>
              </a:p>
            </p:txBody>
          </p:sp>
          <p:sp>
            <p:nvSpPr>
              <p:cNvPr id="10" name="TextBox 9">
                <a:extLst>
                  <a:ext uri="{FF2B5EF4-FFF2-40B4-BE49-F238E27FC236}">
                    <a16:creationId xmlns:a16="http://schemas.microsoft.com/office/drawing/2014/main" id="{E5E9FFC8-2D61-4C87-6D17-0E5D64F08E89}"/>
                  </a:ext>
                </a:extLst>
              </p:cNvPr>
              <p:cNvSpPr txBox="1"/>
              <p:nvPr/>
            </p:nvSpPr>
            <p:spPr>
              <a:xfrm>
                <a:off x="916746" y="2122979"/>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sėklų platinimas, kenkėjų kontrolė, žaliavos iš laukinių augalų energijai, kt.</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B9118F7E-06CC-FF7E-7B74-3F4713EFCE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546" y="2132575"/>
                <a:ext cx="303605" cy="303605"/>
              </a:xfrm>
              <a:prstGeom prst="rect">
                <a:avLst/>
              </a:prstGeom>
            </p:spPr>
          </p:pic>
          <p:sp>
            <p:nvSpPr>
              <p:cNvPr id="12" name="TextBox 11">
                <a:extLst>
                  <a:ext uri="{FF2B5EF4-FFF2-40B4-BE49-F238E27FC236}">
                    <a16:creationId xmlns:a16="http://schemas.microsoft.com/office/drawing/2014/main" id="{3CF60466-3A88-D14F-86AD-66EE60FD8BCE}"/>
                  </a:ext>
                </a:extLst>
              </p:cNvPr>
              <p:cNvSpPr txBox="1"/>
              <p:nvPr/>
            </p:nvSpPr>
            <p:spPr>
              <a:xfrm>
                <a:off x="892610" y="2451001"/>
                <a:ext cx="3587095"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Dėl invazinių rūšių gali sumažėti kitų rūšių paplitimas, tai gali lemti tam tikrų EP pasiūlos pokyčius, taip pat neigiamai veikti jų apimtį. Be to, gali sumažėti EP įvairovė, sumažėti kenkėjų kontrolės gebėjimai (tuo atveju, jei nėra tinkamų kenkėjų naikintojų). </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Kai kurios invazinės rūšys gali neigiamai veikti arba išvis naikinti kultūrines EP, pavyzdžiui, augalų ir gyvūnų stebėjimo jų natūralioje aplinkoje. Siūlomas modelis prisidėtų prie EP kokybės gerinimo per invazinių rūšių kontrolę.</a:t>
                </a:r>
                <a:endParaRPr lang="lt-LT" sz="800"/>
              </a:p>
            </p:txBody>
          </p:sp>
          <p:sp>
            <p:nvSpPr>
              <p:cNvPr id="15" name="TextBox 14">
                <a:extLst>
                  <a:ext uri="{FF2B5EF4-FFF2-40B4-BE49-F238E27FC236}">
                    <a16:creationId xmlns:a16="http://schemas.microsoft.com/office/drawing/2014/main" id="{087A2558-2DE1-EE28-4775-E68EDF71DBAA}"/>
                  </a:ext>
                </a:extLst>
              </p:cNvPr>
              <p:cNvSpPr txBox="1"/>
              <p:nvPr/>
            </p:nvSpPr>
            <p:spPr>
              <a:xfrm rot="16200000">
                <a:off x="62638" y="3867432"/>
                <a:ext cx="1218523"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7" name="Rectangle 16">
                <a:extLst>
                  <a:ext uri="{FF2B5EF4-FFF2-40B4-BE49-F238E27FC236}">
                    <a16:creationId xmlns:a16="http://schemas.microsoft.com/office/drawing/2014/main" id="{0296DB1F-A55F-9747-597F-593C010C5A2F}"/>
                  </a:ext>
                </a:extLst>
              </p:cNvPr>
              <p:cNvSpPr/>
              <p:nvPr/>
            </p:nvSpPr>
            <p:spPr>
              <a:xfrm>
                <a:off x="925125" y="3406630"/>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Ekosistemų </a:t>
                </a:r>
                <a:r>
                  <a:rPr lang="lt-LT" sz="1100">
                    <a:solidFill>
                      <a:schemeClr val="tx1"/>
                    </a:solidFill>
                  </a:rPr>
                  <a:t>būklės</a:t>
                </a:r>
                <a:endParaRPr lang="lt-LT" sz="1050">
                  <a:solidFill>
                    <a:schemeClr val="tx1"/>
                  </a:solidFill>
                </a:endParaRPr>
              </a:p>
            </p:txBody>
          </p:sp>
          <p:sp>
            <p:nvSpPr>
              <p:cNvPr id="18" name="Rectangle 17">
                <a:extLst>
                  <a:ext uri="{FF2B5EF4-FFF2-40B4-BE49-F238E27FC236}">
                    <a16:creationId xmlns:a16="http://schemas.microsoft.com/office/drawing/2014/main" id="{35E7994D-8711-F8EE-4C54-DB409659BE47}"/>
                  </a:ext>
                </a:extLst>
              </p:cNvPr>
              <p:cNvSpPr/>
              <p:nvPr/>
            </p:nvSpPr>
            <p:spPr>
              <a:xfrm>
                <a:off x="2758745" y="3413393"/>
                <a:ext cx="1764000" cy="17546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EP</a:t>
                </a:r>
              </a:p>
            </p:txBody>
          </p:sp>
          <p:sp>
            <p:nvSpPr>
              <p:cNvPr id="20" name="TextBox 19">
                <a:extLst>
                  <a:ext uri="{FF2B5EF4-FFF2-40B4-BE49-F238E27FC236}">
                    <a16:creationId xmlns:a16="http://schemas.microsoft.com/office/drawing/2014/main" id="{BD4828CE-FFCB-564E-61BD-FD8B466FD685}"/>
                  </a:ext>
                </a:extLst>
              </p:cNvPr>
              <p:cNvSpPr txBox="1"/>
              <p:nvPr/>
            </p:nvSpPr>
            <p:spPr>
              <a:xfrm>
                <a:off x="907018" y="3615601"/>
                <a:ext cx="1782107"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Invazinių Lietuvoje rūšių skaičius</a:t>
                </a:r>
                <a:r>
                  <a:rPr lang="en-LT" sz="800">
                    <a:effectLst/>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LR saugomų gyvūnų, augalų ir grybų rūšių skaičius.</a:t>
                </a:r>
                <a:endParaRPr lang="en-LT" sz="80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43A9005F-D26F-22D5-5B53-1F21D4E2C979}"/>
                  </a:ext>
                </a:extLst>
              </p:cNvPr>
              <p:cNvSpPr txBox="1"/>
              <p:nvPr/>
            </p:nvSpPr>
            <p:spPr>
              <a:xfrm>
                <a:off x="2713638" y="3588860"/>
                <a:ext cx="1782107"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 (jų apskaičiavimui ir kartografavimui naudojami tie patys metodai).</a:t>
                </a:r>
              </a:p>
            </p:txBody>
          </p:sp>
          <p:sp>
            <p:nvSpPr>
              <p:cNvPr id="13" name="TextBox 12">
                <a:extLst>
                  <a:ext uri="{FF2B5EF4-FFF2-40B4-BE49-F238E27FC236}">
                    <a16:creationId xmlns:a16="http://schemas.microsoft.com/office/drawing/2014/main" id="{DC3BE669-2362-0051-352E-0BCF409B2BF3}"/>
                  </a:ext>
                </a:extLst>
              </p:cNvPr>
              <p:cNvSpPr txBox="1"/>
              <p:nvPr/>
            </p:nvSpPr>
            <p:spPr>
              <a:xfrm rot="16200000">
                <a:off x="4152034" y="3877392"/>
                <a:ext cx="1218523"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grpSp>
        <p:grpSp>
          <p:nvGrpSpPr>
            <p:cNvPr id="33" name="Group 32">
              <a:extLst>
                <a:ext uri="{FF2B5EF4-FFF2-40B4-BE49-F238E27FC236}">
                  <a16:creationId xmlns:a16="http://schemas.microsoft.com/office/drawing/2014/main" id="{8D5F1220-7B9B-02BE-ABDD-3F77CF0083CC}"/>
                </a:ext>
              </a:extLst>
            </p:cNvPr>
            <p:cNvGrpSpPr/>
            <p:nvPr/>
          </p:nvGrpSpPr>
          <p:grpSpPr>
            <a:xfrm>
              <a:off x="4508586" y="657659"/>
              <a:ext cx="4104265" cy="3406132"/>
              <a:chOff x="4508586" y="657659"/>
              <a:chExt cx="4104265" cy="3406132"/>
            </a:xfrm>
          </p:grpSpPr>
          <p:sp>
            <p:nvSpPr>
              <p:cNvPr id="6" name="Rectangle 5">
                <a:extLst>
                  <a:ext uri="{FF2B5EF4-FFF2-40B4-BE49-F238E27FC236}">
                    <a16:creationId xmlns:a16="http://schemas.microsoft.com/office/drawing/2014/main" id="{EDC8E0E6-D506-C3FD-1E6D-7E28C3CDA8B1}"/>
                  </a:ext>
                </a:extLst>
              </p:cNvPr>
              <p:cNvSpPr/>
              <p:nvPr/>
            </p:nvSpPr>
            <p:spPr>
              <a:xfrm>
                <a:off x="4508586" y="657659"/>
                <a:ext cx="4104264"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3" name="TextBox 22">
                <a:extLst>
                  <a:ext uri="{FF2B5EF4-FFF2-40B4-BE49-F238E27FC236}">
                    <a16:creationId xmlns:a16="http://schemas.microsoft.com/office/drawing/2014/main" id="{2C8AEA8E-DDA6-1F53-89CE-24E3371C93D3}"/>
                  </a:ext>
                </a:extLst>
              </p:cNvPr>
              <p:cNvSpPr txBox="1"/>
              <p:nvPr/>
            </p:nvSpPr>
            <p:spPr>
              <a:xfrm>
                <a:off x="5049416" y="862251"/>
                <a:ext cx="3280450" cy="246221"/>
              </a:xfrm>
              <a:prstGeom prst="rect">
                <a:avLst/>
              </a:prstGeom>
              <a:noFill/>
            </p:spPr>
            <p:txBody>
              <a:bodyPr wrap="square" rtlCol="0">
                <a:spAutoFit/>
              </a:bodyPr>
              <a:lstStyle/>
              <a:p>
                <a:r>
                  <a:rPr lang="lt-LT" sz="1000" b="1"/>
                  <a:t>Integravimo nauda sektoriui</a:t>
                </a:r>
              </a:p>
            </p:txBody>
          </p:sp>
          <p:pic>
            <p:nvPicPr>
              <p:cNvPr id="24" name="Graphic 23" descr="Handshake outline">
                <a:extLst>
                  <a:ext uri="{FF2B5EF4-FFF2-40B4-BE49-F238E27FC236}">
                    <a16:creationId xmlns:a16="http://schemas.microsoft.com/office/drawing/2014/main" id="{DBBF2C08-47C3-6486-D7C5-717843790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1715" y="899831"/>
                <a:ext cx="357399" cy="357399"/>
              </a:xfrm>
              <a:prstGeom prst="rect">
                <a:avLst/>
              </a:prstGeom>
            </p:spPr>
          </p:pic>
          <p:sp>
            <p:nvSpPr>
              <p:cNvPr id="25" name="TextBox 24">
                <a:extLst>
                  <a:ext uri="{FF2B5EF4-FFF2-40B4-BE49-F238E27FC236}">
                    <a16:creationId xmlns:a16="http://schemas.microsoft.com/office/drawing/2014/main" id="{95D45C4F-8C77-088C-1D4F-FD16C3FA8010}"/>
                  </a:ext>
                </a:extLst>
              </p:cNvPr>
              <p:cNvSpPr txBox="1"/>
              <p:nvPr/>
            </p:nvSpPr>
            <p:spPr>
              <a:xfrm>
                <a:off x="5049416" y="1096180"/>
                <a:ext cx="3526223"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Leistų parinkti aktualiausias priemones pagal invazinę rūšį, taip pat prioretizuoti invazines rūšis ar jų išplitimo teritorijas, kuriose šios priemonės turėtų būti taikomos pirmiausia;</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Gali suteikti papildomos informacijos, kaip yra paveikiamas EP teikimas išnaikinant invazines rūšis (arba kai yra nieko nedaroma); </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Padėtų atkleisti invazinių rūšių kontrolės veiksmų naudą žmogui, kas ypač aktualu privačių žemės sklypų savininkų atveju</a:t>
                </a:r>
                <a:r>
                  <a:rPr lang="lt-LT" sz="800">
                    <a:ea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97B5CDB8-CF52-DD81-06C5-B65BFFC8228B}"/>
                  </a:ext>
                </a:extLst>
              </p:cNvPr>
              <p:cNvSpPr txBox="1"/>
              <p:nvPr/>
            </p:nvSpPr>
            <p:spPr>
              <a:xfrm>
                <a:off x="5049416" y="2101805"/>
                <a:ext cx="3280450" cy="246221"/>
              </a:xfrm>
              <a:prstGeom prst="rect">
                <a:avLst/>
              </a:prstGeom>
              <a:noFill/>
            </p:spPr>
            <p:txBody>
              <a:bodyPr wrap="square" rtlCol="0">
                <a:spAutoFit/>
              </a:bodyPr>
              <a:lstStyle/>
              <a:p>
                <a:r>
                  <a:rPr lang="lt-LT" sz="1000" b="1"/>
                  <a:t>Integravimo nauda visuomenei</a:t>
                </a:r>
              </a:p>
            </p:txBody>
          </p:sp>
          <p:pic>
            <p:nvPicPr>
              <p:cNvPr id="27" name="Graphic 26" descr="Cycle with people outline">
                <a:extLst>
                  <a:ext uri="{FF2B5EF4-FFF2-40B4-BE49-F238E27FC236}">
                    <a16:creationId xmlns:a16="http://schemas.microsoft.com/office/drawing/2014/main" id="{7479D61C-24F8-1066-16E5-41C98C3AC5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25893" y="2099193"/>
                <a:ext cx="357399" cy="357399"/>
              </a:xfrm>
              <a:prstGeom prst="rect">
                <a:avLst/>
              </a:prstGeom>
            </p:spPr>
          </p:pic>
          <p:sp>
            <p:nvSpPr>
              <p:cNvPr id="28" name="TextBox 27">
                <a:extLst>
                  <a:ext uri="{FF2B5EF4-FFF2-40B4-BE49-F238E27FC236}">
                    <a16:creationId xmlns:a16="http://schemas.microsoft.com/office/drawing/2014/main" id="{05E5BCB3-4EF7-E9F5-4905-93D4451DD855}"/>
                  </a:ext>
                </a:extLst>
              </p:cNvPr>
              <p:cNvSpPr txBox="1"/>
              <p:nvPr/>
            </p:nvSpPr>
            <p:spPr>
              <a:xfrm>
                <a:off x="5049416" y="2332360"/>
                <a:ext cx="3479013"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Užtikrintų įvairių EP teikimą visuomenei. Tai prisidėtų prie teikiamų EP kokybės gerinimo – EP įvairovės, apimties, pasitenkinimo EP išlaikymo ar užtikrinimo;</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Didintų visuomenės suvokimą apie invazinių rūšių kontrolės poreikį ir visuomenės gaunamas naudas; </a:t>
                </a:r>
              </a:p>
            </p:txBody>
          </p:sp>
          <p:sp>
            <p:nvSpPr>
              <p:cNvPr id="31" name="Rectangle 30">
                <a:extLst>
                  <a:ext uri="{FF2B5EF4-FFF2-40B4-BE49-F238E27FC236}">
                    <a16:creationId xmlns:a16="http://schemas.microsoft.com/office/drawing/2014/main" id="{CE4D5025-DAAF-59CB-FAD7-497780F884EE}"/>
                  </a:ext>
                </a:extLst>
              </p:cNvPr>
              <p:cNvSpPr/>
              <p:nvPr/>
            </p:nvSpPr>
            <p:spPr>
              <a:xfrm>
                <a:off x="5009115" y="3413393"/>
                <a:ext cx="3603736"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Integravimo proceso (sėkmės) stebėsenos rodikliai</a:t>
                </a:r>
              </a:p>
            </p:txBody>
          </p:sp>
          <p:sp>
            <p:nvSpPr>
              <p:cNvPr id="32" name="TextBox 31">
                <a:extLst>
                  <a:ext uri="{FF2B5EF4-FFF2-40B4-BE49-F238E27FC236}">
                    <a16:creationId xmlns:a16="http://schemas.microsoft.com/office/drawing/2014/main" id="{72DFE675-5E6E-6F90-2C22-77D39CF291A4}"/>
                  </a:ext>
                </a:extLst>
              </p:cNvPr>
              <p:cNvSpPr txBox="1"/>
              <p:nvPr/>
            </p:nvSpPr>
            <p:spPr>
              <a:xfrm>
                <a:off x="5009114" y="3602126"/>
                <a:ext cx="3601487"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Įgyvendintų priemonių, skirtų kontroliuoti invazines rūšis, skaičius</a:t>
                </a:r>
                <a:r>
                  <a:rPr lang="lt-LT" sz="800">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800">
                    <a:ea typeface="Calibri" panose="020F0502020204030204" pitchFamily="34" charset="0"/>
                    <a:cs typeface="Times New Roman" panose="02020603050405020304" pitchFamily="18" charset="0"/>
                  </a:rPr>
                  <a:t>G</a:t>
                </a:r>
                <a:r>
                  <a:rPr lang="lt-LT" sz="800">
                    <a:effectLst/>
                    <a:ea typeface="Calibri" panose="020F0502020204030204" pitchFamily="34" charset="0"/>
                    <a:cs typeface="Times New Roman" panose="02020603050405020304" pitchFamily="18" charset="0"/>
                  </a:rPr>
                  <a:t>ali būti atliekamas poveikio Invazinių rūšių populiacijų gausos reguliavimo veiksmų plane analizuotoms EP kokybinis vertinimas</a:t>
                </a:r>
                <a:r>
                  <a:rPr lang="en-LT" sz="800">
                    <a:ea typeface="Calibri" panose="020F0502020204030204" pitchFamily="34" charset="0"/>
                    <a:cs typeface="Times New Roman" panose="02020603050405020304" pitchFamily="18" charset="0"/>
                  </a:rPr>
                  <a:t>.</a:t>
                </a:r>
                <a:endParaRPr lang="lt-LT" sz="8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983881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59828-1B45-4A2D-68A0-0F22FF11C005}"/>
              </a:ext>
            </a:extLst>
          </p:cNvPr>
          <p:cNvSpPr>
            <a:spLocks noGrp="1"/>
          </p:cNvSpPr>
          <p:nvPr>
            <p:ph type="title"/>
          </p:nvPr>
        </p:nvSpPr>
        <p:spPr>
          <a:xfrm>
            <a:off x="533400" y="413468"/>
            <a:ext cx="8064500" cy="304699"/>
          </a:xfrm>
        </p:spPr>
        <p:txBody>
          <a:bodyPr/>
          <a:lstStyle/>
          <a:p>
            <a:r>
              <a:rPr lang="lt-LT">
                <a:solidFill>
                  <a:schemeClr val="tx1"/>
                </a:solidFill>
              </a:rPr>
              <a:t>EP vertinimo integravimo į kraštovaizdžio monitoringą modelis</a:t>
            </a:r>
          </a:p>
        </p:txBody>
      </p:sp>
      <p:sp>
        <p:nvSpPr>
          <p:cNvPr id="3" name="Slide Number Placeholder 2">
            <a:extLst>
              <a:ext uri="{FF2B5EF4-FFF2-40B4-BE49-F238E27FC236}">
                <a16:creationId xmlns:a16="http://schemas.microsoft.com/office/drawing/2014/main" id="{B88DDC2F-FC75-C58D-D7AF-48E23E169155}"/>
              </a:ext>
            </a:extLst>
          </p:cNvPr>
          <p:cNvSpPr>
            <a:spLocks noGrp="1"/>
          </p:cNvSpPr>
          <p:nvPr>
            <p:ph type="sldNum" sz="quarter" idx="12"/>
          </p:nvPr>
        </p:nvSpPr>
        <p:spPr/>
        <p:txBody>
          <a:bodyPr/>
          <a:lstStyle/>
          <a:p>
            <a:fld id="{42B1E8F1-27DF-3C4C-AF5E-F329429EDE92}" type="slidenum">
              <a:rPr lang="en-LT" smtClean="0"/>
              <a:t>37</a:t>
            </a:fld>
            <a:endParaRPr lang="en-LT"/>
          </a:p>
        </p:txBody>
      </p:sp>
      <p:grpSp>
        <p:nvGrpSpPr>
          <p:cNvPr id="53" name="Group 52">
            <a:extLst>
              <a:ext uri="{FF2B5EF4-FFF2-40B4-BE49-F238E27FC236}">
                <a16:creationId xmlns:a16="http://schemas.microsoft.com/office/drawing/2014/main" id="{034D2024-B4D4-B637-9833-E4AEB6C85A0D}"/>
              </a:ext>
            </a:extLst>
          </p:cNvPr>
          <p:cNvGrpSpPr/>
          <p:nvPr/>
        </p:nvGrpSpPr>
        <p:grpSpPr>
          <a:xfrm>
            <a:off x="495300" y="1264094"/>
            <a:ext cx="8102599" cy="2643835"/>
            <a:chOff x="495300" y="1337935"/>
            <a:chExt cx="8102599" cy="2643835"/>
          </a:xfrm>
        </p:grpSpPr>
        <p:grpSp>
          <p:nvGrpSpPr>
            <p:cNvPr id="33" name="Group 32">
              <a:extLst>
                <a:ext uri="{FF2B5EF4-FFF2-40B4-BE49-F238E27FC236}">
                  <a16:creationId xmlns:a16="http://schemas.microsoft.com/office/drawing/2014/main" id="{2461D6C6-9048-FD26-90AB-385E0CF9580E}"/>
                </a:ext>
              </a:extLst>
            </p:cNvPr>
            <p:cNvGrpSpPr/>
            <p:nvPr/>
          </p:nvGrpSpPr>
          <p:grpSpPr>
            <a:xfrm>
              <a:off x="495300" y="1337935"/>
              <a:ext cx="8102599" cy="2643835"/>
              <a:chOff x="533400" y="1113489"/>
              <a:chExt cx="8102599" cy="2643835"/>
            </a:xfrm>
          </p:grpSpPr>
          <p:grpSp>
            <p:nvGrpSpPr>
              <p:cNvPr id="20" name="Group 19">
                <a:extLst>
                  <a:ext uri="{FF2B5EF4-FFF2-40B4-BE49-F238E27FC236}">
                    <a16:creationId xmlns:a16="http://schemas.microsoft.com/office/drawing/2014/main" id="{6BBCC0F0-8F49-B349-0D29-FD6D5024EF24}"/>
                  </a:ext>
                </a:extLst>
              </p:cNvPr>
              <p:cNvGrpSpPr/>
              <p:nvPr/>
            </p:nvGrpSpPr>
            <p:grpSpPr>
              <a:xfrm>
                <a:off x="533400" y="1113489"/>
                <a:ext cx="6016508" cy="2262498"/>
                <a:chOff x="533400" y="992116"/>
                <a:chExt cx="6593328" cy="2013204"/>
              </a:xfrm>
            </p:grpSpPr>
            <p:grpSp>
              <p:nvGrpSpPr>
                <p:cNvPr id="16" name="Group 15">
                  <a:extLst>
                    <a:ext uri="{FF2B5EF4-FFF2-40B4-BE49-F238E27FC236}">
                      <a16:creationId xmlns:a16="http://schemas.microsoft.com/office/drawing/2014/main" id="{90D6E569-6082-D84B-3E10-BAC9474FFDA1}"/>
                    </a:ext>
                  </a:extLst>
                </p:cNvPr>
                <p:cNvGrpSpPr/>
                <p:nvPr/>
              </p:nvGrpSpPr>
              <p:grpSpPr>
                <a:xfrm>
                  <a:off x="533400" y="992116"/>
                  <a:ext cx="6593328" cy="2013204"/>
                  <a:chOff x="533400" y="992116"/>
                  <a:chExt cx="6593328" cy="2013204"/>
                </a:xfrm>
              </p:grpSpPr>
              <p:sp>
                <p:nvSpPr>
                  <p:cNvPr id="4" name="Rectangle 3">
                    <a:extLst>
                      <a:ext uri="{FF2B5EF4-FFF2-40B4-BE49-F238E27FC236}">
                        <a16:creationId xmlns:a16="http://schemas.microsoft.com/office/drawing/2014/main" id="{0687812F-70CA-8D8A-B0E6-4D5A1F2DF680}"/>
                      </a:ext>
                    </a:extLst>
                  </p:cNvPr>
                  <p:cNvSpPr/>
                  <p:nvPr/>
                </p:nvSpPr>
                <p:spPr>
                  <a:xfrm>
                    <a:off x="533400" y="992116"/>
                    <a:ext cx="6583017" cy="278657"/>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a:solidFill>
                          <a:schemeClr val="bg1"/>
                        </a:solidFill>
                      </a:rPr>
                      <a:t>Kraštovaizdžio monitoringas</a:t>
                    </a:r>
                  </a:p>
                </p:txBody>
              </p:sp>
              <p:sp>
                <p:nvSpPr>
                  <p:cNvPr id="6" name="Rectangle 5">
                    <a:extLst>
                      <a:ext uri="{FF2B5EF4-FFF2-40B4-BE49-F238E27FC236}">
                        <a16:creationId xmlns:a16="http://schemas.microsoft.com/office/drawing/2014/main" id="{351E126D-F36C-6FF0-E00D-218949CCDBED}"/>
                      </a:ext>
                    </a:extLst>
                  </p:cNvPr>
                  <p:cNvSpPr/>
                  <p:nvPr/>
                </p:nvSpPr>
                <p:spPr>
                  <a:xfrm>
                    <a:off x="543711" y="2616283"/>
                    <a:ext cx="1511120" cy="3890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Nacionalinio lygmens monitoringas</a:t>
                    </a:r>
                  </a:p>
                </p:txBody>
              </p:sp>
              <p:sp>
                <p:nvSpPr>
                  <p:cNvPr id="7" name="Rectangle 6">
                    <a:extLst>
                      <a:ext uri="{FF2B5EF4-FFF2-40B4-BE49-F238E27FC236}">
                        <a16:creationId xmlns:a16="http://schemas.microsoft.com/office/drawing/2014/main" id="{81FB1C01-51DD-7095-478C-C57C9B6978CB}"/>
                      </a:ext>
                    </a:extLst>
                  </p:cNvPr>
                  <p:cNvSpPr/>
                  <p:nvPr/>
                </p:nvSpPr>
                <p:spPr>
                  <a:xfrm>
                    <a:off x="2226345" y="2616280"/>
                    <a:ext cx="1511120" cy="3890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Regioninio lygmens monitoringas</a:t>
                    </a:r>
                  </a:p>
                </p:txBody>
              </p:sp>
              <p:sp>
                <p:nvSpPr>
                  <p:cNvPr id="8" name="Rectangle 7">
                    <a:extLst>
                      <a:ext uri="{FF2B5EF4-FFF2-40B4-BE49-F238E27FC236}">
                        <a16:creationId xmlns:a16="http://schemas.microsoft.com/office/drawing/2014/main" id="{FECBD442-C4BA-8569-3A78-654BF43EC8FA}"/>
                      </a:ext>
                    </a:extLst>
                  </p:cNvPr>
                  <p:cNvSpPr/>
                  <p:nvPr/>
                </p:nvSpPr>
                <p:spPr>
                  <a:xfrm>
                    <a:off x="3908979" y="2616280"/>
                    <a:ext cx="1511120" cy="3890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Vietinio lygmens monitoringas</a:t>
                    </a:r>
                  </a:p>
                </p:txBody>
              </p:sp>
              <p:sp>
                <p:nvSpPr>
                  <p:cNvPr id="9" name="Rectangle 8">
                    <a:extLst>
                      <a:ext uri="{FF2B5EF4-FFF2-40B4-BE49-F238E27FC236}">
                        <a16:creationId xmlns:a16="http://schemas.microsoft.com/office/drawing/2014/main" id="{FC93FEA3-7833-C816-0045-96A1474EF901}"/>
                      </a:ext>
                    </a:extLst>
                  </p:cNvPr>
                  <p:cNvSpPr/>
                  <p:nvPr/>
                </p:nvSpPr>
                <p:spPr>
                  <a:xfrm>
                    <a:off x="5615608" y="2616282"/>
                    <a:ext cx="1511120" cy="3890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Specifinis kraštovaizdžio monitoringas</a:t>
                    </a:r>
                  </a:p>
                </p:txBody>
              </p:sp>
              <p:cxnSp>
                <p:nvCxnSpPr>
                  <p:cNvPr id="11" name="Straight Connector 10">
                    <a:extLst>
                      <a:ext uri="{FF2B5EF4-FFF2-40B4-BE49-F238E27FC236}">
                        <a16:creationId xmlns:a16="http://schemas.microsoft.com/office/drawing/2014/main" id="{4EBD3A54-9209-3803-E455-CF89C854A75A}"/>
                      </a:ext>
                    </a:extLst>
                  </p:cNvPr>
                  <p:cNvCxnSpPr>
                    <a:cxnSpLocks/>
                  </p:cNvCxnSpPr>
                  <p:nvPr/>
                </p:nvCxnSpPr>
                <p:spPr>
                  <a:xfrm flipV="1">
                    <a:off x="1420489" y="1270770"/>
                    <a:ext cx="0" cy="1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B36693-3AA9-A3D9-973A-28D13597BF03}"/>
                      </a:ext>
                    </a:extLst>
                  </p:cNvPr>
                  <p:cNvCxnSpPr>
                    <a:cxnSpLocks/>
                  </p:cNvCxnSpPr>
                  <p:nvPr/>
                </p:nvCxnSpPr>
                <p:spPr>
                  <a:xfrm flipV="1">
                    <a:off x="2932229" y="1270773"/>
                    <a:ext cx="0" cy="1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95AC6A-29ED-7499-CB3C-13A3C33418B8}"/>
                      </a:ext>
                    </a:extLst>
                  </p:cNvPr>
                  <p:cNvCxnSpPr>
                    <a:cxnSpLocks/>
                  </p:cNvCxnSpPr>
                  <p:nvPr/>
                </p:nvCxnSpPr>
                <p:spPr>
                  <a:xfrm flipV="1">
                    <a:off x="4661638" y="1270770"/>
                    <a:ext cx="0" cy="1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A3EDBE-5674-033C-ECCF-CEAB09A0A3FE}"/>
                      </a:ext>
                    </a:extLst>
                  </p:cNvPr>
                  <p:cNvCxnSpPr>
                    <a:cxnSpLocks/>
                  </p:cNvCxnSpPr>
                  <p:nvPr/>
                </p:nvCxnSpPr>
                <p:spPr>
                  <a:xfrm flipV="1">
                    <a:off x="6371169" y="1270770"/>
                    <a:ext cx="0" cy="1600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089D4D9A-6929-9746-42D1-CD2B9A50C5E0}"/>
                    </a:ext>
                  </a:extLst>
                </p:cNvPr>
                <p:cNvSpPr/>
                <p:nvPr/>
              </p:nvSpPr>
              <p:spPr>
                <a:xfrm>
                  <a:off x="533400" y="1430811"/>
                  <a:ext cx="3204062" cy="10734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000">
                      <a:solidFill>
                        <a:schemeClr val="tx1"/>
                      </a:solidFill>
                    </a:rPr>
                    <a:t>Nacionalinio ir regioninio lygmens kraštovaizdžio būklės monitoringas vykdomas fiksuojant ir analizuojant kraštovaizdžio struktūros pokyčius per žemės dangos klasių teritorinio pasiskirstymo kaitą</a:t>
                  </a:r>
                </a:p>
              </p:txBody>
            </p:sp>
            <p:sp>
              <p:nvSpPr>
                <p:cNvPr id="18" name="Rectangle 17">
                  <a:extLst>
                    <a:ext uri="{FF2B5EF4-FFF2-40B4-BE49-F238E27FC236}">
                      <a16:creationId xmlns:a16="http://schemas.microsoft.com/office/drawing/2014/main" id="{6993ABD0-32F0-98EE-2CDB-12380EA6CEDC}"/>
                    </a:ext>
                  </a:extLst>
                </p:cNvPr>
                <p:cNvSpPr/>
                <p:nvPr/>
              </p:nvSpPr>
              <p:spPr>
                <a:xfrm>
                  <a:off x="3898668" y="1430811"/>
                  <a:ext cx="1518180" cy="10734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chemeClr val="tx1"/>
                      </a:solidFill>
                    </a:rPr>
                    <a:t>Vietinio lygmens kraštovaizdžio būklės stebėsena vykdoma fiksuojant ir stebint žemės dangos klasių, žemės naudmenų, kraštovaizdžio poliarizacijos ir </a:t>
                  </a:r>
                  <a:r>
                    <a:rPr lang="lt-LT" sz="800" err="1">
                      <a:solidFill>
                        <a:schemeClr val="tx1"/>
                      </a:solidFill>
                    </a:rPr>
                    <a:t>antropogenizacijos</a:t>
                  </a:r>
                  <a:r>
                    <a:rPr lang="lt-LT" sz="800">
                      <a:solidFill>
                        <a:schemeClr val="tx1"/>
                      </a:solidFill>
                    </a:rPr>
                    <a:t> kaitą 100 atrinktų kraštovaizdžio etalonų</a:t>
                  </a:r>
                </a:p>
              </p:txBody>
            </p:sp>
            <p:sp>
              <p:nvSpPr>
                <p:cNvPr id="19" name="Rectangle 18">
                  <a:extLst>
                    <a:ext uri="{FF2B5EF4-FFF2-40B4-BE49-F238E27FC236}">
                      <a16:creationId xmlns:a16="http://schemas.microsoft.com/office/drawing/2014/main" id="{90A90A47-D6E7-1555-D286-2623E981421E}"/>
                    </a:ext>
                  </a:extLst>
                </p:cNvPr>
                <p:cNvSpPr/>
                <p:nvPr/>
              </p:nvSpPr>
              <p:spPr>
                <a:xfrm>
                  <a:off x="5605297" y="1430811"/>
                  <a:ext cx="1511120" cy="10734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900">
                      <a:solidFill>
                        <a:schemeClr val="tx1"/>
                      </a:solidFill>
                    </a:rPr>
                    <a:t>Specifinio kraštovaizdžio monitoringas vykdomas pajūrio juostoje, karstiniame regione ir valstybiniuose parkuose</a:t>
                  </a:r>
                </a:p>
              </p:txBody>
            </p:sp>
          </p:grpSp>
          <p:sp>
            <p:nvSpPr>
              <p:cNvPr id="22" name="Rectangle 21">
                <a:extLst>
                  <a:ext uri="{FF2B5EF4-FFF2-40B4-BE49-F238E27FC236}">
                    <a16:creationId xmlns:a16="http://schemas.microsoft.com/office/drawing/2014/main" id="{069EFBF0-7833-2AE5-67E1-6A7F0544657A}"/>
                  </a:ext>
                </a:extLst>
              </p:cNvPr>
              <p:cNvSpPr/>
              <p:nvPr/>
            </p:nvSpPr>
            <p:spPr>
              <a:xfrm>
                <a:off x="6684138" y="1599793"/>
                <a:ext cx="1951861" cy="177619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900">
                    <a:solidFill>
                      <a:schemeClr val="tx1"/>
                    </a:solidFill>
                    <a:effectLst/>
                    <a:ea typeface="Times New Roman" panose="02020603050405020304" pitchFamily="18" charset="0"/>
                  </a:rPr>
                  <a:t>Monitoringas </a:t>
                </a:r>
                <a:r>
                  <a:rPr lang="lt-LT" sz="900">
                    <a:solidFill>
                      <a:schemeClr val="tx1"/>
                    </a:solidFill>
                    <a:effectLst/>
                    <a:ea typeface="Times New Roman" panose="02020603050405020304" pitchFamily="18" charset="0"/>
                    <a:cs typeface="Calibri Light" panose="020F0302020204030204" pitchFamily="34" charset="0"/>
                  </a:rPr>
                  <a:t>galėtų būti papildytas EP vertinimu kaip kraštovaizdžio kaitos pasekmių nustatymu. T. y. pasikeitus kraštovaizdžiui, galėtų keistis ir tam tikros teritorijos teikiamų EP spektras, pavyzdžiui, stebint kraštovaizdžio kaitos tendenciją, galima nustatyti, kokių EP teikimas gali sumažėti ir atitinkamai planuojant teritoriją atsižvelgti į šiuos pokyčius. Į tokias grėsmes galima atsižvelgti taip pat planuojant kraštovaizdžio politiką. </a:t>
                </a:r>
                <a:endParaRPr lang="lt-LT" sz="900">
                  <a:solidFill>
                    <a:schemeClr val="tx1"/>
                  </a:solidFill>
                  <a:cs typeface="Calibri Light" panose="020F0302020204030204" pitchFamily="34" charset="0"/>
                </a:endParaRPr>
              </a:p>
            </p:txBody>
          </p:sp>
          <p:sp>
            <p:nvSpPr>
              <p:cNvPr id="29" name="Rectangle 28">
                <a:extLst>
                  <a:ext uri="{FF2B5EF4-FFF2-40B4-BE49-F238E27FC236}">
                    <a16:creationId xmlns:a16="http://schemas.microsoft.com/office/drawing/2014/main" id="{987BA5C0-79AE-AF31-FAA1-43CC2C49E24B}"/>
                  </a:ext>
                </a:extLst>
              </p:cNvPr>
              <p:cNvSpPr/>
              <p:nvPr/>
            </p:nvSpPr>
            <p:spPr>
              <a:xfrm>
                <a:off x="2078237" y="3535821"/>
                <a:ext cx="144000" cy="132213"/>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0" name="Rectangle 29">
                <a:extLst>
                  <a:ext uri="{FF2B5EF4-FFF2-40B4-BE49-F238E27FC236}">
                    <a16:creationId xmlns:a16="http://schemas.microsoft.com/office/drawing/2014/main" id="{C0B86D5B-75F4-B662-6CE8-F72784614F5D}"/>
                  </a:ext>
                </a:extLst>
              </p:cNvPr>
              <p:cNvSpPr/>
              <p:nvPr/>
            </p:nvSpPr>
            <p:spPr>
              <a:xfrm>
                <a:off x="542809" y="3549009"/>
                <a:ext cx="144000" cy="1322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1" name="TextBox 30">
                <a:extLst>
                  <a:ext uri="{FF2B5EF4-FFF2-40B4-BE49-F238E27FC236}">
                    <a16:creationId xmlns:a16="http://schemas.microsoft.com/office/drawing/2014/main" id="{FD51EC38-FF16-474E-2AE0-38280AD6A001}"/>
                  </a:ext>
                </a:extLst>
              </p:cNvPr>
              <p:cNvSpPr txBox="1"/>
              <p:nvPr/>
            </p:nvSpPr>
            <p:spPr>
              <a:xfrm>
                <a:off x="692302" y="3449547"/>
                <a:ext cx="1340971" cy="307777"/>
              </a:xfrm>
              <a:prstGeom prst="rect">
                <a:avLst/>
              </a:prstGeom>
              <a:noFill/>
            </p:spPr>
            <p:txBody>
              <a:bodyPr wrap="square" rtlCol="0">
                <a:spAutoFit/>
              </a:bodyPr>
              <a:lstStyle/>
              <a:p>
                <a:r>
                  <a:rPr lang="lt-LT" sz="700"/>
                  <a:t>Integravimo į sprendimų priėmimo procesus galimybė</a:t>
                </a:r>
              </a:p>
            </p:txBody>
          </p:sp>
          <p:sp>
            <p:nvSpPr>
              <p:cNvPr id="32" name="TextBox 31">
                <a:extLst>
                  <a:ext uri="{FF2B5EF4-FFF2-40B4-BE49-F238E27FC236}">
                    <a16:creationId xmlns:a16="http://schemas.microsoft.com/office/drawing/2014/main" id="{929D69EE-9EF3-F317-8E55-EAC198D183B4}"/>
                  </a:ext>
                </a:extLst>
              </p:cNvPr>
              <p:cNvSpPr txBox="1"/>
              <p:nvPr/>
            </p:nvSpPr>
            <p:spPr>
              <a:xfrm>
                <a:off x="2227730" y="3501899"/>
                <a:ext cx="1340971" cy="200055"/>
              </a:xfrm>
              <a:prstGeom prst="rect">
                <a:avLst/>
              </a:prstGeom>
              <a:noFill/>
            </p:spPr>
            <p:txBody>
              <a:bodyPr wrap="square" rtlCol="0">
                <a:spAutoFit/>
              </a:bodyPr>
              <a:lstStyle/>
              <a:p>
                <a:r>
                  <a:rPr lang="lt-LT" sz="700"/>
                  <a:t>Siūlymai dėl integravimo būdo</a:t>
                </a:r>
              </a:p>
            </p:txBody>
          </p:sp>
        </p:grpSp>
        <p:cxnSp>
          <p:nvCxnSpPr>
            <p:cNvPr id="49" name="Connector: Elbow 48">
              <a:extLst>
                <a:ext uri="{FF2B5EF4-FFF2-40B4-BE49-F238E27FC236}">
                  <a16:creationId xmlns:a16="http://schemas.microsoft.com/office/drawing/2014/main" id="{0CE4C0D2-F6C1-9D32-4DFE-5AB30560CB05}"/>
                </a:ext>
              </a:extLst>
            </p:cNvPr>
            <p:cNvCxnSpPr>
              <a:cxnSpLocks/>
              <a:stCxn id="22" idx="0"/>
              <a:endCxn id="4" idx="3"/>
            </p:cNvCxnSpPr>
            <p:nvPr/>
          </p:nvCxnSpPr>
          <p:spPr>
            <a:xfrm rot="16200000" flipV="1">
              <a:off x="6897323" y="1099593"/>
              <a:ext cx="329722" cy="1119570"/>
            </a:xfrm>
            <a:prstGeom prst="bentConnector2">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D9057981-F04E-FF76-67B2-0E02C889CB81}"/>
              </a:ext>
            </a:extLst>
          </p:cNvPr>
          <p:cNvSpPr txBox="1"/>
          <p:nvPr/>
        </p:nvSpPr>
        <p:spPr>
          <a:xfrm>
            <a:off x="432031" y="835106"/>
            <a:ext cx="8040108" cy="246221"/>
          </a:xfrm>
          <a:prstGeom prst="rect">
            <a:avLst/>
          </a:prstGeom>
          <a:noFill/>
        </p:spPr>
        <p:txBody>
          <a:bodyPr wrap="square">
            <a:spAutoFit/>
          </a:bodyPr>
          <a:lstStyle/>
          <a:p>
            <a:pPr algn="just"/>
            <a:r>
              <a:rPr lang="lt-LT" sz="1000"/>
              <a:t>Tikslas – </a:t>
            </a:r>
            <a:r>
              <a:rPr lang="lt-LT" sz="1000">
                <a:solidFill>
                  <a:schemeClr val="tx1"/>
                </a:solidFill>
              </a:rPr>
              <a:t>siekiama </a:t>
            </a:r>
            <a:r>
              <a:rPr lang="lt-LT" sz="1000"/>
              <a:t>atskleisti kraštovaizdžio pokyčių įtaką EP teikimui (pagerėja, pablogėja, nekinta ir pan.)</a:t>
            </a:r>
            <a:r>
              <a:rPr lang="lt-LT" sz="1000">
                <a:solidFill>
                  <a:schemeClr val="tx1"/>
                </a:solidFill>
              </a:rPr>
              <a:t>.</a:t>
            </a:r>
            <a:r>
              <a:rPr lang="lt-LT" sz="1000"/>
              <a:t> </a:t>
            </a:r>
          </a:p>
        </p:txBody>
      </p:sp>
    </p:spTree>
    <p:extLst>
      <p:ext uri="{BB962C8B-B14F-4D97-AF65-F5344CB8AC3E}">
        <p14:creationId xmlns:p14="http://schemas.microsoft.com/office/powerpoint/2010/main" val="127232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2C54-AC3A-678F-AB3B-DE8C8ACD4296}"/>
              </a:ext>
            </a:extLst>
          </p:cNvPr>
          <p:cNvSpPr>
            <a:spLocks noGrp="1"/>
          </p:cNvSpPr>
          <p:nvPr>
            <p:ph type="title"/>
          </p:nvPr>
        </p:nvSpPr>
        <p:spPr>
          <a:xfrm>
            <a:off x="533400" y="323002"/>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E72B0C3A-BA07-686E-7FB4-BB230FDC4626}"/>
              </a:ext>
            </a:extLst>
          </p:cNvPr>
          <p:cNvSpPr>
            <a:spLocks noGrp="1"/>
          </p:cNvSpPr>
          <p:nvPr>
            <p:ph type="sldNum" sz="quarter" idx="12"/>
          </p:nvPr>
        </p:nvSpPr>
        <p:spPr/>
        <p:txBody>
          <a:bodyPr/>
          <a:lstStyle/>
          <a:p>
            <a:fld id="{42B1E8F1-27DF-3C4C-AF5E-F329429EDE92}" type="slidenum">
              <a:rPr lang="en-LT" smtClean="0"/>
              <a:t>38</a:t>
            </a:fld>
            <a:endParaRPr lang="en-LT"/>
          </a:p>
        </p:txBody>
      </p:sp>
      <p:grpSp>
        <p:nvGrpSpPr>
          <p:cNvPr id="34" name="Group 33">
            <a:extLst>
              <a:ext uri="{FF2B5EF4-FFF2-40B4-BE49-F238E27FC236}">
                <a16:creationId xmlns:a16="http://schemas.microsoft.com/office/drawing/2014/main" id="{09313098-2DF6-1F06-E464-3F2B6B2A4151}"/>
              </a:ext>
            </a:extLst>
          </p:cNvPr>
          <p:cNvGrpSpPr/>
          <p:nvPr/>
        </p:nvGrpSpPr>
        <p:grpSpPr>
          <a:xfrm>
            <a:off x="526745" y="657659"/>
            <a:ext cx="8086105" cy="3963442"/>
            <a:chOff x="526745" y="657659"/>
            <a:chExt cx="8086105" cy="3963442"/>
          </a:xfrm>
        </p:grpSpPr>
        <p:grpSp>
          <p:nvGrpSpPr>
            <p:cNvPr id="18" name="Group 17">
              <a:extLst>
                <a:ext uri="{FF2B5EF4-FFF2-40B4-BE49-F238E27FC236}">
                  <a16:creationId xmlns:a16="http://schemas.microsoft.com/office/drawing/2014/main" id="{C8CD5128-C77C-3F0F-6C2B-1A565FC6F659}"/>
                </a:ext>
              </a:extLst>
            </p:cNvPr>
            <p:cNvGrpSpPr/>
            <p:nvPr/>
          </p:nvGrpSpPr>
          <p:grpSpPr>
            <a:xfrm>
              <a:off x="526745" y="657659"/>
              <a:ext cx="4386108" cy="3963442"/>
              <a:chOff x="526745" y="657659"/>
              <a:chExt cx="4386108" cy="3963442"/>
            </a:xfrm>
          </p:grpSpPr>
          <p:cxnSp>
            <p:nvCxnSpPr>
              <p:cNvPr id="4" name="Straight Connector 3">
                <a:extLst>
                  <a:ext uri="{FF2B5EF4-FFF2-40B4-BE49-F238E27FC236}">
                    <a16:creationId xmlns:a16="http://schemas.microsoft.com/office/drawing/2014/main" id="{B4790A0E-2C78-E770-05BF-885111085C2E}"/>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1DFB2BF-FDD2-1E6A-7789-FF31D0A57AF8}"/>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00AB6AE0-7C5B-0D79-5803-AA7C987442C3}"/>
                  </a:ext>
                </a:extLst>
              </p:cNvPr>
              <p:cNvSpPr txBox="1"/>
              <p:nvPr/>
            </p:nvSpPr>
            <p:spPr>
              <a:xfrm>
                <a:off x="887912" y="913736"/>
                <a:ext cx="3602427" cy="253916"/>
              </a:xfrm>
              <a:prstGeom prst="rect">
                <a:avLst/>
              </a:prstGeom>
              <a:noFill/>
            </p:spPr>
            <p:txBody>
              <a:bodyPr wrap="square" rtlCol="0">
                <a:spAutoFit/>
              </a:bodyPr>
              <a:lstStyle/>
              <a:p>
                <a:r>
                  <a:rPr lang="lt-LT" sz="1050" b="1"/>
                  <a:t>Ekosistemos: visos</a:t>
                </a:r>
              </a:p>
            </p:txBody>
          </p:sp>
          <p:pic>
            <p:nvPicPr>
              <p:cNvPr id="8" name="Picture 7" descr="Shape&#10;&#10;Description automatically generated with low confidence">
                <a:extLst>
                  <a:ext uri="{FF2B5EF4-FFF2-40B4-BE49-F238E27FC236}">
                    <a16:creationId xmlns:a16="http://schemas.microsoft.com/office/drawing/2014/main" id="{0C6073B0-4672-F957-8073-9043F38A585A}"/>
                  </a:ext>
                </a:extLst>
              </p:cNvPr>
              <p:cNvPicPr>
                <a:picLocks noChangeAspect="1"/>
              </p:cNvPicPr>
              <p:nvPr/>
            </p:nvPicPr>
            <p:blipFill>
              <a:blip r:embed="rId2">
                <a:duotone>
                  <a:schemeClr val="accent1">
                    <a:shade val="45000"/>
                    <a:satMod val="135000"/>
                  </a:schemeClr>
                  <a:prstClr val="white"/>
                </a:duotone>
              </a:blip>
              <a:stretch>
                <a:fillRect/>
              </a:stretch>
            </p:blipFill>
            <p:spPr>
              <a:xfrm>
                <a:off x="539949" y="957148"/>
                <a:ext cx="371379" cy="359552"/>
              </a:xfrm>
              <a:prstGeom prst="rect">
                <a:avLst/>
              </a:prstGeom>
              <a:ln>
                <a:noFill/>
              </a:ln>
            </p:spPr>
          </p:pic>
          <p:sp>
            <p:nvSpPr>
              <p:cNvPr id="9" name="TextBox 8">
                <a:extLst>
                  <a:ext uri="{FF2B5EF4-FFF2-40B4-BE49-F238E27FC236}">
                    <a16:creationId xmlns:a16="http://schemas.microsoft.com/office/drawing/2014/main" id="{67375322-8E07-7473-E15A-DDE159A38D7A}"/>
                  </a:ext>
                </a:extLst>
              </p:cNvPr>
              <p:cNvSpPr txBox="1"/>
              <p:nvPr/>
            </p:nvSpPr>
            <p:spPr>
              <a:xfrm>
                <a:off x="935649" y="1106548"/>
                <a:ext cx="3587095"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Padėtų atskleisti tam tikrų ekosistemų išlaikymo svarbą dėl jos teikiamos naudos. Toks požiūris gali lemti sprendimus, susijusius su kraštovaizdžio formavimu, kuriais bus daromas mažesnis neigiamas poveikis ekosistemų būklei arba išsaugomos visos ar bent dalis tam tikros ekosistemos.</a:t>
                </a:r>
                <a:r>
                  <a:rPr lang="en-LT" sz="800">
                    <a:effectLst/>
                  </a:rPr>
                  <a:t> </a:t>
                </a:r>
                <a:endParaRPr lang="lt-LT" sz="800"/>
              </a:p>
            </p:txBody>
          </p:sp>
          <p:sp>
            <p:nvSpPr>
              <p:cNvPr id="10" name="TextBox 9">
                <a:extLst>
                  <a:ext uri="{FF2B5EF4-FFF2-40B4-BE49-F238E27FC236}">
                    <a16:creationId xmlns:a16="http://schemas.microsoft.com/office/drawing/2014/main" id="{6E2ECEAA-AEBC-5267-1593-FC04510B5440}"/>
                  </a:ext>
                </a:extLst>
              </p:cNvPr>
              <p:cNvSpPr txBox="1"/>
              <p:nvPr/>
            </p:nvSpPr>
            <p:spPr>
              <a:xfrm>
                <a:off x="916746" y="2094697"/>
                <a:ext cx="3573593" cy="415498"/>
              </a:xfrm>
              <a:prstGeom prst="rect">
                <a:avLst/>
              </a:prstGeom>
              <a:noFill/>
            </p:spPr>
            <p:txBody>
              <a:bodyPr wrap="square" rtlCol="0">
                <a:spAutoFit/>
              </a:bodyPr>
              <a:lstStyle/>
              <a:p>
                <a:pPr algn="just">
                  <a:buClr>
                    <a:srgbClr val="1F7B61"/>
                  </a:buClr>
                  <a:buSzPts val="800"/>
                </a:pPr>
                <a:r>
                  <a:rPr lang="lt-LT" sz="1050" b="1">
                    <a:solidFill>
                      <a:srgbClr val="000000"/>
                    </a:solidFill>
                    <a:effectLst/>
                    <a:ea typeface="Calibri" panose="020F0502020204030204" pitchFamily="34" charset="0"/>
                    <a:cs typeface="Calibri" panose="020F0502020204030204" pitchFamily="34" charset="0"/>
                  </a:rPr>
                  <a:t>Pavyzdinės EP:</a:t>
                </a:r>
                <a:r>
                  <a:rPr lang="en-LT" sz="1050" b="1">
                    <a:solidFill>
                      <a:srgbClr val="000000"/>
                    </a:solidFill>
                    <a:ea typeface="Calibri" panose="020F0502020204030204" pitchFamily="34" charset="0"/>
                    <a:cs typeface="Times New Roman" panose="02020603050405020304" pitchFamily="18" charset="0"/>
                  </a:rPr>
                  <a:t> </a:t>
                </a:r>
                <a:r>
                  <a:rPr lang="lt-LT" sz="1050" b="1">
                    <a:solidFill>
                      <a:srgbClr val="000000"/>
                    </a:solidFill>
                    <a:ea typeface="Calibri" panose="020F0502020204030204" pitchFamily="34" charset="0"/>
                    <a:cs typeface="Times New Roman" panose="02020603050405020304" pitchFamily="18" charset="0"/>
                  </a:rPr>
                  <a:t>klimato reguliavimas, žaliavos iš laukinių augalų energijai, laukinių gyvūnų panaudojimas maistui, kt.</a:t>
                </a:r>
                <a:endParaRPr lang="lt-LT" sz="105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D4505443-561A-A230-1A11-06564D3C8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237" y="2095092"/>
                <a:ext cx="359552" cy="359552"/>
              </a:xfrm>
              <a:prstGeom prst="rect">
                <a:avLst/>
              </a:prstGeom>
            </p:spPr>
          </p:pic>
          <p:sp>
            <p:nvSpPr>
              <p:cNvPr id="12" name="TextBox 11">
                <a:extLst>
                  <a:ext uri="{FF2B5EF4-FFF2-40B4-BE49-F238E27FC236}">
                    <a16:creationId xmlns:a16="http://schemas.microsoft.com/office/drawing/2014/main" id="{EDE42BC8-E7EB-08AE-539B-4CB3C00962B0}"/>
                  </a:ext>
                </a:extLst>
              </p:cNvPr>
              <p:cNvSpPr txBox="1"/>
              <p:nvPr/>
            </p:nvSpPr>
            <p:spPr>
              <a:xfrm>
                <a:off x="935649" y="2493143"/>
                <a:ext cx="3587095"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Leidžia nustatyti teritorijas, kurioms iškyla grėsmė EP teikimui ar jų kokybei, todėl įgalina priimti sprendimus, kuriais sumažinamas arba išvengiamas neigiamas poveikis EP kokybei.</a:t>
                </a:r>
                <a:r>
                  <a:rPr lang="en-LT" sz="800">
                    <a:effectLst/>
                  </a:rPr>
                  <a:t> </a:t>
                </a:r>
                <a:endParaRPr lang="lt-LT" sz="800"/>
              </a:p>
            </p:txBody>
          </p:sp>
          <p:sp>
            <p:nvSpPr>
              <p:cNvPr id="13" name="TextBox 12">
                <a:extLst>
                  <a:ext uri="{FF2B5EF4-FFF2-40B4-BE49-F238E27FC236}">
                    <a16:creationId xmlns:a16="http://schemas.microsoft.com/office/drawing/2014/main" id="{7BB834D5-E704-DD4B-C983-EC0FD0D080F2}"/>
                  </a:ext>
                </a:extLst>
              </p:cNvPr>
              <p:cNvSpPr txBox="1"/>
              <p:nvPr/>
            </p:nvSpPr>
            <p:spPr>
              <a:xfrm rot="16200000">
                <a:off x="-26656" y="3778137"/>
                <a:ext cx="139711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14" name="Rectangle 13">
                <a:extLst>
                  <a:ext uri="{FF2B5EF4-FFF2-40B4-BE49-F238E27FC236}">
                    <a16:creationId xmlns:a16="http://schemas.microsoft.com/office/drawing/2014/main" id="{3EC8D1C6-3FD8-98C4-0148-B57EEE28369E}"/>
                  </a:ext>
                </a:extLst>
              </p:cNvPr>
              <p:cNvSpPr/>
              <p:nvPr/>
            </p:nvSpPr>
            <p:spPr>
              <a:xfrm>
                <a:off x="911328" y="3233036"/>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sp>
            <p:nvSpPr>
              <p:cNvPr id="15" name="Rectangle 14">
                <a:extLst>
                  <a:ext uri="{FF2B5EF4-FFF2-40B4-BE49-F238E27FC236}">
                    <a16:creationId xmlns:a16="http://schemas.microsoft.com/office/drawing/2014/main" id="{B51869DE-30A6-C472-062F-3F4EB5405073}"/>
                  </a:ext>
                </a:extLst>
              </p:cNvPr>
              <p:cNvSpPr/>
              <p:nvPr/>
            </p:nvSpPr>
            <p:spPr>
              <a:xfrm>
                <a:off x="2752841" y="3239799"/>
                <a:ext cx="1764000" cy="17546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
            <p:nvSpPr>
              <p:cNvPr id="16" name="TextBox 15">
                <a:extLst>
                  <a:ext uri="{FF2B5EF4-FFF2-40B4-BE49-F238E27FC236}">
                    <a16:creationId xmlns:a16="http://schemas.microsoft.com/office/drawing/2014/main" id="{00B4D204-EC4C-F2E0-5CED-5F764F8B86E0}"/>
                  </a:ext>
                </a:extLst>
              </p:cNvPr>
              <p:cNvSpPr txBox="1"/>
              <p:nvPr/>
            </p:nvSpPr>
            <p:spPr>
              <a:xfrm>
                <a:off x="907018" y="3447273"/>
                <a:ext cx="1782107" cy="215444"/>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Ekosistemų apimtis.</a:t>
                </a:r>
                <a:endParaRPr lang="en-LT" sz="800">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E364704-3CDB-C694-EAC4-507364145E35}"/>
                  </a:ext>
                </a:extLst>
              </p:cNvPr>
              <p:cNvSpPr txBox="1"/>
              <p:nvPr/>
            </p:nvSpPr>
            <p:spPr>
              <a:xfrm>
                <a:off x="2729196" y="3447273"/>
                <a:ext cx="1782107"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 (jų apskaičiavimui ir kartografavimui naudojami tie patys metodai).</a:t>
                </a:r>
                <a:endParaRPr lang="en-LT" sz="800">
                  <a:effectLs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16A915A5-278D-4790-7B50-C83B7156A0BF}"/>
                  </a:ext>
                </a:extLst>
              </p:cNvPr>
              <p:cNvSpPr txBox="1"/>
              <p:nvPr/>
            </p:nvSpPr>
            <p:spPr>
              <a:xfrm rot="16200000">
                <a:off x="4075798" y="3784045"/>
                <a:ext cx="1397112"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grpSp>
        <p:grpSp>
          <p:nvGrpSpPr>
            <p:cNvPr id="33" name="Group 32">
              <a:extLst>
                <a:ext uri="{FF2B5EF4-FFF2-40B4-BE49-F238E27FC236}">
                  <a16:creationId xmlns:a16="http://schemas.microsoft.com/office/drawing/2014/main" id="{A7FEB0DE-88B4-9F1D-A978-4203B5218327}"/>
                </a:ext>
              </a:extLst>
            </p:cNvPr>
            <p:cNvGrpSpPr/>
            <p:nvPr/>
          </p:nvGrpSpPr>
          <p:grpSpPr>
            <a:xfrm>
              <a:off x="4616850" y="657659"/>
              <a:ext cx="3996000" cy="3374389"/>
              <a:chOff x="4616850" y="657659"/>
              <a:chExt cx="3996000" cy="3374389"/>
            </a:xfrm>
          </p:grpSpPr>
          <p:sp>
            <p:nvSpPr>
              <p:cNvPr id="6" name="Rectangle 5">
                <a:extLst>
                  <a:ext uri="{FF2B5EF4-FFF2-40B4-BE49-F238E27FC236}">
                    <a16:creationId xmlns:a16="http://schemas.microsoft.com/office/drawing/2014/main" id="{330BED3D-3013-9942-59F8-B2FAE4F37DBB}"/>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19" name="TextBox 18">
                <a:extLst>
                  <a:ext uri="{FF2B5EF4-FFF2-40B4-BE49-F238E27FC236}">
                    <a16:creationId xmlns:a16="http://schemas.microsoft.com/office/drawing/2014/main" id="{D95572E7-9047-4044-1D28-060ED74CDFFD}"/>
                  </a:ext>
                </a:extLst>
              </p:cNvPr>
              <p:cNvSpPr txBox="1"/>
              <p:nvPr/>
            </p:nvSpPr>
            <p:spPr>
              <a:xfrm>
                <a:off x="4999746" y="913736"/>
                <a:ext cx="3280450" cy="253916"/>
              </a:xfrm>
              <a:prstGeom prst="rect">
                <a:avLst/>
              </a:prstGeom>
              <a:noFill/>
            </p:spPr>
            <p:txBody>
              <a:bodyPr wrap="square" rtlCol="0">
                <a:spAutoFit/>
              </a:bodyPr>
              <a:lstStyle/>
              <a:p>
                <a:r>
                  <a:rPr lang="lt-LT" sz="1050" b="1"/>
                  <a:t>Integravimo nauda sektoriui</a:t>
                </a:r>
              </a:p>
            </p:txBody>
          </p:sp>
          <p:pic>
            <p:nvPicPr>
              <p:cNvPr id="20" name="Graphic 19" descr="Handshake outline">
                <a:extLst>
                  <a:ext uri="{FF2B5EF4-FFF2-40B4-BE49-F238E27FC236}">
                    <a16:creationId xmlns:a16="http://schemas.microsoft.com/office/drawing/2014/main" id="{932968AF-9928-4643-A5E1-1F6858534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1715" y="899831"/>
                <a:ext cx="357399" cy="357399"/>
              </a:xfrm>
              <a:prstGeom prst="rect">
                <a:avLst/>
              </a:prstGeom>
            </p:spPr>
          </p:pic>
          <p:sp>
            <p:nvSpPr>
              <p:cNvPr id="21" name="TextBox 20">
                <a:extLst>
                  <a:ext uri="{FF2B5EF4-FFF2-40B4-BE49-F238E27FC236}">
                    <a16:creationId xmlns:a16="http://schemas.microsoft.com/office/drawing/2014/main" id="{B2871FC0-C120-B490-FA7E-A6147F21174C}"/>
                  </a:ext>
                </a:extLst>
              </p:cNvPr>
              <p:cNvSpPr txBox="1"/>
              <p:nvPr/>
            </p:nvSpPr>
            <p:spPr>
              <a:xfrm>
                <a:off x="5025755" y="1106548"/>
                <a:ext cx="3587095"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Gali būti nustatytos rizikos prioritetinių EP teikimui;</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Atlikta analizė galėtų suteikti įrodymų įvairiems susijusiems su tokios rizikos mažinimu priemonėms kurti ir įgyvendinti, taip pat formuojant kraštovaizdžio politiką; </a:t>
                </a:r>
              </a:p>
              <a:p>
                <a:pPr marL="171450" indent="-171450" algn="just">
                  <a:buFont typeface="Arial" panose="020B0604020202020204" pitchFamily="34" charset="0"/>
                  <a:buChar char="•"/>
                </a:pPr>
                <a:r>
                  <a:rPr lang="lt-LT" sz="800">
                    <a:ea typeface="Times New Roman" panose="02020603050405020304" pitchFamily="18" charset="0"/>
                    <a:cs typeface="Times New Roman" panose="02020603050405020304" pitchFamily="18" charset="0"/>
                  </a:rPr>
                  <a:t>Le</a:t>
                </a:r>
                <a:r>
                  <a:rPr lang="lt-LT" sz="800">
                    <a:effectLst/>
                    <a:ea typeface="Times New Roman" panose="02020603050405020304" pitchFamily="18" charset="0"/>
                    <a:cs typeface="Times New Roman" panose="02020603050405020304" pitchFamily="18" charset="0"/>
                  </a:rPr>
                  <a:t>idžia įvertinti kraštovaizdžio pasikeitimo poveikį plačiam spektrui naudų, pavyzdžiui, buveinių užtikrinimui, tačiau taip pat augalininkystei. Tai prisidėtų prie biologinės įvairovės ir kraštovaizdžio politikos tobulinimo ir integravimo su kitais sektoriais</a:t>
                </a:r>
                <a:r>
                  <a:rPr lang="lt-LT" sz="800">
                    <a:effectLst/>
                    <a:ea typeface="Calibri" panose="020F0502020204030204" pitchFamily="34" charset="0"/>
                    <a:cs typeface="Times New Roman" panose="02020603050405020304" pitchFamily="18" charset="0"/>
                  </a:rPr>
                  <a:t>.</a:t>
                </a:r>
                <a:r>
                  <a:rPr lang="en-LT" sz="800">
                    <a:effectLst/>
                  </a:rPr>
                  <a:t> </a:t>
                </a:r>
                <a:endParaRPr lang="lt-LT" sz="800"/>
              </a:p>
            </p:txBody>
          </p:sp>
          <p:sp>
            <p:nvSpPr>
              <p:cNvPr id="22" name="TextBox 21">
                <a:extLst>
                  <a:ext uri="{FF2B5EF4-FFF2-40B4-BE49-F238E27FC236}">
                    <a16:creationId xmlns:a16="http://schemas.microsoft.com/office/drawing/2014/main" id="{2C9B583E-74CA-F734-9056-BB729B1AE4DC}"/>
                  </a:ext>
                </a:extLst>
              </p:cNvPr>
              <p:cNvSpPr txBox="1"/>
              <p:nvPr/>
            </p:nvSpPr>
            <p:spPr>
              <a:xfrm>
                <a:off x="4990890" y="2147910"/>
                <a:ext cx="3280450" cy="253916"/>
              </a:xfrm>
              <a:prstGeom prst="rect">
                <a:avLst/>
              </a:prstGeom>
              <a:noFill/>
            </p:spPr>
            <p:txBody>
              <a:bodyPr wrap="square" rtlCol="0">
                <a:spAutoFit/>
              </a:bodyPr>
              <a:lstStyle/>
              <a:p>
                <a:r>
                  <a:rPr lang="lt-LT" sz="1050" b="1"/>
                  <a:t>Integravimo nauda visuomenei</a:t>
                </a:r>
              </a:p>
            </p:txBody>
          </p:sp>
          <p:pic>
            <p:nvPicPr>
              <p:cNvPr id="23" name="Graphic 22" descr="Cycle with people outline">
                <a:extLst>
                  <a:ext uri="{FF2B5EF4-FFF2-40B4-BE49-F238E27FC236}">
                    <a16:creationId xmlns:a16="http://schemas.microsoft.com/office/drawing/2014/main" id="{C850B545-D3BD-BFA1-9820-F31E5B8908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6850" y="2129840"/>
                <a:ext cx="357399" cy="357399"/>
              </a:xfrm>
              <a:prstGeom prst="rect">
                <a:avLst/>
              </a:prstGeom>
            </p:spPr>
          </p:pic>
          <p:sp>
            <p:nvSpPr>
              <p:cNvPr id="24" name="TextBox 23">
                <a:extLst>
                  <a:ext uri="{FF2B5EF4-FFF2-40B4-BE49-F238E27FC236}">
                    <a16:creationId xmlns:a16="http://schemas.microsoft.com/office/drawing/2014/main" id="{6994C594-7FD7-1782-EB79-11B5BE4556C0}"/>
                  </a:ext>
                </a:extLst>
              </p:cNvPr>
              <p:cNvSpPr txBox="1"/>
              <p:nvPr/>
            </p:nvSpPr>
            <p:spPr>
              <a:xfrm>
                <a:off x="4974249" y="2423142"/>
                <a:ext cx="3565357"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Užtikrintų įvairių EP tęstinį teikimą visuomenei, galėtų numatyti ir įvertinti vienų EP pakeitimą kitomis keičiantis žemės dangos klasei (ypač aktualu, kai keičiasi ekosistemos tipas, pavyzdžiui, iš dirbamos žemės į urbanizuotą); </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Pabrėžtų kraštovaizdžio svarbą ir reikšmingumą siekiant įvairių kitų tikslų, tarp jų klimato kaitos, gyventojų sveikatos gerinimo ir pan</a:t>
                </a:r>
                <a:r>
                  <a:rPr lang="lt-LT" sz="800">
                    <a:effectLst/>
                    <a:ea typeface="Calibri" panose="020F0502020204030204" pitchFamily="34" charset="0"/>
                    <a:cs typeface="Times New Roman" panose="02020603050405020304" pitchFamily="18" charset="0"/>
                  </a:rPr>
                  <a:t>.</a:t>
                </a:r>
                <a:r>
                  <a:rPr lang="en-LT" sz="800">
                    <a:effectLst/>
                  </a:rPr>
                  <a:t> </a:t>
                </a:r>
                <a:endParaRPr lang="lt-LT" sz="800"/>
              </a:p>
            </p:txBody>
          </p:sp>
          <p:sp>
            <p:nvSpPr>
              <p:cNvPr id="31" name="Rectangle 30">
                <a:extLst>
                  <a:ext uri="{FF2B5EF4-FFF2-40B4-BE49-F238E27FC236}">
                    <a16:creationId xmlns:a16="http://schemas.microsoft.com/office/drawing/2014/main" id="{5238F20D-AB11-FCA2-3655-39AA8B89219E}"/>
                  </a:ext>
                </a:extLst>
              </p:cNvPr>
              <p:cNvSpPr/>
              <p:nvPr/>
            </p:nvSpPr>
            <p:spPr>
              <a:xfrm>
                <a:off x="4974507" y="3216538"/>
                <a:ext cx="3636094"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sp>
            <p:nvSpPr>
              <p:cNvPr id="32" name="TextBox 31">
                <a:extLst>
                  <a:ext uri="{FF2B5EF4-FFF2-40B4-BE49-F238E27FC236}">
                    <a16:creationId xmlns:a16="http://schemas.microsoft.com/office/drawing/2014/main" id="{3F3BEB6D-EFF5-21C0-1829-9F416824681D}"/>
                  </a:ext>
                </a:extLst>
              </p:cNvPr>
              <p:cNvSpPr txBox="1"/>
              <p:nvPr/>
            </p:nvSpPr>
            <p:spPr>
              <a:xfrm>
                <a:off x="4974506" y="3447273"/>
                <a:ext cx="3636094" cy="584775"/>
              </a:xfrm>
              <a:prstGeom prst="rect">
                <a:avLst/>
              </a:prstGeom>
              <a:noFill/>
            </p:spPr>
            <p:txBody>
              <a:bodyPr wrap="square" rtlCol="0">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Parengtos rekomendacijos / gairės dėl kraštovaizdžio pokyčių poveikio EP vertinimo;</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Kraštovaizdžio monitoringo ataskaitų, kuriuose atliekamas kraštovaizdžio pokyčių poveikis EP, skaičius.</a:t>
                </a:r>
                <a:endParaRPr lang="en-LT" sz="8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738097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39</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1436291"/>
          </a:xfrm>
        </p:spPr>
        <p:txBody>
          <a:bodyPr/>
          <a:lstStyle/>
          <a:p>
            <a:r>
              <a:rPr lang="lt-LT"/>
              <a:t>Poveikio aplinkai vertinimas (PAV) ir strateginio pasekmių aplinkai vertinimas (SPAV)</a:t>
            </a:r>
            <a:endParaRPr lang="en-US"/>
          </a:p>
        </p:txBody>
      </p:sp>
      <p:pic>
        <p:nvPicPr>
          <p:cNvPr id="7" name="Picture Placeholder 6" descr="A group of people sitting around a table with papers and a computer&#10;&#10;Description automatically generated with medium confidence">
            <a:extLst>
              <a:ext uri="{FF2B5EF4-FFF2-40B4-BE49-F238E27FC236}">
                <a16:creationId xmlns:a16="http://schemas.microsoft.com/office/drawing/2014/main" id="{6973D07F-6D2C-A012-9FFB-F4DEB2C7A002}"/>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7862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6D-544E-BF01-1AEC-6896A4AAF0BB}"/>
              </a:ext>
            </a:extLst>
          </p:cNvPr>
          <p:cNvSpPr>
            <a:spLocks noGrp="1"/>
          </p:cNvSpPr>
          <p:nvPr>
            <p:ph type="title"/>
          </p:nvPr>
        </p:nvSpPr>
        <p:spPr/>
        <p:txBody>
          <a:bodyPr/>
          <a:lstStyle/>
          <a:p>
            <a:r>
              <a:rPr lang="lt-LT">
                <a:solidFill>
                  <a:schemeClr val="tx1"/>
                </a:solidFill>
              </a:rPr>
              <a:t>Žemės ūkio sektoriaus integravimo modelių rengimo eiga</a:t>
            </a:r>
          </a:p>
        </p:txBody>
      </p:sp>
      <p:sp>
        <p:nvSpPr>
          <p:cNvPr id="3" name="Slide Number Placeholder 2">
            <a:extLst>
              <a:ext uri="{FF2B5EF4-FFF2-40B4-BE49-F238E27FC236}">
                <a16:creationId xmlns:a16="http://schemas.microsoft.com/office/drawing/2014/main" id="{1B2E573F-4659-E980-3867-03A73379DE64}"/>
              </a:ext>
            </a:extLst>
          </p:cNvPr>
          <p:cNvSpPr>
            <a:spLocks noGrp="1"/>
          </p:cNvSpPr>
          <p:nvPr>
            <p:ph type="sldNum" sz="quarter" idx="12"/>
          </p:nvPr>
        </p:nvSpPr>
        <p:spPr/>
        <p:txBody>
          <a:bodyPr/>
          <a:lstStyle/>
          <a:p>
            <a:fld id="{42B1E8F1-27DF-3C4C-AF5E-F329429EDE92}" type="slidenum">
              <a:rPr lang="lt-LT" smtClean="0"/>
              <a:t>4</a:t>
            </a:fld>
            <a:endParaRPr lang="lt-LT"/>
          </a:p>
        </p:txBody>
      </p:sp>
      <p:grpSp>
        <p:nvGrpSpPr>
          <p:cNvPr id="38" name="Group 37">
            <a:extLst>
              <a:ext uri="{FF2B5EF4-FFF2-40B4-BE49-F238E27FC236}">
                <a16:creationId xmlns:a16="http://schemas.microsoft.com/office/drawing/2014/main" id="{F7329EFE-BA4E-E67E-B8D1-1251445E7C4A}"/>
              </a:ext>
            </a:extLst>
          </p:cNvPr>
          <p:cNvGrpSpPr/>
          <p:nvPr/>
        </p:nvGrpSpPr>
        <p:grpSpPr>
          <a:xfrm>
            <a:off x="533398" y="844981"/>
            <a:ext cx="8064502" cy="3622867"/>
            <a:chOff x="533398" y="844981"/>
            <a:chExt cx="8064502" cy="3622867"/>
          </a:xfrm>
        </p:grpSpPr>
        <p:sp>
          <p:nvSpPr>
            <p:cNvPr id="5" name="Rectangle 4">
              <a:extLst>
                <a:ext uri="{FF2B5EF4-FFF2-40B4-BE49-F238E27FC236}">
                  <a16:creationId xmlns:a16="http://schemas.microsoft.com/office/drawing/2014/main" id="{5BDE1088-880F-5DC5-15BD-94D4DF44BB6A}"/>
                </a:ext>
              </a:extLst>
            </p:cNvPr>
            <p:cNvSpPr/>
            <p:nvPr/>
          </p:nvSpPr>
          <p:spPr>
            <a:xfrm>
              <a:off x="533400" y="1308931"/>
              <a:ext cx="964200" cy="9934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Augalų apsaugos produktų naudojimas</a:t>
              </a:r>
            </a:p>
          </p:txBody>
        </p:sp>
        <p:sp>
          <p:nvSpPr>
            <p:cNvPr id="10" name="Rectangle 9">
              <a:extLst>
                <a:ext uri="{FF2B5EF4-FFF2-40B4-BE49-F238E27FC236}">
                  <a16:creationId xmlns:a16="http://schemas.microsoft.com/office/drawing/2014/main" id="{5354FB3A-F7F4-D6A4-2058-90249CB237AE}"/>
                </a:ext>
              </a:extLst>
            </p:cNvPr>
            <p:cNvSpPr/>
            <p:nvPr/>
          </p:nvSpPr>
          <p:spPr>
            <a:xfrm>
              <a:off x="1584001" y="1308931"/>
              <a:ext cx="2102399" cy="993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AAP registravimas, tiekimas rinkai, įvežimas</a:t>
              </a:r>
            </a:p>
            <a:p>
              <a:pPr marL="171450" indent="-171450">
                <a:buFont typeface="Arial" panose="020B0604020202020204" pitchFamily="34" charset="0"/>
                <a:buChar char="•"/>
              </a:pPr>
              <a:r>
                <a:rPr lang="lt-LT" sz="900">
                  <a:solidFill>
                    <a:schemeClr val="tx1"/>
                  </a:solidFill>
                </a:rPr>
                <a:t>AAP naudojimas</a:t>
              </a:r>
            </a:p>
            <a:p>
              <a:pPr marL="171450" indent="-171450">
                <a:buFont typeface="Arial" panose="020B0604020202020204" pitchFamily="34" charset="0"/>
                <a:buChar char="•"/>
              </a:pPr>
              <a:r>
                <a:rPr lang="lt-LT" sz="900">
                  <a:solidFill>
                    <a:schemeClr val="tx1"/>
                  </a:solidFill>
                </a:rPr>
                <a:t>AAP naudojimo kontrolė ir stebėsena</a:t>
              </a:r>
            </a:p>
          </p:txBody>
        </p:sp>
        <p:sp>
          <p:nvSpPr>
            <p:cNvPr id="11" name="Rectangle 10">
              <a:extLst>
                <a:ext uri="{FF2B5EF4-FFF2-40B4-BE49-F238E27FC236}">
                  <a16:creationId xmlns:a16="http://schemas.microsoft.com/office/drawing/2014/main" id="{53A4B102-9B5D-3230-557A-1FE13A06F584}"/>
                </a:ext>
              </a:extLst>
            </p:cNvPr>
            <p:cNvSpPr/>
            <p:nvPr/>
          </p:nvSpPr>
          <p:spPr>
            <a:xfrm>
              <a:off x="1582397" y="2391689"/>
              <a:ext cx="2104160" cy="99340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Bendri reikalavimai dėl naudojimo</a:t>
              </a:r>
            </a:p>
            <a:p>
              <a:pPr marL="171450" indent="-171450">
                <a:buFont typeface="Arial" panose="020B0604020202020204" pitchFamily="34" charset="0"/>
                <a:buChar char="•"/>
              </a:pPr>
              <a:r>
                <a:rPr lang="lt-LT" sz="900">
                  <a:solidFill>
                    <a:schemeClr val="tx1"/>
                  </a:solidFill>
                </a:rPr>
                <a:t>Tręšiamųjų produktų naudojimo priežiūra</a:t>
              </a:r>
            </a:p>
            <a:p>
              <a:pPr marL="171450" indent="-171450">
                <a:buFont typeface="Arial" panose="020B0604020202020204" pitchFamily="34" charset="0"/>
                <a:buChar char="•"/>
              </a:pPr>
              <a:r>
                <a:rPr lang="pt-BR" sz="900">
                  <a:solidFill>
                    <a:schemeClr val="tx1"/>
                  </a:solidFill>
                </a:rPr>
                <a:t>Mėšlo ir srutų naudojimas ir laikymas</a:t>
              </a:r>
              <a:endParaRPr lang="lt-LT" sz="900">
                <a:solidFill>
                  <a:schemeClr val="tx1"/>
                </a:solidFill>
              </a:endParaRPr>
            </a:p>
            <a:p>
              <a:pPr marL="171450" indent="-171450">
                <a:buFont typeface="Arial" panose="020B0604020202020204" pitchFamily="34" charset="0"/>
                <a:buChar char="•"/>
              </a:pPr>
              <a:r>
                <a:rPr lang="lt-LT" sz="900">
                  <a:solidFill>
                    <a:schemeClr val="tx1"/>
                  </a:solidFill>
                </a:rPr>
                <a:t>Mineralinių trąšų naudojimas</a:t>
              </a:r>
            </a:p>
            <a:p>
              <a:pPr marL="171450" indent="-171450">
                <a:buFont typeface="Arial" panose="020B0604020202020204" pitchFamily="34" charset="0"/>
                <a:buChar char="•"/>
              </a:pPr>
              <a:r>
                <a:rPr lang="lt-LT" sz="900">
                  <a:solidFill>
                    <a:schemeClr val="tx1"/>
                  </a:solidFill>
                </a:rPr>
                <a:t>Trąšų naudojimas ekologinėje gamyboje</a:t>
              </a:r>
            </a:p>
          </p:txBody>
        </p:sp>
        <p:sp>
          <p:nvSpPr>
            <p:cNvPr id="12" name="Rectangle 11">
              <a:extLst>
                <a:ext uri="{FF2B5EF4-FFF2-40B4-BE49-F238E27FC236}">
                  <a16:creationId xmlns:a16="http://schemas.microsoft.com/office/drawing/2014/main" id="{91938085-1400-0DD0-15AC-E2047AB34DF1}"/>
                </a:ext>
              </a:extLst>
            </p:cNvPr>
            <p:cNvSpPr/>
            <p:nvPr/>
          </p:nvSpPr>
          <p:spPr>
            <a:xfrm>
              <a:off x="1582398" y="3474443"/>
              <a:ext cx="2104160" cy="99340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Melioracij</a:t>
              </a:r>
              <a:r>
                <a:rPr lang="en-GB" sz="900">
                  <a:solidFill>
                    <a:schemeClr val="tx1"/>
                  </a:solidFill>
                </a:rPr>
                <a:t>os </a:t>
              </a:r>
              <a:r>
                <a:rPr lang="lt-LT" sz="900">
                  <a:solidFill>
                    <a:schemeClr val="tx1"/>
                  </a:solidFill>
                </a:rPr>
                <a:t>statinių</a:t>
              </a:r>
              <a:r>
                <a:rPr lang="en-GB" sz="900">
                  <a:solidFill>
                    <a:schemeClr val="tx1"/>
                  </a:solidFill>
                </a:rPr>
                <a:t> </a:t>
              </a:r>
              <a:r>
                <a:rPr lang="lt-LT" sz="900">
                  <a:solidFill>
                    <a:schemeClr val="tx1"/>
                  </a:solidFill>
                </a:rPr>
                <a:t>statyba</a:t>
              </a:r>
              <a:r>
                <a:rPr lang="en-GB" sz="900">
                  <a:solidFill>
                    <a:schemeClr val="tx1"/>
                  </a:solidFill>
                </a:rPr>
                <a:t> ir </a:t>
              </a:r>
              <a:r>
                <a:rPr lang="lt-LT" sz="900">
                  <a:solidFill>
                    <a:schemeClr val="tx1"/>
                  </a:solidFill>
                </a:rPr>
                <a:t>rekonstrukcija</a:t>
              </a:r>
            </a:p>
            <a:p>
              <a:pPr marL="171450" indent="-171450">
                <a:buFont typeface="Arial" panose="020B0604020202020204" pitchFamily="34" charset="0"/>
                <a:buChar char="•"/>
              </a:pPr>
              <a:r>
                <a:rPr lang="lt-LT" sz="900">
                  <a:solidFill>
                    <a:schemeClr val="tx1"/>
                  </a:solidFill>
                </a:rPr>
                <a:t>Melioracijos statinių ir sistemų būklės vertinimas</a:t>
              </a:r>
            </a:p>
            <a:p>
              <a:pPr marL="171450" indent="-171450">
                <a:buFont typeface="Arial" panose="020B0604020202020204" pitchFamily="34" charset="0"/>
                <a:buChar char="•"/>
              </a:pPr>
              <a:r>
                <a:rPr lang="lt-LT" sz="900">
                  <a:solidFill>
                    <a:schemeClr val="tx1"/>
                  </a:solidFill>
                </a:rPr>
                <a:t>Lėšų, reikalingų melioracijos sistemų ir jų statinių priežiūrai, remontui, poreikio įvertinimas</a:t>
              </a:r>
            </a:p>
          </p:txBody>
        </p:sp>
        <p:pic>
          <p:nvPicPr>
            <p:cNvPr id="21" name="Graphic 20" descr="Iceberg with solid fill">
              <a:extLst>
                <a:ext uri="{FF2B5EF4-FFF2-40B4-BE49-F238E27FC236}">
                  <a16:creationId xmlns:a16="http://schemas.microsoft.com/office/drawing/2014/main" id="{AF41FD83-1D2A-D587-A0BA-3B56AF993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98" y="850712"/>
              <a:ext cx="432000" cy="432000"/>
            </a:xfrm>
            <a:prstGeom prst="rect">
              <a:avLst/>
            </a:prstGeom>
          </p:spPr>
        </p:pic>
        <p:pic>
          <p:nvPicPr>
            <p:cNvPr id="27" name="Graphic 26" descr="Scales of justice with solid fill">
              <a:extLst>
                <a:ext uri="{FF2B5EF4-FFF2-40B4-BE49-F238E27FC236}">
                  <a16:creationId xmlns:a16="http://schemas.microsoft.com/office/drawing/2014/main" id="{9F9965A5-7301-DA2B-ACFF-5B331ABA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8477" y="844981"/>
              <a:ext cx="432000" cy="432000"/>
            </a:xfrm>
            <a:prstGeom prst="rect">
              <a:avLst/>
            </a:prstGeom>
          </p:spPr>
        </p:pic>
        <p:pic>
          <p:nvPicPr>
            <p:cNvPr id="28" name="Graphic 27" descr="Brainstorm with solid fill">
              <a:extLst>
                <a:ext uri="{FF2B5EF4-FFF2-40B4-BE49-F238E27FC236}">
                  <a16:creationId xmlns:a16="http://schemas.microsoft.com/office/drawing/2014/main" id="{CDFBCF96-7360-193A-25E1-8B11D7946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8397" y="844981"/>
              <a:ext cx="432000" cy="432000"/>
            </a:xfrm>
            <a:prstGeom prst="rect">
              <a:avLst/>
            </a:prstGeom>
          </p:spPr>
        </p:pic>
        <p:sp>
          <p:nvSpPr>
            <p:cNvPr id="29" name="Rectangle 28">
              <a:extLst>
                <a:ext uri="{FF2B5EF4-FFF2-40B4-BE49-F238E27FC236}">
                  <a16:creationId xmlns:a16="http://schemas.microsoft.com/office/drawing/2014/main" id="{214F19A9-3CE8-2189-2BC9-E829C3F7905C}"/>
                </a:ext>
              </a:extLst>
            </p:cNvPr>
            <p:cNvSpPr/>
            <p:nvPr/>
          </p:nvSpPr>
          <p:spPr>
            <a:xfrm>
              <a:off x="533398" y="2391687"/>
              <a:ext cx="964200" cy="9934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Neefektyvus ir nesubalansuotas tręšimas</a:t>
              </a:r>
            </a:p>
          </p:txBody>
        </p:sp>
        <p:sp>
          <p:nvSpPr>
            <p:cNvPr id="30" name="Rectangle 29">
              <a:extLst>
                <a:ext uri="{FF2B5EF4-FFF2-40B4-BE49-F238E27FC236}">
                  <a16:creationId xmlns:a16="http://schemas.microsoft.com/office/drawing/2014/main" id="{D678DCDB-4F80-B92B-D8F1-77BAFC6E56ED}"/>
                </a:ext>
              </a:extLst>
            </p:cNvPr>
            <p:cNvSpPr/>
            <p:nvPr/>
          </p:nvSpPr>
          <p:spPr>
            <a:xfrm>
              <a:off x="533400" y="3464348"/>
              <a:ext cx="964200" cy="1003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Melioracija</a:t>
              </a:r>
            </a:p>
          </p:txBody>
        </p:sp>
        <p:pic>
          <p:nvPicPr>
            <p:cNvPr id="31" name="Graphic 30" descr="Blockchain with solid fill">
              <a:extLst>
                <a:ext uri="{FF2B5EF4-FFF2-40B4-BE49-F238E27FC236}">
                  <a16:creationId xmlns:a16="http://schemas.microsoft.com/office/drawing/2014/main" id="{A3BD4089-27EF-313E-E859-7B2DD791E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1515" y="844981"/>
              <a:ext cx="420472" cy="432000"/>
            </a:xfrm>
            <a:prstGeom prst="rect">
              <a:avLst/>
            </a:prstGeom>
          </p:spPr>
        </p:pic>
        <p:sp>
          <p:nvSpPr>
            <p:cNvPr id="32" name="Rectangle 31">
              <a:extLst>
                <a:ext uri="{FF2B5EF4-FFF2-40B4-BE49-F238E27FC236}">
                  <a16:creationId xmlns:a16="http://schemas.microsoft.com/office/drawing/2014/main" id="{A49358E1-800D-62A9-E44E-961B1E29DDA8}"/>
                </a:ext>
              </a:extLst>
            </p:cNvPr>
            <p:cNvSpPr/>
            <p:nvPr/>
          </p:nvSpPr>
          <p:spPr>
            <a:xfrm>
              <a:off x="3772801" y="1308931"/>
              <a:ext cx="3326400" cy="9934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Reglamentuojamas ES lygiu, todėl keitimai negalimi</a:t>
              </a:r>
            </a:p>
            <a:p>
              <a:pPr marL="171450" indent="-171450">
                <a:buFont typeface="Arial" panose="020B0604020202020204" pitchFamily="34" charset="0"/>
                <a:buChar char="•"/>
              </a:pPr>
              <a:r>
                <a:rPr lang="lt-LT" sz="900">
                  <a:solidFill>
                    <a:schemeClr val="tx1"/>
                  </a:solidFill>
                </a:rPr>
                <a:t>AAP naudojimas turi būti vykdomas pagal gamintojo nurodymus; ekologiniuose ūkiuose nustatyti reikalavimai ir vykdoma kontrolė</a:t>
              </a:r>
            </a:p>
            <a:p>
              <a:pPr marL="171450" indent="-171450">
                <a:buFont typeface="Arial" panose="020B0604020202020204" pitchFamily="34" charset="0"/>
                <a:buChar char="•"/>
              </a:pPr>
              <a:r>
                <a:rPr lang="lt-LT" sz="900">
                  <a:solidFill>
                    <a:schemeClr val="tx1"/>
                  </a:solidFill>
                </a:rPr>
                <a:t>AAP naudojimo kontrolė ir stebėsena gali padėti atskleisti aplinkybes, kurioms esant naudojami AAP, analizuoti natūralių kenkėjų naikintojų taikymą ir pan.</a:t>
              </a:r>
            </a:p>
          </p:txBody>
        </p:sp>
        <p:sp>
          <p:nvSpPr>
            <p:cNvPr id="33" name="Rectangle 32">
              <a:extLst>
                <a:ext uri="{FF2B5EF4-FFF2-40B4-BE49-F238E27FC236}">
                  <a16:creationId xmlns:a16="http://schemas.microsoft.com/office/drawing/2014/main" id="{D1C1D7D3-E5B4-EDB4-BFD9-FDE81EB99FE5}"/>
                </a:ext>
              </a:extLst>
            </p:cNvPr>
            <p:cNvSpPr/>
            <p:nvPr/>
          </p:nvSpPr>
          <p:spPr>
            <a:xfrm>
              <a:off x="3771197" y="2391689"/>
              <a:ext cx="3326400" cy="99340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Turi būti naudojami pagal gamintojų rekomendacijas arba tręšimo planą; kiekiai nereglamentuojami, kadangi priklauso nuo įvairių ypatumų (min. azoto kiekis dirvožemyje, auginamos kultūros, organinių trąšų naudojimas ir pan.)</a:t>
              </a:r>
            </a:p>
            <a:p>
              <a:pPr marL="171450" indent="-171450">
                <a:buFont typeface="Arial" panose="020B0604020202020204" pitchFamily="34" charset="0"/>
                <a:buChar char="•"/>
              </a:pPr>
              <a:r>
                <a:rPr lang="lt-LT" sz="900">
                  <a:solidFill>
                    <a:schemeClr val="tx1"/>
                  </a:solidFill>
                </a:rPr>
                <a:t>Ekologinėje gamyboje min. trąšų naudojimas draudžiamas, reikalavimai numatyti reglamente</a:t>
              </a:r>
            </a:p>
            <a:p>
              <a:pPr marL="171450" indent="-171450">
                <a:buFont typeface="Arial" panose="020B0604020202020204" pitchFamily="34" charset="0"/>
                <a:buChar char="•"/>
              </a:pPr>
              <a:r>
                <a:rPr lang="lt-LT" sz="900">
                  <a:solidFill>
                    <a:schemeClr val="tx1"/>
                  </a:solidFill>
                </a:rPr>
                <a:t>GŽŪPK nurodytos rekomendacijos dėl trąšų naudojimo</a:t>
              </a:r>
            </a:p>
          </p:txBody>
        </p:sp>
        <p:sp>
          <p:nvSpPr>
            <p:cNvPr id="34" name="Rectangle 33">
              <a:extLst>
                <a:ext uri="{FF2B5EF4-FFF2-40B4-BE49-F238E27FC236}">
                  <a16:creationId xmlns:a16="http://schemas.microsoft.com/office/drawing/2014/main" id="{470D498C-114E-0EBE-8290-C97B7462BBCC}"/>
                </a:ext>
              </a:extLst>
            </p:cNvPr>
            <p:cNvSpPr/>
            <p:nvPr/>
          </p:nvSpPr>
          <p:spPr>
            <a:xfrm>
              <a:off x="3771198" y="3474443"/>
              <a:ext cx="3326399" cy="99340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Statyba ir rekonstravimas turi būti vykdomi atsižvelgiant į aplinkosauginius aspektus</a:t>
              </a:r>
            </a:p>
            <a:p>
              <a:pPr marL="171450" indent="-171450">
                <a:buFont typeface="Arial" panose="020B0604020202020204" pitchFamily="34" charset="0"/>
                <a:buChar char="•"/>
              </a:pPr>
              <a:r>
                <a:rPr lang="lt-LT" sz="900">
                  <a:solidFill>
                    <a:schemeClr val="tx1"/>
                  </a:solidFill>
                </a:rPr>
                <a:t>Prioritetinių rekonstravimui teritorijų nustatymas pagrįstas daugiausia žemės ūkio sektoriaus poreikiais</a:t>
              </a:r>
            </a:p>
            <a:p>
              <a:pPr marL="171450" indent="-171450">
                <a:buFont typeface="Arial" panose="020B0604020202020204" pitchFamily="34" charset="0"/>
                <a:buChar char="•"/>
              </a:pPr>
              <a:r>
                <a:rPr lang="lt-LT" sz="900">
                  <a:solidFill>
                    <a:schemeClr val="tx1"/>
                  </a:solidFill>
                </a:rPr>
                <a:t>Nėra nustatomos teritorijos, kuriose būtų gaunama didesnė nauda nerekonstruojant melioracijos sistemų ir jų statinių</a:t>
              </a:r>
            </a:p>
          </p:txBody>
        </p:sp>
        <p:sp>
          <p:nvSpPr>
            <p:cNvPr id="35" name="Rectangle 34">
              <a:extLst>
                <a:ext uri="{FF2B5EF4-FFF2-40B4-BE49-F238E27FC236}">
                  <a16:creationId xmlns:a16="http://schemas.microsoft.com/office/drawing/2014/main" id="{6129690D-2466-1BC4-7815-C197321825D7}"/>
                </a:ext>
              </a:extLst>
            </p:cNvPr>
            <p:cNvSpPr/>
            <p:nvPr/>
          </p:nvSpPr>
          <p:spPr>
            <a:xfrm>
              <a:off x="7185602" y="1308931"/>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AAP naudojimo kontrolės ir stebėsenos mechanizmus</a:t>
              </a:r>
            </a:p>
          </p:txBody>
        </p:sp>
        <p:sp>
          <p:nvSpPr>
            <p:cNvPr id="36" name="Rectangle 35">
              <a:extLst>
                <a:ext uri="{FF2B5EF4-FFF2-40B4-BE49-F238E27FC236}">
                  <a16:creationId xmlns:a16="http://schemas.microsoft.com/office/drawing/2014/main" id="{210EEA06-688A-FDBD-7047-98B6C4A68DC7}"/>
                </a:ext>
              </a:extLst>
            </p:cNvPr>
            <p:cNvSpPr/>
            <p:nvPr/>
          </p:nvSpPr>
          <p:spPr>
            <a:xfrm>
              <a:off x="7182237" y="2387933"/>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paramos mechanizmus (savanoriško trąšų naudojimo mažinimo skatinimas)</a:t>
              </a:r>
            </a:p>
          </p:txBody>
        </p:sp>
        <p:sp>
          <p:nvSpPr>
            <p:cNvPr id="37" name="Rectangle 36">
              <a:extLst>
                <a:ext uri="{FF2B5EF4-FFF2-40B4-BE49-F238E27FC236}">
                  <a16:creationId xmlns:a16="http://schemas.microsoft.com/office/drawing/2014/main" id="{BF803B1F-4A61-ED61-E574-DDDCB0179B47}"/>
                </a:ext>
              </a:extLst>
            </p:cNvPr>
            <p:cNvSpPr/>
            <p:nvPr/>
          </p:nvSpPr>
          <p:spPr>
            <a:xfrm>
              <a:off x="7178872" y="3466935"/>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Ekologiškai svarbios teritorijos melioracijos kontekste</a:t>
              </a:r>
            </a:p>
          </p:txBody>
        </p:sp>
      </p:grpSp>
    </p:spTree>
    <p:extLst>
      <p:ext uri="{BB962C8B-B14F-4D97-AF65-F5344CB8AC3E}">
        <p14:creationId xmlns:p14="http://schemas.microsoft.com/office/powerpoint/2010/main" val="3052809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6D-544E-BF01-1AEC-6896A4AAF0BB}"/>
              </a:ext>
            </a:extLst>
          </p:cNvPr>
          <p:cNvSpPr>
            <a:spLocks noGrp="1"/>
          </p:cNvSpPr>
          <p:nvPr>
            <p:ph type="title"/>
          </p:nvPr>
        </p:nvSpPr>
        <p:spPr/>
        <p:txBody>
          <a:bodyPr/>
          <a:lstStyle/>
          <a:p>
            <a:r>
              <a:rPr lang="lt-LT">
                <a:solidFill>
                  <a:schemeClr val="tx1"/>
                </a:solidFill>
              </a:rPr>
              <a:t>PAV ir SPAV integravimo modelių rengimo eiga</a:t>
            </a:r>
          </a:p>
        </p:txBody>
      </p:sp>
      <p:sp>
        <p:nvSpPr>
          <p:cNvPr id="3" name="Slide Number Placeholder 2">
            <a:extLst>
              <a:ext uri="{FF2B5EF4-FFF2-40B4-BE49-F238E27FC236}">
                <a16:creationId xmlns:a16="http://schemas.microsoft.com/office/drawing/2014/main" id="{1B2E573F-4659-E980-3867-03A73379DE64}"/>
              </a:ext>
            </a:extLst>
          </p:cNvPr>
          <p:cNvSpPr>
            <a:spLocks noGrp="1"/>
          </p:cNvSpPr>
          <p:nvPr>
            <p:ph type="sldNum" sz="quarter" idx="12"/>
          </p:nvPr>
        </p:nvSpPr>
        <p:spPr/>
        <p:txBody>
          <a:bodyPr/>
          <a:lstStyle/>
          <a:p>
            <a:fld id="{42B1E8F1-27DF-3C4C-AF5E-F329429EDE92}" type="slidenum">
              <a:rPr lang="lt-LT" smtClean="0"/>
              <a:t>40</a:t>
            </a:fld>
            <a:endParaRPr lang="lt-LT"/>
          </a:p>
        </p:txBody>
      </p:sp>
      <p:grpSp>
        <p:nvGrpSpPr>
          <p:cNvPr id="4" name="Group 3">
            <a:extLst>
              <a:ext uri="{FF2B5EF4-FFF2-40B4-BE49-F238E27FC236}">
                <a16:creationId xmlns:a16="http://schemas.microsoft.com/office/drawing/2014/main" id="{08CCC47F-C67A-0AE0-E8AF-B28CB12A3A8A}"/>
              </a:ext>
            </a:extLst>
          </p:cNvPr>
          <p:cNvGrpSpPr/>
          <p:nvPr/>
        </p:nvGrpSpPr>
        <p:grpSpPr>
          <a:xfrm>
            <a:off x="539749" y="1017781"/>
            <a:ext cx="8064502" cy="3230219"/>
            <a:chOff x="533398" y="844981"/>
            <a:chExt cx="8064502" cy="3230219"/>
          </a:xfrm>
        </p:grpSpPr>
        <p:sp>
          <p:nvSpPr>
            <p:cNvPr id="5" name="Rectangle 4">
              <a:extLst>
                <a:ext uri="{FF2B5EF4-FFF2-40B4-BE49-F238E27FC236}">
                  <a16:creationId xmlns:a16="http://schemas.microsoft.com/office/drawing/2014/main" id="{5BDE1088-880F-5DC5-15BD-94D4DF44BB6A}"/>
                </a:ext>
              </a:extLst>
            </p:cNvPr>
            <p:cNvSpPr/>
            <p:nvPr/>
          </p:nvSpPr>
          <p:spPr>
            <a:xfrm>
              <a:off x="533400" y="1308931"/>
              <a:ext cx="964200" cy="9934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Poveikio aplinkai vertinimas (PAV)</a:t>
              </a:r>
            </a:p>
          </p:txBody>
        </p:sp>
        <p:sp>
          <p:nvSpPr>
            <p:cNvPr id="10" name="Rectangle 9">
              <a:extLst>
                <a:ext uri="{FF2B5EF4-FFF2-40B4-BE49-F238E27FC236}">
                  <a16:creationId xmlns:a16="http://schemas.microsoft.com/office/drawing/2014/main" id="{5354FB3A-F7F4-D6A4-2058-90249CB237AE}"/>
                </a:ext>
              </a:extLst>
            </p:cNvPr>
            <p:cNvSpPr/>
            <p:nvPr/>
          </p:nvSpPr>
          <p:spPr>
            <a:xfrm>
              <a:off x="1584001" y="1308931"/>
              <a:ext cx="2102399" cy="993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Poveikio aplinkai vertinimo subjektas</a:t>
              </a:r>
            </a:p>
            <a:p>
              <a:pPr marL="171450" indent="-171450">
                <a:buFont typeface="Arial" panose="020B0604020202020204" pitchFamily="34" charset="0"/>
                <a:buChar char="•"/>
              </a:pPr>
              <a:r>
                <a:rPr lang="lt-LT" sz="900">
                  <a:solidFill>
                    <a:schemeClr val="tx1"/>
                  </a:solidFill>
                </a:rPr>
                <a:t>Atrankos dėl poveikio aplinkai vertinimo procesas</a:t>
              </a:r>
            </a:p>
            <a:p>
              <a:pPr marL="171450" indent="-171450">
                <a:buFont typeface="Arial" panose="020B0604020202020204" pitchFamily="34" charset="0"/>
                <a:buChar char="•"/>
              </a:pPr>
              <a:r>
                <a:rPr lang="lt-LT" sz="900">
                  <a:solidFill>
                    <a:schemeClr val="tx1"/>
                  </a:solidFill>
                </a:rPr>
                <a:t>Elementai, kuriems turi būti įvertintas ūkinės veiklos poveikis</a:t>
              </a:r>
            </a:p>
            <a:p>
              <a:pPr marL="171450" indent="-171450">
                <a:buFont typeface="Arial" panose="020B0604020202020204" pitchFamily="34" charset="0"/>
                <a:buChar char="•"/>
              </a:pPr>
              <a:r>
                <a:rPr lang="lt-LT" sz="900">
                  <a:solidFill>
                    <a:schemeClr val="tx1"/>
                  </a:solidFill>
                </a:rPr>
                <a:t>Poveikio aplinkai vertinimo programa ir atskaita</a:t>
              </a:r>
            </a:p>
          </p:txBody>
        </p:sp>
        <p:sp>
          <p:nvSpPr>
            <p:cNvPr id="11" name="Rectangle 10">
              <a:extLst>
                <a:ext uri="{FF2B5EF4-FFF2-40B4-BE49-F238E27FC236}">
                  <a16:creationId xmlns:a16="http://schemas.microsoft.com/office/drawing/2014/main" id="{53A4B102-9B5D-3230-557A-1FE13A06F584}"/>
                </a:ext>
              </a:extLst>
            </p:cNvPr>
            <p:cNvSpPr/>
            <p:nvPr/>
          </p:nvSpPr>
          <p:spPr>
            <a:xfrm>
              <a:off x="1582397" y="2391689"/>
              <a:ext cx="2104160" cy="167975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Plano ar programos rengimo organizatorius ir subjektas</a:t>
              </a:r>
            </a:p>
            <a:p>
              <a:pPr marL="171450" indent="-171450">
                <a:buFont typeface="Arial" panose="020B0604020202020204" pitchFamily="34" charset="0"/>
                <a:buChar char="•"/>
              </a:pPr>
              <a:r>
                <a:rPr lang="lt-LT" sz="900">
                  <a:solidFill>
                    <a:schemeClr val="tx1"/>
                  </a:solidFill>
                </a:rPr>
                <a:t>Strateginio pasekmių aplinkai vertinimo atrankos procesas </a:t>
              </a:r>
            </a:p>
            <a:p>
              <a:pPr marL="171450" indent="-171450">
                <a:buFont typeface="Arial" panose="020B0604020202020204" pitchFamily="34" charset="0"/>
                <a:buChar char="•"/>
              </a:pPr>
              <a:r>
                <a:rPr lang="lt-LT" sz="900">
                  <a:solidFill>
                    <a:schemeClr val="tx1"/>
                  </a:solidFill>
                </a:rPr>
                <a:t>Vertinimo apimtis</a:t>
              </a:r>
            </a:p>
            <a:p>
              <a:pPr marL="171450" indent="-171450">
                <a:buFont typeface="Arial" panose="020B0604020202020204" pitchFamily="34" charset="0"/>
                <a:buChar char="•"/>
              </a:pPr>
              <a:r>
                <a:rPr lang="lt-LT" sz="900">
                  <a:solidFill>
                    <a:schemeClr val="tx1"/>
                  </a:solidFill>
                </a:rPr>
                <a:t>Vertinimo ataskaita</a:t>
              </a:r>
            </a:p>
            <a:p>
              <a:pPr marL="171450" indent="-171450">
                <a:buFont typeface="Arial" panose="020B0604020202020204" pitchFamily="34" charset="0"/>
                <a:buChar char="•"/>
              </a:pPr>
              <a:r>
                <a:rPr lang="lt-LT" sz="900">
                  <a:solidFill>
                    <a:schemeClr val="tx1"/>
                  </a:solidFill>
                </a:rPr>
                <a:t>Planų ir programų įgyvendinimo stebėsena</a:t>
              </a:r>
            </a:p>
            <a:p>
              <a:pPr marL="171450" indent="-171450">
                <a:buFont typeface="Arial" panose="020B0604020202020204" pitchFamily="34" charset="0"/>
                <a:buChar char="•"/>
              </a:pPr>
              <a:r>
                <a:rPr lang="lt-LT" sz="900">
                  <a:solidFill>
                    <a:schemeClr val="tx1"/>
                  </a:solidFill>
                </a:rPr>
                <a:t>Planų ir programų įgyvendinimo pasekmių aplinkai reikšmingumo nustatymo kriterijai </a:t>
              </a:r>
            </a:p>
          </p:txBody>
        </p:sp>
        <p:pic>
          <p:nvPicPr>
            <p:cNvPr id="21" name="Graphic 20" descr="Iceberg with solid fill">
              <a:extLst>
                <a:ext uri="{FF2B5EF4-FFF2-40B4-BE49-F238E27FC236}">
                  <a16:creationId xmlns:a16="http://schemas.microsoft.com/office/drawing/2014/main" id="{AF41FD83-1D2A-D587-A0BA-3B56AF993D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98" y="850712"/>
              <a:ext cx="432000" cy="432000"/>
            </a:xfrm>
            <a:prstGeom prst="rect">
              <a:avLst/>
            </a:prstGeom>
          </p:spPr>
        </p:pic>
        <p:pic>
          <p:nvPicPr>
            <p:cNvPr id="27" name="Graphic 26" descr="Scales of justice with solid fill">
              <a:extLst>
                <a:ext uri="{FF2B5EF4-FFF2-40B4-BE49-F238E27FC236}">
                  <a16:creationId xmlns:a16="http://schemas.microsoft.com/office/drawing/2014/main" id="{9F9965A5-7301-DA2B-ACFF-5B331ABABD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8477" y="844981"/>
              <a:ext cx="432000" cy="432000"/>
            </a:xfrm>
            <a:prstGeom prst="rect">
              <a:avLst/>
            </a:prstGeom>
          </p:spPr>
        </p:pic>
        <p:pic>
          <p:nvPicPr>
            <p:cNvPr id="28" name="Graphic 27" descr="Brainstorm with solid fill">
              <a:extLst>
                <a:ext uri="{FF2B5EF4-FFF2-40B4-BE49-F238E27FC236}">
                  <a16:creationId xmlns:a16="http://schemas.microsoft.com/office/drawing/2014/main" id="{CDFBCF96-7360-193A-25E1-8B11D79461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8397" y="844981"/>
              <a:ext cx="432000" cy="432000"/>
            </a:xfrm>
            <a:prstGeom prst="rect">
              <a:avLst/>
            </a:prstGeom>
          </p:spPr>
        </p:pic>
        <p:sp>
          <p:nvSpPr>
            <p:cNvPr id="29" name="Rectangle 28">
              <a:extLst>
                <a:ext uri="{FF2B5EF4-FFF2-40B4-BE49-F238E27FC236}">
                  <a16:creationId xmlns:a16="http://schemas.microsoft.com/office/drawing/2014/main" id="{214F19A9-3CE8-2189-2BC9-E829C3F7905C}"/>
                </a:ext>
              </a:extLst>
            </p:cNvPr>
            <p:cNvSpPr/>
            <p:nvPr/>
          </p:nvSpPr>
          <p:spPr>
            <a:xfrm>
              <a:off x="533398" y="2391687"/>
              <a:ext cx="964200" cy="167975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Strateginis pasekmių aplinkai vertinimas (SPAV)</a:t>
              </a:r>
            </a:p>
          </p:txBody>
        </p:sp>
        <p:pic>
          <p:nvPicPr>
            <p:cNvPr id="31" name="Graphic 30" descr="Blockchain with solid fill">
              <a:extLst>
                <a:ext uri="{FF2B5EF4-FFF2-40B4-BE49-F238E27FC236}">
                  <a16:creationId xmlns:a16="http://schemas.microsoft.com/office/drawing/2014/main" id="{A3BD4089-27EF-313E-E859-7B2DD791E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1515" y="844981"/>
              <a:ext cx="420472" cy="432000"/>
            </a:xfrm>
            <a:prstGeom prst="rect">
              <a:avLst/>
            </a:prstGeom>
          </p:spPr>
        </p:pic>
        <p:sp>
          <p:nvSpPr>
            <p:cNvPr id="32" name="Rectangle 31">
              <a:extLst>
                <a:ext uri="{FF2B5EF4-FFF2-40B4-BE49-F238E27FC236}">
                  <a16:creationId xmlns:a16="http://schemas.microsoft.com/office/drawing/2014/main" id="{A49358E1-800D-62A9-E44E-961B1E29DDA8}"/>
                </a:ext>
              </a:extLst>
            </p:cNvPr>
            <p:cNvSpPr/>
            <p:nvPr/>
          </p:nvSpPr>
          <p:spPr>
            <a:xfrm>
              <a:off x="3772801" y="1308931"/>
              <a:ext cx="3326400" cy="9934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PAV metu iš dalies yra atsižvelgiama į EP, tačiau tai nėra įvardinama kaip EP vertinimas. </a:t>
              </a:r>
            </a:p>
            <a:p>
              <a:pPr marL="171450" indent="-171450">
                <a:buFont typeface="Arial" panose="020B0604020202020204" pitchFamily="34" charset="0"/>
                <a:buChar char="•"/>
              </a:pPr>
              <a:r>
                <a:rPr lang="lt-LT" sz="900">
                  <a:solidFill>
                    <a:schemeClr val="tx1"/>
                  </a:solidFill>
                </a:rPr>
                <a:t>EP vertinimas galėtų tapti horizontaliu visiems vertinamiems aplinkos elementams, tačiau turėtų apimti ne tik aprūpinimo EP (šiuo metu labai susiję su biologinės įvairovės elementu), tačiau taip pat reguliavimo ir kultūrinį EP aspektus.</a:t>
              </a:r>
            </a:p>
          </p:txBody>
        </p:sp>
        <p:sp>
          <p:nvSpPr>
            <p:cNvPr id="33" name="Rectangle 32">
              <a:extLst>
                <a:ext uri="{FF2B5EF4-FFF2-40B4-BE49-F238E27FC236}">
                  <a16:creationId xmlns:a16="http://schemas.microsoft.com/office/drawing/2014/main" id="{D1C1D7D3-E5B4-EDB4-BFD9-FDE81EB99FE5}"/>
                </a:ext>
              </a:extLst>
            </p:cNvPr>
            <p:cNvSpPr/>
            <p:nvPr/>
          </p:nvSpPr>
          <p:spPr>
            <a:xfrm>
              <a:off x="3771197" y="2391689"/>
              <a:ext cx="3326400" cy="168351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Vertinimo ataskaitoje aprašomi įvairūs apsektai, tarp kurių galimos reikšmingos tiesioginės, netiesioginės, kaupiamosios, sąveikaujančios (sinergetinės), įvairios trukmės, nuolatinės, laikinos, teigiamos ir neigiamos pasekmės aplinkai. Šių aspektų nagrinėjimo metodika nėra detalizuojama, tačiau Planų ir programų strateginio pasekmių aplinkai vertinimo vadove nurodomi kontrolinio pasekmių sąrašo klausimynų pavyzdžiai.</a:t>
              </a:r>
            </a:p>
            <a:p>
              <a:pPr marL="171450" indent="-171450">
                <a:buFont typeface="Arial" panose="020B0604020202020204" pitchFamily="34" charset="0"/>
                <a:buChar char="•"/>
              </a:pPr>
              <a:r>
                <a:rPr lang="lt-LT" sz="900">
                  <a:solidFill>
                    <a:schemeClr val="tx1"/>
                  </a:solidFill>
                </a:rPr>
                <a:t>Siūloma ekosistemų ir jų teikiamų EP vertinimą integruoti į vertinimo ataskaitos struktūrą.</a:t>
              </a:r>
            </a:p>
            <a:p>
              <a:pPr marL="171450" indent="-171450">
                <a:buFont typeface="Arial" panose="020B0604020202020204" pitchFamily="34" charset="0"/>
                <a:buChar char="•"/>
              </a:pPr>
              <a:r>
                <a:rPr lang="lt-LT" sz="900">
                  <a:solidFill>
                    <a:schemeClr val="tx1"/>
                  </a:solidFill>
                </a:rPr>
                <a:t>Vertinimo apimties dokumente gali būti nurodyta, kad bus vykdomas EP vertinimas, jei toks EP vertinimas būtų integruotas į vertinimo ataskaitą.</a:t>
              </a:r>
            </a:p>
          </p:txBody>
        </p:sp>
        <p:sp>
          <p:nvSpPr>
            <p:cNvPr id="35" name="Rectangle 34">
              <a:extLst>
                <a:ext uri="{FF2B5EF4-FFF2-40B4-BE49-F238E27FC236}">
                  <a16:creationId xmlns:a16="http://schemas.microsoft.com/office/drawing/2014/main" id="{6129690D-2466-1BC4-7815-C197321825D7}"/>
                </a:ext>
              </a:extLst>
            </p:cNvPr>
            <p:cNvSpPr/>
            <p:nvPr/>
          </p:nvSpPr>
          <p:spPr>
            <a:xfrm>
              <a:off x="7185602" y="1308931"/>
              <a:ext cx="1412298" cy="99340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PAV ataskaitą</a:t>
              </a:r>
            </a:p>
          </p:txBody>
        </p:sp>
        <p:sp>
          <p:nvSpPr>
            <p:cNvPr id="36" name="Rectangle 35">
              <a:extLst>
                <a:ext uri="{FF2B5EF4-FFF2-40B4-BE49-F238E27FC236}">
                  <a16:creationId xmlns:a16="http://schemas.microsoft.com/office/drawing/2014/main" id="{210EEA06-688A-FDBD-7047-98B6C4A68DC7}"/>
                </a:ext>
              </a:extLst>
            </p:cNvPr>
            <p:cNvSpPr/>
            <p:nvPr/>
          </p:nvSpPr>
          <p:spPr>
            <a:xfrm>
              <a:off x="7182237" y="2387933"/>
              <a:ext cx="1412298" cy="16835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SPAV ataskaitą</a:t>
              </a:r>
            </a:p>
          </p:txBody>
        </p:sp>
      </p:grpSp>
    </p:spTree>
    <p:extLst>
      <p:ext uri="{BB962C8B-B14F-4D97-AF65-F5344CB8AC3E}">
        <p14:creationId xmlns:p14="http://schemas.microsoft.com/office/powerpoint/2010/main" val="23243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C4B2-F0CA-99DC-7E85-FBA825EB31F4}"/>
              </a:ext>
            </a:extLst>
          </p:cNvPr>
          <p:cNvSpPr>
            <a:spLocks noGrp="1"/>
          </p:cNvSpPr>
          <p:nvPr>
            <p:ph type="title"/>
          </p:nvPr>
        </p:nvSpPr>
        <p:spPr>
          <a:xfrm>
            <a:off x="539475" y="465193"/>
            <a:ext cx="8064500" cy="249299"/>
          </a:xfrm>
        </p:spPr>
        <p:txBody>
          <a:bodyPr/>
          <a:lstStyle/>
          <a:p>
            <a:r>
              <a:rPr lang="lt-LT" sz="1800">
                <a:solidFill>
                  <a:schemeClr val="tx1"/>
                </a:solidFill>
              </a:rPr>
              <a:t>EP vertinimo integravimo į PAV modelis</a:t>
            </a:r>
          </a:p>
        </p:txBody>
      </p:sp>
      <p:sp>
        <p:nvSpPr>
          <p:cNvPr id="3" name="Slide Number Placeholder 2">
            <a:extLst>
              <a:ext uri="{FF2B5EF4-FFF2-40B4-BE49-F238E27FC236}">
                <a16:creationId xmlns:a16="http://schemas.microsoft.com/office/drawing/2014/main" id="{B4AB461C-DE31-31C1-F7CD-60974D3FB542}"/>
              </a:ext>
            </a:extLst>
          </p:cNvPr>
          <p:cNvSpPr>
            <a:spLocks noGrp="1"/>
          </p:cNvSpPr>
          <p:nvPr>
            <p:ph type="sldNum" sz="quarter" idx="12"/>
          </p:nvPr>
        </p:nvSpPr>
        <p:spPr/>
        <p:txBody>
          <a:bodyPr/>
          <a:lstStyle/>
          <a:p>
            <a:fld id="{42B1E8F1-27DF-3C4C-AF5E-F329429EDE92}" type="slidenum">
              <a:rPr lang="en-LT" smtClean="0"/>
              <a:t>41</a:t>
            </a:fld>
            <a:endParaRPr lang="en-LT"/>
          </a:p>
        </p:txBody>
      </p:sp>
      <p:grpSp>
        <p:nvGrpSpPr>
          <p:cNvPr id="63" name="Group 62">
            <a:extLst>
              <a:ext uri="{FF2B5EF4-FFF2-40B4-BE49-F238E27FC236}">
                <a16:creationId xmlns:a16="http://schemas.microsoft.com/office/drawing/2014/main" id="{FF936D20-301B-A448-30B7-E874A0010B0E}"/>
              </a:ext>
            </a:extLst>
          </p:cNvPr>
          <p:cNvGrpSpPr/>
          <p:nvPr/>
        </p:nvGrpSpPr>
        <p:grpSpPr>
          <a:xfrm>
            <a:off x="624185" y="1170336"/>
            <a:ext cx="7759709" cy="3175168"/>
            <a:chOff x="1072951" y="729105"/>
            <a:chExt cx="7759709" cy="2913925"/>
          </a:xfrm>
        </p:grpSpPr>
        <p:grpSp>
          <p:nvGrpSpPr>
            <p:cNvPr id="56" name="Group 55">
              <a:extLst>
                <a:ext uri="{FF2B5EF4-FFF2-40B4-BE49-F238E27FC236}">
                  <a16:creationId xmlns:a16="http://schemas.microsoft.com/office/drawing/2014/main" id="{B045DE7A-886F-C133-6DA5-484F0B9B52D7}"/>
                </a:ext>
              </a:extLst>
            </p:cNvPr>
            <p:cNvGrpSpPr/>
            <p:nvPr/>
          </p:nvGrpSpPr>
          <p:grpSpPr>
            <a:xfrm>
              <a:off x="1072951" y="729105"/>
              <a:ext cx="7524951" cy="2876451"/>
              <a:chOff x="760969" y="389488"/>
              <a:chExt cx="7958520" cy="4185231"/>
            </a:xfrm>
          </p:grpSpPr>
          <p:sp>
            <p:nvSpPr>
              <p:cNvPr id="9" name="Rectangle 8">
                <a:extLst>
                  <a:ext uri="{FF2B5EF4-FFF2-40B4-BE49-F238E27FC236}">
                    <a16:creationId xmlns:a16="http://schemas.microsoft.com/office/drawing/2014/main" id="{A4F16972-5E33-2E79-09A3-CBBFC2BAC70E}"/>
                  </a:ext>
                </a:extLst>
              </p:cNvPr>
              <p:cNvSpPr/>
              <p:nvPr/>
            </p:nvSpPr>
            <p:spPr>
              <a:xfrm>
                <a:off x="7286521" y="815903"/>
                <a:ext cx="1432968" cy="252510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a:solidFill>
                      <a:schemeClr val="tx1"/>
                    </a:solidFill>
                    <a:ea typeface="Times New Roman" panose="02020603050405020304" pitchFamily="18" charset="0"/>
                  </a:rPr>
                  <a:t>S</a:t>
                </a:r>
                <a:r>
                  <a:rPr lang="lt-LT" sz="800">
                    <a:solidFill>
                      <a:schemeClr val="tx1"/>
                    </a:solidFill>
                    <a:effectLst/>
                    <a:ea typeface="Times New Roman" panose="02020603050405020304" pitchFamily="18" charset="0"/>
                  </a:rPr>
                  <a:t>iūloma integruoti ekosistemų ir jų teikiamų EP vertinimą į aplinkos elementų vertinimą. EP vertinimas galėtų tapti horizontaliu visiems vertinamiems aplinkos elementams, tačiau turėtų apimti ne tik aprūpinimo EP (šiuo metu labai susiję su biologinės įvairovės elementu), tačiau taip pat ir reguliavimo ir aprūpinimo EP aspektus.</a:t>
                </a:r>
                <a:r>
                  <a:rPr lang="en-LT" sz="800">
                    <a:solidFill>
                      <a:schemeClr val="tx1"/>
                    </a:solidFill>
                    <a:effectLst/>
                  </a:rPr>
                  <a:t> </a:t>
                </a:r>
                <a:endParaRPr lang="lt-LT" sz="800">
                  <a:solidFill>
                    <a:schemeClr val="tx1"/>
                  </a:solidFill>
                  <a:cs typeface="Calibri Light" panose="020F0302020204030204" pitchFamily="34" charset="0"/>
                </a:endParaRPr>
              </a:p>
            </p:txBody>
          </p:sp>
          <p:grpSp>
            <p:nvGrpSpPr>
              <p:cNvPr id="48" name="Group 47">
                <a:extLst>
                  <a:ext uri="{FF2B5EF4-FFF2-40B4-BE49-F238E27FC236}">
                    <a16:creationId xmlns:a16="http://schemas.microsoft.com/office/drawing/2014/main" id="{C3F4FDEB-A501-137D-6F04-AB3CD785F76F}"/>
                  </a:ext>
                </a:extLst>
              </p:cNvPr>
              <p:cNvGrpSpPr/>
              <p:nvPr/>
            </p:nvGrpSpPr>
            <p:grpSpPr>
              <a:xfrm>
                <a:off x="760969" y="389488"/>
                <a:ext cx="6292872" cy="4185231"/>
                <a:chOff x="770908" y="389488"/>
                <a:chExt cx="6292872" cy="4185231"/>
              </a:xfrm>
            </p:grpSpPr>
            <p:grpSp>
              <p:nvGrpSpPr>
                <p:cNvPr id="31" name="Group 30">
                  <a:extLst>
                    <a:ext uri="{FF2B5EF4-FFF2-40B4-BE49-F238E27FC236}">
                      <a16:creationId xmlns:a16="http://schemas.microsoft.com/office/drawing/2014/main" id="{D624EEDF-0649-9917-DEE9-2DA935392E63}"/>
                    </a:ext>
                  </a:extLst>
                </p:cNvPr>
                <p:cNvGrpSpPr/>
                <p:nvPr/>
              </p:nvGrpSpPr>
              <p:grpSpPr>
                <a:xfrm>
                  <a:off x="770908" y="389488"/>
                  <a:ext cx="6292872" cy="4185231"/>
                  <a:chOff x="-178571" y="779638"/>
                  <a:chExt cx="9113757" cy="5377830"/>
                </a:xfrm>
              </p:grpSpPr>
              <p:sp>
                <p:nvSpPr>
                  <p:cNvPr id="6" name="Rectangle 5">
                    <a:extLst>
                      <a:ext uri="{FF2B5EF4-FFF2-40B4-BE49-F238E27FC236}">
                        <a16:creationId xmlns:a16="http://schemas.microsoft.com/office/drawing/2014/main" id="{7B726596-1759-893F-5E81-EB35A66C1678}"/>
                      </a:ext>
                    </a:extLst>
                  </p:cNvPr>
                  <p:cNvSpPr/>
                  <p:nvPr/>
                </p:nvSpPr>
                <p:spPr>
                  <a:xfrm>
                    <a:off x="-178571" y="779638"/>
                    <a:ext cx="9113757" cy="3180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sz="1000">
                      <a:effectLst/>
                      <a:ea typeface="Times New Roman" panose="02020603050405020304" pitchFamily="18" charset="0"/>
                    </a:endParaRPr>
                  </a:p>
                  <a:p>
                    <a:r>
                      <a:rPr lang="lt-LT" sz="800">
                        <a:effectLst/>
                        <a:ea typeface="Times New Roman" panose="02020603050405020304" pitchFamily="18" charset="0"/>
                      </a:rPr>
                      <a:t>Planuojamos ūkinės veiklos PAV ataskaitos struktūra</a:t>
                    </a:r>
                    <a:endParaRPr lang="lt-LT" sz="800"/>
                  </a:p>
                  <a:p>
                    <a:endParaRPr lang="lt-LT" sz="1000"/>
                  </a:p>
                </p:txBody>
              </p:sp>
              <p:sp>
                <p:nvSpPr>
                  <p:cNvPr id="12" name="Rectangle 11">
                    <a:extLst>
                      <a:ext uri="{FF2B5EF4-FFF2-40B4-BE49-F238E27FC236}">
                        <a16:creationId xmlns:a16="http://schemas.microsoft.com/office/drawing/2014/main" id="{6F525A09-8CC4-3558-0CB5-626D0AE005AD}"/>
                      </a:ext>
                    </a:extLst>
                  </p:cNvPr>
                  <p:cNvSpPr>
                    <a:spLocks noChangeAspect="1"/>
                  </p:cNvSpPr>
                  <p:nvPr/>
                </p:nvSpPr>
                <p:spPr>
                  <a:xfrm>
                    <a:off x="280112" y="1222890"/>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Planuojamos ūkinės veiklos ir jos vietos aprašymas</a:t>
                    </a:r>
                  </a:p>
                </p:txBody>
              </p:sp>
              <p:sp>
                <p:nvSpPr>
                  <p:cNvPr id="20" name="Rectangle 19">
                    <a:extLst>
                      <a:ext uri="{FF2B5EF4-FFF2-40B4-BE49-F238E27FC236}">
                        <a16:creationId xmlns:a16="http://schemas.microsoft.com/office/drawing/2014/main" id="{0003F172-5882-407D-75E8-C1D78E216F28}"/>
                      </a:ext>
                    </a:extLst>
                  </p:cNvPr>
                  <p:cNvSpPr>
                    <a:spLocks noChangeAspect="1"/>
                  </p:cNvSpPr>
                  <p:nvPr/>
                </p:nvSpPr>
                <p:spPr>
                  <a:xfrm>
                    <a:off x="280112" y="1641555"/>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S</a:t>
                    </a:r>
                    <a:r>
                      <a:rPr lang="lt-LT" sz="700">
                        <a:solidFill>
                          <a:schemeClr val="tx1"/>
                        </a:solidFill>
                        <a:effectLst/>
                        <a:ea typeface="Times New Roman" panose="02020603050405020304" pitchFamily="18" charset="0"/>
                        <a:cs typeface="Times New Roman" panose="02020603050405020304" pitchFamily="18" charset="0"/>
                      </a:rPr>
                      <a:t>usidarysiančių teršalų aprašymas, atliekų ir (ar) liekanų susidarymo, jų tvarkymo aprašymas</a:t>
                    </a:r>
                    <a:r>
                      <a:rPr lang="en-LT" sz="700">
                        <a:solidFill>
                          <a:schemeClr val="tx1"/>
                        </a:solidFill>
                        <a:effectLst/>
                      </a:rPr>
                      <a:t> </a:t>
                    </a:r>
                    <a:endParaRPr lang="lt-LT" sz="700">
                      <a:solidFill>
                        <a:schemeClr val="tx1"/>
                      </a:solidFill>
                    </a:endParaRPr>
                  </a:p>
                </p:txBody>
              </p:sp>
              <p:sp>
                <p:nvSpPr>
                  <p:cNvPr id="21" name="Rectangle 20">
                    <a:extLst>
                      <a:ext uri="{FF2B5EF4-FFF2-40B4-BE49-F238E27FC236}">
                        <a16:creationId xmlns:a16="http://schemas.microsoft.com/office/drawing/2014/main" id="{B41F6451-B030-406F-6A7F-D60F5233D613}"/>
                      </a:ext>
                    </a:extLst>
                  </p:cNvPr>
                  <p:cNvSpPr>
                    <a:spLocks noChangeAspect="1"/>
                  </p:cNvSpPr>
                  <p:nvPr/>
                </p:nvSpPr>
                <p:spPr>
                  <a:xfrm>
                    <a:off x="280110" y="2060220"/>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Planuojamos ūkinės veiklos galimo tiesioginio ir netiesioginio reikšmingo poveikio apibūdinimas ir įvertinimas</a:t>
                    </a:r>
                  </a:p>
                </p:txBody>
              </p:sp>
              <p:sp>
                <p:nvSpPr>
                  <p:cNvPr id="22" name="Rectangle 21">
                    <a:extLst>
                      <a:ext uri="{FF2B5EF4-FFF2-40B4-BE49-F238E27FC236}">
                        <a16:creationId xmlns:a16="http://schemas.microsoft.com/office/drawing/2014/main" id="{458455C5-4083-0908-48A0-3AFD9F8F07C3}"/>
                      </a:ext>
                    </a:extLst>
                  </p:cNvPr>
                  <p:cNvSpPr>
                    <a:spLocks noChangeAspect="1"/>
                  </p:cNvSpPr>
                  <p:nvPr/>
                </p:nvSpPr>
                <p:spPr>
                  <a:xfrm>
                    <a:off x="280109" y="2478884"/>
                    <a:ext cx="8655074" cy="329265"/>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Galimo poveikio aplinkos elementams ir visuomenės sveikatai dėl planuojamos ūkinės veiklos pažeidžiamumo rizikos dėl ekstremaliųjų įvykių ar galimų situacijų aprašymas</a:t>
                    </a:r>
                  </a:p>
                </p:txBody>
              </p:sp>
              <p:sp>
                <p:nvSpPr>
                  <p:cNvPr id="23" name="Rectangle 22">
                    <a:extLst>
                      <a:ext uri="{FF2B5EF4-FFF2-40B4-BE49-F238E27FC236}">
                        <a16:creationId xmlns:a16="http://schemas.microsoft.com/office/drawing/2014/main" id="{C742B44B-97DF-C230-7E00-75DCDCEC72EE}"/>
                      </a:ext>
                    </a:extLst>
                  </p:cNvPr>
                  <p:cNvSpPr>
                    <a:spLocks noChangeAspect="1"/>
                  </p:cNvSpPr>
                  <p:nvPr/>
                </p:nvSpPr>
                <p:spPr>
                  <a:xfrm>
                    <a:off x="279721" y="2897550"/>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Pasirinktų priemonių, kurių </a:t>
                    </a:r>
                    <a:r>
                      <a:rPr lang="lt-LT" sz="700">
                        <a:solidFill>
                          <a:schemeClr val="tx1"/>
                        </a:solidFill>
                        <a:effectLst/>
                        <a:ea typeface="Times New Roman" panose="02020603050405020304" pitchFamily="18" charset="0"/>
                        <a:cs typeface="Times New Roman" panose="02020603050405020304" pitchFamily="18" charset="0"/>
                      </a:rPr>
                      <a:t>numatoma imtis siekiant išvengti galimam reikšmingam neigiamam poveikio aplinkai ir visuomenės sveikatai, jį sumažinti, kompensuoti ar jo padariniams likviduoti aprašymas</a:t>
                    </a:r>
                    <a:r>
                      <a:rPr lang="en-LT" sz="700">
                        <a:solidFill>
                          <a:schemeClr val="tx1"/>
                        </a:solidFill>
                        <a:effectLst/>
                      </a:rPr>
                      <a:t> </a:t>
                    </a:r>
                    <a:r>
                      <a:rPr lang="lt-LT" sz="700">
                        <a:solidFill>
                          <a:schemeClr val="tx1"/>
                        </a:solidFill>
                      </a:rPr>
                      <a:t> </a:t>
                    </a:r>
                  </a:p>
                </p:txBody>
              </p:sp>
              <p:sp>
                <p:nvSpPr>
                  <p:cNvPr id="24" name="Rectangle 23">
                    <a:extLst>
                      <a:ext uri="{FF2B5EF4-FFF2-40B4-BE49-F238E27FC236}">
                        <a16:creationId xmlns:a16="http://schemas.microsoft.com/office/drawing/2014/main" id="{E595AB52-BDE9-0FA2-464B-09C7A0F182DD}"/>
                      </a:ext>
                    </a:extLst>
                  </p:cNvPr>
                  <p:cNvSpPr>
                    <a:spLocks noChangeAspect="1"/>
                  </p:cNvSpPr>
                  <p:nvPr/>
                </p:nvSpPr>
                <p:spPr>
                  <a:xfrm>
                    <a:off x="279525" y="3316214"/>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N</a:t>
                    </a:r>
                    <a:r>
                      <a:rPr lang="lt-LT" sz="700">
                        <a:solidFill>
                          <a:schemeClr val="tx1"/>
                        </a:solidFill>
                        <a:effectLst/>
                        <a:ea typeface="Times New Roman" panose="02020603050405020304" pitchFamily="18" charset="0"/>
                        <a:cs typeface="Times New Roman" panose="02020603050405020304" pitchFamily="18" charset="0"/>
                      </a:rPr>
                      <a:t>agrinėtų alternatyvų analizė, nurodant jų pasirinkimo priežastis</a:t>
                    </a:r>
                    <a:r>
                      <a:rPr lang="en-LT" sz="700">
                        <a:solidFill>
                          <a:schemeClr val="tx1"/>
                        </a:solidFill>
                        <a:effectLst/>
                      </a:rPr>
                      <a:t> </a:t>
                    </a:r>
                    <a:endParaRPr lang="lt-LT" sz="700">
                      <a:solidFill>
                        <a:schemeClr val="tx1"/>
                      </a:solidFill>
                    </a:endParaRPr>
                  </a:p>
                </p:txBody>
              </p:sp>
              <p:sp>
                <p:nvSpPr>
                  <p:cNvPr id="25" name="Rectangle 24">
                    <a:extLst>
                      <a:ext uri="{FF2B5EF4-FFF2-40B4-BE49-F238E27FC236}">
                        <a16:creationId xmlns:a16="http://schemas.microsoft.com/office/drawing/2014/main" id="{A554434C-DC06-1BD2-A367-DA5BFD91B185}"/>
                      </a:ext>
                    </a:extLst>
                  </p:cNvPr>
                  <p:cNvSpPr>
                    <a:spLocks noChangeAspect="1"/>
                  </p:cNvSpPr>
                  <p:nvPr/>
                </p:nvSpPr>
                <p:spPr>
                  <a:xfrm>
                    <a:off x="279428" y="3734878"/>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P</a:t>
                    </a:r>
                    <a:r>
                      <a:rPr lang="lt-LT" sz="700">
                        <a:solidFill>
                          <a:schemeClr val="tx1"/>
                        </a:solidFill>
                        <a:effectLst/>
                        <a:ea typeface="Times New Roman" panose="02020603050405020304" pitchFamily="18" charset="0"/>
                        <a:cs typeface="Times New Roman" panose="02020603050405020304" pitchFamily="18" charset="0"/>
                      </a:rPr>
                      <a:t>rognozavimo metodų, taikytų nustatant ir vertinant reikšmingą poveikį aplinkai, aprašymas</a:t>
                    </a:r>
                    <a:r>
                      <a:rPr lang="en-LT" sz="700">
                        <a:solidFill>
                          <a:schemeClr val="tx1"/>
                        </a:solidFill>
                        <a:effectLst/>
                      </a:rPr>
                      <a:t> </a:t>
                    </a:r>
                    <a:endParaRPr lang="lt-LT" sz="700">
                      <a:solidFill>
                        <a:schemeClr val="tx1"/>
                      </a:solidFill>
                    </a:endParaRPr>
                  </a:p>
                </p:txBody>
              </p:sp>
              <p:sp>
                <p:nvSpPr>
                  <p:cNvPr id="26" name="Rectangle 25">
                    <a:extLst>
                      <a:ext uri="{FF2B5EF4-FFF2-40B4-BE49-F238E27FC236}">
                        <a16:creationId xmlns:a16="http://schemas.microsoft.com/office/drawing/2014/main" id="{1BF1F251-9F73-A214-7800-71DBF4AFFA1A}"/>
                      </a:ext>
                    </a:extLst>
                  </p:cNvPr>
                  <p:cNvSpPr>
                    <a:spLocks noChangeAspect="1"/>
                  </p:cNvSpPr>
                  <p:nvPr/>
                </p:nvSpPr>
                <p:spPr>
                  <a:xfrm>
                    <a:off x="279087" y="4153544"/>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V</a:t>
                    </a:r>
                    <a:r>
                      <a:rPr lang="lt-LT" sz="700">
                        <a:solidFill>
                          <a:schemeClr val="tx1"/>
                        </a:solidFill>
                        <a:effectLst/>
                        <a:ea typeface="Times New Roman" panose="02020603050405020304" pitchFamily="18" charset="0"/>
                        <a:cs typeface="Times New Roman" panose="02020603050405020304" pitchFamily="18" charset="0"/>
                      </a:rPr>
                      <a:t>ykdytos aplinkos stebėsenos (monitoringo) duomenų analizė (jei buvo vykdyta), numatomi aplinkos stebėsenos (monitoringo) matmenys</a:t>
                    </a:r>
                    <a:r>
                      <a:rPr lang="en-LT" sz="700">
                        <a:solidFill>
                          <a:schemeClr val="tx1"/>
                        </a:solidFill>
                        <a:effectLst/>
                      </a:rPr>
                      <a:t> </a:t>
                    </a:r>
                    <a:endParaRPr lang="lt-LT" sz="700">
                      <a:solidFill>
                        <a:schemeClr val="tx1"/>
                      </a:solidFill>
                    </a:endParaRPr>
                  </a:p>
                </p:txBody>
              </p:sp>
              <p:sp>
                <p:nvSpPr>
                  <p:cNvPr id="27" name="Rectangle 26">
                    <a:extLst>
                      <a:ext uri="{FF2B5EF4-FFF2-40B4-BE49-F238E27FC236}">
                        <a16:creationId xmlns:a16="http://schemas.microsoft.com/office/drawing/2014/main" id="{C0D67D0D-CAAC-4E72-2371-27891F9949A0}"/>
                      </a:ext>
                    </a:extLst>
                  </p:cNvPr>
                  <p:cNvSpPr>
                    <a:spLocks noChangeAspect="1"/>
                  </p:cNvSpPr>
                  <p:nvPr/>
                </p:nvSpPr>
                <p:spPr>
                  <a:xfrm>
                    <a:off x="279087" y="4572209"/>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I</a:t>
                    </a:r>
                    <a:r>
                      <a:rPr lang="lt-LT" sz="700">
                        <a:solidFill>
                          <a:schemeClr val="tx1"/>
                        </a:solidFill>
                        <a:effectLst/>
                        <a:ea typeface="Times New Roman" panose="02020603050405020304" pitchFamily="18" charset="0"/>
                        <a:cs typeface="Times New Roman" panose="02020603050405020304" pitchFamily="18" charset="0"/>
                      </a:rPr>
                      <a:t>nformacija apie galimą reikšmingą tarpvalstybinį poveikį kitos Europos Sąjungos valstybės narės ir (ar) užsienio valstybės aplinkai</a:t>
                    </a:r>
                    <a:endParaRPr lang="lt-LT" sz="700">
                      <a:solidFill>
                        <a:schemeClr val="tx1"/>
                      </a:solidFill>
                    </a:endParaRPr>
                  </a:p>
                </p:txBody>
              </p:sp>
              <p:sp>
                <p:nvSpPr>
                  <p:cNvPr id="28" name="Rectangle 27">
                    <a:extLst>
                      <a:ext uri="{FF2B5EF4-FFF2-40B4-BE49-F238E27FC236}">
                        <a16:creationId xmlns:a16="http://schemas.microsoft.com/office/drawing/2014/main" id="{9CB45DF4-3C73-D2DB-CB7C-DC2B3E11AD6F}"/>
                      </a:ext>
                    </a:extLst>
                  </p:cNvPr>
                  <p:cNvSpPr>
                    <a:spLocks noChangeAspect="1"/>
                  </p:cNvSpPr>
                  <p:nvPr/>
                </p:nvSpPr>
                <p:spPr>
                  <a:xfrm>
                    <a:off x="279085" y="4990874"/>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I</a:t>
                    </a:r>
                    <a:r>
                      <a:rPr lang="lt-LT" sz="700">
                        <a:solidFill>
                          <a:schemeClr val="tx1"/>
                        </a:solidFill>
                        <a:effectLst/>
                        <a:ea typeface="Times New Roman" panose="02020603050405020304" pitchFamily="18" charset="0"/>
                        <a:cs typeface="Times New Roman" panose="02020603050405020304" pitchFamily="18" charset="0"/>
                      </a:rPr>
                      <a:t>nformacija apie pagrindinius techninio ar praktinio pobūdžio neaiškumus ir problemas, atliekant vertinimą</a:t>
                    </a:r>
                    <a:r>
                      <a:rPr lang="en-LT" sz="700">
                        <a:solidFill>
                          <a:schemeClr val="tx1"/>
                        </a:solidFill>
                        <a:effectLst/>
                      </a:rPr>
                      <a:t> </a:t>
                    </a:r>
                    <a:endParaRPr lang="lt-LT" sz="700">
                      <a:solidFill>
                        <a:schemeClr val="tx1"/>
                      </a:solidFill>
                    </a:endParaRPr>
                  </a:p>
                </p:txBody>
              </p:sp>
              <p:sp>
                <p:nvSpPr>
                  <p:cNvPr id="29" name="Rectangle 28">
                    <a:extLst>
                      <a:ext uri="{FF2B5EF4-FFF2-40B4-BE49-F238E27FC236}">
                        <a16:creationId xmlns:a16="http://schemas.microsoft.com/office/drawing/2014/main" id="{9B0EE9A4-A43C-20BB-134E-87688DCD222B}"/>
                      </a:ext>
                    </a:extLst>
                  </p:cNvPr>
                  <p:cNvSpPr>
                    <a:spLocks noChangeAspect="1"/>
                  </p:cNvSpPr>
                  <p:nvPr/>
                </p:nvSpPr>
                <p:spPr>
                  <a:xfrm>
                    <a:off x="278573" y="5409539"/>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V</a:t>
                    </a:r>
                    <a:r>
                      <a:rPr lang="lt-LT" sz="700">
                        <a:solidFill>
                          <a:schemeClr val="tx1"/>
                        </a:solidFill>
                        <a:effectLst/>
                        <a:ea typeface="Times New Roman" panose="02020603050405020304" pitchFamily="18" charset="0"/>
                        <a:cs typeface="Times New Roman" panose="02020603050405020304" pitchFamily="18" charset="0"/>
                      </a:rPr>
                      <a:t>isos ataskaitoje nagrinėjamos informacijos netechninio pobūdžio santrauka</a:t>
                    </a:r>
                    <a:endParaRPr lang="lt-LT" sz="700">
                      <a:solidFill>
                        <a:schemeClr val="tx1"/>
                      </a:solidFill>
                    </a:endParaRPr>
                  </a:p>
                </p:txBody>
              </p:sp>
              <p:sp>
                <p:nvSpPr>
                  <p:cNvPr id="30" name="Rectangle 29">
                    <a:extLst>
                      <a:ext uri="{FF2B5EF4-FFF2-40B4-BE49-F238E27FC236}">
                        <a16:creationId xmlns:a16="http://schemas.microsoft.com/office/drawing/2014/main" id="{E5ED49E8-1A20-EF2C-FBC9-157F390A2F8E}"/>
                      </a:ext>
                    </a:extLst>
                  </p:cNvPr>
                  <p:cNvSpPr>
                    <a:spLocks noChangeAspect="1"/>
                  </p:cNvSpPr>
                  <p:nvPr/>
                </p:nvSpPr>
                <p:spPr>
                  <a:xfrm>
                    <a:off x="278573" y="5828203"/>
                    <a:ext cx="8655074" cy="32926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ea typeface="Times New Roman" panose="02020603050405020304" pitchFamily="18" charset="0"/>
                        <a:cs typeface="Times New Roman" panose="02020603050405020304" pitchFamily="18" charset="0"/>
                      </a:rPr>
                      <a:t>L</a:t>
                    </a:r>
                    <a:r>
                      <a:rPr lang="lt-LT" sz="700">
                        <a:solidFill>
                          <a:schemeClr val="tx1"/>
                        </a:solidFill>
                        <a:effectLst/>
                        <a:ea typeface="Times New Roman" panose="02020603050405020304" pitchFamily="18" charset="0"/>
                        <a:cs typeface="Times New Roman" panose="02020603050405020304" pitchFamily="18" charset="0"/>
                      </a:rPr>
                      <a:t>iteratūros ir nuorodų sąrašas, kuriame pateikiami šaltiniai, kuriais naudotasi rengiant ataskaitą</a:t>
                    </a:r>
                    <a:r>
                      <a:rPr lang="en-LT" sz="700">
                        <a:solidFill>
                          <a:schemeClr val="tx1"/>
                        </a:solidFill>
                        <a:effectLst/>
                      </a:rPr>
                      <a:t> </a:t>
                    </a:r>
                    <a:endParaRPr lang="lt-LT" sz="700">
                      <a:solidFill>
                        <a:schemeClr val="tx1"/>
                      </a:solidFill>
                    </a:endParaRPr>
                  </a:p>
                </p:txBody>
              </p:sp>
            </p:grpSp>
            <p:cxnSp>
              <p:nvCxnSpPr>
                <p:cNvPr id="33" name="Elbow Connector 32">
                  <a:extLst>
                    <a:ext uri="{FF2B5EF4-FFF2-40B4-BE49-F238E27FC236}">
                      <a16:creationId xmlns:a16="http://schemas.microsoft.com/office/drawing/2014/main" id="{03A275E9-1AF5-9231-F829-8C47441277AC}"/>
                    </a:ext>
                  </a:extLst>
                </p:cNvPr>
                <p:cNvCxnSpPr>
                  <a:cxnSpLocks/>
                </p:cNvCxnSpPr>
                <p:nvPr/>
              </p:nvCxnSpPr>
              <p:spPr>
                <a:xfrm rot="16200000" flipH="1">
                  <a:off x="-933345" y="2431294"/>
                  <a:ext cx="3807124" cy="23480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50BD5E-2531-BE6E-5DFD-865220ECDB35}"/>
                    </a:ext>
                  </a:extLst>
                </p:cNvPr>
                <p:cNvCxnSpPr>
                  <a:cxnSpLocks/>
                </p:cNvCxnSpPr>
                <p:nvPr/>
              </p:nvCxnSpPr>
              <p:spPr>
                <a:xfrm flipH="1">
                  <a:off x="852106" y="4117413"/>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59C5CF1-D6AB-4325-ABED-1AE5B08BA527}"/>
                    </a:ext>
                  </a:extLst>
                </p:cNvPr>
                <p:cNvCxnSpPr/>
                <p:nvPr/>
              </p:nvCxnSpPr>
              <p:spPr>
                <a:xfrm flipH="1">
                  <a:off x="852106" y="3789367"/>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D841E1-A594-7425-D900-4879AA4A5309}"/>
                    </a:ext>
                  </a:extLst>
                </p:cNvPr>
                <p:cNvCxnSpPr/>
                <p:nvPr/>
              </p:nvCxnSpPr>
              <p:spPr>
                <a:xfrm flipH="1">
                  <a:off x="852106" y="3465860"/>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28EAD5-4781-6918-4A80-DBEC76F82E06}"/>
                    </a:ext>
                  </a:extLst>
                </p:cNvPr>
                <p:cNvCxnSpPr/>
                <p:nvPr/>
              </p:nvCxnSpPr>
              <p:spPr>
                <a:xfrm flipH="1">
                  <a:off x="852342" y="3142713"/>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76330-D7FE-56C0-8B3D-8F2EBA73F507}"/>
                    </a:ext>
                  </a:extLst>
                </p:cNvPr>
                <p:cNvCxnSpPr/>
                <p:nvPr/>
              </p:nvCxnSpPr>
              <p:spPr>
                <a:xfrm flipH="1">
                  <a:off x="852544" y="2805230"/>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66B3D1-3E88-27DB-23C3-E04884952BC8}"/>
                    </a:ext>
                  </a:extLst>
                </p:cNvPr>
                <p:cNvCxnSpPr/>
                <p:nvPr/>
              </p:nvCxnSpPr>
              <p:spPr>
                <a:xfrm flipH="1">
                  <a:off x="852544" y="2478113"/>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0AF126-5B86-F87D-B92E-E90D111D17CC}"/>
                    </a:ext>
                  </a:extLst>
                </p:cNvPr>
                <p:cNvCxnSpPr/>
                <p:nvPr/>
              </p:nvCxnSpPr>
              <p:spPr>
                <a:xfrm flipH="1">
                  <a:off x="852545" y="2149137"/>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E580D1-8C69-6089-FD1D-BD1ABB2801D8}"/>
                    </a:ext>
                  </a:extLst>
                </p:cNvPr>
                <p:cNvCxnSpPr/>
                <p:nvPr/>
              </p:nvCxnSpPr>
              <p:spPr>
                <a:xfrm flipH="1">
                  <a:off x="852813" y="1821091"/>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F44CB9-DAAB-3704-952E-BC49C88F296D}"/>
                    </a:ext>
                  </a:extLst>
                </p:cNvPr>
                <p:cNvCxnSpPr/>
                <p:nvPr/>
              </p:nvCxnSpPr>
              <p:spPr>
                <a:xfrm flipH="1">
                  <a:off x="852814" y="1493045"/>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DFC19A-CE01-5512-4408-71278CB0E9C6}"/>
                    </a:ext>
                  </a:extLst>
                </p:cNvPr>
                <p:cNvCxnSpPr/>
                <p:nvPr/>
              </p:nvCxnSpPr>
              <p:spPr>
                <a:xfrm flipH="1">
                  <a:off x="852814" y="1179753"/>
                  <a:ext cx="234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C1AC248-396D-CEA8-D4C0-9F87F9C5695B}"/>
                    </a:ext>
                  </a:extLst>
                </p:cNvPr>
                <p:cNvCxnSpPr/>
                <p:nvPr/>
              </p:nvCxnSpPr>
              <p:spPr>
                <a:xfrm flipH="1">
                  <a:off x="852814" y="852591"/>
                  <a:ext cx="234805"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285A98AD-32F8-739C-EDAE-FDA40FA2496C}"/>
                  </a:ext>
                </a:extLst>
              </p:cNvPr>
              <p:cNvCxnSpPr>
                <a:cxnSpLocks/>
              </p:cNvCxnSpPr>
              <p:nvPr/>
            </p:nvCxnSpPr>
            <p:spPr>
              <a:xfrm flipH="1">
                <a:off x="6898896" y="1840026"/>
                <a:ext cx="387625" cy="0"/>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E2E35FB-231F-7DD5-E8C7-AE34C907B3DB}"/>
                </a:ext>
              </a:extLst>
            </p:cNvPr>
            <p:cNvGrpSpPr/>
            <p:nvPr/>
          </p:nvGrpSpPr>
          <p:grpSpPr>
            <a:xfrm>
              <a:off x="7386665" y="3121149"/>
              <a:ext cx="1445995" cy="521881"/>
              <a:chOff x="2521441" y="3767580"/>
              <a:chExt cx="1460339" cy="737161"/>
            </a:xfrm>
          </p:grpSpPr>
          <p:sp>
            <p:nvSpPr>
              <p:cNvPr id="53" name="TextBox 52">
                <a:extLst>
                  <a:ext uri="{FF2B5EF4-FFF2-40B4-BE49-F238E27FC236}">
                    <a16:creationId xmlns:a16="http://schemas.microsoft.com/office/drawing/2014/main" id="{B2DC4431-3627-0736-D969-4BDE968FFED6}"/>
                  </a:ext>
                </a:extLst>
              </p:cNvPr>
              <p:cNvSpPr txBox="1"/>
              <p:nvPr/>
            </p:nvSpPr>
            <p:spPr>
              <a:xfrm>
                <a:off x="2521778" y="3767580"/>
                <a:ext cx="1460002" cy="398969"/>
              </a:xfrm>
              <a:prstGeom prst="rect">
                <a:avLst/>
              </a:prstGeom>
              <a:noFill/>
            </p:spPr>
            <p:txBody>
              <a:bodyPr wrap="square" rtlCol="0">
                <a:spAutoFit/>
              </a:bodyPr>
              <a:lstStyle/>
              <a:p>
                <a:r>
                  <a:rPr lang="lt-LT" sz="700"/>
                  <a:t>Integravimo į sprendimų priėmimo procesus galimybė</a:t>
                </a:r>
              </a:p>
            </p:txBody>
          </p:sp>
          <p:sp>
            <p:nvSpPr>
              <p:cNvPr id="55" name="TextBox 54">
                <a:extLst>
                  <a:ext uri="{FF2B5EF4-FFF2-40B4-BE49-F238E27FC236}">
                    <a16:creationId xmlns:a16="http://schemas.microsoft.com/office/drawing/2014/main" id="{7FE9A121-9DA4-F976-2934-54F846E164B8}"/>
                  </a:ext>
                </a:extLst>
              </p:cNvPr>
              <p:cNvSpPr txBox="1"/>
              <p:nvPr/>
            </p:nvSpPr>
            <p:spPr>
              <a:xfrm>
                <a:off x="2521441" y="4222162"/>
                <a:ext cx="1321455" cy="282579"/>
              </a:xfrm>
              <a:prstGeom prst="rect">
                <a:avLst/>
              </a:prstGeom>
              <a:noFill/>
            </p:spPr>
            <p:txBody>
              <a:bodyPr wrap="square" rtlCol="0">
                <a:spAutoFit/>
              </a:bodyPr>
              <a:lstStyle/>
              <a:p>
                <a:r>
                  <a:rPr lang="lt-LT" sz="700"/>
                  <a:t>Siūlymai dėl integravimo būdo</a:t>
                </a:r>
              </a:p>
            </p:txBody>
          </p:sp>
        </p:grpSp>
        <p:sp>
          <p:nvSpPr>
            <p:cNvPr id="60" name="Rectangle 59">
              <a:extLst>
                <a:ext uri="{FF2B5EF4-FFF2-40B4-BE49-F238E27FC236}">
                  <a16:creationId xmlns:a16="http://schemas.microsoft.com/office/drawing/2014/main" id="{815ECFAC-8B2F-E1EF-993B-D2B02F9748C8}"/>
                </a:ext>
              </a:extLst>
            </p:cNvPr>
            <p:cNvSpPr/>
            <p:nvPr/>
          </p:nvSpPr>
          <p:spPr>
            <a:xfrm>
              <a:off x="7242998" y="3205506"/>
              <a:ext cx="144000" cy="1322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sp>
          <p:nvSpPr>
            <p:cNvPr id="62" name="Rectangle 61">
              <a:extLst>
                <a:ext uri="{FF2B5EF4-FFF2-40B4-BE49-F238E27FC236}">
                  <a16:creationId xmlns:a16="http://schemas.microsoft.com/office/drawing/2014/main" id="{F257A477-9187-09CA-35C0-7C2A829D9E12}"/>
                </a:ext>
              </a:extLst>
            </p:cNvPr>
            <p:cNvSpPr/>
            <p:nvPr/>
          </p:nvSpPr>
          <p:spPr>
            <a:xfrm>
              <a:off x="7242997" y="3473339"/>
              <a:ext cx="144000" cy="132213"/>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grpSp>
      <p:sp>
        <p:nvSpPr>
          <p:cNvPr id="5" name="TextBox 4">
            <a:extLst>
              <a:ext uri="{FF2B5EF4-FFF2-40B4-BE49-F238E27FC236}">
                <a16:creationId xmlns:a16="http://schemas.microsoft.com/office/drawing/2014/main" id="{6F596BD5-DE39-E03A-D086-68885B30249E}"/>
              </a:ext>
            </a:extLst>
          </p:cNvPr>
          <p:cNvSpPr txBox="1"/>
          <p:nvPr/>
        </p:nvSpPr>
        <p:spPr>
          <a:xfrm>
            <a:off x="483986" y="797996"/>
            <a:ext cx="8040108" cy="246221"/>
          </a:xfrm>
          <a:prstGeom prst="rect">
            <a:avLst/>
          </a:prstGeom>
          <a:noFill/>
        </p:spPr>
        <p:txBody>
          <a:bodyPr wrap="square" lIns="91440" tIns="45720" rIns="91440" bIns="45720" anchor="t">
            <a:spAutoFit/>
          </a:bodyPr>
          <a:lstStyle/>
          <a:p>
            <a:pPr algn="just"/>
            <a:r>
              <a:rPr lang="lt-LT" sz="1000"/>
              <a:t>Tikslas – siekiama įvertinti poveikį aplinkai platesniu mastu, orientuojantis į poveikio aplinkai pasekmes, t. y. galimą gamtos teikiamos naudos praradimą.</a:t>
            </a:r>
          </a:p>
        </p:txBody>
      </p:sp>
    </p:spTree>
    <p:extLst>
      <p:ext uri="{BB962C8B-B14F-4D97-AF65-F5344CB8AC3E}">
        <p14:creationId xmlns:p14="http://schemas.microsoft.com/office/powerpoint/2010/main" val="3979869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3B1D-EF4C-64A6-E740-9A740582801E}"/>
              </a:ext>
            </a:extLst>
          </p:cNvPr>
          <p:cNvSpPr>
            <a:spLocks noGrp="1"/>
          </p:cNvSpPr>
          <p:nvPr>
            <p:ph type="title"/>
          </p:nvPr>
        </p:nvSpPr>
        <p:spPr>
          <a:xfrm>
            <a:off x="526745" y="352029"/>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C9816D2B-B0ED-DB5A-0FEF-D84D5A3BC5E6}"/>
              </a:ext>
            </a:extLst>
          </p:cNvPr>
          <p:cNvSpPr>
            <a:spLocks noGrp="1"/>
          </p:cNvSpPr>
          <p:nvPr>
            <p:ph type="sldNum" sz="quarter" idx="12"/>
          </p:nvPr>
        </p:nvSpPr>
        <p:spPr/>
        <p:txBody>
          <a:bodyPr/>
          <a:lstStyle/>
          <a:p>
            <a:fld id="{42B1E8F1-27DF-3C4C-AF5E-F329429EDE92}" type="slidenum">
              <a:rPr lang="en-LT" smtClean="0"/>
              <a:t>42</a:t>
            </a:fld>
            <a:endParaRPr lang="en-LT"/>
          </a:p>
        </p:txBody>
      </p:sp>
      <p:grpSp>
        <p:nvGrpSpPr>
          <p:cNvPr id="31" name="Group 30">
            <a:extLst>
              <a:ext uri="{FF2B5EF4-FFF2-40B4-BE49-F238E27FC236}">
                <a16:creationId xmlns:a16="http://schemas.microsoft.com/office/drawing/2014/main" id="{69671D06-F97F-423F-092E-8139F2095F0B}"/>
              </a:ext>
            </a:extLst>
          </p:cNvPr>
          <p:cNvGrpSpPr/>
          <p:nvPr/>
        </p:nvGrpSpPr>
        <p:grpSpPr>
          <a:xfrm>
            <a:off x="526745" y="657659"/>
            <a:ext cx="8111507" cy="4006196"/>
            <a:chOff x="526745" y="657659"/>
            <a:chExt cx="8111507" cy="4006196"/>
          </a:xfrm>
        </p:grpSpPr>
        <p:grpSp>
          <p:nvGrpSpPr>
            <p:cNvPr id="20" name="Group 19">
              <a:extLst>
                <a:ext uri="{FF2B5EF4-FFF2-40B4-BE49-F238E27FC236}">
                  <a16:creationId xmlns:a16="http://schemas.microsoft.com/office/drawing/2014/main" id="{6CCDCA62-E3DF-5671-8A02-90230C5327C2}"/>
                </a:ext>
              </a:extLst>
            </p:cNvPr>
            <p:cNvGrpSpPr/>
            <p:nvPr/>
          </p:nvGrpSpPr>
          <p:grpSpPr>
            <a:xfrm>
              <a:off x="526745" y="657659"/>
              <a:ext cx="4047457" cy="4006196"/>
              <a:chOff x="526745" y="657659"/>
              <a:chExt cx="4047457" cy="4006196"/>
            </a:xfrm>
          </p:grpSpPr>
          <p:cxnSp>
            <p:nvCxnSpPr>
              <p:cNvPr id="4" name="Straight Connector 3">
                <a:extLst>
                  <a:ext uri="{FF2B5EF4-FFF2-40B4-BE49-F238E27FC236}">
                    <a16:creationId xmlns:a16="http://schemas.microsoft.com/office/drawing/2014/main" id="{F0BB414A-8080-7DB4-59BA-7173B204A07F}"/>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6DD3CE3-3FFD-6E0C-9631-5471F1568CC6}"/>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CE6E1B0E-DDC7-DF29-A581-C23B906555D4}"/>
                  </a:ext>
                </a:extLst>
              </p:cNvPr>
              <p:cNvSpPr txBox="1"/>
              <p:nvPr/>
            </p:nvSpPr>
            <p:spPr>
              <a:xfrm>
                <a:off x="887912" y="913736"/>
                <a:ext cx="3602427" cy="253916"/>
              </a:xfrm>
              <a:prstGeom prst="rect">
                <a:avLst/>
              </a:prstGeom>
              <a:noFill/>
            </p:spPr>
            <p:txBody>
              <a:bodyPr wrap="square" rtlCol="0">
                <a:spAutoFit/>
              </a:bodyPr>
              <a:lstStyle/>
              <a:p>
                <a:r>
                  <a:rPr lang="lt-LT" sz="1000" b="1"/>
                  <a:t>Ekosistemos: visos</a:t>
                </a:r>
              </a:p>
            </p:txBody>
          </p:sp>
          <p:pic>
            <p:nvPicPr>
              <p:cNvPr id="8" name="Picture 7" descr="Shape&#10;&#10;Description automatically generated with low confidence">
                <a:extLst>
                  <a:ext uri="{FF2B5EF4-FFF2-40B4-BE49-F238E27FC236}">
                    <a16:creationId xmlns:a16="http://schemas.microsoft.com/office/drawing/2014/main" id="{8DD06712-AAD0-9FC1-732E-BF3BE8613471}"/>
                  </a:ext>
                </a:extLst>
              </p:cNvPr>
              <p:cNvPicPr>
                <a:picLocks noChangeAspect="1"/>
              </p:cNvPicPr>
              <p:nvPr/>
            </p:nvPicPr>
            <p:blipFill>
              <a:blip r:embed="rId3">
                <a:duotone>
                  <a:schemeClr val="accent1">
                    <a:shade val="45000"/>
                    <a:satMod val="135000"/>
                  </a:schemeClr>
                  <a:prstClr val="white"/>
                </a:duotone>
              </a:blip>
              <a:stretch>
                <a:fillRect/>
              </a:stretch>
            </p:blipFill>
            <p:spPr>
              <a:xfrm>
                <a:off x="539949" y="957148"/>
                <a:ext cx="371379" cy="359552"/>
              </a:xfrm>
              <a:prstGeom prst="rect">
                <a:avLst/>
              </a:prstGeom>
              <a:ln>
                <a:noFill/>
              </a:ln>
            </p:spPr>
          </p:pic>
          <p:sp>
            <p:nvSpPr>
              <p:cNvPr id="9" name="TextBox 8">
                <a:extLst>
                  <a:ext uri="{FF2B5EF4-FFF2-40B4-BE49-F238E27FC236}">
                    <a16:creationId xmlns:a16="http://schemas.microsoft.com/office/drawing/2014/main" id="{C2B7F0EF-1320-1806-B458-E8393748B6AA}"/>
                  </a:ext>
                </a:extLst>
              </p:cNvPr>
              <p:cNvSpPr txBox="1"/>
              <p:nvPr/>
            </p:nvSpPr>
            <p:spPr>
              <a:xfrm>
                <a:off x="935649" y="1106548"/>
                <a:ext cx="3587096"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Padėtų identifikuoti ir įvertinti sąsajas tarp skirtingų PAV metu vertinamų aplinkos elementų ir jų tarpusavio sąveikas. Tai leistų identifikuoti galimas rizikas ekosistemoms per prarandamų EP prizmę, todėl būtų priimti sprendimai, kurie tas rizikas sumažintų</a:t>
                </a:r>
                <a:r>
                  <a:rPr lang="lt-LT" sz="800">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Padėtų identifikuoti rizikas EP ir imtis tokių veiksmų, kurie nepablogintų arba kuo mažiau neigiamai veiktų susijusias ekosistemas ir jų būklę. </a:t>
                </a:r>
                <a:endParaRPr lang="lt-LT" sz="800"/>
              </a:p>
            </p:txBody>
          </p:sp>
          <p:sp>
            <p:nvSpPr>
              <p:cNvPr id="10" name="TextBox 9">
                <a:extLst>
                  <a:ext uri="{FF2B5EF4-FFF2-40B4-BE49-F238E27FC236}">
                    <a16:creationId xmlns:a16="http://schemas.microsoft.com/office/drawing/2014/main" id="{7D62A2A4-21E7-0E36-FE69-018E3E2C4D77}"/>
                  </a:ext>
                </a:extLst>
              </p:cNvPr>
              <p:cNvSpPr txBox="1"/>
              <p:nvPr/>
            </p:nvSpPr>
            <p:spPr>
              <a:xfrm>
                <a:off x="911327" y="2045718"/>
                <a:ext cx="3573593" cy="415498"/>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p</a:t>
                </a:r>
                <a:r>
                  <a:rPr lang="lt-LT" sz="1000" b="1">
                    <a:effectLst/>
                    <a:ea typeface="Calibri" panose="020F0502020204030204" pitchFamily="34" charset="0"/>
                    <a:cs typeface="Times New Roman" panose="02020603050405020304" pitchFamily="18" charset="0"/>
                  </a:rPr>
                  <a:t>riklauso nuo ekosistemos, kurios teritorijoje vykdoma ūkinė veikla</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43CAFEE2-B671-2831-877B-222D1F4319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862" y="2073691"/>
                <a:ext cx="359552" cy="359552"/>
              </a:xfrm>
              <a:prstGeom prst="rect">
                <a:avLst/>
              </a:prstGeom>
            </p:spPr>
          </p:pic>
          <p:sp>
            <p:nvSpPr>
              <p:cNvPr id="12" name="TextBox 11">
                <a:extLst>
                  <a:ext uri="{FF2B5EF4-FFF2-40B4-BE49-F238E27FC236}">
                    <a16:creationId xmlns:a16="http://schemas.microsoft.com/office/drawing/2014/main" id="{3B58A314-3128-DFD5-4CFF-56DA93EF8533}"/>
                  </a:ext>
                </a:extLst>
              </p:cNvPr>
              <p:cNvSpPr txBox="1"/>
              <p:nvPr/>
            </p:nvSpPr>
            <p:spPr>
              <a:xfrm>
                <a:off x="935649" y="2419522"/>
                <a:ext cx="3587096"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Atsižvelgimas į EP atskleistų planuojamos ūkinės veiklos poveikį EP, suteiktų informacijos apie galimas rizikas EP teikimui, todėl sukurtų prielaidas  planuoti veiklą, kuri sumažintų spaudimą EP;</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Integravimas galėtų atskleisti, kokios EP, kokiu mastu būtų paveiktos ir imtis veiksmų, kad šių EP kokybė neblogėtų priimant atitinkamus sprendimus, pavyzdžiui, pastatų ir jų aplinkos projektavimo. </a:t>
                </a:r>
                <a:endParaRPr lang="lt-LT" sz="800"/>
              </a:p>
            </p:txBody>
          </p:sp>
          <p:sp>
            <p:nvSpPr>
              <p:cNvPr id="15" name="TextBox 14">
                <a:extLst>
                  <a:ext uri="{FF2B5EF4-FFF2-40B4-BE49-F238E27FC236}">
                    <a16:creationId xmlns:a16="http://schemas.microsoft.com/office/drawing/2014/main" id="{6E0145A4-F0F8-D002-7DD5-41CCE7242F21}"/>
                  </a:ext>
                </a:extLst>
              </p:cNvPr>
              <p:cNvSpPr txBox="1"/>
              <p:nvPr/>
            </p:nvSpPr>
            <p:spPr>
              <a:xfrm rot="16200000">
                <a:off x="11502" y="3817439"/>
                <a:ext cx="1333898"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16" name="Rectangle 15">
                <a:extLst>
                  <a:ext uri="{FF2B5EF4-FFF2-40B4-BE49-F238E27FC236}">
                    <a16:creationId xmlns:a16="http://schemas.microsoft.com/office/drawing/2014/main" id="{2B7792D2-7A24-2246-5FAB-C9E85CDB1C6D}"/>
                  </a:ext>
                </a:extLst>
              </p:cNvPr>
              <p:cNvSpPr/>
              <p:nvPr/>
            </p:nvSpPr>
            <p:spPr>
              <a:xfrm>
                <a:off x="916017" y="3281296"/>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Ekosistemų </a:t>
                </a:r>
                <a:r>
                  <a:rPr lang="lt-LT" sz="1050">
                    <a:solidFill>
                      <a:schemeClr val="tx1"/>
                    </a:solidFill>
                  </a:rPr>
                  <a:t>būklės</a:t>
                </a:r>
                <a:endParaRPr lang="lt-LT" sz="1000">
                  <a:solidFill>
                    <a:schemeClr val="tx1"/>
                  </a:solidFill>
                </a:endParaRPr>
              </a:p>
            </p:txBody>
          </p:sp>
          <p:sp>
            <p:nvSpPr>
              <p:cNvPr id="17" name="Rectangle 16">
                <a:extLst>
                  <a:ext uri="{FF2B5EF4-FFF2-40B4-BE49-F238E27FC236}">
                    <a16:creationId xmlns:a16="http://schemas.microsoft.com/office/drawing/2014/main" id="{E1F5770A-4076-E3F6-0033-3EFD88D49AA5}"/>
                  </a:ext>
                </a:extLst>
              </p:cNvPr>
              <p:cNvSpPr/>
              <p:nvPr/>
            </p:nvSpPr>
            <p:spPr>
              <a:xfrm>
                <a:off x="2736633" y="3281296"/>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EP</a:t>
                </a:r>
              </a:p>
            </p:txBody>
          </p:sp>
          <p:sp>
            <p:nvSpPr>
              <p:cNvPr id="18" name="TextBox 17">
                <a:extLst>
                  <a:ext uri="{FF2B5EF4-FFF2-40B4-BE49-F238E27FC236}">
                    <a16:creationId xmlns:a16="http://schemas.microsoft.com/office/drawing/2014/main" id="{76050371-89EC-5F60-D2DE-8B022C7286A6}"/>
                  </a:ext>
                </a:extLst>
              </p:cNvPr>
              <p:cNvSpPr txBox="1"/>
              <p:nvPr/>
            </p:nvSpPr>
            <p:spPr>
              <a:xfrm>
                <a:off x="907018" y="3463526"/>
                <a:ext cx="1782107"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Priklauso nuo ekosistemos (gali būti naudojami kituose skyriuose nurodyti tam tikroms ekosistemoms taikytini rodikliai).</a:t>
                </a:r>
                <a:endParaRPr lang="en-LT" sz="800">
                  <a:effectLst/>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69899E2-2B2B-E670-A4F6-3BB372063E38}"/>
                  </a:ext>
                </a:extLst>
              </p:cNvPr>
              <p:cNvSpPr txBox="1"/>
              <p:nvPr/>
            </p:nvSpPr>
            <p:spPr>
              <a:xfrm>
                <a:off x="2715304" y="3463526"/>
                <a:ext cx="1782107" cy="1200329"/>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Priklauso nuo vertinamos planuojamos ūkinės veiklos ir ekosistemos, kur ta veikla vykdoma</a:t>
                </a:r>
                <a:r>
                  <a:rPr lang="lt-LT" sz="800">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jei duomenys reguliariai atnaujinami (naudojami tie patys metodai).</a:t>
                </a:r>
                <a:r>
                  <a:rPr lang="en-LT" sz="800">
                    <a:effectLst/>
                  </a:rPr>
                  <a:t> </a:t>
                </a:r>
                <a:endParaRPr lang="en-LT" sz="800">
                  <a:effectLst/>
                  <a:ea typeface="Calibri" panose="020F0502020204030204"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D698FE0E-2403-CF3E-77BD-2316967760EA}"/>
                </a:ext>
              </a:extLst>
            </p:cNvPr>
            <p:cNvGrpSpPr/>
            <p:nvPr/>
          </p:nvGrpSpPr>
          <p:grpSpPr>
            <a:xfrm>
              <a:off x="4616850" y="657659"/>
              <a:ext cx="4021402" cy="3957534"/>
              <a:chOff x="4616850" y="657659"/>
              <a:chExt cx="4021402" cy="3957534"/>
            </a:xfrm>
          </p:grpSpPr>
          <p:sp>
            <p:nvSpPr>
              <p:cNvPr id="6" name="Rectangle 5">
                <a:extLst>
                  <a:ext uri="{FF2B5EF4-FFF2-40B4-BE49-F238E27FC236}">
                    <a16:creationId xmlns:a16="http://schemas.microsoft.com/office/drawing/2014/main" id="{ED320839-CD10-05E8-DBFD-9EF00B8C916D}"/>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21" name="TextBox 20">
                <a:extLst>
                  <a:ext uri="{FF2B5EF4-FFF2-40B4-BE49-F238E27FC236}">
                    <a16:creationId xmlns:a16="http://schemas.microsoft.com/office/drawing/2014/main" id="{2368005D-6CDE-DF4F-C334-7F43597C6905}"/>
                  </a:ext>
                </a:extLst>
              </p:cNvPr>
              <p:cNvSpPr txBox="1"/>
              <p:nvPr/>
            </p:nvSpPr>
            <p:spPr>
              <a:xfrm>
                <a:off x="4975638" y="913736"/>
                <a:ext cx="3280450" cy="253916"/>
              </a:xfrm>
              <a:prstGeom prst="rect">
                <a:avLst/>
              </a:prstGeom>
              <a:noFill/>
            </p:spPr>
            <p:txBody>
              <a:bodyPr wrap="square" rtlCol="0">
                <a:spAutoFit/>
              </a:bodyPr>
              <a:lstStyle/>
              <a:p>
                <a:r>
                  <a:rPr lang="lt-LT" sz="1000" b="1"/>
                  <a:t>Integravimo nauda sektoriui</a:t>
                </a:r>
              </a:p>
            </p:txBody>
          </p:sp>
          <p:pic>
            <p:nvPicPr>
              <p:cNvPr id="22" name="Graphic 21" descr="Handshake outline">
                <a:extLst>
                  <a:ext uri="{FF2B5EF4-FFF2-40B4-BE49-F238E27FC236}">
                    <a16:creationId xmlns:a16="http://schemas.microsoft.com/office/drawing/2014/main" id="{0AF12A46-CAD9-4E8D-A388-38505286EE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1715" y="899831"/>
                <a:ext cx="357399" cy="357399"/>
              </a:xfrm>
              <a:prstGeom prst="rect">
                <a:avLst/>
              </a:prstGeom>
            </p:spPr>
          </p:pic>
          <p:sp>
            <p:nvSpPr>
              <p:cNvPr id="23" name="TextBox 22">
                <a:extLst>
                  <a:ext uri="{FF2B5EF4-FFF2-40B4-BE49-F238E27FC236}">
                    <a16:creationId xmlns:a16="http://schemas.microsoft.com/office/drawing/2014/main" id="{E87C2309-F43F-05ED-BCF8-9BF4E60B6F37}"/>
                  </a:ext>
                </a:extLst>
              </p:cNvPr>
              <p:cNvSpPr txBox="1"/>
              <p:nvPr/>
            </p:nvSpPr>
            <p:spPr>
              <a:xfrm>
                <a:off x="5009114" y="1106548"/>
                <a:ext cx="3619113" cy="1077218"/>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Calibri" panose="020F0502020204030204" pitchFamily="34" charset="0"/>
                  </a:rPr>
                  <a:t>Gali suteikti papildomos informacijos, naudingos rengiant PAV ataskaitos skirtingas dalis, pavyzdžiui, alternatyvų analizę ar prognozavimo metodus; </a:t>
                </a:r>
              </a:p>
              <a:p>
                <a:pPr marL="171450" indent="-171450" algn="just">
                  <a:buFont typeface="Arial" panose="020B0604020202020204" pitchFamily="34" charset="0"/>
                  <a:buChar char="•"/>
                </a:pPr>
                <a:r>
                  <a:rPr lang="lt-LT" sz="800">
                    <a:effectLst/>
                    <a:ea typeface="Times New Roman" panose="02020603050405020304" pitchFamily="18" charset="0"/>
                    <a:cs typeface="Calibri" panose="020F0502020204030204" pitchFamily="34" charset="0"/>
                  </a:rPr>
                  <a:t>Būtų surenkama daugiau informacijos apie ūkinės veiklos poveikį žmogaus sveikatai ir gerovei, biologinei įvairovei, saugomoms rūšims bei kraštovaizdžiams skirtingose situacijose, kas patobulintų sprendimo priėmimo procesą</a:t>
                </a:r>
                <a:r>
                  <a:rPr lang="lt-LT" sz="800">
                    <a:ea typeface="Times New Roman" panose="02020603050405020304" pitchFamily="18" charset="0"/>
                    <a:cs typeface="Calibri" panose="020F0502020204030204" pitchFamily="34" charset="0"/>
                  </a:rPr>
                  <a:t>;</a:t>
                </a:r>
              </a:p>
              <a:p>
                <a:pPr marL="171450" indent="-171450" algn="just">
                  <a:buFont typeface="Arial" panose="020B0604020202020204" pitchFamily="34" charset="0"/>
                  <a:buChar char="•"/>
                </a:pPr>
                <a:r>
                  <a:rPr lang="lt-LT" sz="800">
                    <a:effectLst/>
                    <a:ea typeface="Times New Roman" panose="02020603050405020304" pitchFamily="18" charset="0"/>
                    <a:cs typeface="Calibri" panose="020F0502020204030204" pitchFamily="34" charset="0"/>
                  </a:rPr>
                  <a:t>Padėtų identifikuoti galimai suinteresuotas šalis (gyventojus, organizacijas, verslus, bendruomenes ar pan.).</a:t>
                </a:r>
                <a:endParaRPr lang="lt-LT" sz="800">
                  <a:cs typeface="Calibri" panose="020F0502020204030204" pitchFamily="34" charset="0"/>
                </a:endParaRPr>
              </a:p>
            </p:txBody>
          </p:sp>
          <p:sp>
            <p:nvSpPr>
              <p:cNvPr id="24" name="TextBox 23">
                <a:extLst>
                  <a:ext uri="{FF2B5EF4-FFF2-40B4-BE49-F238E27FC236}">
                    <a16:creationId xmlns:a16="http://schemas.microsoft.com/office/drawing/2014/main" id="{FD56D53E-953A-4849-05B8-A147F69DDC63}"/>
                  </a:ext>
                </a:extLst>
              </p:cNvPr>
              <p:cNvSpPr txBox="1"/>
              <p:nvPr/>
            </p:nvSpPr>
            <p:spPr>
              <a:xfrm>
                <a:off x="4990378" y="2073691"/>
                <a:ext cx="3280450" cy="253916"/>
              </a:xfrm>
              <a:prstGeom prst="rect">
                <a:avLst/>
              </a:prstGeom>
              <a:noFill/>
            </p:spPr>
            <p:txBody>
              <a:bodyPr wrap="square" rtlCol="0">
                <a:spAutoFit/>
              </a:bodyPr>
              <a:lstStyle/>
              <a:p>
                <a:r>
                  <a:rPr lang="lt-LT" sz="1000" b="1"/>
                  <a:t>Integravimo nauda visuomenei</a:t>
                </a:r>
              </a:p>
            </p:txBody>
          </p:sp>
          <p:pic>
            <p:nvPicPr>
              <p:cNvPr id="25" name="Graphic 24" descr="Cycle with people outline">
                <a:extLst>
                  <a:ext uri="{FF2B5EF4-FFF2-40B4-BE49-F238E27FC236}">
                    <a16:creationId xmlns:a16="http://schemas.microsoft.com/office/drawing/2014/main" id="{B086387C-B4A8-1A40-53FE-E15084F93C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51715" y="2094046"/>
                <a:ext cx="357399" cy="357399"/>
              </a:xfrm>
              <a:prstGeom prst="rect">
                <a:avLst/>
              </a:prstGeom>
            </p:spPr>
          </p:pic>
          <p:sp>
            <p:nvSpPr>
              <p:cNvPr id="26" name="TextBox 25">
                <a:extLst>
                  <a:ext uri="{FF2B5EF4-FFF2-40B4-BE49-F238E27FC236}">
                    <a16:creationId xmlns:a16="http://schemas.microsoft.com/office/drawing/2014/main" id="{7428BB38-1F0A-3410-14B4-147FA9E56E5C}"/>
                  </a:ext>
                </a:extLst>
              </p:cNvPr>
              <p:cNvSpPr txBox="1"/>
              <p:nvPr/>
            </p:nvSpPr>
            <p:spPr>
              <a:xfrm>
                <a:off x="5019139" y="2260014"/>
                <a:ext cx="3619113"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Suteiktų daugiau informacijos apie poveikį įvairioms gėrybėms, aktualioms platesnei visuomenei, tarp jų ir kultūrinėms ar reguliacinėms EP; </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Galėtų atskleisti tiek planuojamos ūkinės veiklos neigiamą, tiek teigiamą poveikį visuomenei per gaunamų naudų prizmę, suteiktų aiškesnį planuojamos ūkinės veiklos vaizdą, kuriuo remdamosi suinteresuotos šalys galėtų atitinkamai reaguoti į planuojamą ūkinę veiklą.</a:t>
                </a:r>
                <a:endParaRPr lang="lt-LT" sz="800">
                  <a:cs typeface="Calibri" panose="020F0502020204030204" pitchFamily="34" charset="0"/>
                </a:endParaRPr>
              </a:p>
            </p:txBody>
          </p:sp>
          <p:sp>
            <p:nvSpPr>
              <p:cNvPr id="27" name="TextBox 26">
                <a:extLst>
                  <a:ext uri="{FF2B5EF4-FFF2-40B4-BE49-F238E27FC236}">
                    <a16:creationId xmlns:a16="http://schemas.microsoft.com/office/drawing/2014/main" id="{4C4FE2C2-C419-5FF5-48FE-D7C297F357D0}"/>
                  </a:ext>
                </a:extLst>
              </p:cNvPr>
              <p:cNvSpPr txBox="1"/>
              <p:nvPr/>
            </p:nvSpPr>
            <p:spPr>
              <a:xfrm rot="16200000">
                <a:off x="4185679" y="3809644"/>
                <a:ext cx="1333898" cy="27720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28" name="Rectangle 27">
                <a:extLst>
                  <a:ext uri="{FF2B5EF4-FFF2-40B4-BE49-F238E27FC236}">
                    <a16:creationId xmlns:a16="http://schemas.microsoft.com/office/drawing/2014/main" id="{E39E561D-47E0-9965-4ADE-50DC8C672123}"/>
                  </a:ext>
                </a:extLst>
              </p:cNvPr>
              <p:cNvSpPr/>
              <p:nvPr/>
            </p:nvSpPr>
            <p:spPr>
              <a:xfrm>
                <a:off x="5082570" y="3273047"/>
                <a:ext cx="3508675"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Integravimo proceso (sėkmės) stebėsenos rodikliai</a:t>
                </a:r>
              </a:p>
            </p:txBody>
          </p:sp>
          <p:sp>
            <p:nvSpPr>
              <p:cNvPr id="29" name="TextBox 28">
                <a:extLst>
                  <a:ext uri="{FF2B5EF4-FFF2-40B4-BE49-F238E27FC236}">
                    <a16:creationId xmlns:a16="http://schemas.microsoft.com/office/drawing/2014/main" id="{74853EB2-DDCC-3C03-D57C-F0A693EDA10A}"/>
                  </a:ext>
                </a:extLst>
              </p:cNvPr>
              <p:cNvSpPr txBox="1"/>
              <p:nvPr/>
            </p:nvSpPr>
            <p:spPr>
              <a:xfrm>
                <a:off x="5082570" y="3494586"/>
                <a:ext cx="3523625" cy="46166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Atnaujinti reikalavimai dėl planuojamos ūkinės veiklos PAV ataskaitos struktūros (t. y., atnaujintas Planuojamos ūkinės veiklos poveikio aplinkai vertinimo tvarkos aprašas). </a:t>
                </a:r>
                <a:endParaRPr lang="en-LT" sz="8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3365021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830C-3512-656C-7A4C-8101FA8A9452}"/>
              </a:ext>
            </a:extLst>
          </p:cNvPr>
          <p:cNvSpPr>
            <a:spLocks noGrp="1"/>
          </p:cNvSpPr>
          <p:nvPr>
            <p:ph type="title"/>
          </p:nvPr>
        </p:nvSpPr>
        <p:spPr>
          <a:xfrm>
            <a:off x="537260" y="355142"/>
            <a:ext cx="8064500" cy="276999"/>
          </a:xfrm>
        </p:spPr>
        <p:txBody>
          <a:bodyPr/>
          <a:lstStyle/>
          <a:p>
            <a:r>
              <a:rPr lang="lt-LT" sz="2000">
                <a:solidFill>
                  <a:schemeClr val="tx1"/>
                </a:solidFill>
              </a:rPr>
              <a:t>EP vertinimo integravimo į SPAV modelis</a:t>
            </a:r>
            <a:endParaRPr lang="en-US" sz="2000">
              <a:solidFill>
                <a:schemeClr val="tx1"/>
              </a:solidFill>
            </a:endParaRPr>
          </a:p>
        </p:txBody>
      </p:sp>
      <p:sp>
        <p:nvSpPr>
          <p:cNvPr id="3" name="Slide Number Placeholder 2">
            <a:extLst>
              <a:ext uri="{FF2B5EF4-FFF2-40B4-BE49-F238E27FC236}">
                <a16:creationId xmlns:a16="http://schemas.microsoft.com/office/drawing/2014/main" id="{59B4E959-58B8-4DD0-CAAA-A7C65A9923D7}"/>
              </a:ext>
            </a:extLst>
          </p:cNvPr>
          <p:cNvSpPr>
            <a:spLocks noGrp="1"/>
          </p:cNvSpPr>
          <p:nvPr>
            <p:ph type="sldNum" sz="quarter" idx="12"/>
          </p:nvPr>
        </p:nvSpPr>
        <p:spPr/>
        <p:txBody>
          <a:bodyPr/>
          <a:lstStyle/>
          <a:p>
            <a:fld id="{42B1E8F1-27DF-3C4C-AF5E-F329429EDE92}" type="slidenum">
              <a:rPr lang="en-LT" smtClean="0"/>
              <a:t>43</a:t>
            </a:fld>
            <a:endParaRPr lang="en-LT"/>
          </a:p>
        </p:txBody>
      </p:sp>
      <p:grpSp>
        <p:nvGrpSpPr>
          <p:cNvPr id="51" name="Group 50">
            <a:extLst>
              <a:ext uri="{FF2B5EF4-FFF2-40B4-BE49-F238E27FC236}">
                <a16:creationId xmlns:a16="http://schemas.microsoft.com/office/drawing/2014/main" id="{7131CEF9-CAC0-3DFB-09ED-E66AEF5E2AEC}"/>
              </a:ext>
            </a:extLst>
          </p:cNvPr>
          <p:cNvGrpSpPr/>
          <p:nvPr/>
        </p:nvGrpSpPr>
        <p:grpSpPr>
          <a:xfrm>
            <a:off x="600894" y="1114501"/>
            <a:ext cx="7937231" cy="3229414"/>
            <a:chOff x="1033272" y="726636"/>
            <a:chExt cx="7932883" cy="2722509"/>
          </a:xfrm>
        </p:grpSpPr>
        <p:grpSp>
          <p:nvGrpSpPr>
            <p:cNvPr id="42" name="Group 41">
              <a:extLst>
                <a:ext uri="{FF2B5EF4-FFF2-40B4-BE49-F238E27FC236}">
                  <a16:creationId xmlns:a16="http://schemas.microsoft.com/office/drawing/2014/main" id="{711EDCC4-61F0-716D-8C8B-D5A17B817405}"/>
                </a:ext>
              </a:extLst>
            </p:cNvPr>
            <p:cNvGrpSpPr/>
            <p:nvPr/>
          </p:nvGrpSpPr>
          <p:grpSpPr>
            <a:xfrm>
              <a:off x="1033272" y="726636"/>
              <a:ext cx="7932883" cy="2722509"/>
              <a:chOff x="1252728" y="726636"/>
              <a:chExt cx="7932883" cy="2722509"/>
            </a:xfrm>
          </p:grpSpPr>
          <p:grpSp>
            <p:nvGrpSpPr>
              <p:cNvPr id="36" name="Group 35">
                <a:extLst>
                  <a:ext uri="{FF2B5EF4-FFF2-40B4-BE49-F238E27FC236}">
                    <a16:creationId xmlns:a16="http://schemas.microsoft.com/office/drawing/2014/main" id="{D96B07B0-3520-C8DA-EE2C-A34E87115F9A}"/>
                  </a:ext>
                </a:extLst>
              </p:cNvPr>
              <p:cNvGrpSpPr/>
              <p:nvPr/>
            </p:nvGrpSpPr>
            <p:grpSpPr>
              <a:xfrm>
                <a:off x="1252728" y="726636"/>
                <a:ext cx="6021795" cy="2722509"/>
                <a:chOff x="1292420" y="817100"/>
                <a:chExt cx="6055282" cy="2649548"/>
              </a:xfrm>
            </p:grpSpPr>
            <p:grpSp>
              <p:nvGrpSpPr>
                <p:cNvPr id="22" name="Group 21">
                  <a:extLst>
                    <a:ext uri="{FF2B5EF4-FFF2-40B4-BE49-F238E27FC236}">
                      <a16:creationId xmlns:a16="http://schemas.microsoft.com/office/drawing/2014/main" id="{8F16DB87-074C-34DC-A554-30EB2FB65A7C}"/>
                    </a:ext>
                  </a:extLst>
                </p:cNvPr>
                <p:cNvGrpSpPr/>
                <p:nvPr/>
              </p:nvGrpSpPr>
              <p:grpSpPr>
                <a:xfrm>
                  <a:off x="1292420" y="817100"/>
                  <a:ext cx="6055282" cy="2649548"/>
                  <a:chOff x="1292420" y="817100"/>
                  <a:chExt cx="6055282" cy="2649548"/>
                </a:xfrm>
              </p:grpSpPr>
              <p:grpSp>
                <p:nvGrpSpPr>
                  <p:cNvPr id="18" name="Group 17">
                    <a:extLst>
                      <a:ext uri="{FF2B5EF4-FFF2-40B4-BE49-F238E27FC236}">
                        <a16:creationId xmlns:a16="http://schemas.microsoft.com/office/drawing/2014/main" id="{9D241F29-8373-2237-B809-1D8572A3A2FC}"/>
                      </a:ext>
                    </a:extLst>
                  </p:cNvPr>
                  <p:cNvGrpSpPr>
                    <a:grpSpLocks noChangeAspect="1"/>
                  </p:cNvGrpSpPr>
                  <p:nvPr/>
                </p:nvGrpSpPr>
                <p:grpSpPr>
                  <a:xfrm>
                    <a:off x="1292420" y="817100"/>
                    <a:ext cx="6055282" cy="2649548"/>
                    <a:chOff x="1210124" y="817097"/>
                    <a:chExt cx="6079816" cy="3177978"/>
                  </a:xfrm>
                </p:grpSpPr>
                <p:sp>
                  <p:nvSpPr>
                    <p:cNvPr id="4" name="Rectangle 3">
                      <a:extLst>
                        <a:ext uri="{FF2B5EF4-FFF2-40B4-BE49-F238E27FC236}">
                          <a16:creationId xmlns:a16="http://schemas.microsoft.com/office/drawing/2014/main" id="{AEE2D1C1-2570-641E-7407-577A59470943}"/>
                        </a:ext>
                      </a:extLst>
                    </p:cNvPr>
                    <p:cNvSpPr/>
                    <p:nvPr/>
                  </p:nvSpPr>
                  <p:spPr>
                    <a:xfrm>
                      <a:off x="1210124" y="817097"/>
                      <a:ext cx="6074726" cy="234463"/>
                    </a:xfrm>
                    <a:prstGeom prst="rect">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Privaloma Strateginio pasekmių aplinkai vertinimo ataskaitos sudėtis</a:t>
                      </a:r>
                    </a:p>
                  </p:txBody>
                </p:sp>
                <p:sp>
                  <p:nvSpPr>
                    <p:cNvPr id="5" name="Rectangle 4">
                      <a:extLst>
                        <a:ext uri="{FF2B5EF4-FFF2-40B4-BE49-F238E27FC236}">
                          <a16:creationId xmlns:a16="http://schemas.microsoft.com/office/drawing/2014/main" id="{8995FCF2-0374-FAB8-E200-B92DF7E92282}"/>
                        </a:ext>
                      </a:extLst>
                    </p:cNvPr>
                    <p:cNvSpPr>
                      <a:spLocks noChangeAspect="1"/>
                    </p:cNvSpPr>
                    <p:nvPr/>
                  </p:nvSpPr>
                  <p:spPr>
                    <a:xfrm>
                      <a:off x="1503047" y="1118208"/>
                      <a:ext cx="5775268" cy="13455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Plano ar programos turinys</a:t>
                      </a:r>
                    </a:p>
                  </p:txBody>
                </p:sp>
                <p:sp>
                  <p:nvSpPr>
                    <p:cNvPr id="6" name="Rectangle 5">
                      <a:extLst>
                        <a:ext uri="{FF2B5EF4-FFF2-40B4-BE49-F238E27FC236}">
                          <a16:creationId xmlns:a16="http://schemas.microsoft.com/office/drawing/2014/main" id="{8DA1D879-B699-CED4-8774-ADB67296C150}"/>
                        </a:ext>
                      </a:extLst>
                    </p:cNvPr>
                    <p:cNvSpPr>
                      <a:spLocks/>
                    </p:cNvSpPr>
                    <p:nvPr/>
                  </p:nvSpPr>
                  <p:spPr>
                    <a:xfrm>
                      <a:off x="1503047" y="1315042"/>
                      <a:ext cx="5775519"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Plano ar programos tikslai, kurių siekiama, ir uždaviniai, kurie nurodo, kaip juos išsprendus bus pasiekti tikslai </a:t>
                      </a:r>
                    </a:p>
                  </p:txBody>
                </p:sp>
                <p:sp>
                  <p:nvSpPr>
                    <p:cNvPr id="7" name="Rectangle 6">
                      <a:extLst>
                        <a:ext uri="{FF2B5EF4-FFF2-40B4-BE49-F238E27FC236}">
                          <a16:creationId xmlns:a16="http://schemas.microsoft.com/office/drawing/2014/main" id="{4B9014F9-A7B3-15BB-6C0F-F582692B746E}"/>
                        </a:ext>
                      </a:extLst>
                    </p:cNvPr>
                    <p:cNvSpPr>
                      <a:spLocks/>
                    </p:cNvSpPr>
                    <p:nvPr/>
                  </p:nvSpPr>
                  <p:spPr>
                    <a:xfrm>
                      <a:off x="1503047" y="1510551"/>
                      <a:ext cx="5775518"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Plano ar programos ryšys su kitais planais ar programomis</a:t>
                      </a:r>
                    </a:p>
                  </p:txBody>
                </p:sp>
                <p:sp>
                  <p:nvSpPr>
                    <p:cNvPr id="8" name="Rectangle 7">
                      <a:extLst>
                        <a:ext uri="{FF2B5EF4-FFF2-40B4-BE49-F238E27FC236}">
                          <a16:creationId xmlns:a16="http://schemas.microsoft.com/office/drawing/2014/main" id="{6CEF782E-5A5A-93F5-6C9E-58FB250FBB83}"/>
                        </a:ext>
                      </a:extLst>
                    </p:cNvPr>
                    <p:cNvSpPr>
                      <a:spLocks/>
                    </p:cNvSpPr>
                    <p:nvPr/>
                  </p:nvSpPr>
                  <p:spPr>
                    <a:xfrm>
                      <a:off x="1503047" y="1706061"/>
                      <a:ext cx="5775518"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Esama aplinkos būklė ir jos pokyčiai, jeigu planas ar programa nebus įgyvendinti</a:t>
                      </a:r>
                    </a:p>
                  </p:txBody>
                </p:sp>
                <p:sp>
                  <p:nvSpPr>
                    <p:cNvPr id="9" name="Rectangle 8">
                      <a:extLst>
                        <a:ext uri="{FF2B5EF4-FFF2-40B4-BE49-F238E27FC236}">
                          <a16:creationId xmlns:a16="http://schemas.microsoft.com/office/drawing/2014/main" id="{668A34C6-0474-9C01-5116-CEAB95A8D922}"/>
                        </a:ext>
                      </a:extLst>
                    </p:cNvPr>
                    <p:cNvSpPr>
                      <a:spLocks/>
                    </p:cNvSpPr>
                    <p:nvPr/>
                  </p:nvSpPr>
                  <p:spPr>
                    <a:xfrm>
                      <a:off x="1503047" y="1901570"/>
                      <a:ext cx="5781928" cy="1242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Teritorijų, kurios gali būti reikšmingai paveiktos, aplinkos charakteristikos</a:t>
                      </a:r>
                    </a:p>
                  </p:txBody>
                </p:sp>
                <p:sp>
                  <p:nvSpPr>
                    <p:cNvPr id="11" name="Rectangle 10">
                      <a:extLst>
                        <a:ext uri="{FF2B5EF4-FFF2-40B4-BE49-F238E27FC236}">
                          <a16:creationId xmlns:a16="http://schemas.microsoft.com/office/drawing/2014/main" id="{DBCA5210-CE0C-0A81-5250-96A253ED517C}"/>
                        </a:ext>
                      </a:extLst>
                    </p:cNvPr>
                    <p:cNvSpPr>
                      <a:spLocks/>
                    </p:cNvSpPr>
                    <p:nvPr/>
                  </p:nvSpPr>
                  <p:spPr>
                    <a:xfrm>
                      <a:off x="1503047" y="2276750"/>
                      <a:ext cx="5781678" cy="18373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Tarptautiniu, ES arba nacionaliniu lygiu nustatyti aplinkos apsaugos tikslai, susiję su planu ar programa, kaip rengiant planą ar programą atsižvelgta į šiuos tikslus ir aplinkos apsaugą </a:t>
                      </a:r>
                    </a:p>
                  </p:txBody>
                </p:sp>
                <p:sp>
                  <p:nvSpPr>
                    <p:cNvPr id="10" name="Rectangle 9">
                      <a:extLst>
                        <a:ext uri="{FF2B5EF4-FFF2-40B4-BE49-F238E27FC236}">
                          <a16:creationId xmlns:a16="http://schemas.microsoft.com/office/drawing/2014/main" id="{6F7994BA-3FDB-0560-4F3C-3F9A690F2253}"/>
                        </a:ext>
                      </a:extLst>
                    </p:cNvPr>
                    <p:cNvSpPr>
                      <a:spLocks/>
                    </p:cNvSpPr>
                    <p:nvPr/>
                  </p:nvSpPr>
                  <p:spPr>
                    <a:xfrm>
                      <a:off x="1503047" y="2088093"/>
                      <a:ext cx="5781678" cy="12637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a:solidFill>
                            <a:schemeClr val="tx1"/>
                          </a:solidFill>
                        </a:rPr>
                        <a:t>Su planu ar programa susijusios aplinkos apsaugos problemos, atkreipiant dėmesį į problemas, susijusias su aplinkos apsaugai svarbiomis teritorijomis</a:t>
                      </a:r>
                    </a:p>
                  </p:txBody>
                </p:sp>
                <p:sp>
                  <p:nvSpPr>
                    <p:cNvPr id="12" name="Rectangle 11">
                      <a:extLst>
                        <a:ext uri="{FF2B5EF4-FFF2-40B4-BE49-F238E27FC236}">
                          <a16:creationId xmlns:a16="http://schemas.microsoft.com/office/drawing/2014/main" id="{620EE5B0-8098-E6EF-7C1D-4327E2B391EE}"/>
                        </a:ext>
                      </a:extLst>
                    </p:cNvPr>
                    <p:cNvSpPr>
                      <a:spLocks/>
                    </p:cNvSpPr>
                    <p:nvPr/>
                  </p:nvSpPr>
                  <p:spPr>
                    <a:xfrm>
                      <a:off x="1503047" y="2522762"/>
                      <a:ext cx="5781678" cy="4187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chemeClr val="tx1"/>
                          </a:solidFill>
                          <a:effectLst/>
                        </a:rPr>
                        <a:t>Galimos reikšmingos tiesioginės, netiesioginės, kaupiamosios, sąveikaujančios (sinergetinės), trumpalaikės, vidutinės trukmės, ilgalaikės, nuolatinės, laikinos, teigiamos ir neigiamos pasekmės aplinkai, įskaitant biologinę įvairovę, visuomenės sveikatą, gyvūniją, augaliją, dirvožemį, vandenį, orą, klimatą, materialųjį turtą, kultūros paveldą (įskaitant architektūros ir archeologijos paveldą), saugomas teritorijas, gamtos paveldo objektus, Europos ekologinio tinklo „</a:t>
                      </a:r>
                      <a:r>
                        <a:rPr lang="lt-LT" sz="700" b="0" i="0" u="none" strike="noStrike" err="1">
                          <a:solidFill>
                            <a:schemeClr val="tx1"/>
                          </a:solidFill>
                          <a:effectLst/>
                        </a:rPr>
                        <a:t>Natura</a:t>
                      </a:r>
                      <a:r>
                        <a:rPr lang="lt-LT" sz="700" b="0" i="0" u="none" strike="noStrike">
                          <a:solidFill>
                            <a:schemeClr val="tx1"/>
                          </a:solidFill>
                          <a:effectLst/>
                        </a:rPr>
                        <a:t> 2000“ teritorijas, kraštovaizdį ir šių veiksnių tarpusavio ryšius</a:t>
                      </a:r>
                      <a:endParaRPr lang="lt-LT" sz="700">
                        <a:solidFill>
                          <a:schemeClr val="tx1"/>
                        </a:solidFill>
                      </a:endParaRPr>
                    </a:p>
                  </p:txBody>
                </p:sp>
                <p:sp>
                  <p:nvSpPr>
                    <p:cNvPr id="13" name="Rectangle 12">
                      <a:extLst>
                        <a:ext uri="{FF2B5EF4-FFF2-40B4-BE49-F238E27FC236}">
                          <a16:creationId xmlns:a16="http://schemas.microsoft.com/office/drawing/2014/main" id="{6863CB84-002C-C317-2D64-B03703963F86}"/>
                        </a:ext>
                      </a:extLst>
                    </p:cNvPr>
                    <p:cNvSpPr>
                      <a:spLocks/>
                    </p:cNvSpPr>
                    <p:nvPr/>
                  </p:nvSpPr>
                  <p:spPr>
                    <a:xfrm>
                      <a:off x="1503047" y="3003765"/>
                      <a:ext cx="5775268"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chemeClr val="tx1"/>
                          </a:solidFill>
                          <a:effectLst/>
                        </a:rPr>
                        <a:t>Priemonės plano ar programos įgyvendinimo reikšmingoms neigiamoms pasekmėms aplinkai išvengti, sumažinti ar kompensuoti</a:t>
                      </a:r>
                      <a:endParaRPr lang="lt-LT" sz="400">
                        <a:solidFill>
                          <a:schemeClr val="tx1"/>
                        </a:solidFill>
                      </a:endParaRPr>
                    </a:p>
                  </p:txBody>
                </p:sp>
                <p:sp>
                  <p:nvSpPr>
                    <p:cNvPr id="14" name="Rectangle 13">
                      <a:extLst>
                        <a:ext uri="{FF2B5EF4-FFF2-40B4-BE49-F238E27FC236}">
                          <a16:creationId xmlns:a16="http://schemas.microsoft.com/office/drawing/2014/main" id="{69F11D4C-EE52-7EC0-A639-C8D8853247BE}"/>
                        </a:ext>
                      </a:extLst>
                    </p:cNvPr>
                    <p:cNvSpPr>
                      <a:spLocks/>
                    </p:cNvSpPr>
                    <p:nvPr/>
                  </p:nvSpPr>
                  <p:spPr>
                    <a:xfrm>
                      <a:off x="1503047" y="3199275"/>
                      <a:ext cx="5775268"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rgbClr val="000000"/>
                          </a:solidFill>
                          <a:effectLst/>
                        </a:rPr>
                        <a:t>Pasirinktų plano ar programos alternatyvų aprašymas, priežastys, kodėl pasirinktos svarstytos plano ar programos alternatyvos</a:t>
                      </a:r>
                      <a:endParaRPr lang="lt-LT" sz="400">
                        <a:solidFill>
                          <a:schemeClr val="tx1"/>
                        </a:solidFill>
                      </a:endParaRPr>
                    </a:p>
                  </p:txBody>
                </p:sp>
                <p:sp>
                  <p:nvSpPr>
                    <p:cNvPr id="15" name="Rectangle 14">
                      <a:extLst>
                        <a:ext uri="{FF2B5EF4-FFF2-40B4-BE49-F238E27FC236}">
                          <a16:creationId xmlns:a16="http://schemas.microsoft.com/office/drawing/2014/main" id="{7BE94839-5C1C-4F7D-FF19-2D28668217BD}"/>
                        </a:ext>
                      </a:extLst>
                    </p:cNvPr>
                    <p:cNvSpPr>
                      <a:spLocks/>
                    </p:cNvSpPr>
                    <p:nvPr/>
                  </p:nvSpPr>
                  <p:spPr>
                    <a:xfrm>
                      <a:off x="1503047" y="3394784"/>
                      <a:ext cx="5775268" cy="20927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rgbClr val="000000"/>
                          </a:solidFill>
                          <a:effectLst/>
                        </a:rPr>
                        <a:t>Vertinimo, įskaitant visus sunkumus (techninius trūkumus arba nepakankamas praktines žinias ir įgūdžius), su kuriais susidurta kaupiant reikiamą informaciją, aprašymas</a:t>
                      </a:r>
                      <a:endParaRPr lang="lt-LT" sz="700">
                        <a:solidFill>
                          <a:schemeClr val="tx1"/>
                        </a:solidFill>
                      </a:endParaRPr>
                    </a:p>
                  </p:txBody>
                </p:sp>
                <p:sp>
                  <p:nvSpPr>
                    <p:cNvPr id="16" name="Rectangle 15">
                      <a:extLst>
                        <a:ext uri="{FF2B5EF4-FFF2-40B4-BE49-F238E27FC236}">
                          <a16:creationId xmlns:a16="http://schemas.microsoft.com/office/drawing/2014/main" id="{0015DB2B-C5F2-DE90-C3BA-CE1A20BEB105}"/>
                        </a:ext>
                      </a:extLst>
                    </p:cNvPr>
                    <p:cNvSpPr>
                      <a:spLocks/>
                    </p:cNvSpPr>
                    <p:nvPr/>
                  </p:nvSpPr>
                  <p:spPr>
                    <a:xfrm>
                      <a:off x="1503047" y="3666334"/>
                      <a:ext cx="5775268" cy="1332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rgbClr val="000000"/>
                          </a:solidFill>
                          <a:effectLst/>
                        </a:rPr>
                        <a:t>Numatytų taikyti stebėsenos priemonių aprašymas</a:t>
                      </a:r>
                      <a:endParaRPr lang="lt-LT" sz="400">
                        <a:solidFill>
                          <a:schemeClr val="tx1"/>
                        </a:solidFill>
                      </a:endParaRPr>
                    </a:p>
                  </p:txBody>
                </p:sp>
                <p:sp>
                  <p:nvSpPr>
                    <p:cNvPr id="17" name="Rectangle 16">
                      <a:extLst>
                        <a:ext uri="{FF2B5EF4-FFF2-40B4-BE49-F238E27FC236}">
                          <a16:creationId xmlns:a16="http://schemas.microsoft.com/office/drawing/2014/main" id="{BE89407B-5D41-4E34-4580-CEEA6D15BCE4}"/>
                        </a:ext>
                      </a:extLst>
                    </p:cNvPr>
                    <p:cNvSpPr>
                      <a:spLocks/>
                    </p:cNvSpPr>
                    <p:nvPr/>
                  </p:nvSpPr>
                  <p:spPr>
                    <a:xfrm>
                      <a:off x="1503047" y="3861844"/>
                      <a:ext cx="5786893" cy="13323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700" b="0" i="0" u="none" strike="noStrike">
                          <a:solidFill>
                            <a:schemeClr val="tx1"/>
                          </a:solidFill>
                          <a:effectLst/>
                        </a:rPr>
                        <a:t>Santrauka, kurioje pateikiamas 1–12 punktuose nurodytos informacijos apibendrinimas, išskiriant svarbiausius vertinimo aspektus ir vertinimo rezultatus</a:t>
                      </a:r>
                      <a:endParaRPr lang="lt-LT" sz="400">
                        <a:solidFill>
                          <a:schemeClr val="tx1"/>
                        </a:solidFill>
                      </a:endParaRPr>
                    </a:p>
                  </p:txBody>
                </p:sp>
              </p:grpSp>
              <p:cxnSp>
                <p:nvCxnSpPr>
                  <p:cNvPr id="20" name="Elbow Connector 19">
                    <a:extLst>
                      <a:ext uri="{FF2B5EF4-FFF2-40B4-BE49-F238E27FC236}">
                        <a16:creationId xmlns:a16="http://schemas.microsoft.com/office/drawing/2014/main" id="{5F4195AA-F08C-DCB7-0A33-F399B8A8654A}"/>
                      </a:ext>
                    </a:extLst>
                  </p:cNvPr>
                  <p:cNvCxnSpPr>
                    <a:cxnSpLocks/>
                    <a:endCxn id="17" idx="1"/>
                  </p:cNvCxnSpPr>
                  <p:nvPr/>
                </p:nvCxnSpPr>
                <p:spPr>
                  <a:xfrm rot="16200000" flipH="1">
                    <a:off x="281780" y="2108716"/>
                    <a:ext cx="2398523" cy="206239"/>
                  </a:xfrm>
                  <a:prstGeom prst="bentConnector2">
                    <a:avLst/>
                  </a:prstGeom>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A4DC8A5B-DCB8-E681-1027-F3DCD28229C9}"/>
                    </a:ext>
                  </a:extLst>
                </p:cNvPr>
                <p:cNvCxnSpPr>
                  <a:cxnSpLocks/>
                  <a:stCxn id="16" idx="1"/>
                </p:cNvCxnSpPr>
                <p:nvPr/>
              </p:nvCxnSpPr>
              <p:spPr>
                <a:xfrm flipH="1">
                  <a:off x="1377041" y="3248096"/>
                  <a:ext cx="2071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435B4C-4DF1-630C-CA0D-930677588CC6}"/>
                    </a:ext>
                  </a:extLst>
                </p:cNvPr>
                <p:cNvCxnSpPr>
                  <a:cxnSpLocks/>
                </p:cNvCxnSpPr>
                <p:nvPr/>
              </p:nvCxnSpPr>
              <p:spPr>
                <a:xfrm flipH="1">
                  <a:off x="1371475" y="3062797"/>
                  <a:ext cx="213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F2F7BC3-5920-9328-A1B5-79C32D2FB97C}"/>
                    </a:ext>
                  </a:extLst>
                </p:cNvPr>
                <p:cNvCxnSpPr>
                  <a:cxnSpLocks/>
                  <a:stCxn id="13" idx="1"/>
                </p:cNvCxnSpPr>
                <p:nvPr/>
              </p:nvCxnSpPr>
              <p:spPr>
                <a:xfrm flipH="1" flipV="1">
                  <a:off x="1377921" y="2695700"/>
                  <a:ext cx="20624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06211D-74D5-ACC7-00F9-127C74273E76}"/>
                    </a:ext>
                  </a:extLst>
                </p:cNvPr>
                <p:cNvCxnSpPr>
                  <a:cxnSpLocks/>
                </p:cNvCxnSpPr>
                <p:nvPr/>
              </p:nvCxnSpPr>
              <p:spPr>
                <a:xfrm flipH="1">
                  <a:off x="1377921" y="2416058"/>
                  <a:ext cx="2010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54F23B-52C5-238E-CA6D-D07D735F96A8}"/>
                    </a:ext>
                  </a:extLst>
                </p:cNvPr>
                <p:cNvCxnSpPr>
                  <a:cxnSpLocks/>
                </p:cNvCxnSpPr>
                <p:nvPr/>
              </p:nvCxnSpPr>
              <p:spPr>
                <a:xfrm flipH="1">
                  <a:off x="1371475" y="2110627"/>
                  <a:ext cx="2114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47B795-4A9E-7A22-AD05-F84B4B8D6758}"/>
                    </a:ext>
                  </a:extLst>
                </p:cNvPr>
                <p:cNvCxnSpPr>
                  <a:cxnSpLocks/>
                </p:cNvCxnSpPr>
                <p:nvPr/>
              </p:nvCxnSpPr>
              <p:spPr>
                <a:xfrm flipH="1" flipV="1">
                  <a:off x="1377921" y="1950381"/>
                  <a:ext cx="206240" cy="1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118CEC-F351-1357-E2F4-58106F6F0E8B}"/>
                    </a:ext>
                  </a:extLst>
                </p:cNvPr>
                <p:cNvCxnSpPr>
                  <a:cxnSpLocks/>
                </p:cNvCxnSpPr>
                <p:nvPr/>
              </p:nvCxnSpPr>
              <p:spPr>
                <a:xfrm flipH="1">
                  <a:off x="1377041" y="1785499"/>
                  <a:ext cx="2052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11E750-F86D-C5B8-55B1-C9B6AED3D6DC}"/>
                    </a:ext>
                  </a:extLst>
                </p:cNvPr>
                <p:cNvCxnSpPr>
                  <a:cxnSpLocks/>
                </p:cNvCxnSpPr>
                <p:nvPr/>
              </p:nvCxnSpPr>
              <p:spPr>
                <a:xfrm flipH="1">
                  <a:off x="1377921" y="1624883"/>
                  <a:ext cx="200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B380CD-1889-8BC0-0780-767FF5F4E78B}"/>
                    </a:ext>
                  </a:extLst>
                </p:cNvPr>
                <p:cNvCxnSpPr>
                  <a:cxnSpLocks/>
                </p:cNvCxnSpPr>
                <p:nvPr/>
              </p:nvCxnSpPr>
              <p:spPr>
                <a:xfrm flipH="1">
                  <a:off x="1376103" y="1454512"/>
                  <a:ext cx="202218" cy="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CE3726-1925-AE80-6254-D5CC50BC68B7}"/>
                    </a:ext>
                  </a:extLst>
                </p:cNvPr>
                <p:cNvCxnSpPr>
                  <a:cxnSpLocks/>
                </p:cNvCxnSpPr>
                <p:nvPr/>
              </p:nvCxnSpPr>
              <p:spPr>
                <a:xfrm flipH="1">
                  <a:off x="1377921" y="1299436"/>
                  <a:ext cx="2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FBE546-484C-3755-9622-CAAF7C2EF75D}"/>
                    </a:ext>
                  </a:extLst>
                </p:cNvPr>
                <p:cNvCxnSpPr>
                  <a:cxnSpLocks/>
                </p:cNvCxnSpPr>
                <p:nvPr/>
              </p:nvCxnSpPr>
              <p:spPr>
                <a:xfrm flipH="1">
                  <a:off x="1377921" y="1124230"/>
                  <a:ext cx="2004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63C7FBCD-E8A8-FA9B-0116-41F7852D3F58}"/>
                  </a:ext>
                </a:extLst>
              </p:cNvPr>
              <p:cNvSpPr/>
              <p:nvPr/>
            </p:nvSpPr>
            <p:spPr>
              <a:xfrm>
                <a:off x="7448294" y="983172"/>
                <a:ext cx="1737317" cy="181252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lt-LT" sz="800">
                    <a:solidFill>
                      <a:schemeClr val="tx1"/>
                    </a:solidFill>
                    <a:effectLst/>
                    <a:latin typeface="Calibri"/>
                    <a:ea typeface="Times New Roman" panose="02020603050405020304" pitchFamily="18" charset="0"/>
                    <a:cs typeface="Calibri"/>
                  </a:rPr>
                  <a:t>Siūloma ekosistemų ir jų teikiamų EP vertinimą integruoti į vertinimo ataskaitos struktūrą</a:t>
                </a:r>
                <a:r>
                  <a:rPr lang="lt-LT" sz="800">
                    <a:solidFill>
                      <a:schemeClr val="tx1"/>
                    </a:solidFill>
                    <a:latin typeface="Calibri"/>
                    <a:cs typeface="Calibri"/>
                  </a:rPr>
                  <a:t>. </a:t>
                </a:r>
                <a:r>
                  <a:rPr lang="lt-LT" sz="800">
                    <a:solidFill>
                      <a:schemeClr val="tx1"/>
                    </a:solidFill>
                    <a:latin typeface="Calibri" panose="020F0502020204030204" pitchFamily="34" charset="0"/>
                    <a:cs typeface="Calibri" panose="020F0502020204030204" pitchFamily="34" charset="0"/>
                  </a:rPr>
                  <a:t>EP vertinimo integravimas galėtų būti vykdomas įtraukiant tokio vertinimo rekomendacijas į Planų ir programų strateginio pasekmių aplinkai vertinimo vadovą. </a:t>
                </a:r>
              </a:p>
              <a:p>
                <a:r>
                  <a:rPr lang="lt-LT" sz="800">
                    <a:solidFill>
                      <a:schemeClr val="tx1"/>
                    </a:solidFill>
                    <a:latin typeface="Calibri" panose="020F0502020204030204" pitchFamily="34" charset="0"/>
                    <a:cs typeface="Calibri" panose="020F0502020204030204" pitchFamily="34" charset="0"/>
                  </a:rPr>
                  <a:t>Visų pirma siūloma nustatyti EP tose teritorijose, kurios gali būti reikšmingai paveiktos įgyvendinant planą ar programą. Vertinant poveikį EP siūlytina atsižvelgti tiek į neigiamą poveikį teikiamoms EP, tiek į galimai sukurtinas naujas EP dėl plano ar programos įgyvendinimo. </a:t>
                </a:r>
              </a:p>
            </p:txBody>
          </p:sp>
          <p:sp>
            <p:nvSpPr>
              <p:cNvPr id="38" name="Rectangle 37">
                <a:extLst>
                  <a:ext uri="{FF2B5EF4-FFF2-40B4-BE49-F238E27FC236}">
                    <a16:creationId xmlns:a16="http://schemas.microsoft.com/office/drawing/2014/main" id="{B4E1D436-B87B-8811-6D14-67B3D65325A1}"/>
                  </a:ext>
                </a:extLst>
              </p:cNvPr>
              <p:cNvSpPr/>
              <p:nvPr/>
            </p:nvSpPr>
            <p:spPr>
              <a:xfrm>
                <a:off x="7440641" y="2996706"/>
                <a:ext cx="144000" cy="1440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sp>
            <p:nvSpPr>
              <p:cNvPr id="39" name="Rectangle 38">
                <a:extLst>
                  <a:ext uri="{FF2B5EF4-FFF2-40B4-BE49-F238E27FC236}">
                    <a16:creationId xmlns:a16="http://schemas.microsoft.com/office/drawing/2014/main" id="{DE2A8354-A8B2-B523-85D0-8DFF6AEE7E44}"/>
                  </a:ext>
                </a:extLst>
              </p:cNvPr>
              <p:cNvSpPr/>
              <p:nvPr/>
            </p:nvSpPr>
            <p:spPr>
              <a:xfrm>
                <a:off x="7440641" y="3272985"/>
                <a:ext cx="144000" cy="144066"/>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sp>
            <p:nvSpPr>
              <p:cNvPr id="40" name="TextBox 39">
                <a:extLst>
                  <a:ext uri="{FF2B5EF4-FFF2-40B4-BE49-F238E27FC236}">
                    <a16:creationId xmlns:a16="http://schemas.microsoft.com/office/drawing/2014/main" id="{DF69B182-ED71-001D-13AC-3F9EC0A386EA}"/>
                  </a:ext>
                </a:extLst>
              </p:cNvPr>
              <p:cNvSpPr txBox="1"/>
              <p:nvPr/>
            </p:nvSpPr>
            <p:spPr>
              <a:xfrm>
                <a:off x="7584641" y="2934995"/>
                <a:ext cx="1445661" cy="259467"/>
              </a:xfrm>
              <a:prstGeom prst="rect">
                <a:avLst/>
              </a:prstGeom>
              <a:noFill/>
            </p:spPr>
            <p:txBody>
              <a:bodyPr wrap="square" rtlCol="0">
                <a:spAutoFit/>
              </a:bodyPr>
              <a:lstStyle/>
              <a:p>
                <a:r>
                  <a:rPr lang="lt-LT" sz="700"/>
                  <a:t>Integravimo į sprendimų priėmimo procesus galimybė</a:t>
                </a:r>
              </a:p>
            </p:txBody>
          </p:sp>
          <p:sp>
            <p:nvSpPr>
              <p:cNvPr id="41" name="TextBox 40">
                <a:extLst>
                  <a:ext uri="{FF2B5EF4-FFF2-40B4-BE49-F238E27FC236}">
                    <a16:creationId xmlns:a16="http://schemas.microsoft.com/office/drawing/2014/main" id="{91DD537F-9D18-DE9B-F52A-1D3B48B149C8}"/>
                  </a:ext>
                </a:extLst>
              </p:cNvPr>
              <p:cNvSpPr txBox="1"/>
              <p:nvPr/>
            </p:nvSpPr>
            <p:spPr>
              <a:xfrm>
                <a:off x="7584641" y="3260691"/>
                <a:ext cx="1303466" cy="168653"/>
              </a:xfrm>
              <a:prstGeom prst="rect">
                <a:avLst/>
              </a:prstGeom>
              <a:noFill/>
            </p:spPr>
            <p:txBody>
              <a:bodyPr wrap="square" rtlCol="0">
                <a:spAutoFit/>
              </a:bodyPr>
              <a:lstStyle/>
              <a:p>
                <a:r>
                  <a:rPr lang="lt-LT" sz="700"/>
                  <a:t>Siūlymai dėl integravimo būdo</a:t>
                </a:r>
              </a:p>
            </p:txBody>
          </p:sp>
        </p:grpSp>
        <p:cxnSp>
          <p:nvCxnSpPr>
            <p:cNvPr id="50" name="Straight Arrow Connector 49">
              <a:extLst>
                <a:ext uri="{FF2B5EF4-FFF2-40B4-BE49-F238E27FC236}">
                  <a16:creationId xmlns:a16="http://schemas.microsoft.com/office/drawing/2014/main" id="{4918CD2A-6684-DDF5-692B-8A8A6F5DCC34}"/>
                </a:ext>
              </a:extLst>
            </p:cNvPr>
            <p:cNvCxnSpPr>
              <a:cxnSpLocks/>
            </p:cNvCxnSpPr>
            <p:nvPr/>
          </p:nvCxnSpPr>
          <p:spPr>
            <a:xfrm flipH="1" flipV="1">
              <a:off x="1117488" y="2147302"/>
              <a:ext cx="6100886" cy="6257"/>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FC541501-F3DF-EAFA-7B60-CD99AB1DFE7B}"/>
              </a:ext>
            </a:extLst>
          </p:cNvPr>
          <p:cNvCxnSpPr>
            <a:cxnSpLocks/>
          </p:cNvCxnSpPr>
          <p:nvPr/>
        </p:nvCxnSpPr>
        <p:spPr>
          <a:xfrm flipH="1" flipV="1">
            <a:off x="992096" y="3243050"/>
            <a:ext cx="205212" cy="1"/>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E584B5-9976-AB6D-8427-C3A038D8451B}"/>
              </a:ext>
            </a:extLst>
          </p:cNvPr>
          <p:cNvSpPr txBox="1"/>
          <p:nvPr/>
        </p:nvSpPr>
        <p:spPr>
          <a:xfrm>
            <a:off x="535941" y="656976"/>
            <a:ext cx="8040108" cy="246221"/>
          </a:xfrm>
          <a:prstGeom prst="rect">
            <a:avLst/>
          </a:prstGeom>
          <a:noFill/>
        </p:spPr>
        <p:txBody>
          <a:bodyPr wrap="square" lIns="91440" tIns="45720" rIns="91440" bIns="45720" anchor="t">
            <a:spAutoFit/>
          </a:bodyPr>
          <a:lstStyle/>
          <a:p>
            <a:pPr algn="just"/>
            <a:r>
              <a:rPr lang="lt-LT" sz="1000"/>
              <a:t>Tikslas – siekiama įvertinti planų ir programų pasekmes platesniu mastu, t. y. galimą gamtos teikiamo</a:t>
            </a:r>
            <a:r>
              <a:rPr lang="en-GB" sz="1000"/>
              <a:t>s</a:t>
            </a:r>
            <a:r>
              <a:rPr lang="lt-LT" sz="1000"/>
              <a:t> naudos praradimą.</a:t>
            </a:r>
          </a:p>
        </p:txBody>
      </p:sp>
    </p:spTree>
    <p:extLst>
      <p:ext uri="{BB962C8B-B14F-4D97-AF65-F5344CB8AC3E}">
        <p14:creationId xmlns:p14="http://schemas.microsoft.com/office/powerpoint/2010/main" val="1145566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5FBA-86D1-2AEA-2FBF-BB7A28C52E2D}"/>
              </a:ext>
            </a:extLst>
          </p:cNvPr>
          <p:cNvSpPr>
            <a:spLocks noGrp="1"/>
          </p:cNvSpPr>
          <p:nvPr>
            <p:ph type="title"/>
          </p:nvPr>
        </p:nvSpPr>
        <p:spPr>
          <a:xfrm>
            <a:off x="526745" y="344496"/>
            <a:ext cx="8064500" cy="276999"/>
          </a:xfrm>
        </p:spPr>
        <p:txBody>
          <a:bodyPr/>
          <a:lstStyle/>
          <a:p>
            <a:r>
              <a:rPr lang="lt-LT" sz="2000"/>
              <a:t>Integravimo modelio poveikis</a:t>
            </a:r>
          </a:p>
        </p:txBody>
      </p:sp>
      <p:sp>
        <p:nvSpPr>
          <p:cNvPr id="3" name="Slide Number Placeholder 2">
            <a:extLst>
              <a:ext uri="{FF2B5EF4-FFF2-40B4-BE49-F238E27FC236}">
                <a16:creationId xmlns:a16="http://schemas.microsoft.com/office/drawing/2014/main" id="{A3D1D987-9F28-C257-D15D-56A643FEF9B9}"/>
              </a:ext>
            </a:extLst>
          </p:cNvPr>
          <p:cNvSpPr>
            <a:spLocks noGrp="1"/>
          </p:cNvSpPr>
          <p:nvPr>
            <p:ph type="sldNum" sz="quarter" idx="12"/>
          </p:nvPr>
        </p:nvSpPr>
        <p:spPr/>
        <p:txBody>
          <a:bodyPr/>
          <a:lstStyle/>
          <a:p>
            <a:fld id="{42B1E8F1-27DF-3C4C-AF5E-F329429EDE92}" type="slidenum">
              <a:rPr lang="en-LT" smtClean="0"/>
              <a:t>44</a:t>
            </a:fld>
            <a:endParaRPr lang="en-LT"/>
          </a:p>
        </p:txBody>
      </p:sp>
      <p:grpSp>
        <p:nvGrpSpPr>
          <p:cNvPr id="30" name="Group 29">
            <a:extLst>
              <a:ext uri="{FF2B5EF4-FFF2-40B4-BE49-F238E27FC236}">
                <a16:creationId xmlns:a16="http://schemas.microsoft.com/office/drawing/2014/main" id="{969A421A-09F7-DA43-D89F-5A2F5420ACCC}"/>
              </a:ext>
            </a:extLst>
          </p:cNvPr>
          <p:cNvGrpSpPr/>
          <p:nvPr/>
        </p:nvGrpSpPr>
        <p:grpSpPr>
          <a:xfrm>
            <a:off x="526745" y="657659"/>
            <a:ext cx="8117359" cy="4006957"/>
            <a:chOff x="526745" y="657659"/>
            <a:chExt cx="8117359" cy="4006957"/>
          </a:xfrm>
        </p:grpSpPr>
        <p:grpSp>
          <p:nvGrpSpPr>
            <p:cNvPr id="18" name="Group 17">
              <a:extLst>
                <a:ext uri="{FF2B5EF4-FFF2-40B4-BE49-F238E27FC236}">
                  <a16:creationId xmlns:a16="http://schemas.microsoft.com/office/drawing/2014/main" id="{698F76F7-BB12-24C5-A4A2-F57C67366066}"/>
                </a:ext>
              </a:extLst>
            </p:cNvPr>
            <p:cNvGrpSpPr/>
            <p:nvPr/>
          </p:nvGrpSpPr>
          <p:grpSpPr>
            <a:xfrm>
              <a:off x="526745" y="657659"/>
              <a:ext cx="4047457" cy="4006957"/>
              <a:chOff x="526745" y="657659"/>
              <a:chExt cx="4047457" cy="4006957"/>
            </a:xfrm>
          </p:grpSpPr>
          <p:cxnSp>
            <p:nvCxnSpPr>
              <p:cNvPr id="4" name="Straight Connector 3">
                <a:extLst>
                  <a:ext uri="{FF2B5EF4-FFF2-40B4-BE49-F238E27FC236}">
                    <a16:creationId xmlns:a16="http://schemas.microsoft.com/office/drawing/2014/main" id="{C2D56D0B-45A1-4B76-471A-121B694FE402}"/>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AE00B12-2C86-A79F-41DA-0183F25A435B}"/>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967A5793-FDAD-A64D-4020-73088A290D99}"/>
                  </a:ext>
                </a:extLst>
              </p:cNvPr>
              <p:cNvSpPr txBox="1"/>
              <p:nvPr/>
            </p:nvSpPr>
            <p:spPr>
              <a:xfrm>
                <a:off x="887912" y="913736"/>
                <a:ext cx="3602427" cy="246221"/>
              </a:xfrm>
              <a:prstGeom prst="rect">
                <a:avLst/>
              </a:prstGeom>
              <a:noFill/>
            </p:spPr>
            <p:txBody>
              <a:bodyPr wrap="square" rtlCol="0">
                <a:spAutoFit/>
              </a:bodyPr>
              <a:lstStyle/>
              <a:p>
                <a:r>
                  <a:rPr lang="lt-LT" sz="1000" b="1"/>
                  <a:t>Ekosistemos: visos</a:t>
                </a:r>
              </a:p>
            </p:txBody>
          </p:sp>
          <p:pic>
            <p:nvPicPr>
              <p:cNvPr id="8" name="Picture 7" descr="Shape&#10;&#10;Description automatically generated with low confidence">
                <a:extLst>
                  <a:ext uri="{FF2B5EF4-FFF2-40B4-BE49-F238E27FC236}">
                    <a16:creationId xmlns:a16="http://schemas.microsoft.com/office/drawing/2014/main" id="{3745F81E-6F2D-AD79-BCC0-0EA7FA6970F6}"/>
                  </a:ext>
                </a:extLst>
              </p:cNvPr>
              <p:cNvPicPr>
                <a:picLocks noChangeAspect="1"/>
              </p:cNvPicPr>
              <p:nvPr/>
            </p:nvPicPr>
            <p:blipFill>
              <a:blip r:embed="rId2">
                <a:duotone>
                  <a:schemeClr val="accent1">
                    <a:shade val="45000"/>
                    <a:satMod val="135000"/>
                  </a:schemeClr>
                  <a:prstClr val="white"/>
                </a:duotone>
              </a:blip>
              <a:stretch>
                <a:fillRect/>
              </a:stretch>
            </p:blipFill>
            <p:spPr>
              <a:xfrm>
                <a:off x="590205" y="957148"/>
                <a:ext cx="321123" cy="310896"/>
              </a:xfrm>
              <a:prstGeom prst="rect">
                <a:avLst/>
              </a:prstGeom>
              <a:ln>
                <a:noFill/>
              </a:ln>
            </p:spPr>
          </p:pic>
          <p:sp>
            <p:nvSpPr>
              <p:cNvPr id="9" name="TextBox 8">
                <a:extLst>
                  <a:ext uri="{FF2B5EF4-FFF2-40B4-BE49-F238E27FC236}">
                    <a16:creationId xmlns:a16="http://schemas.microsoft.com/office/drawing/2014/main" id="{391A93C2-D5D3-5AEE-607F-DB6C264B08A4}"/>
                  </a:ext>
                </a:extLst>
              </p:cNvPr>
              <p:cNvSpPr txBox="1"/>
              <p:nvPr/>
            </p:nvSpPr>
            <p:spPr>
              <a:xfrm>
                <a:off x="930761" y="1067844"/>
                <a:ext cx="3587096"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 lemti siūlomų alternatyvų persvarstymą atsižvelgiant į EP įvertinimo rezultatus, todėl sukuria prielaidas ekosistemų būklės išlaikymui, neigiamo poveikio mažinimui arba prarastų ekosistemų ar pablogintos būklės atkūrimui;</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Suteikia prielaidas ne tiesiogiai, tačiau per planuojamų veiksmų persvarstymą atsižvelgiant į ekosistemų teikiamas naudas, gerinti ekosistemų būklę arba bent jau jos nebloginti. </a:t>
                </a:r>
                <a:endParaRPr lang="lt-LT" sz="800"/>
              </a:p>
            </p:txBody>
          </p:sp>
          <p:sp>
            <p:nvSpPr>
              <p:cNvPr id="10" name="TextBox 9">
                <a:extLst>
                  <a:ext uri="{FF2B5EF4-FFF2-40B4-BE49-F238E27FC236}">
                    <a16:creationId xmlns:a16="http://schemas.microsoft.com/office/drawing/2014/main" id="{3904A8E7-2566-A0ED-B80E-FA138AE82B35}"/>
                  </a:ext>
                </a:extLst>
              </p:cNvPr>
              <p:cNvSpPr txBox="1"/>
              <p:nvPr/>
            </p:nvSpPr>
            <p:spPr>
              <a:xfrm>
                <a:off x="902328" y="1938413"/>
                <a:ext cx="3573593" cy="400110"/>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p</a:t>
                </a:r>
                <a:r>
                  <a:rPr lang="lt-LT" sz="1000" b="1">
                    <a:effectLst/>
                    <a:ea typeface="Calibri" panose="020F0502020204030204" pitchFamily="34" charset="0"/>
                    <a:cs typeface="Times New Roman" panose="02020603050405020304" pitchFamily="18" charset="0"/>
                  </a:rPr>
                  <a:t>riklauso nuo ekosistemos, kurios teritorijoje vykdoma ūkinė veikla</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F2AA573B-08CD-F654-4D00-B91D03123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68" y="1983677"/>
                <a:ext cx="310896" cy="310896"/>
              </a:xfrm>
              <a:prstGeom prst="rect">
                <a:avLst/>
              </a:prstGeom>
            </p:spPr>
          </p:pic>
          <p:sp>
            <p:nvSpPr>
              <p:cNvPr id="12" name="TextBox 11">
                <a:extLst>
                  <a:ext uri="{FF2B5EF4-FFF2-40B4-BE49-F238E27FC236}">
                    <a16:creationId xmlns:a16="http://schemas.microsoft.com/office/drawing/2014/main" id="{E4F0B2E7-F048-1C7B-56FA-FC713926E609}"/>
                  </a:ext>
                </a:extLst>
              </p:cNvPr>
              <p:cNvSpPr txBox="1"/>
              <p:nvPr/>
            </p:nvSpPr>
            <p:spPr>
              <a:xfrm>
                <a:off x="930761" y="2284101"/>
                <a:ext cx="3587096"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a typeface="Calibri" panose="020F0502020204030204" pitchFamily="34" charset="0"/>
                    <a:cs typeface="Times New Roman" panose="02020603050405020304" pitchFamily="18" charset="0"/>
                  </a:rPr>
                  <a:t>M</a:t>
                </a:r>
                <a:r>
                  <a:rPr lang="lt-LT" sz="800">
                    <a:effectLst/>
                    <a:ea typeface="Calibri" panose="020F0502020204030204" pitchFamily="34" charset="0"/>
                    <a:cs typeface="Times New Roman" panose="02020603050405020304" pitchFamily="18" charset="0"/>
                  </a:rPr>
                  <a:t>odeliu siekiama įvertinti plano ar programos poveikį EP, todėl tokio vertinimo rezultatai sukuria prielaidas gerinti teikiamų EP kokybę, išreiškiamą, pavyzdžiui, per EP apimtis, teritorinį paplitimą ir </a:t>
                </a:r>
                <a:r>
                  <a:rPr lang="lt-LT" sz="800" err="1">
                    <a:effectLst/>
                    <a:ea typeface="Calibri" panose="020F0502020204030204" pitchFamily="34" charset="0"/>
                    <a:cs typeface="Times New Roman" panose="02020603050405020304" pitchFamily="18" charset="0"/>
                  </a:rPr>
                  <a:t>pan</a:t>
                </a:r>
                <a:r>
                  <a:rPr lang="lt-LT" sz="800">
                    <a:effectLst/>
                    <a:ea typeface="Calibri" panose="020F0502020204030204" pitchFamily="34" charset="0"/>
                    <a:cs typeface="Times New Roman" panose="02020603050405020304" pitchFamily="18" charset="0"/>
                  </a:rPr>
                  <a:t>;</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Neigiamo poveikio atveju, gali būti imamasi veiksmų, kuriais bus siekiama sumažinti tą neigiamą poveikį; tuo metu teigiamo poveikio atveju, gali būti skatinama užtikrinti gerą EP kokybę.</a:t>
                </a:r>
                <a:r>
                  <a:rPr lang="lt-LT" sz="800">
                    <a:effectLst/>
                  </a:rPr>
                  <a:t> </a:t>
                </a:r>
                <a:endParaRPr lang="lt-LT" sz="800"/>
              </a:p>
            </p:txBody>
          </p:sp>
          <p:sp>
            <p:nvSpPr>
              <p:cNvPr id="13" name="TextBox 12">
                <a:extLst>
                  <a:ext uri="{FF2B5EF4-FFF2-40B4-BE49-F238E27FC236}">
                    <a16:creationId xmlns:a16="http://schemas.microsoft.com/office/drawing/2014/main" id="{B3FCB2C8-7023-23B4-474E-33CCCC13A09A}"/>
                  </a:ext>
                </a:extLst>
              </p:cNvPr>
              <p:cNvSpPr txBox="1"/>
              <p:nvPr/>
            </p:nvSpPr>
            <p:spPr>
              <a:xfrm rot="16200000">
                <a:off x="2065" y="3760817"/>
                <a:ext cx="1447145"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14" name="Rectangle 13">
                <a:extLst>
                  <a:ext uri="{FF2B5EF4-FFF2-40B4-BE49-F238E27FC236}">
                    <a16:creationId xmlns:a16="http://schemas.microsoft.com/office/drawing/2014/main" id="{045035C8-7569-99D8-7C93-938592311EA0}"/>
                  </a:ext>
                </a:extLst>
              </p:cNvPr>
              <p:cNvSpPr/>
              <p:nvPr/>
            </p:nvSpPr>
            <p:spPr>
              <a:xfrm>
                <a:off x="911328" y="3168514"/>
                <a:ext cx="1764000" cy="1578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Ekosistemų būklės</a:t>
                </a:r>
              </a:p>
            </p:txBody>
          </p:sp>
          <p:sp>
            <p:nvSpPr>
              <p:cNvPr id="15" name="Rectangle 14">
                <a:extLst>
                  <a:ext uri="{FF2B5EF4-FFF2-40B4-BE49-F238E27FC236}">
                    <a16:creationId xmlns:a16="http://schemas.microsoft.com/office/drawing/2014/main" id="{4D65BD8C-667E-062C-C38F-FE0E326C3AD8}"/>
                  </a:ext>
                </a:extLst>
              </p:cNvPr>
              <p:cNvSpPr/>
              <p:nvPr/>
            </p:nvSpPr>
            <p:spPr>
              <a:xfrm>
                <a:off x="2753857" y="3168049"/>
                <a:ext cx="1764000" cy="1578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EP</a:t>
                </a:r>
              </a:p>
            </p:txBody>
          </p:sp>
          <p:sp>
            <p:nvSpPr>
              <p:cNvPr id="16" name="TextBox 15">
                <a:extLst>
                  <a:ext uri="{FF2B5EF4-FFF2-40B4-BE49-F238E27FC236}">
                    <a16:creationId xmlns:a16="http://schemas.microsoft.com/office/drawing/2014/main" id="{1A85E09A-B22D-80DF-4F70-3FC67051FECE}"/>
                  </a:ext>
                </a:extLst>
              </p:cNvPr>
              <p:cNvSpPr txBox="1"/>
              <p:nvPr/>
            </p:nvSpPr>
            <p:spPr>
              <a:xfrm>
                <a:off x="899091" y="3325893"/>
                <a:ext cx="1782107" cy="7848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Priklauso nuo ekosistemos (gali būti naudojami kituose skyriuose nurodyti tam tikroms ekosistemoms taikytini rodikliai).</a:t>
                </a:r>
                <a:endParaRPr lang="en-LT" sz="900">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C69C4C2-8A11-446A-F7CA-94BC34B1A0A6}"/>
                  </a:ext>
                </a:extLst>
              </p:cNvPr>
              <p:cNvSpPr txBox="1"/>
              <p:nvPr/>
            </p:nvSpPr>
            <p:spPr>
              <a:xfrm>
                <a:off x="2743097" y="3302705"/>
                <a:ext cx="1782107" cy="1361911"/>
              </a:xfrm>
              <a:prstGeom prst="rect">
                <a:avLst/>
              </a:prstGeom>
              <a:noFill/>
            </p:spPr>
            <p:txBody>
              <a:bodyPr wrap="square" rtlCol="0">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Priklauso nuo vertinamos planuojamos ūkinės veiklos ir ekosistemos, kurioje ta veikla vykdoma. </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jei šie duomenys reguliariai atnaujinami (skaičiavimui naudojami tie patys metodai).</a:t>
                </a:r>
                <a:r>
                  <a:rPr lang="en-LT" sz="800">
                    <a:effectLst/>
                  </a:rPr>
                  <a:t> </a:t>
                </a:r>
                <a:endParaRPr lang="en-LT" sz="800">
                  <a:effectLst/>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1315043-7720-D9F5-C1F9-13E9661FAAD7}"/>
                </a:ext>
              </a:extLst>
            </p:cNvPr>
            <p:cNvGrpSpPr/>
            <p:nvPr/>
          </p:nvGrpSpPr>
          <p:grpSpPr>
            <a:xfrm>
              <a:off x="4616850" y="657659"/>
              <a:ext cx="4027254" cy="3953374"/>
              <a:chOff x="4616850" y="657659"/>
              <a:chExt cx="4027254" cy="3953374"/>
            </a:xfrm>
          </p:grpSpPr>
          <p:sp>
            <p:nvSpPr>
              <p:cNvPr id="6" name="Rectangle 5">
                <a:extLst>
                  <a:ext uri="{FF2B5EF4-FFF2-40B4-BE49-F238E27FC236}">
                    <a16:creationId xmlns:a16="http://schemas.microsoft.com/office/drawing/2014/main" id="{28C3EF12-8727-F5FD-C3A3-F48020F37496}"/>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19" name="TextBox 18">
                <a:extLst>
                  <a:ext uri="{FF2B5EF4-FFF2-40B4-BE49-F238E27FC236}">
                    <a16:creationId xmlns:a16="http://schemas.microsoft.com/office/drawing/2014/main" id="{ADA48108-A51B-8F80-F70D-9FDAD5AB2AEA}"/>
                  </a:ext>
                </a:extLst>
              </p:cNvPr>
              <p:cNvSpPr txBox="1"/>
              <p:nvPr/>
            </p:nvSpPr>
            <p:spPr>
              <a:xfrm>
                <a:off x="5019928" y="935357"/>
                <a:ext cx="3280450" cy="246221"/>
              </a:xfrm>
              <a:prstGeom prst="rect">
                <a:avLst/>
              </a:prstGeom>
              <a:noFill/>
            </p:spPr>
            <p:txBody>
              <a:bodyPr wrap="square" rtlCol="0">
                <a:spAutoFit/>
              </a:bodyPr>
              <a:lstStyle/>
              <a:p>
                <a:r>
                  <a:rPr lang="lt-LT" sz="1000" b="1"/>
                  <a:t>Integravimo nauda sektoriui</a:t>
                </a:r>
              </a:p>
            </p:txBody>
          </p:sp>
          <p:pic>
            <p:nvPicPr>
              <p:cNvPr id="20" name="Graphic 19" descr="Handshake outline">
                <a:extLst>
                  <a:ext uri="{FF2B5EF4-FFF2-40B4-BE49-F238E27FC236}">
                    <a16:creationId xmlns:a16="http://schemas.microsoft.com/office/drawing/2014/main" id="{425B106F-02E9-36AC-3E3C-C6426D74E3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1715" y="913736"/>
                <a:ext cx="368213" cy="368213"/>
              </a:xfrm>
              <a:prstGeom prst="rect">
                <a:avLst/>
              </a:prstGeom>
            </p:spPr>
          </p:pic>
          <p:sp>
            <p:nvSpPr>
              <p:cNvPr id="21" name="TextBox 20">
                <a:extLst>
                  <a:ext uri="{FF2B5EF4-FFF2-40B4-BE49-F238E27FC236}">
                    <a16:creationId xmlns:a16="http://schemas.microsoft.com/office/drawing/2014/main" id="{580308E5-00C4-8252-0DAA-4010827E21DF}"/>
                  </a:ext>
                </a:extLst>
              </p:cNvPr>
              <p:cNvSpPr txBox="1"/>
              <p:nvPr/>
            </p:nvSpPr>
            <p:spPr>
              <a:xfrm>
                <a:off x="5025754" y="1092300"/>
                <a:ext cx="3587096"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Gali pagerinti supratimą apie SPAV temų tarpusavio ryšį, jis gali būti naudojamas siekiant pateikti aplinkos ypatybes ir sąveiką labiau holistiškai, sutelkiant dėmesį į natūralias sistemas ir pateikiant išsamesnį paaiškinimą, kaip aplinkos komponentai sąveikauja plane;</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EP gali padėti apibūdinti teritoriją, kuri potencialiai bus paveikta, nustatyti riziką atitinkamoms ekosistemoms ir EP toje teritorijoje</a:t>
                </a:r>
                <a:r>
                  <a:rPr lang="lt-LT" sz="800">
                    <a:ea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lt-LT" sz="800">
                    <a:ea typeface="Times New Roman" panose="02020603050405020304" pitchFamily="18" charset="0"/>
                    <a:cs typeface="Times New Roman" panose="02020603050405020304" pitchFamily="18" charset="0"/>
                  </a:rPr>
                  <a:t>Gali padėti pagerinti konsultacijas, nustatyti suinteresuotas šalis.</a:t>
                </a:r>
                <a:endParaRPr lang="en-LT" sz="800">
                  <a:effectLst/>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0CDAC6C-F406-DA91-6A72-E81D02B9A260}"/>
                  </a:ext>
                </a:extLst>
              </p:cNvPr>
              <p:cNvSpPr txBox="1"/>
              <p:nvPr/>
            </p:nvSpPr>
            <p:spPr>
              <a:xfrm>
                <a:off x="4961220" y="1956803"/>
                <a:ext cx="3280450" cy="246221"/>
              </a:xfrm>
              <a:prstGeom prst="rect">
                <a:avLst/>
              </a:prstGeom>
              <a:noFill/>
            </p:spPr>
            <p:txBody>
              <a:bodyPr wrap="square" rtlCol="0">
                <a:spAutoFit/>
              </a:bodyPr>
              <a:lstStyle/>
              <a:p>
                <a:r>
                  <a:rPr lang="lt-LT" sz="1000" b="1"/>
                  <a:t>Integravimo nauda visuomenei</a:t>
                </a:r>
              </a:p>
            </p:txBody>
          </p:sp>
          <p:pic>
            <p:nvPicPr>
              <p:cNvPr id="24" name="Graphic 23" descr="Cycle with people outline">
                <a:extLst>
                  <a:ext uri="{FF2B5EF4-FFF2-40B4-BE49-F238E27FC236}">
                    <a16:creationId xmlns:a16="http://schemas.microsoft.com/office/drawing/2014/main" id="{322B1314-8E4A-7FF7-B97C-71947A0859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1715" y="1936172"/>
                <a:ext cx="357399" cy="357399"/>
              </a:xfrm>
              <a:prstGeom prst="rect">
                <a:avLst/>
              </a:prstGeom>
            </p:spPr>
          </p:pic>
          <p:sp>
            <p:nvSpPr>
              <p:cNvPr id="25" name="TextBox 24">
                <a:extLst>
                  <a:ext uri="{FF2B5EF4-FFF2-40B4-BE49-F238E27FC236}">
                    <a16:creationId xmlns:a16="http://schemas.microsoft.com/office/drawing/2014/main" id="{63E2B3D6-879B-CCE2-14D7-800A2D998562}"/>
                  </a:ext>
                </a:extLst>
              </p:cNvPr>
              <p:cNvSpPr txBox="1"/>
              <p:nvPr/>
            </p:nvSpPr>
            <p:spPr>
              <a:xfrm>
                <a:off x="5019928" y="2174557"/>
                <a:ext cx="3587096" cy="83099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EP integravimas į SPAV procesą visuomenei galėtų pasireikšti teikiamų EP įvairove ir aukšta kokybe arba bent leistų neprarasti galimybės naudotis EP po plano ar programos įgyvendinimo;</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SPAV praplėtimas EP vertinimu suteiktų daugiau informacijos apie poveikį įvairioms gėrybėms, aktualioms platesnei visuomenei, tarp jų ir kultūrinėms ar reguliacinėms EP.</a:t>
                </a:r>
              </a:p>
            </p:txBody>
          </p:sp>
          <p:sp>
            <p:nvSpPr>
              <p:cNvPr id="26" name="TextBox 25">
                <a:extLst>
                  <a:ext uri="{FF2B5EF4-FFF2-40B4-BE49-F238E27FC236}">
                    <a16:creationId xmlns:a16="http://schemas.microsoft.com/office/drawing/2014/main" id="{44C87326-5320-3056-210C-7BC28FECCD94}"/>
                  </a:ext>
                </a:extLst>
              </p:cNvPr>
              <p:cNvSpPr txBox="1"/>
              <p:nvPr/>
            </p:nvSpPr>
            <p:spPr>
              <a:xfrm rot="16200000">
                <a:off x="4123341" y="3758736"/>
                <a:ext cx="1442984"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27" name="Rectangle 26">
                <a:extLst>
                  <a:ext uri="{FF2B5EF4-FFF2-40B4-BE49-F238E27FC236}">
                    <a16:creationId xmlns:a16="http://schemas.microsoft.com/office/drawing/2014/main" id="{814F7930-D953-A4CD-C7DF-AF4AC2E10640}"/>
                  </a:ext>
                </a:extLst>
              </p:cNvPr>
              <p:cNvSpPr/>
              <p:nvPr/>
            </p:nvSpPr>
            <p:spPr>
              <a:xfrm>
                <a:off x="5083399" y="3162172"/>
                <a:ext cx="3523625" cy="183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Integravimo proceso (sėkmės) stebėsenos rodikliai</a:t>
                </a:r>
              </a:p>
            </p:txBody>
          </p:sp>
          <p:sp>
            <p:nvSpPr>
              <p:cNvPr id="28" name="TextBox 27">
                <a:extLst>
                  <a:ext uri="{FF2B5EF4-FFF2-40B4-BE49-F238E27FC236}">
                    <a16:creationId xmlns:a16="http://schemas.microsoft.com/office/drawing/2014/main" id="{58B4C087-3F99-C2AF-4A6B-0FF541C0F1F0}"/>
                  </a:ext>
                </a:extLst>
              </p:cNvPr>
              <p:cNvSpPr txBox="1"/>
              <p:nvPr/>
            </p:nvSpPr>
            <p:spPr>
              <a:xfrm>
                <a:off x="5083399" y="3395142"/>
                <a:ext cx="3560705" cy="584775"/>
              </a:xfrm>
              <a:prstGeom prst="rect">
                <a:avLst/>
              </a:prstGeom>
              <a:noFill/>
            </p:spPr>
            <p:txBody>
              <a:bodyPr wrap="square" rtlCol="0">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Times New Roman" panose="02020603050405020304" pitchFamily="18" charset="0"/>
                    <a:cs typeface="Times New Roman" panose="02020603050405020304" pitchFamily="18" charset="0"/>
                  </a:rPr>
                  <a:t>Įtrauktos EP vertinimo rekomendacijos į Planų ir programų strateginio pasekmių aplinkai vertinimo vadovą;</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SPAV, kuriuose įtrauktas EP vertinimas, skaičius (didėjantis skaičius vertinamas kaip teigiama tendencija)</a:t>
                </a:r>
                <a:r>
                  <a:rPr lang="en-LT" sz="800">
                    <a:ea typeface="Times New Roman" panose="02020603050405020304" pitchFamily="18" charset="0"/>
                    <a:cs typeface="Times New Roman" panose="02020603050405020304" pitchFamily="18" charset="0"/>
                  </a:rPr>
                  <a:t>.</a:t>
                </a:r>
                <a:endParaRPr lang="en-LT" sz="8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90602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45</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359073"/>
          </a:xfrm>
        </p:spPr>
        <p:txBody>
          <a:bodyPr/>
          <a:lstStyle/>
          <a:p>
            <a:r>
              <a:rPr lang="lt-LT"/>
              <a:t>Teritorijų planavimas</a:t>
            </a:r>
            <a:endParaRPr lang="en-US"/>
          </a:p>
        </p:txBody>
      </p:sp>
      <p:pic>
        <p:nvPicPr>
          <p:cNvPr id="6" name="Picture Placeholder 5" descr="A picture containing text, person, table, indoor&#10;&#10;Description automatically generated">
            <a:extLst>
              <a:ext uri="{FF2B5EF4-FFF2-40B4-BE49-F238E27FC236}">
                <a16:creationId xmlns:a16="http://schemas.microsoft.com/office/drawing/2014/main" id="{F3725DDC-9EC1-3E8E-8BFC-BB10BC50DFD7}"/>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0161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10FF5E-7B6E-960D-3ADC-E01B514D3318}"/>
              </a:ext>
            </a:extLst>
          </p:cNvPr>
          <p:cNvSpPr>
            <a:spLocks noGrp="1"/>
          </p:cNvSpPr>
          <p:nvPr>
            <p:ph type="sldNum" sz="quarter" idx="12"/>
          </p:nvPr>
        </p:nvSpPr>
        <p:spPr/>
        <p:txBody>
          <a:bodyPr/>
          <a:lstStyle/>
          <a:p>
            <a:fld id="{42B1E8F1-27DF-3C4C-AF5E-F329429EDE92}" type="slidenum">
              <a:rPr lang="en-LT" smtClean="0"/>
              <a:t>46</a:t>
            </a:fld>
            <a:endParaRPr lang="en-LT"/>
          </a:p>
        </p:txBody>
      </p:sp>
      <p:sp>
        <p:nvSpPr>
          <p:cNvPr id="27" name="Title 1">
            <a:extLst>
              <a:ext uri="{FF2B5EF4-FFF2-40B4-BE49-F238E27FC236}">
                <a16:creationId xmlns:a16="http://schemas.microsoft.com/office/drawing/2014/main" id="{956C72EA-2D57-7759-EBC1-17280EDB0FD7}"/>
              </a:ext>
            </a:extLst>
          </p:cNvPr>
          <p:cNvSpPr>
            <a:spLocks noGrp="1"/>
          </p:cNvSpPr>
          <p:nvPr>
            <p:ph type="title"/>
          </p:nvPr>
        </p:nvSpPr>
        <p:spPr>
          <a:xfrm>
            <a:off x="533400" y="463893"/>
            <a:ext cx="8064500" cy="312738"/>
          </a:xfrm>
        </p:spPr>
        <p:txBody>
          <a:bodyPr/>
          <a:lstStyle/>
          <a:p>
            <a:r>
              <a:rPr lang="lt-LT">
                <a:solidFill>
                  <a:schemeClr val="tx1"/>
                </a:solidFill>
                <a:ea typeface="+mn-lt"/>
                <a:cs typeface="+mn-lt"/>
              </a:rPr>
              <a:t>Teritorijų planavimo integravimo modelio rengimo eiga</a:t>
            </a:r>
            <a:endParaRPr lang="en-US">
              <a:solidFill>
                <a:schemeClr val="tx1"/>
              </a:solidFill>
            </a:endParaRPr>
          </a:p>
        </p:txBody>
      </p:sp>
      <p:grpSp>
        <p:nvGrpSpPr>
          <p:cNvPr id="2" name="Group 1">
            <a:extLst>
              <a:ext uri="{FF2B5EF4-FFF2-40B4-BE49-F238E27FC236}">
                <a16:creationId xmlns:a16="http://schemas.microsoft.com/office/drawing/2014/main" id="{91F3F7CA-0AE3-B01F-7D4C-87BAFBBF38AC}"/>
              </a:ext>
            </a:extLst>
          </p:cNvPr>
          <p:cNvGrpSpPr/>
          <p:nvPr/>
        </p:nvGrpSpPr>
        <p:grpSpPr>
          <a:xfrm>
            <a:off x="604551" y="1086949"/>
            <a:ext cx="8064500" cy="2001852"/>
            <a:chOff x="533400" y="844981"/>
            <a:chExt cx="8064500" cy="2001852"/>
          </a:xfrm>
        </p:grpSpPr>
        <p:sp>
          <p:nvSpPr>
            <p:cNvPr id="4" name="Rectangle 3">
              <a:extLst>
                <a:ext uri="{FF2B5EF4-FFF2-40B4-BE49-F238E27FC236}">
                  <a16:creationId xmlns:a16="http://schemas.microsoft.com/office/drawing/2014/main" id="{9426EAB0-70E1-0832-5140-C26033147854}"/>
                </a:ext>
              </a:extLst>
            </p:cNvPr>
            <p:cNvSpPr/>
            <p:nvPr/>
          </p:nvSpPr>
          <p:spPr>
            <a:xfrm>
              <a:off x="533400" y="1308931"/>
              <a:ext cx="964200" cy="15379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Teritorijų planavimo sistema</a:t>
              </a:r>
            </a:p>
          </p:txBody>
        </p:sp>
        <p:sp>
          <p:nvSpPr>
            <p:cNvPr id="6" name="Rectangle 5">
              <a:extLst>
                <a:ext uri="{FF2B5EF4-FFF2-40B4-BE49-F238E27FC236}">
                  <a16:creationId xmlns:a16="http://schemas.microsoft.com/office/drawing/2014/main" id="{5A56BC96-0C32-CECC-D215-C5B5972FE9DF}"/>
                </a:ext>
              </a:extLst>
            </p:cNvPr>
            <p:cNvSpPr/>
            <p:nvPr/>
          </p:nvSpPr>
          <p:spPr>
            <a:xfrm>
              <a:off x="1584001" y="1308930"/>
              <a:ext cx="2102399" cy="153790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Teritorijų planavimo lygmenys</a:t>
              </a:r>
            </a:p>
            <a:p>
              <a:pPr marL="171450" indent="-171450">
                <a:buFont typeface="Arial" panose="020B0604020202020204" pitchFamily="34" charset="0"/>
                <a:buChar char="•"/>
              </a:pPr>
              <a:r>
                <a:rPr lang="lt-LT" sz="900">
                  <a:solidFill>
                    <a:schemeClr val="tx1"/>
                  </a:solidFill>
                </a:rPr>
                <a:t>Valstybės bendrasis ir valstybės dalies bendrieji planai</a:t>
              </a:r>
            </a:p>
            <a:p>
              <a:pPr marL="171450" indent="-171450">
                <a:buFont typeface="Arial" panose="020B0604020202020204" pitchFamily="34" charset="0"/>
                <a:buChar char="•"/>
              </a:pPr>
              <a:r>
                <a:rPr lang="lt-LT" sz="900">
                  <a:solidFill>
                    <a:schemeClr val="tx1"/>
                  </a:solidFill>
                </a:rPr>
                <a:t>Savivaldybės ir savivaldybės dalies bendrieji planai</a:t>
              </a:r>
            </a:p>
            <a:p>
              <a:pPr marL="171450" indent="-171450">
                <a:buFont typeface="Arial" panose="020B0604020202020204" pitchFamily="34" charset="0"/>
                <a:buChar char="•"/>
              </a:pPr>
              <a:r>
                <a:rPr lang="lt-LT" sz="900">
                  <a:solidFill>
                    <a:schemeClr val="tx1"/>
                  </a:solidFill>
                </a:rPr>
                <a:t>Vietovės dalies bendrasis planas</a:t>
              </a:r>
            </a:p>
            <a:p>
              <a:pPr marL="171450" indent="-171450">
                <a:buFont typeface="Arial" panose="020B0604020202020204" pitchFamily="34" charset="0"/>
                <a:buChar char="•"/>
              </a:pPr>
              <a:r>
                <a:rPr lang="lt-LT" sz="900">
                  <a:solidFill>
                    <a:schemeClr val="tx1"/>
                  </a:solidFill>
                </a:rPr>
                <a:t>Bendrųjų planų rengimo procesai </a:t>
              </a:r>
            </a:p>
          </p:txBody>
        </p:sp>
        <p:pic>
          <p:nvPicPr>
            <p:cNvPr id="13" name="Graphic 12" descr="Iceberg with solid fill">
              <a:extLst>
                <a:ext uri="{FF2B5EF4-FFF2-40B4-BE49-F238E27FC236}">
                  <a16:creationId xmlns:a16="http://schemas.microsoft.com/office/drawing/2014/main" id="{330B17F0-FF32-3BBE-AF75-80C39D0E0F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98" y="850712"/>
              <a:ext cx="432000" cy="432000"/>
            </a:xfrm>
            <a:prstGeom prst="rect">
              <a:avLst/>
            </a:prstGeom>
          </p:spPr>
        </p:pic>
        <p:pic>
          <p:nvPicPr>
            <p:cNvPr id="14" name="Graphic 13" descr="Scales of justice with solid fill">
              <a:extLst>
                <a:ext uri="{FF2B5EF4-FFF2-40B4-BE49-F238E27FC236}">
                  <a16:creationId xmlns:a16="http://schemas.microsoft.com/office/drawing/2014/main" id="{A0F46588-94EE-8CD1-4FFE-7AEE3EC435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8477" y="844981"/>
              <a:ext cx="432000" cy="432000"/>
            </a:xfrm>
            <a:prstGeom prst="rect">
              <a:avLst/>
            </a:prstGeom>
          </p:spPr>
        </p:pic>
        <p:pic>
          <p:nvPicPr>
            <p:cNvPr id="20" name="Graphic 19" descr="Brainstorm with solid fill">
              <a:extLst>
                <a:ext uri="{FF2B5EF4-FFF2-40B4-BE49-F238E27FC236}">
                  <a16:creationId xmlns:a16="http://schemas.microsoft.com/office/drawing/2014/main" id="{51B92C02-6E9B-B74A-CA75-BC5DA1BB15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8397" y="844981"/>
              <a:ext cx="432000" cy="432000"/>
            </a:xfrm>
            <a:prstGeom prst="rect">
              <a:avLst/>
            </a:prstGeom>
          </p:spPr>
        </p:pic>
        <p:pic>
          <p:nvPicPr>
            <p:cNvPr id="23" name="Graphic 22" descr="Blockchain with solid fill">
              <a:extLst>
                <a:ext uri="{FF2B5EF4-FFF2-40B4-BE49-F238E27FC236}">
                  <a16:creationId xmlns:a16="http://schemas.microsoft.com/office/drawing/2014/main" id="{C95CAB5E-08EB-6EEA-573E-B2B7575A42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81515" y="844981"/>
              <a:ext cx="420472" cy="432000"/>
            </a:xfrm>
            <a:prstGeom prst="rect">
              <a:avLst/>
            </a:prstGeom>
          </p:spPr>
        </p:pic>
        <p:sp>
          <p:nvSpPr>
            <p:cNvPr id="24" name="Rectangle 23">
              <a:extLst>
                <a:ext uri="{FF2B5EF4-FFF2-40B4-BE49-F238E27FC236}">
                  <a16:creationId xmlns:a16="http://schemas.microsoft.com/office/drawing/2014/main" id="{5F2846D5-3B49-045E-EAB0-F2F7DEA56DA7}"/>
                </a:ext>
              </a:extLst>
            </p:cNvPr>
            <p:cNvSpPr/>
            <p:nvPr/>
          </p:nvSpPr>
          <p:spPr>
            <a:xfrm>
              <a:off x="3772801" y="1308930"/>
              <a:ext cx="3326400" cy="15379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Valstybės lygmeniu siūlymai dėl EP vertinimo integravimo buvo pateikti analizuojant gamtinį karkasą ir kraštovaizdį</a:t>
              </a:r>
            </a:p>
            <a:p>
              <a:pPr marL="171450" indent="-171450">
                <a:buFont typeface="Arial" panose="020B0604020202020204" pitchFamily="34" charset="0"/>
                <a:buChar char="•"/>
              </a:pPr>
              <a:r>
                <a:rPr lang="lt-LT" sz="900">
                  <a:solidFill>
                    <a:schemeClr val="tx1"/>
                  </a:solidFill>
                </a:rPr>
                <a:t>Savivaldybės bendrasis planas numato teritorijų naudojimo planus savivaldybės lygmeniu, todėl leidžia atsižvelgti į tam tikros teritorijos specifiškumą, ypatumus. Toks lygmuo leidžia nustatyti tos teritorijos pagrindinius iššūkius, t. y. vietas, kuriose turi būti taikomos įvairios priemonės. </a:t>
              </a:r>
            </a:p>
            <a:p>
              <a:pPr marL="171450" indent="-171450">
                <a:buFont typeface="Arial" panose="020B0604020202020204" pitchFamily="34" charset="0"/>
                <a:buChar char="•"/>
              </a:pPr>
              <a:r>
                <a:rPr lang="lt-LT" sz="900">
                  <a:solidFill>
                    <a:schemeClr val="tx1"/>
                  </a:solidFill>
                </a:rPr>
                <a:t>Atsižvelgiant į tai, kad savivaldybės lygmeniu lengviau konstatuoti EP poreikius, siūloma integruoti EP vertinimą į savivaldybių bendrųjų planų rengimą.</a:t>
              </a:r>
            </a:p>
          </p:txBody>
        </p:sp>
        <p:sp>
          <p:nvSpPr>
            <p:cNvPr id="26" name="Rectangle 25">
              <a:extLst>
                <a:ext uri="{FF2B5EF4-FFF2-40B4-BE49-F238E27FC236}">
                  <a16:creationId xmlns:a16="http://schemas.microsoft.com/office/drawing/2014/main" id="{F2F6030B-A12A-05D2-45A1-3F7071BFDDA5}"/>
                </a:ext>
              </a:extLst>
            </p:cNvPr>
            <p:cNvSpPr/>
            <p:nvPr/>
          </p:nvSpPr>
          <p:spPr>
            <a:xfrm>
              <a:off x="7185602" y="1308931"/>
              <a:ext cx="1412298" cy="15379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 savivaldybės bendrąjį planą </a:t>
              </a:r>
            </a:p>
          </p:txBody>
        </p:sp>
      </p:grpSp>
    </p:spTree>
    <p:extLst>
      <p:ext uri="{BB962C8B-B14F-4D97-AF65-F5344CB8AC3E}">
        <p14:creationId xmlns:p14="http://schemas.microsoft.com/office/powerpoint/2010/main" val="2134447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DDCD-6ED9-7218-DA04-7EEC885F7200}"/>
              </a:ext>
            </a:extLst>
          </p:cNvPr>
          <p:cNvSpPr>
            <a:spLocks noGrp="1"/>
          </p:cNvSpPr>
          <p:nvPr>
            <p:ph type="title"/>
          </p:nvPr>
        </p:nvSpPr>
        <p:spPr>
          <a:xfrm>
            <a:off x="460188" y="305215"/>
            <a:ext cx="8064500" cy="249299"/>
          </a:xfrm>
        </p:spPr>
        <p:txBody>
          <a:bodyPr/>
          <a:lstStyle/>
          <a:p>
            <a:r>
              <a:rPr lang="lt-LT" sz="1800">
                <a:solidFill>
                  <a:schemeClr val="tx1"/>
                </a:solidFill>
              </a:rPr>
              <a:t>EP vertinimo integravimas į teritorijų planavimą modelis</a:t>
            </a:r>
          </a:p>
        </p:txBody>
      </p:sp>
      <p:sp>
        <p:nvSpPr>
          <p:cNvPr id="3" name="Slide Number Placeholder 2">
            <a:extLst>
              <a:ext uri="{FF2B5EF4-FFF2-40B4-BE49-F238E27FC236}">
                <a16:creationId xmlns:a16="http://schemas.microsoft.com/office/drawing/2014/main" id="{A38A6BF2-3139-6D8B-93EB-9AD35C7223A1}"/>
              </a:ext>
            </a:extLst>
          </p:cNvPr>
          <p:cNvSpPr>
            <a:spLocks noGrp="1"/>
          </p:cNvSpPr>
          <p:nvPr>
            <p:ph type="sldNum" sz="quarter" idx="12"/>
          </p:nvPr>
        </p:nvSpPr>
        <p:spPr/>
        <p:txBody>
          <a:bodyPr/>
          <a:lstStyle/>
          <a:p>
            <a:fld id="{42B1E8F1-27DF-3C4C-AF5E-F329429EDE92}" type="slidenum">
              <a:rPr lang="en-LT" smtClean="0"/>
              <a:t>47</a:t>
            </a:fld>
            <a:endParaRPr lang="en-LT"/>
          </a:p>
        </p:txBody>
      </p:sp>
      <p:sp>
        <p:nvSpPr>
          <p:cNvPr id="43" name="TextBox 42">
            <a:extLst>
              <a:ext uri="{FF2B5EF4-FFF2-40B4-BE49-F238E27FC236}">
                <a16:creationId xmlns:a16="http://schemas.microsoft.com/office/drawing/2014/main" id="{629EB1BC-3D55-ACED-DF63-C5D98786FFD3}"/>
              </a:ext>
            </a:extLst>
          </p:cNvPr>
          <p:cNvSpPr txBox="1"/>
          <p:nvPr/>
        </p:nvSpPr>
        <p:spPr>
          <a:xfrm>
            <a:off x="-457200" y="2404872"/>
            <a:ext cx="184731" cy="300082"/>
          </a:xfrm>
          <a:prstGeom prst="rect">
            <a:avLst/>
          </a:prstGeom>
          <a:noFill/>
        </p:spPr>
        <p:txBody>
          <a:bodyPr wrap="none" rtlCol="0">
            <a:spAutoFit/>
          </a:bodyPr>
          <a:lstStyle/>
          <a:p>
            <a:endParaRPr lang="lt-LT"/>
          </a:p>
        </p:txBody>
      </p:sp>
      <p:sp>
        <p:nvSpPr>
          <p:cNvPr id="72" name="TextBox 71">
            <a:extLst>
              <a:ext uri="{FF2B5EF4-FFF2-40B4-BE49-F238E27FC236}">
                <a16:creationId xmlns:a16="http://schemas.microsoft.com/office/drawing/2014/main" id="{CF1CA0B3-1039-2002-2965-3EC2CAA0BAB0}"/>
              </a:ext>
            </a:extLst>
          </p:cNvPr>
          <p:cNvSpPr txBox="1"/>
          <p:nvPr/>
        </p:nvSpPr>
        <p:spPr>
          <a:xfrm>
            <a:off x="372292" y="530132"/>
            <a:ext cx="7402036" cy="230832"/>
          </a:xfrm>
          <a:prstGeom prst="rect">
            <a:avLst/>
          </a:prstGeom>
          <a:noFill/>
        </p:spPr>
        <p:txBody>
          <a:bodyPr wrap="square">
            <a:spAutoFit/>
          </a:bodyPr>
          <a:lstStyle/>
          <a:p>
            <a:pPr algn="just"/>
            <a:r>
              <a:rPr lang="lt-LT" sz="900"/>
              <a:t>Tikslas – atskleisti galimybes naudoti EP teritorijų probleminėms sritims spręsti tuo pačiu skatinant EP teikimo vystymą ir išsaugojimą.</a:t>
            </a:r>
          </a:p>
        </p:txBody>
      </p:sp>
      <p:grpSp>
        <p:nvGrpSpPr>
          <p:cNvPr id="74" name="Group 73">
            <a:extLst>
              <a:ext uri="{FF2B5EF4-FFF2-40B4-BE49-F238E27FC236}">
                <a16:creationId xmlns:a16="http://schemas.microsoft.com/office/drawing/2014/main" id="{CD88D310-AA6A-6B0A-C2CD-CDA79540FBFD}"/>
              </a:ext>
            </a:extLst>
          </p:cNvPr>
          <p:cNvGrpSpPr/>
          <p:nvPr/>
        </p:nvGrpSpPr>
        <p:grpSpPr>
          <a:xfrm>
            <a:off x="487822" y="602432"/>
            <a:ext cx="8101106" cy="4543673"/>
            <a:chOff x="460188" y="560404"/>
            <a:chExt cx="8101106" cy="4543673"/>
          </a:xfrm>
        </p:grpSpPr>
        <p:grpSp>
          <p:nvGrpSpPr>
            <p:cNvPr id="4" name="Group 3">
              <a:extLst>
                <a:ext uri="{FF2B5EF4-FFF2-40B4-BE49-F238E27FC236}">
                  <a16:creationId xmlns:a16="http://schemas.microsoft.com/office/drawing/2014/main" id="{504017BF-F1C5-08A1-B623-63937E43A597}"/>
                </a:ext>
              </a:extLst>
            </p:cNvPr>
            <p:cNvGrpSpPr/>
            <p:nvPr/>
          </p:nvGrpSpPr>
          <p:grpSpPr>
            <a:xfrm>
              <a:off x="460188" y="560404"/>
              <a:ext cx="8101106" cy="3931468"/>
              <a:chOff x="364490" y="1045945"/>
              <a:chExt cx="8101106" cy="3931468"/>
            </a:xfrm>
          </p:grpSpPr>
          <p:sp>
            <p:nvSpPr>
              <p:cNvPr id="54" name="Right Brace 53">
                <a:extLst>
                  <a:ext uri="{FF2B5EF4-FFF2-40B4-BE49-F238E27FC236}">
                    <a16:creationId xmlns:a16="http://schemas.microsoft.com/office/drawing/2014/main" id="{17660B6E-8C5B-08B8-BA59-90EAC0316377}"/>
                  </a:ext>
                </a:extLst>
              </p:cNvPr>
              <p:cNvSpPr/>
              <p:nvPr/>
            </p:nvSpPr>
            <p:spPr>
              <a:xfrm>
                <a:off x="6527544" y="1652282"/>
                <a:ext cx="210756" cy="1586907"/>
              </a:xfrm>
              <a:prstGeom prst="rightBrace">
                <a:avLst>
                  <a:gd name="adj1" fmla="val 8333"/>
                  <a:gd name="adj2" fmla="val 4965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15" name="Group 14">
                <a:extLst>
                  <a:ext uri="{FF2B5EF4-FFF2-40B4-BE49-F238E27FC236}">
                    <a16:creationId xmlns:a16="http://schemas.microsoft.com/office/drawing/2014/main" id="{62F090A9-C0EC-1B1E-C85C-A5B072221242}"/>
                  </a:ext>
                </a:extLst>
              </p:cNvPr>
              <p:cNvGrpSpPr/>
              <p:nvPr/>
            </p:nvGrpSpPr>
            <p:grpSpPr>
              <a:xfrm>
                <a:off x="5727802" y="1045945"/>
                <a:ext cx="2737794" cy="3931468"/>
                <a:chOff x="6041716" y="1301994"/>
                <a:chExt cx="2737794" cy="3931468"/>
              </a:xfrm>
            </p:grpSpPr>
            <p:sp>
              <p:nvSpPr>
                <p:cNvPr id="41" name="Rectangle 40">
                  <a:extLst>
                    <a:ext uri="{FF2B5EF4-FFF2-40B4-BE49-F238E27FC236}">
                      <a16:creationId xmlns:a16="http://schemas.microsoft.com/office/drawing/2014/main" id="{A8631BB5-F216-6A65-82F4-8CB2D07EBBC9}"/>
                    </a:ext>
                  </a:extLst>
                </p:cNvPr>
                <p:cNvSpPr/>
                <p:nvPr/>
              </p:nvSpPr>
              <p:spPr>
                <a:xfrm>
                  <a:off x="6041716" y="3517448"/>
                  <a:ext cx="2737794" cy="171601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a:r>
                    <a:rPr lang="lt-LT" sz="800">
                      <a:solidFill>
                        <a:schemeClr val="tx1"/>
                      </a:solidFill>
                      <a:ea typeface="Times New Roman" panose="02020603050405020304" pitchFamily="18" charset="0"/>
                    </a:rPr>
                    <a:t>Specialiojo planavimo dokumentai</a:t>
                  </a:r>
                  <a:endParaRPr lang="lt-LT" sz="800">
                    <a:solidFill>
                      <a:schemeClr val="tx1"/>
                    </a:solidFill>
                  </a:endParaRPr>
                </a:p>
              </p:txBody>
            </p:sp>
            <p:sp>
              <p:nvSpPr>
                <p:cNvPr id="55" name="Rectangle 54">
                  <a:extLst>
                    <a:ext uri="{FF2B5EF4-FFF2-40B4-BE49-F238E27FC236}">
                      <a16:creationId xmlns:a16="http://schemas.microsoft.com/office/drawing/2014/main" id="{D9185F82-12C9-BBEF-5D27-0A5E75F362C8}"/>
                    </a:ext>
                  </a:extLst>
                </p:cNvPr>
                <p:cNvSpPr/>
                <p:nvPr/>
              </p:nvSpPr>
              <p:spPr>
                <a:xfrm>
                  <a:off x="7079481" y="1301994"/>
                  <a:ext cx="1700029" cy="21402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lt-LT" sz="800">
                      <a:solidFill>
                        <a:schemeClr val="tx1"/>
                      </a:solidFill>
                      <a:effectLst/>
                      <a:ea typeface="Times New Roman" panose="02020603050405020304" pitchFamily="18" charset="0"/>
                    </a:rPr>
                    <a:t>Kompleksinio ir specialiojo teritorijų planavimo rengimo etapai</a:t>
                  </a:r>
                  <a:endParaRPr lang="lt-LT" sz="800">
                    <a:solidFill>
                      <a:schemeClr val="tx1"/>
                    </a:solidFill>
                  </a:endParaRPr>
                </a:p>
              </p:txBody>
            </p:sp>
            <p:sp>
              <p:nvSpPr>
                <p:cNvPr id="47" name="Rectangle 46">
                  <a:extLst>
                    <a:ext uri="{FF2B5EF4-FFF2-40B4-BE49-F238E27FC236}">
                      <a16:creationId xmlns:a16="http://schemas.microsoft.com/office/drawing/2014/main" id="{B864FD46-DBE6-8DE1-ECA5-68DB2EB37F98}"/>
                    </a:ext>
                  </a:extLst>
                </p:cNvPr>
                <p:cNvSpPr/>
                <p:nvPr/>
              </p:nvSpPr>
              <p:spPr>
                <a:xfrm>
                  <a:off x="7143606" y="1655859"/>
                  <a:ext cx="1571775" cy="60311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b="1">
                      <a:solidFill>
                        <a:sysClr val="windowText" lastClr="000000"/>
                      </a:solidFill>
                    </a:rPr>
                    <a:t>Parengiamasis etapas</a:t>
                  </a:r>
                  <a:endParaRPr lang="lt-LT" sz="900" b="1">
                    <a:solidFill>
                      <a:sysClr val="windowText" lastClr="000000"/>
                    </a:solidFill>
                  </a:endParaRPr>
                </a:p>
                <a:p>
                  <a:pPr algn="ctr"/>
                  <a:r>
                    <a:rPr lang="lt-LT" sz="600">
                      <a:solidFill>
                        <a:sysClr val="windowText" lastClr="000000"/>
                      </a:solidFill>
                    </a:rPr>
                    <a:t>Nurodoma planuojama teritorija, įvertinamas sprendimų poveikis, parengiama ir patvirtinama darbų programa, nustatomi ir atliekami planuojamos teritorijos tyrimai, galimybių studijos</a:t>
                  </a:r>
                  <a:endParaRPr lang="en-GB" sz="600">
                    <a:solidFill>
                      <a:sysClr val="windowText" lastClr="000000"/>
                    </a:solidFill>
                  </a:endParaRPr>
                </a:p>
              </p:txBody>
            </p:sp>
            <p:sp>
              <p:nvSpPr>
                <p:cNvPr id="48" name="Rectangle 47">
                  <a:extLst>
                    <a:ext uri="{FF2B5EF4-FFF2-40B4-BE49-F238E27FC236}">
                      <a16:creationId xmlns:a16="http://schemas.microsoft.com/office/drawing/2014/main" id="{3B39E370-BC8E-0ED0-BBC5-0D9B6100D29F}"/>
                    </a:ext>
                  </a:extLst>
                </p:cNvPr>
                <p:cNvSpPr/>
                <p:nvPr/>
              </p:nvSpPr>
              <p:spPr>
                <a:xfrm>
                  <a:off x="7143604" y="2302484"/>
                  <a:ext cx="1571775" cy="4331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b="1">
                      <a:solidFill>
                        <a:sysClr val="windowText" lastClr="000000"/>
                      </a:solidFill>
                    </a:rPr>
                    <a:t>Rengiamasis etapas </a:t>
                  </a:r>
                  <a:endParaRPr lang="lt-LT" sz="800">
                    <a:solidFill>
                      <a:sysClr val="windowText" lastClr="000000"/>
                    </a:solidFill>
                  </a:endParaRPr>
                </a:p>
                <a:p>
                  <a:pPr algn="ctr"/>
                  <a:r>
                    <a:rPr lang="lt-LT" sz="600">
                      <a:solidFill>
                        <a:sysClr val="windowText" lastClr="000000"/>
                      </a:solidFill>
                    </a:rPr>
                    <a:t>Paruošiamas esamos būklės įvertinimas, vyksta bendrųjų sprendinių formavimas bei sprendinių konkretizavimas</a:t>
                  </a:r>
                </a:p>
              </p:txBody>
            </p:sp>
            <p:sp>
              <p:nvSpPr>
                <p:cNvPr id="49" name="Rectangle 48">
                  <a:extLst>
                    <a:ext uri="{FF2B5EF4-FFF2-40B4-BE49-F238E27FC236}">
                      <a16:creationId xmlns:a16="http://schemas.microsoft.com/office/drawing/2014/main" id="{B65578D0-B563-8343-B419-13239DB5312A}"/>
                    </a:ext>
                  </a:extLst>
                </p:cNvPr>
                <p:cNvSpPr/>
                <p:nvPr/>
              </p:nvSpPr>
              <p:spPr>
                <a:xfrm>
                  <a:off x="7143603" y="2778115"/>
                  <a:ext cx="1571775" cy="61724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b="1">
                      <a:solidFill>
                        <a:sysClr val="windowText" lastClr="000000"/>
                      </a:solidFill>
                    </a:rPr>
                    <a:t>Baigiamasis etapas</a:t>
                  </a:r>
                </a:p>
                <a:p>
                  <a:pPr algn="ctr"/>
                  <a:r>
                    <a:rPr lang="lt-LT" sz="600">
                      <a:solidFill>
                        <a:sysClr val="windowText" lastClr="000000"/>
                      </a:solidFill>
                    </a:rPr>
                    <a:t>Viešinami plano sprendiniai, plano derinimas Teritorijų planavimo komisijoje, teritorijų planavimo dokumento patikra valstybinę priežiūrą atliekančioje institucijoje ir  dokumento tvirtinimas bei registravimas</a:t>
                  </a:r>
                </a:p>
              </p:txBody>
            </p:sp>
            <p:sp>
              <p:nvSpPr>
                <p:cNvPr id="26" name="Rectangle 25">
                  <a:extLst>
                    <a:ext uri="{FF2B5EF4-FFF2-40B4-BE49-F238E27FC236}">
                      <a16:creationId xmlns:a16="http://schemas.microsoft.com/office/drawing/2014/main" id="{06AA675C-E6FF-4EC2-008F-189C80091D06}"/>
                    </a:ext>
                  </a:extLst>
                </p:cNvPr>
                <p:cNvSpPr/>
                <p:nvPr/>
              </p:nvSpPr>
              <p:spPr>
                <a:xfrm>
                  <a:off x="6336234" y="3571798"/>
                  <a:ext cx="2406670" cy="20728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a typeface="Times New Roman" panose="02020603050405020304" pitchFamily="18" charset="0"/>
                    </a:rPr>
                    <a:t>Specialiojo teritorijų planavimo žemėtvarkos dokumentai: žemėtvarkos schemos, kaimo plėtros žemėtvarkos projektai</a:t>
                  </a:r>
                  <a:endParaRPr lang="lt-LT" sz="700">
                    <a:solidFill>
                      <a:schemeClr val="tx1"/>
                    </a:solidFill>
                  </a:endParaRPr>
                </a:p>
              </p:txBody>
            </p:sp>
            <p:sp>
              <p:nvSpPr>
                <p:cNvPr id="27" name="Rectangle 26">
                  <a:extLst>
                    <a:ext uri="{FF2B5EF4-FFF2-40B4-BE49-F238E27FC236}">
                      <a16:creationId xmlns:a16="http://schemas.microsoft.com/office/drawing/2014/main" id="{A00EDDE6-344D-B28F-DE9F-A9DAEE28CDBF}"/>
                    </a:ext>
                  </a:extLst>
                </p:cNvPr>
                <p:cNvSpPr/>
                <p:nvPr/>
              </p:nvSpPr>
              <p:spPr>
                <a:xfrm>
                  <a:off x="6336234" y="3820212"/>
                  <a:ext cx="240667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ffectLst/>
                      <a:ea typeface="Times New Roman" panose="02020603050405020304" pitchFamily="18" charset="0"/>
                    </a:rPr>
                    <a:t>Miškotvarkos projektai</a:t>
                  </a:r>
                  <a:endParaRPr lang="lt-LT" sz="700">
                    <a:solidFill>
                      <a:schemeClr val="tx1"/>
                    </a:solidFill>
                  </a:endParaRPr>
                </a:p>
              </p:txBody>
            </p:sp>
            <p:sp>
              <p:nvSpPr>
                <p:cNvPr id="29" name="Rectangle 28">
                  <a:extLst>
                    <a:ext uri="{FF2B5EF4-FFF2-40B4-BE49-F238E27FC236}">
                      <a16:creationId xmlns:a16="http://schemas.microsoft.com/office/drawing/2014/main" id="{53B1D5CF-B3A3-6C41-54DD-0047F462890D}"/>
                    </a:ext>
                  </a:extLst>
                </p:cNvPr>
                <p:cNvSpPr/>
                <p:nvPr/>
              </p:nvSpPr>
              <p:spPr>
                <a:xfrm>
                  <a:off x="6336234" y="4005339"/>
                  <a:ext cx="2406670" cy="55341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a typeface="Times New Roman" panose="02020603050405020304" pitchFamily="18" charset="0"/>
                    </a:rPr>
                    <a:t>S</a:t>
                  </a:r>
                  <a:r>
                    <a:rPr lang="lt-LT" sz="700">
                      <a:solidFill>
                        <a:schemeClr val="tx1"/>
                      </a:solidFill>
                      <a:effectLst/>
                      <a:ea typeface="Times New Roman" panose="02020603050405020304" pitchFamily="18" charset="0"/>
                    </a:rPr>
                    <a:t>augomų teritorijų specialiojo teritorijų planavimo dokumentai: saugomų teritorijų sistemos ar jos dalių schemos, saugomų teritorijų ribų planai, saugomų teritorijų planavimo schemos (ribų ir tvarkymo planai), saugomų teritorijų tvarkymo planai </a:t>
                  </a:r>
                  <a:endParaRPr lang="lt-LT" sz="700">
                    <a:solidFill>
                      <a:schemeClr val="tx1"/>
                    </a:solidFill>
                  </a:endParaRPr>
                </a:p>
              </p:txBody>
            </p:sp>
            <p:sp>
              <p:nvSpPr>
                <p:cNvPr id="35" name="Rectangle 34">
                  <a:extLst>
                    <a:ext uri="{FF2B5EF4-FFF2-40B4-BE49-F238E27FC236}">
                      <a16:creationId xmlns:a16="http://schemas.microsoft.com/office/drawing/2014/main" id="{E1FBE651-3028-0DC7-89D8-A08BAB87D2BA}"/>
                    </a:ext>
                  </a:extLst>
                </p:cNvPr>
                <p:cNvSpPr/>
                <p:nvPr/>
              </p:nvSpPr>
              <p:spPr>
                <a:xfrm>
                  <a:off x="6336234" y="4599877"/>
                  <a:ext cx="2406670" cy="17985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a typeface="Times New Roman" panose="02020603050405020304" pitchFamily="18" charset="0"/>
                    </a:rPr>
                    <a:t>Nekilnojamojo kultūros paveldo apsaugos specialiojo teritorijų planavimo dokumentai</a:t>
                  </a:r>
                  <a:endParaRPr lang="lt-LT" sz="700">
                    <a:solidFill>
                      <a:schemeClr val="tx1"/>
                    </a:solidFill>
                  </a:endParaRPr>
                </a:p>
              </p:txBody>
            </p:sp>
            <p:sp>
              <p:nvSpPr>
                <p:cNvPr id="36" name="Rectangle 35">
                  <a:extLst>
                    <a:ext uri="{FF2B5EF4-FFF2-40B4-BE49-F238E27FC236}">
                      <a16:creationId xmlns:a16="http://schemas.microsoft.com/office/drawing/2014/main" id="{627D341C-9D17-4302-6D21-0E277FA72628}"/>
                    </a:ext>
                  </a:extLst>
                </p:cNvPr>
                <p:cNvSpPr/>
                <p:nvPr/>
              </p:nvSpPr>
              <p:spPr>
                <a:xfrm>
                  <a:off x="6336234" y="4820860"/>
                  <a:ext cx="2406670" cy="144000"/>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a typeface="Times New Roman" panose="02020603050405020304" pitchFamily="18" charset="0"/>
                    </a:rPr>
                    <a:t>Inžinerinės infrastruktūros vystymo planai</a:t>
                  </a:r>
                  <a:endParaRPr lang="lt-LT" sz="700">
                    <a:solidFill>
                      <a:schemeClr val="tx1"/>
                    </a:solidFill>
                  </a:endParaRPr>
                </a:p>
              </p:txBody>
            </p:sp>
            <p:sp>
              <p:nvSpPr>
                <p:cNvPr id="37" name="Rectangle 36">
                  <a:extLst>
                    <a:ext uri="{FF2B5EF4-FFF2-40B4-BE49-F238E27FC236}">
                      <a16:creationId xmlns:a16="http://schemas.microsoft.com/office/drawing/2014/main" id="{7603C8CC-2827-690D-E7CF-AEE4CB322B2D}"/>
                    </a:ext>
                  </a:extLst>
                </p:cNvPr>
                <p:cNvSpPr/>
                <p:nvPr/>
              </p:nvSpPr>
              <p:spPr>
                <a:xfrm>
                  <a:off x="6336234" y="5005988"/>
                  <a:ext cx="240667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700">
                      <a:solidFill>
                        <a:schemeClr val="tx1"/>
                      </a:solidFill>
                      <a:ea typeface="Times New Roman" panose="02020603050405020304" pitchFamily="18" charset="0"/>
                    </a:rPr>
                    <a:t>Žemės gelmių naudojimo planai</a:t>
                  </a:r>
                  <a:endParaRPr lang="lt-LT" sz="700">
                    <a:solidFill>
                      <a:schemeClr val="tx1"/>
                    </a:solidFill>
                  </a:endParaRPr>
                </a:p>
              </p:txBody>
            </p:sp>
          </p:grpSp>
          <p:grpSp>
            <p:nvGrpSpPr>
              <p:cNvPr id="14" name="Group 13">
                <a:extLst>
                  <a:ext uri="{FF2B5EF4-FFF2-40B4-BE49-F238E27FC236}">
                    <a16:creationId xmlns:a16="http://schemas.microsoft.com/office/drawing/2014/main" id="{5036282D-CCEE-7ED3-0235-652370DFB7A3}"/>
                  </a:ext>
                </a:extLst>
              </p:cNvPr>
              <p:cNvGrpSpPr/>
              <p:nvPr/>
            </p:nvGrpSpPr>
            <p:grpSpPr>
              <a:xfrm>
                <a:off x="364490" y="1212002"/>
                <a:ext cx="6163056" cy="1974198"/>
                <a:chOff x="364490" y="1212002"/>
                <a:chExt cx="6163056" cy="1974198"/>
              </a:xfrm>
            </p:grpSpPr>
            <p:sp>
              <p:nvSpPr>
                <p:cNvPr id="50" name="Rectangle 49">
                  <a:extLst>
                    <a:ext uri="{FF2B5EF4-FFF2-40B4-BE49-F238E27FC236}">
                      <a16:creationId xmlns:a16="http://schemas.microsoft.com/office/drawing/2014/main" id="{8381D348-D3CD-3F40-08EF-ECD01D64919C}"/>
                    </a:ext>
                  </a:extLst>
                </p:cNvPr>
                <p:cNvSpPr/>
                <p:nvPr/>
              </p:nvSpPr>
              <p:spPr>
                <a:xfrm>
                  <a:off x="5066266" y="2044947"/>
                  <a:ext cx="1461278" cy="114125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800">
                      <a:solidFill>
                        <a:schemeClr val="tx1"/>
                      </a:solidFill>
                      <a:cs typeface="Calibri Light" panose="020F0302020204030204" pitchFamily="34" charset="0"/>
                    </a:rPr>
                    <a:t>Specialieji planai</a:t>
                  </a:r>
                </a:p>
                <a:p>
                  <a:pPr algn="just"/>
                  <a:r>
                    <a:rPr lang="lt-LT" sz="700">
                      <a:solidFill>
                        <a:schemeClr val="tx1"/>
                      </a:solidFill>
                      <a:cs typeface="Calibri Light" panose="020F0302020204030204" pitchFamily="34" charset="0"/>
                    </a:rPr>
                    <a:t>S</a:t>
                  </a:r>
                  <a:r>
                    <a:rPr lang="lt-LT" sz="700">
                      <a:solidFill>
                        <a:schemeClr val="tx1"/>
                      </a:solidFill>
                      <a:effectLst/>
                      <a:cs typeface="Calibri Light" panose="020F0302020204030204" pitchFamily="34" charset="0"/>
                    </a:rPr>
                    <a:t>pecialusis teritorijų planavimas yra sektorinis, kuris  skirtas tam tikros veiklos ar objekto reglamentavimui (pvz., jūrų uostai, inžinerinės infrastruktūros ir (ar) šių sistemų dalys, saugomos teritorijos, kultūros paveldo vertybės ir jų apsaugos zonos ir kt.)</a:t>
                  </a:r>
                  <a:endParaRPr lang="lt-LT" sz="800">
                    <a:solidFill>
                      <a:schemeClr val="tx1"/>
                    </a:solidFill>
                    <a:cs typeface="Calibri Light" panose="020F0302020204030204" pitchFamily="34" charset="0"/>
                  </a:endParaRPr>
                </a:p>
              </p:txBody>
            </p:sp>
            <p:sp>
              <p:nvSpPr>
                <p:cNvPr id="57" name="Rectangle 56">
                  <a:extLst>
                    <a:ext uri="{FF2B5EF4-FFF2-40B4-BE49-F238E27FC236}">
                      <a16:creationId xmlns:a16="http://schemas.microsoft.com/office/drawing/2014/main" id="{C48EAD56-4FBD-535D-3078-65BAC7D55D92}"/>
                    </a:ext>
                  </a:extLst>
                </p:cNvPr>
                <p:cNvSpPr/>
                <p:nvPr/>
              </p:nvSpPr>
              <p:spPr>
                <a:xfrm>
                  <a:off x="364490" y="1212002"/>
                  <a:ext cx="6163056" cy="4114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TERITORIJŲ PLANAVIMAS</a:t>
                  </a:r>
                </a:p>
                <a:p>
                  <a:pPr algn="ctr"/>
                  <a:r>
                    <a:rPr lang="lt-LT" sz="700"/>
                    <a:t>Vykdomas pagal Lietuvos Respublikos teritorijų planavimo įstatymą</a:t>
                  </a:r>
                </a:p>
              </p:txBody>
            </p:sp>
            <p:sp>
              <p:nvSpPr>
                <p:cNvPr id="59" name="Rectangle 58">
                  <a:extLst>
                    <a:ext uri="{FF2B5EF4-FFF2-40B4-BE49-F238E27FC236}">
                      <a16:creationId xmlns:a16="http://schemas.microsoft.com/office/drawing/2014/main" id="{7B9AFC26-5519-1914-C03F-9856ED507F26}"/>
                    </a:ext>
                  </a:extLst>
                </p:cNvPr>
                <p:cNvSpPr/>
                <p:nvPr/>
              </p:nvSpPr>
              <p:spPr>
                <a:xfrm>
                  <a:off x="1927278" y="1684373"/>
                  <a:ext cx="3034269" cy="30765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Kompleksinis teritorijų planavimas</a:t>
                  </a:r>
                </a:p>
              </p:txBody>
            </p:sp>
            <p:cxnSp>
              <p:nvCxnSpPr>
                <p:cNvPr id="60" name="Elbow Connector 59">
                  <a:extLst>
                    <a:ext uri="{FF2B5EF4-FFF2-40B4-BE49-F238E27FC236}">
                      <a16:creationId xmlns:a16="http://schemas.microsoft.com/office/drawing/2014/main" id="{42F303A5-F038-70BD-0FDC-547B74416579}"/>
                    </a:ext>
                  </a:extLst>
                </p:cNvPr>
                <p:cNvCxnSpPr>
                  <a:cxnSpLocks/>
                  <a:endCxn id="63" idx="1"/>
                </p:cNvCxnSpPr>
                <p:nvPr/>
              </p:nvCxnSpPr>
              <p:spPr>
                <a:xfrm rot="16200000" flipH="1">
                  <a:off x="-295647" y="2044989"/>
                  <a:ext cx="1676124" cy="2701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3DD72515-7E50-DDCB-233A-04159952446D}"/>
                    </a:ext>
                  </a:extLst>
                </p:cNvPr>
                <p:cNvSpPr/>
                <p:nvPr/>
              </p:nvSpPr>
              <p:spPr>
                <a:xfrm>
                  <a:off x="678404" y="2060724"/>
                  <a:ext cx="1101063" cy="3904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t>Valstybės lygmuo</a:t>
                  </a:r>
                </a:p>
              </p:txBody>
            </p:sp>
            <p:sp>
              <p:nvSpPr>
                <p:cNvPr id="62" name="Rectangle 61">
                  <a:extLst>
                    <a:ext uri="{FF2B5EF4-FFF2-40B4-BE49-F238E27FC236}">
                      <a16:creationId xmlns:a16="http://schemas.microsoft.com/office/drawing/2014/main" id="{6A01CAA9-B87B-339C-F6DE-B8C3373565DB}"/>
                    </a:ext>
                  </a:extLst>
                </p:cNvPr>
                <p:cNvSpPr/>
                <p:nvPr/>
              </p:nvSpPr>
              <p:spPr>
                <a:xfrm>
                  <a:off x="678404" y="2517034"/>
                  <a:ext cx="1101063" cy="26790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t>Savivaldybės lygmuo</a:t>
                  </a:r>
                </a:p>
              </p:txBody>
            </p:sp>
            <p:sp>
              <p:nvSpPr>
                <p:cNvPr id="63" name="Rectangle 62">
                  <a:extLst>
                    <a:ext uri="{FF2B5EF4-FFF2-40B4-BE49-F238E27FC236}">
                      <a16:creationId xmlns:a16="http://schemas.microsoft.com/office/drawing/2014/main" id="{EADFEC49-193F-B762-D652-E38E344B72BF}"/>
                    </a:ext>
                  </a:extLst>
                </p:cNvPr>
                <p:cNvSpPr/>
                <p:nvPr/>
              </p:nvSpPr>
              <p:spPr>
                <a:xfrm>
                  <a:off x="677498" y="2850067"/>
                  <a:ext cx="1101063" cy="33613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t>Vietovės lygmuo</a:t>
                  </a:r>
                </a:p>
              </p:txBody>
            </p:sp>
            <p:cxnSp>
              <p:nvCxnSpPr>
                <p:cNvPr id="64" name="Straight Arrow Connector 63">
                  <a:extLst>
                    <a:ext uri="{FF2B5EF4-FFF2-40B4-BE49-F238E27FC236}">
                      <a16:creationId xmlns:a16="http://schemas.microsoft.com/office/drawing/2014/main" id="{C7B317F7-EC6C-A89B-3D91-11851C39D70E}"/>
                    </a:ext>
                  </a:extLst>
                </p:cNvPr>
                <p:cNvCxnSpPr>
                  <a:cxnSpLocks/>
                </p:cNvCxnSpPr>
                <p:nvPr/>
              </p:nvCxnSpPr>
              <p:spPr>
                <a:xfrm flipV="1">
                  <a:off x="403156" y="2653960"/>
                  <a:ext cx="270167" cy="1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449F631-263D-56E2-B016-C9059F2B8F89}"/>
                    </a:ext>
                  </a:extLst>
                </p:cNvPr>
                <p:cNvCxnSpPr>
                  <a:cxnSpLocks/>
                </p:cNvCxnSpPr>
                <p:nvPr/>
              </p:nvCxnSpPr>
              <p:spPr>
                <a:xfrm>
                  <a:off x="408237" y="2243082"/>
                  <a:ext cx="270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F7B3CA69-1B96-086E-6343-CEDD343C169D}"/>
                    </a:ext>
                  </a:extLst>
                </p:cNvPr>
                <p:cNvSpPr/>
                <p:nvPr/>
              </p:nvSpPr>
              <p:spPr>
                <a:xfrm>
                  <a:off x="5066266" y="1684373"/>
                  <a:ext cx="1461280" cy="30765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Specialusis teritorijų planavimas</a:t>
                  </a:r>
                </a:p>
              </p:txBody>
            </p:sp>
            <p:sp>
              <p:nvSpPr>
                <p:cNvPr id="67" name="Rectangle 66">
                  <a:extLst>
                    <a:ext uri="{FF2B5EF4-FFF2-40B4-BE49-F238E27FC236}">
                      <a16:creationId xmlns:a16="http://schemas.microsoft.com/office/drawing/2014/main" id="{F2FFEEA4-E552-5583-D9E9-C53080895C74}"/>
                    </a:ext>
                  </a:extLst>
                </p:cNvPr>
                <p:cNvSpPr/>
                <p:nvPr/>
              </p:nvSpPr>
              <p:spPr>
                <a:xfrm>
                  <a:off x="1927279" y="2045552"/>
                  <a:ext cx="1461279" cy="40558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Bendrasis planas (valstybės bendrasis planas, valstybės dalių bendrasis planas)</a:t>
                  </a:r>
                </a:p>
              </p:txBody>
            </p:sp>
            <p:sp>
              <p:nvSpPr>
                <p:cNvPr id="68" name="Rectangle 67">
                  <a:extLst>
                    <a:ext uri="{FF2B5EF4-FFF2-40B4-BE49-F238E27FC236}">
                      <a16:creationId xmlns:a16="http://schemas.microsoft.com/office/drawing/2014/main" id="{2D68F125-9BA9-176C-6E67-BDCAE5F35BE5}"/>
                    </a:ext>
                  </a:extLst>
                </p:cNvPr>
                <p:cNvSpPr/>
                <p:nvPr/>
              </p:nvSpPr>
              <p:spPr>
                <a:xfrm>
                  <a:off x="1927279" y="2507057"/>
                  <a:ext cx="1461278" cy="277886"/>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Savivaldybės bendrasis planas</a:t>
                  </a:r>
                </a:p>
              </p:txBody>
            </p:sp>
            <p:sp>
              <p:nvSpPr>
                <p:cNvPr id="70" name="Rectangle 69">
                  <a:extLst>
                    <a:ext uri="{FF2B5EF4-FFF2-40B4-BE49-F238E27FC236}">
                      <a16:creationId xmlns:a16="http://schemas.microsoft.com/office/drawing/2014/main" id="{2F72621A-60DD-EF80-6639-D69E26BD0074}"/>
                    </a:ext>
                  </a:extLst>
                </p:cNvPr>
                <p:cNvSpPr/>
                <p:nvPr/>
              </p:nvSpPr>
              <p:spPr>
                <a:xfrm>
                  <a:off x="1927278" y="2847176"/>
                  <a:ext cx="1367173" cy="3294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Bendrasis planas</a:t>
                  </a:r>
                </a:p>
              </p:txBody>
            </p:sp>
            <p:sp>
              <p:nvSpPr>
                <p:cNvPr id="10" name="Rectangle 9">
                  <a:extLst>
                    <a:ext uri="{FF2B5EF4-FFF2-40B4-BE49-F238E27FC236}">
                      <a16:creationId xmlns:a16="http://schemas.microsoft.com/office/drawing/2014/main" id="{AFDCF17A-43B6-CF6D-5BFF-B7B070B91898}"/>
                    </a:ext>
                  </a:extLst>
                </p:cNvPr>
                <p:cNvSpPr/>
                <p:nvPr/>
              </p:nvSpPr>
              <p:spPr>
                <a:xfrm>
                  <a:off x="3500270" y="2507057"/>
                  <a:ext cx="1461278" cy="27788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Savivaldybės detalusis planas</a:t>
                  </a:r>
                </a:p>
              </p:txBody>
            </p:sp>
            <p:sp>
              <p:nvSpPr>
                <p:cNvPr id="11" name="Rectangle 10">
                  <a:extLst>
                    <a:ext uri="{FF2B5EF4-FFF2-40B4-BE49-F238E27FC236}">
                      <a16:creationId xmlns:a16="http://schemas.microsoft.com/office/drawing/2014/main" id="{83BC21E9-879C-E3A5-D700-32E64FC73CC1}"/>
                    </a:ext>
                  </a:extLst>
                </p:cNvPr>
                <p:cNvSpPr/>
                <p:nvPr/>
              </p:nvSpPr>
              <p:spPr>
                <a:xfrm>
                  <a:off x="3494140" y="2847176"/>
                  <a:ext cx="1472345" cy="3294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Savivaldybės dalies detalieji planai, detalieji planai</a:t>
                  </a:r>
                </a:p>
              </p:txBody>
            </p:sp>
          </p:grpSp>
        </p:grpSp>
        <p:grpSp>
          <p:nvGrpSpPr>
            <p:cNvPr id="34" name="Group 33">
              <a:extLst>
                <a:ext uri="{FF2B5EF4-FFF2-40B4-BE49-F238E27FC236}">
                  <a16:creationId xmlns:a16="http://schemas.microsoft.com/office/drawing/2014/main" id="{F50B9EBF-E668-197D-D2E3-E7E682075519}"/>
                </a:ext>
              </a:extLst>
            </p:cNvPr>
            <p:cNvGrpSpPr/>
            <p:nvPr/>
          </p:nvGrpSpPr>
          <p:grpSpPr>
            <a:xfrm>
              <a:off x="970546" y="2299404"/>
              <a:ext cx="2490724" cy="2181871"/>
              <a:chOff x="1008058" y="2287787"/>
              <a:chExt cx="2490724" cy="2181871"/>
            </a:xfrm>
          </p:grpSpPr>
          <p:sp>
            <p:nvSpPr>
              <p:cNvPr id="6" name="Rectangle 5">
                <a:extLst>
                  <a:ext uri="{FF2B5EF4-FFF2-40B4-BE49-F238E27FC236}">
                    <a16:creationId xmlns:a16="http://schemas.microsoft.com/office/drawing/2014/main" id="{0311587A-6998-67A2-B9C3-B8C857D19B77}"/>
                  </a:ext>
                </a:extLst>
              </p:cNvPr>
              <p:cNvSpPr/>
              <p:nvPr/>
            </p:nvSpPr>
            <p:spPr>
              <a:xfrm>
                <a:off x="1008058" y="3006722"/>
                <a:ext cx="2285767" cy="1928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Parengiamasis etapas</a:t>
                </a:r>
              </a:p>
            </p:txBody>
          </p:sp>
          <p:sp>
            <p:nvSpPr>
              <p:cNvPr id="7" name="Rectangle 6">
                <a:extLst>
                  <a:ext uri="{FF2B5EF4-FFF2-40B4-BE49-F238E27FC236}">
                    <a16:creationId xmlns:a16="http://schemas.microsoft.com/office/drawing/2014/main" id="{0E80E055-1C25-246B-F532-026BBA3BF723}"/>
                  </a:ext>
                </a:extLst>
              </p:cNvPr>
              <p:cNvSpPr/>
              <p:nvPr/>
            </p:nvSpPr>
            <p:spPr>
              <a:xfrm>
                <a:off x="1008058" y="4040946"/>
                <a:ext cx="2278769" cy="1928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Rengimo etapas</a:t>
                </a:r>
              </a:p>
            </p:txBody>
          </p:sp>
          <p:sp>
            <p:nvSpPr>
              <p:cNvPr id="8" name="Rectangle 7">
                <a:extLst>
                  <a:ext uri="{FF2B5EF4-FFF2-40B4-BE49-F238E27FC236}">
                    <a16:creationId xmlns:a16="http://schemas.microsoft.com/office/drawing/2014/main" id="{46742E24-DD5C-156B-3337-0FBB91BEE2F6}"/>
                  </a:ext>
                </a:extLst>
              </p:cNvPr>
              <p:cNvSpPr/>
              <p:nvPr/>
            </p:nvSpPr>
            <p:spPr>
              <a:xfrm>
                <a:off x="1008058" y="4276777"/>
                <a:ext cx="2285767" cy="19288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Baigiamasis etapas</a:t>
                </a:r>
              </a:p>
            </p:txBody>
          </p:sp>
          <p:sp>
            <p:nvSpPr>
              <p:cNvPr id="9" name="Rectangle 8">
                <a:extLst>
                  <a:ext uri="{FF2B5EF4-FFF2-40B4-BE49-F238E27FC236}">
                    <a16:creationId xmlns:a16="http://schemas.microsoft.com/office/drawing/2014/main" id="{008C7D31-8AC2-2EEA-BB4D-702845F6E989}"/>
                  </a:ext>
                </a:extLst>
              </p:cNvPr>
              <p:cNvSpPr/>
              <p:nvPr/>
            </p:nvSpPr>
            <p:spPr>
              <a:xfrm>
                <a:off x="1248912" y="3242845"/>
                <a:ext cx="2044739" cy="23038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Parengiama ir patvirtinama darbų programa</a:t>
                </a:r>
              </a:p>
            </p:txBody>
          </p:sp>
          <p:sp>
            <p:nvSpPr>
              <p:cNvPr id="12" name="Rectangle 11">
                <a:extLst>
                  <a:ext uri="{FF2B5EF4-FFF2-40B4-BE49-F238E27FC236}">
                    <a16:creationId xmlns:a16="http://schemas.microsoft.com/office/drawing/2014/main" id="{F3054D6F-35FA-B91C-BDCA-0F8CC11EC5E1}"/>
                  </a:ext>
                </a:extLst>
              </p:cNvPr>
              <p:cNvSpPr/>
              <p:nvPr/>
            </p:nvSpPr>
            <p:spPr>
              <a:xfrm>
                <a:off x="1249086" y="3504940"/>
                <a:ext cx="2044739" cy="23038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Atliekami planuojamos teritorijos tyrimai, galimybių studijos</a:t>
                </a:r>
              </a:p>
            </p:txBody>
          </p:sp>
          <p:sp>
            <p:nvSpPr>
              <p:cNvPr id="13" name="Rectangle 12">
                <a:extLst>
                  <a:ext uri="{FF2B5EF4-FFF2-40B4-BE49-F238E27FC236}">
                    <a16:creationId xmlns:a16="http://schemas.microsoft.com/office/drawing/2014/main" id="{B40CCD7A-406E-B1D9-0895-590ABAD73A78}"/>
                  </a:ext>
                </a:extLst>
              </p:cNvPr>
              <p:cNvSpPr/>
              <p:nvPr/>
            </p:nvSpPr>
            <p:spPr>
              <a:xfrm>
                <a:off x="1249085" y="3767036"/>
                <a:ext cx="2044739" cy="23038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Kiti darbai</a:t>
                </a:r>
              </a:p>
            </p:txBody>
          </p:sp>
          <p:cxnSp>
            <p:nvCxnSpPr>
              <p:cNvPr id="19" name="Connector: Elbow 18">
                <a:extLst>
                  <a:ext uri="{FF2B5EF4-FFF2-40B4-BE49-F238E27FC236}">
                    <a16:creationId xmlns:a16="http://schemas.microsoft.com/office/drawing/2014/main" id="{4FE2150B-A03A-0E89-67FF-B14C4114CABF}"/>
                  </a:ext>
                </a:extLst>
              </p:cNvPr>
              <p:cNvCxnSpPr>
                <a:cxnSpLocks/>
                <a:endCxn id="8" idx="3"/>
              </p:cNvCxnSpPr>
              <p:nvPr/>
            </p:nvCxnSpPr>
            <p:spPr>
              <a:xfrm rot="5400000">
                <a:off x="2350868" y="3230745"/>
                <a:ext cx="2085431" cy="199515"/>
              </a:xfrm>
              <a:prstGeom prst="bentConnector2">
                <a:avLst/>
              </a:prstGeom>
              <a:ln w="3175">
                <a:solidFill>
                  <a:schemeClr val="accent5"/>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4F256D84-51C6-0828-69FE-AC9D67D1B934}"/>
                  </a:ext>
                </a:extLst>
              </p:cNvPr>
              <p:cNvCxnSpPr>
                <a:cxnSpLocks/>
                <a:stCxn id="6" idx="3"/>
              </p:cNvCxnSpPr>
              <p:nvPr/>
            </p:nvCxnSpPr>
            <p:spPr>
              <a:xfrm>
                <a:off x="3293825" y="3103163"/>
                <a:ext cx="204957"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3C83BA-B013-7640-6FE2-31E178DC5D3A}"/>
                  </a:ext>
                </a:extLst>
              </p:cNvPr>
              <p:cNvCxnSpPr>
                <a:cxnSpLocks/>
                <a:stCxn id="7" idx="3"/>
              </p:cNvCxnSpPr>
              <p:nvPr/>
            </p:nvCxnSpPr>
            <p:spPr>
              <a:xfrm>
                <a:off x="3286827" y="4137387"/>
                <a:ext cx="204589"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71D3B31-44D7-7828-9846-3C4BE3CE26DC}"/>
                  </a:ext>
                </a:extLst>
              </p:cNvPr>
              <p:cNvCxnSpPr>
                <a:cxnSpLocks/>
                <a:endCxn id="13" idx="1"/>
              </p:cNvCxnSpPr>
              <p:nvPr/>
            </p:nvCxnSpPr>
            <p:spPr>
              <a:xfrm rot="16200000" flipH="1">
                <a:off x="827901" y="3461041"/>
                <a:ext cx="682623" cy="159745"/>
              </a:xfrm>
              <a:prstGeom prst="bentConnector2">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A21ED5-3898-BCB4-968C-EC45741C14DE}"/>
                  </a:ext>
                </a:extLst>
              </p:cNvPr>
              <p:cNvCxnSpPr>
                <a:cxnSpLocks/>
              </p:cNvCxnSpPr>
              <p:nvPr/>
            </p:nvCxnSpPr>
            <p:spPr>
              <a:xfrm flipV="1">
                <a:off x="1094281" y="3342238"/>
                <a:ext cx="154804" cy="284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F19A7E-3D95-79C6-FF61-6E9502248BEA}"/>
                  </a:ext>
                </a:extLst>
              </p:cNvPr>
              <p:cNvCxnSpPr>
                <a:cxnSpLocks/>
              </p:cNvCxnSpPr>
              <p:nvPr/>
            </p:nvCxnSpPr>
            <p:spPr>
              <a:xfrm>
                <a:off x="1083888" y="3620130"/>
                <a:ext cx="1582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6CBA6AE-1DB6-BF3E-EE98-34866C30C11A}"/>
                </a:ext>
              </a:extLst>
            </p:cNvPr>
            <p:cNvGrpSpPr/>
            <p:nvPr/>
          </p:nvGrpSpPr>
          <p:grpSpPr>
            <a:xfrm>
              <a:off x="3235591" y="2863355"/>
              <a:ext cx="2587909" cy="1615803"/>
              <a:chOff x="3280697" y="2857703"/>
              <a:chExt cx="2624516" cy="1615803"/>
            </a:xfrm>
          </p:grpSpPr>
          <p:sp>
            <p:nvSpPr>
              <p:cNvPr id="5" name="Rectangle 4">
                <a:extLst>
                  <a:ext uri="{FF2B5EF4-FFF2-40B4-BE49-F238E27FC236}">
                    <a16:creationId xmlns:a16="http://schemas.microsoft.com/office/drawing/2014/main" id="{556C362B-B522-F2A5-0517-C6832648A33B}"/>
                  </a:ext>
                </a:extLst>
              </p:cNvPr>
              <p:cNvSpPr/>
              <p:nvPr/>
            </p:nvSpPr>
            <p:spPr>
              <a:xfrm>
                <a:off x="3637515" y="2857703"/>
                <a:ext cx="1947126" cy="161580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Siūloma integruoti </a:t>
                </a:r>
                <a:r>
                  <a:rPr lang="en-GB" sz="800" err="1">
                    <a:solidFill>
                      <a:sysClr val="windowText" lastClr="000000"/>
                    </a:solidFill>
                  </a:rPr>
                  <a:t>savivaldyb</a:t>
                </a:r>
                <a:r>
                  <a:rPr lang="lt-LT" sz="800">
                    <a:solidFill>
                      <a:sysClr val="windowText" lastClr="000000"/>
                    </a:solidFill>
                  </a:rPr>
                  <a:t>ės lygmeniu svarbių EP vertinimą. T. y. siūloma nustatyti, kurios EP gali prisidėti prie tam tikrų teritorijų pagrindinių problemų sprendimo. Galėtų būti sudaromas esamų EP žemėlapis, žaliosios infrastruktūros žemėlapis ir pan. Siūloma integruoti savivaldybės lygmeniu atsižvelgiant į tai, kad toks vertinimas leidžia tiksliau nustatyti tam tikros teritorijos poreikius ir galimybes išnaudoti įvairius būdus (žaliosios infrastruktūros ar pan.)</a:t>
                </a:r>
              </a:p>
            </p:txBody>
          </p:sp>
          <p:cxnSp>
            <p:nvCxnSpPr>
              <p:cNvPr id="38" name="Straight Arrow Connector 37">
                <a:extLst>
                  <a:ext uri="{FF2B5EF4-FFF2-40B4-BE49-F238E27FC236}">
                    <a16:creationId xmlns:a16="http://schemas.microsoft.com/office/drawing/2014/main" id="{A354617C-3965-FF39-79BC-F14AB59BA210}"/>
                  </a:ext>
                </a:extLst>
              </p:cNvPr>
              <p:cNvCxnSpPr>
                <a:cxnSpLocks/>
              </p:cNvCxnSpPr>
              <p:nvPr/>
            </p:nvCxnSpPr>
            <p:spPr>
              <a:xfrm flipH="1">
                <a:off x="3294151" y="3368081"/>
                <a:ext cx="345747" cy="2117"/>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B4510F4-3B80-BB85-8C03-14C38B93F4AE}"/>
                  </a:ext>
                </a:extLst>
              </p:cNvPr>
              <p:cNvCxnSpPr>
                <a:cxnSpLocks/>
              </p:cNvCxnSpPr>
              <p:nvPr/>
            </p:nvCxnSpPr>
            <p:spPr>
              <a:xfrm flipH="1">
                <a:off x="3280697" y="3623048"/>
                <a:ext cx="345747" cy="2117"/>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979ED34-AE27-79BE-F843-2057DDA09CAC}"/>
                  </a:ext>
                </a:extLst>
              </p:cNvPr>
              <p:cNvCxnSpPr>
                <a:cxnSpLocks/>
              </p:cNvCxnSpPr>
              <p:nvPr/>
            </p:nvCxnSpPr>
            <p:spPr>
              <a:xfrm>
                <a:off x="5584641" y="3702735"/>
                <a:ext cx="320572" cy="0"/>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98A447C8-CF82-F456-84BA-AA43D5A72C60}"/>
                </a:ext>
              </a:extLst>
            </p:cNvPr>
            <p:cNvSpPr/>
            <p:nvPr/>
          </p:nvSpPr>
          <p:spPr>
            <a:xfrm>
              <a:off x="935656" y="4698885"/>
              <a:ext cx="144079"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sp>
          <p:nvSpPr>
            <p:cNvPr id="17" name="Rectangle 16">
              <a:extLst>
                <a:ext uri="{FF2B5EF4-FFF2-40B4-BE49-F238E27FC236}">
                  <a16:creationId xmlns:a16="http://schemas.microsoft.com/office/drawing/2014/main" id="{D1CBC50C-CAC7-E2C8-DF75-33B9EF464BCC}"/>
                </a:ext>
              </a:extLst>
            </p:cNvPr>
            <p:cNvSpPr/>
            <p:nvPr/>
          </p:nvSpPr>
          <p:spPr>
            <a:xfrm>
              <a:off x="935656" y="4925805"/>
              <a:ext cx="144079" cy="144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a:p>
          </p:txBody>
        </p:sp>
        <p:sp>
          <p:nvSpPr>
            <p:cNvPr id="18" name="TextBox 17">
              <a:extLst>
                <a:ext uri="{FF2B5EF4-FFF2-40B4-BE49-F238E27FC236}">
                  <a16:creationId xmlns:a16="http://schemas.microsoft.com/office/drawing/2014/main" id="{F2525CAA-0FF2-6D90-1587-D5EBBBB9375B}"/>
                </a:ext>
              </a:extLst>
            </p:cNvPr>
            <p:cNvSpPr txBox="1"/>
            <p:nvPr/>
          </p:nvSpPr>
          <p:spPr>
            <a:xfrm>
              <a:off x="1079735" y="4676084"/>
              <a:ext cx="2185198" cy="200055"/>
            </a:xfrm>
            <a:prstGeom prst="rect">
              <a:avLst/>
            </a:prstGeom>
            <a:noFill/>
          </p:spPr>
          <p:txBody>
            <a:bodyPr wrap="square" rtlCol="0">
              <a:spAutoFit/>
            </a:bodyPr>
            <a:lstStyle/>
            <a:p>
              <a:r>
                <a:rPr lang="lt-LT" sz="700"/>
                <a:t>Integravimo į sprendimų priėmimo procesus galimybė</a:t>
              </a:r>
            </a:p>
          </p:txBody>
        </p:sp>
        <p:sp>
          <p:nvSpPr>
            <p:cNvPr id="20" name="TextBox 19">
              <a:extLst>
                <a:ext uri="{FF2B5EF4-FFF2-40B4-BE49-F238E27FC236}">
                  <a16:creationId xmlns:a16="http://schemas.microsoft.com/office/drawing/2014/main" id="{68A26B3B-61F5-0604-33F9-B20E6A65938B}"/>
                </a:ext>
              </a:extLst>
            </p:cNvPr>
            <p:cNvSpPr txBox="1"/>
            <p:nvPr/>
          </p:nvSpPr>
          <p:spPr>
            <a:xfrm>
              <a:off x="1079735" y="4904022"/>
              <a:ext cx="1304180" cy="200055"/>
            </a:xfrm>
            <a:prstGeom prst="rect">
              <a:avLst/>
            </a:prstGeom>
            <a:noFill/>
          </p:spPr>
          <p:txBody>
            <a:bodyPr wrap="square" rtlCol="0">
              <a:spAutoFit/>
            </a:bodyPr>
            <a:lstStyle/>
            <a:p>
              <a:r>
                <a:rPr lang="lt-LT" sz="700"/>
                <a:t>Siūlymai dėl integravimo būdo</a:t>
              </a:r>
            </a:p>
          </p:txBody>
        </p:sp>
      </p:grpSp>
    </p:spTree>
    <p:extLst>
      <p:ext uri="{BB962C8B-B14F-4D97-AF65-F5344CB8AC3E}">
        <p14:creationId xmlns:p14="http://schemas.microsoft.com/office/powerpoint/2010/main" val="1002516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E835-C49B-982C-F5E8-6F313F394744}"/>
              </a:ext>
            </a:extLst>
          </p:cNvPr>
          <p:cNvSpPr>
            <a:spLocks noGrp="1"/>
          </p:cNvSpPr>
          <p:nvPr>
            <p:ph type="title"/>
          </p:nvPr>
        </p:nvSpPr>
        <p:spPr>
          <a:xfrm>
            <a:off x="533400" y="344496"/>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935A842D-ABD0-4042-9825-6D50A89F2D38}"/>
              </a:ext>
            </a:extLst>
          </p:cNvPr>
          <p:cNvSpPr>
            <a:spLocks noGrp="1"/>
          </p:cNvSpPr>
          <p:nvPr>
            <p:ph type="sldNum" sz="quarter" idx="12"/>
          </p:nvPr>
        </p:nvSpPr>
        <p:spPr/>
        <p:txBody>
          <a:bodyPr/>
          <a:lstStyle/>
          <a:p>
            <a:fld id="{42B1E8F1-27DF-3C4C-AF5E-F329429EDE92}" type="slidenum">
              <a:rPr lang="en-LT" smtClean="0"/>
              <a:t>48</a:t>
            </a:fld>
            <a:endParaRPr lang="en-LT"/>
          </a:p>
        </p:txBody>
      </p:sp>
      <p:grpSp>
        <p:nvGrpSpPr>
          <p:cNvPr id="31" name="Group 30">
            <a:extLst>
              <a:ext uri="{FF2B5EF4-FFF2-40B4-BE49-F238E27FC236}">
                <a16:creationId xmlns:a16="http://schemas.microsoft.com/office/drawing/2014/main" id="{ABA57DA6-3556-5B00-D3E6-0F9EC275E707}"/>
              </a:ext>
            </a:extLst>
          </p:cNvPr>
          <p:cNvGrpSpPr/>
          <p:nvPr/>
        </p:nvGrpSpPr>
        <p:grpSpPr>
          <a:xfrm>
            <a:off x="526745" y="657659"/>
            <a:ext cx="8086105" cy="3966254"/>
            <a:chOff x="526745" y="657659"/>
            <a:chExt cx="8086105" cy="3966254"/>
          </a:xfrm>
        </p:grpSpPr>
        <p:grpSp>
          <p:nvGrpSpPr>
            <p:cNvPr id="18" name="Group 17">
              <a:extLst>
                <a:ext uri="{FF2B5EF4-FFF2-40B4-BE49-F238E27FC236}">
                  <a16:creationId xmlns:a16="http://schemas.microsoft.com/office/drawing/2014/main" id="{3E891AD4-5748-35E3-990A-D8C11B7D67CC}"/>
                </a:ext>
              </a:extLst>
            </p:cNvPr>
            <p:cNvGrpSpPr/>
            <p:nvPr/>
          </p:nvGrpSpPr>
          <p:grpSpPr>
            <a:xfrm>
              <a:off x="526745" y="657659"/>
              <a:ext cx="4047457" cy="3966254"/>
              <a:chOff x="526745" y="657659"/>
              <a:chExt cx="4047457" cy="3966254"/>
            </a:xfrm>
          </p:grpSpPr>
          <p:cxnSp>
            <p:nvCxnSpPr>
              <p:cNvPr id="4" name="Straight Connector 3">
                <a:extLst>
                  <a:ext uri="{FF2B5EF4-FFF2-40B4-BE49-F238E27FC236}">
                    <a16:creationId xmlns:a16="http://schemas.microsoft.com/office/drawing/2014/main" id="{F3FDEA75-F627-0C43-27B6-63C9342684ED}"/>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0187C3F-D0CE-ADB9-8F30-BD15C15C63E4}"/>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sp>
            <p:nvSpPr>
              <p:cNvPr id="7" name="TextBox 6">
                <a:extLst>
                  <a:ext uri="{FF2B5EF4-FFF2-40B4-BE49-F238E27FC236}">
                    <a16:creationId xmlns:a16="http://schemas.microsoft.com/office/drawing/2014/main" id="{E56F6EDE-3B87-EEC2-FD2E-C4CDE0056465}"/>
                  </a:ext>
                </a:extLst>
              </p:cNvPr>
              <p:cNvSpPr txBox="1"/>
              <p:nvPr/>
            </p:nvSpPr>
            <p:spPr>
              <a:xfrm>
                <a:off x="902650" y="945702"/>
                <a:ext cx="3602427" cy="253916"/>
              </a:xfrm>
              <a:prstGeom prst="rect">
                <a:avLst/>
              </a:prstGeom>
              <a:noFill/>
            </p:spPr>
            <p:txBody>
              <a:bodyPr wrap="square" rtlCol="0">
                <a:spAutoFit/>
              </a:bodyPr>
              <a:lstStyle/>
              <a:p>
                <a:r>
                  <a:rPr lang="lt-LT" sz="1000" b="1"/>
                  <a:t>Ekosistemos: visos</a:t>
                </a:r>
              </a:p>
            </p:txBody>
          </p:sp>
          <p:pic>
            <p:nvPicPr>
              <p:cNvPr id="8" name="Picture 7" descr="Shape&#10;&#10;Description automatically generated with low confidence">
                <a:extLst>
                  <a:ext uri="{FF2B5EF4-FFF2-40B4-BE49-F238E27FC236}">
                    <a16:creationId xmlns:a16="http://schemas.microsoft.com/office/drawing/2014/main" id="{47743B5F-F3DB-C318-933D-FB1657E45730}"/>
                  </a:ext>
                </a:extLst>
              </p:cNvPr>
              <p:cNvPicPr>
                <a:picLocks noChangeAspect="1"/>
              </p:cNvPicPr>
              <p:nvPr/>
            </p:nvPicPr>
            <p:blipFill>
              <a:blip r:embed="rId3">
                <a:duotone>
                  <a:schemeClr val="accent1">
                    <a:shade val="45000"/>
                    <a:satMod val="135000"/>
                  </a:schemeClr>
                  <a:prstClr val="white"/>
                </a:duotone>
              </a:blip>
              <a:stretch>
                <a:fillRect/>
              </a:stretch>
            </p:blipFill>
            <p:spPr>
              <a:xfrm>
                <a:off x="588184" y="985522"/>
                <a:ext cx="321123" cy="310896"/>
              </a:xfrm>
              <a:prstGeom prst="rect">
                <a:avLst/>
              </a:prstGeom>
              <a:ln>
                <a:noFill/>
              </a:ln>
            </p:spPr>
          </p:pic>
          <p:sp>
            <p:nvSpPr>
              <p:cNvPr id="9" name="TextBox 8">
                <a:extLst>
                  <a:ext uri="{FF2B5EF4-FFF2-40B4-BE49-F238E27FC236}">
                    <a16:creationId xmlns:a16="http://schemas.microsoft.com/office/drawing/2014/main" id="{5A61CC2B-872D-DF22-FAFF-74CE2DD53BC3}"/>
                  </a:ext>
                </a:extLst>
              </p:cNvPr>
              <p:cNvSpPr txBox="1"/>
              <p:nvPr/>
            </p:nvSpPr>
            <p:spPr>
              <a:xfrm>
                <a:off x="909307" y="1155147"/>
                <a:ext cx="3587096"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Pasiūlytas modelis teigiamai veiktų teritorijoms būdingas ekosistemas, kadangi leistų subalansuoti ekosistemų elementus, kad būtų gauta maksimali gamtos teikiama nauda, kuriai egzistuoja poreikis tam tikroje teritorijoje ir kuri leistų išvengti ne gamta pagrįstų sprendimų naudojimo.</a:t>
                </a:r>
              </a:p>
            </p:txBody>
          </p:sp>
          <p:sp>
            <p:nvSpPr>
              <p:cNvPr id="10" name="TextBox 9">
                <a:extLst>
                  <a:ext uri="{FF2B5EF4-FFF2-40B4-BE49-F238E27FC236}">
                    <a16:creationId xmlns:a16="http://schemas.microsoft.com/office/drawing/2014/main" id="{E90349DD-4F3C-6F35-0EB0-A5EB665D23B1}"/>
                  </a:ext>
                </a:extLst>
              </p:cNvPr>
              <p:cNvSpPr txBox="1"/>
              <p:nvPr/>
            </p:nvSpPr>
            <p:spPr>
              <a:xfrm>
                <a:off x="916973" y="1979619"/>
                <a:ext cx="3573593" cy="553998"/>
              </a:xfrm>
              <a:prstGeom prst="rect">
                <a:avLst/>
              </a:prstGeom>
              <a:noFill/>
            </p:spPr>
            <p:txBody>
              <a:bodyPr wrap="square" rtlCol="0">
                <a:spAutoFit/>
              </a:bodyPr>
              <a:lstStyle/>
              <a:p>
                <a:pPr algn="just">
                  <a:buClr>
                    <a:srgbClr val="1F7B61"/>
                  </a:buClr>
                  <a:buSzPts val="800"/>
                </a:pPr>
                <a:r>
                  <a:rPr lang="lt-LT" sz="1000" b="1">
                    <a:solidFill>
                      <a:srgbClr val="000000"/>
                    </a:solidFill>
                    <a:effectLst/>
                    <a:ea typeface="Calibri" panose="020F0502020204030204" pitchFamily="34" charset="0"/>
                    <a:cs typeface="Calibri" panose="020F0502020204030204" pitchFamily="34" charset="0"/>
                  </a:rPr>
                  <a:t>Pavyzdinės EP:</a:t>
                </a:r>
                <a:r>
                  <a:rPr lang="en-LT" sz="1000" b="1">
                    <a:solidFill>
                      <a:srgbClr val="000000"/>
                    </a:solidFill>
                    <a:ea typeface="Calibri" panose="020F0502020204030204" pitchFamily="34" charset="0"/>
                    <a:cs typeface="Times New Roman" panose="02020603050405020304" pitchFamily="18" charset="0"/>
                  </a:rPr>
                  <a:t> </a:t>
                </a:r>
                <a:r>
                  <a:rPr lang="lt-LT" sz="1000" b="1">
                    <a:solidFill>
                      <a:srgbClr val="000000"/>
                    </a:solidFill>
                    <a:ea typeface="Calibri" panose="020F0502020204030204" pitchFamily="34" charset="0"/>
                    <a:cs typeface="Times New Roman" panose="02020603050405020304" pitchFamily="18" charset="0"/>
                  </a:rPr>
                  <a:t>p</a:t>
                </a:r>
                <a:r>
                  <a:rPr lang="lt-LT" sz="1000" b="1">
                    <a:effectLst/>
                    <a:ea typeface="Calibri" panose="020F0502020204030204" pitchFamily="34" charset="0"/>
                    <a:cs typeface="Times New Roman" panose="02020603050405020304" pitchFamily="18" charset="0"/>
                  </a:rPr>
                  <a:t>riklauso nuo ekosistemos, kurios teritorijoje vykdoma ūkinė veikla (pvz., urbanizuotose teritorijose – apsauga nuo vėjo)</a:t>
                </a:r>
                <a:endParaRPr lang="lt-LT" sz="10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59BE6BF0-35D6-49AA-C6FA-1B41E0E241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184" y="2038054"/>
                <a:ext cx="310896" cy="310896"/>
              </a:xfrm>
              <a:prstGeom prst="rect">
                <a:avLst/>
              </a:prstGeom>
            </p:spPr>
          </p:pic>
          <p:sp>
            <p:nvSpPr>
              <p:cNvPr id="12" name="TextBox 11">
                <a:extLst>
                  <a:ext uri="{FF2B5EF4-FFF2-40B4-BE49-F238E27FC236}">
                    <a16:creationId xmlns:a16="http://schemas.microsoft.com/office/drawing/2014/main" id="{05FBC80E-8B89-35AB-7B97-D5F9ED687C71}"/>
                  </a:ext>
                </a:extLst>
              </p:cNvPr>
              <p:cNvSpPr txBox="1"/>
              <p:nvPr/>
            </p:nvSpPr>
            <p:spPr>
              <a:xfrm>
                <a:off x="935649" y="2491737"/>
                <a:ext cx="3587096"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Prioritetinių EP nustatymas dėl jų reikšmės tam tikrai teritorijai sudarytų prielaidas išlaikyti arba gerinti tų EP kokybę;</a:t>
                </a: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Atsižvelgiant į tai, kad EP dažnai susijusios tarpusavyje tai galėtų turėti teigiamą poveikį ir kitoms, neįvardinamoms kaip prioritetinės EP.</a:t>
                </a:r>
                <a:r>
                  <a:rPr lang="en-LT" sz="800">
                    <a:effectLst/>
                  </a:rPr>
                  <a:t> </a:t>
                </a:r>
                <a:endParaRPr lang="lt-LT" sz="800">
                  <a:effectLs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40006C9-7751-F797-D789-7D387AA2A6E0}"/>
                  </a:ext>
                </a:extLst>
              </p:cNvPr>
              <p:cNvSpPr txBox="1"/>
              <p:nvPr/>
            </p:nvSpPr>
            <p:spPr>
              <a:xfrm rot="16200000">
                <a:off x="-37255" y="3721497"/>
                <a:ext cx="1525786"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14" name="Rectangle 13">
                <a:extLst>
                  <a:ext uri="{FF2B5EF4-FFF2-40B4-BE49-F238E27FC236}">
                    <a16:creationId xmlns:a16="http://schemas.microsoft.com/office/drawing/2014/main" id="{08C61BB9-B63A-8CB5-1FFE-320252C39735}"/>
                  </a:ext>
                </a:extLst>
              </p:cNvPr>
              <p:cNvSpPr/>
              <p:nvPr/>
            </p:nvSpPr>
            <p:spPr>
              <a:xfrm>
                <a:off x="899080" y="3089409"/>
                <a:ext cx="1764000" cy="1578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Ekosistemų būklės</a:t>
                </a:r>
              </a:p>
            </p:txBody>
          </p:sp>
          <p:sp>
            <p:nvSpPr>
              <p:cNvPr id="15" name="Rectangle 14">
                <a:extLst>
                  <a:ext uri="{FF2B5EF4-FFF2-40B4-BE49-F238E27FC236}">
                    <a16:creationId xmlns:a16="http://schemas.microsoft.com/office/drawing/2014/main" id="{CACECA94-B2D2-EA86-8AFD-15F359F842E7}"/>
                  </a:ext>
                </a:extLst>
              </p:cNvPr>
              <p:cNvSpPr/>
              <p:nvPr/>
            </p:nvSpPr>
            <p:spPr>
              <a:xfrm>
                <a:off x="2717858" y="3090193"/>
                <a:ext cx="1764000" cy="1578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EP</a:t>
                </a:r>
              </a:p>
            </p:txBody>
          </p:sp>
          <p:sp>
            <p:nvSpPr>
              <p:cNvPr id="16" name="TextBox 15">
                <a:extLst>
                  <a:ext uri="{FF2B5EF4-FFF2-40B4-BE49-F238E27FC236}">
                    <a16:creationId xmlns:a16="http://schemas.microsoft.com/office/drawing/2014/main" id="{2E24BE80-189C-3B42-C67C-BAE2869D6F24}"/>
                  </a:ext>
                </a:extLst>
              </p:cNvPr>
              <p:cNvSpPr txBox="1"/>
              <p:nvPr/>
            </p:nvSpPr>
            <p:spPr>
              <a:xfrm>
                <a:off x="899080" y="3267705"/>
                <a:ext cx="1754995" cy="584775"/>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Priklauso nuo ekosistemos (gali būti naudojami kituose skyriuose nurodyti tam tikroms ekosistemoms taikytini rodikliai).</a:t>
                </a:r>
                <a:endParaRPr lang="en-LT" sz="800">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A937117-EBC5-5C78-4489-866E2C15E8D1}"/>
                  </a:ext>
                </a:extLst>
              </p:cNvPr>
              <p:cNvSpPr txBox="1"/>
              <p:nvPr/>
            </p:nvSpPr>
            <p:spPr>
              <a:xfrm>
                <a:off x="2717858" y="3262002"/>
                <a:ext cx="1782107" cy="1361911"/>
              </a:xfrm>
              <a:prstGeom prst="rect">
                <a:avLst/>
              </a:prstGeom>
              <a:noFill/>
            </p:spPr>
            <p:txBody>
              <a:bodyPr wrap="square" rtlCol="0">
                <a:spAutoFit/>
              </a:bodyPr>
              <a:lstStyle/>
              <a:p>
                <a:pPr marL="171450" indent="-171450" algn="just">
                  <a:spcBef>
                    <a:spcPts val="300"/>
                  </a:spcBef>
                  <a:spcAft>
                    <a:spcPts val="300"/>
                  </a:spcAft>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Priklauso nuo būdingų ar nustatytų kaip prioritetinių tam tikrai teritorijai EP;</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 (jų apskaičiavimui ir kartografavimui naudojami tie patys metodai).</a:t>
                </a:r>
                <a:r>
                  <a:rPr lang="en-LT" sz="800">
                    <a:effectLst/>
                  </a:rPr>
                  <a:t> </a:t>
                </a:r>
                <a:endParaRPr lang="en-LT" sz="800">
                  <a:effectLst/>
                  <a:ea typeface="Calibri" panose="020F0502020204030204" pitchFamily="34"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EC96F128-0382-A442-4FBD-EF6E107FC808}"/>
                </a:ext>
              </a:extLst>
            </p:cNvPr>
            <p:cNvGrpSpPr/>
            <p:nvPr/>
          </p:nvGrpSpPr>
          <p:grpSpPr>
            <a:xfrm>
              <a:off x="4616850" y="657659"/>
              <a:ext cx="3996000" cy="3952522"/>
              <a:chOff x="4616850" y="657659"/>
              <a:chExt cx="3996000" cy="3952522"/>
            </a:xfrm>
          </p:grpSpPr>
          <p:sp>
            <p:nvSpPr>
              <p:cNvPr id="6" name="Rectangle 5">
                <a:extLst>
                  <a:ext uri="{FF2B5EF4-FFF2-40B4-BE49-F238E27FC236}">
                    <a16:creationId xmlns:a16="http://schemas.microsoft.com/office/drawing/2014/main" id="{9B317B2A-CD37-62E1-F4DF-87E13ABC6FC0}"/>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19" name="TextBox 18">
                <a:extLst>
                  <a:ext uri="{FF2B5EF4-FFF2-40B4-BE49-F238E27FC236}">
                    <a16:creationId xmlns:a16="http://schemas.microsoft.com/office/drawing/2014/main" id="{F4823D01-303E-5DB7-8B53-5BE9D9928A34}"/>
                  </a:ext>
                </a:extLst>
              </p:cNvPr>
              <p:cNvSpPr txBox="1"/>
              <p:nvPr/>
            </p:nvSpPr>
            <p:spPr>
              <a:xfrm>
                <a:off x="5017595" y="950230"/>
                <a:ext cx="3280450" cy="253916"/>
              </a:xfrm>
              <a:prstGeom prst="rect">
                <a:avLst/>
              </a:prstGeom>
              <a:noFill/>
            </p:spPr>
            <p:txBody>
              <a:bodyPr wrap="square" rtlCol="0">
                <a:spAutoFit/>
              </a:bodyPr>
              <a:lstStyle/>
              <a:p>
                <a:r>
                  <a:rPr lang="lt-LT" sz="1000" b="1"/>
                  <a:t>Integravimo nauda sektoriui</a:t>
                </a:r>
              </a:p>
            </p:txBody>
          </p:sp>
          <p:pic>
            <p:nvPicPr>
              <p:cNvPr id="20" name="Graphic 19" descr="Handshake outline">
                <a:extLst>
                  <a:ext uri="{FF2B5EF4-FFF2-40B4-BE49-F238E27FC236}">
                    <a16:creationId xmlns:a16="http://schemas.microsoft.com/office/drawing/2014/main" id="{BB75CE49-1439-8ADB-59E5-E375CE92BC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1488" y="929083"/>
                <a:ext cx="368213" cy="368213"/>
              </a:xfrm>
              <a:prstGeom prst="rect">
                <a:avLst/>
              </a:prstGeom>
            </p:spPr>
          </p:pic>
          <p:sp>
            <p:nvSpPr>
              <p:cNvPr id="21" name="TextBox 20">
                <a:extLst>
                  <a:ext uri="{FF2B5EF4-FFF2-40B4-BE49-F238E27FC236}">
                    <a16:creationId xmlns:a16="http://schemas.microsoft.com/office/drawing/2014/main" id="{1A9D28B7-DBFD-AFCE-29FF-5FD385AB18D2}"/>
                  </a:ext>
                </a:extLst>
              </p:cNvPr>
              <p:cNvSpPr txBox="1"/>
              <p:nvPr/>
            </p:nvSpPr>
            <p:spPr>
              <a:xfrm>
                <a:off x="5025754" y="1140970"/>
                <a:ext cx="3587096"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Gali prisidėti prie tam tikrų teritorijų ekosistemų ir jų teikiamų EP išsaugojimo ar EP </a:t>
                </a:r>
                <a:r>
                  <a:rPr lang="lt-LT" sz="800">
                    <a:ea typeface="Times New Roman" panose="02020603050405020304" pitchFamily="18" charset="0"/>
                    <a:cs typeface="Times New Roman" panose="02020603050405020304" pitchFamily="18" charset="0"/>
                  </a:rPr>
                  <a:t>įvairovės</a:t>
                </a:r>
                <a:r>
                  <a:rPr lang="lt-LT" sz="800">
                    <a:effectLst/>
                    <a:ea typeface="Times New Roman" panose="02020603050405020304" pitchFamily="18" charset="0"/>
                    <a:cs typeface="Times New Roman" panose="02020603050405020304" pitchFamily="18" charset="0"/>
                  </a:rPr>
                  <a:t> padidinimo</a:t>
                </a:r>
                <a:r>
                  <a:rPr lang="en-LT" sz="800">
                    <a:ea typeface="Times New Roman" panose="02020603050405020304" pitchFamily="18" charset="0"/>
                    <a:cs typeface="Times New Roman" panose="02020603050405020304" pitchFamily="18" charset="0"/>
                  </a:rPr>
                  <a:t>;</a:t>
                </a:r>
              </a:p>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leidžia nustatyti gamtos teikiamas galimybes įvairioms problemoms spręsti ir išnaudoti tas galimybes. Toks požiūris gali lemti reikšmingą problemoms spręsti naudojamų išteklių sutaupymą. </a:t>
                </a:r>
                <a:endParaRPr lang="en-LT" sz="800">
                  <a:cs typeface="Times New Roman" panose="02020603050405020304" pitchFamily="18" charset="0"/>
                </a:endParaRPr>
              </a:p>
            </p:txBody>
          </p:sp>
          <p:sp>
            <p:nvSpPr>
              <p:cNvPr id="22" name="TextBox 21">
                <a:extLst>
                  <a:ext uri="{FF2B5EF4-FFF2-40B4-BE49-F238E27FC236}">
                    <a16:creationId xmlns:a16="http://schemas.microsoft.com/office/drawing/2014/main" id="{8EACE355-EFF6-81DB-9295-D4D0671D1DB3}"/>
                  </a:ext>
                </a:extLst>
              </p:cNvPr>
              <p:cNvSpPr txBox="1"/>
              <p:nvPr/>
            </p:nvSpPr>
            <p:spPr>
              <a:xfrm>
                <a:off x="4974625" y="2061840"/>
                <a:ext cx="3280450" cy="253916"/>
              </a:xfrm>
              <a:prstGeom prst="rect">
                <a:avLst/>
              </a:prstGeom>
              <a:noFill/>
            </p:spPr>
            <p:txBody>
              <a:bodyPr wrap="square" rtlCol="0">
                <a:spAutoFit/>
              </a:bodyPr>
              <a:lstStyle/>
              <a:p>
                <a:r>
                  <a:rPr lang="lt-LT" sz="1000" b="1"/>
                  <a:t>Integravimo nauda visuomenei</a:t>
                </a:r>
              </a:p>
            </p:txBody>
          </p:sp>
          <p:pic>
            <p:nvPicPr>
              <p:cNvPr id="23" name="Graphic 22" descr="Cycle with people outline">
                <a:extLst>
                  <a:ext uri="{FF2B5EF4-FFF2-40B4-BE49-F238E27FC236}">
                    <a16:creationId xmlns:a16="http://schemas.microsoft.com/office/drawing/2014/main" id="{59C35F01-B5F8-8B48-8907-75D67563FC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0196" y="2020264"/>
                <a:ext cx="357399" cy="357399"/>
              </a:xfrm>
              <a:prstGeom prst="rect">
                <a:avLst/>
              </a:prstGeom>
            </p:spPr>
          </p:pic>
          <p:sp>
            <p:nvSpPr>
              <p:cNvPr id="24" name="TextBox 23">
                <a:extLst>
                  <a:ext uri="{FF2B5EF4-FFF2-40B4-BE49-F238E27FC236}">
                    <a16:creationId xmlns:a16="http://schemas.microsoft.com/office/drawing/2014/main" id="{652BBD8C-3EE7-E26E-9874-F6517E505F7B}"/>
                  </a:ext>
                </a:extLst>
              </p:cNvPr>
              <p:cNvSpPr txBox="1"/>
              <p:nvPr/>
            </p:nvSpPr>
            <p:spPr>
              <a:xfrm>
                <a:off x="5025754" y="2348950"/>
                <a:ext cx="3587096" cy="338554"/>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ea typeface="Times New Roman" panose="02020603050405020304" pitchFamily="18" charset="0"/>
                    <a:cs typeface="Times New Roman" panose="02020603050405020304" pitchFamily="18" charset="0"/>
                  </a:rPr>
                  <a:t>Netiesioginė nauda visuomenei galėtų pasireikšti per EP įvairovės ir kokybės pagerėjimą, gyvenimo kokybės pagerėjimą dėl glaudesnio ryšio su gamta.</a:t>
                </a:r>
                <a:r>
                  <a:rPr lang="en-LT" sz="800">
                    <a:effectLst/>
                  </a:rPr>
                  <a:t> </a:t>
                </a:r>
                <a:endParaRPr lang="en-LT" sz="800">
                  <a:cs typeface="Times New Roman" panose="02020603050405020304" pitchFamily="18" charset="0"/>
                </a:endParaRPr>
              </a:p>
            </p:txBody>
          </p:sp>
          <p:sp>
            <p:nvSpPr>
              <p:cNvPr id="27" name="TextBox 26">
                <a:extLst>
                  <a:ext uri="{FF2B5EF4-FFF2-40B4-BE49-F238E27FC236}">
                    <a16:creationId xmlns:a16="http://schemas.microsoft.com/office/drawing/2014/main" id="{CC497EF6-D10F-E9B6-70DD-A3DB42F334D0}"/>
                  </a:ext>
                </a:extLst>
              </p:cNvPr>
              <p:cNvSpPr txBox="1"/>
              <p:nvPr/>
            </p:nvSpPr>
            <p:spPr>
              <a:xfrm rot="16200000">
                <a:off x="4082920" y="3716483"/>
                <a:ext cx="1525786"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28" name="Rectangle 27">
                <a:extLst>
                  <a:ext uri="{FF2B5EF4-FFF2-40B4-BE49-F238E27FC236}">
                    <a16:creationId xmlns:a16="http://schemas.microsoft.com/office/drawing/2014/main" id="{2CFFCC3D-9B46-4864-2AE2-0DF1647EEFB5}"/>
                  </a:ext>
                </a:extLst>
              </p:cNvPr>
              <p:cNvSpPr/>
              <p:nvPr/>
            </p:nvSpPr>
            <p:spPr>
              <a:xfrm>
                <a:off x="5074275" y="3084394"/>
                <a:ext cx="3538575"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50">
                    <a:solidFill>
                      <a:schemeClr val="tx1"/>
                    </a:solidFill>
                  </a:rPr>
                  <a:t>Integravimo proceso (sėkmės) stebėsenos rodikliai</a:t>
                </a:r>
              </a:p>
            </p:txBody>
          </p:sp>
          <p:sp>
            <p:nvSpPr>
              <p:cNvPr id="29" name="TextBox 28">
                <a:extLst>
                  <a:ext uri="{FF2B5EF4-FFF2-40B4-BE49-F238E27FC236}">
                    <a16:creationId xmlns:a16="http://schemas.microsoft.com/office/drawing/2014/main" id="{0B48C751-3A87-F413-5F61-D2FCAC432995}"/>
                  </a:ext>
                </a:extLst>
              </p:cNvPr>
              <p:cNvSpPr txBox="1"/>
              <p:nvPr/>
            </p:nvSpPr>
            <p:spPr>
              <a:xfrm>
                <a:off x="5031571" y="3337659"/>
                <a:ext cx="3581279" cy="830997"/>
              </a:xfrm>
              <a:prstGeom prst="rect">
                <a:avLst/>
              </a:prstGeom>
              <a:noFill/>
            </p:spPr>
            <p:txBody>
              <a:bodyPr wrap="square" rtlCol="0">
                <a:spAutoFit/>
              </a:bodyPr>
              <a:lstStyle/>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Nustatytos prioritetinės EP savivaldybių lygmeniu (savivaldybių, kurios nustatė, skaičius);</a:t>
                </a:r>
                <a:endParaRPr lang="en-LT" sz="800">
                  <a:solidFill>
                    <a:srgbClr val="000000"/>
                  </a:solidFill>
                  <a:effectLst/>
                  <a:ea typeface="Times New Roman" panose="02020603050405020304" pitchFamily="18" charset="0"/>
                  <a:cs typeface="Times New Roman" panose="02020603050405020304" pitchFamily="18" charset="0"/>
                </a:endParaRPr>
              </a:p>
              <a:p>
                <a:pPr marL="171450" lvl="0" indent="-171450" algn="just">
                  <a:buClr>
                    <a:schemeClr val="tx1"/>
                  </a:buClr>
                  <a:buSzPts val="800"/>
                  <a:buFont typeface="Arial" panose="020B0604020202020204" pitchFamily="34" charset="0"/>
                  <a:buChar char="•"/>
                </a:pPr>
                <a:r>
                  <a:rPr lang="lt-LT" sz="800">
                    <a:solidFill>
                      <a:srgbClr val="000000"/>
                    </a:solidFill>
                    <a:effectLst/>
                    <a:ea typeface="Calibri" panose="020F0502020204030204" pitchFamily="34" charset="0"/>
                    <a:cs typeface="Times New Roman" panose="02020603050405020304" pitchFamily="18" charset="0"/>
                  </a:rPr>
                  <a:t>EP vertinimo įtraukimas į savivaldybių bendrojo plano rengimo procesą (planų, į kuriuos įtraukta, skaičius);</a:t>
                </a:r>
                <a:endParaRPr lang="en-LT" sz="800">
                  <a:solidFill>
                    <a:srgbClr val="000000"/>
                  </a:solidFill>
                  <a:effectLst/>
                  <a:ea typeface="Times New Roman" panose="02020603050405020304" pitchFamily="18" charset="0"/>
                  <a:cs typeface="Times New Roman" panose="02020603050405020304" pitchFamily="18" charset="0"/>
                </a:endParaRPr>
              </a:p>
              <a:p>
                <a:pPr marL="171450" indent="-171450" algn="just">
                  <a:buFont typeface="Arial" panose="020B0604020202020204" pitchFamily="34" charset="0"/>
                  <a:buChar char="•"/>
                </a:pPr>
                <a:r>
                  <a:rPr lang="lt-LT" sz="800">
                    <a:effectLst/>
                    <a:ea typeface="Calibri" panose="020F0502020204030204" pitchFamily="34" charset="0"/>
                    <a:cs typeface="Times New Roman" panose="02020603050405020304" pitchFamily="18" charset="0"/>
                  </a:rPr>
                  <a:t>EP vertinimo įtraukimas į inžinerinės infrastruktūros vystymo planus (planų, į kuriuos įtraukta, skaičius)</a:t>
                </a:r>
                <a:r>
                  <a:rPr lang="en-LT" sz="800">
                    <a:ea typeface="Calibri" panose="020F0502020204030204" pitchFamily="34" charset="0"/>
                    <a:cs typeface="Times New Roman" panose="02020603050405020304" pitchFamily="18" charset="0"/>
                  </a:rPr>
                  <a:t>.</a:t>
                </a:r>
                <a:endParaRPr lang="en-LT" sz="8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528194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49</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1077218"/>
          </a:xfrm>
        </p:spPr>
        <p:txBody>
          <a:bodyPr/>
          <a:lstStyle/>
          <a:p>
            <a:r>
              <a:rPr lang="lt-LT"/>
              <a:t>Želdynų ir želdinių apsauga, tvarkymas ir kūrimas</a:t>
            </a:r>
            <a:endParaRPr lang="en-US"/>
          </a:p>
        </p:txBody>
      </p:sp>
      <p:pic>
        <p:nvPicPr>
          <p:cNvPr id="14" name="Picture Placeholder 13" descr="A field of flowers&#10;&#10;Description automatically generated with medium confidence">
            <a:extLst>
              <a:ext uri="{FF2B5EF4-FFF2-40B4-BE49-F238E27FC236}">
                <a16:creationId xmlns:a16="http://schemas.microsoft.com/office/drawing/2014/main" id="{1A0024FA-0DB8-A8DE-2AFA-7DE6A13DF698}"/>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1168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B00773-383C-13C2-A316-0AF47210BF3D}"/>
              </a:ext>
            </a:extLst>
          </p:cNvPr>
          <p:cNvSpPr>
            <a:spLocks noGrp="1"/>
          </p:cNvSpPr>
          <p:nvPr>
            <p:ph type="sldNum" sz="quarter" idx="12"/>
          </p:nvPr>
        </p:nvSpPr>
        <p:spPr/>
        <p:txBody>
          <a:bodyPr/>
          <a:lstStyle/>
          <a:p>
            <a:fld id="{42B1E8F1-27DF-3C4C-AF5E-F329429EDE92}" type="slidenum">
              <a:rPr lang="lt-LT" smtClean="0"/>
              <a:t>5</a:t>
            </a:fld>
            <a:endParaRPr lang="lt-LT"/>
          </a:p>
        </p:txBody>
      </p:sp>
      <p:sp>
        <p:nvSpPr>
          <p:cNvPr id="4" name="Title 1">
            <a:extLst>
              <a:ext uri="{FF2B5EF4-FFF2-40B4-BE49-F238E27FC236}">
                <a16:creationId xmlns:a16="http://schemas.microsoft.com/office/drawing/2014/main" id="{36B62D53-83A4-B0D3-769A-86D185CC8E32}"/>
              </a:ext>
            </a:extLst>
          </p:cNvPr>
          <p:cNvSpPr txBox="1">
            <a:spLocks/>
          </p:cNvSpPr>
          <p:nvPr/>
        </p:nvSpPr>
        <p:spPr>
          <a:xfrm>
            <a:off x="644748" y="398868"/>
            <a:ext cx="8175530" cy="249299"/>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2200" b="1" i="0" kern="1200">
                <a:solidFill>
                  <a:srgbClr val="2D3934"/>
                </a:solidFill>
                <a:latin typeface="+mn-lt"/>
                <a:ea typeface="+mj-ea"/>
                <a:cs typeface="+mj-cs"/>
              </a:defRPr>
            </a:lvl1pPr>
          </a:lstStyle>
          <a:p>
            <a:r>
              <a:rPr lang="lt-LT" sz="1800">
                <a:solidFill>
                  <a:schemeClr val="tx1"/>
                </a:solidFill>
              </a:rPr>
              <a:t>EP vertinimo integravimo į AAP kontrolės ir stebėsenos mechanizmus modelis</a:t>
            </a:r>
          </a:p>
        </p:txBody>
      </p:sp>
      <p:grpSp>
        <p:nvGrpSpPr>
          <p:cNvPr id="27" name="Group 26">
            <a:extLst>
              <a:ext uri="{FF2B5EF4-FFF2-40B4-BE49-F238E27FC236}">
                <a16:creationId xmlns:a16="http://schemas.microsoft.com/office/drawing/2014/main" id="{5EA03F54-80E0-236D-2CDA-2D15F7102956}"/>
              </a:ext>
            </a:extLst>
          </p:cNvPr>
          <p:cNvGrpSpPr/>
          <p:nvPr/>
        </p:nvGrpSpPr>
        <p:grpSpPr>
          <a:xfrm>
            <a:off x="644748" y="1526055"/>
            <a:ext cx="7778702" cy="2645812"/>
            <a:chOff x="538649" y="1223999"/>
            <a:chExt cx="7778702" cy="3189871"/>
          </a:xfrm>
        </p:grpSpPr>
        <p:sp>
          <p:nvSpPr>
            <p:cNvPr id="6" name="Rectangle 5">
              <a:extLst>
                <a:ext uri="{FF2B5EF4-FFF2-40B4-BE49-F238E27FC236}">
                  <a16:creationId xmlns:a16="http://schemas.microsoft.com/office/drawing/2014/main" id="{41BC19ED-0797-DE04-91C8-31DCF2F2B7CD}"/>
                </a:ext>
              </a:extLst>
            </p:cNvPr>
            <p:cNvSpPr/>
            <p:nvPr/>
          </p:nvSpPr>
          <p:spPr>
            <a:xfrm>
              <a:off x="1555200" y="1254633"/>
              <a:ext cx="2023200" cy="67715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AAP naudojimo kontrolė (nustatytų pažeidimų analizė, taip pat pagal geografinį pasiskirstymą)</a:t>
              </a:r>
            </a:p>
          </p:txBody>
        </p:sp>
        <p:sp>
          <p:nvSpPr>
            <p:cNvPr id="7" name="Rectangle 6">
              <a:extLst>
                <a:ext uri="{FF2B5EF4-FFF2-40B4-BE49-F238E27FC236}">
                  <a16:creationId xmlns:a16="http://schemas.microsoft.com/office/drawing/2014/main" id="{05B04527-35BC-4558-EDBC-659D6230FC16}"/>
                </a:ext>
              </a:extLst>
            </p:cNvPr>
            <p:cNvSpPr/>
            <p:nvPr/>
          </p:nvSpPr>
          <p:spPr>
            <a:xfrm>
              <a:off x="1555200" y="2074950"/>
              <a:ext cx="2023200" cy="67715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AAP naudojimo stebėsena: suderinti du rizikos rodikliai</a:t>
              </a:r>
            </a:p>
          </p:txBody>
        </p:sp>
        <p:sp>
          <p:nvSpPr>
            <p:cNvPr id="8" name="TextBox 7">
              <a:extLst>
                <a:ext uri="{FF2B5EF4-FFF2-40B4-BE49-F238E27FC236}">
                  <a16:creationId xmlns:a16="http://schemas.microsoft.com/office/drawing/2014/main" id="{8A8DED3B-7B78-02F2-18C0-6BC058801AB3}"/>
                </a:ext>
              </a:extLst>
            </p:cNvPr>
            <p:cNvSpPr txBox="1"/>
            <p:nvPr/>
          </p:nvSpPr>
          <p:spPr>
            <a:xfrm>
              <a:off x="538649" y="1962103"/>
              <a:ext cx="1016552" cy="853449"/>
            </a:xfrm>
            <a:prstGeom prst="rect">
              <a:avLst/>
            </a:prstGeom>
            <a:noFill/>
          </p:spPr>
          <p:txBody>
            <a:bodyPr wrap="square" rtlCol="0">
              <a:spAutoFit/>
            </a:bodyPr>
            <a:lstStyle/>
            <a:p>
              <a:pPr algn="r"/>
              <a:r>
                <a:rPr lang="lt-LT" sz="800"/>
                <a:t>Skaičiuojama kasmet (Valstybinė augalininkystės tarnyba ir Valstybės duomenų agentūra)</a:t>
              </a:r>
            </a:p>
          </p:txBody>
        </p:sp>
        <p:sp>
          <p:nvSpPr>
            <p:cNvPr id="10" name="Rectangle 9">
              <a:extLst>
                <a:ext uri="{FF2B5EF4-FFF2-40B4-BE49-F238E27FC236}">
                  <a16:creationId xmlns:a16="http://schemas.microsoft.com/office/drawing/2014/main" id="{504A92CA-E79C-B4CD-8F0A-848B10DB2DC4}"/>
                </a:ext>
              </a:extLst>
            </p:cNvPr>
            <p:cNvSpPr/>
            <p:nvPr/>
          </p:nvSpPr>
          <p:spPr>
            <a:xfrm>
              <a:off x="2610000" y="2895266"/>
              <a:ext cx="3549600" cy="974170"/>
            </a:xfrm>
            <a:prstGeom prst="rect">
              <a:avLst/>
            </a:prstGeom>
            <a:solidFill>
              <a:srgbClr val="E1E1D5"/>
            </a:solidFill>
            <a:ln>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ysClr val="windowText" lastClr="000000"/>
                  </a:solidFill>
                </a:rPr>
                <a:t>AAP naudojimo integruota stebėsena</a:t>
              </a:r>
            </a:p>
            <a:p>
              <a:pPr algn="ctr"/>
              <a:r>
                <a:rPr lang="lt-LT" sz="800">
                  <a:solidFill>
                    <a:sysClr val="windowText" lastClr="000000"/>
                  </a:solidFill>
                </a:rPr>
                <a:t>Informacija apie matuojamus rizikos rodiklius, kenkėjų paplitimą, nustatytus pažeidimus, EP vertinimą, sudarant šių apibendrintų rezultatų žemėlapių sluoksnius, leidžiančius nagrinėti informaciją įvairiais pjūviais (pavyzdžiui, ataskaitą parengiant kas trejus metus)</a:t>
              </a:r>
            </a:p>
            <a:p>
              <a:pPr algn="ctr"/>
              <a:r>
                <a:rPr lang="lt-LT" sz="700" i="1">
                  <a:solidFill>
                    <a:schemeClr val="tx1"/>
                  </a:solidFill>
                </a:rPr>
                <a:t>Galimai atsakinga institucija: Valstybinė augalininkystės tarnyba</a:t>
              </a:r>
              <a:endParaRPr lang="lt-LT" sz="800">
                <a:solidFill>
                  <a:sysClr val="windowText" lastClr="000000"/>
                </a:solidFill>
              </a:endParaRPr>
            </a:p>
          </p:txBody>
        </p:sp>
        <p:sp>
          <p:nvSpPr>
            <p:cNvPr id="11" name="Rectangle 10">
              <a:extLst>
                <a:ext uri="{FF2B5EF4-FFF2-40B4-BE49-F238E27FC236}">
                  <a16:creationId xmlns:a16="http://schemas.microsoft.com/office/drawing/2014/main" id="{3332587B-41DA-594F-EC29-FF2FE3A87CB6}"/>
                </a:ext>
              </a:extLst>
            </p:cNvPr>
            <p:cNvSpPr/>
            <p:nvPr/>
          </p:nvSpPr>
          <p:spPr>
            <a:xfrm>
              <a:off x="5176800" y="1254633"/>
              <a:ext cx="1958400" cy="454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Kenksmingų organizmų ir ligų paplitimo duomenys (žemėlapiai)</a:t>
              </a:r>
            </a:p>
          </p:txBody>
        </p:sp>
        <p:sp>
          <p:nvSpPr>
            <p:cNvPr id="12" name="Rectangle 11">
              <a:extLst>
                <a:ext uri="{FF2B5EF4-FFF2-40B4-BE49-F238E27FC236}">
                  <a16:creationId xmlns:a16="http://schemas.microsoft.com/office/drawing/2014/main" id="{34AF57A6-75A6-F463-BDF1-47B8224D188B}"/>
                </a:ext>
              </a:extLst>
            </p:cNvPr>
            <p:cNvSpPr/>
            <p:nvPr/>
          </p:nvSpPr>
          <p:spPr>
            <a:xfrm>
              <a:off x="5171600" y="1776230"/>
              <a:ext cx="1958400" cy="454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Kenksmingų organizmų naikinimui tinkami AAP, integruota kenksmingų organizmų kontrolė</a:t>
              </a:r>
            </a:p>
          </p:txBody>
        </p:sp>
        <p:sp>
          <p:nvSpPr>
            <p:cNvPr id="13" name="Right Brace 12">
              <a:extLst>
                <a:ext uri="{FF2B5EF4-FFF2-40B4-BE49-F238E27FC236}">
                  <a16:creationId xmlns:a16="http://schemas.microsoft.com/office/drawing/2014/main" id="{0949CA12-7801-8A68-F76A-50DF4AC473FB}"/>
                </a:ext>
              </a:extLst>
            </p:cNvPr>
            <p:cNvSpPr/>
            <p:nvPr/>
          </p:nvSpPr>
          <p:spPr>
            <a:xfrm>
              <a:off x="7175800" y="1223999"/>
              <a:ext cx="125000" cy="104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sz="1200"/>
            </a:p>
          </p:txBody>
        </p:sp>
        <p:sp>
          <p:nvSpPr>
            <p:cNvPr id="14" name="TextBox 13">
              <a:extLst>
                <a:ext uri="{FF2B5EF4-FFF2-40B4-BE49-F238E27FC236}">
                  <a16:creationId xmlns:a16="http://schemas.microsoft.com/office/drawing/2014/main" id="{13939487-BCF4-C558-B715-AA9B78CDAB31}"/>
                </a:ext>
              </a:extLst>
            </p:cNvPr>
            <p:cNvSpPr txBox="1"/>
            <p:nvPr/>
          </p:nvSpPr>
          <p:spPr>
            <a:xfrm>
              <a:off x="7257600" y="1306989"/>
              <a:ext cx="994951" cy="853449"/>
            </a:xfrm>
            <a:prstGeom prst="rect">
              <a:avLst/>
            </a:prstGeom>
            <a:noFill/>
          </p:spPr>
          <p:txBody>
            <a:bodyPr wrap="square" rtlCol="0">
              <a:spAutoFit/>
            </a:bodyPr>
            <a:lstStyle/>
            <a:p>
              <a:r>
                <a:rPr lang="lt-LT" sz="800"/>
                <a:t>Duomenis renka ir viešai skelbia VšĮ Lietuvos žemės ūkio konsultavimo tarnyba </a:t>
              </a:r>
            </a:p>
          </p:txBody>
        </p:sp>
        <p:sp>
          <p:nvSpPr>
            <p:cNvPr id="15" name="Rectangle 14">
              <a:extLst>
                <a:ext uri="{FF2B5EF4-FFF2-40B4-BE49-F238E27FC236}">
                  <a16:creationId xmlns:a16="http://schemas.microsoft.com/office/drawing/2014/main" id="{89D1ABC8-E21C-EAFF-A960-1630DD3123E7}"/>
                </a:ext>
              </a:extLst>
            </p:cNvPr>
            <p:cNvSpPr/>
            <p:nvPr/>
          </p:nvSpPr>
          <p:spPr>
            <a:xfrm>
              <a:off x="5171600" y="2297827"/>
              <a:ext cx="1958400" cy="454275"/>
            </a:xfrm>
            <a:prstGeom prst="rect">
              <a:avLst/>
            </a:prstGeom>
            <a:solidFill>
              <a:schemeClr val="accent5"/>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EP, kurios gali būti paveiktos AAP naudojimo, duomenys</a:t>
              </a:r>
            </a:p>
          </p:txBody>
        </p:sp>
        <p:sp>
          <p:nvSpPr>
            <p:cNvPr id="16" name="TextBox 15">
              <a:extLst>
                <a:ext uri="{FF2B5EF4-FFF2-40B4-BE49-F238E27FC236}">
                  <a16:creationId xmlns:a16="http://schemas.microsoft.com/office/drawing/2014/main" id="{6F144909-3284-681E-4752-A0163EB25CCD}"/>
                </a:ext>
              </a:extLst>
            </p:cNvPr>
            <p:cNvSpPr txBox="1"/>
            <p:nvPr/>
          </p:nvSpPr>
          <p:spPr>
            <a:xfrm>
              <a:off x="7247800" y="2213367"/>
              <a:ext cx="1069551" cy="705022"/>
            </a:xfrm>
            <a:prstGeom prst="rect">
              <a:avLst/>
            </a:prstGeom>
            <a:noFill/>
          </p:spPr>
          <p:txBody>
            <a:bodyPr wrap="square" rtlCol="0">
              <a:spAutoFit/>
            </a:bodyPr>
            <a:lstStyle/>
            <a:p>
              <a:r>
                <a:rPr lang="lt-LT" sz="800"/>
                <a:t>Prieinami kaip įvairių projektų šia tematika rezultatai (pvz. LINESAM)</a:t>
              </a:r>
            </a:p>
          </p:txBody>
        </p:sp>
        <p:cxnSp>
          <p:nvCxnSpPr>
            <p:cNvPr id="17" name="Connector: Elbow 16">
              <a:extLst>
                <a:ext uri="{FF2B5EF4-FFF2-40B4-BE49-F238E27FC236}">
                  <a16:creationId xmlns:a16="http://schemas.microsoft.com/office/drawing/2014/main" id="{563C75C5-0CE2-362A-3E24-881031EEC5B2}"/>
                </a:ext>
              </a:extLst>
            </p:cNvPr>
            <p:cNvCxnSpPr>
              <a:cxnSpLocks/>
              <a:stCxn id="7" idx="3"/>
            </p:cNvCxnSpPr>
            <p:nvPr/>
          </p:nvCxnSpPr>
          <p:spPr>
            <a:xfrm>
              <a:off x="3578400" y="2413526"/>
              <a:ext cx="194400" cy="4817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B8FA154-389A-CD31-5FD6-A66099B59BDB}"/>
                </a:ext>
              </a:extLst>
            </p:cNvPr>
            <p:cNvCxnSpPr>
              <a:cxnSpLocks/>
              <a:stCxn id="6" idx="3"/>
            </p:cNvCxnSpPr>
            <p:nvPr/>
          </p:nvCxnSpPr>
          <p:spPr>
            <a:xfrm>
              <a:off x="3578400" y="1593209"/>
              <a:ext cx="394001" cy="130205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B76998F-7618-FD18-5905-4003D3C4BD7F}"/>
                </a:ext>
              </a:extLst>
            </p:cNvPr>
            <p:cNvCxnSpPr>
              <a:stCxn id="15" idx="1"/>
            </p:cNvCxnSpPr>
            <p:nvPr/>
          </p:nvCxnSpPr>
          <p:spPr>
            <a:xfrm rot="10800000" flipV="1">
              <a:off x="5061600" y="2524965"/>
              <a:ext cx="110000" cy="37030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27AE7F5-424D-1BDC-DF25-5E427F894E58}"/>
                </a:ext>
              </a:extLst>
            </p:cNvPr>
            <p:cNvCxnSpPr>
              <a:stCxn id="12" idx="1"/>
            </p:cNvCxnSpPr>
            <p:nvPr/>
          </p:nvCxnSpPr>
          <p:spPr>
            <a:xfrm rot="10800000" flipV="1">
              <a:off x="4888800" y="2003367"/>
              <a:ext cx="282800" cy="8918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BDF0D07E-DA4C-B43F-31A0-9FDA44B2976F}"/>
                </a:ext>
              </a:extLst>
            </p:cNvPr>
            <p:cNvCxnSpPr>
              <a:cxnSpLocks/>
              <a:stCxn id="11" idx="1"/>
            </p:cNvCxnSpPr>
            <p:nvPr/>
          </p:nvCxnSpPr>
          <p:spPr>
            <a:xfrm rot="10800000" flipV="1">
              <a:off x="4658400" y="1481771"/>
              <a:ext cx="518400" cy="141349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797445-DC60-6367-1DF4-B819B35463FA}"/>
                </a:ext>
              </a:extLst>
            </p:cNvPr>
            <p:cNvSpPr txBox="1"/>
            <p:nvPr/>
          </p:nvSpPr>
          <p:spPr>
            <a:xfrm>
              <a:off x="3696200" y="2423777"/>
              <a:ext cx="1437400" cy="369332"/>
            </a:xfrm>
            <a:prstGeom prst="rect">
              <a:avLst/>
            </a:prstGeom>
            <a:noFill/>
          </p:spPr>
          <p:txBody>
            <a:bodyPr wrap="square" rtlCol="0">
              <a:spAutoFit/>
            </a:bodyPr>
            <a:lstStyle/>
            <a:p>
              <a:r>
                <a:rPr lang="lt-LT" sz="1800" b="1"/>
                <a:t>REZULTATAI</a:t>
              </a:r>
            </a:p>
          </p:txBody>
        </p:sp>
        <p:sp>
          <p:nvSpPr>
            <p:cNvPr id="2" name="Rectangle 1">
              <a:extLst>
                <a:ext uri="{FF2B5EF4-FFF2-40B4-BE49-F238E27FC236}">
                  <a16:creationId xmlns:a16="http://schemas.microsoft.com/office/drawing/2014/main" id="{AB1A500A-8EDE-D58C-5A07-54D3592C8EF0}"/>
                </a:ext>
              </a:extLst>
            </p:cNvPr>
            <p:cNvSpPr/>
            <p:nvPr/>
          </p:nvSpPr>
          <p:spPr>
            <a:xfrm>
              <a:off x="1581100" y="3879467"/>
              <a:ext cx="180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23" name="TextBox 22">
              <a:extLst>
                <a:ext uri="{FF2B5EF4-FFF2-40B4-BE49-F238E27FC236}">
                  <a16:creationId xmlns:a16="http://schemas.microsoft.com/office/drawing/2014/main" id="{CC9F3F1B-9ED8-700B-17E3-9EC0C926A25D}"/>
                </a:ext>
              </a:extLst>
            </p:cNvPr>
            <p:cNvSpPr txBox="1"/>
            <p:nvPr/>
          </p:nvSpPr>
          <p:spPr>
            <a:xfrm>
              <a:off x="1761100" y="3869439"/>
              <a:ext cx="2766349" cy="241192"/>
            </a:xfrm>
            <a:prstGeom prst="rect">
              <a:avLst/>
            </a:prstGeom>
            <a:noFill/>
          </p:spPr>
          <p:txBody>
            <a:bodyPr wrap="square" rtlCol="0">
              <a:spAutoFit/>
            </a:bodyPr>
            <a:lstStyle/>
            <a:p>
              <a:r>
                <a:rPr lang="lt-LT" sz="700"/>
                <a:t>Integravimo į sprendimų priėmimo procesus galimybė</a:t>
              </a:r>
            </a:p>
          </p:txBody>
        </p:sp>
        <p:sp>
          <p:nvSpPr>
            <p:cNvPr id="24" name="Rectangle 23">
              <a:extLst>
                <a:ext uri="{FF2B5EF4-FFF2-40B4-BE49-F238E27FC236}">
                  <a16:creationId xmlns:a16="http://schemas.microsoft.com/office/drawing/2014/main" id="{B52AA519-2C9C-4C18-742D-E1B05EA2DB0A}"/>
                </a:ext>
              </a:extLst>
            </p:cNvPr>
            <p:cNvSpPr/>
            <p:nvPr/>
          </p:nvSpPr>
          <p:spPr>
            <a:xfrm>
              <a:off x="1581100" y="4182706"/>
              <a:ext cx="180000" cy="180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25" name="TextBox 24">
              <a:extLst>
                <a:ext uri="{FF2B5EF4-FFF2-40B4-BE49-F238E27FC236}">
                  <a16:creationId xmlns:a16="http://schemas.microsoft.com/office/drawing/2014/main" id="{C59DC231-4B04-4550-B355-539E65888DC9}"/>
                </a:ext>
              </a:extLst>
            </p:cNvPr>
            <p:cNvSpPr txBox="1"/>
            <p:nvPr/>
          </p:nvSpPr>
          <p:spPr>
            <a:xfrm>
              <a:off x="1761100" y="4172678"/>
              <a:ext cx="2766349" cy="241192"/>
            </a:xfrm>
            <a:prstGeom prst="rect">
              <a:avLst/>
            </a:prstGeom>
            <a:noFill/>
          </p:spPr>
          <p:txBody>
            <a:bodyPr wrap="square" rtlCol="0">
              <a:spAutoFit/>
            </a:bodyPr>
            <a:lstStyle/>
            <a:p>
              <a:r>
                <a:rPr lang="lt-LT" sz="700"/>
                <a:t>Siūlymai dėl integravimo būdo</a:t>
              </a:r>
            </a:p>
          </p:txBody>
        </p:sp>
      </p:grpSp>
      <p:sp>
        <p:nvSpPr>
          <p:cNvPr id="28" name="TextBox 27">
            <a:extLst>
              <a:ext uri="{FF2B5EF4-FFF2-40B4-BE49-F238E27FC236}">
                <a16:creationId xmlns:a16="http://schemas.microsoft.com/office/drawing/2014/main" id="{6031D481-A186-CF5C-C6AC-D692F9813DF7}"/>
              </a:ext>
            </a:extLst>
          </p:cNvPr>
          <p:cNvSpPr txBox="1"/>
          <p:nvPr/>
        </p:nvSpPr>
        <p:spPr>
          <a:xfrm>
            <a:off x="619200" y="848522"/>
            <a:ext cx="7978700" cy="400110"/>
          </a:xfrm>
          <a:prstGeom prst="rect">
            <a:avLst/>
          </a:prstGeom>
          <a:noFill/>
        </p:spPr>
        <p:txBody>
          <a:bodyPr wrap="square" rtlCol="0">
            <a:spAutoFit/>
          </a:bodyPr>
          <a:lstStyle/>
          <a:p>
            <a:r>
              <a:rPr lang="lt-LT" sz="1000"/>
              <a:t>Tikslas – </a:t>
            </a:r>
            <a:r>
              <a:rPr lang="lt-LT" sz="1000">
                <a:solidFill>
                  <a:schemeClr val="tx1"/>
                </a:solidFill>
              </a:rPr>
              <a:t>siekiama suteikti daugiau įrodymų sprendimams dėl augalų apsaugos produktų naudojimo, kuri</a:t>
            </a:r>
            <a:r>
              <a:rPr lang="en-GB" sz="1000" err="1">
                <a:solidFill>
                  <a:schemeClr val="tx1"/>
                </a:solidFill>
              </a:rPr>
              <a:t>uos</a:t>
            </a:r>
            <a:r>
              <a:rPr lang="en-GB" sz="1000">
                <a:solidFill>
                  <a:schemeClr val="tx1"/>
                </a:solidFill>
              </a:rPr>
              <a:t> </a:t>
            </a:r>
            <a:r>
              <a:rPr lang="en-GB" sz="1000" err="1">
                <a:solidFill>
                  <a:schemeClr val="tx1"/>
                </a:solidFill>
              </a:rPr>
              <a:t>priimant</a:t>
            </a:r>
            <a:r>
              <a:rPr lang="en-GB" sz="1000">
                <a:solidFill>
                  <a:schemeClr val="tx1"/>
                </a:solidFill>
              </a:rPr>
              <a:t> b</a:t>
            </a:r>
            <a:r>
              <a:rPr lang="lt-LT" sz="1000" err="1">
                <a:solidFill>
                  <a:schemeClr val="tx1"/>
                </a:solidFill>
              </a:rPr>
              <a:t>ūtų</a:t>
            </a:r>
            <a:r>
              <a:rPr lang="lt-LT" sz="1000">
                <a:solidFill>
                  <a:schemeClr val="tx1"/>
                </a:solidFill>
              </a:rPr>
              <a:t> atsižvelgta į ekosistemų ir EP būklę.</a:t>
            </a:r>
            <a:r>
              <a:rPr lang="lt-LT" sz="1000"/>
              <a:t> </a:t>
            </a:r>
          </a:p>
        </p:txBody>
      </p:sp>
    </p:spTree>
    <p:extLst>
      <p:ext uri="{BB962C8B-B14F-4D97-AF65-F5344CB8AC3E}">
        <p14:creationId xmlns:p14="http://schemas.microsoft.com/office/powerpoint/2010/main" val="4048601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34E1-F625-7788-F869-13C842217F3F}"/>
              </a:ext>
            </a:extLst>
          </p:cNvPr>
          <p:cNvSpPr>
            <a:spLocks noGrp="1"/>
          </p:cNvSpPr>
          <p:nvPr>
            <p:ph type="title"/>
          </p:nvPr>
        </p:nvSpPr>
        <p:spPr>
          <a:xfrm>
            <a:off x="533400" y="413468"/>
            <a:ext cx="8064500" cy="498598"/>
          </a:xfrm>
        </p:spPr>
        <p:txBody>
          <a:bodyPr/>
          <a:lstStyle/>
          <a:p>
            <a:r>
              <a:rPr lang="lt-LT" sz="1800">
                <a:solidFill>
                  <a:schemeClr val="tx1"/>
                </a:solidFill>
              </a:rPr>
              <a:t>Želdynų ir želdinių apsaugos, tvarkymo ir kūrimo srities integravimo modelių rengimo eiga</a:t>
            </a:r>
          </a:p>
        </p:txBody>
      </p:sp>
      <p:sp>
        <p:nvSpPr>
          <p:cNvPr id="3" name="Slide Number Placeholder 2">
            <a:extLst>
              <a:ext uri="{FF2B5EF4-FFF2-40B4-BE49-F238E27FC236}">
                <a16:creationId xmlns:a16="http://schemas.microsoft.com/office/drawing/2014/main" id="{E00A16EA-0372-757A-7332-815AD813BEF9}"/>
              </a:ext>
            </a:extLst>
          </p:cNvPr>
          <p:cNvSpPr>
            <a:spLocks noGrp="1"/>
          </p:cNvSpPr>
          <p:nvPr>
            <p:ph type="sldNum" sz="quarter" idx="12"/>
          </p:nvPr>
        </p:nvSpPr>
        <p:spPr/>
        <p:txBody>
          <a:bodyPr/>
          <a:lstStyle/>
          <a:p>
            <a:fld id="{42B1E8F1-27DF-3C4C-AF5E-F329429EDE92}" type="slidenum">
              <a:rPr lang="en-LT" smtClean="0"/>
              <a:t>50</a:t>
            </a:fld>
            <a:endParaRPr lang="en-LT"/>
          </a:p>
        </p:txBody>
      </p:sp>
      <p:grpSp>
        <p:nvGrpSpPr>
          <p:cNvPr id="4" name="Group 3">
            <a:extLst>
              <a:ext uri="{FF2B5EF4-FFF2-40B4-BE49-F238E27FC236}">
                <a16:creationId xmlns:a16="http://schemas.microsoft.com/office/drawing/2014/main" id="{4D803BFC-C10A-778D-67BC-5244FB961BED}"/>
              </a:ext>
            </a:extLst>
          </p:cNvPr>
          <p:cNvGrpSpPr/>
          <p:nvPr/>
        </p:nvGrpSpPr>
        <p:grpSpPr>
          <a:xfrm>
            <a:off x="533400" y="1317349"/>
            <a:ext cx="8064500" cy="2397851"/>
            <a:chOff x="533400" y="844981"/>
            <a:chExt cx="8064500" cy="2397851"/>
          </a:xfrm>
        </p:grpSpPr>
        <p:sp>
          <p:nvSpPr>
            <p:cNvPr id="6" name="Rectangle 5">
              <a:extLst>
                <a:ext uri="{FF2B5EF4-FFF2-40B4-BE49-F238E27FC236}">
                  <a16:creationId xmlns:a16="http://schemas.microsoft.com/office/drawing/2014/main" id="{51098DD2-930A-2C62-4640-986461D33478}"/>
                </a:ext>
              </a:extLst>
            </p:cNvPr>
            <p:cNvSpPr/>
            <p:nvPr/>
          </p:nvSpPr>
          <p:spPr>
            <a:xfrm>
              <a:off x="533400" y="1308930"/>
              <a:ext cx="964200" cy="19339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bg1"/>
                  </a:solidFill>
                </a:rPr>
                <a:t>Želdynų ir želdinių apsauga, tvarkymas ir kūrimas</a:t>
              </a:r>
            </a:p>
          </p:txBody>
        </p:sp>
        <p:sp>
          <p:nvSpPr>
            <p:cNvPr id="10" name="Rectangle 9">
              <a:extLst>
                <a:ext uri="{FF2B5EF4-FFF2-40B4-BE49-F238E27FC236}">
                  <a16:creationId xmlns:a16="http://schemas.microsoft.com/office/drawing/2014/main" id="{7B0BA362-B453-1D4C-5249-052F01FE414F}"/>
                </a:ext>
              </a:extLst>
            </p:cNvPr>
            <p:cNvSpPr/>
            <p:nvPr/>
          </p:nvSpPr>
          <p:spPr>
            <a:xfrm>
              <a:off x="1584001" y="1308930"/>
              <a:ext cx="2102399" cy="193390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Želdynų sistema</a:t>
              </a:r>
            </a:p>
            <a:p>
              <a:pPr marL="171450" indent="-171450">
                <a:buFont typeface="Arial" panose="020B0604020202020204" pitchFamily="34" charset="0"/>
                <a:buChar char="•"/>
              </a:pPr>
              <a:r>
                <a:rPr lang="lt-LT" sz="900">
                  <a:solidFill>
                    <a:schemeClr val="tx1"/>
                  </a:solidFill>
                </a:rPr>
                <a:t>Želdynų ir želdinių kūrimas ir įrengimas</a:t>
              </a:r>
            </a:p>
            <a:p>
              <a:pPr marL="171450" indent="-171450">
                <a:buFont typeface="Arial" panose="020B0604020202020204" pitchFamily="34" charset="0"/>
                <a:buChar char="•"/>
              </a:pPr>
              <a:r>
                <a:rPr lang="lt-LT" sz="900">
                  <a:solidFill>
                    <a:schemeClr val="tx1"/>
                  </a:solidFill>
                </a:rPr>
                <a:t>Želdynų normavimas</a:t>
              </a:r>
            </a:p>
            <a:p>
              <a:pPr marL="171450" indent="-171450">
                <a:buFont typeface="Arial" panose="020B0604020202020204" pitchFamily="34" charset="0"/>
                <a:buChar char="•"/>
              </a:pPr>
              <a:r>
                <a:rPr lang="lt-LT" sz="900">
                  <a:solidFill>
                    <a:schemeClr val="tx1"/>
                  </a:solidFill>
                </a:rPr>
                <a:t>Saugomi želdynai ir želdiniai</a:t>
              </a:r>
            </a:p>
            <a:p>
              <a:pPr marL="171450" indent="-171450">
                <a:buFont typeface="Arial" panose="020B0604020202020204" pitchFamily="34" charset="0"/>
                <a:buChar char="•"/>
              </a:pPr>
              <a:r>
                <a:rPr lang="lt-LT" sz="900">
                  <a:solidFill>
                    <a:schemeClr val="tx1"/>
                  </a:solidFill>
                </a:rPr>
                <a:t>Želdynų ir želdinių priežiūra ir tvarkymas</a:t>
              </a:r>
            </a:p>
            <a:p>
              <a:pPr marL="171450" indent="-171450">
                <a:buFont typeface="Arial" panose="020B0604020202020204" pitchFamily="34" charset="0"/>
                <a:buChar char="•"/>
              </a:pPr>
              <a:r>
                <a:rPr lang="lt-LT" sz="900">
                  <a:solidFill>
                    <a:schemeClr val="tx1"/>
                  </a:solidFill>
                </a:rPr>
                <a:t>Želdynų ir želdinių inventorizacija bei apskaita</a:t>
              </a:r>
            </a:p>
            <a:p>
              <a:pPr marL="171450" indent="-171450">
                <a:buFont typeface="Arial" panose="020B0604020202020204" pitchFamily="34" charset="0"/>
                <a:buChar char="•"/>
              </a:pPr>
              <a:r>
                <a:rPr lang="lt-LT" sz="900">
                  <a:solidFill>
                    <a:schemeClr val="tx1"/>
                  </a:solidFill>
                </a:rPr>
                <a:t>Istoriniai želdynai ir valstybinės reikšmės parkai</a:t>
              </a:r>
            </a:p>
            <a:p>
              <a:pPr marL="171450" indent="-171450">
                <a:buFont typeface="Arial" panose="020B0604020202020204" pitchFamily="34" charset="0"/>
                <a:buChar char="•"/>
              </a:pPr>
              <a:r>
                <a:rPr lang="lt-LT" sz="900">
                  <a:solidFill>
                    <a:schemeClr val="tx1"/>
                  </a:solidFill>
                </a:rPr>
                <a:t>Želdinių ir želdinių būklės ekspertizė</a:t>
              </a:r>
            </a:p>
          </p:txBody>
        </p:sp>
        <p:pic>
          <p:nvPicPr>
            <p:cNvPr id="13" name="Graphic 12" descr="Iceberg with solid fill">
              <a:extLst>
                <a:ext uri="{FF2B5EF4-FFF2-40B4-BE49-F238E27FC236}">
                  <a16:creationId xmlns:a16="http://schemas.microsoft.com/office/drawing/2014/main" id="{3D5717FF-C48C-8EA2-ED94-E786E8CAC1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498" y="850712"/>
              <a:ext cx="432000" cy="432000"/>
            </a:xfrm>
            <a:prstGeom prst="rect">
              <a:avLst/>
            </a:prstGeom>
          </p:spPr>
        </p:pic>
        <p:pic>
          <p:nvPicPr>
            <p:cNvPr id="14" name="Graphic 13" descr="Scales of justice with solid fill">
              <a:extLst>
                <a:ext uri="{FF2B5EF4-FFF2-40B4-BE49-F238E27FC236}">
                  <a16:creationId xmlns:a16="http://schemas.microsoft.com/office/drawing/2014/main" id="{95518AB8-D4E4-397A-CE56-59758892C7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8477" y="844981"/>
              <a:ext cx="432000" cy="432000"/>
            </a:xfrm>
            <a:prstGeom prst="rect">
              <a:avLst/>
            </a:prstGeom>
          </p:spPr>
        </p:pic>
        <p:pic>
          <p:nvPicPr>
            <p:cNvPr id="20" name="Graphic 19" descr="Brainstorm with solid fill">
              <a:extLst>
                <a:ext uri="{FF2B5EF4-FFF2-40B4-BE49-F238E27FC236}">
                  <a16:creationId xmlns:a16="http://schemas.microsoft.com/office/drawing/2014/main" id="{117585FB-B45B-308F-63B6-120488A34B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8397" y="844981"/>
              <a:ext cx="432000" cy="432000"/>
            </a:xfrm>
            <a:prstGeom prst="rect">
              <a:avLst/>
            </a:prstGeom>
          </p:spPr>
        </p:pic>
        <p:pic>
          <p:nvPicPr>
            <p:cNvPr id="21" name="Graphic 20" descr="Blockchain with solid fill">
              <a:extLst>
                <a:ext uri="{FF2B5EF4-FFF2-40B4-BE49-F238E27FC236}">
                  <a16:creationId xmlns:a16="http://schemas.microsoft.com/office/drawing/2014/main" id="{245CCD6A-37E4-1D79-8939-47785FDD9C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1515" y="844981"/>
              <a:ext cx="420472" cy="432000"/>
            </a:xfrm>
            <a:prstGeom prst="rect">
              <a:avLst/>
            </a:prstGeom>
          </p:spPr>
        </p:pic>
        <p:sp>
          <p:nvSpPr>
            <p:cNvPr id="23" name="Rectangle 22">
              <a:extLst>
                <a:ext uri="{FF2B5EF4-FFF2-40B4-BE49-F238E27FC236}">
                  <a16:creationId xmlns:a16="http://schemas.microsoft.com/office/drawing/2014/main" id="{77C9DB85-A6DC-CE7C-0C6A-A7D6D92A8B9A}"/>
                </a:ext>
              </a:extLst>
            </p:cNvPr>
            <p:cNvSpPr/>
            <p:nvPr/>
          </p:nvSpPr>
          <p:spPr>
            <a:xfrm>
              <a:off x="3772801" y="1308929"/>
              <a:ext cx="3326400" cy="193390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900">
                  <a:solidFill>
                    <a:schemeClr val="tx1"/>
                  </a:solidFill>
                </a:rPr>
                <a:t>Želdynams įkurti ir įrengti turi būti parengtas želdyno projektas (išskyrus privačiose teritorijose steigiamus želdynus). Projekto rengimo metu jau yra numatyta atlikti EP analizę, todėl papildomas integravimas nesiūlomas.</a:t>
              </a:r>
            </a:p>
            <a:p>
              <a:pPr marL="171450" indent="-171450">
                <a:buFont typeface="Arial" panose="020B0604020202020204" pitchFamily="34" charset="0"/>
                <a:buChar char="•"/>
              </a:pPr>
              <a:r>
                <a:rPr lang="lt-LT" sz="900">
                  <a:solidFill>
                    <a:schemeClr val="tx1"/>
                  </a:solidFill>
                </a:rPr>
                <a:t>Želdynų funkcijų (taip pat per EP prizmę) išgryninimas želdynų normavimo kontekste gali padėti nustatyti tam tikrus normatyvus.</a:t>
              </a:r>
            </a:p>
            <a:p>
              <a:pPr marL="171450" indent="-171450">
                <a:buFont typeface="Arial" panose="020B0604020202020204" pitchFamily="34" charset="0"/>
                <a:buChar char="•"/>
              </a:pPr>
              <a:r>
                <a:rPr lang="lt-LT" sz="900">
                  <a:solidFill>
                    <a:schemeClr val="tx1"/>
                  </a:solidFill>
                </a:rPr>
                <a:t>Želdynai ir želdiniai, ypač miestuose, dažnai yra siejami su žaliąją infrastruktūra, kuri pagal jos kūrimo tikslus ir esmę atliepia želdynų ir želdinių kūrimo tikslus ir atliekamas funkcijas. </a:t>
              </a:r>
            </a:p>
            <a:p>
              <a:pPr marL="171450" indent="-171450">
                <a:buFont typeface="Arial" panose="020B0604020202020204" pitchFamily="34" charset="0"/>
                <a:buChar char="•"/>
              </a:pPr>
              <a:r>
                <a:rPr lang="lt-LT" sz="900">
                  <a:solidFill>
                    <a:schemeClr val="tx1"/>
                  </a:solidFill>
                </a:rPr>
                <a:t>Kuriant žaliosios infrastruktūros teisinius mechanizmus, atsižvelgti į siūlomus žaliosios infrastruktūros apibrėžties ir kriterijų aspektus, kurie apima ekosisteminį požiūrį</a:t>
              </a:r>
            </a:p>
          </p:txBody>
        </p:sp>
        <p:sp>
          <p:nvSpPr>
            <p:cNvPr id="24" name="Rectangle 23">
              <a:extLst>
                <a:ext uri="{FF2B5EF4-FFF2-40B4-BE49-F238E27FC236}">
                  <a16:creationId xmlns:a16="http://schemas.microsoft.com/office/drawing/2014/main" id="{1CD12B40-5D26-0277-894B-C50C4BB4290C}"/>
                </a:ext>
              </a:extLst>
            </p:cNvPr>
            <p:cNvSpPr/>
            <p:nvPr/>
          </p:nvSpPr>
          <p:spPr>
            <a:xfrm>
              <a:off x="7185602" y="1308930"/>
              <a:ext cx="1412298" cy="19339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chemeClr val="tx1"/>
                  </a:solidFill>
                </a:rPr>
                <a:t>Integravimas įteisinant žaliosios infrastruktūros apibrėžtį</a:t>
              </a:r>
            </a:p>
          </p:txBody>
        </p:sp>
      </p:grpSp>
    </p:spTree>
    <p:extLst>
      <p:ext uri="{BB962C8B-B14F-4D97-AF65-F5344CB8AC3E}">
        <p14:creationId xmlns:p14="http://schemas.microsoft.com/office/powerpoint/2010/main" val="992821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8A90-2995-40E3-1D0E-33BDABCB5DE4}"/>
              </a:ext>
            </a:extLst>
          </p:cNvPr>
          <p:cNvSpPr>
            <a:spLocks noGrp="1"/>
          </p:cNvSpPr>
          <p:nvPr>
            <p:ph type="title"/>
          </p:nvPr>
        </p:nvSpPr>
        <p:spPr>
          <a:xfrm>
            <a:off x="533400" y="413468"/>
            <a:ext cx="8064500" cy="276999"/>
          </a:xfrm>
        </p:spPr>
        <p:txBody>
          <a:bodyPr/>
          <a:lstStyle/>
          <a:p>
            <a:r>
              <a:rPr lang="lt-LT" sz="2000">
                <a:solidFill>
                  <a:schemeClr val="tx1"/>
                </a:solidFill>
              </a:rPr>
              <a:t>Pasiūlymas – žaliosios infrastruktūros integravimas</a:t>
            </a:r>
          </a:p>
        </p:txBody>
      </p:sp>
      <p:sp>
        <p:nvSpPr>
          <p:cNvPr id="3" name="Slide Number Placeholder 2">
            <a:extLst>
              <a:ext uri="{FF2B5EF4-FFF2-40B4-BE49-F238E27FC236}">
                <a16:creationId xmlns:a16="http://schemas.microsoft.com/office/drawing/2014/main" id="{226F7682-4C51-FFF5-DABF-50126FCB060A}"/>
              </a:ext>
            </a:extLst>
          </p:cNvPr>
          <p:cNvSpPr>
            <a:spLocks noGrp="1"/>
          </p:cNvSpPr>
          <p:nvPr>
            <p:ph type="sldNum" sz="quarter" idx="12"/>
          </p:nvPr>
        </p:nvSpPr>
        <p:spPr/>
        <p:txBody>
          <a:bodyPr/>
          <a:lstStyle/>
          <a:p>
            <a:fld id="{42B1E8F1-27DF-3C4C-AF5E-F329429EDE92}" type="slidenum">
              <a:rPr lang="lt-LT" smtClean="0"/>
              <a:t>51</a:t>
            </a:fld>
            <a:endParaRPr lang="lt-LT"/>
          </a:p>
        </p:txBody>
      </p:sp>
      <p:sp>
        <p:nvSpPr>
          <p:cNvPr id="10" name="TextBox 9">
            <a:extLst>
              <a:ext uri="{FF2B5EF4-FFF2-40B4-BE49-F238E27FC236}">
                <a16:creationId xmlns:a16="http://schemas.microsoft.com/office/drawing/2014/main" id="{841C55AD-C44F-6AFC-ABBD-2463E5CBDF04}"/>
              </a:ext>
            </a:extLst>
          </p:cNvPr>
          <p:cNvSpPr txBox="1"/>
          <p:nvPr/>
        </p:nvSpPr>
        <p:spPr>
          <a:xfrm>
            <a:off x="414000" y="4390446"/>
            <a:ext cx="8427600" cy="215444"/>
          </a:xfrm>
          <a:prstGeom prst="rect">
            <a:avLst/>
          </a:prstGeom>
          <a:noFill/>
        </p:spPr>
        <p:txBody>
          <a:bodyPr wrap="square">
            <a:spAutoFit/>
          </a:bodyPr>
          <a:lstStyle/>
          <a:p>
            <a:r>
              <a:rPr lang="lt-LT" sz="800">
                <a:solidFill>
                  <a:schemeClr val="tx2"/>
                </a:solidFill>
              </a:rPr>
              <a:t>Šaltinis: </a:t>
            </a:r>
            <a:r>
              <a:rPr lang="en-GB" sz="800">
                <a:solidFill>
                  <a:schemeClr val="tx2"/>
                </a:solidFill>
              </a:rPr>
              <a:t>Guidance on a strategic framework for further supporting the deployment</a:t>
            </a:r>
            <a:r>
              <a:rPr lang="lt-LT" sz="800">
                <a:solidFill>
                  <a:schemeClr val="tx2"/>
                </a:solidFill>
              </a:rPr>
              <a:t> </a:t>
            </a:r>
            <a:r>
              <a:rPr lang="en-GB" sz="800">
                <a:solidFill>
                  <a:schemeClr val="tx2"/>
                </a:solidFill>
              </a:rPr>
              <a:t>of EU-level green and blue infrastructure</a:t>
            </a:r>
            <a:endParaRPr lang="lt-LT" sz="800">
              <a:solidFill>
                <a:schemeClr val="tx2"/>
              </a:solidFill>
            </a:endParaRPr>
          </a:p>
        </p:txBody>
      </p:sp>
      <p:grpSp>
        <p:nvGrpSpPr>
          <p:cNvPr id="9" name="Group 8">
            <a:extLst>
              <a:ext uri="{FF2B5EF4-FFF2-40B4-BE49-F238E27FC236}">
                <a16:creationId xmlns:a16="http://schemas.microsoft.com/office/drawing/2014/main" id="{472690A1-FD16-8089-B8A1-875DCA5E4B81}"/>
              </a:ext>
            </a:extLst>
          </p:cNvPr>
          <p:cNvGrpSpPr/>
          <p:nvPr/>
        </p:nvGrpSpPr>
        <p:grpSpPr>
          <a:xfrm>
            <a:off x="612000" y="757180"/>
            <a:ext cx="6573600" cy="3478904"/>
            <a:chOff x="612000" y="778780"/>
            <a:chExt cx="6573600" cy="3478904"/>
          </a:xfrm>
        </p:grpSpPr>
        <p:sp>
          <p:nvSpPr>
            <p:cNvPr id="4" name="Rectangle 3">
              <a:extLst>
                <a:ext uri="{FF2B5EF4-FFF2-40B4-BE49-F238E27FC236}">
                  <a16:creationId xmlns:a16="http://schemas.microsoft.com/office/drawing/2014/main" id="{2102CF16-80FD-A57E-2ABC-56093775C214}"/>
                </a:ext>
              </a:extLst>
            </p:cNvPr>
            <p:cNvSpPr/>
            <p:nvPr/>
          </p:nvSpPr>
          <p:spPr>
            <a:xfrm>
              <a:off x="612000" y="1051200"/>
              <a:ext cx="1670400" cy="262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800" b="1"/>
                <a:t>Žalioji infrastruktūra </a:t>
              </a:r>
            </a:p>
            <a:p>
              <a:endParaRPr lang="lt-LT" sz="800"/>
            </a:p>
            <a:p>
              <a:r>
                <a:rPr lang="lt-LT" sz="800"/>
                <a:t>Tai strategiškai suplanuotas gamtinių ir pusiau natūralių teritorijų tinklas su kitomis aplinkos ypatybėmis, sukurtas ir valdomas teikti platų ekosisteminių paslaugų spektrą, pavyzdžiui, vandens valymą, oro kokybę, erdvę poilsiui ir klimato kaitos švelninimą bei prisitaikymą.</a:t>
              </a:r>
            </a:p>
            <a:p>
              <a:r>
                <a:rPr lang="lt-LT" sz="800"/>
                <a:t>Ji apima žaliąsias zonas (arba mėlynąsias, jei tai jūrinės ekosistemos) ir kitus fizinius sausumos (įskaitant pakrantes) ir jūrinius objektus. Sausumos žaliosios infrastruktūros gali būti tiek kaimuose, tiek miestuose.  Žaliosios infrastruktūros stuburą sudaro </a:t>
              </a:r>
              <a:r>
                <a:rPr lang="lt-LT" sz="800" err="1"/>
                <a:t>Natura</a:t>
              </a:r>
              <a:r>
                <a:rPr lang="lt-LT" sz="800"/>
                <a:t> 2000 teritorijos</a:t>
              </a:r>
            </a:p>
          </p:txBody>
        </p:sp>
        <p:sp>
          <p:nvSpPr>
            <p:cNvPr id="5" name="Rectangle 4">
              <a:extLst>
                <a:ext uri="{FF2B5EF4-FFF2-40B4-BE49-F238E27FC236}">
                  <a16:creationId xmlns:a16="http://schemas.microsoft.com/office/drawing/2014/main" id="{A3FF5166-873A-9BA4-5CE1-98DC932975BD}"/>
                </a:ext>
              </a:extLst>
            </p:cNvPr>
            <p:cNvSpPr/>
            <p:nvPr/>
          </p:nvSpPr>
          <p:spPr>
            <a:xfrm>
              <a:off x="2491200" y="1051200"/>
              <a:ext cx="2340000" cy="5976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1. Tam, kad žalioji infrastruktūra galėtų būti vadinama žaliąja ar mėlynąja jos privalo apimti sveikas ekosistemas su gausia rūšių įvairove, teikiančias EP (kaip naudas).</a:t>
              </a:r>
            </a:p>
          </p:txBody>
        </p:sp>
        <p:sp>
          <p:nvSpPr>
            <p:cNvPr id="6" name="Rectangle 5">
              <a:extLst>
                <a:ext uri="{FF2B5EF4-FFF2-40B4-BE49-F238E27FC236}">
                  <a16:creationId xmlns:a16="http://schemas.microsoft.com/office/drawing/2014/main" id="{1B7FE581-30B5-0D69-B00B-244C5D2FDCE6}"/>
                </a:ext>
              </a:extLst>
            </p:cNvPr>
            <p:cNvSpPr/>
            <p:nvPr/>
          </p:nvSpPr>
          <p:spPr>
            <a:xfrm>
              <a:off x="2491200" y="1773989"/>
              <a:ext cx="2340000" cy="998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2. Jos taip pat turi apimti kraštovaizdžio elementus, kurie yra svarbūs biologinės įvairovės konservavimui, pavyzdžiui, vietiniu lygiu biologine įvairove turtingus parkus, sodus, žaliuosius stogus, tvenkinius, medžius, pievas ir t. t.; regioniniu lygiu didelius ežerus, upių baseinus, ekstensyvias ganyklas ir t. t.</a:t>
              </a:r>
            </a:p>
          </p:txBody>
        </p:sp>
        <p:sp>
          <p:nvSpPr>
            <p:cNvPr id="7" name="Rectangle 6">
              <a:extLst>
                <a:ext uri="{FF2B5EF4-FFF2-40B4-BE49-F238E27FC236}">
                  <a16:creationId xmlns:a16="http://schemas.microsoft.com/office/drawing/2014/main" id="{7AAE0F6E-8928-00A6-54AD-2FBE4D1E863F}"/>
                </a:ext>
              </a:extLst>
            </p:cNvPr>
            <p:cNvSpPr/>
            <p:nvPr/>
          </p:nvSpPr>
          <p:spPr>
            <a:xfrm>
              <a:off x="2491200" y="2897189"/>
              <a:ext cx="2340000" cy="7820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900">
                  <a:solidFill>
                    <a:sysClr val="windowText" lastClr="000000"/>
                  </a:solidFill>
                </a:rPr>
                <a:t>3. Žalioji struktūra turi būti sukurta siekiant teikti EP. Todėl žaliosios ir mėlynosios zonos, kurios yra tinklo dalis, turi būti tvarkomos taip, kad būtų aktyviai palaikomos ar net gerinamos jų teikiamos EP.</a:t>
              </a:r>
            </a:p>
          </p:txBody>
        </p:sp>
        <p:sp>
          <p:nvSpPr>
            <p:cNvPr id="8" name="TextBox 7">
              <a:extLst>
                <a:ext uri="{FF2B5EF4-FFF2-40B4-BE49-F238E27FC236}">
                  <a16:creationId xmlns:a16="http://schemas.microsoft.com/office/drawing/2014/main" id="{8350554F-BBEC-366C-EB60-676039E20BCA}"/>
                </a:ext>
              </a:extLst>
            </p:cNvPr>
            <p:cNvSpPr txBox="1"/>
            <p:nvPr/>
          </p:nvSpPr>
          <p:spPr>
            <a:xfrm>
              <a:off x="2322000" y="778780"/>
              <a:ext cx="2685600" cy="253916"/>
            </a:xfrm>
            <a:prstGeom prst="rect">
              <a:avLst/>
            </a:prstGeom>
            <a:noFill/>
          </p:spPr>
          <p:txBody>
            <a:bodyPr wrap="square" rtlCol="0">
              <a:spAutoFit/>
            </a:bodyPr>
            <a:lstStyle/>
            <a:p>
              <a:r>
                <a:rPr lang="lt-LT" sz="1050"/>
                <a:t>Žaliosios infrastruktūros požymiai, paremti EP </a:t>
              </a:r>
            </a:p>
          </p:txBody>
        </p:sp>
        <p:sp>
          <p:nvSpPr>
            <p:cNvPr id="11" name="TextBox 10">
              <a:extLst>
                <a:ext uri="{FF2B5EF4-FFF2-40B4-BE49-F238E27FC236}">
                  <a16:creationId xmlns:a16="http://schemas.microsoft.com/office/drawing/2014/main" id="{78BF7F8F-C144-112D-ABE1-BAB4FF141CCC}"/>
                </a:ext>
              </a:extLst>
            </p:cNvPr>
            <p:cNvSpPr txBox="1"/>
            <p:nvPr/>
          </p:nvSpPr>
          <p:spPr>
            <a:xfrm>
              <a:off x="612000" y="3749853"/>
              <a:ext cx="4219200" cy="507831"/>
            </a:xfrm>
            <a:prstGeom prst="rect">
              <a:avLst/>
            </a:prstGeom>
            <a:noFill/>
          </p:spPr>
          <p:txBody>
            <a:bodyPr wrap="square" rtlCol="0">
              <a:spAutoFit/>
            </a:bodyPr>
            <a:lstStyle/>
            <a:p>
              <a:r>
                <a:rPr lang="lt-LT" sz="900"/>
                <a:t>Taikomas platesnis požiūris į žaliąją infrastruktūrą. Tokiems projektams gali būti priskiriami tarpvalstybiniai projektai, kuriais siekiama atkurti ekosistemas ar sumažinti jų nykimą, būklės prastėjimą</a:t>
              </a:r>
            </a:p>
          </p:txBody>
        </p:sp>
        <p:sp>
          <p:nvSpPr>
            <p:cNvPr id="12" name="Rectangle 11">
              <a:extLst>
                <a:ext uri="{FF2B5EF4-FFF2-40B4-BE49-F238E27FC236}">
                  <a16:creationId xmlns:a16="http://schemas.microsoft.com/office/drawing/2014/main" id="{20ACE429-0809-6415-BA1D-09922466EB03}"/>
                </a:ext>
              </a:extLst>
            </p:cNvPr>
            <p:cNvSpPr/>
            <p:nvPr/>
          </p:nvSpPr>
          <p:spPr>
            <a:xfrm>
              <a:off x="5007600" y="1051200"/>
              <a:ext cx="2178000" cy="262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Siūloma žaliąją infrastruktūrą analizuoti ir integruoti per EP prizmę, pabrėžiant, kad tokia infrastruktūra privalo teikti EP.</a:t>
              </a:r>
            </a:p>
            <a:p>
              <a:pPr algn="ctr"/>
              <a:r>
                <a:rPr lang="lt-LT" sz="900">
                  <a:solidFill>
                    <a:sysClr val="windowText" lastClr="000000"/>
                  </a:solidFill>
                </a:rPr>
                <a:t>Atsižvelgimas į EP suteikia galimybę įvertinti tokios infrastruktūras naudas plačiau ir palyginti su pilkosios infrastruktūros sprendiniais. </a:t>
              </a:r>
            </a:p>
            <a:p>
              <a:pPr algn="ctr"/>
              <a:r>
                <a:rPr lang="lt-LT" sz="900">
                  <a:solidFill>
                    <a:sysClr val="windowText" lastClr="000000"/>
                  </a:solidFill>
                </a:rPr>
                <a:t>Pasiūlymas susijęs su teritorijų planavimo pasiūlymu, kuris suteikia informacijos, kokiems pagrindiniams poreikiams tenkinti gali būti vystoma žalioji infrastruktūra.</a:t>
              </a:r>
            </a:p>
          </p:txBody>
        </p:sp>
      </p:grpSp>
    </p:spTree>
    <p:extLst>
      <p:ext uri="{BB962C8B-B14F-4D97-AF65-F5344CB8AC3E}">
        <p14:creationId xmlns:p14="http://schemas.microsoft.com/office/powerpoint/2010/main" val="105080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4743-E334-A740-8057-8435EE1D4D44}"/>
              </a:ext>
            </a:extLst>
          </p:cNvPr>
          <p:cNvSpPr>
            <a:spLocks noGrp="1"/>
          </p:cNvSpPr>
          <p:nvPr>
            <p:ph type="title"/>
          </p:nvPr>
        </p:nvSpPr>
        <p:spPr>
          <a:xfrm>
            <a:off x="526745" y="344496"/>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3EC7DA9F-FF70-E3ED-2B7A-C18A14369A23}"/>
              </a:ext>
            </a:extLst>
          </p:cNvPr>
          <p:cNvSpPr>
            <a:spLocks noGrp="1"/>
          </p:cNvSpPr>
          <p:nvPr>
            <p:ph type="sldNum" sz="quarter" idx="12"/>
          </p:nvPr>
        </p:nvSpPr>
        <p:spPr/>
        <p:txBody>
          <a:bodyPr/>
          <a:lstStyle/>
          <a:p>
            <a:fld id="{42B1E8F1-27DF-3C4C-AF5E-F329429EDE92}" type="slidenum">
              <a:rPr lang="en-LT" smtClean="0"/>
              <a:t>52</a:t>
            </a:fld>
            <a:endParaRPr lang="en-LT"/>
          </a:p>
        </p:txBody>
      </p:sp>
      <p:sp>
        <p:nvSpPr>
          <p:cNvPr id="6" name="Rectangle 5">
            <a:extLst>
              <a:ext uri="{FF2B5EF4-FFF2-40B4-BE49-F238E27FC236}">
                <a16:creationId xmlns:a16="http://schemas.microsoft.com/office/drawing/2014/main" id="{45EE47C8-B7C4-6452-4899-85BC5715072A}"/>
              </a:ext>
            </a:extLst>
          </p:cNvPr>
          <p:cNvSpPr/>
          <p:nvPr/>
        </p:nvSpPr>
        <p:spPr>
          <a:xfrm>
            <a:off x="4616850"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Nauda sektoriui ir visuomenei</a:t>
            </a:r>
          </a:p>
        </p:txBody>
      </p:sp>
      <p:sp>
        <p:nvSpPr>
          <p:cNvPr id="4" name="Rectangle 3">
            <a:extLst>
              <a:ext uri="{FF2B5EF4-FFF2-40B4-BE49-F238E27FC236}">
                <a16:creationId xmlns:a16="http://schemas.microsoft.com/office/drawing/2014/main" id="{3ECC150A-2B89-45F7-F756-65C62AC07556}"/>
              </a:ext>
            </a:extLst>
          </p:cNvPr>
          <p:cNvSpPr/>
          <p:nvPr/>
        </p:nvSpPr>
        <p:spPr>
          <a:xfrm>
            <a:off x="526745" y="657659"/>
            <a:ext cx="3996000" cy="21311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a:t>Poveikis ekosistemų būklei ir EP kokybei</a:t>
            </a:r>
          </a:p>
        </p:txBody>
      </p:sp>
      <p:cxnSp>
        <p:nvCxnSpPr>
          <p:cNvPr id="5" name="Straight Connector 4">
            <a:extLst>
              <a:ext uri="{FF2B5EF4-FFF2-40B4-BE49-F238E27FC236}">
                <a16:creationId xmlns:a16="http://schemas.microsoft.com/office/drawing/2014/main" id="{DA341A6F-4240-9412-3358-31258F74FA6B}"/>
              </a:ext>
            </a:extLst>
          </p:cNvPr>
          <p:cNvCxnSpPr>
            <a:cxnSpLocks/>
          </p:cNvCxnSpPr>
          <p:nvPr/>
        </p:nvCxnSpPr>
        <p:spPr>
          <a:xfrm>
            <a:off x="4567852" y="657659"/>
            <a:ext cx="6350" cy="3957535"/>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AC39D7-F6FA-FB58-3C7C-43892489773B}"/>
              </a:ext>
            </a:extLst>
          </p:cNvPr>
          <p:cNvSpPr txBox="1"/>
          <p:nvPr/>
        </p:nvSpPr>
        <p:spPr>
          <a:xfrm>
            <a:off x="902650" y="945702"/>
            <a:ext cx="3602427" cy="261610"/>
          </a:xfrm>
          <a:prstGeom prst="rect">
            <a:avLst/>
          </a:prstGeom>
          <a:noFill/>
        </p:spPr>
        <p:txBody>
          <a:bodyPr wrap="square" rtlCol="0">
            <a:spAutoFit/>
          </a:bodyPr>
          <a:lstStyle/>
          <a:p>
            <a:r>
              <a:rPr lang="lt-LT" sz="1100" b="1"/>
              <a:t>Ekosistemos: urbanizuotos teritorijos</a:t>
            </a:r>
          </a:p>
        </p:txBody>
      </p:sp>
      <p:pic>
        <p:nvPicPr>
          <p:cNvPr id="8" name="Picture 7" descr="Shape&#10;&#10;Description automatically generated with low confidence">
            <a:extLst>
              <a:ext uri="{FF2B5EF4-FFF2-40B4-BE49-F238E27FC236}">
                <a16:creationId xmlns:a16="http://schemas.microsoft.com/office/drawing/2014/main" id="{2BC17D88-EDDC-B514-3FC8-8CD59F337AF4}"/>
              </a:ext>
            </a:extLst>
          </p:cNvPr>
          <p:cNvPicPr>
            <a:picLocks noChangeAspect="1"/>
          </p:cNvPicPr>
          <p:nvPr/>
        </p:nvPicPr>
        <p:blipFill>
          <a:blip r:embed="rId2">
            <a:duotone>
              <a:schemeClr val="accent1">
                <a:shade val="45000"/>
                <a:satMod val="135000"/>
              </a:schemeClr>
              <a:prstClr val="white"/>
            </a:duotone>
          </a:blip>
          <a:stretch>
            <a:fillRect/>
          </a:stretch>
        </p:blipFill>
        <p:spPr>
          <a:xfrm>
            <a:off x="524724" y="985521"/>
            <a:ext cx="384583" cy="372335"/>
          </a:xfrm>
          <a:prstGeom prst="rect">
            <a:avLst/>
          </a:prstGeom>
          <a:ln>
            <a:noFill/>
          </a:ln>
        </p:spPr>
      </p:pic>
      <p:sp>
        <p:nvSpPr>
          <p:cNvPr id="9" name="TextBox 8">
            <a:extLst>
              <a:ext uri="{FF2B5EF4-FFF2-40B4-BE49-F238E27FC236}">
                <a16:creationId xmlns:a16="http://schemas.microsoft.com/office/drawing/2014/main" id="{6A3F6863-38EA-B7BB-453C-FDF23DC58677}"/>
              </a:ext>
            </a:extLst>
          </p:cNvPr>
          <p:cNvSpPr txBox="1"/>
          <p:nvPr/>
        </p:nvSpPr>
        <p:spPr>
          <a:xfrm>
            <a:off x="909307" y="1155147"/>
            <a:ext cx="3587096" cy="6463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Siūloma, kad žalioji infrastruktūra būtų traktuojama kaip žalioji tik tuo atveju, jei ji apima sveikas ekosistemas su gausia rūšių įvairove.</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Žaliosios infrastruktūros teisinis reglamentavimas suteikia postūmį ją plėtoti užtikrinant gerą ekosistemų būklę.</a:t>
            </a:r>
            <a:r>
              <a:rPr lang="en-LT" sz="900">
                <a:effectLst/>
              </a:rPr>
              <a:t> </a:t>
            </a:r>
            <a:endParaRPr lang="lt-LT" sz="90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6323D1D-AAB6-6CE9-491D-AB2C6CBD7ECC}"/>
              </a:ext>
            </a:extLst>
          </p:cNvPr>
          <p:cNvSpPr txBox="1"/>
          <p:nvPr/>
        </p:nvSpPr>
        <p:spPr>
          <a:xfrm>
            <a:off x="902237" y="2078410"/>
            <a:ext cx="3573593" cy="430887"/>
          </a:xfrm>
          <a:prstGeom prst="rect">
            <a:avLst/>
          </a:prstGeom>
          <a:noFill/>
        </p:spPr>
        <p:txBody>
          <a:bodyPr wrap="square" rtlCol="0">
            <a:spAutoFit/>
          </a:bodyPr>
          <a:lstStyle/>
          <a:p>
            <a:pPr algn="just">
              <a:buClr>
                <a:srgbClr val="1F7B61"/>
              </a:buClr>
              <a:buSzPts val="800"/>
            </a:pPr>
            <a:r>
              <a:rPr lang="lt-LT" sz="1100" b="1">
                <a:solidFill>
                  <a:srgbClr val="000000"/>
                </a:solidFill>
                <a:effectLst/>
                <a:ea typeface="Calibri" panose="020F0502020204030204" pitchFamily="34" charset="0"/>
                <a:cs typeface="Calibri" panose="020F0502020204030204" pitchFamily="34" charset="0"/>
              </a:rPr>
              <a:t>Pavyzdinės EP:</a:t>
            </a:r>
            <a:r>
              <a:rPr lang="en-LT" sz="1100" b="1">
                <a:solidFill>
                  <a:srgbClr val="000000"/>
                </a:solidFill>
                <a:ea typeface="Calibri" panose="020F0502020204030204" pitchFamily="34" charset="0"/>
                <a:cs typeface="Times New Roman" panose="02020603050405020304" pitchFamily="18" charset="0"/>
              </a:rPr>
              <a:t> </a:t>
            </a:r>
            <a:r>
              <a:rPr lang="lt-LT" sz="1100" b="1">
                <a:effectLst/>
                <a:ea typeface="Calibri" panose="020F0502020204030204" pitchFamily="34" charset="0"/>
                <a:cs typeface="Times New Roman" panose="02020603050405020304" pitchFamily="18" charset="0"/>
              </a:rPr>
              <a:t>apsauga nuo vėjo, klimato reguliavimas, triukšmo lygio mažinimas, kt.</a:t>
            </a:r>
            <a:endParaRPr lang="lt-LT" sz="1100" b="1">
              <a:cs typeface="Calibri" panose="020F0502020204030204" pitchFamily="34" charset="0"/>
            </a:endParaRPr>
          </a:p>
        </p:txBody>
      </p:sp>
      <p:pic>
        <p:nvPicPr>
          <p:cNvPr id="11" name="Graphic 10" descr="Open hand with plant outline">
            <a:extLst>
              <a:ext uri="{FF2B5EF4-FFF2-40B4-BE49-F238E27FC236}">
                <a16:creationId xmlns:a16="http://schemas.microsoft.com/office/drawing/2014/main" id="{958600A2-D885-86F1-9AB9-7C6282E41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349" y="2114583"/>
            <a:ext cx="372335" cy="372335"/>
          </a:xfrm>
          <a:prstGeom prst="rect">
            <a:avLst/>
          </a:prstGeom>
        </p:spPr>
      </p:pic>
      <p:sp>
        <p:nvSpPr>
          <p:cNvPr id="12" name="TextBox 11">
            <a:extLst>
              <a:ext uri="{FF2B5EF4-FFF2-40B4-BE49-F238E27FC236}">
                <a16:creationId xmlns:a16="http://schemas.microsoft.com/office/drawing/2014/main" id="{DBBC22BF-BCE4-5880-F119-82CB787DFE4D}"/>
              </a:ext>
            </a:extLst>
          </p:cNvPr>
          <p:cNvSpPr txBox="1"/>
          <p:nvPr/>
        </p:nvSpPr>
        <p:spPr>
          <a:xfrm>
            <a:off x="910058" y="2443059"/>
            <a:ext cx="3587096" cy="7848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Pagal savo esmę, žalioji infrastruktūra turi būti kuriama taip, kad gebėtų teikti EP. Jos turi būti tvarkomos ir palaikomos taip, kad būtų palaikoma ar gerinama EP kokybė;</a:t>
            </a:r>
          </a:p>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Žaliosios infrastruktūros teisinio reglamentavimo sukūrimas sukuria prielaidas gerinti tokios infrastruktūros teikiamų EP kokybę.</a:t>
            </a:r>
            <a:r>
              <a:rPr lang="en-LT" sz="900">
                <a:effectLst/>
              </a:rPr>
              <a:t> </a:t>
            </a:r>
            <a:endParaRPr lang="lt-LT" sz="900">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A027258-5C13-A8A0-4ABF-B928D93D56E4}"/>
              </a:ext>
            </a:extLst>
          </p:cNvPr>
          <p:cNvSpPr txBox="1"/>
          <p:nvPr/>
        </p:nvSpPr>
        <p:spPr>
          <a:xfrm rot="16200000">
            <a:off x="63238" y="3821990"/>
            <a:ext cx="1324800" cy="261610"/>
          </a:xfrm>
          <a:prstGeom prst="rect">
            <a:avLst/>
          </a:prstGeom>
          <a:solidFill>
            <a:schemeClr val="tx2">
              <a:lumMod val="60000"/>
              <a:lumOff val="40000"/>
            </a:schemeClr>
          </a:solidFill>
        </p:spPr>
        <p:txBody>
          <a:bodyPr wrap="square" rtlCol="0">
            <a:spAutoFit/>
          </a:bodyPr>
          <a:lstStyle/>
          <a:p>
            <a:pPr algn="ctr"/>
            <a:r>
              <a:rPr lang="lt-LT" sz="1050"/>
              <a:t>STEBĖSENA</a:t>
            </a:r>
          </a:p>
        </p:txBody>
      </p:sp>
      <p:sp>
        <p:nvSpPr>
          <p:cNvPr id="18" name="Rectangle 17">
            <a:extLst>
              <a:ext uri="{FF2B5EF4-FFF2-40B4-BE49-F238E27FC236}">
                <a16:creationId xmlns:a16="http://schemas.microsoft.com/office/drawing/2014/main" id="{23DC99BF-4A85-2EA4-38AC-67BB120EA012}"/>
              </a:ext>
            </a:extLst>
          </p:cNvPr>
          <p:cNvSpPr/>
          <p:nvPr/>
        </p:nvSpPr>
        <p:spPr>
          <a:xfrm>
            <a:off x="919218" y="3298159"/>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Ekosistemų </a:t>
            </a:r>
            <a:r>
              <a:rPr lang="lt-LT" sz="1050">
                <a:solidFill>
                  <a:schemeClr val="tx1"/>
                </a:solidFill>
              </a:rPr>
              <a:t>būklės</a:t>
            </a:r>
            <a:endParaRPr lang="lt-LT" sz="1000">
              <a:solidFill>
                <a:schemeClr val="tx1"/>
              </a:solidFill>
            </a:endParaRPr>
          </a:p>
        </p:txBody>
      </p:sp>
      <p:sp>
        <p:nvSpPr>
          <p:cNvPr id="19" name="Rectangle 18">
            <a:extLst>
              <a:ext uri="{FF2B5EF4-FFF2-40B4-BE49-F238E27FC236}">
                <a16:creationId xmlns:a16="http://schemas.microsoft.com/office/drawing/2014/main" id="{3B39B7B4-4D89-DB95-CD9A-0627A5AAC7D9}"/>
              </a:ext>
            </a:extLst>
          </p:cNvPr>
          <p:cNvSpPr/>
          <p:nvPr/>
        </p:nvSpPr>
        <p:spPr>
          <a:xfrm>
            <a:off x="2741077" y="3300069"/>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solidFill>
                  <a:schemeClr val="tx1"/>
                </a:solidFill>
              </a:rPr>
              <a:t>EP</a:t>
            </a:r>
          </a:p>
        </p:txBody>
      </p:sp>
      <p:sp>
        <p:nvSpPr>
          <p:cNvPr id="20" name="TextBox 19">
            <a:extLst>
              <a:ext uri="{FF2B5EF4-FFF2-40B4-BE49-F238E27FC236}">
                <a16:creationId xmlns:a16="http://schemas.microsoft.com/office/drawing/2014/main" id="{AEDAE87C-8F39-874F-4AF2-A4752A457BA2}"/>
              </a:ext>
            </a:extLst>
          </p:cNvPr>
          <p:cNvSpPr txBox="1"/>
          <p:nvPr/>
        </p:nvSpPr>
        <p:spPr>
          <a:xfrm>
            <a:off x="910448" y="3480389"/>
            <a:ext cx="1754995" cy="784830"/>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Galėtų būti naudojami rodikliai, susiję su žaliosios infrastruktūros plotu, taip pat žaliosios infrastruktūros indeksas</a:t>
            </a:r>
            <a:r>
              <a:rPr lang="en-LT" sz="900">
                <a:ea typeface="Calibri" panose="020F0502020204030204" pitchFamily="34" charset="0"/>
                <a:cs typeface="Times New Roman" panose="02020603050405020304" pitchFamily="18" charset="0"/>
              </a:rPr>
              <a:t>.</a:t>
            </a:r>
            <a:endParaRPr lang="en-LT" sz="90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AB125662-0C24-F065-363E-2076B322A0E7}"/>
              </a:ext>
            </a:extLst>
          </p:cNvPr>
          <p:cNvSpPr txBox="1"/>
          <p:nvPr/>
        </p:nvSpPr>
        <p:spPr>
          <a:xfrm>
            <a:off x="2751923" y="3480389"/>
            <a:ext cx="1786210" cy="1061829"/>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Calibri" panose="020F0502020204030204" pitchFamily="34" charset="0"/>
                <a:cs typeface="Times New Roman" panose="02020603050405020304" pitchFamily="18" charset="0"/>
              </a:rPr>
              <a:t>Galima stebėti EP vertinimo ir kartografavimo duomenų pokyčius tuo atveju, jei šie duomenys reguliariai atnaujinami (jų apskaičiavimui ir kartografavimui naudojami tie patys metodai).</a:t>
            </a:r>
            <a:r>
              <a:rPr lang="en-LT" sz="900">
                <a:effectLst/>
              </a:rPr>
              <a:t> </a:t>
            </a:r>
            <a:endParaRPr lang="en-LT" sz="900">
              <a:effectLst/>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B4CCFA41-79E9-03B8-D22B-9B3AF014D299}"/>
              </a:ext>
            </a:extLst>
          </p:cNvPr>
          <p:cNvSpPr txBox="1"/>
          <p:nvPr/>
        </p:nvSpPr>
        <p:spPr>
          <a:xfrm>
            <a:off x="5005161" y="942036"/>
            <a:ext cx="3280450" cy="276999"/>
          </a:xfrm>
          <a:prstGeom prst="rect">
            <a:avLst/>
          </a:prstGeom>
          <a:noFill/>
        </p:spPr>
        <p:txBody>
          <a:bodyPr wrap="square" rtlCol="0">
            <a:spAutoFit/>
          </a:bodyPr>
          <a:lstStyle/>
          <a:p>
            <a:r>
              <a:rPr lang="lt-LT" sz="1200" b="1"/>
              <a:t>Integravimo nauda sektoriui</a:t>
            </a:r>
          </a:p>
        </p:txBody>
      </p:sp>
      <p:pic>
        <p:nvPicPr>
          <p:cNvPr id="24" name="Graphic 23" descr="Handshake outline">
            <a:extLst>
              <a:ext uri="{FF2B5EF4-FFF2-40B4-BE49-F238E27FC236}">
                <a16:creationId xmlns:a16="http://schemas.microsoft.com/office/drawing/2014/main" id="{95408647-E70B-5CAA-0981-D05A17054D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1488" y="929083"/>
            <a:ext cx="368213" cy="368213"/>
          </a:xfrm>
          <a:prstGeom prst="rect">
            <a:avLst/>
          </a:prstGeom>
        </p:spPr>
      </p:pic>
      <p:sp>
        <p:nvSpPr>
          <p:cNvPr id="25" name="TextBox 24">
            <a:extLst>
              <a:ext uri="{FF2B5EF4-FFF2-40B4-BE49-F238E27FC236}">
                <a16:creationId xmlns:a16="http://schemas.microsoft.com/office/drawing/2014/main" id="{43737D76-52F2-D04B-C5F2-7F25FF8EBC1A}"/>
              </a:ext>
            </a:extLst>
          </p:cNvPr>
          <p:cNvSpPr txBox="1"/>
          <p:nvPr/>
        </p:nvSpPr>
        <p:spPr>
          <a:xfrm>
            <a:off x="5019701" y="1139374"/>
            <a:ext cx="3587096" cy="1061829"/>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Žaliosios infrastruktūros teisinio reglamentavimo kūrimas sudaryti prielaidas tinkamai vystyti žaliąją infrastruktūrą, kuri užtikrintų kokybiškų EP teikimą;</a:t>
            </a:r>
          </a:p>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Tai taip pat suteiktų pagrindą susijusiems mechanizmams plėtoti, pavyzdžiui, paramos mechanizmams, privalomų reikalavimų dėl želdynų ir želdinių atnaujinimui siekiant plėsti jų plotus ir kokybę ir pan. </a:t>
            </a:r>
            <a:endParaRPr lang="lt-LT" sz="900">
              <a:effectLs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B543EA7-7672-F4EA-07CF-C9232512F467}"/>
              </a:ext>
            </a:extLst>
          </p:cNvPr>
          <p:cNvSpPr txBox="1"/>
          <p:nvPr/>
        </p:nvSpPr>
        <p:spPr>
          <a:xfrm>
            <a:off x="4997130" y="2127987"/>
            <a:ext cx="3280450" cy="276999"/>
          </a:xfrm>
          <a:prstGeom prst="rect">
            <a:avLst/>
          </a:prstGeom>
          <a:noFill/>
        </p:spPr>
        <p:txBody>
          <a:bodyPr wrap="square" rtlCol="0">
            <a:spAutoFit/>
          </a:bodyPr>
          <a:lstStyle/>
          <a:p>
            <a:r>
              <a:rPr lang="lt-LT" sz="1200" b="1"/>
              <a:t>Integravimo nauda visuomenei</a:t>
            </a:r>
          </a:p>
        </p:txBody>
      </p:sp>
      <p:pic>
        <p:nvPicPr>
          <p:cNvPr id="27" name="Graphic 26" descr="Cycle with people outline">
            <a:extLst>
              <a:ext uri="{FF2B5EF4-FFF2-40B4-BE49-F238E27FC236}">
                <a16:creationId xmlns:a16="http://schemas.microsoft.com/office/drawing/2014/main" id="{C1B8415B-054B-7562-FE0F-AA3ABDB168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9309" y="2115110"/>
            <a:ext cx="436264" cy="436264"/>
          </a:xfrm>
          <a:prstGeom prst="rect">
            <a:avLst/>
          </a:prstGeom>
        </p:spPr>
      </p:pic>
      <p:sp>
        <p:nvSpPr>
          <p:cNvPr id="28" name="TextBox 27">
            <a:extLst>
              <a:ext uri="{FF2B5EF4-FFF2-40B4-BE49-F238E27FC236}">
                <a16:creationId xmlns:a16="http://schemas.microsoft.com/office/drawing/2014/main" id="{E68F5811-45F9-5785-3130-B6CB6EC88D20}"/>
              </a:ext>
            </a:extLst>
          </p:cNvPr>
          <p:cNvSpPr txBox="1"/>
          <p:nvPr/>
        </p:nvSpPr>
        <p:spPr>
          <a:xfrm>
            <a:off x="5041226" y="2353698"/>
            <a:ext cx="3587096" cy="646331"/>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Netiesioginė nauda visuomenei pasireikštų per EP skaičiaus ir kokybės pagerėjimą, kas teigiamai paveiktų gyvenimo kokybę, galėtų prisidėti prie neigiamo aplinkos taršos poveikio sveikatai mažinimo ir pan. </a:t>
            </a:r>
            <a:endParaRPr lang="lt-LT" sz="900">
              <a:effectLs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E78E3994-71CF-8482-FD96-F29123D1AF42}"/>
              </a:ext>
            </a:extLst>
          </p:cNvPr>
          <p:cNvSpPr txBox="1"/>
          <p:nvPr/>
        </p:nvSpPr>
        <p:spPr>
          <a:xfrm rot="16200000">
            <a:off x="4183413" y="3809282"/>
            <a:ext cx="132480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30" name="Rectangle 29">
            <a:extLst>
              <a:ext uri="{FF2B5EF4-FFF2-40B4-BE49-F238E27FC236}">
                <a16:creationId xmlns:a16="http://schemas.microsoft.com/office/drawing/2014/main" id="{A76B15F5-D642-24CD-7D1F-BAC25A47799B}"/>
              </a:ext>
            </a:extLst>
          </p:cNvPr>
          <p:cNvSpPr/>
          <p:nvPr/>
        </p:nvSpPr>
        <p:spPr>
          <a:xfrm>
            <a:off x="5052670" y="3303119"/>
            <a:ext cx="3538575" cy="19872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sp>
        <p:nvSpPr>
          <p:cNvPr id="31" name="TextBox 30">
            <a:extLst>
              <a:ext uri="{FF2B5EF4-FFF2-40B4-BE49-F238E27FC236}">
                <a16:creationId xmlns:a16="http://schemas.microsoft.com/office/drawing/2014/main" id="{A3D02320-2381-CCC2-CA13-153202B5F3CA}"/>
              </a:ext>
            </a:extLst>
          </p:cNvPr>
          <p:cNvSpPr txBox="1"/>
          <p:nvPr/>
        </p:nvSpPr>
        <p:spPr>
          <a:xfrm>
            <a:off x="5052670" y="3501847"/>
            <a:ext cx="3578199" cy="230832"/>
          </a:xfrm>
          <a:prstGeom prst="rect">
            <a:avLst/>
          </a:prstGeom>
          <a:noFill/>
        </p:spPr>
        <p:txBody>
          <a:bodyPr wrap="square" rtlCol="0">
            <a:spAutoFit/>
          </a:bodyPr>
          <a:lstStyle/>
          <a:p>
            <a:pPr marL="171450" indent="-171450" algn="just">
              <a:buFont typeface="Arial" panose="020B0604020202020204" pitchFamily="34" charset="0"/>
              <a:buChar char="•"/>
            </a:pPr>
            <a:r>
              <a:rPr lang="lt-LT" sz="900">
                <a:effectLst/>
                <a:ea typeface="Times New Roman" panose="02020603050405020304" pitchFamily="18" charset="0"/>
                <a:cs typeface="Times New Roman" panose="02020603050405020304" pitchFamily="18" charset="0"/>
              </a:rPr>
              <a:t>Į teisinę bazę įtraukta žaliosios infrastruktūros sąvoka</a:t>
            </a:r>
            <a:r>
              <a:rPr lang="en-LT" sz="900">
                <a:ea typeface="Times New Roman" panose="02020603050405020304" pitchFamily="18" charset="0"/>
                <a:cs typeface="Times New Roman" panose="02020603050405020304" pitchFamily="18" charset="0"/>
              </a:rPr>
              <a:t>.</a:t>
            </a:r>
            <a:endParaRPr lang="en-LT" sz="9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165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53</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718145"/>
          </a:xfrm>
        </p:spPr>
        <p:txBody>
          <a:bodyPr/>
          <a:lstStyle/>
          <a:p>
            <a:r>
              <a:rPr lang="lt-LT"/>
              <a:t>EP ekonominio vertinimo atlikimo poreikio požymiai</a:t>
            </a:r>
            <a:endParaRPr lang="en-US"/>
          </a:p>
        </p:txBody>
      </p:sp>
      <p:pic>
        <p:nvPicPr>
          <p:cNvPr id="7" name="Picture Placeholder 6" descr="A picture containing text, person, computer, indoor&#10;&#10;Description automatically generated">
            <a:extLst>
              <a:ext uri="{FF2B5EF4-FFF2-40B4-BE49-F238E27FC236}">
                <a16:creationId xmlns:a16="http://schemas.microsoft.com/office/drawing/2014/main" id="{1A778F54-E8C3-E3B6-D196-88CC03DC674D}"/>
              </a:ext>
            </a:extLst>
          </p:cNvPr>
          <p:cNvPicPr>
            <a:picLocks noGrp="1" noChangeAspect="1"/>
          </p:cNvPicPr>
          <p:nvPr>
            <p:ph type="pic" sz="quarter" idx="15"/>
          </p:nvPr>
        </p:nvPicPr>
        <p:blipFill>
          <a:blip r:embed="rId2"/>
          <a:srcRect l="20864" r="20864"/>
          <a:stretch>
            <a:fillRect/>
          </a:stretch>
        </p:blipFill>
        <p:spPr/>
      </p:pic>
    </p:spTree>
    <p:extLst>
      <p:ext uri="{BB962C8B-B14F-4D97-AF65-F5344CB8AC3E}">
        <p14:creationId xmlns:p14="http://schemas.microsoft.com/office/powerpoint/2010/main" val="1925749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142D-C1FD-EED3-3ECE-721740E97395}"/>
              </a:ext>
            </a:extLst>
          </p:cNvPr>
          <p:cNvSpPr>
            <a:spLocks noGrp="1"/>
          </p:cNvSpPr>
          <p:nvPr>
            <p:ph type="title"/>
          </p:nvPr>
        </p:nvSpPr>
        <p:spPr>
          <a:xfrm>
            <a:off x="601032" y="323002"/>
            <a:ext cx="7897925" cy="221599"/>
          </a:xfrm>
        </p:spPr>
        <p:txBody>
          <a:bodyPr/>
          <a:lstStyle/>
          <a:p>
            <a:r>
              <a:rPr lang="lt-LT" sz="1600"/>
              <a:t>Požymiai, kuriems esant rekomenduojama atlikti sprendimo poveikio ekonominį EP vertinimą</a:t>
            </a:r>
          </a:p>
        </p:txBody>
      </p:sp>
      <p:sp>
        <p:nvSpPr>
          <p:cNvPr id="3" name="Slide Number Placeholder 2">
            <a:extLst>
              <a:ext uri="{FF2B5EF4-FFF2-40B4-BE49-F238E27FC236}">
                <a16:creationId xmlns:a16="http://schemas.microsoft.com/office/drawing/2014/main" id="{E08B9F27-1E15-D73C-7B52-89ABA7085684}"/>
              </a:ext>
            </a:extLst>
          </p:cNvPr>
          <p:cNvSpPr>
            <a:spLocks noGrp="1"/>
          </p:cNvSpPr>
          <p:nvPr>
            <p:ph type="sldNum" sz="quarter" idx="12"/>
          </p:nvPr>
        </p:nvSpPr>
        <p:spPr/>
        <p:txBody>
          <a:bodyPr/>
          <a:lstStyle/>
          <a:p>
            <a:fld id="{42B1E8F1-27DF-3C4C-AF5E-F329429EDE92}" type="slidenum">
              <a:rPr lang="lt-LT" smtClean="0"/>
              <a:t>54</a:t>
            </a:fld>
            <a:endParaRPr lang="lt-LT"/>
          </a:p>
        </p:txBody>
      </p:sp>
      <p:graphicFrame>
        <p:nvGraphicFramePr>
          <p:cNvPr id="6" name="Table 5">
            <a:extLst>
              <a:ext uri="{FF2B5EF4-FFF2-40B4-BE49-F238E27FC236}">
                <a16:creationId xmlns:a16="http://schemas.microsoft.com/office/drawing/2014/main" id="{AB89160A-CEDA-6255-ACAB-6E03C9308482}"/>
              </a:ext>
            </a:extLst>
          </p:cNvPr>
          <p:cNvGraphicFramePr>
            <a:graphicFrameLocks noGrp="1"/>
          </p:cNvGraphicFramePr>
          <p:nvPr>
            <p:extLst>
              <p:ext uri="{D42A27DB-BD31-4B8C-83A1-F6EECF244321}">
                <p14:modId xmlns:p14="http://schemas.microsoft.com/office/powerpoint/2010/main" val="3169586817"/>
              </p:ext>
            </p:extLst>
          </p:nvPr>
        </p:nvGraphicFramePr>
        <p:xfrm>
          <a:off x="601032" y="605790"/>
          <a:ext cx="7996868" cy="3931920"/>
        </p:xfrm>
        <a:graphic>
          <a:graphicData uri="http://schemas.openxmlformats.org/drawingml/2006/table">
            <a:tbl>
              <a:tblPr firstRow="1" firstCol="1" bandRow="1">
                <a:tableStyleId>{69012ECD-51FC-41F1-AA8D-1B2483CD663E}</a:tableStyleId>
              </a:tblPr>
              <a:tblGrid>
                <a:gridCol w="615823">
                  <a:extLst>
                    <a:ext uri="{9D8B030D-6E8A-4147-A177-3AD203B41FA5}">
                      <a16:colId xmlns:a16="http://schemas.microsoft.com/office/drawing/2014/main" val="1405433540"/>
                    </a:ext>
                  </a:extLst>
                </a:gridCol>
                <a:gridCol w="747412">
                  <a:extLst>
                    <a:ext uri="{9D8B030D-6E8A-4147-A177-3AD203B41FA5}">
                      <a16:colId xmlns:a16="http://schemas.microsoft.com/office/drawing/2014/main" val="3206071246"/>
                    </a:ext>
                  </a:extLst>
                </a:gridCol>
                <a:gridCol w="3541448">
                  <a:extLst>
                    <a:ext uri="{9D8B030D-6E8A-4147-A177-3AD203B41FA5}">
                      <a16:colId xmlns:a16="http://schemas.microsoft.com/office/drawing/2014/main" val="3112503213"/>
                    </a:ext>
                  </a:extLst>
                </a:gridCol>
                <a:gridCol w="1063897">
                  <a:extLst>
                    <a:ext uri="{9D8B030D-6E8A-4147-A177-3AD203B41FA5}">
                      <a16:colId xmlns:a16="http://schemas.microsoft.com/office/drawing/2014/main" val="2899193155"/>
                    </a:ext>
                  </a:extLst>
                </a:gridCol>
                <a:gridCol w="2028288">
                  <a:extLst>
                    <a:ext uri="{9D8B030D-6E8A-4147-A177-3AD203B41FA5}">
                      <a16:colId xmlns:a16="http://schemas.microsoft.com/office/drawing/2014/main" val="4076462704"/>
                    </a:ext>
                  </a:extLst>
                </a:gridCol>
              </a:tblGrid>
              <a:tr h="263286">
                <a:tc>
                  <a:txBody>
                    <a:bodyPr/>
                    <a:lstStyle/>
                    <a:p>
                      <a:pPr algn="ctr">
                        <a:spcBef>
                          <a:spcPts val="300"/>
                        </a:spcBef>
                        <a:spcAft>
                          <a:spcPts val="300"/>
                        </a:spcAft>
                      </a:pPr>
                      <a:r>
                        <a:rPr lang="lt-LT" sz="800" b="0">
                          <a:effectLst/>
                        </a:rPr>
                        <a:t>Tikslas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700" b="0">
                          <a:effectLst/>
                        </a:rPr>
                        <a:t>Požymis / situacija, kuriai esant rekomenduojama atlikti ekonominį EP vertinimą</a:t>
                      </a:r>
                      <a:endParaRPr lang="en-LT" sz="7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Požymio, situacijos detalizavimas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700" b="0">
                          <a:effectLst/>
                        </a:rPr>
                        <a:t>Galimos sąsajos su kitais aspektais, metodikomis</a:t>
                      </a:r>
                      <a:endParaRPr lang="en-LT" sz="7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Taikymo galimybių įvertinimas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39043940"/>
                  </a:ext>
                </a:extLst>
              </a:tr>
              <a:tr h="730861">
                <a:tc>
                  <a:txBody>
                    <a:bodyPr/>
                    <a:lstStyle/>
                    <a:p>
                      <a:pPr algn="just">
                        <a:spcBef>
                          <a:spcPts val="300"/>
                        </a:spcBef>
                        <a:spcAft>
                          <a:spcPts val="300"/>
                        </a:spcAft>
                      </a:pPr>
                      <a:r>
                        <a:rPr lang="lt-LT" sz="800" b="0">
                          <a:effectLst/>
                        </a:rPr>
                        <a:t>Palyginti, išsirinkti optimalų</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Scenarijų / alternatyvų / intervencijų palyginimas</a:t>
                      </a:r>
                      <a:endParaRPr lang="en-LT" sz="800">
                        <a:effectLst/>
                      </a:endParaRPr>
                    </a:p>
                    <a:p>
                      <a:pPr algn="just">
                        <a:spcBef>
                          <a:spcPts val="300"/>
                        </a:spcBef>
                        <a:spcAft>
                          <a:spcPts val="300"/>
                        </a:spcAft>
                      </a:pPr>
                      <a:r>
                        <a:rPr lang="lt-LT" sz="800">
                          <a:effectLst/>
                        </a:rPr>
                        <a:t> </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Planuojant plėtrą (energetikos žemės ūkio, didelius infrastruktūrinius projektus ir pan.), pažangos priemones ir pan., informacija apie priklausomybę nuo ar poveikį EP gali iš esmės pagerinti žinių bazę, kuri suteiks argumentų sprendimų priėmimui. Dėmesys ekosistemų funkcijoms čia ypač tinkamas, kadangi aplinkos pokyčiai traktuojami kaip „poveikis visuomenei“, išryškinant daugybę galimų pranašumų ar nuostolių ir tiksliai nurodant šalutinį poveikį, į kurį be šio požiūrio gali būti neatsižvelgta.</a:t>
                      </a:r>
                      <a:endParaRPr lang="en-LT" sz="800">
                        <a:effectLst/>
                      </a:endParaRPr>
                    </a:p>
                    <a:p>
                      <a:pPr algn="just">
                        <a:spcBef>
                          <a:spcPts val="300"/>
                        </a:spcBef>
                        <a:spcAft>
                          <a:spcPts val="300"/>
                        </a:spcAft>
                      </a:pPr>
                      <a:r>
                        <a:rPr lang="lt-LT" sz="800">
                          <a:effectLst/>
                        </a:rPr>
                        <a:t>Šis požiūris gali būti aktualus vertinant taip pat gamtos atkūrimo projektus, </a:t>
                      </a:r>
                      <a:r>
                        <a:rPr lang="lt-LT" sz="800" err="1">
                          <a:effectLst/>
                        </a:rPr>
                        <a:t>t</a:t>
                      </a:r>
                      <a:r>
                        <a:rPr lang="lt-LT" sz="800">
                          <a:effectLst/>
                        </a:rPr>
                        <a:t>. y. kuris potencialus atkūrimo projektas suteiktų didesnę naudą.</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rPr>
                        <a:t>Sąnaudų naudos analizė, PAV, SPAV</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Siekiant plėtoti taikymą, turėtų būti kuriamos standartizuotos metodikos ir EP įverčiai</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410481939"/>
                  </a:ext>
                </a:extLst>
              </a:tr>
              <a:tr h="647599">
                <a:tc>
                  <a:txBody>
                    <a:bodyPr/>
                    <a:lstStyle/>
                    <a:p>
                      <a:pPr algn="just">
                        <a:spcBef>
                          <a:spcPts val="300"/>
                        </a:spcBef>
                        <a:spcAft>
                          <a:spcPts val="300"/>
                        </a:spcAft>
                      </a:pPr>
                      <a:r>
                        <a:rPr lang="lt-LT" sz="800" b="0">
                          <a:effectLst/>
                        </a:rPr>
                        <a:t>Informuoti</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rPr>
                        <a:t>Komunikavimas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Pristatant svarstomus, planuojamus ar jau įgyvendinamus sprendimus suinteresuotoms šalims (priskiriami ir politikos formuotojai bei įgyvendintojai), informacija apie EP ekonominę vertę gali padėti priimti sprendimus, informuoti apie juos ir jų naudą, taip pat pagrįsti jų priėmimą. Tai gali veikti kaip pagrindinis ar papildomas argumentas, atspindėti sprendimo poveikį.</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rPr>
                        <a:t>Komunikacijos strategija</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Geriausia naudoti tuo atveju, kai EP vertinimas buvo naudojamas sprendimo priėmimo ar įgyvendinimo procese, kadangi ekonominis EP vertinimas yra sudėtingas ir brangus</a:t>
                      </a:r>
                      <a:endParaRPr lang="en-LT" sz="800">
                        <a:effectLst/>
                      </a:endParaRPr>
                    </a:p>
                    <a:p>
                      <a:pPr algn="just">
                        <a:spcBef>
                          <a:spcPts val="300"/>
                        </a:spcBef>
                        <a:spcAft>
                          <a:spcPts val="300"/>
                        </a:spcAft>
                      </a:pPr>
                      <a:r>
                        <a:rPr lang="lt-LT" sz="800">
                          <a:effectLst/>
                        </a:rPr>
                        <a:t>Tikslinga taikyti šį komunikavimo būdą vien komunikacijai formuoti tik tuo atveju, jei kalbama apie labai reikšmingus sprendimus arba sprendimus, kuriems priimti skiriamas pakankamas biudžetas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237497009"/>
                  </a:ext>
                </a:extLst>
              </a:tr>
              <a:tr h="647599">
                <a:tc>
                  <a:txBody>
                    <a:bodyPr/>
                    <a:lstStyle/>
                    <a:p>
                      <a:pPr algn="just">
                        <a:spcBef>
                          <a:spcPts val="300"/>
                        </a:spcBef>
                        <a:spcAft>
                          <a:spcPts val="300"/>
                        </a:spcAft>
                      </a:pPr>
                      <a:r>
                        <a:rPr lang="lt-LT" sz="800" b="0">
                          <a:effectLst/>
                        </a:rPr>
                        <a:t>Palyginti, išsirinkti naudingiausią</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Sprendimai dėl finansavimo</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Gali padėti palyginti projektų, konkuruojančių dėl tam tikro finansavimo (paskolų, paramos ir kitokia forma), pridėtinę vertę gamtos išsaugojimo kontekste, įskaitant susijusias kultūrines ir socialines vertybes, į kurias dažnai neatsižvelgiama kitose metodikose. Leidžia palyginti projektus, kurių tikslas gali būti vienodas, tačiau jo siekimo būdai skirtingi, šių būdų poveikį.</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rPr>
                        <a:t>Sąnaudų naudos analizė, PAV, SPAV</a:t>
                      </a:r>
                      <a:endParaRPr lang="en-LT" sz="800">
                        <a:effectLst/>
                      </a:endParaRPr>
                    </a:p>
                    <a:p>
                      <a:pPr algn="l">
                        <a:spcBef>
                          <a:spcPts val="300"/>
                        </a:spcBef>
                        <a:spcAft>
                          <a:spcPts val="300"/>
                        </a:spcAft>
                      </a:pPr>
                      <a:r>
                        <a:rPr lang="lt-LT" sz="800">
                          <a:effectLst/>
                        </a:rPr>
                        <a:t>Tarptautiniu mastu plėtojama metodika, skirta finansinėms institucijoms skirtingų projektų tarpusavio palyginimui</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rPr>
                        <a:t>Reikšmingi EP požiūriu dalykai ne visada gali būti paversti pajamų srautais. Todėl suteikiant pirmenybę finansavimui gali būti skatinami labiau „vertybinių“ projektų, kurių nauda socialiniu požiūriu didesnė, įgyvendinimas.</a:t>
                      </a:r>
                      <a:endParaRPr lang="en-LT" sz="800">
                        <a:effectLst/>
                      </a:endParaRPr>
                    </a:p>
                    <a:p>
                      <a:pPr algn="just">
                        <a:spcBef>
                          <a:spcPts val="300"/>
                        </a:spcBef>
                        <a:spcAft>
                          <a:spcPts val="300"/>
                        </a:spcAft>
                      </a:pPr>
                      <a:r>
                        <a:rPr lang="lt-LT" sz="800">
                          <a:effectLst/>
                        </a:rPr>
                        <a:t>Taikymo išplėtojimui gali reikėti standartizuotų metodikų ir EP įverčių, kurių kūrimas sudėtingas ir ilgas procesas.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24053877"/>
                  </a:ext>
                </a:extLst>
              </a:tr>
            </a:tbl>
          </a:graphicData>
        </a:graphic>
      </p:graphicFrame>
    </p:spTree>
    <p:extLst>
      <p:ext uri="{BB962C8B-B14F-4D97-AF65-F5344CB8AC3E}">
        <p14:creationId xmlns:p14="http://schemas.microsoft.com/office/powerpoint/2010/main" val="4056265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64304B-37D5-79FC-5344-CC35A946D8D2}"/>
              </a:ext>
            </a:extLst>
          </p:cNvPr>
          <p:cNvSpPr>
            <a:spLocks noGrp="1"/>
          </p:cNvSpPr>
          <p:nvPr>
            <p:ph type="sldNum" sz="quarter" idx="12"/>
          </p:nvPr>
        </p:nvSpPr>
        <p:spPr/>
        <p:txBody>
          <a:bodyPr/>
          <a:lstStyle/>
          <a:p>
            <a:fld id="{42B1E8F1-27DF-3C4C-AF5E-F329429EDE92}" type="slidenum">
              <a:rPr lang="en-LT" smtClean="0"/>
              <a:t>55</a:t>
            </a:fld>
            <a:endParaRPr lang="en-LT"/>
          </a:p>
        </p:txBody>
      </p:sp>
      <p:sp>
        <p:nvSpPr>
          <p:cNvPr id="4" name="Title 1">
            <a:extLst>
              <a:ext uri="{FF2B5EF4-FFF2-40B4-BE49-F238E27FC236}">
                <a16:creationId xmlns:a16="http://schemas.microsoft.com/office/drawing/2014/main" id="{78394236-19D2-EDD4-AF11-C86B7CD5EE30}"/>
              </a:ext>
            </a:extLst>
          </p:cNvPr>
          <p:cNvSpPr>
            <a:spLocks noGrp="1"/>
          </p:cNvSpPr>
          <p:nvPr>
            <p:ph type="title"/>
          </p:nvPr>
        </p:nvSpPr>
        <p:spPr>
          <a:xfrm>
            <a:off x="481456" y="448035"/>
            <a:ext cx="7897925" cy="249299"/>
          </a:xfrm>
        </p:spPr>
        <p:txBody>
          <a:bodyPr/>
          <a:lstStyle/>
          <a:p>
            <a:r>
              <a:rPr lang="lt-LT" sz="1800"/>
              <a:t>Požymiai, kuriems esant reikia atlikti sprendimo ekonominį EP vertinimą</a:t>
            </a:r>
          </a:p>
        </p:txBody>
      </p:sp>
      <p:graphicFrame>
        <p:nvGraphicFramePr>
          <p:cNvPr id="5" name="Table 4">
            <a:extLst>
              <a:ext uri="{FF2B5EF4-FFF2-40B4-BE49-F238E27FC236}">
                <a16:creationId xmlns:a16="http://schemas.microsoft.com/office/drawing/2014/main" id="{880D529E-8D80-8059-40C0-DB4998B29E5E}"/>
              </a:ext>
            </a:extLst>
          </p:cNvPr>
          <p:cNvGraphicFramePr>
            <a:graphicFrameLocks noGrp="1"/>
          </p:cNvGraphicFramePr>
          <p:nvPr>
            <p:extLst>
              <p:ext uri="{D42A27DB-BD31-4B8C-83A1-F6EECF244321}">
                <p14:modId xmlns:p14="http://schemas.microsoft.com/office/powerpoint/2010/main" val="3427484412"/>
              </p:ext>
            </p:extLst>
          </p:nvPr>
        </p:nvGraphicFramePr>
        <p:xfrm>
          <a:off x="481456" y="729066"/>
          <a:ext cx="7996868" cy="2925712"/>
        </p:xfrm>
        <a:graphic>
          <a:graphicData uri="http://schemas.openxmlformats.org/drawingml/2006/table">
            <a:tbl>
              <a:tblPr firstRow="1" firstCol="1" bandRow="1">
                <a:tableStyleId>{69012ECD-51FC-41F1-AA8D-1B2483CD663E}</a:tableStyleId>
              </a:tblPr>
              <a:tblGrid>
                <a:gridCol w="608790">
                  <a:extLst>
                    <a:ext uri="{9D8B030D-6E8A-4147-A177-3AD203B41FA5}">
                      <a16:colId xmlns:a16="http://schemas.microsoft.com/office/drawing/2014/main" val="3573995306"/>
                    </a:ext>
                  </a:extLst>
                </a:gridCol>
                <a:gridCol w="1195988">
                  <a:extLst>
                    <a:ext uri="{9D8B030D-6E8A-4147-A177-3AD203B41FA5}">
                      <a16:colId xmlns:a16="http://schemas.microsoft.com/office/drawing/2014/main" val="3768643805"/>
                    </a:ext>
                  </a:extLst>
                </a:gridCol>
                <a:gridCol w="3099905">
                  <a:extLst>
                    <a:ext uri="{9D8B030D-6E8A-4147-A177-3AD203B41FA5}">
                      <a16:colId xmlns:a16="http://schemas.microsoft.com/office/drawing/2014/main" val="2180841358"/>
                    </a:ext>
                  </a:extLst>
                </a:gridCol>
                <a:gridCol w="1070628">
                  <a:extLst>
                    <a:ext uri="{9D8B030D-6E8A-4147-A177-3AD203B41FA5}">
                      <a16:colId xmlns:a16="http://schemas.microsoft.com/office/drawing/2014/main" val="195084074"/>
                    </a:ext>
                  </a:extLst>
                </a:gridCol>
                <a:gridCol w="2021557">
                  <a:extLst>
                    <a:ext uri="{9D8B030D-6E8A-4147-A177-3AD203B41FA5}">
                      <a16:colId xmlns:a16="http://schemas.microsoft.com/office/drawing/2014/main" val="3051803424"/>
                    </a:ext>
                  </a:extLst>
                </a:gridCol>
              </a:tblGrid>
              <a:tr h="545104">
                <a:tc>
                  <a:txBody>
                    <a:bodyPr/>
                    <a:lstStyle/>
                    <a:p>
                      <a:pPr algn="ctr">
                        <a:spcBef>
                          <a:spcPts val="300"/>
                        </a:spcBef>
                        <a:spcAft>
                          <a:spcPts val="300"/>
                        </a:spcAft>
                      </a:pPr>
                      <a:r>
                        <a:rPr lang="lt-LT" sz="800" b="0">
                          <a:effectLst/>
                          <a:latin typeface="+mn-lt"/>
                        </a:rPr>
                        <a:t>Tikslas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Požymis / situacija, kuriai esant rekomenduojama atlikti ekonominį EP vertinimą</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Požymio, situacijos detalizavimas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Galimos sąsajos su kitais aspektais, metodikomis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Taikymo galimybių įvertinimas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37018763"/>
                  </a:ext>
                </a:extLst>
              </a:tr>
              <a:tr h="1093414">
                <a:tc>
                  <a:txBody>
                    <a:bodyPr/>
                    <a:lstStyle/>
                    <a:p>
                      <a:pPr algn="just">
                        <a:spcBef>
                          <a:spcPts val="300"/>
                        </a:spcBef>
                        <a:spcAft>
                          <a:spcPts val="300"/>
                        </a:spcAft>
                      </a:pPr>
                      <a:r>
                        <a:rPr lang="lt-LT" sz="800" b="0">
                          <a:effectLst/>
                          <a:latin typeface="+mn-lt"/>
                        </a:rPr>
                        <a:t>Palyginti, išsirinkti mažiausiai kenksmingą</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latin typeface="+mn-lt"/>
                        </a:rPr>
                        <a:t>Rizikos vertinimas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Gali padėti įvertinti projektų riziką gamtos išsaugojimo kontekste, </a:t>
                      </a:r>
                      <a:r>
                        <a:rPr lang="lt-LT" sz="800" err="1">
                          <a:effectLst/>
                          <a:latin typeface="+mn-lt"/>
                        </a:rPr>
                        <a:t>t</a:t>
                      </a:r>
                      <a:r>
                        <a:rPr lang="lt-LT" sz="800">
                          <a:effectLst/>
                          <a:latin typeface="+mn-lt"/>
                        </a:rPr>
                        <a:t>. y. palyginti, kokia yra EP praradimo rizika dėl projekto įgyvendinimo. Remiantis rizikos vertinimu gali būti priimami sprendimai dėl mažiau rizikingo projekto įgyvendinimo / finansavimo</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Kiti rizikos vertinimo metodai ar modeliai</a:t>
                      </a:r>
                      <a:endParaRPr lang="en-LT" sz="800">
                        <a:effectLst/>
                        <a:latin typeface="+mn-lt"/>
                      </a:endParaRPr>
                    </a:p>
                    <a:p>
                      <a:pPr algn="just">
                        <a:spcBef>
                          <a:spcPts val="300"/>
                        </a:spcBef>
                        <a:spcAft>
                          <a:spcPts val="300"/>
                        </a:spcAft>
                      </a:pPr>
                      <a:r>
                        <a:rPr lang="lt-LT" sz="800">
                          <a:effectLst/>
                          <a:latin typeface="+mn-lt"/>
                        </a:rPr>
                        <a:t>Tarptautiniu mastu plėtojama metodika, skirta finansinėms institucijoms skirtingų projektų tarpusavio palyginimui</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Taikymo išplėtojimui gali reikėti standartizuotų metodikų ir EP įverčių, kurių kūrimas sudėtingas ir ilgas procesas.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705233703"/>
                  </a:ext>
                </a:extLst>
              </a:tr>
              <a:tr h="893299">
                <a:tc>
                  <a:txBody>
                    <a:bodyPr/>
                    <a:lstStyle/>
                    <a:p>
                      <a:pPr algn="just">
                        <a:spcBef>
                          <a:spcPts val="300"/>
                        </a:spcBef>
                        <a:spcAft>
                          <a:spcPts val="300"/>
                        </a:spcAft>
                      </a:pPr>
                      <a:r>
                        <a:rPr lang="lt-LT" sz="800" b="0">
                          <a:effectLst/>
                          <a:latin typeface="+mn-lt"/>
                        </a:rPr>
                        <a:t>Atlyginti</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latin typeface="+mn-lt"/>
                        </a:rPr>
                        <a:t>Atlyginimas už EP</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Gali padėti nustatyti, kokia bus gaunama nauda dėl dalyvavimo PES schemose, palyginti su iki šiol gaunama nauda.</a:t>
                      </a:r>
                      <a:endParaRPr lang="en-LT" sz="800">
                        <a:effectLst/>
                        <a:latin typeface="+mn-lt"/>
                      </a:endParaRPr>
                    </a:p>
                    <a:p>
                      <a:pPr algn="just">
                        <a:spcBef>
                          <a:spcPts val="300"/>
                        </a:spcBef>
                        <a:spcAft>
                          <a:spcPts val="300"/>
                        </a:spcAft>
                      </a:pPr>
                      <a:r>
                        <a:rPr lang="lt-LT" sz="800">
                          <a:effectLst/>
                          <a:latin typeface="+mn-lt"/>
                        </a:rPr>
                        <a:t>Plėtojant PES schemas, EP vertinimas sudaro pagrindą išmokų dydžiams nustatyti.</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Taikomas alternatyvus būdas mokėjimui už veiklos nutraukimą tam tikroje teritorijoje, pavyzdžiui, nustatant išmokos dydį teritorijos vienetui</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Taikymo išplėtojimui gali reikėti standartizuotų metodikų ir EP įverčių, kurių kūrimas sudėtingas ir ilgas procesas.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60115085"/>
                  </a:ext>
                </a:extLst>
              </a:tr>
              <a:tr h="393895">
                <a:tc>
                  <a:txBody>
                    <a:bodyPr/>
                    <a:lstStyle/>
                    <a:p>
                      <a:pPr algn="just">
                        <a:spcBef>
                          <a:spcPts val="300"/>
                        </a:spcBef>
                        <a:spcAft>
                          <a:spcPts val="300"/>
                        </a:spcAft>
                      </a:pPr>
                      <a:r>
                        <a:rPr lang="lt-LT" sz="800" b="0">
                          <a:effectLst/>
                          <a:latin typeface="+mn-lt"/>
                        </a:rPr>
                        <a:t>Patraukti atsakomybėn</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spcBef>
                          <a:spcPts val="300"/>
                        </a:spcBef>
                        <a:spcAft>
                          <a:spcPts val="300"/>
                        </a:spcAft>
                      </a:pPr>
                      <a:r>
                        <a:rPr lang="lt-LT" sz="800">
                          <a:effectLst/>
                          <a:latin typeface="+mn-lt"/>
                        </a:rPr>
                        <a:t>Žalos aplinkai įvertinimas </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Padeda įvertinti kokio dydžio žala plačiąja prasme padaryta aplinkai, įtraukiant ir „poveikio visuomenei“ požiūrį. Atskleidžia žalos aplinkai pasekmes įvairioms suinteresuotoms šalims.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Galiojantis žalos aplinkai apskaičiavimo mechanizmas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a:effectLst/>
                          <a:latin typeface="+mn-lt"/>
                        </a:rPr>
                        <a:t>Taikymo išplėtojimui gali reikėti standartizuotų metodikų ir EP įverčių, kurių kūrimas sudėtingas ir ilgas procesas.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7302" marR="730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6741439"/>
                  </a:ext>
                </a:extLst>
              </a:tr>
            </a:tbl>
          </a:graphicData>
        </a:graphic>
      </p:graphicFrame>
      <p:sp>
        <p:nvSpPr>
          <p:cNvPr id="6" name="TextBox 5">
            <a:extLst>
              <a:ext uri="{FF2B5EF4-FFF2-40B4-BE49-F238E27FC236}">
                <a16:creationId xmlns:a16="http://schemas.microsoft.com/office/drawing/2014/main" id="{2965F56E-957A-EBEB-B0E7-12CEDE65DB64}"/>
              </a:ext>
            </a:extLst>
          </p:cNvPr>
          <p:cNvSpPr txBox="1"/>
          <p:nvPr/>
        </p:nvSpPr>
        <p:spPr>
          <a:xfrm>
            <a:off x="431984" y="3686510"/>
            <a:ext cx="7996868" cy="861774"/>
          </a:xfrm>
          <a:prstGeom prst="rect">
            <a:avLst/>
          </a:prstGeom>
          <a:noFill/>
        </p:spPr>
        <p:txBody>
          <a:bodyPr wrap="square">
            <a:spAutoFit/>
          </a:bodyPr>
          <a:lstStyle/>
          <a:p>
            <a:pPr algn="just">
              <a:spcBef>
                <a:spcPts val="800"/>
              </a:spcBef>
              <a:spcAft>
                <a:spcPts val="400"/>
              </a:spcAft>
            </a:pPr>
            <a:r>
              <a:rPr lang="lt-LT" sz="800">
                <a:effectLst/>
                <a:ea typeface="Times New Roman" panose="02020603050405020304" pitchFamily="18" charset="0"/>
                <a:cs typeface="Times New Roman" panose="02020603050405020304" pitchFamily="18" charset="0"/>
              </a:rPr>
              <a:t>Siekiant atlikti sprendimo poveikio ekonominį EP vertinimą, būtina išpildyti dvi sąlygas:</a:t>
            </a:r>
          </a:p>
          <a:p>
            <a:pPr marL="342900" lvl="0" indent="-342900" algn="just">
              <a:buFont typeface="+mj-lt"/>
              <a:buAutoNum type="arabicPeriod"/>
              <a:tabLst>
                <a:tab pos="228600" algn="l"/>
                <a:tab pos="822960" algn="l"/>
              </a:tabLst>
            </a:pPr>
            <a:r>
              <a:rPr lang="lt-LT" sz="800">
                <a:effectLst/>
                <a:ea typeface="Times New Roman" panose="02020603050405020304" pitchFamily="18" charset="0"/>
                <a:cs typeface="Times New Roman" panose="02020603050405020304" pitchFamily="18" charset="0"/>
              </a:rPr>
              <a:t>kiekvienu konkrečiu atveju turi būti nustatytas EP sąrašas;</a:t>
            </a:r>
          </a:p>
          <a:p>
            <a:pPr marL="342900" lvl="0" indent="-342900" algn="just">
              <a:buFont typeface="+mj-lt"/>
              <a:buAutoNum type="arabicPeriod"/>
              <a:tabLst>
                <a:tab pos="228600" algn="l"/>
                <a:tab pos="822960" algn="l"/>
              </a:tabLst>
            </a:pPr>
            <a:r>
              <a:rPr lang="lt-LT" sz="800">
                <a:effectLst/>
                <a:ea typeface="Times New Roman" panose="02020603050405020304" pitchFamily="18" charset="0"/>
                <a:cs typeface="Times New Roman" panose="02020603050405020304" pitchFamily="18" charset="0"/>
              </a:rPr>
              <a:t>turi būti nustatomi ekonominiai EP įverčiai.</a:t>
            </a:r>
          </a:p>
          <a:p>
            <a:pPr algn="just">
              <a:spcBef>
                <a:spcPts val="800"/>
              </a:spcBef>
              <a:spcAft>
                <a:spcPts val="400"/>
              </a:spcAft>
            </a:pPr>
            <a:r>
              <a:rPr lang="lt-LT" sz="800">
                <a:effectLst/>
                <a:ea typeface="Times New Roman" panose="02020603050405020304" pitchFamily="18" charset="0"/>
                <a:cs typeface="Times New Roman" panose="02020603050405020304" pitchFamily="18" charset="0"/>
              </a:rPr>
              <a:t>Šios sąlygos lemia, jog siekiant plačiai naudoti ekonominį EP vertinimą sprendimų poveikiui vertinti, tikslinga parengti standartizuotą EP sąrašą su kiekvienos EP įverčiu. Be to, tam, kad įverčiai išliktų aktualūs ir savalaikiai, jie turi būti reguliariai atnaujinami. </a:t>
            </a:r>
          </a:p>
        </p:txBody>
      </p:sp>
    </p:spTree>
    <p:extLst>
      <p:ext uri="{BB962C8B-B14F-4D97-AF65-F5344CB8AC3E}">
        <p14:creationId xmlns:p14="http://schemas.microsoft.com/office/powerpoint/2010/main" val="301031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BDBB-0FC4-417F-C568-60A0A5C5FCB6}"/>
              </a:ext>
            </a:extLst>
          </p:cNvPr>
          <p:cNvSpPr>
            <a:spLocks noGrp="1"/>
          </p:cNvSpPr>
          <p:nvPr>
            <p:ph type="title"/>
          </p:nvPr>
        </p:nvSpPr>
        <p:spPr/>
        <p:txBody>
          <a:bodyPr/>
          <a:lstStyle/>
          <a:p>
            <a:r>
              <a:rPr lang="lt-LT"/>
              <a:t>EP ekonominio vertinimo poreikis siūlomuose modeliuose</a:t>
            </a:r>
          </a:p>
        </p:txBody>
      </p:sp>
      <p:sp>
        <p:nvSpPr>
          <p:cNvPr id="3" name="Slide Number Placeholder 2">
            <a:extLst>
              <a:ext uri="{FF2B5EF4-FFF2-40B4-BE49-F238E27FC236}">
                <a16:creationId xmlns:a16="http://schemas.microsoft.com/office/drawing/2014/main" id="{34489EFA-A83D-FA9F-F8A2-D8A8ABB98EF9}"/>
              </a:ext>
            </a:extLst>
          </p:cNvPr>
          <p:cNvSpPr>
            <a:spLocks noGrp="1"/>
          </p:cNvSpPr>
          <p:nvPr>
            <p:ph type="sldNum" sz="quarter" idx="12"/>
          </p:nvPr>
        </p:nvSpPr>
        <p:spPr/>
        <p:txBody>
          <a:bodyPr/>
          <a:lstStyle/>
          <a:p>
            <a:fld id="{42B1E8F1-27DF-3C4C-AF5E-F329429EDE92}" type="slidenum">
              <a:rPr lang="lt-LT" smtClean="0"/>
              <a:t>56</a:t>
            </a:fld>
            <a:endParaRPr lang="lt-LT"/>
          </a:p>
        </p:txBody>
      </p:sp>
      <p:graphicFrame>
        <p:nvGraphicFramePr>
          <p:cNvPr id="4" name="Table 3">
            <a:extLst>
              <a:ext uri="{FF2B5EF4-FFF2-40B4-BE49-F238E27FC236}">
                <a16:creationId xmlns:a16="http://schemas.microsoft.com/office/drawing/2014/main" id="{6FBEE2B7-907E-86A7-5B5C-549114F385A7}"/>
              </a:ext>
            </a:extLst>
          </p:cNvPr>
          <p:cNvGraphicFramePr>
            <a:graphicFrameLocks noGrp="1"/>
          </p:cNvGraphicFramePr>
          <p:nvPr>
            <p:extLst>
              <p:ext uri="{D42A27DB-BD31-4B8C-83A1-F6EECF244321}">
                <p14:modId xmlns:p14="http://schemas.microsoft.com/office/powerpoint/2010/main" val="977259198"/>
              </p:ext>
            </p:extLst>
          </p:nvPr>
        </p:nvGraphicFramePr>
        <p:xfrm>
          <a:off x="533400" y="726631"/>
          <a:ext cx="8064499" cy="3959484"/>
        </p:xfrm>
        <a:graphic>
          <a:graphicData uri="http://schemas.openxmlformats.org/drawingml/2006/table">
            <a:tbl>
              <a:tblPr firstRow="1" firstCol="1" bandRow="1">
                <a:tableStyleId>{17292A2E-F333-43FB-9621-5CBBE7FDCDCB}</a:tableStyleId>
              </a:tblPr>
              <a:tblGrid>
                <a:gridCol w="1560926">
                  <a:extLst>
                    <a:ext uri="{9D8B030D-6E8A-4147-A177-3AD203B41FA5}">
                      <a16:colId xmlns:a16="http://schemas.microsoft.com/office/drawing/2014/main" val="3192793473"/>
                    </a:ext>
                  </a:extLst>
                </a:gridCol>
                <a:gridCol w="3611871">
                  <a:extLst>
                    <a:ext uri="{9D8B030D-6E8A-4147-A177-3AD203B41FA5}">
                      <a16:colId xmlns:a16="http://schemas.microsoft.com/office/drawing/2014/main" val="3280742819"/>
                    </a:ext>
                  </a:extLst>
                </a:gridCol>
                <a:gridCol w="2891702">
                  <a:extLst>
                    <a:ext uri="{9D8B030D-6E8A-4147-A177-3AD203B41FA5}">
                      <a16:colId xmlns:a16="http://schemas.microsoft.com/office/drawing/2014/main" val="4153661487"/>
                    </a:ext>
                  </a:extLst>
                </a:gridCol>
              </a:tblGrid>
              <a:tr h="86911">
                <a:tc>
                  <a:txBody>
                    <a:bodyPr/>
                    <a:lstStyle/>
                    <a:p>
                      <a:pPr algn="ctr">
                        <a:spcBef>
                          <a:spcPts val="300"/>
                        </a:spcBef>
                        <a:spcAft>
                          <a:spcPts val="300"/>
                        </a:spcAft>
                      </a:pPr>
                      <a:r>
                        <a:rPr lang="lt-LT" sz="750">
                          <a:effectLst/>
                        </a:rPr>
                        <a:t>Ūkio sektorius / sritis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B w="6350" cap="flat" cmpd="sng" algn="ctr">
                      <a:noFill/>
                      <a:prstDash val="solid"/>
                      <a:miter lim="800000"/>
                    </a:lnB>
                  </a:tcPr>
                </a:tc>
                <a:tc>
                  <a:txBody>
                    <a:bodyPr/>
                    <a:lstStyle/>
                    <a:p>
                      <a:pPr algn="ctr">
                        <a:spcBef>
                          <a:spcPts val="300"/>
                        </a:spcBef>
                        <a:spcAft>
                          <a:spcPts val="300"/>
                        </a:spcAft>
                      </a:pPr>
                      <a:r>
                        <a:rPr lang="lt-LT" sz="750">
                          <a:effectLst/>
                        </a:rPr>
                        <a:t>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B w="6350" cap="flat" cmpd="sng" algn="ctr">
                      <a:noFill/>
                      <a:prstDash val="solid"/>
                      <a:miter lim="800000"/>
                    </a:lnB>
                  </a:tcPr>
                </a:tc>
                <a:tc>
                  <a:txBody>
                    <a:bodyPr/>
                    <a:lstStyle/>
                    <a:p>
                      <a:pPr algn="ctr">
                        <a:spcBef>
                          <a:spcPts val="300"/>
                        </a:spcBef>
                        <a:spcAft>
                          <a:spcPts val="300"/>
                        </a:spcAft>
                      </a:pPr>
                      <a:r>
                        <a:rPr lang="lt-LT" sz="750">
                          <a:effectLst/>
                        </a:rPr>
                        <a:t>Poreikis atlikti ekonominį EP vertinimą</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B w="6350" cap="flat" cmpd="sng" algn="ctr">
                      <a:noFill/>
                      <a:prstDash val="solid"/>
                      <a:miter lim="800000"/>
                    </a:lnB>
                  </a:tcPr>
                </a:tc>
                <a:extLst>
                  <a:ext uri="{0D108BD9-81ED-4DB2-BD59-A6C34878D82A}">
                    <a16:rowId xmlns:a16="http://schemas.microsoft.com/office/drawing/2014/main" val="3733303751"/>
                  </a:ext>
                </a:extLst>
              </a:tr>
              <a:tr h="256166">
                <a:tc>
                  <a:txBody>
                    <a:bodyPr/>
                    <a:lstStyle/>
                    <a:p>
                      <a:pPr algn="l">
                        <a:spcBef>
                          <a:spcPts val="300"/>
                        </a:spcBef>
                        <a:spcAft>
                          <a:spcPts val="300"/>
                        </a:spcAft>
                      </a:pPr>
                      <a:r>
                        <a:rPr lang="lt-LT" sz="750">
                          <a:effectLst/>
                        </a:rPr>
                        <a:t>Žemės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6350" cap="flat" cmpd="sng" algn="ctr">
                      <a:noFill/>
                      <a:prstDash val="solid"/>
                      <a:miter lim="800000"/>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kontrolės ir stebėsenos mechanizmus modelis (AAP naudojimo integruota stebėsena)</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6350" cap="flat" cmpd="sng" algn="ctr">
                      <a:noFill/>
                      <a:prstDash val="solid"/>
                      <a:miter lim="800000"/>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6350" cap="flat" cmpd="sng" algn="ctr">
                      <a:noFill/>
                      <a:prstDash val="solid"/>
                      <a:miter lim="800000"/>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9108645"/>
                  </a:ext>
                </a:extLst>
              </a:tr>
              <a:tr h="170778">
                <a:tc>
                  <a:txBody>
                    <a:bodyPr/>
                    <a:lstStyle/>
                    <a:p>
                      <a:pPr algn="l">
                        <a:spcBef>
                          <a:spcPts val="300"/>
                        </a:spcBef>
                        <a:spcAft>
                          <a:spcPts val="300"/>
                        </a:spcAft>
                      </a:pPr>
                      <a:r>
                        <a:rPr lang="lt-LT" sz="750">
                          <a:effectLst/>
                        </a:rPr>
                        <a:t>Žemės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paramos mechanizmus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 (siūloma atlyginti už teikiamų EP kiekį)</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2424757"/>
                  </a:ext>
                </a:extLst>
              </a:tr>
              <a:tr h="170778">
                <a:tc>
                  <a:txBody>
                    <a:bodyPr/>
                    <a:lstStyle/>
                    <a:p>
                      <a:pPr algn="l">
                        <a:spcBef>
                          <a:spcPts val="300"/>
                        </a:spcBef>
                        <a:spcAft>
                          <a:spcPts val="300"/>
                        </a:spcAft>
                      </a:pPr>
                      <a:r>
                        <a:rPr lang="lt-LT" sz="750">
                          <a:effectLst/>
                        </a:rPr>
                        <a:t>Žemės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nustatant EP svarbias teritorijas melioracijos kontekste,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7852570"/>
                  </a:ext>
                </a:extLst>
              </a:tr>
              <a:tr h="256166">
                <a:tc>
                  <a:txBody>
                    <a:bodyPr/>
                    <a:lstStyle/>
                    <a:p>
                      <a:pPr algn="l">
                        <a:spcBef>
                          <a:spcPts val="300"/>
                        </a:spcBef>
                        <a:spcAft>
                          <a:spcPts val="300"/>
                        </a:spcAft>
                      </a:pPr>
                      <a:r>
                        <a:rPr lang="lt-LT" sz="750">
                          <a:effectLst/>
                        </a:rPr>
                        <a:t>Žemės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Pasiūlymas dėl melioracijos įtraukimo į planuojamos ūkinės veiklos, kurios poveikis aplinkai privalo būti vertinamas, rūšių sąrašą</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2187192"/>
                  </a:ext>
                </a:extLst>
              </a:tr>
              <a:tr h="170778">
                <a:tc>
                  <a:txBody>
                    <a:bodyPr/>
                    <a:lstStyle/>
                    <a:p>
                      <a:pPr algn="l">
                        <a:spcBef>
                          <a:spcPts val="300"/>
                        </a:spcBef>
                        <a:spcAft>
                          <a:spcPts val="300"/>
                        </a:spcAft>
                      </a:pPr>
                      <a:r>
                        <a:rPr lang="lt-LT" sz="750">
                          <a:effectLst/>
                        </a:rPr>
                        <a:t>Miškų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miškų tvarkymo schemas modelis </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748184"/>
                  </a:ext>
                </a:extLst>
              </a:tr>
              <a:tr h="170778">
                <a:tc>
                  <a:txBody>
                    <a:bodyPr/>
                    <a:lstStyle/>
                    <a:p>
                      <a:pPr algn="l">
                        <a:spcBef>
                          <a:spcPts val="300"/>
                        </a:spcBef>
                        <a:spcAft>
                          <a:spcPts val="300"/>
                        </a:spcAft>
                      </a:pPr>
                      <a:r>
                        <a:rPr lang="lt-LT" sz="750">
                          <a:effectLst/>
                        </a:rPr>
                        <a:t>Miškų ūkis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EP vertinimo integravimo, sukuriant mokėjimo už ne medienines miškų EP schemą, modelis </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Taikytinas (ekonominės EP vertės gali būti taikomos kaip išmokos už EP dydžiai)</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13954014"/>
                  </a:ext>
                </a:extLst>
              </a:tr>
              <a:tr h="86911">
                <a:tc>
                  <a:txBody>
                    <a:bodyPr/>
                    <a:lstStyle/>
                    <a:p>
                      <a:pPr algn="l">
                        <a:spcBef>
                          <a:spcPts val="300"/>
                        </a:spcBef>
                        <a:spcAft>
                          <a:spcPts val="300"/>
                        </a:spcAft>
                      </a:pPr>
                      <a:r>
                        <a:rPr lang="lt-LT" sz="750">
                          <a:effectLst/>
                        </a:rPr>
                        <a:t>Vandenų sektorius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integravimo į UBRVP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563419"/>
                  </a:ext>
                </a:extLst>
              </a:tr>
              <a:tr h="170778">
                <a:tc>
                  <a:txBody>
                    <a:bodyPr/>
                    <a:lstStyle/>
                    <a:p>
                      <a:pPr algn="l">
                        <a:spcBef>
                          <a:spcPts val="300"/>
                        </a:spcBef>
                        <a:spcAft>
                          <a:spcPts val="300"/>
                        </a:spcAft>
                      </a:pPr>
                      <a:r>
                        <a:rPr lang="lt-LT" sz="750">
                          <a:effectLst/>
                        </a:rPr>
                        <a:t>Vandenų sektorius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EP vertinimo integravimo į žalos aplinkai atlyginimo dydžio nustatymą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Taikytinas (ekonominės EP vertės gali būti taikomos kaip žalos aplinkai baziniai tarifai)</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3865177"/>
                  </a:ext>
                </a:extLst>
              </a:tr>
              <a:tr h="256166">
                <a:tc>
                  <a:txBody>
                    <a:bodyPr/>
                    <a:lstStyle/>
                    <a:p>
                      <a:pPr algn="l">
                        <a:spcBef>
                          <a:spcPts val="300"/>
                        </a:spcBef>
                        <a:spcAft>
                          <a:spcPts val="300"/>
                        </a:spcAft>
                      </a:pPr>
                      <a:r>
                        <a:rPr lang="lt-LT" sz="750">
                          <a:effectLst/>
                        </a:rPr>
                        <a:t>Biologinės įvairovės ir kraštovaizdžio apsauga</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gamtinio karkaso nustatymo procesą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5491511"/>
                  </a:ext>
                </a:extLst>
              </a:tr>
              <a:tr h="256166">
                <a:tc>
                  <a:txBody>
                    <a:bodyPr/>
                    <a:lstStyle/>
                    <a:p>
                      <a:pPr algn="l">
                        <a:spcBef>
                          <a:spcPts val="300"/>
                        </a:spcBef>
                        <a:spcAft>
                          <a:spcPts val="300"/>
                        </a:spcAft>
                      </a:pPr>
                      <a:r>
                        <a:rPr lang="lt-LT" sz="750">
                          <a:effectLst/>
                        </a:rPr>
                        <a:t>Biologinės įvairovės ir kraštovaizdžio apsauga</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EP vertinimo integravimo į saugomų teritorijų steigimo procesą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Nenustatytas, tačiau galimas, pavyzdžiui, vykdant komunikaciją</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21928657"/>
                  </a:ext>
                </a:extLst>
              </a:tr>
              <a:tr h="256166">
                <a:tc>
                  <a:txBody>
                    <a:bodyPr/>
                    <a:lstStyle/>
                    <a:p>
                      <a:pPr algn="l">
                        <a:spcBef>
                          <a:spcPts val="300"/>
                        </a:spcBef>
                        <a:spcAft>
                          <a:spcPts val="300"/>
                        </a:spcAft>
                      </a:pPr>
                      <a:r>
                        <a:rPr lang="lt-LT" sz="750">
                          <a:effectLst/>
                        </a:rPr>
                        <a:t>Biologinės įvairovės ir kraštovaizdžio apsauga</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invazinių rūšių populiacijos gausos reguliavimą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9288469"/>
                  </a:ext>
                </a:extLst>
              </a:tr>
              <a:tr h="256166">
                <a:tc>
                  <a:txBody>
                    <a:bodyPr/>
                    <a:lstStyle/>
                    <a:p>
                      <a:pPr algn="l">
                        <a:spcBef>
                          <a:spcPts val="300"/>
                        </a:spcBef>
                        <a:spcAft>
                          <a:spcPts val="300"/>
                        </a:spcAft>
                      </a:pPr>
                      <a:r>
                        <a:rPr lang="lt-LT" sz="750">
                          <a:effectLst/>
                        </a:rPr>
                        <a:t>Biologinės įvairovės ir kraštovaizdžio apsauga</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vertinimo integravimo į kraštovaizdžio monitoringą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53059"/>
                  </a:ext>
                </a:extLst>
              </a:tr>
              <a:tr h="426944">
                <a:tc>
                  <a:txBody>
                    <a:bodyPr/>
                    <a:lstStyle/>
                    <a:p>
                      <a:pPr algn="l">
                        <a:spcBef>
                          <a:spcPts val="300"/>
                        </a:spcBef>
                        <a:spcAft>
                          <a:spcPts val="300"/>
                        </a:spcAft>
                      </a:pPr>
                      <a:r>
                        <a:rPr lang="lt-LT" sz="750">
                          <a:effectLst/>
                        </a:rPr>
                        <a:t>Poveikio aplinkai vertinimas (PAV) ir strateginis pasekmių aplinkai vertinimas (SPAV)</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EP vertinimo integravimo į PAV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Nenustatytas, tačiau gali būti naudojamas kaip papildantis, norint palyginti situacijas prieš planuojamos ūkinės veiklos įgyvendinimą ir po (tiek atskleidžiant naudą, tiek žalą)</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120726"/>
                  </a:ext>
                </a:extLst>
              </a:tr>
              <a:tr h="426944">
                <a:tc>
                  <a:txBody>
                    <a:bodyPr/>
                    <a:lstStyle/>
                    <a:p>
                      <a:pPr algn="l">
                        <a:spcBef>
                          <a:spcPts val="300"/>
                        </a:spcBef>
                        <a:spcAft>
                          <a:spcPts val="300"/>
                        </a:spcAft>
                      </a:pPr>
                      <a:r>
                        <a:rPr lang="lt-LT" sz="750">
                          <a:effectLst/>
                        </a:rPr>
                        <a:t>Poveikio aplinkai vertinimas (PAV) ir strateginis pasekmių aplinkai vertinimas (SPAV)</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EP vertinimo integravimo į SPAV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spcBef>
                          <a:spcPts val="300"/>
                        </a:spcBef>
                        <a:spcAft>
                          <a:spcPts val="300"/>
                        </a:spcAft>
                      </a:pPr>
                      <a:r>
                        <a:rPr lang="lt-LT" sz="750">
                          <a:effectLst/>
                        </a:rPr>
                        <a:t>Nenustatytas, tačiau gali būti naudojamas kaip papildantis, norint palyginti situacijas prieš planuojamos ūkinės veiklos įgyvendinimą ir po (tiek atskleidžiant naudą, tiek žalą)</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48849284"/>
                  </a:ext>
                </a:extLst>
              </a:tr>
              <a:tr h="86911">
                <a:tc>
                  <a:txBody>
                    <a:bodyPr/>
                    <a:lstStyle/>
                    <a:p>
                      <a:pPr algn="l">
                        <a:spcBef>
                          <a:spcPts val="300"/>
                        </a:spcBef>
                        <a:spcAft>
                          <a:spcPts val="300"/>
                        </a:spcAft>
                      </a:pPr>
                      <a:r>
                        <a:rPr lang="lt-LT" sz="750">
                          <a:effectLst/>
                        </a:rPr>
                        <a:t>Teritorijų planavimas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integravimo į teritorijų planavimą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8512409"/>
                  </a:ext>
                </a:extLst>
              </a:tr>
              <a:tr h="256166">
                <a:tc>
                  <a:txBody>
                    <a:bodyPr/>
                    <a:lstStyle/>
                    <a:p>
                      <a:pPr algn="l">
                        <a:spcBef>
                          <a:spcPts val="300"/>
                        </a:spcBef>
                        <a:spcAft>
                          <a:spcPts val="300"/>
                        </a:spcAft>
                      </a:pPr>
                      <a:r>
                        <a:rPr lang="lt-LT" sz="750">
                          <a:effectLst/>
                        </a:rPr>
                        <a:t>Želdynų ir želdinių apsauga, tvarkymas ir kūrimas </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w="6350" cap="flat" cmpd="sng" algn="ctr">
                      <a:noFill/>
                      <a:prstDash val="solid"/>
                      <a:miter lim="800000"/>
                    </a:lnL>
                    <a:lnR>
                      <a:noFill/>
                    </a:lnR>
                    <a:lnT w="952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EP integravimo į želdynų ir želdinių apsaugą, tvarkymą ir kūrimą modelis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a:noFill/>
                    </a:lnR>
                    <a:lnT w="952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just">
                        <a:spcBef>
                          <a:spcPts val="300"/>
                        </a:spcBef>
                        <a:spcAft>
                          <a:spcPts val="300"/>
                        </a:spcAft>
                      </a:pPr>
                      <a:r>
                        <a:rPr lang="lt-LT" sz="750">
                          <a:effectLst/>
                        </a:rPr>
                        <a:t>Nenustatytas</a:t>
                      </a:r>
                      <a:endParaRPr lang="lt-LT" sz="75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4973" marR="14973" marT="0" marB="0">
                    <a:lnL>
                      <a:noFill/>
                    </a:lnL>
                    <a:lnR w="6350" cap="flat" cmpd="sng" algn="ctr">
                      <a:noFill/>
                      <a:prstDash val="solid"/>
                      <a:miter lim="800000"/>
                    </a:lnR>
                    <a:lnT w="952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077747786"/>
                  </a:ext>
                </a:extLst>
              </a:tr>
            </a:tbl>
          </a:graphicData>
        </a:graphic>
      </p:graphicFrame>
    </p:spTree>
    <p:extLst>
      <p:ext uri="{BB962C8B-B14F-4D97-AF65-F5344CB8AC3E}">
        <p14:creationId xmlns:p14="http://schemas.microsoft.com/office/powerpoint/2010/main" val="3111811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57</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2132379"/>
          </a:xfrm>
        </p:spPr>
        <p:txBody>
          <a:bodyPr/>
          <a:lstStyle/>
          <a:p>
            <a:pPr algn="just"/>
            <a:r>
              <a:rPr lang="lt-LT" sz="2000">
                <a:effectLst/>
                <a:ea typeface="Times New Roman" panose="02020603050405020304" pitchFamily="18" charset="0"/>
                <a:cs typeface="Times New Roman" panose="02020603050405020304" pitchFamily="18" charset="0"/>
              </a:rPr>
              <a:t>Suinteresuotų šalių įtraukimo į ir dalyvavimo sprendimų priėmimo procesuose, kuriuose atsižvelgiama į ekosistemų ir jų teikiamų paslaugų aspektus, mechanizmas</a:t>
            </a:r>
            <a:r>
              <a:rPr lang="en-LT" sz="2000">
                <a:effectLst/>
              </a:rPr>
              <a:t> </a:t>
            </a:r>
            <a:endParaRPr lang="en-US" sz="2000"/>
          </a:p>
        </p:txBody>
      </p:sp>
      <p:pic>
        <p:nvPicPr>
          <p:cNvPr id="11" name="Picture Placeholder 10" descr="A picture containing person, table, indoor&#10;&#10;Description automatically generated">
            <a:extLst>
              <a:ext uri="{FF2B5EF4-FFF2-40B4-BE49-F238E27FC236}">
                <a16:creationId xmlns:a16="http://schemas.microsoft.com/office/drawing/2014/main" id="{30240156-3605-462B-99F2-3678912F73EF}"/>
              </a:ext>
            </a:extLst>
          </p:cNvPr>
          <p:cNvPicPr>
            <a:picLocks noGrp="1" noChangeAspect="1"/>
          </p:cNvPicPr>
          <p:nvPr>
            <p:ph type="pic" sz="quarter" idx="15"/>
          </p:nvPr>
        </p:nvPicPr>
        <p:blipFill>
          <a:blip r:embed="rId2"/>
          <a:srcRect l="20864" r="20864"/>
          <a:stretch>
            <a:fillRect/>
          </a:stretch>
        </p:blipFill>
        <p:spPr/>
      </p:pic>
    </p:spTree>
    <p:extLst>
      <p:ext uri="{BB962C8B-B14F-4D97-AF65-F5344CB8AC3E}">
        <p14:creationId xmlns:p14="http://schemas.microsoft.com/office/powerpoint/2010/main" val="1367389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F45C3B-A350-5FEE-620A-F444E661DB3B}"/>
              </a:ext>
            </a:extLst>
          </p:cNvPr>
          <p:cNvSpPr>
            <a:spLocks noGrp="1"/>
          </p:cNvSpPr>
          <p:nvPr>
            <p:ph type="sldNum" sz="quarter" idx="12"/>
          </p:nvPr>
        </p:nvSpPr>
        <p:spPr/>
        <p:txBody>
          <a:bodyPr/>
          <a:lstStyle/>
          <a:p>
            <a:fld id="{42B1E8F1-27DF-3C4C-AF5E-F329429EDE92}" type="slidenum">
              <a:rPr lang="en-LT" smtClean="0"/>
              <a:t>58</a:t>
            </a:fld>
            <a:endParaRPr lang="en-LT"/>
          </a:p>
        </p:txBody>
      </p:sp>
      <p:graphicFrame>
        <p:nvGraphicFramePr>
          <p:cNvPr id="4" name="Table 3">
            <a:extLst>
              <a:ext uri="{FF2B5EF4-FFF2-40B4-BE49-F238E27FC236}">
                <a16:creationId xmlns:a16="http://schemas.microsoft.com/office/drawing/2014/main" id="{ED58F891-450A-3395-6057-25CCB0049D6F}"/>
              </a:ext>
            </a:extLst>
          </p:cNvPr>
          <p:cNvGraphicFramePr>
            <a:graphicFrameLocks noGrp="1"/>
          </p:cNvGraphicFramePr>
          <p:nvPr>
            <p:extLst>
              <p:ext uri="{D42A27DB-BD31-4B8C-83A1-F6EECF244321}">
                <p14:modId xmlns:p14="http://schemas.microsoft.com/office/powerpoint/2010/main" val="2335442918"/>
              </p:ext>
            </p:extLst>
          </p:nvPr>
        </p:nvGraphicFramePr>
        <p:xfrm>
          <a:off x="500770" y="667712"/>
          <a:ext cx="8097130" cy="3599488"/>
        </p:xfrm>
        <a:graphic>
          <a:graphicData uri="http://schemas.openxmlformats.org/drawingml/2006/table">
            <a:tbl>
              <a:tblPr firstRow="1" firstCol="1" bandRow="1">
                <a:tableStyleId>{69012ECD-51FC-41F1-AA8D-1B2483CD663E}</a:tableStyleId>
              </a:tblPr>
              <a:tblGrid>
                <a:gridCol w="624645">
                  <a:extLst>
                    <a:ext uri="{9D8B030D-6E8A-4147-A177-3AD203B41FA5}">
                      <a16:colId xmlns:a16="http://schemas.microsoft.com/office/drawing/2014/main" val="4104582447"/>
                    </a:ext>
                  </a:extLst>
                </a:gridCol>
                <a:gridCol w="1252025">
                  <a:extLst>
                    <a:ext uri="{9D8B030D-6E8A-4147-A177-3AD203B41FA5}">
                      <a16:colId xmlns:a16="http://schemas.microsoft.com/office/drawing/2014/main" val="3248314071"/>
                    </a:ext>
                  </a:extLst>
                </a:gridCol>
                <a:gridCol w="1307253">
                  <a:extLst>
                    <a:ext uri="{9D8B030D-6E8A-4147-A177-3AD203B41FA5}">
                      <a16:colId xmlns:a16="http://schemas.microsoft.com/office/drawing/2014/main" val="2872697308"/>
                    </a:ext>
                  </a:extLst>
                </a:gridCol>
                <a:gridCol w="4913207">
                  <a:extLst>
                    <a:ext uri="{9D8B030D-6E8A-4147-A177-3AD203B41FA5}">
                      <a16:colId xmlns:a16="http://schemas.microsoft.com/office/drawing/2014/main" val="2537290631"/>
                    </a:ext>
                  </a:extLst>
                </a:gridCol>
              </a:tblGrid>
              <a:tr h="268051">
                <a:tc>
                  <a:txBody>
                    <a:bodyPr/>
                    <a:lstStyle/>
                    <a:p>
                      <a:pPr algn="ctr">
                        <a:spcBef>
                          <a:spcPts val="300"/>
                        </a:spcBef>
                        <a:spcAft>
                          <a:spcPts val="300"/>
                        </a:spcAft>
                      </a:pPr>
                      <a:r>
                        <a:rPr lang="lt-LT" sz="800" b="0">
                          <a:effectLst/>
                        </a:rPr>
                        <a:t>Ūkio sektorius / sritis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spcBef>
                          <a:spcPts val="300"/>
                        </a:spcBef>
                        <a:spcAft>
                          <a:spcPts val="300"/>
                        </a:spcAft>
                      </a:pPr>
                      <a:r>
                        <a:rPr lang="lt-LT" sz="800" b="0">
                          <a:effectLst/>
                        </a:rPr>
                        <a:t>Modelis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T w="12700" cap="flat" cmpd="sng" algn="ctr">
                      <a:solidFill>
                        <a:schemeClr val="bg1"/>
                      </a:solidFill>
                      <a:prstDash val="solid"/>
                      <a:round/>
                      <a:headEnd type="none" w="med" len="med"/>
                      <a:tailEnd type="none" w="med" len="med"/>
                    </a:lnT>
                  </a:tcPr>
                </a:tc>
                <a:tc>
                  <a:txBody>
                    <a:bodyPr/>
                    <a:lstStyle/>
                    <a:p>
                      <a:pPr algn="ctr">
                        <a:spcBef>
                          <a:spcPts val="300"/>
                        </a:spcBef>
                        <a:spcAft>
                          <a:spcPts val="300"/>
                        </a:spcAft>
                      </a:pPr>
                      <a:r>
                        <a:rPr lang="lt-LT" sz="800" b="0">
                          <a:effectLst/>
                        </a:rPr>
                        <a:t>Suinteresuota šalis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T w="12700" cap="flat" cmpd="sng" algn="ctr">
                      <a:solidFill>
                        <a:schemeClr val="bg1"/>
                      </a:solidFill>
                      <a:prstDash val="solid"/>
                      <a:round/>
                      <a:headEnd type="none" w="med" len="med"/>
                      <a:tailEnd type="none" w="med" len="med"/>
                    </a:lnT>
                  </a:tcPr>
                </a:tc>
                <a:tc>
                  <a:txBody>
                    <a:bodyPr/>
                    <a:lstStyle/>
                    <a:p>
                      <a:pPr algn="ctr">
                        <a:spcBef>
                          <a:spcPts val="300"/>
                        </a:spcBef>
                        <a:spcAft>
                          <a:spcPts val="300"/>
                        </a:spcAft>
                      </a:pPr>
                      <a:r>
                        <a:rPr lang="lt-LT" sz="800" b="0">
                          <a:effectLst/>
                        </a:rPr>
                        <a:t>Įtraukimo į ir dalyvavimo sprendimų priėmimo procesuose mechanizmas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719706766"/>
                  </a:ext>
                </a:extLst>
              </a:tr>
              <a:tr h="670129">
                <a:tc>
                  <a:txBody>
                    <a:bodyPr/>
                    <a:lstStyle/>
                    <a:p>
                      <a:pPr algn="just">
                        <a:spcBef>
                          <a:spcPts val="300"/>
                        </a:spcBef>
                        <a:spcAft>
                          <a:spcPts val="300"/>
                        </a:spcAft>
                      </a:pPr>
                      <a:r>
                        <a:rPr lang="lt-LT" sz="800" b="0">
                          <a:effectLst/>
                        </a:rPr>
                        <a:t>Žemės ūkis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L w="12700" cap="flat" cmpd="sng" algn="ctr">
                      <a:solidFill>
                        <a:schemeClr val="bg1"/>
                      </a:solidFill>
                      <a:prstDash val="solid"/>
                      <a:round/>
                      <a:headEnd type="none" w="med" len="med"/>
                      <a:tailEnd type="none" w="med" len="med"/>
                    </a:lnL>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a:effectLst/>
                        </a:rPr>
                        <a:t>EP vertinimo integravimo į kontrolės ir stebėsenos mechanizmus modelis (AAP naudojimo integruota stebėsena)</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B w="6350" cap="flat" cmpd="sng" algn="ctr">
                      <a:solidFill>
                        <a:schemeClr val="accent1"/>
                      </a:solidFill>
                      <a:prstDash val="solid"/>
                      <a:round/>
                      <a:headEnd type="none" w="med" len="med"/>
                      <a:tailEnd type="none" w="med" len="med"/>
                    </a:lnB>
                  </a:tcPr>
                </a:tc>
                <a:tc>
                  <a:txBody>
                    <a:bodyPr/>
                    <a:lstStyle/>
                    <a:p>
                      <a:pPr marL="171450" indent="-171450" algn="just">
                        <a:spcBef>
                          <a:spcPts val="300"/>
                        </a:spcBef>
                        <a:spcAft>
                          <a:spcPts val="300"/>
                        </a:spcAft>
                        <a:buClr>
                          <a:schemeClr val="accent1"/>
                        </a:buClr>
                        <a:buFont typeface="Arial" panose="020B0604020202020204" pitchFamily="34" charset="0"/>
                        <a:buChar char="•"/>
                      </a:pPr>
                      <a:r>
                        <a:rPr lang="lt-LT" sz="800">
                          <a:effectLst/>
                        </a:rPr>
                        <a:t>Valstybinė augalininkystės tarnyba </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Aktyviai dalyvauja kuriant (jei kūrimas pavestas darbo grupei ar išorės tiekėjui) arba siūlo AAP naudojimo integruotos stebėsenos metodiką / aprašą</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Rengia AAP naudojimo integruotos stebėsenos ataskaitas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Esant poreikiui, remdamosi AAP naudojimo integruotos stebėsenos rezultatais, teikia siūlymus dėl AAP naudojimo reguliavimo</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78232075"/>
                  </a:ext>
                </a:extLst>
              </a:tr>
              <a:tr h="1268930">
                <a:tc>
                  <a:txBody>
                    <a:bodyPr/>
                    <a:lstStyle/>
                    <a:p>
                      <a:pPr algn="just">
                        <a:spcBef>
                          <a:spcPts val="300"/>
                        </a:spcBef>
                        <a:spcAft>
                          <a:spcPts val="300"/>
                        </a:spcAft>
                      </a:pPr>
                      <a:r>
                        <a:rPr lang="lt-LT" sz="800" b="0">
                          <a:effectLst/>
                        </a:rPr>
                        <a:t>Žemės ūkis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a:effectLst/>
                        </a:rPr>
                        <a:t>EP vertinimo integravimo į paramos mechanizmus modelis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LR žemės ūkio ministerija</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Nacionalinė mokėjimų agentūra</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Savivaldybės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Pareiškėjai</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Konsultantai</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LR žemės ūkio ministerija rengia reikalingų teisės aktų pakeitimus (taisyklių, formų, priemonių įgyvendinimo taisykles)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NMA vertina teikiamas paraiškas pagal nustatytas taisykles, t. y. vadovaujasi atitinkamai papildytais teisės aktais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Savivaldybės informuoja pareiškėjus paramos teikimo klausimais, įveda paraiškos duomenis ir patvirtina PPIS, kai paraiška pateikiama seniūnijos darbuotojui, t. y., vadovaujasi atitinkamai papildytais teisės aktais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Pareiškėjai įveda paraiškos duomenis ir patvirtina PPIS, kartą per kalendorinius metus iki rugpjūčio 1 d. per Elektroninių valdžios vartų portalą arba seniūnijoje atnaujina savo valdų registracijos duomenis Valdų registre, t. y. vadovaujasi atitinkamai papildytais teisės aktais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Rengia paraiškas pagal pareiškėjo užsakymą, t. y. vadovaujasi atitinkamai papildytais teisės aktais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62303792"/>
                  </a:ext>
                </a:extLst>
              </a:tr>
              <a:tr h="722249">
                <a:tc>
                  <a:txBody>
                    <a:bodyPr/>
                    <a:lstStyle/>
                    <a:p>
                      <a:pPr algn="just">
                        <a:spcBef>
                          <a:spcPts val="300"/>
                        </a:spcBef>
                        <a:spcAft>
                          <a:spcPts val="300"/>
                        </a:spcAft>
                      </a:pPr>
                      <a:r>
                        <a:rPr lang="lt-LT" sz="800" b="0">
                          <a:effectLst/>
                        </a:rPr>
                        <a:t>Žemės ūkis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a:effectLst/>
                        </a:rPr>
                        <a:t>EP vertinimo integravimo, nustatant EP svarbias teritorijas melioracijos kontekste, modelis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LR žemės ūkio ministerija</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Savivaldybės</a:t>
                      </a:r>
                      <a:endParaRPr lang="en-LT" sz="800">
                        <a:effectLst/>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LR žemės ūkio ministerija parengia naujus arba pakeičia atitinkamus teisės aktus (taisykles)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LR žemės ūkio ministerija remdamasi parengtų teisės aktų nuostatomis nustato EP svarbias teritorijas melioracijos kontekste ir platina šią informaciją atsakingoms institucijoms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Savivaldybės atsižvelgia į nustatytas EP svarbias teritorijas savarankiškai spręsdamos dėl melioracijos sistemų ir jų statinių remonto, rekonstravimo ar nurašymo ir išmontavimo (nustato prioritetus)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15785606"/>
                  </a:ext>
                </a:extLst>
              </a:tr>
              <a:tr h="670129">
                <a:tc>
                  <a:txBody>
                    <a:bodyPr/>
                    <a:lstStyle/>
                    <a:p>
                      <a:pPr algn="just">
                        <a:spcBef>
                          <a:spcPts val="300"/>
                        </a:spcBef>
                        <a:spcAft>
                          <a:spcPts val="300"/>
                        </a:spcAft>
                      </a:pPr>
                      <a:r>
                        <a:rPr lang="lt-LT" sz="800" b="0">
                          <a:effectLst/>
                        </a:rPr>
                        <a:t>Žemės ūkis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a:effectLst/>
                        </a:rPr>
                        <a:t>Pasiūlymas dėl melioracijos įtraukimo į planuojamos ūkinės veiklos, kurios poveikis aplinkai privalo būti vertinamas, rūšių sąrašą</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LR aplinkos ministerija</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PAV dokumentų rengėjas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a:effectLst/>
                        </a:rPr>
                        <a:t>Parengia reikalingų teisės aktų pakeitimus</a:t>
                      </a:r>
                      <a:endParaRPr lang="en-LT" sz="800">
                        <a:effectLst/>
                      </a:endParaRPr>
                    </a:p>
                    <a:p>
                      <a:pPr marL="171450" lvl="0" indent="-171450" algn="just">
                        <a:buClr>
                          <a:srgbClr val="1F7B61"/>
                        </a:buClr>
                        <a:buSzPts val="800"/>
                        <a:buFont typeface="Arial" panose="020B0604020202020204" pitchFamily="34" charset="0"/>
                        <a:buChar char="•"/>
                      </a:pPr>
                      <a:r>
                        <a:rPr lang="lt-LT" sz="800">
                          <a:effectLst/>
                        </a:rPr>
                        <a:t>PAV dokumentų rengėjas, rengdamas dokumentus vadovaujasi  atitinkamai papildytais / pakeistais teisės aktais</a:t>
                      </a:r>
                      <a:endParaRPr lang="en-LT" sz="8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87082843"/>
                  </a:ext>
                </a:extLst>
              </a:tr>
            </a:tbl>
          </a:graphicData>
        </a:graphic>
      </p:graphicFrame>
      <p:sp>
        <p:nvSpPr>
          <p:cNvPr id="7" name="Title 1">
            <a:extLst>
              <a:ext uri="{FF2B5EF4-FFF2-40B4-BE49-F238E27FC236}">
                <a16:creationId xmlns:a16="http://schemas.microsoft.com/office/drawing/2014/main" id="{A7FACF94-FD96-C4FD-2519-C97038442885}"/>
              </a:ext>
            </a:extLst>
          </p:cNvPr>
          <p:cNvSpPr>
            <a:spLocks noGrp="1"/>
          </p:cNvSpPr>
          <p:nvPr>
            <p:ph type="title"/>
          </p:nvPr>
        </p:nvSpPr>
        <p:spPr>
          <a:xfrm>
            <a:off x="500770" y="376968"/>
            <a:ext cx="8008089" cy="221599"/>
          </a:xfrm>
        </p:spPr>
        <p:txBody>
          <a:bodyPr/>
          <a:lstStyle/>
          <a:p>
            <a:pPr algn="just"/>
            <a:r>
              <a:rPr lang="lt-LT" sz="1600">
                <a:effectLst/>
                <a:ea typeface="Calibri" panose="020F0502020204030204" pitchFamily="34" charset="0"/>
                <a:cs typeface="Times New Roman" panose="02020603050405020304" pitchFamily="18" charset="0"/>
              </a:rPr>
              <a:t>Suinteresuotų šalių įtraukimo į ir dalyvavimo sprendimo priėmimo procesuose mechanizmas</a:t>
            </a:r>
            <a:r>
              <a:rPr lang="en-LT" sz="1600">
                <a:effectLst/>
              </a:rPr>
              <a:t> </a:t>
            </a:r>
            <a:endParaRPr lang="lt-LT" sz="1600"/>
          </a:p>
        </p:txBody>
      </p:sp>
    </p:spTree>
    <p:extLst>
      <p:ext uri="{BB962C8B-B14F-4D97-AF65-F5344CB8AC3E}">
        <p14:creationId xmlns:p14="http://schemas.microsoft.com/office/powerpoint/2010/main" val="925919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9FDC0-B445-634E-C557-99CFD0E24737}"/>
              </a:ext>
            </a:extLst>
          </p:cNvPr>
          <p:cNvSpPr>
            <a:spLocks noGrp="1"/>
          </p:cNvSpPr>
          <p:nvPr>
            <p:ph type="sldNum" sz="quarter" idx="12"/>
          </p:nvPr>
        </p:nvSpPr>
        <p:spPr/>
        <p:txBody>
          <a:bodyPr/>
          <a:lstStyle/>
          <a:p>
            <a:fld id="{42B1E8F1-27DF-3C4C-AF5E-F329429EDE92}" type="slidenum">
              <a:rPr lang="en-LT" smtClean="0"/>
              <a:t>59</a:t>
            </a:fld>
            <a:endParaRPr lang="en-LT"/>
          </a:p>
        </p:txBody>
      </p:sp>
      <p:graphicFrame>
        <p:nvGraphicFramePr>
          <p:cNvPr id="4" name="Table 3">
            <a:extLst>
              <a:ext uri="{FF2B5EF4-FFF2-40B4-BE49-F238E27FC236}">
                <a16:creationId xmlns:a16="http://schemas.microsoft.com/office/drawing/2014/main" id="{B2779CF1-504A-7DA0-C1C3-7D747091EBE7}"/>
              </a:ext>
            </a:extLst>
          </p:cNvPr>
          <p:cNvGraphicFramePr>
            <a:graphicFrameLocks noGrp="1"/>
          </p:cNvGraphicFramePr>
          <p:nvPr>
            <p:extLst>
              <p:ext uri="{D42A27DB-BD31-4B8C-83A1-F6EECF244321}">
                <p14:modId xmlns:p14="http://schemas.microsoft.com/office/powerpoint/2010/main" val="385252798"/>
              </p:ext>
            </p:extLst>
          </p:nvPr>
        </p:nvGraphicFramePr>
        <p:xfrm>
          <a:off x="564954" y="651509"/>
          <a:ext cx="8014091" cy="3459902"/>
        </p:xfrm>
        <a:graphic>
          <a:graphicData uri="http://schemas.openxmlformats.org/drawingml/2006/table">
            <a:tbl>
              <a:tblPr firstRow="1" firstCol="1" bandRow="1">
                <a:tableStyleId>{69012ECD-51FC-41F1-AA8D-1B2483CD663E}</a:tableStyleId>
              </a:tblPr>
              <a:tblGrid>
                <a:gridCol w="671565">
                  <a:extLst>
                    <a:ext uri="{9D8B030D-6E8A-4147-A177-3AD203B41FA5}">
                      <a16:colId xmlns:a16="http://schemas.microsoft.com/office/drawing/2014/main" val="3467716166"/>
                    </a:ext>
                  </a:extLst>
                </a:gridCol>
                <a:gridCol w="1737360">
                  <a:extLst>
                    <a:ext uri="{9D8B030D-6E8A-4147-A177-3AD203B41FA5}">
                      <a16:colId xmlns:a16="http://schemas.microsoft.com/office/drawing/2014/main" val="3739535087"/>
                    </a:ext>
                  </a:extLst>
                </a:gridCol>
                <a:gridCol w="2871318">
                  <a:extLst>
                    <a:ext uri="{9D8B030D-6E8A-4147-A177-3AD203B41FA5}">
                      <a16:colId xmlns:a16="http://schemas.microsoft.com/office/drawing/2014/main" val="1310711132"/>
                    </a:ext>
                  </a:extLst>
                </a:gridCol>
                <a:gridCol w="2733848">
                  <a:extLst>
                    <a:ext uri="{9D8B030D-6E8A-4147-A177-3AD203B41FA5}">
                      <a16:colId xmlns:a16="http://schemas.microsoft.com/office/drawing/2014/main" val="32469544"/>
                    </a:ext>
                  </a:extLst>
                </a:gridCol>
              </a:tblGrid>
              <a:tr h="261368">
                <a:tc>
                  <a:txBody>
                    <a:bodyPr/>
                    <a:lstStyle/>
                    <a:p>
                      <a:pPr algn="ctr">
                        <a:spcBef>
                          <a:spcPts val="300"/>
                        </a:spcBef>
                        <a:spcAft>
                          <a:spcPts val="300"/>
                        </a:spcAft>
                      </a:pPr>
                      <a:r>
                        <a:rPr lang="lt-LT" sz="800" b="0">
                          <a:effectLst/>
                        </a:rPr>
                        <a:t>Ūkio sektorius / sritis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spcBef>
                          <a:spcPts val="300"/>
                        </a:spcBef>
                        <a:spcAft>
                          <a:spcPts val="300"/>
                        </a:spcAft>
                      </a:pPr>
                      <a:r>
                        <a:rPr lang="lt-LT" sz="800" b="0">
                          <a:effectLst/>
                        </a:rPr>
                        <a:t>Modelis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spcBef>
                          <a:spcPts val="300"/>
                        </a:spcBef>
                        <a:spcAft>
                          <a:spcPts val="300"/>
                        </a:spcAft>
                      </a:pPr>
                      <a:r>
                        <a:rPr lang="lt-LT" sz="800" b="0">
                          <a:effectLst/>
                        </a:rPr>
                        <a:t>Suinteresuota šalis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spcBef>
                          <a:spcPts val="300"/>
                        </a:spcBef>
                        <a:spcAft>
                          <a:spcPts val="300"/>
                        </a:spcAft>
                      </a:pPr>
                      <a:r>
                        <a:rPr lang="lt-LT" sz="800" b="0">
                          <a:effectLst/>
                        </a:rPr>
                        <a:t>Įtraukimo į ir dalyvavimo sprendimų priėmimo procesuose mechanizmas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3773053512"/>
                  </a:ext>
                </a:extLst>
              </a:tr>
              <a:tr h="942434">
                <a:tc>
                  <a:txBody>
                    <a:bodyPr/>
                    <a:lstStyle/>
                    <a:p>
                      <a:pPr algn="l">
                        <a:spcBef>
                          <a:spcPts val="300"/>
                        </a:spcBef>
                        <a:spcAft>
                          <a:spcPts val="300"/>
                        </a:spcAft>
                      </a:pPr>
                      <a:r>
                        <a:rPr lang="lt-LT" sz="800" b="0">
                          <a:solidFill>
                            <a:schemeClr val="tx1"/>
                          </a:solidFill>
                          <a:effectLst/>
                        </a:rPr>
                        <a:t>Miškų ūkis</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b="0">
                          <a:solidFill>
                            <a:schemeClr val="tx1"/>
                          </a:solidFill>
                          <a:effectLst/>
                        </a:rPr>
                        <a:t>EP vertinimo integravimo į miškų tvarkymo schemas modelis </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rgbClr val="1F7B61"/>
                        </a:buClr>
                        <a:buSzPts val="800"/>
                        <a:buFont typeface="Arial" panose="020B0604020202020204" pitchFamily="34" charset="0"/>
                        <a:buChar char="•"/>
                      </a:pPr>
                      <a:r>
                        <a:rPr lang="lt-LT" sz="800" b="0">
                          <a:solidFill>
                            <a:schemeClr val="tx1"/>
                          </a:solidFill>
                          <a:effectLst/>
                        </a:rPr>
                        <a:t>LR aplinkos ministerija</a:t>
                      </a:r>
                      <a:endParaRPr lang="en-LT" sz="800" b="0">
                        <a:solidFill>
                          <a:schemeClr val="tx1"/>
                        </a:solidFill>
                        <a:effectLst/>
                      </a:endParaRPr>
                    </a:p>
                    <a:p>
                      <a:pPr marL="171450" lvl="0" indent="-171450" algn="just">
                        <a:buClr>
                          <a:srgbClr val="1F7B61"/>
                        </a:buClr>
                        <a:buSzPts val="800"/>
                        <a:buFont typeface="Arial" panose="020B0604020202020204" pitchFamily="34" charset="0"/>
                        <a:buChar char="•"/>
                      </a:pPr>
                      <a:r>
                        <a:rPr lang="lt-LT" sz="800" b="0">
                          <a:solidFill>
                            <a:schemeClr val="tx1"/>
                          </a:solidFill>
                          <a:effectLst/>
                        </a:rPr>
                        <a:t> Schemų rengėjai (fiziniai asmenys, turintys teisę vadovauti specialiojo teritorijų planavimo dokumentų rengimui, juridiniai asmenys ir jų padaliniai, kitos užsienio organizacijos ir jų padaliniai, jeigu šių organizacijų įstatuose numatyta teritorijų planavimo ir miškotvarkos veikla, kai tiems darbams vadovauja atestuoti Schemų vadovai)</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rgbClr val="1F7B61"/>
                        </a:buClr>
                        <a:buSzPts val="800"/>
                        <a:buFont typeface="Arial" panose="020B0604020202020204" pitchFamily="34" charset="0"/>
                        <a:buChar char="•"/>
                      </a:pPr>
                      <a:r>
                        <a:rPr lang="lt-LT" sz="800" b="0">
                          <a:solidFill>
                            <a:schemeClr val="tx1"/>
                          </a:solidFill>
                          <a:effectLst/>
                        </a:rPr>
                        <a:t>LR aplinkos ministerija parengia atitinkamų teisės aktų pakeitimus</a:t>
                      </a:r>
                      <a:endParaRPr lang="en-LT" sz="800" b="0">
                        <a:solidFill>
                          <a:schemeClr val="tx1"/>
                        </a:solidFill>
                        <a:effectLst/>
                      </a:endParaRPr>
                    </a:p>
                    <a:p>
                      <a:pPr marL="171450" lvl="0" indent="-171450" algn="just">
                        <a:buClr>
                          <a:srgbClr val="1F7B61"/>
                        </a:buClr>
                        <a:buSzPts val="800"/>
                        <a:buFont typeface="Arial" panose="020B0604020202020204" pitchFamily="34" charset="0"/>
                        <a:buChar char="•"/>
                      </a:pPr>
                      <a:r>
                        <a:rPr lang="lt-LT" sz="800" b="0">
                          <a:solidFill>
                            <a:schemeClr val="tx1"/>
                          </a:solidFill>
                          <a:effectLst/>
                        </a:rPr>
                        <a:t>LR aplinkos ministerija organizuoja schemų planavimą</a:t>
                      </a:r>
                      <a:endParaRPr lang="en-LT" sz="800" b="0">
                        <a:solidFill>
                          <a:schemeClr val="tx1"/>
                        </a:solidFill>
                        <a:effectLst/>
                      </a:endParaRPr>
                    </a:p>
                    <a:p>
                      <a:pPr marL="171450" lvl="0" indent="-171450" algn="just">
                        <a:buClr>
                          <a:srgbClr val="1F7B61"/>
                        </a:buClr>
                        <a:buSzPts val="800"/>
                        <a:buFont typeface="Arial" panose="020B0604020202020204" pitchFamily="34" charset="0"/>
                        <a:buChar char="•"/>
                      </a:pPr>
                      <a:r>
                        <a:rPr lang="lt-LT" sz="800" b="0">
                          <a:solidFill>
                            <a:schemeClr val="tx1"/>
                          </a:solidFill>
                          <a:effectLst/>
                        </a:rPr>
                        <a:t>Schemų rengėjai rengia schemas, t. y. vadovaujasi atitinkamai papildytais teisės aktais</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9898631"/>
                  </a:ext>
                </a:extLst>
              </a:tr>
              <a:tr h="1093222">
                <a:tc>
                  <a:txBody>
                    <a:bodyPr/>
                    <a:lstStyle/>
                    <a:p>
                      <a:pPr algn="l">
                        <a:spcBef>
                          <a:spcPts val="300"/>
                        </a:spcBef>
                        <a:spcAft>
                          <a:spcPts val="300"/>
                        </a:spcAft>
                      </a:pPr>
                      <a:r>
                        <a:rPr lang="lt-LT" sz="800" b="0">
                          <a:effectLst/>
                        </a:rPr>
                        <a:t>Miškų ūkis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b="0">
                          <a:effectLst/>
                        </a:rPr>
                        <a:t>EP vertinimo integravimo, sukuriant mokėjimo už ne medienines miškų EP schemą, modelis </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LR žemės ūkio ministerija</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Miškų savininkai ir valdytojai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 kartu su LR žemės ūkio ministerija parengia mokėjimo už ne medienines miškų EP schemą</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Priklausomai nuo parengtos schemos ypatumų LR aplinkos ministerija arba LR žemės ūkio ministerija parengia arba pakeičia atitinkamus teisės aktus</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Miškų savininkai ir valdytojai teikia paraiškas arba sudaro sutartis (tarp fizinių ar juridinių asmenų) dėl atlyginimo už ne medieninių EP teikimą</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72365921"/>
                  </a:ext>
                </a:extLst>
              </a:tr>
              <a:tr h="581439">
                <a:tc>
                  <a:txBody>
                    <a:bodyPr/>
                    <a:lstStyle/>
                    <a:p>
                      <a:pPr algn="l">
                        <a:spcBef>
                          <a:spcPts val="300"/>
                        </a:spcBef>
                        <a:spcAft>
                          <a:spcPts val="300"/>
                        </a:spcAft>
                      </a:pPr>
                      <a:r>
                        <a:rPr lang="lt-LT" sz="800" b="0">
                          <a:effectLst/>
                        </a:rPr>
                        <a:t>Vandenų sektorius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a:spcBef>
                          <a:spcPts val="300"/>
                        </a:spcBef>
                        <a:spcAft>
                          <a:spcPts val="300"/>
                        </a:spcAft>
                      </a:pPr>
                      <a:r>
                        <a:rPr lang="lt-LT" sz="800" b="0">
                          <a:effectLst/>
                        </a:rPr>
                        <a:t>EP integravimo į UBRVP modelis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Aplinkos apsaugos agentūra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 parengia atitinkamų teisės aktų pakeitimus</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Aplinkos apsaugos agentūra rengia UBRVP pagal galiojančių teisės aktų nuostatas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37570437"/>
                  </a:ext>
                </a:extLst>
              </a:tr>
              <a:tr h="581439">
                <a:tc>
                  <a:txBody>
                    <a:bodyPr/>
                    <a:lstStyle/>
                    <a:p>
                      <a:pPr algn="l">
                        <a:spcBef>
                          <a:spcPts val="300"/>
                        </a:spcBef>
                        <a:spcAft>
                          <a:spcPts val="300"/>
                        </a:spcAft>
                      </a:pPr>
                      <a:r>
                        <a:rPr lang="lt-LT" sz="800" b="0">
                          <a:effectLst/>
                        </a:rPr>
                        <a:t>Vandenų sektorius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l">
                        <a:spcBef>
                          <a:spcPts val="300"/>
                        </a:spcBef>
                        <a:spcAft>
                          <a:spcPts val="300"/>
                        </a:spcAft>
                      </a:pPr>
                      <a:r>
                        <a:rPr lang="lt-LT" sz="800" b="0">
                          <a:effectLst/>
                        </a:rPr>
                        <a:t>EP vertinimo integravimo į žalos aplinkai atlyginimo dydžio nustatymą modelis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Aplinkos apsaugos departamentas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marL="171450" lvl="0" indent="-171450" algn="just">
                        <a:buClr>
                          <a:srgbClr val="1F7B61"/>
                        </a:buClr>
                        <a:buSzPts val="800"/>
                        <a:buFont typeface="Arial" panose="020B0604020202020204" pitchFamily="34" charset="0"/>
                        <a:buChar char="•"/>
                      </a:pPr>
                      <a:r>
                        <a:rPr lang="lt-LT" sz="800" b="0">
                          <a:effectLst/>
                        </a:rPr>
                        <a:t>LR aplinkos ministerija parengia atitinkamų teisės aktų pakeitimus</a:t>
                      </a:r>
                      <a:endParaRPr lang="en-LT" sz="800" b="0">
                        <a:effectLst/>
                      </a:endParaRPr>
                    </a:p>
                    <a:p>
                      <a:pPr marL="171450" lvl="0" indent="-171450" algn="just">
                        <a:buClr>
                          <a:srgbClr val="1F7B61"/>
                        </a:buClr>
                        <a:buSzPts val="800"/>
                        <a:buFont typeface="Arial" panose="020B0604020202020204" pitchFamily="34" charset="0"/>
                        <a:buChar char="•"/>
                      </a:pPr>
                      <a:r>
                        <a:rPr lang="lt-LT" sz="800" b="0">
                          <a:effectLst/>
                        </a:rPr>
                        <a:t>Aplinkos apsaugos departamentas vertina padarytą žalą aplinkai pagal galiojančių teisės aktų nuostatas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9752" marR="975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184123587"/>
                  </a:ext>
                </a:extLst>
              </a:tr>
            </a:tbl>
          </a:graphicData>
        </a:graphic>
      </p:graphicFrame>
      <p:sp>
        <p:nvSpPr>
          <p:cNvPr id="5" name="Title 1">
            <a:extLst>
              <a:ext uri="{FF2B5EF4-FFF2-40B4-BE49-F238E27FC236}">
                <a16:creationId xmlns:a16="http://schemas.microsoft.com/office/drawing/2014/main" id="{3733A41B-A6D3-7627-4718-3F221D403A71}"/>
              </a:ext>
            </a:extLst>
          </p:cNvPr>
          <p:cNvSpPr>
            <a:spLocks noGrp="1"/>
          </p:cNvSpPr>
          <p:nvPr>
            <p:ph type="title"/>
          </p:nvPr>
        </p:nvSpPr>
        <p:spPr>
          <a:xfrm>
            <a:off x="564954" y="376456"/>
            <a:ext cx="8008089" cy="221599"/>
          </a:xfrm>
        </p:spPr>
        <p:txBody>
          <a:bodyPr/>
          <a:lstStyle/>
          <a:p>
            <a:pPr algn="just"/>
            <a:r>
              <a:rPr lang="lt-LT" sz="1600">
                <a:effectLst/>
                <a:ea typeface="Calibri" panose="020F0502020204030204" pitchFamily="34" charset="0"/>
                <a:cs typeface="Times New Roman" panose="02020603050405020304" pitchFamily="18" charset="0"/>
              </a:rPr>
              <a:t>Suinteresuotų šalių įtraukimo į ir dalyvavimo sprendimo priėmimo procesuose mechanizmas</a:t>
            </a:r>
            <a:r>
              <a:rPr lang="en-LT" sz="1600">
                <a:effectLst/>
              </a:rPr>
              <a:t> </a:t>
            </a:r>
            <a:endParaRPr lang="lt-LT" sz="1600"/>
          </a:p>
        </p:txBody>
      </p:sp>
    </p:spTree>
    <p:extLst>
      <p:ext uri="{BB962C8B-B14F-4D97-AF65-F5344CB8AC3E}">
        <p14:creationId xmlns:p14="http://schemas.microsoft.com/office/powerpoint/2010/main" val="2103307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C890-B788-0FFD-E491-6EB457D9F498}"/>
              </a:ext>
            </a:extLst>
          </p:cNvPr>
          <p:cNvSpPr>
            <a:spLocks noGrp="1"/>
          </p:cNvSpPr>
          <p:nvPr>
            <p:ph type="title"/>
          </p:nvPr>
        </p:nvSpPr>
        <p:spPr>
          <a:xfrm>
            <a:off x="533400" y="363068"/>
            <a:ext cx="8064500" cy="276999"/>
          </a:xfrm>
        </p:spPr>
        <p:txBody>
          <a:bodyPr/>
          <a:lstStyle/>
          <a:p>
            <a:r>
              <a:rPr lang="lt-LT" sz="2000">
                <a:solidFill>
                  <a:schemeClr val="tx1"/>
                </a:solidFill>
              </a:rPr>
              <a:t>Pavyzdiniai duomenys, naudojami AAP integruotai stebėsenai</a:t>
            </a:r>
          </a:p>
        </p:txBody>
      </p:sp>
      <p:sp>
        <p:nvSpPr>
          <p:cNvPr id="3" name="Slide Number Placeholder 2">
            <a:extLst>
              <a:ext uri="{FF2B5EF4-FFF2-40B4-BE49-F238E27FC236}">
                <a16:creationId xmlns:a16="http://schemas.microsoft.com/office/drawing/2014/main" id="{DD5BF268-CFCD-4F77-5AC6-26D73DF6A7B7}"/>
              </a:ext>
            </a:extLst>
          </p:cNvPr>
          <p:cNvSpPr>
            <a:spLocks noGrp="1"/>
          </p:cNvSpPr>
          <p:nvPr>
            <p:ph type="sldNum" sz="quarter" idx="12"/>
          </p:nvPr>
        </p:nvSpPr>
        <p:spPr/>
        <p:txBody>
          <a:bodyPr/>
          <a:lstStyle/>
          <a:p>
            <a:fld id="{42B1E8F1-27DF-3C4C-AF5E-F329429EDE92}" type="slidenum">
              <a:rPr lang="lt-LT" smtClean="0"/>
              <a:t>6</a:t>
            </a:fld>
            <a:endParaRPr lang="lt-LT"/>
          </a:p>
        </p:txBody>
      </p:sp>
      <p:sp>
        <p:nvSpPr>
          <p:cNvPr id="10" name="TextBox 9">
            <a:extLst>
              <a:ext uri="{FF2B5EF4-FFF2-40B4-BE49-F238E27FC236}">
                <a16:creationId xmlns:a16="http://schemas.microsoft.com/office/drawing/2014/main" id="{7F23802E-8BDB-D1FF-98A2-5C88059B9EE7}"/>
              </a:ext>
            </a:extLst>
          </p:cNvPr>
          <p:cNvSpPr txBox="1"/>
          <p:nvPr/>
        </p:nvSpPr>
        <p:spPr>
          <a:xfrm>
            <a:off x="475200" y="804678"/>
            <a:ext cx="8135400" cy="400110"/>
          </a:xfrm>
          <a:prstGeom prst="rect">
            <a:avLst/>
          </a:prstGeom>
          <a:noFill/>
        </p:spPr>
        <p:txBody>
          <a:bodyPr wrap="square" rtlCol="0">
            <a:spAutoFit/>
          </a:bodyPr>
          <a:lstStyle/>
          <a:p>
            <a:pPr algn="just"/>
            <a:r>
              <a:rPr lang="lt-LT" sz="1000"/>
              <a:t>Insekticidai, kurių veiklioji medžiaga yra </a:t>
            </a:r>
            <a:r>
              <a:rPr lang="lt-LT" sz="1000" err="1"/>
              <a:t>Acetamiprid</a:t>
            </a:r>
            <a:r>
              <a:rPr lang="lt-LT" sz="1000"/>
              <a:t> – vidutiniškai toksiški bitėms. Naudojami bulvių, žieminių rapsų ir kitų augalų kenksmingiems organizmams naikinti (naudojami antriniai duomenys). </a:t>
            </a:r>
          </a:p>
        </p:txBody>
      </p:sp>
      <p:grpSp>
        <p:nvGrpSpPr>
          <p:cNvPr id="20" name="Group 19">
            <a:extLst>
              <a:ext uri="{FF2B5EF4-FFF2-40B4-BE49-F238E27FC236}">
                <a16:creationId xmlns:a16="http://schemas.microsoft.com/office/drawing/2014/main" id="{D9F578AD-EF5A-522D-73E9-D851EE5F8C90}"/>
              </a:ext>
            </a:extLst>
          </p:cNvPr>
          <p:cNvGrpSpPr/>
          <p:nvPr/>
        </p:nvGrpSpPr>
        <p:grpSpPr>
          <a:xfrm>
            <a:off x="546673" y="1455829"/>
            <a:ext cx="8064527" cy="2836618"/>
            <a:chOff x="533373" y="1562582"/>
            <a:chExt cx="8064527" cy="2836618"/>
          </a:xfrm>
        </p:grpSpPr>
        <p:pic>
          <p:nvPicPr>
            <p:cNvPr id="5" name="Picture 4">
              <a:extLst>
                <a:ext uri="{FF2B5EF4-FFF2-40B4-BE49-F238E27FC236}">
                  <a16:creationId xmlns:a16="http://schemas.microsoft.com/office/drawing/2014/main" id="{F2E0EBEA-7951-AA6A-289D-6FF124D64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373" y="1562582"/>
              <a:ext cx="2428974" cy="1944000"/>
            </a:xfrm>
            <a:prstGeom prst="rect">
              <a:avLst/>
            </a:prstGeom>
          </p:spPr>
        </p:pic>
        <p:pic>
          <p:nvPicPr>
            <p:cNvPr id="7" name="Picture 6">
              <a:extLst>
                <a:ext uri="{FF2B5EF4-FFF2-40B4-BE49-F238E27FC236}">
                  <a16:creationId xmlns:a16="http://schemas.microsoft.com/office/drawing/2014/main" id="{BD6CD97C-0E9A-94DC-B512-8DDA6B85B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5694" y="1562582"/>
              <a:ext cx="2503008" cy="1944000"/>
            </a:xfrm>
            <a:prstGeom prst="rect">
              <a:avLst/>
            </a:prstGeom>
          </p:spPr>
        </p:pic>
        <p:pic>
          <p:nvPicPr>
            <p:cNvPr id="9" name="Picture 8">
              <a:extLst>
                <a:ext uri="{FF2B5EF4-FFF2-40B4-BE49-F238E27FC236}">
                  <a16:creationId xmlns:a16="http://schemas.microsoft.com/office/drawing/2014/main" id="{9D39D86F-691F-C7F8-5A37-92D66F25F146}"/>
                </a:ext>
              </a:extLst>
            </p:cNvPr>
            <p:cNvPicPr>
              <a:picLocks noChangeAspect="1"/>
            </p:cNvPicPr>
            <p:nvPr/>
          </p:nvPicPr>
          <p:blipFill>
            <a:blip r:embed="rId4" cstate="email">
              <a:alphaModFix amt="70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6072050" y="1562582"/>
              <a:ext cx="2525850" cy="1944000"/>
            </a:xfrm>
            <a:prstGeom prst="rect">
              <a:avLst/>
            </a:prstGeom>
          </p:spPr>
        </p:pic>
        <p:sp>
          <p:nvSpPr>
            <p:cNvPr id="11" name="Oval 10">
              <a:extLst>
                <a:ext uri="{FF2B5EF4-FFF2-40B4-BE49-F238E27FC236}">
                  <a16:creationId xmlns:a16="http://schemas.microsoft.com/office/drawing/2014/main" id="{A33C95CC-5EBC-3938-1884-5194E4BF9F5D}"/>
                </a:ext>
              </a:extLst>
            </p:cNvPr>
            <p:cNvSpPr/>
            <p:nvPr/>
          </p:nvSpPr>
          <p:spPr>
            <a:xfrm rot="1248587">
              <a:off x="6724799" y="1584001"/>
              <a:ext cx="813600" cy="15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Oval 11">
              <a:extLst>
                <a:ext uri="{FF2B5EF4-FFF2-40B4-BE49-F238E27FC236}">
                  <a16:creationId xmlns:a16="http://schemas.microsoft.com/office/drawing/2014/main" id="{7D0BBAA0-44FB-9260-BFE2-44930F784C84}"/>
                </a:ext>
              </a:extLst>
            </p:cNvPr>
            <p:cNvSpPr/>
            <p:nvPr/>
          </p:nvSpPr>
          <p:spPr>
            <a:xfrm rot="1248587">
              <a:off x="4008619" y="1584001"/>
              <a:ext cx="813600" cy="15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Oval 12">
              <a:extLst>
                <a:ext uri="{FF2B5EF4-FFF2-40B4-BE49-F238E27FC236}">
                  <a16:creationId xmlns:a16="http://schemas.microsoft.com/office/drawing/2014/main" id="{E123471A-F41A-6ECB-D0EC-95D21A4BD351}"/>
                </a:ext>
              </a:extLst>
            </p:cNvPr>
            <p:cNvSpPr/>
            <p:nvPr/>
          </p:nvSpPr>
          <p:spPr>
            <a:xfrm rot="1248587">
              <a:off x="1178379" y="1584001"/>
              <a:ext cx="813600" cy="1519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ectangle 13">
              <a:extLst>
                <a:ext uri="{FF2B5EF4-FFF2-40B4-BE49-F238E27FC236}">
                  <a16:creationId xmlns:a16="http://schemas.microsoft.com/office/drawing/2014/main" id="{7E8AB9C5-5882-012E-37EC-39C435EA0087}"/>
                </a:ext>
              </a:extLst>
            </p:cNvPr>
            <p:cNvSpPr/>
            <p:nvPr/>
          </p:nvSpPr>
          <p:spPr>
            <a:xfrm>
              <a:off x="533373" y="3506583"/>
              <a:ext cx="2428973" cy="5078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Bulvės, pažeistos kolorado vabalo lervų. Jų naikinimui naudojama veiklioji medžiaga </a:t>
              </a:r>
              <a:r>
                <a:rPr lang="lt-LT" sz="800" err="1"/>
                <a:t>Acetamiprid</a:t>
              </a:r>
              <a:r>
                <a:rPr lang="lt-LT" sz="800"/>
                <a:t> </a:t>
              </a:r>
            </a:p>
            <a:p>
              <a:pPr algn="ctr"/>
              <a:r>
                <a:rPr lang="lt-LT" sz="800"/>
                <a:t>(žalia vėliavėlė – sveiki augalai, raudona vėliavėlė – stipriai pažeisti augalai)</a:t>
              </a:r>
            </a:p>
          </p:txBody>
        </p:sp>
        <p:sp>
          <p:nvSpPr>
            <p:cNvPr id="15" name="Rectangle 14">
              <a:extLst>
                <a:ext uri="{FF2B5EF4-FFF2-40B4-BE49-F238E27FC236}">
                  <a16:creationId xmlns:a16="http://schemas.microsoft.com/office/drawing/2014/main" id="{32965AB0-E984-B5F7-CD90-789FE6C00BFC}"/>
                </a:ext>
              </a:extLst>
            </p:cNvPr>
            <p:cNvSpPr/>
            <p:nvPr/>
          </p:nvSpPr>
          <p:spPr>
            <a:xfrm>
              <a:off x="3265693" y="3506583"/>
              <a:ext cx="2503008" cy="5078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t>Žieminiai rapsai, pažeisti </a:t>
              </a:r>
              <a:r>
                <a:rPr lang="lt-LT" sz="800" err="1"/>
                <a:t>rapsinių</a:t>
              </a:r>
              <a:r>
                <a:rPr lang="lt-LT" sz="800"/>
                <a:t> </a:t>
              </a:r>
              <a:r>
                <a:rPr lang="lt-LT" sz="800" err="1"/>
                <a:t>žiedinukų</a:t>
              </a:r>
              <a:r>
                <a:rPr lang="lt-LT" sz="800"/>
                <a:t>. Jų naikinimui naudojama veiklioji medžiaga </a:t>
              </a:r>
              <a:r>
                <a:rPr lang="lt-LT" sz="800" err="1"/>
                <a:t>Acetamiprid</a:t>
              </a:r>
              <a:r>
                <a:rPr lang="lt-LT" sz="800"/>
                <a:t> </a:t>
              </a:r>
            </a:p>
            <a:p>
              <a:pPr algn="ctr"/>
              <a:r>
                <a:rPr lang="lt-LT" sz="800"/>
                <a:t>(žalia vėliavėlė – sveiki augalai, raudona vėliavėlė – stipriai pažeisti augalai)</a:t>
              </a:r>
            </a:p>
          </p:txBody>
        </p:sp>
        <p:sp>
          <p:nvSpPr>
            <p:cNvPr id="16" name="Rectangle 15">
              <a:extLst>
                <a:ext uri="{FF2B5EF4-FFF2-40B4-BE49-F238E27FC236}">
                  <a16:creationId xmlns:a16="http://schemas.microsoft.com/office/drawing/2014/main" id="{117137E4-3788-DA12-B7CE-315C5C9A621D}"/>
                </a:ext>
              </a:extLst>
            </p:cNvPr>
            <p:cNvSpPr/>
            <p:nvPr/>
          </p:nvSpPr>
          <p:spPr>
            <a:xfrm>
              <a:off x="6072047" y="3506583"/>
              <a:ext cx="2503008" cy="5078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000"/>
                <a:t>Bičių teikiamos EP – apdulkinimo paklausa (žalia spalva – maža paklausa, raudona spalva – didelė paklausa)  </a:t>
              </a:r>
            </a:p>
          </p:txBody>
        </p:sp>
        <p:sp>
          <p:nvSpPr>
            <p:cNvPr id="17" name="Rectangle 16">
              <a:extLst>
                <a:ext uri="{FF2B5EF4-FFF2-40B4-BE49-F238E27FC236}">
                  <a16:creationId xmlns:a16="http://schemas.microsoft.com/office/drawing/2014/main" id="{D93FED20-97AD-5B1B-63B8-B3E87F4DEA49}"/>
                </a:ext>
              </a:extLst>
            </p:cNvPr>
            <p:cNvSpPr/>
            <p:nvPr/>
          </p:nvSpPr>
          <p:spPr>
            <a:xfrm>
              <a:off x="533373" y="4026829"/>
              <a:ext cx="2428973" cy="3723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Duomenys iš Integruotos augalų apsaugos informavimo, konsultavimo ir mokymų informacinės sistemos </a:t>
              </a:r>
            </a:p>
          </p:txBody>
        </p:sp>
        <p:sp>
          <p:nvSpPr>
            <p:cNvPr id="18" name="Rectangle 17">
              <a:extLst>
                <a:ext uri="{FF2B5EF4-FFF2-40B4-BE49-F238E27FC236}">
                  <a16:creationId xmlns:a16="http://schemas.microsoft.com/office/drawing/2014/main" id="{0D5E6258-5183-1A1E-31F9-F7713DA42C54}"/>
                </a:ext>
              </a:extLst>
            </p:cNvPr>
            <p:cNvSpPr/>
            <p:nvPr/>
          </p:nvSpPr>
          <p:spPr>
            <a:xfrm>
              <a:off x="3265693" y="4026829"/>
              <a:ext cx="2503008" cy="3723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Duomenys iš Integruotos augalų apsaugos informavimo, konsultavimo ir mokymų informacinės sistemos</a:t>
              </a:r>
            </a:p>
          </p:txBody>
        </p:sp>
        <p:sp>
          <p:nvSpPr>
            <p:cNvPr id="19" name="Rectangle 18">
              <a:extLst>
                <a:ext uri="{FF2B5EF4-FFF2-40B4-BE49-F238E27FC236}">
                  <a16:creationId xmlns:a16="http://schemas.microsoft.com/office/drawing/2014/main" id="{8446A11B-C5EA-C30F-4B0A-D5A5C5AF646D}"/>
                </a:ext>
              </a:extLst>
            </p:cNvPr>
            <p:cNvSpPr/>
            <p:nvPr/>
          </p:nvSpPr>
          <p:spPr>
            <a:xfrm>
              <a:off x="6072047" y="4026829"/>
              <a:ext cx="2503008" cy="3723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ysClr val="windowText" lastClr="000000"/>
                  </a:solidFill>
                </a:rPr>
                <a:t>Duomenys iš LINESAM projekto (viešai prieinami</a:t>
              </a:r>
            </a:p>
          </p:txBody>
        </p:sp>
      </p:grpSp>
    </p:spTree>
    <p:extLst>
      <p:ext uri="{BB962C8B-B14F-4D97-AF65-F5344CB8AC3E}">
        <p14:creationId xmlns:p14="http://schemas.microsoft.com/office/powerpoint/2010/main" val="412229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BE16EB-D17B-53E0-5DF5-86133C9B28F3}"/>
              </a:ext>
            </a:extLst>
          </p:cNvPr>
          <p:cNvSpPr>
            <a:spLocks noGrp="1"/>
          </p:cNvSpPr>
          <p:nvPr>
            <p:ph type="sldNum" sz="quarter" idx="12"/>
          </p:nvPr>
        </p:nvSpPr>
        <p:spPr/>
        <p:txBody>
          <a:bodyPr/>
          <a:lstStyle/>
          <a:p>
            <a:fld id="{42B1E8F1-27DF-3C4C-AF5E-F329429EDE92}" type="slidenum">
              <a:rPr lang="en-LT" smtClean="0"/>
              <a:t>60</a:t>
            </a:fld>
            <a:endParaRPr lang="en-LT"/>
          </a:p>
        </p:txBody>
      </p:sp>
      <p:sp>
        <p:nvSpPr>
          <p:cNvPr id="4" name="Title 1">
            <a:extLst>
              <a:ext uri="{FF2B5EF4-FFF2-40B4-BE49-F238E27FC236}">
                <a16:creationId xmlns:a16="http://schemas.microsoft.com/office/drawing/2014/main" id="{6FF3FBE0-9E21-05AD-B512-413FB79055C9}"/>
              </a:ext>
            </a:extLst>
          </p:cNvPr>
          <p:cNvSpPr>
            <a:spLocks noGrp="1"/>
          </p:cNvSpPr>
          <p:nvPr>
            <p:ph type="title"/>
          </p:nvPr>
        </p:nvSpPr>
        <p:spPr>
          <a:xfrm>
            <a:off x="545290" y="417130"/>
            <a:ext cx="8008089" cy="498598"/>
          </a:xfrm>
        </p:spPr>
        <p:txBody>
          <a:bodyPr/>
          <a:lstStyle/>
          <a:p>
            <a:pPr algn="just"/>
            <a:r>
              <a:rPr lang="lt-LT" sz="1800">
                <a:effectLst/>
                <a:ea typeface="Calibri" panose="020F0502020204030204" pitchFamily="34" charset="0"/>
                <a:cs typeface="Times New Roman" panose="02020603050405020304" pitchFamily="18" charset="0"/>
              </a:rPr>
              <a:t>Suinteresuotų šalių įtraukimo į ir dalyvavimo sprendimo priėmimo procesuose mechanizmas</a:t>
            </a:r>
            <a:r>
              <a:rPr lang="en-LT" sz="1800">
                <a:effectLst/>
              </a:rPr>
              <a:t> </a:t>
            </a:r>
            <a:endParaRPr lang="lt-LT" sz="1800"/>
          </a:p>
        </p:txBody>
      </p:sp>
      <p:graphicFrame>
        <p:nvGraphicFramePr>
          <p:cNvPr id="5" name="Table 4">
            <a:extLst>
              <a:ext uri="{FF2B5EF4-FFF2-40B4-BE49-F238E27FC236}">
                <a16:creationId xmlns:a16="http://schemas.microsoft.com/office/drawing/2014/main" id="{7D44C0EB-8242-CA01-B9D6-92FE6F11658A}"/>
              </a:ext>
            </a:extLst>
          </p:cNvPr>
          <p:cNvGraphicFramePr>
            <a:graphicFrameLocks noGrp="1"/>
          </p:cNvGraphicFramePr>
          <p:nvPr>
            <p:extLst>
              <p:ext uri="{D42A27DB-BD31-4B8C-83A1-F6EECF244321}">
                <p14:modId xmlns:p14="http://schemas.microsoft.com/office/powerpoint/2010/main" val="335262941"/>
              </p:ext>
            </p:extLst>
          </p:nvPr>
        </p:nvGraphicFramePr>
        <p:xfrm>
          <a:off x="545290" y="998065"/>
          <a:ext cx="8052609" cy="3113347"/>
        </p:xfrm>
        <a:graphic>
          <a:graphicData uri="http://schemas.openxmlformats.org/drawingml/2006/table">
            <a:tbl>
              <a:tblPr firstRow="1" firstCol="1" bandRow="1">
                <a:tableStyleId>{69012ECD-51FC-41F1-AA8D-1B2483CD663E}</a:tableStyleId>
              </a:tblPr>
              <a:tblGrid>
                <a:gridCol w="959953">
                  <a:extLst>
                    <a:ext uri="{9D8B030D-6E8A-4147-A177-3AD203B41FA5}">
                      <a16:colId xmlns:a16="http://schemas.microsoft.com/office/drawing/2014/main" val="616214496"/>
                    </a:ext>
                  </a:extLst>
                </a:gridCol>
                <a:gridCol w="1434905">
                  <a:extLst>
                    <a:ext uri="{9D8B030D-6E8A-4147-A177-3AD203B41FA5}">
                      <a16:colId xmlns:a16="http://schemas.microsoft.com/office/drawing/2014/main" val="1856336463"/>
                    </a:ext>
                  </a:extLst>
                </a:gridCol>
                <a:gridCol w="2820572">
                  <a:extLst>
                    <a:ext uri="{9D8B030D-6E8A-4147-A177-3AD203B41FA5}">
                      <a16:colId xmlns:a16="http://schemas.microsoft.com/office/drawing/2014/main" val="3348023329"/>
                    </a:ext>
                  </a:extLst>
                </a:gridCol>
                <a:gridCol w="2837179">
                  <a:extLst>
                    <a:ext uri="{9D8B030D-6E8A-4147-A177-3AD203B41FA5}">
                      <a16:colId xmlns:a16="http://schemas.microsoft.com/office/drawing/2014/main" val="2053535617"/>
                    </a:ext>
                  </a:extLst>
                </a:gridCol>
              </a:tblGrid>
              <a:tr h="315478">
                <a:tc>
                  <a:txBody>
                    <a:bodyPr/>
                    <a:lstStyle/>
                    <a:p>
                      <a:pPr algn="ctr">
                        <a:spcBef>
                          <a:spcPts val="300"/>
                        </a:spcBef>
                        <a:spcAft>
                          <a:spcPts val="300"/>
                        </a:spcAft>
                      </a:pPr>
                      <a:r>
                        <a:rPr lang="lt-LT" sz="800" b="0">
                          <a:effectLst/>
                        </a:rPr>
                        <a:t>Ūkio sektorius / sritis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algn="ctr">
                        <a:spcBef>
                          <a:spcPts val="300"/>
                        </a:spcBef>
                        <a:spcAft>
                          <a:spcPts val="300"/>
                        </a:spcAft>
                      </a:pPr>
                      <a:r>
                        <a:rPr lang="lt-LT" sz="800" b="0">
                          <a:effectLst/>
                        </a:rPr>
                        <a:t>Modelis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algn="ctr">
                        <a:spcBef>
                          <a:spcPts val="300"/>
                        </a:spcBef>
                        <a:spcAft>
                          <a:spcPts val="300"/>
                        </a:spcAft>
                      </a:pPr>
                      <a:r>
                        <a:rPr lang="lt-LT" sz="800" b="0">
                          <a:effectLst/>
                        </a:rPr>
                        <a:t>Suinteresuota šalis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a:txBody>
                    <a:bodyPr/>
                    <a:lstStyle/>
                    <a:p>
                      <a:pPr algn="ctr">
                        <a:spcBef>
                          <a:spcPts val="300"/>
                        </a:spcBef>
                        <a:spcAft>
                          <a:spcPts val="300"/>
                        </a:spcAft>
                      </a:pPr>
                      <a:r>
                        <a:rPr lang="lt-LT" sz="800" b="0">
                          <a:effectLst/>
                        </a:rPr>
                        <a:t>Įtraukimo į ir dalyvavimo sprendimų priėmimo procesuose mechanizmas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3929608463"/>
                  </a:ext>
                </a:extLst>
              </a:tr>
              <a:tr h="721289">
                <a:tc>
                  <a:txBody>
                    <a:bodyPr/>
                    <a:lstStyle/>
                    <a:p>
                      <a:pPr algn="l">
                        <a:spcBef>
                          <a:spcPts val="300"/>
                        </a:spcBef>
                        <a:spcAft>
                          <a:spcPts val="300"/>
                        </a:spcAft>
                      </a:pPr>
                      <a:r>
                        <a:rPr lang="lt-LT" sz="800" b="0">
                          <a:solidFill>
                            <a:schemeClr val="tx1"/>
                          </a:solidFill>
                          <a:effectLst/>
                        </a:rPr>
                        <a:t>Biologinės įvairovės ir kraštovaizdžio apsauga</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b="0">
                          <a:solidFill>
                            <a:schemeClr val="tx1"/>
                          </a:solidFill>
                          <a:effectLst/>
                        </a:rPr>
                        <a:t>EP vertinimo integravimo į gamtinio karkaso nustatymo procesą modelis</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077" marR="18077" marT="0" marB="0">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rgbClr val="1F7B61"/>
                        </a:buClr>
                        <a:buSzPts val="800"/>
                        <a:buFont typeface="Arial" panose="020B0604020202020204" pitchFamily="34" charset="0"/>
                        <a:buChar char="•"/>
                      </a:pPr>
                      <a:r>
                        <a:rPr lang="lt-LT" sz="800" b="0">
                          <a:solidFill>
                            <a:schemeClr val="tx1"/>
                          </a:solidFill>
                          <a:effectLst/>
                        </a:rPr>
                        <a:t>Lietuvos Respublikos aplinkos ministerija</a:t>
                      </a:r>
                      <a:endParaRPr lang="en-LT" sz="800" b="0">
                        <a:solidFill>
                          <a:schemeClr val="tx1"/>
                        </a:solidFill>
                        <a:effectLst/>
                      </a:endParaRPr>
                    </a:p>
                    <a:p>
                      <a:pPr marL="171450" lvl="0" indent="-171450" algn="just">
                        <a:buClr>
                          <a:srgbClr val="1F7B61"/>
                        </a:buClr>
                        <a:buSzPts val="800"/>
                        <a:buFont typeface="Arial" panose="020B0604020202020204" pitchFamily="34" charset="0"/>
                        <a:buChar char="•"/>
                      </a:pPr>
                      <a:r>
                        <a:rPr lang="lt-LT" sz="800" b="0">
                          <a:solidFill>
                            <a:schemeClr val="tx1"/>
                          </a:solidFill>
                          <a:effectLst/>
                        </a:rPr>
                        <a:t>Teritorijų planavimo dokumentų rengėjas</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rgbClr val="1F7B61"/>
                        </a:buClr>
                        <a:buSzPts val="800"/>
                        <a:buFont typeface="Arial" panose="020B0604020202020204" pitchFamily="34" charset="0"/>
                        <a:buChar char="•"/>
                      </a:pPr>
                      <a:r>
                        <a:rPr lang="lt-LT" sz="800" b="0">
                          <a:solidFill>
                            <a:schemeClr val="tx1"/>
                          </a:solidFill>
                          <a:effectLst/>
                        </a:rPr>
                        <a:t>LR aplinkos ministerija parengia atitinkamų teisės aktų pakeitimus</a:t>
                      </a:r>
                      <a:endParaRPr lang="en-LT" sz="800" b="0">
                        <a:solidFill>
                          <a:schemeClr val="tx1"/>
                        </a:solidFill>
                        <a:effectLst/>
                      </a:endParaRPr>
                    </a:p>
                    <a:p>
                      <a:pPr marL="171450" lvl="0" indent="-171450" algn="just">
                        <a:buClr>
                          <a:srgbClr val="1F7B61"/>
                        </a:buClr>
                        <a:buSzPts val="800"/>
                        <a:buFont typeface="Arial" panose="020B0604020202020204" pitchFamily="34" charset="0"/>
                        <a:buChar char="•"/>
                      </a:pPr>
                      <a:r>
                        <a:rPr lang="lt-LT" sz="800" b="0">
                          <a:solidFill>
                            <a:schemeClr val="tx1"/>
                          </a:solidFill>
                          <a:effectLst/>
                        </a:rPr>
                        <a:t>Teritorijų planavimo dokumentų rengėjai vadovaujasi  atitinkamai papildytais / pakeistais teisės aktais ir įtraukia į pasiūlymus EP vertinimą</a:t>
                      </a:r>
                      <a:endParaRPr lang="en-LT" sz="800" b="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01513556"/>
                  </a:ext>
                </a:extLst>
              </a:tr>
              <a:tr h="806603">
                <a:tc>
                  <a:txBody>
                    <a:bodyPr/>
                    <a:lstStyle/>
                    <a:p>
                      <a:pPr algn="just">
                        <a:spcBef>
                          <a:spcPts val="300"/>
                        </a:spcBef>
                        <a:spcAft>
                          <a:spcPts val="300"/>
                        </a:spcAft>
                      </a:pPr>
                      <a:r>
                        <a:rPr lang="lt-LT" sz="800" b="0">
                          <a:effectLst/>
                          <a:latin typeface="+mn-lt"/>
                        </a:rPr>
                        <a:t>Biologinės įvairovės ir kraštovaizdžio apsauga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a:effectLst/>
                          <a:latin typeface="+mn-lt"/>
                        </a:rPr>
                        <a:t>EP vertinimo integravimo į saugomų teritorijų steigimo procesą modelis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effectLst/>
                          <a:latin typeface="+mn-lt"/>
                        </a:rPr>
                        <a:t>LR aplinkos ministerija</a:t>
                      </a:r>
                      <a:endParaRPr lang="en-LT" sz="800">
                        <a:effectLst/>
                        <a:latin typeface="+mn-lt"/>
                      </a:endParaRPr>
                    </a:p>
                    <a:p>
                      <a:pPr marL="171450" lvl="0" indent="-171450" algn="just">
                        <a:buClr>
                          <a:schemeClr val="accent1"/>
                        </a:buClr>
                        <a:buSzPts val="800"/>
                        <a:buFont typeface="Arial" panose="020B0604020202020204" pitchFamily="34" charset="0"/>
                        <a:buChar char="•"/>
                      </a:pPr>
                      <a:r>
                        <a:rPr lang="lt-LT" sz="800">
                          <a:effectLst/>
                          <a:latin typeface="+mn-lt"/>
                        </a:rPr>
                        <a:t>Pasiūlymų dėl saugomų teritorijų steigimo, jų ribų keitimo teikėjai (savivaldybių institucijos, nevyriausybinės organizacijos, fiziniai ir juridiniai asmenys)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effectLst/>
                          <a:latin typeface="+mn-lt"/>
                        </a:rPr>
                        <a:t>LR aplinkos ministerija parengia atitinkamų teisės aktų pakeitimus</a:t>
                      </a:r>
                      <a:endParaRPr lang="en-LT" sz="800">
                        <a:effectLst/>
                        <a:latin typeface="+mn-lt"/>
                      </a:endParaRPr>
                    </a:p>
                    <a:p>
                      <a:pPr marL="171450" lvl="0" indent="-171450" algn="just">
                        <a:buClr>
                          <a:schemeClr val="accent1"/>
                        </a:buClr>
                        <a:buSzPts val="800"/>
                        <a:buFont typeface="Arial" panose="020B0604020202020204" pitchFamily="34" charset="0"/>
                        <a:buChar char="•"/>
                      </a:pPr>
                      <a:r>
                        <a:rPr lang="lt-LT" sz="800">
                          <a:effectLst/>
                          <a:latin typeface="+mn-lt"/>
                        </a:rPr>
                        <a:t>Pasiūlymų dėl saugomų teritorijų steigimo, jų ribų keitimo teikėjai vadovaujasi  atitinkamai papildytais / pakeistais teisės aktais ir įtraukia į esamų ir naujų gamtinio karkaso struktūrų ir elementų nustatymą ir formavimą EP vertinimą</a:t>
                      </a:r>
                      <a:endParaRPr lang="en-LT" sz="800">
                        <a:effectLst/>
                        <a:latin typeface="+mn-lt"/>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1205226"/>
                  </a:ext>
                </a:extLst>
              </a:tr>
              <a:tr h="672169">
                <a:tc>
                  <a:txBody>
                    <a:bodyPr/>
                    <a:lstStyle/>
                    <a:p>
                      <a:pPr algn="just">
                        <a:spcBef>
                          <a:spcPts val="300"/>
                        </a:spcBef>
                        <a:spcAft>
                          <a:spcPts val="300"/>
                        </a:spcAft>
                      </a:pPr>
                      <a:r>
                        <a:rPr lang="lt-LT" sz="800" b="0">
                          <a:effectLst/>
                          <a:latin typeface="+mn-lt"/>
                        </a:rPr>
                        <a:t>Biologinės įvairovės ir kraštovaizdžio apsauga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a:effectLst/>
                          <a:latin typeface="+mn-lt"/>
                        </a:rPr>
                        <a:t>EP vertinimo integravimo į invazinių rūšių populiacijos gausos reguliavimą modelis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effectLst/>
                          <a:latin typeface="+mn-lt"/>
                        </a:rPr>
                        <a:t>LR aplinkos ministerija</a:t>
                      </a:r>
                      <a:endParaRPr lang="en-LT" sz="800">
                        <a:effectLst/>
                        <a:latin typeface="+mn-lt"/>
                      </a:endParaRPr>
                    </a:p>
                    <a:p>
                      <a:pPr marL="171450" lvl="0" indent="-171450" algn="just">
                        <a:buClr>
                          <a:schemeClr val="accent1"/>
                        </a:buClr>
                        <a:buSzPts val="800"/>
                        <a:buFont typeface="Arial" panose="020B0604020202020204" pitchFamily="34" charset="0"/>
                        <a:buChar char="•"/>
                      </a:pPr>
                      <a:r>
                        <a:rPr lang="lt-LT" sz="800">
                          <a:effectLst/>
                          <a:latin typeface="+mn-lt"/>
                        </a:rPr>
                        <a:t>Fiziniai ir juridiniai asmenys, rengiantys Invazinių rūšių populiacijų gausos reguliavimo veiksmų planus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effectLst/>
                          <a:latin typeface="+mn-lt"/>
                        </a:rPr>
                        <a:t>LR aplinkos ministerija parengia atitinkamų teisės aktų pakeitimus</a:t>
                      </a:r>
                      <a:endParaRPr lang="en-LT" sz="800">
                        <a:effectLst/>
                        <a:latin typeface="+mn-lt"/>
                      </a:endParaRPr>
                    </a:p>
                    <a:p>
                      <a:pPr marL="171450" lvl="0" indent="-171450" algn="just">
                        <a:buClr>
                          <a:schemeClr val="accent1"/>
                        </a:buClr>
                        <a:buSzPts val="800"/>
                        <a:buFont typeface="Arial" panose="020B0604020202020204" pitchFamily="34" charset="0"/>
                        <a:buChar char="•"/>
                      </a:pPr>
                      <a:r>
                        <a:rPr lang="lt-LT" sz="800">
                          <a:effectLst/>
                          <a:latin typeface="+mn-lt"/>
                        </a:rPr>
                        <a:t>Fiziniai ir juridiniai asmenys rengia Invazinių rūšių populiacijų gausos reguliavimo veiksmų planus, t. y., vadovaujasi atitinkamai papildytais / pakeistais teisės aktais </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62343245"/>
                  </a:ext>
                </a:extLst>
              </a:tr>
              <a:tr h="597808">
                <a:tc>
                  <a:txBody>
                    <a:bodyPr/>
                    <a:lstStyle/>
                    <a:p>
                      <a:pPr algn="just">
                        <a:spcBef>
                          <a:spcPts val="300"/>
                        </a:spcBef>
                        <a:spcAft>
                          <a:spcPts val="300"/>
                        </a:spcAft>
                      </a:pPr>
                      <a:r>
                        <a:rPr lang="lt-LT" sz="800" b="0">
                          <a:effectLst/>
                          <a:latin typeface="+mn-lt"/>
                        </a:rPr>
                        <a:t>Biologinės įvairovės ir kraštovaizdžio apsauga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T w="6350" cap="flat" cmpd="sng" algn="ctr">
                      <a:solidFill>
                        <a:schemeClr val="accent1"/>
                      </a:solidFill>
                      <a:prstDash val="solid"/>
                      <a:round/>
                      <a:headEnd type="none" w="med" len="med"/>
                      <a:tailEnd type="none" w="med" len="med"/>
                    </a:lnT>
                    <a:noFill/>
                  </a:tcPr>
                </a:tc>
                <a:tc>
                  <a:txBody>
                    <a:bodyPr/>
                    <a:lstStyle/>
                    <a:p>
                      <a:pPr algn="l">
                        <a:spcBef>
                          <a:spcPts val="300"/>
                        </a:spcBef>
                        <a:spcAft>
                          <a:spcPts val="300"/>
                        </a:spcAft>
                      </a:pPr>
                      <a:r>
                        <a:rPr lang="lt-LT" sz="800">
                          <a:effectLst/>
                          <a:latin typeface="+mn-lt"/>
                        </a:rPr>
                        <a:t>EP vertinimo integravimo į kraštovaizdžio monitoringą modelis</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tc>
                  <a:txBody>
                    <a:bodyPr/>
                    <a:lstStyle/>
                    <a:p>
                      <a:pPr marL="171450" indent="-171450" algn="just">
                        <a:buClr>
                          <a:schemeClr val="accent1"/>
                        </a:buClr>
                        <a:buFont typeface="Arial" panose="020B0604020202020204" pitchFamily="34" charset="0"/>
                        <a:buChar char="•"/>
                      </a:pPr>
                      <a:r>
                        <a:rPr lang="lt-LT" sz="800">
                          <a:effectLst/>
                          <a:latin typeface="+mn-lt"/>
                        </a:rPr>
                        <a:t>Aplinkos monitoringo subjektai (valstybės, savivaldybių ir mokslo institucijos, ūkio subjektai, kiti asmenys, renkantys, kaupiantys ir analizuojantys duomenis ir informaciją apie gamtinės aplinkos elementų būklę)</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tc>
                  <a:txBody>
                    <a:bodyPr/>
                    <a:lstStyle/>
                    <a:p>
                      <a:pPr marL="171450" indent="-171450" algn="just">
                        <a:spcBef>
                          <a:spcPts val="300"/>
                        </a:spcBef>
                        <a:spcAft>
                          <a:spcPts val="300"/>
                        </a:spcAft>
                        <a:buClr>
                          <a:schemeClr val="accent1"/>
                        </a:buClr>
                        <a:buFont typeface="Arial" panose="020B0604020202020204" pitchFamily="34" charset="0"/>
                        <a:buChar char="•"/>
                      </a:pPr>
                      <a:r>
                        <a:rPr lang="lt-LT" sz="800">
                          <a:effectLst/>
                          <a:latin typeface="+mn-lt"/>
                        </a:rPr>
                        <a:t>Į kraštovaizdžio monitoringą įtraukia EP vertinimą, t. y., vertinimą, kaip keisis EP dėl kraštovaizdžio pasikeitimų</a:t>
                      </a:r>
                      <a:endParaRPr lang="en-LT" sz="800">
                        <a:solidFill>
                          <a:srgbClr val="000000"/>
                        </a:solidFill>
                        <a:effectLst/>
                        <a:latin typeface="+mn-lt"/>
                        <a:ea typeface="Times New Roman" panose="02020603050405020304" pitchFamily="18" charset="0"/>
                        <a:cs typeface="Times New Roman" panose="02020603050405020304" pitchFamily="18" charset="0"/>
                      </a:endParaRPr>
                    </a:p>
                  </a:txBody>
                  <a:tcPr marL="18077" marR="1807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1364689482"/>
                  </a:ext>
                </a:extLst>
              </a:tr>
            </a:tbl>
          </a:graphicData>
        </a:graphic>
      </p:graphicFrame>
    </p:spTree>
    <p:extLst>
      <p:ext uri="{BB962C8B-B14F-4D97-AF65-F5344CB8AC3E}">
        <p14:creationId xmlns:p14="http://schemas.microsoft.com/office/powerpoint/2010/main" val="4172291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C0F5C7-6576-4513-74F8-3346DC785FEF}"/>
              </a:ext>
            </a:extLst>
          </p:cNvPr>
          <p:cNvSpPr>
            <a:spLocks noGrp="1"/>
          </p:cNvSpPr>
          <p:nvPr>
            <p:ph type="sldNum" sz="quarter" idx="12"/>
          </p:nvPr>
        </p:nvSpPr>
        <p:spPr/>
        <p:txBody>
          <a:bodyPr/>
          <a:lstStyle/>
          <a:p>
            <a:fld id="{42B1E8F1-27DF-3C4C-AF5E-F329429EDE92}" type="slidenum">
              <a:rPr lang="en-LT" smtClean="0"/>
              <a:t>61</a:t>
            </a:fld>
            <a:endParaRPr lang="en-LT"/>
          </a:p>
        </p:txBody>
      </p:sp>
      <p:graphicFrame>
        <p:nvGraphicFramePr>
          <p:cNvPr id="4" name="Table 3">
            <a:extLst>
              <a:ext uri="{FF2B5EF4-FFF2-40B4-BE49-F238E27FC236}">
                <a16:creationId xmlns:a16="http://schemas.microsoft.com/office/drawing/2014/main" id="{4BA7EFCC-F5BE-E027-7FE6-AB5369D41946}"/>
              </a:ext>
            </a:extLst>
          </p:cNvPr>
          <p:cNvGraphicFramePr>
            <a:graphicFrameLocks noGrp="1"/>
          </p:cNvGraphicFramePr>
          <p:nvPr>
            <p:extLst>
              <p:ext uri="{D42A27DB-BD31-4B8C-83A1-F6EECF244321}">
                <p14:modId xmlns:p14="http://schemas.microsoft.com/office/powerpoint/2010/main" val="1120262662"/>
              </p:ext>
            </p:extLst>
          </p:nvPr>
        </p:nvGraphicFramePr>
        <p:xfrm>
          <a:off x="545695" y="1025353"/>
          <a:ext cx="8052609" cy="3106378"/>
        </p:xfrm>
        <a:graphic>
          <a:graphicData uri="http://schemas.openxmlformats.org/drawingml/2006/table">
            <a:tbl>
              <a:tblPr firstRow="1" firstCol="1" bandRow="1">
                <a:tableStyleId>{69012ECD-51FC-41F1-AA8D-1B2483CD663E}</a:tableStyleId>
              </a:tblPr>
              <a:tblGrid>
                <a:gridCol w="727836">
                  <a:extLst>
                    <a:ext uri="{9D8B030D-6E8A-4147-A177-3AD203B41FA5}">
                      <a16:colId xmlns:a16="http://schemas.microsoft.com/office/drawing/2014/main" val="2650887913"/>
                    </a:ext>
                  </a:extLst>
                </a:gridCol>
                <a:gridCol w="1667022">
                  <a:extLst>
                    <a:ext uri="{9D8B030D-6E8A-4147-A177-3AD203B41FA5}">
                      <a16:colId xmlns:a16="http://schemas.microsoft.com/office/drawing/2014/main" val="2162703849"/>
                    </a:ext>
                  </a:extLst>
                </a:gridCol>
                <a:gridCol w="2652200">
                  <a:extLst>
                    <a:ext uri="{9D8B030D-6E8A-4147-A177-3AD203B41FA5}">
                      <a16:colId xmlns:a16="http://schemas.microsoft.com/office/drawing/2014/main" val="3605537054"/>
                    </a:ext>
                  </a:extLst>
                </a:gridCol>
                <a:gridCol w="3005551">
                  <a:extLst>
                    <a:ext uri="{9D8B030D-6E8A-4147-A177-3AD203B41FA5}">
                      <a16:colId xmlns:a16="http://schemas.microsoft.com/office/drawing/2014/main" val="3313099237"/>
                    </a:ext>
                  </a:extLst>
                </a:gridCol>
              </a:tblGrid>
              <a:tr h="478679">
                <a:tc>
                  <a:txBody>
                    <a:bodyPr/>
                    <a:lstStyle/>
                    <a:p>
                      <a:pPr algn="ctr">
                        <a:spcBef>
                          <a:spcPts val="300"/>
                        </a:spcBef>
                        <a:spcAft>
                          <a:spcPts val="300"/>
                        </a:spcAft>
                      </a:pPr>
                      <a:r>
                        <a:rPr lang="lt-LT" sz="800" b="0">
                          <a:solidFill>
                            <a:schemeClr val="bg1"/>
                          </a:solidFill>
                          <a:effectLst/>
                          <a:latin typeface="+mn-lt"/>
                        </a:rPr>
                        <a:t>Ūkio sektorius / sritis</a:t>
                      </a:r>
                      <a:endParaRPr lang="en-LT" sz="800" b="0">
                        <a:solidFill>
                          <a:schemeClr val="bg1"/>
                        </a:solidFill>
                        <a:effectLst/>
                        <a:latin typeface="+mn-lt"/>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accent4"/>
                      </a:solidFill>
                      <a:prstDash val="solid"/>
                      <a:round/>
                      <a:headEnd type="none" w="med" len="med"/>
                      <a:tailEnd type="none" w="med" len="med"/>
                    </a:lnB>
                    <a:solidFill>
                      <a:schemeClr val="accent1"/>
                    </a:solidFill>
                  </a:tcPr>
                </a:tc>
                <a:tc>
                  <a:txBody>
                    <a:bodyPr/>
                    <a:lstStyle/>
                    <a:p>
                      <a:pPr algn="ctr">
                        <a:spcBef>
                          <a:spcPts val="300"/>
                        </a:spcBef>
                        <a:spcAft>
                          <a:spcPts val="300"/>
                        </a:spcAft>
                      </a:pPr>
                      <a:r>
                        <a:rPr lang="lt-LT" sz="800" b="0">
                          <a:solidFill>
                            <a:schemeClr val="bg1"/>
                          </a:solidFill>
                          <a:effectLst/>
                          <a:latin typeface="+mn-lt"/>
                        </a:rPr>
                        <a:t>Modelis</a:t>
                      </a:r>
                      <a:endParaRPr lang="en-LT" sz="800" b="0">
                        <a:solidFill>
                          <a:schemeClr val="bg1"/>
                        </a:solidFill>
                        <a:effectLst/>
                        <a:latin typeface="+mn-lt"/>
                        <a:ea typeface="Times New Roman" panose="02020603050405020304" pitchFamily="18" charset="0"/>
                        <a:cs typeface="Times New Roman" panose="02020603050405020304" pitchFamily="18" charset="0"/>
                      </a:endParaRPr>
                    </a:p>
                  </a:txBody>
                  <a:tcPr marL="13725" marR="13725" marT="0" marB="0"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spcBef>
                          <a:spcPts val="300"/>
                        </a:spcBef>
                        <a:spcAft>
                          <a:spcPts val="300"/>
                        </a:spcAft>
                      </a:pPr>
                      <a:r>
                        <a:rPr lang="lt-LT" sz="800" b="0">
                          <a:solidFill>
                            <a:schemeClr val="bg1"/>
                          </a:solidFill>
                          <a:effectLst/>
                          <a:latin typeface="+mn-lt"/>
                        </a:rPr>
                        <a:t>Suinteresuota šalis</a:t>
                      </a:r>
                      <a:endParaRPr lang="en-LT" sz="800" b="0">
                        <a:solidFill>
                          <a:schemeClr val="bg1"/>
                        </a:solidFill>
                        <a:effectLst/>
                        <a:latin typeface="+mn-lt"/>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spcBef>
                          <a:spcPts val="300"/>
                        </a:spcBef>
                        <a:spcAft>
                          <a:spcPts val="300"/>
                        </a:spcAft>
                      </a:pPr>
                      <a:r>
                        <a:rPr lang="lt-LT" sz="800" b="0">
                          <a:solidFill>
                            <a:schemeClr val="bg1"/>
                          </a:solidFill>
                          <a:effectLst/>
                          <a:latin typeface="+mn-lt"/>
                        </a:rPr>
                        <a:t>Įtraukimo į ir dalyvavimo sprendimų priėmimo procesuose mechanizmas</a:t>
                      </a:r>
                      <a:endParaRPr lang="en-LT" sz="800" b="0">
                        <a:solidFill>
                          <a:schemeClr val="bg1"/>
                        </a:solidFill>
                        <a:effectLst/>
                        <a:latin typeface="+mn-lt"/>
                        <a:ea typeface="Times New Roman" panose="02020603050405020304" pitchFamily="18" charset="0"/>
                        <a:cs typeface="Times New Roman" panose="02020603050405020304" pitchFamily="18" charset="0"/>
                      </a:endParaRPr>
                    </a:p>
                  </a:txBody>
                  <a:tcPr marL="13725" marR="137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2588115628"/>
                  </a:ext>
                </a:extLst>
              </a:tr>
              <a:tr h="575784">
                <a:tc rowSpan="2">
                  <a:txBody>
                    <a:bodyPr/>
                    <a:lstStyle/>
                    <a:p>
                      <a:pPr algn="l">
                        <a:spcBef>
                          <a:spcPts val="300"/>
                        </a:spcBef>
                        <a:spcAft>
                          <a:spcPts val="300"/>
                        </a:spcAft>
                      </a:pPr>
                      <a:r>
                        <a:rPr lang="lt-LT" sz="800" b="0">
                          <a:solidFill>
                            <a:schemeClr val="tx1"/>
                          </a:solidFill>
                          <a:effectLst/>
                          <a:latin typeface="+mn-lt"/>
                          <a:ea typeface="Times New Roman" panose="02020603050405020304" pitchFamily="18" charset="0"/>
                          <a:cs typeface="Times New Roman" panose="02020603050405020304" pitchFamily="18" charset="0"/>
                        </a:rPr>
                        <a:t>Poveikio aplinkai vertinimas (PAV) ir strateginis pasekmių aplinkai vertinimas (SPAV)</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b="0">
                          <a:solidFill>
                            <a:schemeClr val="tx1"/>
                          </a:solidFill>
                          <a:effectLst/>
                          <a:latin typeface="+mn-lt"/>
                          <a:ea typeface="Times New Roman" panose="02020603050405020304" pitchFamily="18" charset="0"/>
                          <a:cs typeface="Times New Roman" panose="02020603050405020304" pitchFamily="18" charset="0"/>
                        </a:rPr>
                        <a:t>EP vertinimo integravimo į PAV modelis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ct val="100000"/>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LR aplinkos ministerija</a:t>
                      </a:r>
                      <a:endParaRPr lang="en-LT" sz="800" b="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ct val="100000"/>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PAV dokumentų rengėjas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LR aplinkos ministerija parengia atitinkamų teisės aktų pakeitimus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ts val="800"/>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PAV dokumentų rengėjas, rengdamas dokumentus vadovaujasi  atitinkamai papildytais / pakeistais teisės aktais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709031796"/>
                  </a:ext>
                </a:extLst>
              </a:tr>
              <a:tr h="697311">
                <a:tc vMerge="1">
                  <a:txBody>
                    <a:bodyPr/>
                    <a:lstStyle/>
                    <a:p>
                      <a:endParaRPr lang="lt-LT"/>
                    </a:p>
                  </a:txBody>
                  <a:tcPr>
                    <a:noFill/>
                  </a:tcPr>
                </a:tc>
                <a:tc>
                  <a:txBody>
                    <a:bodyPr/>
                    <a:lstStyle/>
                    <a:p>
                      <a:pPr algn="l">
                        <a:spcBef>
                          <a:spcPts val="300"/>
                        </a:spcBef>
                        <a:spcAft>
                          <a:spcPts val="300"/>
                        </a:spcAft>
                      </a:pPr>
                      <a:r>
                        <a:rPr lang="lt-LT" sz="800">
                          <a:solidFill>
                            <a:schemeClr val="tx1"/>
                          </a:solidFill>
                          <a:effectLst/>
                          <a:latin typeface="+mn-lt"/>
                          <a:ea typeface="Times New Roman" panose="02020603050405020304" pitchFamily="18" charset="0"/>
                          <a:cs typeface="Times New Roman" panose="02020603050405020304" pitchFamily="18" charset="0"/>
                        </a:rPr>
                        <a:t>EP vertinimo integravimo į SPAV modelis</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LR aplinkos ministerija</a:t>
                      </a:r>
                      <a:endParaRPr lang="en-LT" sz="80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Organizatorius ar jo pasitelktas fizinis ar juridinis asmuo, kita organizacija atrankai ir (ar) vertinimui atlikti ir vertinimo dokumentams rengti</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LR aplinkos ministerija parengia atitinkamų teisės aktų pakeitimus</a:t>
                      </a:r>
                      <a:endParaRPr lang="en-LT" sz="80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Organizatorius ar jo pasitelktas fizinis ar juridinis asmuo, kita organizacija, atlikdamas vertinimą, vadovaujasi  atitinkamai papildytais / pakeistais teisės aktais</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8624241"/>
                  </a:ext>
                </a:extLst>
              </a:tr>
              <a:tr h="664472">
                <a:tc>
                  <a:txBody>
                    <a:bodyPr/>
                    <a:lstStyle/>
                    <a:p>
                      <a:pPr algn="l">
                        <a:spcBef>
                          <a:spcPts val="300"/>
                        </a:spcBef>
                        <a:spcAft>
                          <a:spcPts val="300"/>
                        </a:spcAft>
                      </a:pPr>
                      <a:r>
                        <a:rPr lang="lt-LT" sz="800" b="0">
                          <a:solidFill>
                            <a:schemeClr val="tx1"/>
                          </a:solidFill>
                          <a:effectLst/>
                          <a:latin typeface="+mn-lt"/>
                          <a:ea typeface="Times New Roman" panose="02020603050405020304" pitchFamily="18" charset="0"/>
                          <a:cs typeface="Times New Roman" panose="02020603050405020304" pitchFamily="18" charset="0"/>
                        </a:rPr>
                        <a:t>Teritorijų planavimas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a:spcBef>
                          <a:spcPts val="300"/>
                        </a:spcBef>
                        <a:spcAft>
                          <a:spcPts val="300"/>
                        </a:spcAft>
                      </a:pPr>
                      <a:r>
                        <a:rPr lang="lt-LT" sz="800">
                          <a:solidFill>
                            <a:schemeClr val="tx1"/>
                          </a:solidFill>
                          <a:effectLst/>
                          <a:latin typeface="+mn-lt"/>
                          <a:ea typeface="Times New Roman" panose="02020603050405020304" pitchFamily="18" charset="0"/>
                          <a:cs typeface="Times New Roman" panose="02020603050405020304" pitchFamily="18" charset="0"/>
                        </a:rPr>
                        <a:t>EP integravimo į teritorijų planavimą modelis</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Lietuvos Respublikos aplinkos ministerija</a:t>
                      </a:r>
                      <a:endParaRPr lang="en-LT" sz="80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Teritorijų planavimo dokumentų rengėjai (rengiantys savivaldybių bendruosius planus ir inžinerinės infrastruktūros vystymo planus)</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LR aplinkos ministerija parengia atitinkamų teisės aktų pakeitimus</a:t>
                      </a:r>
                      <a:endParaRPr lang="en-LT" sz="800">
                        <a:solidFill>
                          <a:schemeClr val="tx1"/>
                        </a:solidFill>
                        <a:effectLst/>
                        <a:latin typeface="+mn-lt"/>
                        <a:ea typeface="Times New Roman" panose="02020603050405020304" pitchFamily="18" charset="0"/>
                        <a:cs typeface="Times New Roman" panose="02020603050405020304" pitchFamily="18" charset="0"/>
                      </a:endParaRPr>
                    </a:p>
                    <a:p>
                      <a:pPr marL="171450" lvl="0" indent="-171450" algn="just">
                        <a:buClr>
                          <a:schemeClr val="accent1"/>
                        </a:buClr>
                        <a:buSzPts val="800"/>
                        <a:buFont typeface="Arial" panose="020B0604020202020204" pitchFamily="34" charset="0"/>
                        <a:buChar char="•"/>
                      </a:pPr>
                      <a:r>
                        <a:rPr lang="lt-LT" sz="800">
                          <a:solidFill>
                            <a:schemeClr val="tx1"/>
                          </a:solidFill>
                          <a:effectLst/>
                          <a:latin typeface="+mn-lt"/>
                          <a:ea typeface="Calibri" panose="020F0502020204030204" pitchFamily="34" charset="0"/>
                          <a:cs typeface="Times New Roman" panose="02020603050405020304" pitchFamily="18" charset="0"/>
                        </a:rPr>
                        <a:t>Teritorijų planavimo dokumentų rengėjai vadovaujasi  atitinkamai papildytais / pakeistais teisės aktais ir įtraukia į pasiūlymus EP vertinimą</a:t>
                      </a:r>
                      <a:endParaRPr lang="en-LT" sz="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7706435"/>
                  </a:ext>
                </a:extLst>
              </a:tr>
              <a:tr h="690132">
                <a:tc>
                  <a:txBody>
                    <a:bodyPr/>
                    <a:lstStyle/>
                    <a:p>
                      <a:pPr algn="just">
                        <a:spcBef>
                          <a:spcPts val="300"/>
                        </a:spcBef>
                        <a:spcAft>
                          <a:spcPts val="300"/>
                        </a:spcAft>
                      </a:pPr>
                      <a:r>
                        <a:rPr lang="lt-LT" sz="800" b="0">
                          <a:solidFill>
                            <a:schemeClr val="tx1"/>
                          </a:solidFill>
                          <a:effectLst/>
                          <a:latin typeface="+mn-lt"/>
                          <a:ea typeface="Times New Roman" panose="02020603050405020304" pitchFamily="18" charset="0"/>
                          <a:cs typeface="Times New Roman" panose="02020603050405020304" pitchFamily="18" charset="0"/>
                        </a:rPr>
                        <a:t>Želdynų ir želdinių apsauga, tvarkymas ir kūrimas </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tc>
                  <a:txBody>
                    <a:bodyPr/>
                    <a:lstStyle/>
                    <a:p>
                      <a:pPr algn="just">
                        <a:spcBef>
                          <a:spcPts val="300"/>
                        </a:spcBef>
                        <a:spcAft>
                          <a:spcPts val="300"/>
                        </a:spcAft>
                      </a:pPr>
                      <a:r>
                        <a:rPr lang="lt-LT" sz="800" b="0">
                          <a:solidFill>
                            <a:schemeClr val="tx1"/>
                          </a:solidFill>
                          <a:effectLst/>
                          <a:latin typeface="+mn-lt"/>
                          <a:ea typeface="Times New Roman" panose="02020603050405020304" pitchFamily="18" charset="0"/>
                          <a:cs typeface="Times New Roman" panose="02020603050405020304" pitchFamily="18" charset="0"/>
                        </a:rPr>
                        <a:t>EP integravimo į želdynų ir želdinių apsaugą, tvarkymą ir kūrimą modelis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tc>
                  <a:txBody>
                    <a:bodyPr/>
                    <a:lstStyle/>
                    <a:p>
                      <a:pPr marL="171450" indent="-171450" algn="just">
                        <a:spcBef>
                          <a:spcPts val="300"/>
                        </a:spcBef>
                        <a:spcAft>
                          <a:spcPts val="300"/>
                        </a:spcAft>
                        <a:buClr>
                          <a:schemeClr val="accent1"/>
                        </a:buClr>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LR aplinkos ministerija </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tc>
                  <a:txBody>
                    <a:bodyPr/>
                    <a:lstStyle/>
                    <a:p>
                      <a:pPr marL="171450" lvl="0" indent="-171450" algn="just">
                        <a:buClr>
                          <a:schemeClr val="accent1"/>
                        </a:buClr>
                        <a:buSzPct val="100000"/>
                        <a:buFont typeface="Arial" panose="020B0604020202020204" pitchFamily="34" charset="0"/>
                        <a:buChar char="•"/>
                      </a:pPr>
                      <a:r>
                        <a:rPr lang="lt-LT" sz="800" b="0">
                          <a:solidFill>
                            <a:schemeClr val="tx1"/>
                          </a:solidFill>
                          <a:effectLst/>
                          <a:latin typeface="+mn-lt"/>
                          <a:ea typeface="Calibri" panose="020F0502020204030204" pitchFamily="34" charset="0"/>
                          <a:cs typeface="Times New Roman" panose="02020603050405020304" pitchFamily="18" charset="0"/>
                        </a:rPr>
                        <a:t>LR aplinkos ministerija parengia atitinkamų teisės aktų pakeitimus</a:t>
                      </a:r>
                      <a:endParaRPr lang="en-LT" sz="8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1410956444"/>
                  </a:ext>
                </a:extLst>
              </a:tr>
            </a:tbl>
          </a:graphicData>
        </a:graphic>
      </p:graphicFrame>
      <p:sp>
        <p:nvSpPr>
          <p:cNvPr id="5" name="Title 1">
            <a:extLst>
              <a:ext uri="{FF2B5EF4-FFF2-40B4-BE49-F238E27FC236}">
                <a16:creationId xmlns:a16="http://schemas.microsoft.com/office/drawing/2014/main" id="{BFC9E012-F2C6-BA59-8BEF-4667281403C3}"/>
              </a:ext>
            </a:extLst>
          </p:cNvPr>
          <p:cNvSpPr>
            <a:spLocks noGrp="1"/>
          </p:cNvSpPr>
          <p:nvPr>
            <p:ph type="title"/>
          </p:nvPr>
        </p:nvSpPr>
        <p:spPr>
          <a:xfrm>
            <a:off x="567954" y="424879"/>
            <a:ext cx="8008089" cy="498598"/>
          </a:xfrm>
        </p:spPr>
        <p:txBody>
          <a:bodyPr/>
          <a:lstStyle/>
          <a:p>
            <a:pPr algn="just"/>
            <a:r>
              <a:rPr lang="lt-LT" sz="1800">
                <a:effectLst/>
                <a:ea typeface="Calibri" panose="020F0502020204030204" pitchFamily="34" charset="0"/>
                <a:cs typeface="Times New Roman" panose="02020603050405020304" pitchFamily="18" charset="0"/>
              </a:rPr>
              <a:t>Suinteresuotų šalių įtraukimo į ir dalyvavimo sprendimo priėmimo procesuose mechanizmas</a:t>
            </a:r>
            <a:r>
              <a:rPr lang="en-LT" sz="1800">
                <a:effectLst/>
              </a:rPr>
              <a:t> </a:t>
            </a:r>
            <a:endParaRPr lang="lt-LT" sz="1800"/>
          </a:p>
        </p:txBody>
      </p:sp>
    </p:spTree>
    <p:extLst>
      <p:ext uri="{BB962C8B-B14F-4D97-AF65-F5344CB8AC3E}">
        <p14:creationId xmlns:p14="http://schemas.microsoft.com/office/powerpoint/2010/main" val="217435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D547-1B2C-024B-9A9D-BBAA775F4D0C}"/>
              </a:ext>
            </a:extLst>
          </p:cNvPr>
          <p:cNvSpPr>
            <a:spLocks noGrp="1"/>
          </p:cNvSpPr>
          <p:nvPr>
            <p:ph type="sldNum" sz="quarter" idx="12"/>
          </p:nvPr>
        </p:nvSpPr>
        <p:spPr>
          <a:xfrm>
            <a:off x="6540500" y="169669"/>
            <a:ext cx="2057400" cy="183555"/>
          </a:xfrm>
        </p:spPr>
        <p:txBody>
          <a:bodyPr/>
          <a:lstStyle/>
          <a:p>
            <a:fld id="{42B1E8F1-27DF-3C4C-AF5E-F329429EDE92}" type="slidenum">
              <a:rPr lang="en-US"/>
              <a:pPr/>
              <a:t>62</a:t>
            </a:fld>
            <a:endParaRPr lang="en-US"/>
          </a:p>
        </p:txBody>
      </p:sp>
      <p:sp>
        <p:nvSpPr>
          <p:cNvPr id="4" name="Text Placeholder 3">
            <a:extLst>
              <a:ext uri="{FF2B5EF4-FFF2-40B4-BE49-F238E27FC236}">
                <a16:creationId xmlns:a16="http://schemas.microsoft.com/office/drawing/2014/main" id="{8B1C5FD0-1D0D-5846-AAB0-8DE01FBAC556}"/>
              </a:ext>
            </a:extLst>
          </p:cNvPr>
          <p:cNvSpPr>
            <a:spLocks noGrp="1"/>
          </p:cNvSpPr>
          <p:nvPr>
            <p:ph type="body" sz="quarter" idx="14"/>
          </p:nvPr>
        </p:nvSpPr>
        <p:spPr>
          <a:xfrm>
            <a:off x="4889554" y="453224"/>
            <a:ext cx="3706745" cy="1436291"/>
          </a:xfrm>
        </p:spPr>
        <p:txBody>
          <a:bodyPr/>
          <a:lstStyle/>
          <a:p>
            <a:pPr lvl="0" algn="just">
              <a:spcBef>
                <a:spcPts val="2400"/>
              </a:spcBef>
              <a:spcAft>
                <a:spcPts val="1800"/>
              </a:spcAft>
            </a:pPr>
            <a:r>
              <a:rPr lang="lt-LT" b="1" kern="0">
                <a:effectLst/>
                <a:ea typeface="MS Gothic" panose="020B0609070205080204" pitchFamily="49" charset="-128"/>
                <a:cs typeface="Times New Roman" panose="02020603050405020304" pitchFamily="18" charset="0"/>
              </a:rPr>
              <a:t>Gebėjimų ugdymo ir žinių bazės didinimo bei visuomenės informavimo veiksmų planas</a:t>
            </a:r>
            <a:endParaRPr lang="en-LT" b="1" kern="0">
              <a:effectLst/>
              <a:ea typeface="MS Gothic" panose="020B0609070205080204" pitchFamily="49" charset="-128"/>
              <a:cs typeface="Times New Roman" panose="02020603050405020304" pitchFamily="18" charset="0"/>
            </a:endParaRPr>
          </a:p>
        </p:txBody>
      </p:sp>
      <p:pic>
        <p:nvPicPr>
          <p:cNvPr id="7" name="Picture Placeholder 6" descr="A picture containing text, computer, book, indoor&#10;&#10;Description automatically generated">
            <a:extLst>
              <a:ext uri="{FF2B5EF4-FFF2-40B4-BE49-F238E27FC236}">
                <a16:creationId xmlns:a16="http://schemas.microsoft.com/office/drawing/2014/main" id="{CAA7B4EE-FC40-44DC-07B0-89BCA9B10E7E}"/>
              </a:ext>
            </a:extLst>
          </p:cNvPr>
          <p:cNvPicPr>
            <a:picLocks noGrp="1" noChangeAspect="1"/>
          </p:cNvPicPr>
          <p:nvPr>
            <p:ph type="pic" sz="quarter" idx="15"/>
          </p:nvPr>
        </p:nvPicPr>
        <p:blipFill>
          <a:blip r:embed="rId2"/>
          <a:srcRect l="20875" r="20875"/>
          <a:stretch>
            <a:fillRect/>
          </a:stretch>
        </p:blipFill>
        <p:spPr/>
      </p:pic>
    </p:spTree>
    <p:extLst>
      <p:ext uri="{BB962C8B-B14F-4D97-AF65-F5344CB8AC3E}">
        <p14:creationId xmlns:p14="http://schemas.microsoft.com/office/powerpoint/2010/main" val="1757765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4257-6075-3F77-A1AC-6F35899E90DB}"/>
              </a:ext>
            </a:extLst>
          </p:cNvPr>
          <p:cNvSpPr>
            <a:spLocks noGrp="1"/>
          </p:cNvSpPr>
          <p:nvPr>
            <p:ph type="title"/>
          </p:nvPr>
        </p:nvSpPr>
        <p:spPr>
          <a:xfrm>
            <a:off x="533400" y="261446"/>
            <a:ext cx="8064500" cy="221599"/>
          </a:xfrm>
        </p:spPr>
        <p:txBody>
          <a:bodyPr/>
          <a:lstStyle/>
          <a:p>
            <a:pPr algn="just"/>
            <a:r>
              <a:rPr lang="lt-LT" sz="1600" b="1" kern="0">
                <a:effectLst/>
                <a:ea typeface="MS Gothic" panose="020B0609070205080204" pitchFamily="49" charset="-128"/>
                <a:cs typeface="Times New Roman" panose="02020603050405020304" pitchFamily="18" charset="0"/>
              </a:rPr>
              <a:t>Gebėjimų ugdymo ir žinių bazės didinimo veiksmų planas</a:t>
            </a:r>
            <a:endParaRPr lang="lt-LT" sz="1600"/>
          </a:p>
        </p:txBody>
      </p:sp>
      <p:sp>
        <p:nvSpPr>
          <p:cNvPr id="3" name="Slide Number Placeholder 2">
            <a:extLst>
              <a:ext uri="{FF2B5EF4-FFF2-40B4-BE49-F238E27FC236}">
                <a16:creationId xmlns:a16="http://schemas.microsoft.com/office/drawing/2014/main" id="{CD4A0B59-AFF6-C97D-BF12-38903C0942DB}"/>
              </a:ext>
            </a:extLst>
          </p:cNvPr>
          <p:cNvSpPr>
            <a:spLocks noGrp="1"/>
          </p:cNvSpPr>
          <p:nvPr>
            <p:ph type="sldNum" sz="quarter" idx="12"/>
          </p:nvPr>
        </p:nvSpPr>
        <p:spPr/>
        <p:txBody>
          <a:bodyPr/>
          <a:lstStyle/>
          <a:p>
            <a:fld id="{42B1E8F1-27DF-3C4C-AF5E-F329429EDE92}" type="slidenum">
              <a:rPr lang="en-LT" smtClean="0"/>
              <a:t>63</a:t>
            </a:fld>
            <a:endParaRPr lang="en-LT"/>
          </a:p>
        </p:txBody>
      </p:sp>
      <p:graphicFrame>
        <p:nvGraphicFramePr>
          <p:cNvPr id="43" name="Table 42">
            <a:extLst>
              <a:ext uri="{FF2B5EF4-FFF2-40B4-BE49-F238E27FC236}">
                <a16:creationId xmlns:a16="http://schemas.microsoft.com/office/drawing/2014/main" id="{4602920F-EEDB-79A1-CD1A-C72221AA95DB}"/>
              </a:ext>
            </a:extLst>
          </p:cNvPr>
          <p:cNvGraphicFramePr>
            <a:graphicFrameLocks noGrp="1"/>
          </p:cNvGraphicFramePr>
          <p:nvPr>
            <p:extLst>
              <p:ext uri="{D42A27DB-BD31-4B8C-83A1-F6EECF244321}">
                <p14:modId xmlns:p14="http://schemas.microsoft.com/office/powerpoint/2010/main" val="349235375"/>
              </p:ext>
            </p:extLst>
          </p:nvPr>
        </p:nvGraphicFramePr>
        <p:xfrm>
          <a:off x="533400" y="551634"/>
          <a:ext cx="8064501" cy="4067779"/>
        </p:xfrm>
        <a:graphic>
          <a:graphicData uri="http://schemas.openxmlformats.org/drawingml/2006/table">
            <a:tbl>
              <a:tblPr firstRow="1" firstCol="1" bandRow="1">
                <a:tableStyleId>{69012ECD-51FC-41F1-AA8D-1B2483CD663E}</a:tableStyleId>
              </a:tblPr>
              <a:tblGrid>
                <a:gridCol w="1077352">
                  <a:extLst>
                    <a:ext uri="{9D8B030D-6E8A-4147-A177-3AD203B41FA5}">
                      <a16:colId xmlns:a16="http://schemas.microsoft.com/office/drawing/2014/main" val="1930207818"/>
                    </a:ext>
                  </a:extLst>
                </a:gridCol>
                <a:gridCol w="3174803">
                  <a:extLst>
                    <a:ext uri="{9D8B030D-6E8A-4147-A177-3AD203B41FA5}">
                      <a16:colId xmlns:a16="http://schemas.microsoft.com/office/drawing/2014/main" val="3390351053"/>
                    </a:ext>
                  </a:extLst>
                </a:gridCol>
                <a:gridCol w="1186181">
                  <a:extLst>
                    <a:ext uri="{9D8B030D-6E8A-4147-A177-3AD203B41FA5}">
                      <a16:colId xmlns:a16="http://schemas.microsoft.com/office/drawing/2014/main" val="2567475854"/>
                    </a:ext>
                  </a:extLst>
                </a:gridCol>
                <a:gridCol w="1186683">
                  <a:extLst>
                    <a:ext uri="{9D8B030D-6E8A-4147-A177-3AD203B41FA5}">
                      <a16:colId xmlns:a16="http://schemas.microsoft.com/office/drawing/2014/main" val="3996563383"/>
                    </a:ext>
                  </a:extLst>
                </a:gridCol>
                <a:gridCol w="1439482">
                  <a:extLst>
                    <a:ext uri="{9D8B030D-6E8A-4147-A177-3AD203B41FA5}">
                      <a16:colId xmlns:a16="http://schemas.microsoft.com/office/drawing/2014/main" val="1725506943"/>
                    </a:ext>
                  </a:extLst>
                </a:gridCol>
              </a:tblGrid>
              <a:tr h="248469">
                <a:tc>
                  <a:txBody>
                    <a:bodyPr/>
                    <a:lstStyle/>
                    <a:p>
                      <a:pPr algn="ctr">
                        <a:spcBef>
                          <a:spcPts val="300"/>
                        </a:spcBef>
                        <a:spcAft>
                          <a:spcPts val="300"/>
                        </a:spcAft>
                      </a:pPr>
                      <a:r>
                        <a:rPr lang="lt-LT" sz="800" b="0">
                          <a:effectLst/>
                          <a:latin typeface="+mn-lt"/>
                        </a:rPr>
                        <a:t>Priemonė</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Priemonės aprašymas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Informaciniai kanalai</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Atsakinga institucija (-os)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latin typeface="+mn-lt"/>
                        </a:rPr>
                        <a:t>Matavimo rodikliai ir siektinos reikšmės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91057698"/>
                  </a:ext>
                </a:extLst>
              </a:tr>
              <a:tr h="496938">
                <a:tc>
                  <a:txBody>
                    <a:bodyPr/>
                    <a:lstStyle/>
                    <a:p>
                      <a:pPr algn="l">
                        <a:spcBef>
                          <a:spcPts val="300"/>
                        </a:spcBef>
                        <a:spcAft>
                          <a:spcPts val="300"/>
                        </a:spcAft>
                      </a:pPr>
                      <a:r>
                        <a:rPr lang="lt-LT" sz="800" b="0" noProof="0">
                          <a:effectLst/>
                          <a:latin typeface="+mn-lt"/>
                        </a:rPr>
                        <a:t>Informacinių seminarų ciklas</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Rengiamas skirtingų institucijų, kurios yra atsakingos už atitinkamo modelio įdiegimą, darbuotojams. Seminaruose būtų pristatomi modeliai, atitinkami pokyčiai egzistuojančiose procedūrose arba naujai įdiegtos procedūros.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Pristatymas arba nuotolinis pristatymas</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LR aplinkos ministerija su už modelio įgyvendinimą atsakinga institucija</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Mažiausiai 14 seminarų (pagal modelių skaičių, neįskaitant žaliosios infrastruktūros aspekto)</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63276756"/>
                  </a:ext>
                </a:extLst>
              </a:tr>
              <a:tr h="496938">
                <a:tc>
                  <a:txBody>
                    <a:bodyPr/>
                    <a:lstStyle/>
                    <a:p>
                      <a:pPr algn="l">
                        <a:spcBef>
                          <a:spcPts val="300"/>
                        </a:spcBef>
                        <a:spcAft>
                          <a:spcPts val="300"/>
                        </a:spcAft>
                      </a:pPr>
                      <a:r>
                        <a:rPr lang="lt-LT" sz="800" b="0" noProof="0">
                          <a:effectLst/>
                          <a:latin typeface="+mn-lt"/>
                        </a:rPr>
                        <a:t>Informacinių seminarų viešinimas</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Seminarus įrašyti ir paviešinti atitinkamų institucijų internetiniuose puslapiuose, jog informacija būtų prieinama ir vėliau, esant poreikiui.</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Atsakingų institucijų internetiniai puslapiai</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LR aplinkos ministerija su už modelio įgyvendinimą atsakinga institucija</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effectLst/>
                          <a:latin typeface="+mn-lt"/>
                        </a:rPr>
                        <a:t>Turinio vnt. (mažiausiai 6, pagal institucijų skaičių, tačiau gali būti daugiau priklausomai nuo informacijos talpinimo būdo)</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38754" marR="3875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00272394"/>
                  </a:ext>
                </a:extLst>
              </a:tr>
              <a:tr h="947288">
                <a:tc>
                  <a:txBody>
                    <a:bodyPr/>
                    <a:lstStyle/>
                    <a:p>
                      <a:pPr algn="l">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Mokymai už modelių įgyvendinimą atsakingų institucijų darbuotojams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Mokymų tikslas – supažindinti atsakingus darbuotojus su išplėtotais modeliais ir užtikrinti efektyvų ilgalaikį modelių įgyvendinimą. Tikėtina, kad ne visi darbuotojai, kurie turės diegti bei vykdyti modelių įgyvendinimą, yra susipažinę su EP koncepcija, todėl yra svarbu užtikrinti, jog modelius įgyvendinantys darbuotojai suprastų jų esmę ir įgyvendinimo ypatumus.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Nuotoliniai mokymai, kai jie vykdomi skirtingų institucijų darbuotojams</a:t>
                      </a:r>
                    </a:p>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Vidiniai mokymai vienos institucijos darbuotojams pagal poreikį</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LR aplinkos ministerija su už modelio įgyvendinimą atsakinga institucija</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Mokymų skaičius priklauso nuo jų poreikio</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77721086"/>
                  </a:ext>
                </a:extLst>
              </a:tr>
              <a:tr h="634077">
                <a:tc>
                  <a:txBody>
                    <a:bodyPr/>
                    <a:lstStyle/>
                    <a:p>
                      <a:pPr algn="l">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Parengta dažniausiai užduodamų klausimų sekcija institucijų internetiniuose puslapiuose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Ši sekcija palengvintų ir suteiktų nuolatinę prieigą visiems besidomintiems ir ieškantiems daugiau informacijos modelių įgyvendinimo klausimais. Ji turi būti parengta pagal skirtingų modelių ypatumus ir talpinama atitinkamose internetiniuose puslapiuose.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Atsakingų institucijų internetiniai puslapiai</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LR aplinkos ministerija su už modelio įgyvendinimą atsakinga institucija</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Paruošta sekcija, mažiausiai 6, pagal institucijų skaičių (atnaujinama esant poreikiui)</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299970480"/>
                  </a:ext>
                </a:extLst>
              </a:tr>
              <a:tr h="372704">
                <a:tc>
                  <a:txBody>
                    <a:bodyPr/>
                    <a:lstStyle/>
                    <a:p>
                      <a:pPr algn="l">
                        <a:spcBef>
                          <a:spcPts val="300"/>
                        </a:spcBef>
                        <a:spcAft>
                          <a:spcPts val="300"/>
                        </a:spcAft>
                      </a:pPr>
                      <a:r>
                        <a:rPr lang="lt-LT" sz="800" b="0" noProof="0">
                          <a:solidFill>
                            <a:srgbClr val="000000"/>
                          </a:solidFill>
                          <a:effectLst/>
                          <a:latin typeface="+mn-lt"/>
                          <a:ea typeface="Calibri" panose="020F0502020204030204" pitchFamily="34" charset="0"/>
                          <a:cs typeface="Times New Roman" panose="02020603050405020304" pitchFamily="18" charset="0"/>
                        </a:rPr>
                        <a:t>Studijos ir tyrimai</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Calibri" panose="020F0502020204030204" pitchFamily="34" charset="0"/>
                          <a:cs typeface="Times New Roman" panose="02020603050405020304" pitchFamily="18" charset="0"/>
                        </a:rPr>
                        <a:t>Atsižvelgiant į ekosisteminio požiūrio plėtojimo galimas arba būtinas EP vertinimo integravimo kryptis, užsakomos studijos ir tyrimai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Calibri" panose="020F0502020204030204" pitchFamily="34" charset="0"/>
                          <a:cs typeface="Times New Roman" panose="02020603050405020304" pitchFamily="18" charset="0"/>
                        </a:rPr>
                        <a:t>Studijų ir tyrimų ataskaitos</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LR aplinkos ministerija, kitos ministerijos pagal poreikį</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Nenustatoma, kadangi priklauso nuo poreikio</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536558389"/>
                  </a:ext>
                </a:extLst>
              </a:tr>
              <a:tr h="372704">
                <a:tc>
                  <a:txBody>
                    <a:bodyPr/>
                    <a:lstStyle/>
                    <a:p>
                      <a:pPr algn="l">
                        <a:spcBef>
                          <a:spcPts val="300"/>
                        </a:spcBef>
                        <a:spcAft>
                          <a:spcPts val="300"/>
                        </a:spcAft>
                      </a:pPr>
                      <a:r>
                        <a:rPr lang="lt-LT" sz="800" b="0" noProof="0">
                          <a:solidFill>
                            <a:srgbClr val="000000"/>
                          </a:solidFill>
                          <a:effectLst/>
                          <a:latin typeface="+mn-lt"/>
                          <a:ea typeface="Times New Roman" panose="02020603050405020304" pitchFamily="18" charset="0"/>
                          <a:cs typeface="Times New Roman" panose="02020603050405020304" pitchFamily="18" charset="0"/>
                        </a:rPr>
                        <a:t>Nauja internetinė svetainė</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Šiame portale būtų sudėta visa informacija apie ekosistemines paslaugas, ekosisteminio požiūrio taikymą skirtinguose sektoriuose, įdiegtus modelius ir t.t.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Internetinė svetainė</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LR aplinkos ministerija</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Sukurta internetinė svetainė</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654499710"/>
                  </a:ext>
                </a:extLst>
              </a:tr>
              <a:tr h="498661">
                <a:tc>
                  <a:txBody>
                    <a:bodyPr/>
                    <a:lstStyle/>
                    <a:p>
                      <a:pPr algn="l">
                        <a:spcBef>
                          <a:spcPts val="300"/>
                        </a:spcBef>
                        <a:spcAft>
                          <a:spcPts val="300"/>
                        </a:spcAft>
                      </a:pPr>
                      <a:r>
                        <a:rPr lang="lt-LT" sz="800" b="0" kern="1200" noProof="0">
                          <a:solidFill>
                            <a:schemeClr val="tx1"/>
                          </a:solidFill>
                          <a:effectLst/>
                          <a:latin typeface="+mn-lt"/>
                          <a:ea typeface="+mn-ea"/>
                          <a:cs typeface="+mn-cs"/>
                        </a:rPr>
                        <a:t>Patobulintas Aplinkos ministerijos puslapis „Ekosisteminės paslaugos“</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Ši priemonė siekia įtraukti daugiau detalios informacijos apie Lietuvos ir kitų šalių patirtį ir ekosisteminio požiūrio taikymo pavyzdžius</a:t>
                      </a:r>
                      <a:r>
                        <a:rPr lang="lt-LT" sz="800" b="0" noProof="0">
                          <a:effectLst/>
                          <a:latin typeface="+mn-lt"/>
                        </a:rPr>
                        <a:t>  </a:t>
                      </a:r>
                      <a:r>
                        <a:rPr lang="lt-LT" sz="800" b="0" kern="1200" noProof="0">
                          <a:solidFill>
                            <a:schemeClr val="tx1"/>
                          </a:solidFill>
                          <a:effectLst/>
                          <a:latin typeface="+mn-lt"/>
                          <a:ea typeface="+mn-ea"/>
                          <a:cs typeface="+mn-cs"/>
                        </a:rPr>
                        <a:t>skirtinguose sektoriuose, taip pat nukreipiant į informaciją apie specifinius įdiegtus modelius.</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Aplinkos ministerijos internetinis puslapis.</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LR aplinkos ministerija</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noProof="0">
                          <a:solidFill>
                            <a:schemeClr val="tx1"/>
                          </a:solidFill>
                          <a:effectLst/>
                          <a:latin typeface="+mn-lt"/>
                          <a:ea typeface="+mn-ea"/>
                          <a:cs typeface="+mn-cs"/>
                        </a:rPr>
                        <a:t>Pagal poreikį atnaujinama pildoma informacija</a:t>
                      </a:r>
                      <a:r>
                        <a:rPr lang="lt-LT" sz="800" b="0" noProof="0">
                          <a:effectLst/>
                          <a:latin typeface="+mn-lt"/>
                        </a:rPr>
                        <a:t> </a:t>
                      </a:r>
                      <a:endParaRPr lang="lt-LT" sz="800" b="0" noProof="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1723390"/>
                  </a:ext>
                </a:extLst>
              </a:tr>
            </a:tbl>
          </a:graphicData>
        </a:graphic>
      </p:graphicFrame>
    </p:spTree>
    <p:extLst>
      <p:ext uri="{BB962C8B-B14F-4D97-AF65-F5344CB8AC3E}">
        <p14:creationId xmlns:p14="http://schemas.microsoft.com/office/powerpoint/2010/main" val="3338914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CF408-2A65-B864-A754-8679F26B000B}"/>
              </a:ext>
            </a:extLst>
          </p:cNvPr>
          <p:cNvSpPr>
            <a:spLocks noGrp="1"/>
          </p:cNvSpPr>
          <p:nvPr>
            <p:ph type="title"/>
          </p:nvPr>
        </p:nvSpPr>
        <p:spPr>
          <a:xfrm>
            <a:off x="533400" y="323002"/>
            <a:ext cx="8064500" cy="249299"/>
          </a:xfrm>
        </p:spPr>
        <p:txBody>
          <a:bodyPr/>
          <a:lstStyle/>
          <a:p>
            <a:r>
              <a:rPr lang="lt-LT" sz="1800"/>
              <a:t>Visuomenės informavimo veiksmų planas </a:t>
            </a:r>
          </a:p>
        </p:txBody>
      </p:sp>
      <p:sp>
        <p:nvSpPr>
          <p:cNvPr id="3" name="Slide Number Placeholder 2">
            <a:extLst>
              <a:ext uri="{FF2B5EF4-FFF2-40B4-BE49-F238E27FC236}">
                <a16:creationId xmlns:a16="http://schemas.microsoft.com/office/drawing/2014/main" id="{6333AF8A-EEEB-03ED-8B24-332F8B3736FE}"/>
              </a:ext>
            </a:extLst>
          </p:cNvPr>
          <p:cNvSpPr>
            <a:spLocks noGrp="1"/>
          </p:cNvSpPr>
          <p:nvPr>
            <p:ph type="sldNum" sz="quarter" idx="12"/>
          </p:nvPr>
        </p:nvSpPr>
        <p:spPr/>
        <p:txBody>
          <a:bodyPr/>
          <a:lstStyle/>
          <a:p>
            <a:fld id="{42B1E8F1-27DF-3C4C-AF5E-F329429EDE92}" type="slidenum">
              <a:rPr lang="en-LT" smtClean="0"/>
              <a:t>64</a:t>
            </a:fld>
            <a:endParaRPr lang="en-LT"/>
          </a:p>
        </p:txBody>
      </p:sp>
      <p:graphicFrame>
        <p:nvGraphicFramePr>
          <p:cNvPr id="4" name="Table 3">
            <a:extLst>
              <a:ext uri="{FF2B5EF4-FFF2-40B4-BE49-F238E27FC236}">
                <a16:creationId xmlns:a16="http://schemas.microsoft.com/office/drawing/2014/main" id="{05C83ED9-BA35-0566-08FF-06A3778FFB07}"/>
              </a:ext>
            </a:extLst>
          </p:cNvPr>
          <p:cNvGraphicFramePr>
            <a:graphicFrameLocks noGrp="1"/>
          </p:cNvGraphicFramePr>
          <p:nvPr>
            <p:extLst>
              <p:ext uri="{D42A27DB-BD31-4B8C-83A1-F6EECF244321}">
                <p14:modId xmlns:p14="http://schemas.microsoft.com/office/powerpoint/2010/main" val="2065373387"/>
              </p:ext>
            </p:extLst>
          </p:nvPr>
        </p:nvGraphicFramePr>
        <p:xfrm>
          <a:off x="477715" y="644476"/>
          <a:ext cx="8175869" cy="3907203"/>
        </p:xfrm>
        <a:graphic>
          <a:graphicData uri="http://schemas.openxmlformats.org/drawingml/2006/table">
            <a:tbl>
              <a:tblPr firstRow="1" firstCol="1" bandRow="1">
                <a:tableStyleId>{69012ECD-51FC-41F1-AA8D-1B2483CD663E}</a:tableStyleId>
              </a:tblPr>
              <a:tblGrid>
                <a:gridCol w="1476594">
                  <a:extLst>
                    <a:ext uri="{9D8B030D-6E8A-4147-A177-3AD203B41FA5}">
                      <a16:colId xmlns:a16="http://schemas.microsoft.com/office/drawing/2014/main" val="1454641711"/>
                    </a:ext>
                  </a:extLst>
                </a:gridCol>
                <a:gridCol w="3462436">
                  <a:extLst>
                    <a:ext uri="{9D8B030D-6E8A-4147-A177-3AD203B41FA5}">
                      <a16:colId xmlns:a16="http://schemas.microsoft.com/office/drawing/2014/main" val="816203762"/>
                    </a:ext>
                  </a:extLst>
                </a:gridCol>
                <a:gridCol w="1195754">
                  <a:extLst>
                    <a:ext uri="{9D8B030D-6E8A-4147-A177-3AD203B41FA5}">
                      <a16:colId xmlns:a16="http://schemas.microsoft.com/office/drawing/2014/main" val="1843052538"/>
                    </a:ext>
                  </a:extLst>
                </a:gridCol>
                <a:gridCol w="689317">
                  <a:extLst>
                    <a:ext uri="{9D8B030D-6E8A-4147-A177-3AD203B41FA5}">
                      <a16:colId xmlns:a16="http://schemas.microsoft.com/office/drawing/2014/main" val="4190312039"/>
                    </a:ext>
                  </a:extLst>
                </a:gridCol>
                <a:gridCol w="1351768">
                  <a:extLst>
                    <a:ext uri="{9D8B030D-6E8A-4147-A177-3AD203B41FA5}">
                      <a16:colId xmlns:a16="http://schemas.microsoft.com/office/drawing/2014/main" val="1043032108"/>
                    </a:ext>
                  </a:extLst>
                </a:gridCol>
              </a:tblGrid>
              <a:tr h="285056">
                <a:tc>
                  <a:txBody>
                    <a:bodyPr/>
                    <a:lstStyle/>
                    <a:p>
                      <a:pPr algn="ctr">
                        <a:spcBef>
                          <a:spcPts val="300"/>
                        </a:spcBef>
                        <a:spcAft>
                          <a:spcPts val="300"/>
                        </a:spcAft>
                      </a:pPr>
                      <a:r>
                        <a:rPr lang="lt-LT" sz="800" b="0">
                          <a:effectLst/>
                        </a:rPr>
                        <a:t>Priemonė</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Priemonės aprašymas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Informaciniai kanalai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Atsakinga institucija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spcBef>
                          <a:spcPts val="300"/>
                        </a:spcBef>
                        <a:spcAft>
                          <a:spcPts val="300"/>
                        </a:spcAft>
                      </a:pPr>
                      <a:r>
                        <a:rPr lang="lt-LT" sz="800" b="0">
                          <a:effectLst/>
                        </a:rPr>
                        <a:t>Matavimo rodikliai ir siektinos reikšmės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89997974"/>
                  </a:ext>
                </a:extLst>
              </a:tr>
              <a:tr h="801723">
                <a:tc>
                  <a:txBody>
                    <a:bodyPr/>
                    <a:lstStyle/>
                    <a:p>
                      <a:pPr algn="just">
                        <a:spcBef>
                          <a:spcPts val="300"/>
                        </a:spcBef>
                        <a:spcAft>
                          <a:spcPts val="300"/>
                        </a:spcAft>
                      </a:pPr>
                      <a:r>
                        <a:rPr lang="lt-LT" sz="800" b="0">
                          <a:effectLst/>
                        </a:rPr>
                        <a:t>Informacinių pranešimų apie ekosistemas ir jų teikiamas EP talpinimas socialiniuose tinkluose</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Bendro pobūdžio informacija apie ekosistemų teikiamas EP sklaida LR aplinkos ministerijos socialinių tinklų paskyrose. Informacija gali būti pateikiama pagal EP rūšį, sektorius, situacijas kada naudojamasi EP arba veiklas, kurios lemia naudų praradimą.</a:t>
                      </a:r>
                      <a:endParaRPr lang="en-LT" sz="800" b="0">
                        <a:effectLst/>
                      </a:endParaRPr>
                    </a:p>
                    <a:p>
                      <a:pPr algn="just">
                        <a:spcBef>
                          <a:spcPts val="300"/>
                        </a:spcBef>
                        <a:spcAft>
                          <a:spcPts val="300"/>
                        </a:spcAft>
                      </a:pPr>
                      <a:r>
                        <a:rPr lang="lt-LT" sz="800" b="0">
                          <a:effectLst/>
                        </a:rPr>
                        <a:t>Informacija gali būti pateikiama infografikų pavidalu</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LR aplinkos ministerijos paskyros socialiniuose tinkluose</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LR aplinkos ministerija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Bent vieną kartą per mėnesį</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60470368"/>
                  </a:ext>
                </a:extLst>
              </a:tr>
              <a:tr h="659195">
                <a:tc>
                  <a:txBody>
                    <a:bodyPr/>
                    <a:lstStyle/>
                    <a:p>
                      <a:pPr algn="just">
                        <a:spcBef>
                          <a:spcPts val="300"/>
                        </a:spcBef>
                        <a:spcAft>
                          <a:spcPts val="300"/>
                        </a:spcAft>
                      </a:pPr>
                      <a:r>
                        <a:rPr lang="lt-LT" sz="800" b="0">
                          <a:effectLst/>
                        </a:rPr>
                        <a:t>Informacinių pranešimų apie EP vertinimo integravimo modelių diegimą skirtingose srityse talpinimas socialiniuose tinkluose</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Įrašai apie modelių diegimo metu pasikeitusias arba naujas procedūras pradėjus jas įgyvendinti bei jas jau įgyvendinant, taip užtikrinant kuo didesnį visuomenės žinių bazės didinimą.</a:t>
                      </a:r>
                      <a:endParaRPr lang="en-LT" sz="800" b="0">
                        <a:effectLst/>
                      </a:endParaRPr>
                    </a:p>
                    <a:p>
                      <a:pPr algn="just">
                        <a:spcBef>
                          <a:spcPts val="300"/>
                        </a:spcBef>
                        <a:spcAft>
                          <a:spcPts val="300"/>
                        </a:spcAft>
                      </a:pPr>
                      <a:r>
                        <a:rPr lang="lt-LT" sz="800" b="0">
                          <a:effectLst/>
                        </a:rPr>
                        <a:t>Įrašuose akcentuoti modelių įgyvendinimo teikiamą naudą visuomenei.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LR aplinkos ministerijos paskyros socialiniuose tinkluose</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LR aplinkos ministerija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Bent 15 įrašų, pagal modelių diegimo datas</a:t>
                      </a:r>
                      <a:endParaRPr lang="en-LT" sz="800" b="0">
                        <a:effectLst/>
                      </a:endParaRPr>
                    </a:p>
                    <a:p>
                      <a:pPr algn="just">
                        <a:spcBef>
                          <a:spcPts val="300"/>
                        </a:spcBef>
                        <a:spcAft>
                          <a:spcPts val="300"/>
                        </a:spcAft>
                      </a:pPr>
                      <a:r>
                        <a:rPr lang="lt-LT" sz="800" b="0">
                          <a:effectLst/>
                        </a:rPr>
                        <a:t> </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869463730"/>
                  </a:ext>
                </a:extLst>
              </a:tr>
              <a:tr h="1282759">
                <a:tc>
                  <a:txBody>
                    <a:bodyPr/>
                    <a:lstStyle/>
                    <a:p>
                      <a:pPr algn="just">
                        <a:spcBef>
                          <a:spcPts val="300"/>
                        </a:spcBef>
                        <a:spcAft>
                          <a:spcPts val="300"/>
                        </a:spcAft>
                      </a:pPr>
                      <a:r>
                        <a:rPr lang="lt-LT" sz="800" b="0">
                          <a:effectLst/>
                        </a:rPr>
                        <a:t>Informacinių pranešimų apie EP vertinimo integravimo modelių diegimą skirtingose srityse viešinimas nacionalinėje ir/arba regioninėje spaudoje, įskaitant ir internetinius naujienų portalus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Vertinama, kad tam tikrus modelių diegimo etapus ar pasiekimus yra tikslinga viešinti straipsnių pavidalu regioninėje ir/arba nacionalinėje spaudoje, įskaitant ir internetinius naujienų portalus. Tokie straipsniai leis platesnei bendruomenei artimiau susipažinti su modelių įgyvendinimo planais bei tikslais, didins visuomenės informuotumą ir suvokimą apie EP, modelių diegimo naudą ir bendrai aplinkos apsaugos poreikį. </a:t>
                      </a:r>
                      <a:endParaRPr lang="en-LT" sz="800" b="0">
                        <a:effectLst/>
                      </a:endParaRPr>
                    </a:p>
                    <a:p>
                      <a:pPr algn="just">
                        <a:spcBef>
                          <a:spcPts val="300"/>
                        </a:spcBef>
                        <a:spcAft>
                          <a:spcPts val="300"/>
                        </a:spcAft>
                      </a:pPr>
                      <a:r>
                        <a:rPr lang="lt-LT" sz="800" b="0">
                          <a:effectLst/>
                        </a:rPr>
                        <a:t>Straipsniuose akcentuoti modelių įgyvendinimo teikiamą naudą visuomenei.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Pasirinkti nacionalinės ir/arba regioninės spaudos leidiniai ir internetiniai portalai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LR aplinkos ministerija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effectLst/>
                        </a:rPr>
                        <a:t>Siūloma straipsnius platinti pagal poreikį ir atsižvelgiant į jų aktualumą tam tikru momentu, jei susiklosto publikavimui palankios aplinkybės (parengiama ataskaita ar kitas susijęs dokumentas, paskelbiamas naujas paramos skyrimo laikotarpis ar pan.)</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52831206"/>
                  </a:ext>
                </a:extLst>
              </a:tr>
              <a:tr h="878470">
                <a:tc>
                  <a:txBody>
                    <a:bodyPr/>
                    <a:lstStyle/>
                    <a:p>
                      <a:pPr algn="just">
                        <a:spcBef>
                          <a:spcPts val="300"/>
                        </a:spcBef>
                        <a:spcAft>
                          <a:spcPts val="300"/>
                        </a:spcAft>
                      </a:pPr>
                      <a:r>
                        <a:rPr lang="lt-LT" sz="800" b="0">
                          <a:solidFill>
                            <a:srgbClr val="000000"/>
                          </a:solidFill>
                          <a:effectLst/>
                          <a:latin typeface="+mn-lt"/>
                          <a:ea typeface="Times New Roman" panose="02020603050405020304" pitchFamily="18" charset="0"/>
                          <a:cs typeface="Times New Roman" panose="02020603050405020304" pitchFamily="18" charset="0"/>
                        </a:rPr>
                        <a:t>Informacijos apie EP vertinimo integravimo modelių diegimą skirtingose srityse viešinimas nacionalinėje ir/arba regioninėje televizijoje / internetinėje televizijoje</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latin typeface="+mn-lt"/>
                          <a:ea typeface="Times New Roman" panose="02020603050405020304" pitchFamily="18" charset="0"/>
                          <a:cs typeface="Times New Roman" panose="02020603050405020304" pitchFamily="18" charset="0"/>
                        </a:rPr>
                        <a:t>Laida, kurios tema būtų apie EP, jų svarbą ir teikiamą naudą, poreikį integruoti šį požiūrį ir tokio integravimo naudą, EP vertinimo integravimo modelių plėtojimą ir diegimą, įgyvendinimą. Į laidą pakviesti LR aplinkos ministerijos atstovus, ekspertus, tarp jų mokslininkus.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latin typeface="+mn-lt"/>
                          <a:ea typeface="Times New Roman" panose="02020603050405020304" pitchFamily="18" charset="0"/>
                          <a:cs typeface="Times New Roman" panose="02020603050405020304" pitchFamily="18" charset="0"/>
                        </a:rPr>
                        <a:t>Pasirinkti nacionalinės ir/arba regioninės televizijos kanalai</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latin typeface="+mn-lt"/>
                          <a:ea typeface="Times New Roman" panose="02020603050405020304" pitchFamily="18" charset="0"/>
                          <a:cs typeface="Times New Roman" panose="02020603050405020304" pitchFamily="18" charset="0"/>
                        </a:rPr>
                        <a:t>LR aplinkos ministerija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latin typeface="+mn-lt"/>
                          <a:ea typeface="Times New Roman" panose="02020603050405020304" pitchFamily="18" charset="0"/>
                          <a:cs typeface="Times New Roman" panose="02020603050405020304" pitchFamily="18" charset="0"/>
                        </a:rPr>
                        <a:t>Bent 1 teminė laida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57559359"/>
                  </a:ext>
                </a:extLst>
              </a:tr>
            </a:tbl>
          </a:graphicData>
        </a:graphic>
      </p:graphicFrame>
    </p:spTree>
    <p:extLst>
      <p:ext uri="{BB962C8B-B14F-4D97-AF65-F5344CB8AC3E}">
        <p14:creationId xmlns:p14="http://schemas.microsoft.com/office/powerpoint/2010/main" val="617197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AD3A0F-A126-F789-E2A9-FBFD19A9D84A}"/>
              </a:ext>
            </a:extLst>
          </p:cNvPr>
          <p:cNvSpPr>
            <a:spLocks noGrp="1"/>
          </p:cNvSpPr>
          <p:nvPr>
            <p:ph type="sldNum" sz="quarter" idx="12"/>
          </p:nvPr>
        </p:nvSpPr>
        <p:spPr/>
        <p:txBody>
          <a:bodyPr/>
          <a:lstStyle/>
          <a:p>
            <a:fld id="{42B1E8F1-27DF-3C4C-AF5E-F329429EDE92}" type="slidenum">
              <a:rPr lang="en-LT" smtClean="0"/>
              <a:t>65</a:t>
            </a:fld>
            <a:endParaRPr lang="en-LT"/>
          </a:p>
        </p:txBody>
      </p:sp>
      <p:graphicFrame>
        <p:nvGraphicFramePr>
          <p:cNvPr id="4" name="Table 3">
            <a:extLst>
              <a:ext uri="{FF2B5EF4-FFF2-40B4-BE49-F238E27FC236}">
                <a16:creationId xmlns:a16="http://schemas.microsoft.com/office/drawing/2014/main" id="{AC8FA5F2-9195-8624-FAA6-D8DAE64E02F0}"/>
              </a:ext>
            </a:extLst>
          </p:cNvPr>
          <p:cNvGraphicFramePr>
            <a:graphicFrameLocks noGrp="1"/>
          </p:cNvGraphicFramePr>
          <p:nvPr>
            <p:extLst>
              <p:ext uri="{D42A27DB-BD31-4B8C-83A1-F6EECF244321}">
                <p14:modId xmlns:p14="http://schemas.microsoft.com/office/powerpoint/2010/main" val="3487521692"/>
              </p:ext>
            </p:extLst>
          </p:nvPr>
        </p:nvGraphicFramePr>
        <p:xfrm>
          <a:off x="539750" y="951691"/>
          <a:ext cx="8064500" cy="2577215"/>
        </p:xfrm>
        <a:graphic>
          <a:graphicData uri="http://schemas.openxmlformats.org/drawingml/2006/table">
            <a:tbl>
              <a:tblPr firstRow="1" firstCol="1" bandRow="1">
                <a:tableStyleId>{69012ECD-51FC-41F1-AA8D-1B2483CD663E}</a:tableStyleId>
              </a:tblPr>
              <a:tblGrid>
                <a:gridCol w="1456480">
                  <a:extLst>
                    <a:ext uri="{9D8B030D-6E8A-4147-A177-3AD203B41FA5}">
                      <a16:colId xmlns:a16="http://schemas.microsoft.com/office/drawing/2014/main" val="2485207178"/>
                    </a:ext>
                  </a:extLst>
                </a:gridCol>
                <a:gridCol w="3415272">
                  <a:extLst>
                    <a:ext uri="{9D8B030D-6E8A-4147-A177-3AD203B41FA5}">
                      <a16:colId xmlns:a16="http://schemas.microsoft.com/office/drawing/2014/main" val="3557597217"/>
                    </a:ext>
                  </a:extLst>
                </a:gridCol>
                <a:gridCol w="1179466">
                  <a:extLst>
                    <a:ext uri="{9D8B030D-6E8A-4147-A177-3AD203B41FA5}">
                      <a16:colId xmlns:a16="http://schemas.microsoft.com/office/drawing/2014/main" val="931441679"/>
                    </a:ext>
                  </a:extLst>
                </a:gridCol>
                <a:gridCol w="679927">
                  <a:extLst>
                    <a:ext uri="{9D8B030D-6E8A-4147-A177-3AD203B41FA5}">
                      <a16:colId xmlns:a16="http://schemas.microsoft.com/office/drawing/2014/main" val="225123629"/>
                    </a:ext>
                  </a:extLst>
                </a:gridCol>
                <a:gridCol w="1333355">
                  <a:extLst>
                    <a:ext uri="{9D8B030D-6E8A-4147-A177-3AD203B41FA5}">
                      <a16:colId xmlns:a16="http://schemas.microsoft.com/office/drawing/2014/main" val="878498774"/>
                    </a:ext>
                  </a:extLst>
                </a:gridCol>
              </a:tblGrid>
              <a:tr h="274160">
                <a:tc>
                  <a:txBody>
                    <a:bodyPr/>
                    <a:lstStyle/>
                    <a:p>
                      <a:pPr algn="ctr">
                        <a:spcBef>
                          <a:spcPts val="300"/>
                        </a:spcBef>
                        <a:spcAft>
                          <a:spcPts val="300"/>
                        </a:spcAft>
                      </a:pPr>
                      <a:r>
                        <a:rPr lang="lt-LT" sz="800" b="0">
                          <a:effectLst/>
                        </a:rPr>
                        <a:t>Priemonė</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spcBef>
                          <a:spcPts val="300"/>
                        </a:spcBef>
                        <a:spcAft>
                          <a:spcPts val="300"/>
                        </a:spcAft>
                      </a:pPr>
                      <a:r>
                        <a:rPr lang="lt-LT" sz="800" b="0">
                          <a:effectLst/>
                        </a:rPr>
                        <a:t>Priemonės aprašymas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spcBef>
                          <a:spcPts val="300"/>
                        </a:spcBef>
                        <a:spcAft>
                          <a:spcPts val="300"/>
                        </a:spcAft>
                      </a:pPr>
                      <a:r>
                        <a:rPr lang="lt-LT" sz="800" b="0">
                          <a:effectLst/>
                        </a:rPr>
                        <a:t>Informaciniai kanalai</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spcBef>
                          <a:spcPts val="300"/>
                        </a:spcBef>
                        <a:spcAft>
                          <a:spcPts val="300"/>
                        </a:spcAft>
                      </a:pPr>
                      <a:r>
                        <a:rPr lang="lt-LT" sz="800" b="0">
                          <a:effectLst/>
                        </a:rPr>
                        <a:t>Atsakinga institucija</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spcBef>
                          <a:spcPts val="300"/>
                        </a:spcBef>
                        <a:spcAft>
                          <a:spcPts val="300"/>
                        </a:spcAft>
                      </a:pPr>
                      <a:r>
                        <a:rPr lang="lt-LT" sz="800" b="0">
                          <a:effectLst/>
                        </a:rPr>
                        <a:t>Matavimo rodikliai ir siektinos reikšmės</a:t>
                      </a:r>
                      <a:endParaRPr lang="en-LT" sz="800" b="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18529" marR="1852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414890777"/>
                  </a:ext>
                </a:extLst>
              </a:tr>
              <a:tr h="685400">
                <a:tc>
                  <a:txBody>
                    <a:bodyPr/>
                    <a:lstStyle/>
                    <a:p>
                      <a:pPr algn="just">
                        <a:spcBef>
                          <a:spcPts val="300"/>
                        </a:spcBef>
                        <a:spcAft>
                          <a:spcPts val="300"/>
                        </a:spcAft>
                      </a:pPr>
                      <a:r>
                        <a:rPr lang="lt-LT" sz="800" b="0">
                          <a:solidFill>
                            <a:srgbClr val="000000"/>
                          </a:solidFill>
                          <a:effectLst/>
                        </a:rPr>
                        <a:t>Informacijos apie EP vertinimo integravimo modelių diegimą skirtingose srityse viešinimas radijuje</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Pokalbio tema būtų apie EP, jų svarbą ir teikiamą naudą, poreikį integruoti šį požiūrį ir tokio integravimo naudą, EP vertinimo integravimo modelių plėtojimą ir diegimą, įgyvendinimą. Į laidą pakviesti LR aplinkos ministerijos atstovus, ekspertus, tarp jų mokslininkus.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Pasirinkta radijo stotis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LR aplinkos ministerija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Bent 1 teminė laida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430813266"/>
                  </a:ext>
                </a:extLst>
              </a:tr>
              <a:tr h="685400">
                <a:tc>
                  <a:txBody>
                    <a:bodyPr/>
                    <a:lstStyle/>
                    <a:p>
                      <a:pPr algn="just">
                        <a:spcBef>
                          <a:spcPts val="300"/>
                        </a:spcBef>
                        <a:spcAft>
                          <a:spcPts val="300"/>
                        </a:spcAft>
                      </a:pPr>
                      <a:r>
                        <a:rPr lang="lt-LT" sz="800" b="0">
                          <a:solidFill>
                            <a:srgbClr val="000000"/>
                          </a:solidFill>
                          <a:effectLst/>
                        </a:rPr>
                        <a:t>Informacijos apie EP vertinimo integravimo modelių diegimą skirtingose srityse viešinimas tinklalaidėse</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Pokalbio tema būtų apie EP, jų svarbą ir teikiamą naudą, poreikį integruoti šį požiūrį ir tokio integravimo naudą, EP vertinimo integravimo modelių plėtojimą ir diegimą, įgyvendinimą. Į laidą pakviesti LR aplinkos ministerijos atstovus, ekspertus, tarp jų mokslininkus.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 Pasirinktos tinklalaidės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LR aplinkos ministerija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Bent 1 teminis pokalbis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231400776"/>
                  </a:ext>
                </a:extLst>
              </a:tr>
              <a:tr h="431519">
                <a:tc>
                  <a:txBody>
                    <a:bodyPr/>
                    <a:lstStyle/>
                    <a:p>
                      <a:pPr algn="just">
                        <a:spcBef>
                          <a:spcPts val="300"/>
                        </a:spcBef>
                        <a:spcAft>
                          <a:spcPts val="300"/>
                        </a:spcAft>
                      </a:pPr>
                      <a:r>
                        <a:rPr lang="lt-LT" sz="800" b="0" kern="1200">
                          <a:solidFill>
                            <a:schemeClr val="tx1"/>
                          </a:solidFill>
                          <a:effectLst/>
                        </a:rPr>
                        <a:t>Nauja internetinė svetainė</a:t>
                      </a:r>
                      <a:r>
                        <a:rPr lang="en-LT" sz="800" b="0">
                          <a:effectLst/>
                        </a:rPr>
                        <a:t>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a:solidFill>
                            <a:schemeClr val="tx1"/>
                          </a:solidFill>
                          <a:effectLst/>
                        </a:rPr>
                        <a:t>Šiame portale būtų sudėta visa informacija apie EP, ekosisteminio požiūrio taikymą skirtinguose sektoriuose, įdiegtus modelius ir t.t.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Internetinė svetainė</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LR aplinkos ministerija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Sukurta internetinė svetainė</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835087476"/>
                  </a:ext>
                </a:extLst>
              </a:tr>
              <a:tr h="500736">
                <a:tc>
                  <a:txBody>
                    <a:bodyPr/>
                    <a:lstStyle/>
                    <a:p>
                      <a:pPr algn="just">
                        <a:spcBef>
                          <a:spcPts val="300"/>
                        </a:spcBef>
                        <a:spcAft>
                          <a:spcPts val="300"/>
                        </a:spcAft>
                      </a:pPr>
                      <a:r>
                        <a:rPr lang="lt-LT" sz="800" b="0" kern="1200">
                          <a:solidFill>
                            <a:schemeClr val="tx1"/>
                          </a:solidFill>
                          <a:effectLst/>
                        </a:rPr>
                        <a:t>Patobulintas Aplinkos ministerijos puslapis „Ekosisteminės paslaugos“</a:t>
                      </a:r>
                      <a:r>
                        <a:rPr lang="en-LT" sz="800" b="0">
                          <a:effectLst/>
                        </a:rPr>
                        <a:t>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kern="1200">
                          <a:solidFill>
                            <a:schemeClr val="tx1"/>
                          </a:solidFill>
                          <a:effectLst/>
                        </a:rPr>
                        <a:t>Ši priemonė siekia įtraukti daugiau detalios informacijos apie Lietuvos ir kitų šalių patirtį ir ekosisteminio požiūrio taikymo pavyzdžius</a:t>
                      </a:r>
                      <a:r>
                        <a:rPr lang="en-LT" sz="800" b="0">
                          <a:effectLst/>
                        </a:rPr>
                        <a:t> </a:t>
                      </a:r>
                      <a:r>
                        <a:rPr lang="lt-LT" sz="800" b="0" kern="1200">
                          <a:solidFill>
                            <a:schemeClr val="tx1"/>
                          </a:solidFill>
                          <a:effectLst/>
                        </a:rPr>
                        <a:t>skirtinguose sektoriuose, taip pat nukreipiant į informaciją apie specifinius įdiegtus modelius.</a:t>
                      </a:r>
                      <a:r>
                        <a:rPr lang="en-LT" sz="800" b="0">
                          <a:effectLst/>
                        </a:rPr>
                        <a:t> </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Aplinkos ministerijos internetinis puslapis.</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LR aplinkos ministerija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just">
                        <a:spcBef>
                          <a:spcPts val="300"/>
                        </a:spcBef>
                        <a:spcAft>
                          <a:spcPts val="300"/>
                        </a:spcAft>
                      </a:pPr>
                      <a:r>
                        <a:rPr lang="lt-LT" sz="800" b="0">
                          <a:solidFill>
                            <a:srgbClr val="000000"/>
                          </a:solidFill>
                          <a:effectLst/>
                        </a:rPr>
                        <a:t>Pagal poreikį atnaujinama pildoma informacija</a:t>
                      </a:r>
                      <a:endParaRPr lang="en-LT" sz="800" b="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614948221"/>
                  </a:ext>
                </a:extLst>
              </a:tr>
            </a:tbl>
          </a:graphicData>
        </a:graphic>
      </p:graphicFrame>
      <p:sp>
        <p:nvSpPr>
          <p:cNvPr id="5" name="Title 1">
            <a:extLst>
              <a:ext uri="{FF2B5EF4-FFF2-40B4-BE49-F238E27FC236}">
                <a16:creationId xmlns:a16="http://schemas.microsoft.com/office/drawing/2014/main" id="{83DC4912-5B5F-3A44-8BF9-B2BD5C951702}"/>
              </a:ext>
            </a:extLst>
          </p:cNvPr>
          <p:cNvSpPr txBox="1">
            <a:spLocks/>
          </p:cNvSpPr>
          <p:nvPr/>
        </p:nvSpPr>
        <p:spPr>
          <a:xfrm>
            <a:off x="539750" y="498847"/>
            <a:ext cx="8064500" cy="276999"/>
          </a:xfrm>
          <a:prstGeom prst="rect">
            <a:avLst/>
          </a:prstGeom>
        </p:spPr>
        <p:txBody>
          <a:bodyPr vert="horz" lIns="0" tIns="0" rIns="0" bIns="0" rtlCol="0" anchor="t">
            <a:spAutoFit/>
          </a:bodyPr>
          <a:lstStyle>
            <a:lvl1pPr algn="l" defTabSz="685800" rtl="0" eaLnBrk="1" latinLnBrk="0" hangingPunct="1">
              <a:lnSpc>
                <a:spcPct val="90000"/>
              </a:lnSpc>
              <a:spcBef>
                <a:spcPct val="0"/>
              </a:spcBef>
              <a:buNone/>
              <a:defRPr sz="2200" b="1" i="0" kern="1200">
                <a:solidFill>
                  <a:srgbClr val="2D3934"/>
                </a:solidFill>
                <a:latin typeface="+mn-lt"/>
                <a:ea typeface="+mj-ea"/>
                <a:cs typeface="+mj-cs"/>
              </a:defRPr>
            </a:lvl1pPr>
          </a:lstStyle>
          <a:p>
            <a:r>
              <a:rPr lang="lt-LT" sz="2000"/>
              <a:t>Visuomenės informavimo veiksmų planas </a:t>
            </a:r>
          </a:p>
        </p:txBody>
      </p:sp>
    </p:spTree>
    <p:extLst>
      <p:ext uri="{BB962C8B-B14F-4D97-AF65-F5344CB8AC3E}">
        <p14:creationId xmlns:p14="http://schemas.microsoft.com/office/powerpoint/2010/main" val="40357806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2994-B1DA-2144-872E-398E9A439B8E}"/>
              </a:ext>
            </a:extLst>
          </p:cNvPr>
          <p:cNvSpPr>
            <a:spLocks noGrp="1"/>
          </p:cNvSpPr>
          <p:nvPr>
            <p:ph type="ctrTitle"/>
          </p:nvPr>
        </p:nvSpPr>
        <p:spPr>
          <a:xfrm>
            <a:off x="546100" y="2144710"/>
            <a:ext cx="7188200" cy="427040"/>
          </a:xfrm>
        </p:spPr>
        <p:txBody>
          <a:bodyPr/>
          <a:lstStyle/>
          <a:p>
            <a:r>
              <a:rPr lang="en-US" err="1"/>
              <a:t>Kviečiame</a:t>
            </a:r>
            <a:r>
              <a:rPr lang="en-US"/>
              <a:t> </a:t>
            </a:r>
            <a:r>
              <a:rPr lang="en-US" err="1"/>
              <a:t>diskusijai</a:t>
            </a:r>
            <a:r>
              <a:rPr lang="en-US"/>
              <a:t>!</a:t>
            </a:r>
          </a:p>
        </p:txBody>
      </p:sp>
      <p:sp>
        <p:nvSpPr>
          <p:cNvPr id="3" name="Subtitle 2">
            <a:extLst>
              <a:ext uri="{FF2B5EF4-FFF2-40B4-BE49-F238E27FC236}">
                <a16:creationId xmlns:a16="http://schemas.microsoft.com/office/drawing/2014/main" id="{A1551977-E809-B44E-9ED0-6114D4BC859D}"/>
              </a:ext>
            </a:extLst>
          </p:cNvPr>
          <p:cNvSpPr>
            <a:spLocks noGrp="1"/>
          </p:cNvSpPr>
          <p:nvPr>
            <p:ph type="subTitle" idx="1"/>
          </p:nvPr>
        </p:nvSpPr>
        <p:spPr>
          <a:xfrm>
            <a:off x="546100" y="3131999"/>
            <a:ext cx="3650515" cy="1470547"/>
          </a:xfrm>
        </p:spPr>
        <p:txBody>
          <a:bodyPr/>
          <a:lstStyle/>
          <a:p>
            <a:pPr>
              <a:spcBef>
                <a:spcPts val="0"/>
              </a:spcBef>
            </a:pPr>
            <a:r>
              <a:rPr lang="lt-LT">
                <a:solidFill>
                  <a:srgbClr val="5A7268"/>
                </a:solidFill>
              </a:rPr>
              <a:t>Kontaktinis asmuo</a:t>
            </a:r>
            <a:r>
              <a:rPr lang="pl-PL">
                <a:solidFill>
                  <a:srgbClr val="5A7268"/>
                </a:solidFill>
              </a:rPr>
              <a:t>:</a:t>
            </a:r>
            <a:endParaRPr lang="lt-LT">
              <a:solidFill>
                <a:srgbClr val="5A7268"/>
              </a:solidFill>
            </a:endParaRPr>
          </a:p>
          <a:p>
            <a:pPr>
              <a:spcBef>
                <a:spcPts val="0"/>
              </a:spcBef>
            </a:pPr>
            <a:r>
              <a:rPr lang="lt-LT">
                <a:solidFill>
                  <a:srgbClr val="5A7268"/>
                </a:solidFill>
              </a:rPr>
              <a:t>Elžbieta Germanovič</a:t>
            </a:r>
          </a:p>
          <a:p>
            <a:pPr>
              <a:spcBef>
                <a:spcPts val="0"/>
              </a:spcBef>
            </a:pPr>
            <a:r>
              <a:rPr lang="lt-LT">
                <a:solidFill>
                  <a:srgbClr val="5A7268"/>
                </a:solidFill>
              </a:rPr>
              <a:t>Vyr. projektų vadovė</a:t>
            </a:r>
            <a:br>
              <a:rPr lang="en-US">
                <a:solidFill>
                  <a:srgbClr val="5A7268"/>
                </a:solidFill>
              </a:rPr>
            </a:br>
            <a:r>
              <a:rPr lang="lt-LT" err="1">
                <a:solidFill>
                  <a:srgbClr val="5A7268"/>
                </a:solidFill>
              </a:rPr>
              <a:t>elzbieta.germanovic</a:t>
            </a:r>
            <a:r>
              <a:rPr lang="pl-PL">
                <a:solidFill>
                  <a:srgbClr val="5A7268"/>
                </a:solidFill>
              </a:rPr>
              <a:t>@smartcontinent.com</a:t>
            </a:r>
            <a:br>
              <a:rPr lang="en-US">
                <a:solidFill>
                  <a:srgbClr val="5A7268"/>
                </a:solidFill>
              </a:rPr>
            </a:br>
            <a:r>
              <a:rPr lang="en-US">
                <a:solidFill>
                  <a:srgbClr val="5A7268"/>
                </a:solidFill>
              </a:rPr>
              <a:t>Tel.: +370 </a:t>
            </a:r>
            <a:r>
              <a:rPr lang="lt-LT">
                <a:solidFill>
                  <a:srgbClr val="5A7268"/>
                </a:solidFill>
              </a:rPr>
              <a:t>675 10 230</a:t>
            </a:r>
            <a:endParaRPr lang="en-US">
              <a:solidFill>
                <a:srgbClr val="5A7268"/>
              </a:solidFill>
            </a:endParaRPr>
          </a:p>
          <a:p>
            <a:r>
              <a:rPr lang="en-US">
                <a:solidFill>
                  <a:srgbClr val="5A7268"/>
                </a:solidFill>
              </a:rPr>
              <a:t>Smart Continent LT, UAB</a:t>
            </a:r>
            <a:br>
              <a:rPr lang="en-US">
                <a:solidFill>
                  <a:srgbClr val="5A7268"/>
                </a:solidFill>
              </a:rPr>
            </a:br>
            <a:r>
              <a:rPr lang="lt-LT">
                <a:solidFill>
                  <a:srgbClr val="5A7268"/>
                </a:solidFill>
              </a:rPr>
              <a:t>Šeimyniškių 19-202</a:t>
            </a:r>
            <a:r>
              <a:rPr lang="en-US">
                <a:solidFill>
                  <a:srgbClr val="5A7268"/>
                </a:solidFill>
              </a:rPr>
              <a:t> Vilnius </a:t>
            </a:r>
            <a:r>
              <a:rPr lang="lt-LT">
                <a:solidFill>
                  <a:srgbClr val="5A7268"/>
                </a:solidFill>
              </a:rPr>
              <a:t>LT-09236. </a:t>
            </a:r>
            <a:r>
              <a:rPr lang="en-US" err="1">
                <a:solidFill>
                  <a:srgbClr val="5A7268"/>
                </a:solidFill>
              </a:rPr>
              <a:t>Lietuva</a:t>
            </a:r>
            <a:br>
              <a:rPr lang="en-US">
                <a:solidFill>
                  <a:srgbClr val="5A7268"/>
                </a:solidFill>
              </a:rPr>
            </a:br>
            <a:r>
              <a:rPr lang="en-US">
                <a:solidFill>
                  <a:srgbClr val="5A7268"/>
                </a:solidFill>
              </a:rPr>
              <a:t>lt@smartcontinent.com, </a:t>
            </a:r>
            <a:r>
              <a:rPr lang="en-US">
                <a:solidFill>
                  <a:srgbClr val="5A7268"/>
                </a:solidFill>
                <a:hlinkClick r:id="rId2">
                  <a:extLst>
                    <a:ext uri="{A12FA001-AC4F-418D-AE19-62706E023703}">
                      <ahyp:hlinkClr xmlns:ahyp="http://schemas.microsoft.com/office/drawing/2018/hyperlinkcolor" val="tx"/>
                    </a:ext>
                  </a:extLst>
                </a:hlinkClick>
              </a:rPr>
              <a:t>www.smartcontinent.com</a:t>
            </a:r>
            <a:br>
              <a:rPr lang="en-US">
                <a:solidFill>
                  <a:srgbClr val="5A7268"/>
                </a:solidFill>
              </a:rPr>
            </a:br>
            <a:r>
              <a:rPr lang="en-US">
                <a:solidFill>
                  <a:srgbClr val="5A7268"/>
                </a:solidFill>
              </a:rPr>
              <a:t>Tel.: +370 5 2196679</a:t>
            </a:r>
          </a:p>
        </p:txBody>
      </p:sp>
    </p:spTree>
    <p:extLst>
      <p:ext uri="{BB962C8B-B14F-4D97-AF65-F5344CB8AC3E}">
        <p14:creationId xmlns:p14="http://schemas.microsoft.com/office/powerpoint/2010/main" val="169843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42824-B80C-62A6-0DE3-78C3A0D6839D}"/>
              </a:ext>
            </a:extLst>
          </p:cNvPr>
          <p:cNvSpPr>
            <a:spLocks noGrp="1"/>
          </p:cNvSpPr>
          <p:nvPr>
            <p:ph type="title"/>
          </p:nvPr>
        </p:nvSpPr>
        <p:spPr>
          <a:xfrm>
            <a:off x="502462" y="323821"/>
            <a:ext cx="8064500" cy="249299"/>
          </a:xfrm>
        </p:spPr>
        <p:txBody>
          <a:bodyPr/>
          <a:lstStyle/>
          <a:p>
            <a:r>
              <a:rPr lang="lt-LT" sz="1800"/>
              <a:t>Integravimo modelio poveikis</a:t>
            </a:r>
          </a:p>
        </p:txBody>
      </p:sp>
      <p:sp>
        <p:nvSpPr>
          <p:cNvPr id="3" name="Slide Number Placeholder 2">
            <a:extLst>
              <a:ext uri="{FF2B5EF4-FFF2-40B4-BE49-F238E27FC236}">
                <a16:creationId xmlns:a16="http://schemas.microsoft.com/office/drawing/2014/main" id="{451A0040-D885-5D9F-25D0-4FCEF661748B}"/>
              </a:ext>
            </a:extLst>
          </p:cNvPr>
          <p:cNvSpPr>
            <a:spLocks noGrp="1"/>
          </p:cNvSpPr>
          <p:nvPr>
            <p:ph type="sldNum" sz="quarter" idx="12"/>
          </p:nvPr>
        </p:nvSpPr>
        <p:spPr/>
        <p:txBody>
          <a:bodyPr/>
          <a:lstStyle/>
          <a:p>
            <a:fld id="{42B1E8F1-27DF-3C4C-AF5E-F329429EDE92}" type="slidenum">
              <a:rPr lang="lt-LT" smtClean="0"/>
              <a:t>7</a:t>
            </a:fld>
            <a:endParaRPr lang="lt-LT"/>
          </a:p>
        </p:txBody>
      </p:sp>
      <p:cxnSp>
        <p:nvCxnSpPr>
          <p:cNvPr id="5" name="Straight Connector 4">
            <a:extLst>
              <a:ext uri="{FF2B5EF4-FFF2-40B4-BE49-F238E27FC236}">
                <a16:creationId xmlns:a16="http://schemas.microsoft.com/office/drawing/2014/main" id="{7741411A-76E8-D0D8-2EC1-159FBB66F575}"/>
              </a:ext>
            </a:extLst>
          </p:cNvPr>
          <p:cNvCxnSpPr>
            <a:cxnSpLocks/>
            <a:stCxn id="2" idx="2"/>
          </p:cNvCxnSpPr>
          <p:nvPr/>
        </p:nvCxnSpPr>
        <p:spPr>
          <a:xfrm>
            <a:off x="4534712" y="573120"/>
            <a:ext cx="0" cy="404207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36CC85-95E9-7159-B442-04FC83F280C0}"/>
              </a:ext>
            </a:extLst>
          </p:cNvPr>
          <p:cNvSpPr txBox="1"/>
          <p:nvPr/>
        </p:nvSpPr>
        <p:spPr>
          <a:xfrm>
            <a:off x="903287" y="1156087"/>
            <a:ext cx="3563647" cy="954107"/>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Leistų priimti </a:t>
            </a:r>
            <a:r>
              <a:rPr lang="lt-LT" sz="800">
                <a:latin typeface="Calibri" panose="020F0502020204030204" pitchFamily="34" charset="0"/>
                <a:ea typeface="Calibri" panose="020F0502020204030204" pitchFamily="34" charset="0"/>
                <a:cs typeface="Calibri" panose="020F0502020204030204" pitchFamily="34" charset="0"/>
              </a:rPr>
              <a:t>g</a:t>
            </a:r>
            <a:r>
              <a:rPr lang="lt-LT" sz="800">
                <a:effectLst/>
                <a:latin typeface="Calibri" panose="020F0502020204030204" pitchFamily="34" charset="0"/>
                <a:ea typeface="Calibri" panose="020F0502020204030204" pitchFamily="34" charset="0"/>
                <a:cs typeface="Calibri" panose="020F0502020204030204" pitchFamily="34" charset="0"/>
              </a:rPr>
              <a:t>eriausius sprendimus pasirinkimas, kada ir kokiomis priemonėmis turėtų būti naikinami kenksmingi organizmai, kuriose teritorijose AAP naudojimas kelia didžiausią grėsmę EP, kuriose vietose dėl APP per mažo naudojimo ar nenaudojimo kyla grėsmė biologinei įvairovei, t. y. gali būti pabloginta ekosistemos būklė;</a:t>
            </a:r>
            <a:endParaRPr lang="en-LT" sz="800">
              <a:effectLst/>
              <a:latin typeface="Calibri" panose="020F0502020204030204" pitchFamily="34" charset="0"/>
              <a:ea typeface="Calibri" panose="020F0502020204030204" pitchFamily="34" charset="0"/>
              <a:cs typeface="Calibri" panose="020F0502020204030204" pitchFamily="34" charset="0"/>
            </a:endParaRPr>
          </a:p>
          <a:p>
            <a:pPr marL="171450" indent="-171450" algn="just">
              <a:buFont typeface="Arial" panose="020B0604020202020204" pitchFamily="34" charset="0"/>
              <a:buChar char="•"/>
            </a:pPr>
            <a:r>
              <a:rPr lang="lt-LT" sz="800">
                <a:latin typeface="Calibri" panose="020F0502020204030204" pitchFamily="34" charset="0"/>
                <a:ea typeface="Calibri" panose="020F0502020204030204" pitchFamily="34" charset="0"/>
                <a:cs typeface="Calibri" panose="020F0502020204030204" pitchFamily="34" charset="0"/>
              </a:rPr>
              <a:t>M</a:t>
            </a:r>
            <a:r>
              <a:rPr lang="lt-LT" sz="800">
                <a:effectLst/>
                <a:latin typeface="Calibri" panose="020F0502020204030204" pitchFamily="34" charset="0"/>
                <a:ea typeface="Calibri" panose="020F0502020204030204" pitchFamily="34" charset="0"/>
                <a:cs typeface="Calibri" panose="020F0502020204030204" pitchFamily="34" charset="0"/>
              </a:rPr>
              <a:t>odelio įgyvendinimas netiesiogiai prisidėtų prie ekosistemų geros būklės, išreiškiamos kaip ekosistemos rūšių pusiausvyra, išlaikymo.</a:t>
            </a:r>
            <a:endParaRPr lang="en-LT" sz="80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A109217-FFB6-875F-9978-F7C304549BC2}"/>
              </a:ext>
            </a:extLst>
          </p:cNvPr>
          <p:cNvSpPr txBox="1"/>
          <p:nvPr/>
        </p:nvSpPr>
        <p:spPr>
          <a:xfrm>
            <a:off x="909275" y="987278"/>
            <a:ext cx="3151037" cy="246221"/>
          </a:xfrm>
          <a:prstGeom prst="rect">
            <a:avLst/>
          </a:prstGeom>
          <a:noFill/>
        </p:spPr>
        <p:txBody>
          <a:bodyPr wrap="square" rtlCol="0">
            <a:spAutoFit/>
          </a:bodyPr>
          <a:lstStyle/>
          <a:p>
            <a:r>
              <a:rPr lang="lt-LT" sz="1000" b="1"/>
              <a:t>Ekosistemos: dirbama žemė, sodai, ganyklos ir pievos</a:t>
            </a:r>
          </a:p>
        </p:txBody>
      </p:sp>
      <p:sp>
        <p:nvSpPr>
          <p:cNvPr id="16" name="TextBox 15">
            <a:extLst>
              <a:ext uri="{FF2B5EF4-FFF2-40B4-BE49-F238E27FC236}">
                <a16:creationId xmlns:a16="http://schemas.microsoft.com/office/drawing/2014/main" id="{8CF465A4-6C40-088E-DC4D-ACA107491D00}"/>
              </a:ext>
            </a:extLst>
          </p:cNvPr>
          <p:cNvSpPr txBox="1"/>
          <p:nvPr/>
        </p:nvSpPr>
        <p:spPr>
          <a:xfrm>
            <a:off x="898427" y="2438863"/>
            <a:ext cx="3593446" cy="707886"/>
          </a:xfrm>
          <a:prstGeom prst="rect">
            <a:avLst/>
          </a:prstGeom>
          <a:noFill/>
        </p:spPr>
        <p:txBody>
          <a:bodyPr wrap="square" rtlCol="0">
            <a:spAutoFit/>
          </a:bodyPr>
          <a:lstStyle/>
          <a:p>
            <a:pPr marL="171450" indent="-171450" algn="just">
              <a:buFont typeface="Arial" panose="020B0604020202020204" pitchFamily="34" charset="0"/>
              <a:buChar char="•"/>
            </a:pPr>
            <a:r>
              <a:rPr lang="lt-LT" sz="800"/>
              <a:t>Leistų pasirinkti geriausius kenksmingų organizmų kontrolės būdus, todėl galėtų būti mažinamas neigiamas poveikis apdulkintojams, užtikrinamas apdulkinimo EP teikimas;</a:t>
            </a:r>
          </a:p>
          <a:p>
            <a:pPr marL="171450" indent="-171450" algn="just">
              <a:buFont typeface="Arial" panose="020B0604020202020204" pitchFamily="34" charset="0"/>
              <a:buChar char="•"/>
            </a:pPr>
            <a:r>
              <a:rPr lang="lt-LT" sz="800"/>
              <a:t>Plėtojama ir išnaudojama kenkėjų kontrolės EP, nedarant neigiamo poveikio AAP naudojimu rūšims, kurios užtikrina šios paslaugos teikimą.</a:t>
            </a:r>
          </a:p>
        </p:txBody>
      </p:sp>
      <p:sp>
        <p:nvSpPr>
          <p:cNvPr id="17" name="TextBox 16">
            <a:extLst>
              <a:ext uri="{FF2B5EF4-FFF2-40B4-BE49-F238E27FC236}">
                <a16:creationId xmlns:a16="http://schemas.microsoft.com/office/drawing/2014/main" id="{81ADCF0D-1FCE-C415-F645-384F0B6A75FC}"/>
              </a:ext>
            </a:extLst>
          </p:cNvPr>
          <p:cNvSpPr txBox="1"/>
          <p:nvPr/>
        </p:nvSpPr>
        <p:spPr>
          <a:xfrm>
            <a:off x="898427" y="2140029"/>
            <a:ext cx="3573593" cy="369332"/>
          </a:xfrm>
          <a:prstGeom prst="rect">
            <a:avLst/>
          </a:prstGeom>
          <a:noFill/>
        </p:spPr>
        <p:txBody>
          <a:bodyPr wrap="square" rtlCol="0">
            <a:spAutoFit/>
          </a:bodyPr>
          <a:lstStyle/>
          <a:p>
            <a:pPr lvl="0" algn="just">
              <a:buClr>
                <a:srgbClr val="1F7B61"/>
              </a:buClr>
              <a:buSzPts val="800"/>
            </a:pPr>
            <a:r>
              <a:rPr lang="lt-LT"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Pavyzdinės EP: vaismedžių, kitų augalų kultūrų apdulkinimas</a:t>
            </a:r>
            <a:r>
              <a:rPr lang="en-LT" sz="9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lt-LT" sz="900" b="1">
                <a:solidFill>
                  <a:srgbClr val="000000"/>
                </a:solidFill>
                <a:latin typeface="Calibri" panose="020F0502020204030204" pitchFamily="34" charset="0"/>
                <a:ea typeface="Calibri" panose="020F0502020204030204" pitchFamily="34" charset="0"/>
                <a:cs typeface="Calibri" panose="020F0502020204030204" pitchFamily="34" charset="0"/>
              </a:rPr>
              <a:t>k</a:t>
            </a:r>
            <a:r>
              <a:rPr lang="lt-LT" sz="900" b="1">
                <a:effectLst/>
                <a:latin typeface="Calibri" panose="020F0502020204030204" pitchFamily="34" charset="0"/>
                <a:ea typeface="Calibri" panose="020F0502020204030204" pitchFamily="34" charset="0"/>
                <a:cs typeface="Calibri" panose="020F0502020204030204" pitchFamily="34" charset="0"/>
              </a:rPr>
              <a:t>enkėjų kontrolė (įskaitant invazines rūšis)</a:t>
            </a:r>
            <a:r>
              <a:rPr lang="en-LT" sz="900" b="1">
                <a:effectLst/>
                <a:latin typeface="Calibri" panose="020F0502020204030204" pitchFamily="34" charset="0"/>
                <a:cs typeface="Calibri" panose="020F0502020204030204" pitchFamily="34" charset="0"/>
              </a:rPr>
              <a:t> </a:t>
            </a:r>
            <a:endParaRPr lang="lt-LT" sz="900" b="1">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08167CE9-839B-26D3-9287-03FF43AE95F2}"/>
              </a:ext>
            </a:extLst>
          </p:cNvPr>
          <p:cNvSpPr txBox="1"/>
          <p:nvPr/>
        </p:nvSpPr>
        <p:spPr>
          <a:xfrm>
            <a:off x="855126" y="3535082"/>
            <a:ext cx="1800000" cy="1200329"/>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Bičių šeimų skaičius metų pradžioje;</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Bendras dirbamos žemės paukščių indeksas;</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Ekosistemų apimtis;</a:t>
            </a:r>
          </a:p>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Kenksmingų organizmų paplitimo lyginamoji analizė pagal stebimus žemės ūkio augalus.</a:t>
            </a:r>
          </a:p>
          <a:p>
            <a:pPr marL="285750" indent="-285750" algn="just">
              <a:buFont typeface="Arial" panose="020B0604020202020204" pitchFamily="34" charset="0"/>
              <a:buChar char="•"/>
            </a:pPr>
            <a:endParaRPr lang="lt-LT" sz="80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15BD37FD-D051-62D8-9246-09BA075117F2}"/>
              </a:ext>
            </a:extLst>
          </p:cNvPr>
          <p:cNvGrpSpPr/>
          <p:nvPr/>
        </p:nvGrpSpPr>
        <p:grpSpPr>
          <a:xfrm>
            <a:off x="474222" y="636985"/>
            <a:ext cx="3996000" cy="3978209"/>
            <a:chOff x="474222" y="636985"/>
            <a:chExt cx="3996000" cy="3978209"/>
          </a:xfrm>
        </p:grpSpPr>
        <p:sp>
          <p:nvSpPr>
            <p:cNvPr id="6" name="Rectangle 5">
              <a:extLst>
                <a:ext uri="{FF2B5EF4-FFF2-40B4-BE49-F238E27FC236}">
                  <a16:creationId xmlns:a16="http://schemas.microsoft.com/office/drawing/2014/main" id="{7C965C3F-3081-2645-390E-45014B162968}"/>
                </a:ext>
              </a:extLst>
            </p:cNvPr>
            <p:cNvSpPr/>
            <p:nvPr/>
          </p:nvSpPr>
          <p:spPr>
            <a:xfrm>
              <a:off x="474222" y="636985"/>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Poveikis ekosistemų būklei ir EP kokybei</a:t>
              </a:r>
            </a:p>
          </p:txBody>
        </p:sp>
        <p:pic>
          <p:nvPicPr>
            <p:cNvPr id="10" name="Picture 9" descr="Shape&#10;&#10;Description automatically generated with low confidence">
              <a:extLst>
                <a:ext uri="{FF2B5EF4-FFF2-40B4-BE49-F238E27FC236}">
                  <a16:creationId xmlns:a16="http://schemas.microsoft.com/office/drawing/2014/main" id="{CE1BFFC4-A1BC-E58E-7461-9B416BB6E00E}"/>
                </a:ext>
              </a:extLst>
            </p:cNvPr>
            <p:cNvPicPr>
              <a:picLocks noChangeAspect="1"/>
            </p:cNvPicPr>
            <p:nvPr/>
          </p:nvPicPr>
          <p:blipFill>
            <a:blip r:embed="rId3">
              <a:duotone>
                <a:schemeClr val="accent1">
                  <a:shade val="45000"/>
                  <a:satMod val="135000"/>
                </a:schemeClr>
                <a:prstClr val="white"/>
              </a:duotone>
            </a:blip>
            <a:stretch>
              <a:fillRect/>
            </a:stretch>
          </p:blipFill>
          <p:spPr>
            <a:xfrm>
              <a:off x="548561" y="1020766"/>
              <a:ext cx="432000" cy="418243"/>
            </a:xfrm>
            <a:prstGeom prst="rect">
              <a:avLst/>
            </a:prstGeom>
            <a:ln>
              <a:noFill/>
            </a:ln>
          </p:spPr>
        </p:pic>
        <p:pic>
          <p:nvPicPr>
            <p:cNvPr id="15" name="Graphic 14" descr="Open hand with plant outline">
              <a:extLst>
                <a:ext uri="{FF2B5EF4-FFF2-40B4-BE49-F238E27FC236}">
                  <a16:creationId xmlns:a16="http://schemas.microsoft.com/office/drawing/2014/main" id="{A3218FAB-9A62-40AA-E4EE-DF6618238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573" y="2165929"/>
              <a:ext cx="432000" cy="432000"/>
            </a:xfrm>
            <a:prstGeom prst="rect">
              <a:avLst/>
            </a:prstGeom>
          </p:spPr>
        </p:pic>
        <p:sp>
          <p:nvSpPr>
            <p:cNvPr id="19" name="TextBox 18">
              <a:extLst>
                <a:ext uri="{FF2B5EF4-FFF2-40B4-BE49-F238E27FC236}">
                  <a16:creationId xmlns:a16="http://schemas.microsoft.com/office/drawing/2014/main" id="{B88203E3-570B-8154-5AA4-329F9A162DBF}"/>
                </a:ext>
              </a:extLst>
            </p:cNvPr>
            <p:cNvSpPr txBox="1"/>
            <p:nvPr/>
          </p:nvSpPr>
          <p:spPr>
            <a:xfrm rot="16200000">
              <a:off x="20820" y="3814974"/>
              <a:ext cx="1323440"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20" name="Rectangle 19">
              <a:extLst>
                <a:ext uri="{FF2B5EF4-FFF2-40B4-BE49-F238E27FC236}">
                  <a16:creationId xmlns:a16="http://schemas.microsoft.com/office/drawing/2014/main" id="{464D2660-02B8-152B-0890-C4EB8B62DDEC}"/>
                </a:ext>
              </a:extLst>
            </p:cNvPr>
            <p:cNvSpPr/>
            <p:nvPr/>
          </p:nvSpPr>
          <p:spPr>
            <a:xfrm>
              <a:off x="866028"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Ekosistemų būklės</a:t>
              </a:r>
            </a:p>
          </p:txBody>
        </p:sp>
      </p:grpSp>
      <p:sp>
        <p:nvSpPr>
          <p:cNvPr id="23" name="TextBox 22">
            <a:extLst>
              <a:ext uri="{FF2B5EF4-FFF2-40B4-BE49-F238E27FC236}">
                <a16:creationId xmlns:a16="http://schemas.microsoft.com/office/drawing/2014/main" id="{52C94B9B-E038-E093-41DD-177402AEEDF6}"/>
              </a:ext>
            </a:extLst>
          </p:cNvPr>
          <p:cNvSpPr txBox="1"/>
          <p:nvPr/>
        </p:nvSpPr>
        <p:spPr>
          <a:xfrm>
            <a:off x="2707468" y="3535082"/>
            <a:ext cx="1800000" cy="338554"/>
          </a:xfrm>
          <a:prstGeom prst="rect">
            <a:avLst/>
          </a:prstGeom>
          <a:noFill/>
        </p:spPr>
        <p:txBody>
          <a:bodyPr wrap="square" rtlCol="0">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Calibri" panose="020F0502020204030204" pitchFamily="34" charset="0"/>
                <a:cs typeface="Calibri" panose="020F0502020204030204" pitchFamily="34" charset="0"/>
              </a:rPr>
              <a:t>Tinkami tie patys rodikliai kaip ir ekosistemų būklės stebėjimui</a:t>
            </a:r>
            <a:r>
              <a:rPr lang="en-LT" sz="800">
                <a:latin typeface="Calibri" panose="020F0502020204030204" pitchFamily="34" charset="0"/>
                <a:ea typeface="Calibri" panose="020F0502020204030204" pitchFamily="34" charset="0"/>
                <a:cs typeface="Calibri" panose="020F0502020204030204" pitchFamily="34" charset="0"/>
              </a:rPr>
              <a:t>.</a:t>
            </a:r>
            <a:endParaRPr lang="lt-LT" sz="800">
              <a:solidFill>
                <a:srgbClr val="FF0000"/>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7CB02D02-F7C9-C502-F73F-7338F51E1636}"/>
              </a:ext>
            </a:extLst>
          </p:cNvPr>
          <p:cNvGrpSpPr/>
          <p:nvPr/>
        </p:nvGrpSpPr>
        <p:grpSpPr>
          <a:xfrm>
            <a:off x="4601900" y="636984"/>
            <a:ext cx="4046647" cy="3978213"/>
            <a:chOff x="4615204" y="636984"/>
            <a:chExt cx="4046647" cy="3978213"/>
          </a:xfrm>
        </p:grpSpPr>
        <p:grpSp>
          <p:nvGrpSpPr>
            <p:cNvPr id="25" name="Group 24">
              <a:extLst>
                <a:ext uri="{FF2B5EF4-FFF2-40B4-BE49-F238E27FC236}">
                  <a16:creationId xmlns:a16="http://schemas.microsoft.com/office/drawing/2014/main" id="{E2CF84AD-71E0-63D2-E078-9B94491A31B0}"/>
                </a:ext>
              </a:extLst>
            </p:cNvPr>
            <p:cNvGrpSpPr/>
            <p:nvPr/>
          </p:nvGrpSpPr>
          <p:grpSpPr>
            <a:xfrm>
              <a:off x="4615204" y="636984"/>
              <a:ext cx="4046647" cy="3978213"/>
              <a:chOff x="516558" y="636984"/>
              <a:chExt cx="4046647" cy="3978213"/>
            </a:xfrm>
          </p:grpSpPr>
          <p:sp>
            <p:nvSpPr>
              <p:cNvPr id="26" name="Rectangle 25">
                <a:extLst>
                  <a:ext uri="{FF2B5EF4-FFF2-40B4-BE49-F238E27FC236}">
                    <a16:creationId xmlns:a16="http://schemas.microsoft.com/office/drawing/2014/main" id="{C0E1A0CC-1CC9-BA69-F69C-BA8309798DDB}"/>
                  </a:ext>
                </a:extLst>
              </p:cNvPr>
              <p:cNvSpPr/>
              <p:nvPr/>
            </p:nvSpPr>
            <p:spPr>
              <a:xfrm>
                <a:off x="516558" y="636984"/>
                <a:ext cx="3996000" cy="30008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Nauda sektoriui ir visuomenei</a:t>
                </a:r>
              </a:p>
            </p:txBody>
          </p:sp>
          <p:sp>
            <p:nvSpPr>
              <p:cNvPr id="29" name="TextBox 28">
                <a:extLst>
                  <a:ext uri="{FF2B5EF4-FFF2-40B4-BE49-F238E27FC236}">
                    <a16:creationId xmlns:a16="http://schemas.microsoft.com/office/drawing/2014/main" id="{2758CDAD-9617-1D54-A6D7-5EDDA9F40F1D}"/>
                  </a:ext>
                </a:extLst>
              </p:cNvPr>
              <p:cNvSpPr txBox="1"/>
              <p:nvPr/>
            </p:nvSpPr>
            <p:spPr>
              <a:xfrm rot="16200000">
                <a:off x="21713" y="3814975"/>
                <a:ext cx="1323444" cy="276999"/>
              </a:xfrm>
              <a:prstGeom prst="rect">
                <a:avLst/>
              </a:prstGeom>
              <a:solidFill>
                <a:schemeClr val="tx2">
                  <a:lumMod val="60000"/>
                  <a:lumOff val="40000"/>
                </a:schemeClr>
              </a:solidFill>
            </p:spPr>
            <p:txBody>
              <a:bodyPr wrap="square" rtlCol="0">
                <a:spAutoFit/>
              </a:bodyPr>
              <a:lstStyle/>
              <a:p>
                <a:pPr algn="ctr"/>
                <a:r>
                  <a:rPr lang="lt-LT" sz="1200"/>
                  <a:t>STEBĖSENA</a:t>
                </a:r>
              </a:p>
            </p:txBody>
          </p:sp>
          <p:sp>
            <p:nvSpPr>
              <p:cNvPr id="30" name="Rectangle 29">
                <a:extLst>
                  <a:ext uri="{FF2B5EF4-FFF2-40B4-BE49-F238E27FC236}">
                    <a16:creationId xmlns:a16="http://schemas.microsoft.com/office/drawing/2014/main" id="{AE2708B0-4F75-47DD-F082-C69A8273617C}"/>
                  </a:ext>
                </a:extLst>
              </p:cNvPr>
              <p:cNvSpPr/>
              <p:nvPr/>
            </p:nvSpPr>
            <p:spPr>
              <a:xfrm>
                <a:off x="898337" y="3291752"/>
                <a:ext cx="3664868" cy="198726"/>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Integravimo proceso (sėkmės) stebėsenos rodikliai</a:t>
                </a:r>
              </a:p>
            </p:txBody>
          </p:sp>
        </p:grpSp>
        <p:pic>
          <p:nvPicPr>
            <p:cNvPr id="37" name="Graphic 36" descr="Handshake outline">
              <a:extLst>
                <a:ext uri="{FF2B5EF4-FFF2-40B4-BE49-F238E27FC236}">
                  <a16:creationId xmlns:a16="http://schemas.microsoft.com/office/drawing/2014/main" id="{B96734E8-1A99-D983-0691-36F17D7E58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3086" y="964853"/>
              <a:ext cx="432000" cy="432000"/>
            </a:xfrm>
            <a:prstGeom prst="rect">
              <a:avLst/>
            </a:prstGeom>
          </p:spPr>
        </p:pic>
        <p:pic>
          <p:nvPicPr>
            <p:cNvPr id="39" name="Graphic 38" descr="Cycle with people outline">
              <a:extLst>
                <a:ext uri="{FF2B5EF4-FFF2-40B4-BE49-F238E27FC236}">
                  <a16:creationId xmlns:a16="http://schemas.microsoft.com/office/drawing/2014/main" id="{5D9DD1DA-A9CA-D49D-1364-1DD249E151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93087" y="2158208"/>
              <a:ext cx="432000" cy="432000"/>
            </a:xfrm>
            <a:prstGeom prst="rect">
              <a:avLst/>
            </a:prstGeom>
          </p:spPr>
        </p:pic>
      </p:grpSp>
      <p:sp>
        <p:nvSpPr>
          <p:cNvPr id="40" name="TextBox 39">
            <a:extLst>
              <a:ext uri="{FF2B5EF4-FFF2-40B4-BE49-F238E27FC236}">
                <a16:creationId xmlns:a16="http://schemas.microsoft.com/office/drawing/2014/main" id="{2D03B882-5B1B-F008-09B5-DDB83465B86A}"/>
              </a:ext>
            </a:extLst>
          </p:cNvPr>
          <p:cNvSpPr txBox="1"/>
          <p:nvPr/>
        </p:nvSpPr>
        <p:spPr>
          <a:xfrm>
            <a:off x="5108650" y="1004008"/>
            <a:ext cx="3280450" cy="246221"/>
          </a:xfrm>
          <a:prstGeom prst="rect">
            <a:avLst/>
          </a:prstGeom>
          <a:noFill/>
        </p:spPr>
        <p:txBody>
          <a:bodyPr wrap="square" rtlCol="0">
            <a:spAutoFit/>
          </a:bodyPr>
          <a:lstStyle/>
          <a:p>
            <a:r>
              <a:rPr lang="lt-LT" sz="1000" b="1"/>
              <a:t>Integravimo nauda sektoriui</a:t>
            </a:r>
          </a:p>
        </p:txBody>
      </p:sp>
      <p:sp>
        <p:nvSpPr>
          <p:cNvPr id="41" name="TextBox 40">
            <a:extLst>
              <a:ext uri="{FF2B5EF4-FFF2-40B4-BE49-F238E27FC236}">
                <a16:creationId xmlns:a16="http://schemas.microsoft.com/office/drawing/2014/main" id="{479773FB-12E8-612B-4B52-ED0FF1BE5B26}"/>
              </a:ext>
            </a:extLst>
          </p:cNvPr>
          <p:cNvSpPr txBox="1"/>
          <p:nvPr/>
        </p:nvSpPr>
        <p:spPr>
          <a:xfrm>
            <a:off x="5123126" y="2152084"/>
            <a:ext cx="3280450" cy="246221"/>
          </a:xfrm>
          <a:prstGeom prst="rect">
            <a:avLst/>
          </a:prstGeom>
          <a:noFill/>
        </p:spPr>
        <p:txBody>
          <a:bodyPr wrap="square" rtlCol="0">
            <a:spAutoFit/>
          </a:bodyPr>
          <a:lstStyle/>
          <a:p>
            <a:r>
              <a:rPr lang="lt-LT" sz="1000" b="1"/>
              <a:t>Integravimo nauda visuomenei</a:t>
            </a:r>
          </a:p>
        </p:txBody>
      </p:sp>
      <p:sp>
        <p:nvSpPr>
          <p:cNvPr id="7" name="TextBox 6">
            <a:extLst>
              <a:ext uri="{FF2B5EF4-FFF2-40B4-BE49-F238E27FC236}">
                <a16:creationId xmlns:a16="http://schemas.microsoft.com/office/drawing/2014/main" id="{E54E9D80-07A8-48DC-27CF-67FF1501A5CF}"/>
              </a:ext>
            </a:extLst>
          </p:cNvPr>
          <p:cNvSpPr txBox="1"/>
          <p:nvPr/>
        </p:nvSpPr>
        <p:spPr>
          <a:xfrm>
            <a:off x="4983679" y="3606709"/>
            <a:ext cx="3664868" cy="338554"/>
          </a:xfrm>
          <a:prstGeom prst="rect">
            <a:avLst/>
          </a:prstGeom>
          <a:noFill/>
        </p:spPr>
        <p:txBody>
          <a:bodyPr wrap="square">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Times New Roman" panose="02020603050405020304" pitchFamily="18" charset="0"/>
                <a:cs typeface="Calibri" panose="020F0502020204030204" pitchFamily="34" charset="0"/>
              </a:rPr>
              <a:t>Reguliariai publikuojamos apibendrintos ataskaitos (pavyzdžiui, kas trejus metus (publikuota / nepublikuota pagal nustatytą dažnį). </a:t>
            </a:r>
            <a:endParaRPr lang="lt-LT" sz="8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3BF7766-BBC7-D8E4-FB37-F91618382DF1}"/>
              </a:ext>
            </a:extLst>
          </p:cNvPr>
          <p:cNvSpPr txBox="1"/>
          <p:nvPr/>
        </p:nvSpPr>
        <p:spPr>
          <a:xfrm>
            <a:off x="5123126" y="1207786"/>
            <a:ext cx="3412676" cy="954107"/>
          </a:xfrm>
          <a:prstGeom prst="rect">
            <a:avLst/>
          </a:prstGeom>
          <a:noFill/>
        </p:spPr>
        <p:txBody>
          <a:bodyPr wrap="square">
            <a:spAutoFit/>
          </a:bodyPr>
          <a:lstStyle/>
          <a:p>
            <a:pPr marL="171450" indent="-171450" algn="just">
              <a:buFont typeface="Arial" panose="020B0604020202020204" pitchFamily="34" charset="0"/>
              <a:buChar char="•"/>
            </a:pPr>
            <a:r>
              <a:rPr lang="lt-LT" sz="800">
                <a:effectLst/>
                <a:latin typeface="Calibri" panose="020F0502020204030204" pitchFamily="34" charset="0"/>
                <a:ea typeface="Times New Roman" panose="02020603050405020304" pitchFamily="18" charset="0"/>
                <a:cs typeface="Calibri" panose="020F0502020204030204" pitchFamily="34" charset="0"/>
              </a:rPr>
              <a:t>Kontrolės ir stebėsenos duomenų integravimas sudarytų sąlygas priimti efektyvesnius sprendimus ūkių lygiu</a:t>
            </a:r>
            <a:r>
              <a:rPr lang="en-LT" sz="800">
                <a:latin typeface="Calibri" panose="020F0502020204030204" pitchFamily="34" charset="0"/>
                <a:ea typeface="Times New Roman" panose="02020603050405020304" pitchFamily="18" charset="0"/>
                <a:cs typeface="Calibri" panose="020F0502020204030204" pitchFamily="34" charset="0"/>
              </a:rPr>
              <a:t>;</a:t>
            </a:r>
          </a:p>
          <a:p>
            <a:pPr marL="171450" indent="-171450" algn="just">
              <a:buFont typeface="Arial" panose="020B0604020202020204" pitchFamily="34" charset="0"/>
              <a:buChar char="•"/>
            </a:pPr>
            <a:r>
              <a:rPr lang="lt-LT" sz="800">
                <a:latin typeface="Calibri" panose="020F0502020204030204" pitchFamily="34" charset="0"/>
                <a:ea typeface="Times New Roman" panose="02020603050405020304" pitchFamily="18" charset="0"/>
                <a:cs typeface="Calibri" panose="020F0502020204030204" pitchFamily="34" charset="0"/>
              </a:rPr>
              <a:t>T</a:t>
            </a:r>
            <a:r>
              <a:rPr lang="lt-LT" sz="800">
                <a:effectLst/>
                <a:latin typeface="Calibri" panose="020F0502020204030204" pitchFamily="34" charset="0"/>
                <a:ea typeface="Times New Roman" panose="02020603050405020304" pitchFamily="18" charset="0"/>
                <a:cs typeface="Calibri" panose="020F0502020204030204" pitchFamily="34" charset="0"/>
              </a:rPr>
              <a:t>aip pat būtų teikiamos rekomendacijos ūkiams dėl įvairių kenksmingų organizmų kontrolės būdų, subalansuojant AAP ir ne cheminių kontrolės būdų taikymą</a:t>
            </a:r>
            <a:r>
              <a:rPr lang="en-LT" sz="800">
                <a:latin typeface="Calibri" panose="020F0502020204030204" pitchFamily="34" charset="0"/>
                <a:ea typeface="Times New Roman" panose="02020603050405020304" pitchFamily="18" charset="0"/>
                <a:cs typeface="Calibri" panose="020F0502020204030204" pitchFamily="34" charset="0"/>
              </a:rPr>
              <a:t> (būtų pasiekiama</a:t>
            </a:r>
            <a:r>
              <a:rPr lang="lt-LT" sz="800" err="1">
                <a:latin typeface="Calibri" panose="020F0502020204030204" pitchFamily="34" charset="0"/>
                <a:ea typeface="Times New Roman" panose="02020603050405020304" pitchFamily="18" charset="0"/>
                <a:cs typeface="Calibri" panose="020F0502020204030204" pitchFamily="34" charset="0"/>
              </a:rPr>
              <a:t>s</a:t>
            </a:r>
            <a:r>
              <a:rPr lang="en-LT" sz="800">
                <a:latin typeface="Calibri" panose="020F0502020204030204" pitchFamily="34" charset="0"/>
                <a:ea typeface="Times New Roman" panose="02020603050405020304" pitchFamily="18" charset="0"/>
                <a:cs typeface="Calibri" panose="020F0502020204030204" pitchFamily="34" charset="0"/>
              </a:rPr>
              <a:t> maksimalus rezultatas – apsaugoti augalai ir padaryta minimali žala ekosistemoms);</a:t>
            </a:r>
          </a:p>
          <a:p>
            <a:pPr marL="171450" indent="-171450" algn="just">
              <a:buFont typeface="Arial" panose="020B0604020202020204" pitchFamily="34" charset="0"/>
              <a:buChar char="•"/>
            </a:pPr>
            <a:r>
              <a:rPr lang="lt-LT" sz="800">
                <a:latin typeface="Calibri" panose="020F0502020204030204" pitchFamily="34" charset="0"/>
                <a:ea typeface="Times New Roman" panose="02020603050405020304" pitchFamily="18" charset="0"/>
                <a:cs typeface="Calibri" panose="020F0502020204030204" pitchFamily="34" charset="0"/>
              </a:rPr>
              <a:t>A</a:t>
            </a:r>
            <a:r>
              <a:rPr lang="lt-LT" sz="800">
                <a:effectLst/>
                <a:latin typeface="Calibri" panose="020F0502020204030204" pitchFamily="34" charset="0"/>
                <a:ea typeface="Times New Roman" panose="02020603050405020304" pitchFamily="18" charset="0"/>
                <a:cs typeface="Calibri" panose="020F0502020204030204" pitchFamily="34" charset="0"/>
              </a:rPr>
              <a:t>tkreipiamas dėmesys į kenkėjų kontrolės EP</a:t>
            </a:r>
            <a:r>
              <a:rPr lang="en-LT" sz="800">
                <a:latin typeface="Calibri" panose="020F0502020204030204" pitchFamily="34" charset="0"/>
                <a:ea typeface="Times New Roman" panose="02020603050405020304" pitchFamily="18" charset="0"/>
                <a:cs typeface="Calibri" panose="020F0502020204030204" pitchFamily="34" charset="0"/>
              </a:rPr>
              <a:t>.</a:t>
            </a:r>
            <a:endParaRPr lang="lt-LT" sz="8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7D298FB-09F4-D73E-5952-A87D7714F4FE}"/>
              </a:ext>
            </a:extLst>
          </p:cNvPr>
          <p:cNvSpPr txBox="1"/>
          <p:nvPr/>
        </p:nvSpPr>
        <p:spPr>
          <a:xfrm>
            <a:off x="5123126" y="2384889"/>
            <a:ext cx="3340340" cy="584775"/>
          </a:xfrm>
          <a:prstGeom prst="rect">
            <a:avLst/>
          </a:prstGeom>
          <a:noFill/>
        </p:spPr>
        <p:txBody>
          <a:bodyPr wrap="square">
            <a:spAutoFit/>
          </a:bodyPr>
          <a:lstStyle/>
          <a:p>
            <a:pPr marL="171450" indent="-171450" algn="just">
              <a:buFont typeface="Arial" panose="020B0604020202020204" pitchFamily="34" charset="0"/>
              <a:buChar char="•"/>
            </a:pPr>
            <a:r>
              <a:rPr lang="lt-LT" sz="800">
                <a:latin typeface="Calibri" panose="020F0502020204030204" pitchFamily="34" charset="0"/>
                <a:ea typeface="Times New Roman" panose="02020603050405020304" pitchFamily="18" charset="0"/>
                <a:cs typeface="Calibri" panose="020F0502020204030204" pitchFamily="34" charset="0"/>
              </a:rPr>
              <a:t>U</a:t>
            </a:r>
            <a:r>
              <a:rPr lang="lt-LT" sz="800">
                <a:effectLst/>
                <a:latin typeface="Calibri" panose="020F0502020204030204" pitchFamily="34" charset="0"/>
                <a:ea typeface="Times New Roman" panose="02020603050405020304" pitchFamily="18" charset="0"/>
                <a:cs typeface="Calibri" panose="020F0502020204030204" pitchFamily="34" charset="0"/>
              </a:rPr>
              <a:t>žtikrintas aukštesnės kokybės žemės ūkio kultūrų auginimas;</a:t>
            </a:r>
          </a:p>
          <a:p>
            <a:pPr marL="171450" indent="-171450" algn="just">
              <a:buFont typeface="Arial" panose="020B0604020202020204" pitchFamily="34" charset="0"/>
              <a:buChar char="•"/>
            </a:pPr>
            <a:r>
              <a:rPr lang="lt-LT" sz="800">
                <a:latin typeface="Calibri" panose="020F0502020204030204" pitchFamily="34" charset="0"/>
                <a:ea typeface="Times New Roman" panose="02020603050405020304" pitchFamily="18" charset="0"/>
                <a:cs typeface="Calibri" panose="020F0502020204030204" pitchFamily="34" charset="0"/>
              </a:rPr>
              <a:t>S</a:t>
            </a:r>
            <a:r>
              <a:rPr lang="lt-LT" sz="800">
                <a:effectLst/>
                <a:latin typeface="Calibri" panose="020F0502020204030204" pitchFamily="34" charset="0"/>
                <a:ea typeface="Times New Roman" panose="02020603050405020304" pitchFamily="18" charset="0"/>
                <a:cs typeface="Calibri" panose="020F0502020204030204" pitchFamily="34" charset="0"/>
              </a:rPr>
              <a:t>umažėtų oro, vandenų ir dirvožemio tarša AAP</a:t>
            </a:r>
            <a:r>
              <a:rPr lang="en-LT" sz="800">
                <a:latin typeface="Calibri" panose="020F0502020204030204" pitchFamily="34" charset="0"/>
                <a:cs typeface="Calibri" panose="020F0502020204030204" pitchFamily="34" charset="0"/>
              </a:rPr>
              <a:t>;</a:t>
            </a:r>
          </a:p>
          <a:p>
            <a:pPr marL="171450" indent="-171450" algn="just">
              <a:buFont typeface="Arial" panose="020B0604020202020204" pitchFamily="34" charset="0"/>
              <a:buChar char="•"/>
            </a:pPr>
            <a:r>
              <a:rPr lang="en-LT" sz="800">
                <a:latin typeface="Calibri" panose="020F0502020204030204" pitchFamily="34" charset="0"/>
                <a:cs typeface="Calibri" panose="020F0502020204030204" pitchFamily="34" charset="0"/>
              </a:rPr>
              <a:t>Gerėtų įvairių EP </a:t>
            </a:r>
            <a:r>
              <a:rPr lang="lt-LT" sz="800">
                <a:latin typeface="Calibri" panose="020F0502020204030204" pitchFamily="34" charset="0"/>
                <a:cs typeface="Calibri" panose="020F0502020204030204" pitchFamily="34" charset="0"/>
              </a:rPr>
              <a:t>(pvz. gautos žaliavos iš laukinių augalų) </a:t>
            </a:r>
            <a:r>
              <a:rPr lang="en-LT" sz="800">
                <a:latin typeface="Calibri" panose="020F0502020204030204" pitchFamily="34" charset="0"/>
                <a:cs typeface="Calibri" panose="020F0502020204030204" pitchFamily="34" charset="0"/>
              </a:rPr>
              <a:t>prieinamumas ir kokybė.</a:t>
            </a:r>
            <a:endParaRPr lang="lt-LT" sz="80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A1AED47-1F16-754F-66C6-42B71E1950E3}"/>
              </a:ext>
            </a:extLst>
          </p:cNvPr>
          <p:cNvSpPr/>
          <p:nvPr/>
        </p:nvSpPr>
        <p:spPr>
          <a:xfrm>
            <a:off x="2697939" y="3297524"/>
            <a:ext cx="1764000" cy="18223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solidFill>
                  <a:schemeClr val="tx1"/>
                </a:solidFill>
              </a:rPr>
              <a:t>EP</a:t>
            </a:r>
          </a:p>
        </p:txBody>
      </p:sp>
    </p:spTree>
    <p:extLst>
      <p:ext uri="{BB962C8B-B14F-4D97-AF65-F5344CB8AC3E}">
        <p14:creationId xmlns:p14="http://schemas.microsoft.com/office/powerpoint/2010/main" val="404768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801C4B-3D27-BDCB-F5BB-8E5792B99EA0}"/>
              </a:ext>
            </a:extLst>
          </p:cNvPr>
          <p:cNvSpPr>
            <a:spLocks noGrp="1"/>
          </p:cNvSpPr>
          <p:nvPr>
            <p:ph type="sldNum" sz="quarter" idx="12"/>
          </p:nvPr>
        </p:nvSpPr>
        <p:spPr/>
        <p:txBody>
          <a:bodyPr/>
          <a:lstStyle/>
          <a:p>
            <a:fld id="{42B1E8F1-27DF-3C4C-AF5E-F329429EDE92}" type="slidenum">
              <a:rPr lang="lt-LT" smtClean="0"/>
              <a:t>8</a:t>
            </a:fld>
            <a:endParaRPr lang="lt-LT"/>
          </a:p>
        </p:txBody>
      </p:sp>
      <p:sp>
        <p:nvSpPr>
          <p:cNvPr id="4" name="Title 1">
            <a:extLst>
              <a:ext uri="{FF2B5EF4-FFF2-40B4-BE49-F238E27FC236}">
                <a16:creationId xmlns:a16="http://schemas.microsoft.com/office/drawing/2014/main" id="{EF3A7430-A23F-165E-8425-4B082A74073B}"/>
              </a:ext>
            </a:extLst>
          </p:cNvPr>
          <p:cNvSpPr>
            <a:spLocks noGrp="1"/>
          </p:cNvSpPr>
          <p:nvPr>
            <p:ph type="title"/>
          </p:nvPr>
        </p:nvSpPr>
        <p:spPr>
          <a:xfrm>
            <a:off x="391599" y="328939"/>
            <a:ext cx="8064500" cy="249299"/>
          </a:xfrm>
        </p:spPr>
        <p:txBody>
          <a:bodyPr/>
          <a:lstStyle/>
          <a:p>
            <a:r>
              <a:rPr lang="lt-LT" sz="1800">
                <a:solidFill>
                  <a:schemeClr val="tx1"/>
                </a:solidFill>
              </a:rPr>
              <a:t>EP vertinimo integravimo į paramos mechanizmus modelis (tiesioginės išmokos)</a:t>
            </a:r>
          </a:p>
        </p:txBody>
      </p:sp>
      <p:sp>
        <p:nvSpPr>
          <p:cNvPr id="5" name="Slide Number Placeholder 2">
            <a:extLst>
              <a:ext uri="{FF2B5EF4-FFF2-40B4-BE49-F238E27FC236}">
                <a16:creationId xmlns:a16="http://schemas.microsoft.com/office/drawing/2014/main" id="{1D8EEFEB-201F-E5FC-CAF0-FC1893BCF9C8}"/>
              </a:ext>
            </a:extLst>
          </p:cNvPr>
          <p:cNvSpPr txBox="1">
            <a:spLocks/>
          </p:cNvSpPr>
          <p:nvPr/>
        </p:nvSpPr>
        <p:spPr>
          <a:xfrm>
            <a:off x="6540500" y="199891"/>
            <a:ext cx="2057400" cy="123111"/>
          </a:xfrm>
          <a:prstGeom prst="rect">
            <a:avLst/>
          </a:prstGeom>
        </p:spPr>
        <p:txBody>
          <a:bodyPr vert="horz" lIns="0" tIns="0" rIns="0" bIns="0" rtlCol="0" anchor="ctr">
            <a:spAutoFit/>
          </a:bodyPr>
          <a:lstStyle>
            <a:defPPr>
              <a:defRPr lang="en-US"/>
            </a:defPPr>
            <a:lvl1pPr marL="0" algn="r" defTabSz="685800" rtl="0" eaLnBrk="1" latinLnBrk="0" hangingPunct="1">
              <a:defRPr sz="800" b="0" i="0" kern="1200">
                <a:solidFill>
                  <a:srgbClr val="5A7268"/>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2B1E8F1-27DF-3C4C-AF5E-F329429EDE92}" type="slidenum">
              <a:rPr lang="lt-LT" smtClean="0"/>
              <a:pPr/>
              <a:t>8</a:t>
            </a:fld>
            <a:endParaRPr lang="lt-LT"/>
          </a:p>
        </p:txBody>
      </p:sp>
      <p:sp>
        <p:nvSpPr>
          <p:cNvPr id="2" name="TextBox 1">
            <a:extLst>
              <a:ext uri="{FF2B5EF4-FFF2-40B4-BE49-F238E27FC236}">
                <a16:creationId xmlns:a16="http://schemas.microsoft.com/office/drawing/2014/main" id="{8666B2E0-E2E7-E3E8-1357-781AB270B92F}"/>
              </a:ext>
            </a:extLst>
          </p:cNvPr>
          <p:cNvSpPr txBox="1"/>
          <p:nvPr/>
        </p:nvSpPr>
        <p:spPr>
          <a:xfrm>
            <a:off x="391599" y="586690"/>
            <a:ext cx="7978700" cy="400110"/>
          </a:xfrm>
          <a:prstGeom prst="rect">
            <a:avLst/>
          </a:prstGeom>
          <a:noFill/>
        </p:spPr>
        <p:txBody>
          <a:bodyPr wrap="square" rtlCol="0">
            <a:spAutoFit/>
          </a:bodyPr>
          <a:lstStyle/>
          <a:p>
            <a:pPr algn="just"/>
            <a:r>
              <a:rPr lang="lt-LT" sz="1000"/>
              <a:t>Tikslas – </a:t>
            </a:r>
            <a:r>
              <a:rPr lang="lt-LT" sz="1000">
                <a:solidFill>
                  <a:schemeClr val="tx1"/>
                </a:solidFill>
              </a:rPr>
              <a:t>siekiama skatinti savanorišką palankesnių aplinkai žemės ūkio metodų, būdų ar priemonių taikymą. Taip pat siekiama </a:t>
            </a:r>
            <a:r>
              <a:rPr lang="lt-LT" sz="1000"/>
              <a:t>skatinti EP kūrimą ir teikimą ir / arba ekosistemų ir EP išsaugojimą </a:t>
            </a:r>
          </a:p>
        </p:txBody>
      </p:sp>
      <p:grpSp>
        <p:nvGrpSpPr>
          <p:cNvPr id="49" name="Group 48">
            <a:extLst>
              <a:ext uri="{FF2B5EF4-FFF2-40B4-BE49-F238E27FC236}">
                <a16:creationId xmlns:a16="http://schemas.microsoft.com/office/drawing/2014/main" id="{689F8718-7FE1-3609-B88C-F3E4972C529E}"/>
              </a:ext>
            </a:extLst>
          </p:cNvPr>
          <p:cNvGrpSpPr/>
          <p:nvPr/>
        </p:nvGrpSpPr>
        <p:grpSpPr>
          <a:xfrm>
            <a:off x="946656" y="1080400"/>
            <a:ext cx="7716644" cy="2935530"/>
            <a:chOff x="946656" y="1080400"/>
            <a:chExt cx="7716644" cy="2935530"/>
          </a:xfrm>
        </p:grpSpPr>
        <p:sp>
          <p:nvSpPr>
            <p:cNvPr id="16" name="Rectangle 15">
              <a:extLst>
                <a:ext uri="{FF2B5EF4-FFF2-40B4-BE49-F238E27FC236}">
                  <a16:creationId xmlns:a16="http://schemas.microsoft.com/office/drawing/2014/main" id="{4A1EEFA0-DA25-FBF0-F892-03F84087E098}"/>
                </a:ext>
              </a:extLst>
            </p:cNvPr>
            <p:cNvSpPr/>
            <p:nvPr/>
          </p:nvSpPr>
          <p:spPr>
            <a:xfrm>
              <a:off x="946656" y="1080400"/>
              <a:ext cx="5360482" cy="25562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Tiesioginės išmokos</a:t>
              </a:r>
            </a:p>
          </p:txBody>
        </p:sp>
        <p:sp>
          <p:nvSpPr>
            <p:cNvPr id="25" name="Rectangle 24">
              <a:extLst>
                <a:ext uri="{FF2B5EF4-FFF2-40B4-BE49-F238E27FC236}">
                  <a16:creationId xmlns:a16="http://schemas.microsoft.com/office/drawing/2014/main" id="{00731678-1937-2257-2183-1BA37938C56C}"/>
                </a:ext>
              </a:extLst>
            </p:cNvPr>
            <p:cNvSpPr/>
            <p:nvPr/>
          </p:nvSpPr>
          <p:spPr>
            <a:xfrm>
              <a:off x="1099057" y="1398877"/>
              <a:ext cx="2122800" cy="3282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Pagrindinė tiesioginė (mokama už plotus)</a:t>
              </a:r>
            </a:p>
          </p:txBody>
        </p:sp>
        <p:sp>
          <p:nvSpPr>
            <p:cNvPr id="26" name="Rectangle 25">
              <a:extLst>
                <a:ext uri="{FF2B5EF4-FFF2-40B4-BE49-F238E27FC236}">
                  <a16:creationId xmlns:a16="http://schemas.microsoft.com/office/drawing/2014/main" id="{F17DC8BE-1FBB-C9FB-CB06-7D7863292FD4}"/>
                </a:ext>
              </a:extLst>
            </p:cNvPr>
            <p:cNvSpPr/>
            <p:nvPr/>
          </p:nvSpPr>
          <p:spPr>
            <a:xfrm>
              <a:off x="1099057" y="1791104"/>
              <a:ext cx="2122800" cy="328231"/>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Klimatui, aplinkai ir gyvūnų gerovei naudingos sistemos (papildoma)</a:t>
              </a:r>
            </a:p>
          </p:txBody>
        </p:sp>
        <p:sp>
          <p:nvSpPr>
            <p:cNvPr id="27" name="Rectangle 26">
              <a:extLst>
                <a:ext uri="{FF2B5EF4-FFF2-40B4-BE49-F238E27FC236}">
                  <a16:creationId xmlns:a16="http://schemas.microsoft.com/office/drawing/2014/main" id="{F3943A44-67AA-26A4-B7E0-50026DAE5D11}"/>
                </a:ext>
              </a:extLst>
            </p:cNvPr>
            <p:cNvSpPr/>
            <p:nvPr/>
          </p:nvSpPr>
          <p:spPr>
            <a:xfrm>
              <a:off x="1099057" y="2183331"/>
              <a:ext cx="2122800" cy="328231"/>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Jaunajam ūkininkui (papildoma)</a:t>
              </a:r>
            </a:p>
          </p:txBody>
        </p:sp>
        <p:sp>
          <p:nvSpPr>
            <p:cNvPr id="28" name="Rectangle 27">
              <a:extLst>
                <a:ext uri="{FF2B5EF4-FFF2-40B4-BE49-F238E27FC236}">
                  <a16:creationId xmlns:a16="http://schemas.microsoft.com/office/drawing/2014/main" id="{3307B55C-2E20-8022-B6C8-E9DFA6B73AFC}"/>
                </a:ext>
              </a:extLst>
            </p:cNvPr>
            <p:cNvSpPr/>
            <p:nvPr/>
          </p:nvSpPr>
          <p:spPr>
            <a:xfrm>
              <a:off x="1099057" y="2575558"/>
              <a:ext cx="2122800" cy="328231"/>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Papildoma perskirstomoji pajamų parama tvarumui didinti</a:t>
              </a:r>
            </a:p>
          </p:txBody>
        </p:sp>
        <p:sp>
          <p:nvSpPr>
            <p:cNvPr id="29" name="Rectangle 28">
              <a:extLst>
                <a:ext uri="{FF2B5EF4-FFF2-40B4-BE49-F238E27FC236}">
                  <a16:creationId xmlns:a16="http://schemas.microsoft.com/office/drawing/2014/main" id="{D1108A2C-3E55-47B3-3BA8-DA7091F54128}"/>
                </a:ext>
              </a:extLst>
            </p:cNvPr>
            <p:cNvSpPr/>
            <p:nvPr/>
          </p:nvSpPr>
          <p:spPr>
            <a:xfrm>
              <a:off x="1099057" y="2967785"/>
              <a:ext cx="2122800" cy="328231"/>
            </a:xfrm>
            <a:prstGeom prst="rect">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Susietoji parama (mokama už plotus ir (arba) gyvulius)</a:t>
              </a:r>
            </a:p>
          </p:txBody>
        </p:sp>
        <p:cxnSp>
          <p:nvCxnSpPr>
            <p:cNvPr id="31" name="Straight Connector 30">
              <a:extLst>
                <a:ext uri="{FF2B5EF4-FFF2-40B4-BE49-F238E27FC236}">
                  <a16:creationId xmlns:a16="http://schemas.microsoft.com/office/drawing/2014/main" id="{F411D7CF-1F94-F635-07EA-86BD31F45498}"/>
                </a:ext>
              </a:extLst>
            </p:cNvPr>
            <p:cNvCxnSpPr>
              <a:cxnSpLocks/>
              <a:stCxn id="25" idx="1"/>
            </p:cNvCxnSpPr>
            <p:nvPr/>
          </p:nvCxnSpPr>
          <p:spPr>
            <a:xfrm flipH="1">
              <a:off x="981382" y="1562993"/>
              <a:ext cx="117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C53D948-02FB-DFB5-B986-73D794BA344A}"/>
                </a:ext>
              </a:extLst>
            </p:cNvPr>
            <p:cNvCxnSpPr>
              <a:stCxn id="26" idx="1"/>
            </p:cNvCxnSpPr>
            <p:nvPr/>
          </p:nvCxnSpPr>
          <p:spPr>
            <a:xfrm flipH="1" flipV="1">
              <a:off x="981382" y="1952887"/>
              <a:ext cx="117675" cy="2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4EF249-5631-B621-5319-F6A2B484FC7F}"/>
                </a:ext>
              </a:extLst>
            </p:cNvPr>
            <p:cNvCxnSpPr>
              <a:stCxn id="27" idx="1"/>
            </p:cNvCxnSpPr>
            <p:nvPr/>
          </p:nvCxnSpPr>
          <p:spPr>
            <a:xfrm flipH="1" flipV="1">
              <a:off x="981382" y="2345114"/>
              <a:ext cx="117675" cy="2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9A0E88-1042-9B94-0B4E-FEFB24F26DAB}"/>
                </a:ext>
              </a:extLst>
            </p:cNvPr>
            <p:cNvCxnSpPr>
              <a:cxnSpLocks/>
              <a:stCxn id="28" idx="1"/>
            </p:cNvCxnSpPr>
            <p:nvPr/>
          </p:nvCxnSpPr>
          <p:spPr>
            <a:xfrm flipH="1" flipV="1">
              <a:off x="981382" y="2737341"/>
              <a:ext cx="117675" cy="2333"/>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41B619F-2F10-F08B-4BCB-A2137DFA0AC6}"/>
                </a:ext>
              </a:extLst>
            </p:cNvPr>
            <p:cNvSpPr/>
            <p:nvPr/>
          </p:nvSpPr>
          <p:spPr>
            <a:xfrm>
              <a:off x="6540500" y="1620359"/>
              <a:ext cx="2122800" cy="328231"/>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ysClr val="windowText" lastClr="000000"/>
                  </a:solidFill>
                </a:rPr>
                <a:t>Už papildomų EP teikimą</a:t>
              </a:r>
            </a:p>
          </p:txBody>
        </p:sp>
        <p:sp>
          <p:nvSpPr>
            <p:cNvPr id="18" name="TextBox 17">
              <a:extLst>
                <a:ext uri="{FF2B5EF4-FFF2-40B4-BE49-F238E27FC236}">
                  <a16:creationId xmlns:a16="http://schemas.microsoft.com/office/drawing/2014/main" id="{6DAB9C34-49E8-680D-D6B2-179EFA1B2288}"/>
                </a:ext>
              </a:extLst>
            </p:cNvPr>
            <p:cNvSpPr txBox="1"/>
            <p:nvPr/>
          </p:nvSpPr>
          <p:spPr>
            <a:xfrm>
              <a:off x="3221857" y="2137365"/>
              <a:ext cx="3111469" cy="461665"/>
            </a:xfrm>
            <a:prstGeom prst="rect">
              <a:avLst/>
            </a:prstGeom>
            <a:noFill/>
          </p:spPr>
          <p:txBody>
            <a:bodyPr wrap="square" rtlCol="0">
              <a:spAutoFit/>
            </a:bodyPr>
            <a:lstStyle/>
            <a:p>
              <a:pPr algn="just"/>
              <a:r>
                <a:rPr lang="lt-LT" sz="800"/>
                <a:t>Pagrindinis kriterijus – amžius, kiti reikalavimai turi atitikti tiesioginės išmokos reikalavimus; nėra ekosistemoms ar aplinkai draugiško aspekto</a:t>
              </a:r>
            </a:p>
          </p:txBody>
        </p:sp>
        <p:sp>
          <p:nvSpPr>
            <p:cNvPr id="19" name="TextBox 18">
              <a:extLst>
                <a:ext uri="{FF2B5EF4-FFF2-40B4-BE49-F238E27FC236}">
                  <a16:creationId xmlns:a16="http://schemas.microsoft.com/office/drawing/2014/main" id="{71926A7F-40BE-6936-834B-7C810DD45110}"/>
                </a:ext>
              </a:extLst>
            </p:cNvPr>
            <p:cNvSpPr txBox="1"/>
            <p:nvPr/>
          </p:nvSpPr>
          <p:spPr>
            <a:xfrm>
              <a:off x="3232675" y="1717758"/>
              <a:ext cx="3168777" cy="461665"/>
            </a:xfrm>
            <a:prstGeom prst="rect">
              <a:avLst/>
            </a:prstGeom>
            <a:noFill/>
          </p:spPr>
          <p:txBody>
            <a:bodyPr wrap="square" rtlCol="0">
              <a:spAutoFit/>
            </a:bodyPr>
            <a:lstStyle/>
            <a:p>
              <a:pPr algn="just"/>
              <a:r>
                <a:rPr lang="lt-LT" sz="800" err="1"/>
                <a:t>Ekoschemos</a:t>
              </a:r>
              <a:r>
                <a:rPr lang="lt-LT" sz="800"/>
                <a:t> (pavyzdžiui, vykdyti augalų kaitą, auginti tarpinius pasėlius, įrengti daugiamečių žolių juostas, taikyti neariminės tausojamosios žemdirbystės technologijas, taikyti ekologinį ūkininkavimą ir kt.)</a:t>
              </a:r>
            </a:p>
          </p:txBody>
        </p:sp>
        <p:sp>
          <p:nvSpPr>
            <p:cNvPr id="20" name="TextBox 19">
              <a:extLst>
                <a:ext uri="{FF2B5EF4-FFF2-40B4-BE49-F238E27FC236}">
                  <a16:creationId xmlns:a16="http://schemas.microsoft.com/office/drawing/2014/main" id="{9969BC83-EBB1-21AA-37C0-879CDC9F64FC}"/>
                </a:ext>
              </a:extLst>
            </p:cNvPr>
            <p:cNvSpPr txBox="1"/>
            <p:nvPr/>
          </p:nvSpPr>
          <p:spPr>
            <a:xfrm>
              <a:off x="3221857" y="1393554"/>
              <a:ext cx="3085283" cy="338554"/>
            </a:xfrm>
            <a:prstGeom prst="rect">
              <a:avLst/>
            </a:prstGeom>
            <a:noFill/>
          </p:spPr>
          <p:txBody>
            <a:bodyPr wrap="square" rtlCol="0">
              <a:spAutoFit/>
            </a:bodyPr>
            <a:lstStyle>
              <a:defPPr>
                <a:defRPr lang="en-US"/>
              </a:defPPr>
              <a:lvl1pPr>
                <a:defRPr sz="700"/>
              </a:lvl1pPr>
            </a:lstStyle>
            <a:p>
              <a:pPr algn="just"/>
              <a:r>
                <a:rPr lang="lt-LT" sz="800"/>
                <a:t>Išmoka iš ES lėšų, pagal vienkartinės išmokos už plotus schemą mokama už deklaruotą plotą</a:t>
              </a:r>
            </a:p>
          </p:txBody>
        </p:sp>
        <p:sp>
          <p:nvSpPr>
            <p:cNvPr id="21" name="TextBox 20">
              <a:extLst>
                <a:ext uri="{FF2B5EF4-FFF2-40B4-BE49-F238E27FC236}">
                  <a16:creationId xmlns:a16="http://schemas.microsoft.com/office/drawing/2014/main" id="{D6BFF218-CABB-3E42-81FD-91DDA0DC5906}"/>
                </a:ext>
              </a:extLst>
            </p:cNvPr>
            <p:cNvSpPr txBox="1"/>
            <p:nvPr/>
          </p:nvSpPr>
          <p:spPr>
            <a:xfrm>
              <a:off x="3215831" y="2541192"/>
              <a:ext cx="3091312" cy="338554"/>
            </a:xfrm>
            <a:prstGeom prst="rect">
              <a:avLst/>
            </a:prstGeom>
            <a:noFill/>
          </p:spPr>
          <p:txBody>
            <a:bodyPr wrap="square" rtlCol="0">
              <a:spAutoFit/>
            </a:bodyPr>
            <a:lstStyle>
              <a:defPPr>
                <a:defRPr lang="en-US"/>
              </a:defPPr>
              <a:lvl1pPr>
                <a:defRPr sz="700" b="1"/>
              </a:lvl1pPr>
            </a:lstStyle>
            <a:p>
              <a:pPr algn="just"/>
              <a:r>
                <a:rPr lang="lt-LT" sz="800" b="0"/>
                <a:t>Už nustatytą deklaruotų žemės ūkio naudmenų pirmųjų (iki 50 ha) hektarų skaičių; nėra ekosistemoms ar aplinkai draugiško aspekto</a:t>
              </a:r>
            </a:p>
          </p:txBody>
        </p:sp>
        <p:sp>
          <p:nvSpPr>
            <p:cNvPr id="22" name="TextBox 21">
              <a:extLst>
                <a:ext uri="{FF2B5EF4-FFF2-40B4-BE49-F238E27FC236}">
                  <a16:creationId xmlns:a16="http://schemas.microsoft.com/office/drawing/2014/main" id="{D5EC5329-B395-9F02-E95C-93484FC5514A}"/>
                </a:ext>
              </a:extLst>
            </p:cNvPr>
            <p:cNvSpPr txBox="1"/>
            <p:nvPr/>
          </p:nvSpPr>
          <p:spPr>
            <a:xfrm>
              <a:off x="3195673" y="2931042"/>
              <a:ext cx="3111469" cy="461665"/>
            </a:xfrm>
            <a:prstGeom prst="rect">
              <a:avLst/>
            </a:prstGeom>
            <a:noFill/>
          </p:spPr>
          <p:txBody>
            <a:bodyPr wrap="square" rtlCol="0">
              <a:spAutoFit/>
            </a:bodyPr>
            <a:lstStyle>
              <a:defPPr>
                <a:defRPr lang="en-US"/>
              </a:defPPr>
              <a:lvl1pPr>
                <a:defRPr sz="700" b="1"/>
              </a:lvl1pPr>
            </a:lstStyle>
            <a:p>
              <a:pPr algn="just"/>
              <a:r>
                <a:rPr lang="lt-LT" sz="800" b="0"/>
                <a:t>Už vaisių, uogų, riešutų, baltyminių augalų, lauko daržovių, uždaro grunto daržovių, cukrinių runkelių, sėklinių bulvių, pieninių veislių karvių, mėsinių galvijų, avių, ožkų auginimą </a:t>
              </a:r>
              <a:endParaRPr lang="lt-LT" sz="800" b="0">
                <a:solidFill>
                  <a:srgbClr val="FF0000"/>
                </a:solidFill>
              </a:endParaRPr>
            </a:p>
          </p:txBody>
        </p:sp>
        <p:sp>
          <p:nvSpPr>
            <p:cNvPr id="24" name="TextBox 23">
              <a:extLst>
                <a:ext uri="{FF2B5EF4-FFF2-40B4-BE49-F238E27FC236}">
                  <a16:creationId xmlns:a16="http://schemas.microsoft.com/office/drawing/2014/main" id="{0FDA40A5-BA24-39F5-93AE-4143B5FC87A3}"/>
                </a:ext>
              </a:extLst>
            </p:cNvPr>
            <p:cNvSpPr txBox="1"/>
            <p:nvPr/>
          </p:nvSpPr>
          <p:spPr>
            <a:xfrm>
              <a:off x="6475100" y="2184659"/>
              <a:ext cx="2122800" cy="1831271"/>
            </a:xfrm>
            <a:prstGeom prst="rect">
              <a:avLst/>
            </a:prstGeom>
            <a:solidFill>
              <a:srgbClr val="E1E1D5"/>
            </a:solidFill>
          </p:spPr>
          <p:txBody>
            <a:bodyPr wrap="square" rtlCol="0">
              <a:spAutoFit/>
            </a:bodyPr>
            <a:lstStyle/>
            <a:p>
              <a:pPr algn="just"/>
              <a:r>
                <a:rPr lang="lt-LT" sz="900"/>
                <a:t>Į paraišką įtraukti EP spektrą, kad būtų pasirinkimas  iš sąrašo, kurias dar EP yra galimybė teikti be pagrindinių aprūpinimo EP (auginant augalus), pavyzdžiui, už kultūrines, ar miškelio (jei ten yra valgomųjų grybų ar uogų, ar ten žmonės atvažiuoja pasivaikščioti). Tie, kas teikia daugiau papildomų EP, gautų papildomą išmokos dydį. Tikslas – skatinti EP kūrimą ir teikimą ir / arba ekosistemų ir EP išsaugojimą</a:t>
              </a:r>
            </a:p>
            <a:p>
              <a:pPr algn="just"/>
              <a:r>
                <a:rPr lang="lt-LT" sz="700" i="1"/>
                <a:t>Galimai atsakingas subjektas: pareiškėjai; susiję subjektai – paraiškas vertinančios agentūros</a:t>
              </a:r>
            </a:p>
          </p:txBody>
        </p:sp>
        <p:sp>
          <p:nvSpPr>
            <p:cNvPr id="11" name="Rectangle 10">
              <a:extLst>
                <a:ext uri="{FF2B5EF4-FFF2-40B4-BE49-F238E27FC236}">
                  <a16:creationId xmlns:a16="http://schemas.microsoft.com/office/drawing/2014/main" id="{01A244D8-1B5A-A043-83D1-C4496214A129}"/>
                </a:ext>
              </a:extLst>
            </p:cNvPr>
            <p:cNvSpPr/>
            <p:nvPr/>
          </p:nvSpPr>
          <p:spPr>
            <a:xfrm>
              <a:off x="1099057" y="3490031"/>
              <a:ext cx="180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extBox 11">
              <a:extLst>
                <a:ext uri="{FF2B5EF4-FFF2-40B4-BE49-F238E27FC236}">
                  <a16:creationId xmlns:a16="http://schemas.microsoft.com/office/drawing/2014/main" id="{11624C6D-5040-AEDC-5449-B6CDF6796431}"/>
                </a:ext>
              </a:extLst>
            </p:cNvPr>
            <p:cNvSpPr txBox="1"/>
            <p:nvPr/>
          </p:nvSpPr>
          <p:spPr>
            <a:xfrm>
              <a:off x="1279057" y="3444003"/>
              <a:ext cx="2069017" cy="307777"/>
            </a:xfrm>
            <a:prstGeom prst="rect">
              <a:avLst/>
            </a:prstGeom>
            <a:noFill/>
          </p:spPr>
          <p:txBody>
            <a:bodyPr wrap="square" rtlCol="0">
              <a:spAutoFit/>
            </a:bodyPr>
            <a:lstStyle/>
            <a:p>
              <a:r>
                <a:rPr lang="lt-LT" sz="700"/>
                <a:t>Integravimo į sprendimų priėmimo procesus galimybė</a:t>
              </a:r>
            </a:p>
          </p:txBody>
        </p:sp>
        <p:sp>
          <p:nvSpPr>
            <p:cNvPr id="8" name="Rectangle 7">
              <a:extLst>
                <a:ext uri="{FF2B5EF4-FFF2-40B4-BE49-F238E27FC236}">
                  <a16:creationId xmlns:a16="http://schemas.microsoft.com/office/drawing/2014/main" id="{1F3120AB-FD6C-5BD7-BF75-DDDD43A55072}"/>
                </a:ext>
              </a:extLst>
            </p:cNvPr>
            <p:cNvSpPr/>
            <p:nvPr/>
          </p:nvSpPr>
          <p:spPr>
            <a:xfrm>
              <a:off x="1099057" y="3705057"/>
              <a:ext cx="180000" cy="180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a:extLst>
                <a:ext uri="{FF2B5EF4-FFF2-40B4-BE49-F238E27FC236}">
                  <a16:creationId xmlns:a16="http://schemas.microsoft.com/office/drawing/2014/main" id="{C88A5D47-6B12-99F2-F276-10E6DEEAB66C}"/>
                </a:ext>
              </a:extLst>
            </p:cNvPr>
            <p:cNvSpPr txBox="1"/>
            <p:nvPr/>
          </p:nvSpPr>
          <p:spPr>
            <a:xfrm>
              <a:off x="1279057" y="3695029"/>
              <a:ext cx="2766349" cy="200055"/>
            </a:xfrm>
            <a:prstGeom prst="rect">
              <a:avLst/>
            </a:prstGeom>
            <a:noFill/>
          </p:spPr>
          <p:txBody>
            <a:bodyPr wrap="square" rtlCol="0">
              <a:spAutoFit/>
            </a:bodyPr>
            <a:lstStyle/>
            <a:p>
              <a:r>
                <a:rPr lang="lt-LT" sz="700"/>
                <a:t>Siūlymai dėl integravimo būdo</a:t>
              </a:r>
            </a:p>
          </p:txBody>
        </p:sp>
        <p:cxnSp>
          <p:nvCxnSpPr>
            <p:cNvPr id="40" name="Connector: Elbow 39">
              <a:extLst>
                <a:ext uri="{FF2B5EF4-FFF2-40B4-BE49-F238E27FC236}">
                  <a16:creationId xmlns:a16="http://schemas.microsoft.com/office/drawing/2014/main" id="{7753BF40-0285-25E3-1E44-E6AB214B280F}"/>
                </a:ext>
              </a:extLst>
            </p:cNvPr>
            <p:cNvCxnSpPr>
              <a:cxnSpLocks/>
              <a:endCxn id="29" idx="1"/>
            </p:cNvCxnSpPr>
            <p:nvPr/>
          </p:nvCxnSpPr>
          <p:spPr>
            <a:xfrm rot="16200000" flipH="1">
              <a:off x="132386" y="2165230"/>
              <a:ext cx="1813578" cy="11976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C188816-99AC-309C-4B02-ED265D064A8F}"/>
                </a:ext>
              </a:extLst>
            </p:cNvPr>
            <p:cNvCxnSpPr>
              <a:cxnSpLocks/>
              <a:stCxn id="26" idx="2"/>
              <a:endCxn id="36" idx="2"/>
            </p:cNvCxnSpPr>
            <p:nvPr/>
          </p:nvCxnSpPr>
          <p:spPr>
            <a:xfrm rot="5400000" flipH="1" flipV="1">
              <a:off x="4795805" y="-686759"/>
              <a:ext cx="170745" cy="5441443"/>
            </a:xfrm>
            <a:prstGeom prst="bentConnector3">
              <a:avLst>
                <a:gd name="adj1" fmla="val -20030"/>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0F020A-9DC9-6BC7-AC24-E3EE1C81AF1C}"/>
                </a:ext>
              </a:extLst>
            </p:cNvPr>
            <p:cNvCxnSpPr>
              <a:cxnSpLocks/>
            </p:cNvCxnSpPr>
            <p:nvPr/>
          </p:nvCxnSpPr>
          <p:spPr>
            <a:xfrm>
              <a:off x="8092800" y="1955219"/>
              <a:ext cx="0" cy="224204"/>
            </a:xfrm>
            <a:prstGeom prst="straightConnector1">
              <a:avLst/>
            </a:prstGeom>
            <a:ln>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2113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1BE343-95D8-368C-D0B3-BAC93AFA70B1}"/>
              </a:ext>
            </a:extLst>
          </p:cNvPr>
          <p:cNvSpPr>
            <a:spLocks noGrp="1"/>
          </p:cNvSpPr>
          <p:nvPr>
            <p:ph type="sldNum" sz="quarter" idx="12"/>
          </p:nvPr>
        </p:nvSpPr>
        <p:spPr/>
        <p:txBody>
          <a:bodyPr/>
          <a:lstStyle/>
          <a:p>
            <a:fld id="{42B1E8F1-27DF-3C4C-AF5E-F329429EDE92}" type="slidenum">
              <a:rPr lang="lt-LT" smtClean="0"/>
              <a:t>9</a:t>
            </a:fld>
            <a:endParaRPr lang="lt-LT"/>
          </a:p>
        </p:txBody>
      </p:sp>
      <p:sp>
        <p:nvSpPr>
          <p:cNvPr id="4" name="Title 1">
            <a:extLst>
              <a:ext uri="{FF2B5EF4-FFF2-40B4-BE49-F238E27FC236}">
                <a16:creationId xmlns:a16="http://schemas.microsoft.com/office/drawing/2014/main" id="{4D16D100-2E2F-5BA2-74F4-42C8E3A67152}"/>
              </a:ext>
            </a:extLst>
          </p:cNvPr>
          <p:cNvSpPr>
            <a:spLocks noGrp="1"/>
          </p:cNvSpPr>
          <p:nvPr>
            <p:ph type="title"/>
          </p:nvPr>
        </p:nvSpPr>
        <p:spPr>
          <a:xfrm>
            <a:off x="188824" y="179990"/>
            <a:ext cx="8064500" cy="221599"/>
          </a:xfrm>
        </p:spPr>
        <p:txBody>
          <a:bodyPr/>
          <a:lstStyle/>
          <a:p>
            <a:r>
              <a:rPr lang="lt-LT" sz="1600">
                <a:solidFill>
                  <a:schemeClr val="tx1"/>
                </a:solidFill>
              </a:rPr>
              <a:t>EP vertinimo integravimo į paramos mechanizmus modelis (KPP priemonės)</a:t>
            </a:r>
          </a:p>
        </p:txBody>
      </p:sp>
      <p:sp>
        <p:nvSpPr>
          <p:cNvPr id="5" name="Slide Number Placeholder 2">
            <a:extLst>
              <a:ext uri="{FF2B5EF4-FFF2-40B4-BE49-F238E27FC236}">
                <a16:creationId xmlns:a16="http://schemas.microsoft.com/office/drawing/2014/main" id="{B30FD736-4995-BFC7-9CD5-F74D74ECD349}"/>
              </a:ext>
            </a:extLst>
          </p:cNvPr>
          <p:cNvSpPr txBox="1">
            <a:spLocks/>
          </p:cNvSpPr>
          <p:nvPr/>
        </p:nvSpPr>
        <p:spPr>
          <a:xfrm>
            <a:off x="6540500" y="199891"/>
            <a:ext cx="2057400" cy="123111"/>
          </a:xfrm>
          <a:prstGeom prst="rect">
            <a:avLst/>
          </a:prstGeom>
        </p:spPr>
        <p:txBody>
          <a:bodyPr vert="horz" lIns="0" tIns="0" rIns="0" bIns="0" rtlCol="0" anchor="ctr">
            <a:spAutoFit/>
          </a:bodyPr>
          <a:lstStyle>
            <a:defPPr>
              <a:defRPr lang="en-US"/>
            </a:defPPr>
            <a:lvl1pPr marL="0" algn="r" defTabSz="685800" rtl="0" eaLnBrk="1" latinLnBrk="0" hangingPunct="1">
              <a:defRPr sz="800" b="0" i="0" kern="1200">
                <a:solidFill>
                  <a:srgbClr val="5A7268"/>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2B1E8F1-27DF-3C4C-AF5E-F329429EDE92}" type="slidenum">
              <a:rPr lang="lt-LT" smtClean="0"/>
              <a:pPr/>
              <a:t>9</a:t>
            </a:fld>
            <a:endParaRPr lang="lt-LT"/>
          </a:p>
        </p:txBody>
      </p:sp>
      <p:sp>
        <p:nvSpPr>
          <p:cNvPr id="56" name="TextBox 55">
            <a:extLst>
              <a:ext uri="{FF2B5EF4-FFF2-40B4-BE49-F238E27FC236}">
                <a16:creationId xmlns:a16="http://schemas.microsoft.com/office/drawing/2014/main" id="{FA8173E9-935F-377C-5A9D-3A571D306483}"/>
              </a:ext>
            </a:extLst>
          </p:cNvPr>
          <p:cNvSpPr txBox="1"/>
          <p:nvPr/>
        </p:nvSpPr>
        <p:spPr>
          <a:xfrm>
            <a:off x="510762" y="4288599"/>
            <a:ext cx="6909982" cy="338554"/>
          </a:xfrm>
          <a:prstGeom prst="rect">
            <a:avLst/>
          </a:prstGeom>
          <a:noFill/>
        </p:spPr>
        <p:txBody>
          <a:bodyPr wrap="square">
            <a:spAutoFit/>
          </a:bodyPr>
          <a:lstStyle/>
          <a:p>
            <a:r>
              <a:rPr lang="lt-LT" sz="800"/>
              <a:t>Sudaryta, remiantis Lietuvos žemės ūkio ir kaimo plėtros 2023–2027 metų strateginio plano administravimo taisyklių projektu, kaip pavyzdžiu, naudojantis priemonės "Pirmas žemės ūkio paskirties žemės apželdinimas mišku" įgyvendinimo taisyklėmis (Galiojančia suvestine redakcija nuo 2021-12-28)</a:t>
            </a:r>
          </a:p>
        </p:txBody>
      </p:sp>
      <p:grpSp>
        <p:nvGrpSpPr>
          <p:cNvPr id="7" name="Group 6">
            <a:extLst>
              <a:ext uri="{FF2B5EF4-FFF2-40B4-BE49-F238E27FC236}">
                <a16:creationId xmlns:a16="http://schemas.microsoft.com/office/drawing/2014/main" id="{7E693B11-9B8A-14C9-1AC1-9FE4A4590068}"/>
              </a:ext>
            </a:extLst>
          </p:cNvPr>
          <p:cNvGrpSpPr/>
          <p:nvPr/>
        </p:nvGrpSpPr>
        <p:grpSpPr>
          <a:xfrm>
            <a:off x="437869" y="513209"/>
            <a:ext cx="8160030" cy="3663770"/>
            <a:chOff x="1038371" y="506427"/>
            <a:chExt cx="8160030" cy="3663770"/>
          </a:xfrm>
        </p:grpSpPr>
        <p:sp>
          <p:nvSpPr>
            <p:cNvPr id="8" name="Rectangle 7">
              <a:extLst>
                <a:ext uri="{FF2B5EF4-FFF2-40B4-BE49-F238E27FC236}">
                  <a16:creationId xmlns:a16="http://schemas.microsoft.com/office/drawing/2014/main" id="{342AA2EA-028D-8B1B-9C7A-BD5F04341919}"/>
                </a:ext>
              </a:extLst>
            </p:cNvPr>
            <p:cNvSpPr/>
            <p:nvPr/>
          </p:nvSpPr>
          <p:spPr>
            <a:xfrm>
              <a:off x="1205010" y="3747539"/>
              <a:ext cx="180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xtBox 8">
              <a:extLst>
                <a:ext uri="{FF2B5EF4-FFF2-40B4-BE49-F238E27FC236}">
                  <a16:creationId xmlns:a16="http://schemas.microsoft.com/office/drawing/2014/main" id="{2E9F87F1-5E34-6004-0162-F22F53590F2F}"/>
                </a:ext>
              </a:extLst>
            </p:cNvPr>
            <p:cNvSpPr txBox="1"/>
            <p:nvPr/>
          </p:nvSpPr>
          <p:spPr>
            <a:xfrm>
              <a:off x="1394450" y="3737511"/>
              <a:ext cx="2766349" cy="200055"/>
            </a:xfrm>
            <a:prstGeom prst="rect">
              <a:avLst/>
            </a:prstGeom>
            <a:noFill/>
          </p:spPr>
          <p:txBody>
            <a:bodyPr wrap="square" rtlCol="0">
              <a:spAutoFit/>
            </a:bodyPr>
            <a:lstStyle/>
            <a:p>
              <a:r>
                <a:rPr lang="lt-LT" sz="700"/>
                <a:t>Integravimo į sprendimų priėmimo procesus galimybė</a:t>
              </a:r>
            </a:p>
          </p:txBody>
        </p:sp>
        <p:sp>
          <p:nvSpPr>
            <p:cNvPr id="12" name="Rectangle 11">
              <a:extLst>
                <a:ext uri="{FF2B5EF4-FFF2-40B4-BE49-F238E27FC236}">
                  <a16:creationId xmlns:a16="http://schemas.microsoft.com/office/drawing/2014/main" id="{7061FBDE-5FC5-AB27-D3BD-FEF7380B0E1B}"/>
                </a:ext>
              </a:extLst>
            </p:cNvPr>
            <p:cNvSpPr/>
            <p:nvPr/>
          </p:nvSpPr>
          <p:spPr>
            <a:xfrm>
              <a:off x="1205010" y="3980170"/>
              <a:ext cx="180000" cy="180000"/>
            </a:xfrm>
            <a:prstGeom prst="rect">
              <a:avLst/>
            </a:prstGeom>
            <a:solidFill>
              <a:srgbClr val="E1E1D5"/>
            </a:solidFill>
            <a:ln w="19050">
              <a:solidFill>
                <a:srgbClr val="E1E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3" name="TextBox 12">
              <a:extLst>
                <a:ext uri="{FF2B5EF4-FFF2-40B4-BE49-F238E27FC236}">
                  <a16:creationId xmlns:a16="http://schemas.microsoft.com/office/drawing/2014/main" id="{269A316D-865F-F86E-E9F7-F6E84ABE14DA}"/>
                </a:ext>
              </a:extLst>
            </p:cNvPr>
            <p:cNvSpPr txBox="1"/>
            <p:nvPr/>
          </p:nvSpPr>
          <p:spPr>
            <a:xfrm>
              <a:off x="1385010" y="3970142"/>
              <a:ext cx="2766349" cy="200055"/>
            </a:xfrm>
            <a:prstGeom prst="rect">
              <a:avLst/>
            </a:prstGeom>
            <a:noFill/>
          </p:spPr>
          <p:txBody>
            <a:bodyPr wrap="square" rtlCol="0">
              <a:spAutoFit/>
            </a:bodyPr>
            <a:lstStyle/>
            <a:p>
              <a:r>
                <a:rPr lang="lt-LT" sz="700"/>
                <a:t>Siūlymai dėl integravimo būdo</a:t>
              </a:r>
            </a:p>
          </p:txBody>
        </p:sp>
        <p:grpSp>
          <p:nvGrpSpPr>
            <p:cNvPr id="14" name="Group 13">
              <a:extLst>
                <a:ext uri="{FF2B5EF4-FFF2-40B4-BE49-F238E27FC236}">
                  <a16:creationId xmlns:a16="http://schemas.microsoft.com/office/drawing/2014/main" id="{B9930968-D56D-57EE-0713-AF1F4E9AADEF}"/>
                </a:ext>
              </a:extLst>
            </p:cNvPr>
            <p:cNvGrpSpPr/>
            <p:nvPr/>
          </p:nvGrpSpPr>
          <p:grpSpPr>
            <a:xfrm>
              <a:off x="1038371" y="506427"/>
              <a:ext cx="8160030" cy="3218533"/>
              <a:chOff x="1038371" y="506427"/>
              <a:chExt cx="8160030" cy="3218533"/>
            </a:xfrm>
          </p:grpSpPr>
          <p:sp>
            <p:nvSpPr>
              <p:cNvPr id="15" name="Rectangle 14">
                <a:extLst>
                  <a:ext uri="{FF2B5EF4-FFF2-40B4-BE49-F238E27FC236}">
                    <a16:creationId xmlns:a16="http://schemas.microsoft.com/office/drawing/2014/main" id="{2753E4D9-5C2D-0BE5-8B80-CC55B0FBE84E}"/>
                  </a:ext>
                </a:extLst>
              </p:cNvPr>
              <p:cNvSpPr/>
              <p:nvPr/>
            </p:nvSpPr>
            <p:spPr>
              <a:xfrm>
                <a:off x="3589362" y="888854"/>
                <a:ext cx="2497540" cy="153419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Rectangle 15">
                <a:extLst>
                  <a:ext uri="{FF2B5EF4-FFF2-40B4-BE49-F238E27FC236}">
                    <a16:creationId xmlns:a16="http://schemas.microsoft.com/office/drawing/2014/main" id="{7A86EF6C-F0B8-DFD9-2A3A-BF15EAEB4E8A}"/>
                  </a:ext>
                </a:extLst>
              </p:cNvPr>
              <p:cNvSpPr/>
              <p:nvPr/>
            </p:nvSpPr>
            <p:spPr>
              <a:xfrm>
                <a:off x="3589362" y="2477385"/>
                <a:ext cx="2497540" cy="12475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TextBox 16">
                <a:extLst>
                  <a:ext uri="{FF2B5EF4-FFF2-40B4-BE49-F238E27FC236}">
                    <a16:creationId xmlns:a16="http://schemas.microsoft.com/office/drawing/2014/main" id="{EB515C64-830E-2FDB-117C-0BC93F3F38DA}"/>
                  </a:ext>
                </a:extLst>
              </p:cNvPr>
              <p:cNvSpPr txBox="1"/>
              <p:nvPr/>
            </p:nvSpPr>
            <p:spPr>
              <a:xfrm>
                <a:off x="6284699" y="967483"/>
                <a:ext cx="2913701" cy="784830"/>
              </a:xfrm>
              <a:prstGeom prst="rect">
                <a:avLst/>
              </a:prstGeom>
              <a:solidFill>
                <a:srgbClr val="E1E1D5"/>
              </a:solidFill>
            </p:spPr>
            <p:txBody>
              <a:bodyPr wrap="square" rtlCol="0">
                <a:spAutoFit/>
              </a:bodyPr>
              <a:lstStyle/>
              <a:p>
                <a:r>
                  <a:rPr lang="lt-LT" sz="900"/>
                  <a:t>Siūloma </a:t>
                </a:r>
                <a:r>
                  <a:rPr lang="lt-LT" sz="900" b="1"/>
                  <a:t>įtraukti dar vieną kriterijų </a:t>
                </a:r>
                <a:r>
                  <a:rPr lang="lt-LT" sz="900"/>
                  <a:t>(atitinkamai perskirstant balus tarp kriterijų), kuris būtų susijęs su tuo, kiek EP teikiama/pradedama teikti dėl veiklos (reikėtų sąrašo, iš kurio galėtų išsirinkti arba galėtų pasitikrinti prieinamuose žemėlapiuose ir pan.)</a:t>
                </a:r>
              </a:p>
            </p:txBody>
          </p:sp>
          <p:sp>
            <p:nvSpPr>
              <p:cNvPr id="18" name="TextBox 17">
                <a:extLst>
                  <a:ext uri="{FF2B5EF4-FFF2-40B4-BE49-F238E27FC236}">
                    <a16:creationId xmlns:a16="http://schemas.microsoft.com/office/drawing/2014/main" id="{942E0AC3-6716-9AE9-F8BD-AB2E6C86A870}"/>
                  </a:ext>
                </a:extLst>
              </p:cNvPr>
              <p:cNvSpPr txBox="1"/>
              <p:nvPr/>
            </p:nvSpPr>
            <p:spPr>
              <a:xfrm>
                <a:off x="6284698" y="2387942"/>
                <a:ext cx="2913703" cy="923330"/>
              </a:xfrm>
              <a:prstGeom prst="rect">
                <a:avLst/>
              </a:prstGeom>
              <a:solidFill>
                <a:srgbClr val="E1E1D5"/>
              </a:solidFill>
            </p:spPr>
            <p:txBody>
              <a:bodyPr wrap="square" rtlCol="0">
                <a:spAutoFit/>
              </a:bodyPr>
              <a:lstStyle/>
              <a:p>
                <a:r>
                  <a:rPr lang="lt-LT" sz="900" b="1"/>
                  <a:t>Tarp </a:t>
                </a:r>
                <a:r>
                  <a:rPr lang="lt-LT" sz="900"/>
                  <a:t>prioritetinių vertinimo </a:t>
                </a:r>
                <a:r>
                  <a:rPr lang="lt-LT" sz="900" b="1"/>
                  <a:t>kriterijų </a:t>
                </a:r>
                <a:r>
                  <a:rPr lang="lt-LT" sz="900"/>
                  <a:t>siūloma </a:t>
                </a:r>
                <a:r>
                  <a:rPr lang="lt-LT" sz="900" b="1"/>
                  <a:t>įtraukti EP vertinimą </a:t>
                </a:r>
                <a:r>
                  <a:rPr lang="lt-LT" sz="900"/>
                  <a:t>(parengti sąrašą pagal kurį galima būtų vertinti), pavyzdžiui, suteikti prioritetą paraiškoms, kurios be pagrindinės veiklos, numato arba leidžia, arba sudaro prielaidas teikti kultūrines, reguliavimo EP (kaip papildoma nauda, gaunama iš veiklos)</a:t>
                </a:r>
              </a:p>
            </p:txBody>
          </p:sp>
          <p:sp>
            <p:nvSpPr>
              <p:cNvPr id="19" name="Rectangle 18">
                <a:extLst>
                  <a:ext uri="{FF2B5EF4-FFF2-40B4-BE49-F238E27FC236}">
                    <a16:creationId xmlns:a16="http://schemas.microsoft.com/office/drawing/2014/main" id="{612A6072-4798-D87E-07A9-6480487E1D11}"/>
                  </a:ext>
                </a:extLst>
              </p:cNvPr>
              <p:cNvSpPr/>
              <p:nvPr/>
            </p:nvSpPr>
            <p:spPr>
              <a:xfrm>
                <a:off x="3589362" y="515226"/>
                <a:ext cx="2620369" cy="32072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a:t>Paramos paraiškų atrankos vertinimas</a:t>
                </a:r>
              </a:p>
            </p:txBody>
          </p:sp>
          <p:sp>
            <p:nvSpPr>
              <p:cNvPr id="20" name="TextBox 19">
                <a:extLst>
                  <a:ext uri="{FF2B5EF4-FFF2-40B4-BE49-F238E27FC236}">
                    <a16:creationId xmlns:a16="http://schemas.microsoft.com/office/drawing/2014/main" id="{1155499C-8074-B81F-7259-83F1BD3A3DD0}"/>
                  </a:ext>
                </a:extLst>
              </p:cNvPr>
              <p:cNvSpPr txBox="1"/>
              <p:nvPr/>
            </p:nvSpPr>
            <p:spPr>
              <a:xfrm>
                <a:off x="1038371" y="506427"/>
                <a:ext cx="2486026" cy="307777"/>
              </a:xfrm>
              <a:prstGeom prst="rect">
                <a:avLst/>
              </a:prstGeom>
              <a:noFill/>
            </p:spPr>
            <p:txBody>
              <a:bodyPr wrap="square" rtlCol="0">
                <a:spAutoFit/>
              </a:bodyPr>
              <a:lstStyle/>
              <a:p>
                <a:pPr algn="r"/>
                <a:r>
                  <a:rPr lang="lt-LT" sz="700"/>
                  <a:t>Tuo atveju, kai tai numatyta intervencinės priemonės įgyvendinimo taisyklėse</a:t>
                </a:r>
              </a:p>
            </p:txBody>
          </p:sp>
          <p:grpSp>
            <p:nvGrpSpPr>
              <p:cNvPr id="21" name="Group 20">
                <a:extLst>
                  <a:ext uri="{FF2B5EF4-FFF2-40B4-BE49-F238E27FC236}">
                    <a16:creationId xmlns:a16="http://schemas.microsoft.com/office/drawing/2014/main" id="{F514404A-E91B-FA73-A4A4-78D68C88E156}"/>
                  </a:ext>
                </a:extLst>
              </p:cNvPr>
              <p:cNvGrpSpPr/>
              <p:nvPr/>
            </p:nvGrpSpPr>
            <p:grpSpPr>
              <a:xfrm>
                <a:off x="3642184" y="958137"/>
                <a:ext cx="2389437" cy="2700050"/>
                <a:chOff x="4851498" y="1119116"/>
                <a:chExt cx="2389437" cy="2700050"/>
              </a:xfrm>
            </p:grpSpPr>
            <p:sp>
              <p:nvSpPr>
                <p:cNvPr id="32" name="Rectangle 31">
                  <a:extLst>
                    <a:ext uri="{FF2B5EF4-FFF2-40B4-BE49-F238E27FC236}">
                      <a16:creationId xmlns:a16="http://schemas.microsoft.com/office/drawing/2014/main" id="{73C69390-60C5-7ABE-9436-375C38011B05}"/>
                    </a:ext>
                  </a:extLst>
                </p:cNvPr>
                <p:cNvSpPr/>
                <p:nvPr/>
              </p:nvSpPr>
              <p:spPr>
                <a:xfrm>
                  <a:off x="4851498" y="1119116"/>
                  <a:ext cx="2389437" cy="3693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Nustatomi atrankos kriterijai</a:t>
                  </a:r>
                </a:p>
              </p:txBody>
            </p:sp>
            <p:sp>
              <p:nvSpPr>
                <p:cNvPr id="33" name="Rectangle 32">
                  <a:extLst>
                    <a:ext uri="{FF2B5EF4-FFF2-40B4-BE49-F238E27FC236}">
                      <a16:creationId xmlns:a16="http://schemas.microsoft.com/office/drawing/2014/main" id="{233D28AC-D680-D6F4-D014-24B732622D57}"/>
                    </a:ext>
                  </a:extLst>
                </p:cNvPr>
                <p:cNvSpPr/>
                <p:nvPr/>
              </p:nvSpPr>
              <p:spPr>
                <a:xfrm>
                  <a:off x="4851498" y="1537723"/>
                  <a:ext cx="2389437" cy="329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Atrankos kriterijams suteikiamas tam tikras balų skaičius (suma – 100 balų)</a:t>
                  </a:r>
                </a:p>
              </p:txBody>
            </p:sp>
            <p:sp>
              <p:nvSpPr>
                <p:cNvPr id="34" name="Rectangle 33">
                  <a:extLst>
                    <a:ext uri="{FF2B5EF4-FFF2-40B4-BE49-F238E27FC236}">
                      <a16:creationId xmlns:a16="http://schemas.microsoft.com/office/drawing/2014/main" id="{C40DE646-0C2C-6030-A517-2EC386499508}"/>
                    </a:ext>
                  </a:extLst>
                </p:cNvPr>
                <p:cNvSpPr/>
                <p:nvPr/>
              </p:nvSpPr>
              <p:spPr>
                <a:xfrm>
                  <a:off x="4851498" y="1907305"/>
                  <a:ext cx="2389437" cy="615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Mokėjimo agentūra atlieka paramos paraiškų atrankos vertinimą ir sugrupuoja paramos paraiškas pagal paramos paraiškų atrankos balų skaičių</a:t>
                  </a:r>
                </a:p>
              </p:txBody>
            </p:sp>
            <p:sp>
              <p:nvSpPr>
                <p:cNvPr id="35" name="Rectangle 34">
                  <a:extLst>
                    <a:ext uri="{FF2B5EF4-FFF2-40B4-BE49-F238E27FC236}">
                      <a16:creationId xmlns:a16="http://schemas.microsoft.com/office/drawing/2014/main" id="{C3A95C4F-1C0F-F26C-4FA2-18194AEA53BE}"/>
                    </a:ext>
                  </a:extLst>
                </p:cNvPr>
                <p:cNvSpPr/>
                <p:nvPr/>
              </p:nvSpPr>
              <p:spPr>
                <a:xfrm>
                  <a:off x="4851498" y="2686023"/>
                  <a:ext cx="2389437" cy="36933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Nustatomi prioritetiniai vertinimo kriterijai</a:t>
                  </a:r>
                </a:p>
              </p:txBody>
            </p:sp>
            <p:sp>
              <p:nvSpPr>
                <p:cNvPr id="36" name="Rectangle 35">
                  <a:extLst>
                    <a:ext uri="{FF2B5EF4-FFF2-40B4-BE49-F238E27FC236}">
                      <a16:creationId xmlns:a16="http://schemas.microsoft.com/office/drawing/2014/main" id="{B03E58C3-FB9A-6980-C0D2-726AE8530361}"/>
                    </a:ext>
                  </a:extLst>
                </p:cNvPr>
                <p:cNvSpPr/>
                <p:nvPr/>
              </p:nvSpPr>
              <p:spPr>
                <a:xfrm>
                  <a:off x="4851498" y="3131788"/>
                  <a:ext cx="2389437" cy="6873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900">
                      <a:solidFill>
                        <a:schemeClr val="tx1"/>
                      </a:solidFill>
                    </a:rPr>
                    <a:t>Vertinant pareiškėjų prioritetus nustatoma, kurios iš Paramos paraiškų atitinka tam tikros priemonės atrankos prioritetų kriterijus</a:t>
                  </a:r>
                </a:p>
              </p:txBody>
            </p:sp>
          </p:grpSp>
          <p:grpSp>
            <p:nvGrpSpPr>
              <p:cNvPr id="22" name="Group 21">
                <a:extLst>
                  <a:ext uri="{FF2B5EF4-FFF2-40B4-BE49-F238E27FC236}">
                    <a16:creationId xmlns:a16="http://schemas.microsoft.com/office/drawing/2014/main" id="{868F4342-3CBC-404B-1349-0E58812F2DB1}"/>
                  </a:ext>
                </a:extLst>
              </p:cNvPr>
              <p:cNvGrpSpPr/>
              <p:nvPr/>
            </p:nvGrpSpPr>
            <p:grpSpPr>
              <a:xfrm>
                <a:off x="1038371" y="1334782"/>
                <a:ext cx="2620369" cy="2201000"/>
                <a:chOff x="3943322" y="1547491"/>
                <a:chExt cx="2733190" cy="2201000"/>
              </a:xfrm>
            </p:grpSpPr>
            <p:sp>
              <p:nvSpPr>
                <p:cNvPr id="27" name="TextBox 26">
                  <a:extLst>
                    <a:ext uri="{FF2B5EF4-FFF2-40B4-BE49-F238E27FC236}">
                      <a16:creationId xmlns:a16="http://schemas.microsoft.com/office/drawing/2014/main" id="{A8BB1307-8EED-75D9-5E9F-DFB00A07DDE9}"/>
                    </a:ext>
                  </a:extLst>
                </p:cNvPr>
                <p:cNvSpPr txBox="1"/>
                <p:nvPr/>
              </p:nvSpPr>
              <p:spPr>
                <a:xfrm>
                  <a:off x="3943322" y="1547491"/>
                  <a:ext cx="2733190" cy="415498"/>
                </a:xfrm>
                <a:prstGeom prst="rect">
                  <a:avLst/>
                </a:prstGeom>
                <a:noFill/>
              </p:spPr>
              <p:txBody>
                <a:bodyPr wrap="square">
                  <a:spAutoFit/>
                </a:bodyPr>
                <a:lstStyle/>
                <a:p>
                  <a:pPr algn="r"/>
                  <a:r>
                    <a:rPr lang="lt-LT" sz="700"/>
                    <a:t>Kiekvienam projektų atrankos kriterijui pagal reikšmingumą suteikiamas balų skaičius, kuris gali būti nurodomas kaip nustatytas skaičius arba pagal nustatytus požymius skaidomas į intervalus</a:t>
                  </a:r>
                </a:p>
              </p:txBody>
            </p:sp>
            <p:sp>
              <p:nvSpPr>
                <p:cNvPr id="29" name="TextBox 28">
                  <a:extLst>
                    <a:ext uri="{FF2B5EF4-FFF2-40B4-BE49-F238E27FC236}">
                      <a16:creationId xmlns:a16="http://schemas.microsoft.com/office/drawing/2014/main" id="{619208D1-2A4E-7EAB-E6BE-225DDB4AEE59}"/>
                    </a:ext>
                  </a:extLst>
                </p:cNvPr>
                <p:cNvSpPr txBox="1"/>
                <p:nvPr/>
              </p:nvSpPr>
              <p:spPr>
                <a:xfrm>
                  <a:off x="3943322" y="1990883"/>
                  <a:ext cx="2733190" cy="630942"/>
                </a:xfrm>
                <a:prstGeom prst="rect">
                  <a:avLst/>
                </a:prstGeom>
                <a:noFill/>
              </p:spPr>
              <p:txBody>
                <a:bodyPr wrap="square">
                  <a:spAutoFit/>
                </a:bodyPr>
                <a:lstStyle>
                  <a:defPPr>
                    <a:defRPr lang="en-US"/>
                  </a:defPPr>
                  <a:lvl1pPr>
                    <a:defRPr sz="800"/>
                  </a:lvl1pPr>
                </a:lstStyle>
                <a:p>
                  <a:pPr algn="r"/>
                  <a:r>
                    <a:rPr lang="lt-LT" sz="700"/>
                    <a:t>Atrankos kriterijų vertinimo metu nustačius, kad paramos paraiška įvertinta mažesniu atrankos balų skaičiumi negu intervencinės priemonės įgyvendinimo taisyklėse nustatytas privalomasis atrankos kriterijų balų skaičius, Mokėjimo agentūros sprendimu paramos paraiška atmetama</a:t>
                  </a:r>
                </a:p>
              </p:txBody>
            </p:sp>
            <p:sp>
              <p:nvSpPr>
                <p:cNvPr id="30" name="TextBox 29">
                  <a:extLst>
                    <a:ext uri="{FF2B5EF4-FFF2-40B4-BE49-F238E27FC236}">
                      <a16:creationId xmlns:a16="http://schemas.microsoft.com/office/drawing/2014/main" id="{B54B1E1C-62A3-0B7A-5F01-8797BE4381E0}"/>
                    </a:ext>
                  </a:extLst>
                </p:cNvPr>
                <p:cNvSpPr txBox="1"/>
                <p:nvPr/>
              </p:nvSpPr>
              <p:spPr>
                <a:xfrm>
                  <a:off x="3943322" y="2820037"/>
                  <a:ext cx="2733190" cy="200055"/>
                </a:xfrm>
                <a:prstGeom prst="rect">
                  <a:avLst/>
                </a:prstGeom>
                <a:noFill/>
              </p:spPr>
              <p:txBody>
                <a:bodyPr wrap="square">
                  <a:spAutoFit/>
                </a:bodyPr>
                <a:lstStyle>
                  <a:defPPr>
                    <a:defRPr lang="en-US"/>
                  </a:defPPr>
                  <a:lvl1pPr>
                    <a:defRPr sz="800"/>
                  </a:lvl1pPr>
                </a:lstStyle>
                <a:p>
                  <a:pPr algn="r"/>
                  <a:r>
                    <a:rPr lang="lt-LT" sz="700"/>
                    <a:t>Numatyta intervencinės priemonės įgyvendinimo taisyklėse</a:t>
                  </a:r>
                </a:p>
              </p:txBody>
            </p:sp>
            <p:sp>
              <p:nvSpPr>
                <p:cNvPr id="31" name="TextBox 30">
                  <a:extLst>
                    <a:ext uri="{FF2B5EF4-FFF2-40B4-BE49-F238E27FC236}">
                      <a16:creationId xmlns:a16="http://schemas.microsoft.com/office/drawing/2014/main" id="{9511C59E-38D5-45AF-CB13-DA208283CAB1}"/>
                    </a:ext>
                  </a:extLst>
                </p:cNvPr>
                <p:cNvSpPr txBox="1"/>
                <p:nvPr/>
              </p:nvSpPr>
              <p:spPr>
                <a:xfrm>
                  <a:off x="3943322" y="3332993"/>
                  <a:ext cx="2733190" cy="415498"/>
                </a:xfrm>
                <a:prstGeom prst="rect">
                  <a:avLst/>
                </a:prstGeom>
                <a:noFill/>
              </p:spPr>
              <p:txBody>
                <a:bodyPr wrap="square">
                  <a:spAutoFit/>
                </a:bodyPr>
                <a:lstStyle>
                  <a:defPPr>
                    <a:defRPr lang="en-US"/>
                  </a:defPPr>
                  <a:lvl1pPr>
                    <a:defRPr sz="800"/>
                  </a:lvl1pPr>
                </a:lstStyle>
                <a:p>
                  <a:pPr algn="r"/>
                  <a:r>
                    <a:rPr lang="lt-LT" sz="700"/>
                    <a:t>Paramos paraiškos, atitinkančios pirmiau nurodytus kriterijus, turi pirmenybę prieš Paramos paraiškas, kurios atitinka kitus tolesnius kriterijus. </a:t>
                  </a:r>
                </a:p>
              </p:txBody>
            </p:sp>
          </p:grpSp>
          <p:cxnSp>
            <p:nvCxnSpPr>
              <p:cNvPr id="23" name="Connector: Elbow 22">
                <a:extLst>
                  <a:ext uri="{FF2B5EF4-FFF2-40B4-BE49-F238E27FC236}">
                    <a16:creationId xmlns:a16="http://schemas.microsoft.com/office/drawing/2014/main" id="{713E37D4-0CFB-DE77-D119-CE03D3CD86A9}"/>
                  </a:ext>
                </a:extLst>
              </p:cNvPr>
              <p:cNvCxnSpPr>
                <a:cxnSpLocks/>
                <a:endCxn id="16" idx="3"/>
              </p:cNvCxnSpPr>
              <p:nvPr/>
            </p:nvCxnSpPr>
            <p:spPr>
              <a:xfrm rot="5400000">
                <a:off x="4988980" y="1933872"/>
                <a:ext cx="2265223" cy="693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F08228-373D-44F4-EA8C-449CB561EAD9}"/>
                  </a:ext>
                </a:extLst>
              </p:cNvPr>
              <p:cNvCxnSpPr>
                <a:cxnSpLocks/>
                <a:stCxn id="15" idx="3"/>
              </p:cNvCxnSpPr>
              <p:nvPr/>
            </p:nvCxnSpPr>
            <p:spPr>
              <a:xfrm>
                <a:off x="6086902" y="1655952"/>
                <a:ext cx="693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76FC12-B476-94DC-65CB-A527AC4087CA}"/>
                  </a:ext>
                </a:extLst>
              </p:cNvPr>
              <p:cNvCxnSpPr>
                <a:cxnSpLocks/>
                <a:endCxn id="32" idx="3"/>
              </p:cNvCxnSpPr>
              <p:nvPr/>
            </p:nvCxnSpPr>
            <p:spPr>
              <a:xfrm flipH="1">
                <a:off x="6031621" y="1142803"/>
                <a:ext cx="253078"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B218B5-AE24-465F-F5A4-A3DE42657A42}"/>
                  </a:ext>
                </a:extLst>
              </p:cNvPr>
              <p:cNvCxnSpPr>
                <a:cxnSpLocks/>
                <a:endCxn id="35" idx="3"/>
              </p:cNvCxnSpPr>
              <p:nvPr/>
            </p:nvCxnSpPr>
            <p:spPr>
              <a:xfrm flipH="1">
                <a:off x="6031621" y="2709709"/>
                <a:ext cx="253078" cy="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35094100"/>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92A9A0"/>
      </a:dk2>
      <a:lt2>
        <a:srgbClr val="E1E1D5"/>
      </a:lt2>
      <a:accent1>
        <a:srgbClr val="1F7B61"/>
      </a:accent1>
      <a:accent2>
        <a:srgbClr val="A5E8D6"/>
      </a:accent2>
      <a:accent3>
        <a:srgbClr val="2FBB95"/>
      </a:accent3>
      <a:accent4>
        <a:srgbClr val="27917B"/>
      </a:accent4>
      <a:accent5>
        <a:srgbClr val="64D7B8"/>
      </a:accent5>
      <a:accent6>
        <a:srgbClr val="2C3834"/>
      </a:accent6>
      <a:hlink>
        <a:srgbClr val="92A9A0"/>
      </a:hlink>
      <a:folHlink>
        <a:srgbClr val="92A9A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16019</Words>
  <Application>Microsoft Office PowerPoint</Application>
  <PresentationFormat>On-screen Show (16:9)</PresentationFormat>
  <Paragraphs>1396</Paragraphs>
  <Slides>66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Avenir Next Demi Bold</vt:lpstr>
      <vt:lpstr>Avenir Next Medium</vt:lpstr>
      <vt:lpstr>Calibri</vt:lpstr>
      <vt:lpstr>Calibri Light</vt:lpstr>
      <vt:lpstr>Office Theme</vt:lpstr>
      <vt:lpstr>PowerPoint Presentation</vt:lpstr>
      <vt:lpstr>Integravimo modelių rengimo metodika</vt:lpstr>
      <vt:lpstr>PowerPoint Presentation</vt:lpstr>
      <vt:lpstr>Žemės ūkio sektoriaus integravimo modelių rengimo eiga</vt:lpstr>
      <vt:lpstr>PowerPoint Presentation</vt:lpstr>
      <vt:lpstr>Pavyzdiniai duomenys, naudojami AAP integruotai stebėsenai</vt:lpstr>
      <vt:lpstr>Integravimo modelio poveikis</vt:lpstr>
      <vt:lpstr>EP vertinimo integravimo į paramos mechanizmus modelis (tiesioginės išmokos)</vt:lpstr>
      <vt:lpstr>EP vertinimo integravimo į paramos mechanizmus modelis (KPP priemonės)</vt:lpstr>
      <vt:lpstr>Pavyzdinė EP, teikiamų žemės ūkio sektoriuje, vertinimo anketa, įtrauktina į paramos skyrimo mechanizmus</vt:lpstr>
      <vt:lpstr>Integravimo modelio poveikis</vt:lpstr>
      <vt:lpstr>EP vertinimo integravimo į melioracijos mechanizmus modelis</vt:lpstr>
      <vt:lpstr>Pavyzdiniai duomenys, naudotini ekologiškai svarbių teritorijų melioracijos kontekste nustatymui</vt:lpstr>
      <vt:lpstr>Integravimo modelio poveikis</vt:lpstr>
      <vt:lpstr>PowerPoint Presentation</vt:lpstr>
      <vt:lpstr>Miškų ūkio sektoriaus integravimo modelių rengimo eiga</vt:lpstr>
      <vt:lpstr>EP vertinimo integravimo į miškų tvarkymo schemas modelis</vt:lpstr>
      <vt:lpstr>EP vertinimo integravimo į miškų tvarkymo schemas pavyzdys</vt:lpstr>
      <vt:lpstr>Integravimo modelio poveikis</vt:lpstr>
      <vt:lpstr>EP vertinimo integravimo, sukuriant mokėjimo už ne medienines miškų EP schemą, modelis</vt:lpstr>
      <vt:lpstr>Integravimo modelio poveikis</vt:lpstr>
      <vt:lpstr>PowerPoint Presentation</vt:lpstr>
      <vt:lpstr>Vandenų sektoriaus integravimo modelių rengimo eiga</vt:lpstr>
      <vt:lpstr>EP vertinimo integravimo į upių baseinų rajonų valdymo planus modelis</vt:lpstr>
      <vt:lpstr>Pavyzdinis EP sąrašas ir jų sąsajų su vertinamais vandenų būklės elementais schema</vt:lpstr>
      <vt:lpstr>Integravimo modelio poveikis</vt:lpstr>
      <vt:lpstr>EP vertinimo integravimo į žalos aplinkai atlyginimo dydžio nustatymą modelis</vt:lpstr>
      <vt:lpstr>Integravimo modelio poveikis </vt:lpstr>
      <vt:lpstr>PowerPoint Presentation</vt:lpstr>
      <vt:lpstr>Biologinės įvairovės ir kraštovaizdžio apsaugos integravimo modelių rengimo eiga</vt:lpstr>
      <vt:lpstr>EP vertinimo integravimo į gamtinio karkaso nustatymo procesą modelis</vt:lpstr>
      <vt:lpstr>Integravimo modelio poveikis</vt:lpstr>
      <vt:lpstr>EP vertinimo integravimo į saugomų teritorijų steigimo procesą modelis</vt:lpstr>
      <vt:lpstr>Integravimo modelio poveikis</vt:lpstr>
      <vt:lpstr>EP vertinimo integravimo į invazinių rūšių populiacijos gausos reguliavimą modelis</vt:lpstr>
      <vt:lpstr>Integravimo modelio poveikis</vt:lpstr>
      <vt:lpstr>EP vertinimo integravimo į kraštovaizdžio monitoringą modelis</vt:lpstr>
      <vt:lpstr>Integravimo modelio poveikis</vt:lpstr>
      <vt:lpstr>PowerPoint Presentation</vt:lpstr>
      <vt:lpstr>PAV ir SPAV integravimo modelių rengimo eiga</vt:lpstr>
      <vt:lpstr>EP vertinimo integravimo į PAV modelis</vt:lpstr>
      <vt:lpstr>Integravimo modelio poveikis</vt:lpstr>
      <vt:lpstr>EP vertinimo integravimo į SPAV modelis</vt:lpstr>
      <vt:lpstr>Integravimo modelio poveikis</vt:lpstr>
      <vt:lpstr>PowerPoint Presentation</vt:lpstr>
      <vt:lpstr>Teritorijų planavimo integravimo modelio rengimo eiga</vt:lpstr>
      <vt:lpstr>EP vertinimo integravimas į teritorijų planavimą modelis</vt:lpstr>
      <vt:lpstr>Integravimo modelio poveikis</vt:lpstr>
      <vt:lpstr>PowerPoint Presentation</vt:lpstr>
      <vt:lpstr>Želdynų ir želdinių apsaugos, tvarkymo ir kūrimo srities integravimo modelių rengimo eiga</vt:lpstr>
      <vt:lpstr>Pasiūlymas – žaliosios infrastruktūros integravimas</vt:lpstr>
      <vt:lpstr>Integravimo modelio poveikis</vt:lpstr>
      <vt:lpstr>PowerPoint Presentation</vt:lpstr>
      <vt:lpstr>Požymiai, kuriems esant rekomenduojama atlikti sprendimo poveikio ekonominį EP vertinimą</vt:lpstr>
      <vt:lpstr>Požymiai, kuriems esant reikia atlikti sprendimo ekonominį EP vertinimą</vt:lpstr>
      <vt:lpstr>EP ekonominio vertinimo poreikis siūlomuose modeliuose</vt:lpstr>
      <vt:lpstr>PowerPoint Presentation</vt:lpstr>
      <vt:lpstr>Suinteresuotų šalių įtraukimo į ir dalyvavimo sprendimo priėmimo procesuose mechanizmas </vt:lpstr>
      <vt:lpstr>Suinteresuotų šalių įtraukimo į ir dalyvavimo sprendimo priėmimo procesuose mechanizmas </vt:lpstr>
      <vt:lpstr>Suinteresuotų šalių įtraukimo į ir dalyvavimo sprendimo priėmimo procesuose mechanizmas </vt:lpstr>
      <vt:lpstr>Suinteresuotų šalių įtraukimo į ir dalyvavimo sprendimo priėmimo procesuose mechanizmas </vt:lpstr>
      <vt:lpstr>PowerPoint Presentation</vt:lpstr>
      <vt:lpstr>Gebėjimų ugdymo ir žinių bazės didinimo veiksmų planas</vt:lpstr>
      <vt:lpstr>Visuomenės informavimo veiksmų planas </vt:lpstr>
      <vt:lpstr>PowerPoint Presentation</vt:lpstr>
      <vt:lpstr>Kviečiame diskusijai!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Elzbieta Germanovic (SC)</cp:lastModifiedBy>
  <cp:revision>1</cp:revision>
  <cp:lastPrinted>2021-12-20T08:46:19Z</cp:lastPrinted>
  <dcterms:created xsi:type="dcterms:W3CDTF">2021-11-12T17:40:05Z</dcterms:created>
  <dcterms:modified xsi:type="dcterms:W3CDTF">2023-02-24T06:34:09Z</dcterms:modified>
</cp:coreProperties>
</file>