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4"/>
  </p:sldMasterIdLst>
  <p:notesMasterIdLst>
    <p:notesMasterId r:id="rId25"/>
  </p:notesMasterIdLst>
  <p:handoutMasterIdLst>
    <p:handoutMasterId r:id="rId26"/>
  </p:handoutMasterIdLst>
  <p:sldIdLst>
    <p:sldId id="299" r:id="rId5"/>
    <p:sldId id="266" r:id="rId6"/>
    <p:sldId id="316" r:id="rId7"/>
    <p:sldId id="294" r:id="rId8"/>
    <p:sldId id="319" r:id="rId9"/>
    <p:sldId id="374" r:id="rId10"/>
    <p:sldId id="375" r:id="rId11"/>
    <p:sldId id="376" r:id="rId12"/>
    <p:sldId id="378" r:id="rId13"/>
    <p:sldId id="381" r:id="rId14"/>
    <p:sldId id="377" r:id="rId15"/>
    <p:sldId id="382" r:id="rId16"/>
    <p:sldId id="383" r:id="rId17"/>
    <p:sldId id="313" r:id="rId18"/>
    <p:sldId id="304" r:id="rId19"/>
    <p:sldId id="320" r:id="rId20"/>
    <p:sldId id="322" r:id="rId21"/>
    <p:sldId id="321" r:id="rId22"/>
    <p:sldId id="384" r:id="rId23"/>
    <p:sldId id="286" r:id="rId24"/>
  </p:sldIdLst>
  <p:sldSz cx="9144000" cy="5143500" type="screen16x9"/>
  <p:notesSz cx="9144000" cy="6858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68" userDrawn="1">
          <p15:clr>
            <a:srgbClr val="A4A3A4"/>
          </p15:clr>
        </p15:guide>
        <p15:guide id="2" pos="264" userDrawn="1">
          <p15:clr>
            <a:srgbClr val="A4A3A4"/>
          </p15:clr>
        </p15:guide>
        <p15:guide id="3" pos="54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3A6825-933A-EA42-F0E3-483CB43F70F0}" name="Matas Zmoginas" initials="MZ" userId="Matas Zmoginas" providerId="None"/>
  <p188:author id="{C50775A5-7717-3DBE-C7B1-8420E3F43F23}" name="Goda Skiotyte" initials="GS" userId="Goda Skiotyte" providerId="None"/>
  <p188:author id="{4A8951A6-B91A-AC66-999F-2B9D08057C81}" name="Elzbieta Germanovic" initials="EG" userId="Elzbieta Germanovic"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da Skiotyte" initials="GS" lastIdx="4" clrIdx="0">
    <p:extLst>
      <p:ext uri="{19B8F6BF-5375-455C-9EA6-DF929625EA0E}">
        <p15:presenceInfo xmlns:p15="http://schemas.microsoft.com/office/powerpoint/2012/main" userId="Goda Skiotyte" providerId="None"/>
      </p:ext>
    </p:extLst>
  </p:cmAuthor>
  <p:cmAuthor id="2" name="Elzbieta Germanovic" initials="EG" lastIdx="1" clrIdx="1">
    <p:extLst>
      <p:ext uri="{19B8F6BF-5375-455C-9EA6-DF929625EA0E}">
        <p15:presenceInfo xmlns:p15="http://schemas.microsoft.com/office/powerpoint/2012/main" userId="Elzbieta Germanovi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66FF"/>
    <a:srgbClr val="92A9A0"/>
    <a:srgbClr val="E1E1D5"/>
    <a:srgbClr val="2D3934"/>
    <a:srgbClr val="CCD7D2"/>
    <a:srgbClr val="1F7B62"/>
    <a:srgbClr val="2FBB95"/>
    <a:srgbClr val="A3B7AF"/>
    <a:srgbClr val="5A72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BC0C09-E291-4AE3-B9C3-33009DF3FF1D}" v="203" dt="2022-06-29T06:11:33.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47" autoAdjust="0"/>
  </p:normalViewPr>
  <p:slideViewPr>
    <p:cSldViewPr snapToGrid="0">
      <p:cViewPr varScale="1">
        <p:scale>
          <a:sx n="91" d="100"/>
          <a:sy n="91" d="100"/>
        </p:scale>
        <p:origin x="966" y="78"/>
      </p:cViewPr>
      <p:guideLst>
        <p:guide orient="horz" pos="2868"/>
        <p:guide pos="264"/>
        <p:guide pos="542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smartcontinentcom-my.sharepoint.com/personal/administrator_smartcontinent_com/Documents/SC%20Projects%20Ongoing/0304APMI%20Aplinkos%20ekosistemu%20vertimu/Darbinis/02%20I%20etapo%20ataskaita/Excel%20skai&#269;iavimai/kuro%20suvartojim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martcontinentcom-my.sharepoint.com/personal/administrator_smartcontinent_com/Documents/SC%20Projects%20Ongoing/0304APMI%20Aplinkos%20ekosistemu%20vertimu/Darbinis/02%20I%20etapo%20ataskaita/Excel%20skai&#269;iavimai/lengvuju%20auto%20skaiciu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n-US" sz="900"/>
              <a:t>Kuro galutinis suvartojimas transporte</a:t>
            </a:r>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0.17605073696145124"/>
          <c:y val="0.223078231292517"/>
          <c:w val="0.78435175736961449"/>
          <c:h val="0.42975907029478461"/>
        </c:manualLayout>
      </c:layout>
      <c:lineChart>
        <c:grouping val="standard"/>
        <c:varyColors val="0"/>
        <c:ser>
          <c:idx val="0"/>
          <c:order val="0"/>
          <c:tx>
            <c:strRef>
              <c:f>Report!$B$6</c:f>
              <c:strCache>
                <c:ptCount val="1"/>
                <c:pt idx="0">
                  <c:v>Automobilių benzinas (su biodegalais), tūkst. tonų</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Report!$C$4:$G$4</c:f>
              <c:strCache>
                <c:ptCount val="5"/>
                <c:pt idx="0">
                  <c:v>2016</c:v>
                </c:pt>
                <c:pt idx="1">
                  <c:v>2017</c:v>
                </c:pt>
                <c:pt idx="2">
                  <c:v>2018</c:v>
                </c:pt>
                <c:pt idx="3">
                  <c:v>2019</c:v>
                </c:pt>
                <c:pt idx="4">
                  <c:v>2020</c:v>
                </c:pt>
              </c:strCache>
            </c:strRef>
          </c:cat>
          <c:val>
            <c:numRef>
              <c:f>Report!$C$6:$G$6</c:f>
              <c:numCache>
                <c:formatCode>General</c:formatCode>
                <c:ptCount val="5"/>
                <c:pt idx="0">
                  <c:v>215</c:v>
                </c:pt>
                <c:pt idx="1">
                  <c:v>214.8</c:v>
                </c:pt>
                <c:pt idx="2">
                  <c:v>233.5</c:v>
                </c:pt>
                <c:pt idx="3">
                  <c:v>246.1</c:v>
                </c:pt>
                <c:pt idx="4">
                  <c:v>250.3</c:v>
                </c:pt>
              </c:numCache>
            </c:numRef>
          </c:val>
          <c:smooth val="0"/>
          <c:extLst>
            <c:ext xmlns:c16="http://schemas.microsoft.com/office/drawing/2014/chart" uri="{C3380CC4-5D6E-409C-BE32-E72D297353CC}">
              <c16:uniqueId val="{00000000-7D41-4D7A-A3F4-AFA2A273BD87}"/>
            </c:ext>
          </c:extLst>
        </c:ser>
        <c:ser>
          <c:idx val="1"/>
          <c:order val="1"/>
          <c:tx>
            <c:strRef>
              <c:f>Report!$B$8</c:f>
              <c:strCache>
                <c:ptCount val="1"/>
                <c:pt idx="0">
                  <c:v>Kelių transporto dyzelinas (su biodegalais), tūkst. tonų</c:v>
                </c:pt>
              </c:strCache>
            </c:strRef>
          </c:tx>
          <c:spPr>
            <a:ln w="28575" cap="rnd">
              <a:solidFill>
                <a:schemeClr val="accent5">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Report!$C$8:$G$8</c:f>
              <c:numCache>
                <c:formatCode>General</c:formatCode>
                <c:ptCount val="5"/>
                <c:pt idx="0">
                  <c:v>1398</c:v>
                </c:pt>
                <c:pt idx="1">
                  <c:v>1495.3</c:v>
                </c:pt>
                <c:pt idx="2">
                  <c:v>1602.5</c:v>
                </c:pt>
                <c:pt idx="3">
                  <c:v>1667.7</c:v>
                </c:pt>
                <c:pt idx="4">
                  <c:v>1654.6</c:v>
                </c:pt>
              </c:numCache>
            </c:numRef>
          </c:val>
          <c:smooth val="0"/>
          <c:extLst>
            <c:ext xmlns:c16="http://schemas.microsoft.com/office/drawing/2014/chart" uri="{C3380CC4-5D6E-409C-BE32-E72D297353CC}">
              <c16:uniqueId val="{00000001-7D41-4D7A-A3F4-AFA2A273BD87}"/>
            </c:ext>
          </c:extLst>
        </c:ser>
        <c:ser>
          <c:idx val="2"/>
          <c:order val="2"/>
          <c:tx>
            <c:strRef>
              <c:f>Report!$B$5</c:f>
              <c:strCache>
                <c:ptCount val="1"/>
                <c:pt idx="0">
                  <c:v>Suskystintos naftos dujos, tūkst. tonų</c:v>
                </c:pt>
              </c:strCache>
            </c:strRef>
          </c:tx>
          <c:spPr>
            <a:ln w="28575" cap="rnd">
              <a:solidFill>
                <a:schemeClr val="bg2">
                  <a:lumMod val="50000"/>
                </a:schemeClr>
              </a:solidFill>
              <a:round/>
            </a:ln>
            <a:effectLst/>
          </c:spPr>
          <c:marker>
            <c:symbol val="none"/>
          </c:marker>
          <c:dLbls>
            <c:dLbl>
              <c:idx val="0"/>
              <c:layout>
                <c:manualLayout>
                  <c:x val="-7.7062554680664919E-2"/>
                  <c:y val="6.979075532225138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41-4D7A-A3F4-AFA2A273BD87}"/>
                </c:ext>
              </c:extLst>
            </c:dLbl>
            <c:dLbl>
              <c:idx val="1"/>
              <c:layout>
                <c:manualLayout>
                  <c:x val="-4.3729338785190551E-2"/>
                  <c:y val="3.23255123838366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41-4D7A-A3F4-AFA2A273BD87}"/>
                </c:ext>
              </c:extLst>
            </c:dLbl>
            <c:dLbl>
              <c:idx val="2"/>
              <c:layout>
                <c:manualLayout>
                  <c:x val="-4.5729316410947719E-2"/>
                  <c:y val="2.99940650099607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41-4D7A-A3F4-AFA2A273BD87}"/>
                </c:ext>
              </c:extLst>
            </c:dLbl>
            <c:dLbl>
              <c:idx val="3"/>
              <c:layout>
                <c:manualLayout>
                  <c:x val="-4.0173791930729473E-2"/>
                  <c:y val="2.99940650099607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41-4D7A-A3F4-AFA2A273BD87}"/>
                </c:ext>
              </c:extLst>
            </c:dLbl>
            <c:dLbl>
              <c:idx val="4"/>
              <c:layout>
                <c:manualLayout>
                  <c:x val="-3.5073583290915498E-2"/>
                  <c:y val="3.22922371639475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41-4D7A-A3F4-AFA2A273BD87}"/>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Report!$C$5:$G$5</c:f>
              <c:numCache>
                <c:formatCode>General</c:formatCode>
                <c:ptCount val="5"/>
                <c:pt idx="0">
                  <c:v>114.8</c:v>
                </c:pt>
                <c:pt idx="1">
                  <c:v>106.5</c:v>
                </c:pt>
                <c:pt idx="2">
                  <c:v>99.9</c:v>
                </c:pt>
                <c:pt idx="3">
                  <c:v>96.2</c:v>
                </c:pt>
                <c:pt idx="4">
                  <c:v>88.6</c:v>
                </c:pt>
              </c:numCache>
            </c:numRef>
          </c:val>
          <c:smooth val="0"/>
          <c:extLst>
            <c:ext xmlns:c16="http://schemas.microsoft.com/office/drawing/2014/chart" uri="{C3380CC4-5D6E-409C-BE32-E72D297353CC}">
              <c16:uniqueId val="{00000007-7D41-4D7A-A3F4-AFA2A273BD87}"/>
            </c:ext>
          </c:extLst>
        </c:ser>
        <c:dLbls>
          <c:dLblPos val="t"/>
          <c:showLegendKey val="0"/>
          <c:showVal val="1"/>
          <c:showCatName val="0"/>
          <c:showSerName val="0"/>
          <c:showPercent val="0"/>
          <c:showBubbleSize val="0"/>
        </c:dLbls>
        <c:smooth val="0"/>
        <c:axId val="1386328863"/>
        <c:axId val="1386317215"/>
      </c:lineChart>
      <c:catAx>
        <c:axId val="1386328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lt-LT"/>
          </a:p>
        </c:txPr>
        <c:crossAx val="1386317215"/>
        <c:crosses val="autoZero"/>
        <c:auto val="1"/>
        <c:lblAlgn val="ctr"/>
        <c:lblOffset val="100"/>
        <c:noMultiLvlLbl val="0"/>
      </c:catAx>
      <c:valAx>
        <c:axId val="1386317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lt-LT"/>
                  <a:t>Tūkst. tonų</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lt-L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lt-LT"/>
          </a:p>
        </c:txPr>
        <c:crossAx val="1386328863"/>
        <c:crosses val="autoZero"/>
        <c:crossBetween val="between"/>
      </c:valAx>
      <c:spPr>
        <a:noFill/>
        <a:ln>
          <a:noFill/>
        </a:ln>
        <a:effectLst/>
      </c:spPr>
    </c:plotArea>
    <c:legend>
      <c:legendPos val="b"/>
      <c:layout>
        <c:manualLayout>
          <c:xMode val="edge"/>
          <c:yMode val="edge"/>
          <c:x val="0.14734637188208616"/>
          <c:y val="0.7947987528344671"/>
          <c:w val="0.71970606575963714"/>
          <c:h val="0.20520124716553287"/>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lt-LT" sz="900"/>
              <a:t>Kelių transporto priemonių skaičius metų pabaigoje</a:t>
            </a:r>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lineChart>
        <c:grouping val="standard"/>
        <c:varyColors val="0"/>
        <c:ser>
          <c:idx val="1"/>
          <c:order val="1"/>
          <c:tx>
            <c:strRef>
              <c:f>Report!$B$12</c:f>
              <c:strCache>
                <c:ptCount val="1"/>
                <c:pt idx="0">
                  <c:v>Benzinas / Elektra</c:v>
                </c:pt>
              </c:strCache>
            </c:strRef>
          </c:tx>
          <c:spPr>
            <a:ln w="28575" cap="rnd">
              <a:solidFill>
                <a:srgbClr val="7030A0"/>
              </a:solidFill>
              <a:round/>
            </a:ln>
            <a:effectLst/>
          </c:spPr>
          <c:marker>
            <c:symbol val="none"/>
          </c:marker>
          <c:dLbls>
            <c:dLbl>
              <c:idx val="0"/>
              <c:layout>
                <c:manualLayout>
                  <c:x val="-8.3333333333333356E-2"/>
                  <c:y val="1.3888888888888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B8-49F4-8826-B8CEF31084D9}"/>
                </c:ext>
              </c:extLst>
            </c:dLbl>
            <c:dLbl>
              <c:idx val="1"/>
              <c:delete val="1"/>
              <c:extLst>
                <c:ext xmlns:c15="http://schemas.microsoft.com/office/drawing/2012/chart" uri="{CE6537A1-D6FC-4f65-9D91-7224C49458BB}"/>
                <c:ext xmlns:c16="http://schemas.microsoft.com/office/drawing/2014/chart" uri="{C3380CC4-5D6E-409C-BE32-E72D297353CC}">
                  <c16:uniqueId val="{00000001-71B8-49F4-8826-B8CEF31084D9}"/>
                </c:ext>
              </c:extLst>
            </c:dLbl>
            <c:dLbl>
              <c:idx val="2"/>
              <c:delete val="1"/>
              <c:extLst>
                <c:ext xmlns:c15="http://schemas.microsoft.com/office/drawing/2012/chart" uri="{CE6537A1-D6FC-4f65-9D91-7224C49458BB}"/>
                <c:ext xmlns:c16="http://schemas.microsoft.com/office/drawing/2014/chart" uri="{C3380CC4-5D6E-409C-BE32-E72D297353CC}">
                  <c16:uniqueId val="{00000002-71B8-49F4-8826-B8CEF31084D9}"/>
                </c:ext>
              </c:extLst>
            </c:dLbl>
            <c:dLbl>
              <c:idx val="3"/>
              <c:delete val="1"/>
              <c:extLst>
                <c:ext xmlns:c15="http://schemas.microsoft.com/office/drawing/2012/chart" uri="{CE6537A1-D6FC-4f65-9D91-7224C49458BB}"/>
                <c:ext xmlns:c16="http://schemas.microsoft.com/office/drawing/2014/chart" uri="{C3380CC4-5D6E-409C-BE32-E72D297353CC}">
                  <c16:uniqueId val="{00000003-71B8-49F4-8826-B8CEF31084D9}"/>
                </c:ext>
              </c:extLst>
            </c:dLbl>
            <c:dLbl>
              <c:idx val="4"/>
              <c:layout>
                <c:manualLayout>
                  <c:x val="-2.5000000000000001E-2"/>
                  <c:y val="5.5555555555555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B8-49F4-8826-B8CEF31084D9}"/>
                </c:ext>
              </c:extLst>
            </c:dLbl>
            <c:numFmt formatCode="#,##0" sourceLinked="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Report!$C$4:$G$4</c:f>
              <c:strCache>
                <c:ptCount val="5"/>
                <c:pt idx="0">
                  <c:v>2016</c:v>
                </c:pt>
                <c:pt idx="1">
                  <c:v>2017</c:v>
                </c:pt>
                <c:pt idx="2">
                  <c:v>2018</c:v>
                </c:pt>
                <c:pt idx="3">
                  <c:v>2019</c:v>
                </c:pt>
                <c:pt idx="4">
                  <c:v>2020</c:v>
                </c:pt>
              </c:strCache>
            </c:strRef>
          </c:cat>
          <c:val>
            <c:numRef>
              <c:f>Report!$C$12:$G$12</c:f>
              <c:numCache>
                <c:formatCode>General</c:formatCode>
                <c:ptCount val="5"/>
                <c:pt idx="0">
                  <c:v>5662</c:v>
                </c:pt>
                <c:pt idx="1">
                  <c:v>8590</c:v>
                </c:pt>
                <c:pt idx="2">
                  <c:v>14108</c:v>
                </c:pt>
                <c:pt idx="3">
                  <c:v>20968</c:v>
                </c:pt>
                <c:pt idx="4">
                  <c:v>29170</c:v>
                </c:pt>
              </c:numCache>
            </c:numRef>
          </c:val>
          <c:smooth val="0"/>
          <c:extLst>
            <c:ext xmlns:c16="http://schemas.microsoft.com/office/drawing/2014/chart" uri="{C3380CC4-5D6E-409C-BE32-E72D297353CC}">
              <c16:uniqueId val="{00000005-71B8-49F4-8826-B8CEF31084D9}"/>
            </c:ext>
          </c:extLst>
        </c:ser>
        <c:ser>
          <c:idx val="2"/>
          <c:order val="2"/>
          <c:tx>
            <c:strRef>
              <c:f>Report!$B$16</c:f>
              <c:strCache>
                <c:ptCount val="1"/>
                <c:pt idx="0">
                  <c:v>Elektra</c:v>
                </c:pt>
              </c:strCache>
            </c:strRef>
          </c:tx>
          <c:spPr>
            <a:ln w="28575" cap="rnd">
              <a:solidFill>
                <a:srgbClr val="CC66FF"/>
              </a:solidFill>
              <a:round/>
            </a:ln>
            <a:effectLst/>
          </c:spPr>
          <c:marker>
            <c:symbol val="none"/>
          </c:marker>
          <c:dLbls>
            <c:dLbl>
              <c:idx val="0"/>
              <c:layout>
                <c:manualLayout>
                  <c:x val="-6.944444444444442E-2"/>
                  <c:y val="-4.62962962962979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B8-49F4-8826-B8CEF31084D9}"/>
                </c:ext>
              </c:extLst>
            </c:dLbl>
            <c:dLbl>
              <c:idx val="1"/>
              <c:delete val="1"/>
              <c:extLst>
                <c:ext xmlns:c15="http://schemas.microsoft.com/office/drawing/2012/chart" uri="{CE6537A1-D6FC-4f65-9D91-7224C49458BB}"/>
                <c:ext xmlns:c16="http://schemas.microsoft.com/office/drawing/2014/chart" uri="{C3380CC4-5D6E-409C-BE32-E72D297353CC}">
                  <c16:uniqueId val="{00000007-71B8-49F4-8826-B8CEF31084D9}"/>
                </c:ext>
              </c:extLst>
            </c:dLbl>
            <c:dLbl>
              <c:idx val="2"/>
              <c:delete val="1"/>
              <c:extLst>
                <c:ext xmlns:c15="http://schemas.microsoft.com/office/drawing/2012/chart" uri="{CE6537A1-D6FC-4f65-9D91-7224C49458BB}"/>
                <c:ext xmlns:c16="http://schemas.microsoft.com/office/drawing/2014/chart" uri="{C3380CC4-5D6E-409C-BE32-E72D297353CC}">
                  <c16:uniqueId val="{00000008-71B8-49F4-8826-B8CEF31084D9}"/>
                </c:ext>
              </c:extLst>
            </c:dLbl>
            <c:dLbl>
              <c:idx val="3"/>
              <c:delete val="1"/>
              <c:extLst>
                <c:ext xmlns:c15="http://schemas.microsoft.com/office/drawing/2012/chart" uri="{CE6537A1-D6FC-4f65-9D91-7224C49458BB}"/>
                <c:ext xmlns:c16="http://schemas.microsoft.com/office/drawing/2014/chart" uri="{C3380CC4-5D6E-409C-BE32-E72D297353CC}">
                  <c16:uniqueId val="{00000009-71B8-49F4-8826-B8CEF31084D9}"/>
                </c:ext>
              </c:extLst>
            </c:dLbl>
            <c:numFmt formatCode="#,##0" sourceLinked="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Report!$C$4:$G$4</c:f>
              <c:strCache>
                <c:ptCount val="5"/>
                <c:pt idx="0">
                  <c:v>2016</c:v>
                </c:pt>
                <c:pt idx="1">
                  <c:v>2017</c:v>
                </c:pt>
                <c:pt idx="2">
                  <c:v>2018</c:v>
                </c:pt>
                <c:pt idx="3">
                  <c:v>2019</c:v>
                </c:pt>
                <c:pt idx="4">
                  <c:v>2020</c:v>
                </c:pt>
              </c:strCache>
            </c:strRef>
          </c:cat>
          <c:val>
            <c:numRef>
              <c:f>Report!$C$16:$G$16</c:f>
              <c:numCache>
                <c:formatCode>General</c:formatCode>
                <c:ptCount val="5"/>
                <c:pt idx="0">
                  <c:v>358</c:v>
                </c:pt>
                <c:pt idx="1">
                  <c:v>619</c:v>
                </c:pt>
                <c:pt idx="2">
                  <c:v>965</c:v>
                </c:pt>
                <c:pt idx="3">
                  <c:v>1395</c:v>
                </c:pt>
                <c:pt idx="4">
                  <c:v>2475</c:v>
                </c:pt>
              </c:numCache>
            </c:numRef>
          </c:val>
          <c:smooth val="0"/>
          <c:extLst>
            <c:ext xmlns:c16="http://schemas.microsoft.com/office/drawing/2014/chart" uri="{C3380CC4-5D6E-409C-BE32-E72D297353CC}">
              <c16:uniqueId val="{0000000A-71B8-49F4-8826-B8CEF31084D9}"/>
            </c:ext>
          </c:extLst>
        </c:ser>
        <c:dLbls>
          <c:showLegendKey val="0"/>
          <c:showVal val="1"/>
          <c:showCatName val="0"/>
          <c:showSerName val="0"/>
          <c:showPercent val="0"/>
          <c:showBubbleSize val="0"/>
        </c:dLbls>
        <c:marker val="1"/>
        <c:smooth val="0"/>
        <c:axId val="1877123759"/>
        <c:axId val="1868484159"/>
      </c:lineChart>
      <c:lineChart>
        <c:grouping val="standard"/>
        <c:varyColors val="0"/>
        <c:ser>
          <c:idx val="0"/>
          <c:order val="0"/>
          <c:tx>
            <c:strRef>
              <c:f>Report!$B$10</c:f>
              <c:strCache>
                <c:ptCount val="1"/>
                <c:pt idx="0">
                  <c:v>Dyzelinas</c:v>
                </c:pt>
              </c:strCache>
            </c:strRef>
          </c:tx>
          <c:spPr>
            <a:ln w="28575" cap="rnd">
              <a:solidFill>
                <a:schemeClr val="accent5">
                  <a:lumMod val="50000"/>
                </a:schemeClr>
              </a:solidFill>
              <a:round/>
            </a:ln>
            <a:effectLst/>
          </c:spPr>
          <c:marker>
            <c:symbol val="none"/>
          </c:marker>
          <c:dLbls>
            <c:dLbl>
              <c:idx val="0"/>
              <c:layout>
                <c:manualLayout>
                  <c:x val="-7.5000000000000025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1B8-49F4-8826-B8CEF31084D9}"/>
                </c:ext>
              </c:extLst>
            </c:dLbl>
            <c:dLbl>
              <c:idx val="1"/>
              <c:delete val="1"/>
              <c:extLst>
                <c:ext xmlns:c15="http://schemas.microsoft.com/office/drawing/2012/chart" uri="{CE6537A1-D6FC-4f65-9D91-7224C49458BB}"/>
                <c:ext xmlns:c16="http://schemas.microsoft.com/office/drawing/2014/chart" uri="{C3380CC4-5D6E-409C-BE32-E72D297353CC}">
                  <c16:uniqueId val="{0000000C-71B8-49F4-8826-B8CEF31084D9}"/>
                </c:ext>
              </c:extLst>
            </c:dLbl>
            <c:dLbl>
              <c:idx val="2"/>
              <c:delete val="1"/>
              <c:extLst>
                <c:ext xmlns:c15="http://schemas.microsoft.com/office/drawing/2012/chart" uri="{CE6537A1-D6FC-4f65-9D91-7224C49458BB}"/>
                <c:ext xmlns:c16="http://schemas.microsoft.com/office/drawing/2014/chart" uri="{C3380CC4-5D6E-409C-BE32-E72D297353CC}">
                  <c16:uniqueId val="{0000000D-71B8-49F4-8826-B8CEF31084D9}"/>
                </c:ext>
              </c:extLst>
            </c:dLbl>
            <c:dLbl>
              <c:idx val="3"/>
              <c:delete val="1"/>
              <c:extLst>
                <c:ext xmlns:c15="http://schemas.microsoft.com/office/drawing/2012/chart" uri="{CE6537A1-D6FC-4f65-9D91-7224C49458BB}"/>
                <c:ext xmlns:c16="http://schemas.microsoft.com/office/drawing/2014/chart" uri="{C3380CC4-5D6E-409C-BE32-E72D297353CC}">
                  <c16:uniqueId val="{0000000E-71B8-49F4-8826-B8CEF31084D9}"/>
                </c:ext>
              </c:extLst>
            </c:dLbl>
            <c:dLbl>
              <c:idx val="4"/>
              <c:layout>
                <c:manualLayout>
                  <c:x val="-9.7222222222222321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1B8-49F4-8826-B8CEF31084D9}"/>
                </c:ext>
              </c:extLst>
            </c:dLbl>
            <c:numFmt formatCode="#,##0" sourceLinked="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Report!$C$4:$G$4</c:f>
              <c:strCache>
                <c:ptCount val="5"/>
                <c:pt idx="0">
                  <c:v>2016</c:v>
                </c:pt>
                <c:pt idx="1">
                  <c:v>2017</c:v>
                </c:pt>
                <c:pt idx="2">
                  <c:v>2018</c:v>
                </c:pt>
                <c:pt idx="3">
                  <c:v>2019</c:v>
                </c:pt>
                <c:pt idx="4">
                  <c:v>2020</c:v>
                </c:pt>
              </c:strCache>
            </c:strRef>
          </c:cat>
          <c:val>
            <c:numRef>
              <c:f>Report!$C$10:$G$10</c:f>
              <c:numCache>
                <c:formatCode>General</c:formatCode>
                <c:ptCount val="5"/>
                <c:pt idx="0">
                  <c:v>847310</c:v>
                </c:pt>
                <c:pt idx="1">
                  <c:v>907214</c:v>
                </c:pt>
                <c:pt idx="2">
                  <c:v>968045</c:v>
                </c:pt>
                <c:pt idx="3">
                  <c:v>1016219</c:v>
                </c:pt>
                <c:pt idx="4">
                  <c:v>1060085</c:v>
                </c:pt>
              </c:numCache>
            </c:numRef>
          </c:val>
          <c:smooth val="0"/>
          <c:extLst>
            <c:ext xmlns:c16="http://schemas.microsoft.com/office/drawing/2014/chart" uri="{C3380CC4-5D6E-409C-BE32-E72D297353CC}">
              <c16:uniqueId val="{00000010-71B8-49F4-8826-B8CEF31084D9}"/>
            </c:ext>
          </c:extLst>
        </c:ser>
        <c:ser>
          <c:idx val="3"/>
          <c:order val="3"/>
          <c:tx>
            <c:strRef>
              <c:f>Report!$B$9</c:f>
              <c:strCache>
                <c:ptCount val="1"/>
                <c:pt idx="0">
                  <c:v>Benzinas</c:v>
                </c:pt>
              </c:strCache>
            </c:strRef>
          </c:tx>
          <c:spPr>
            <a:ln w="28575" cap="rnd">
              <a:solidFill>
                <a:schemeClr val="accent4"/>
              </a:solidFill>
              <a:round/>
            </a:ln>
            <a:effectLst/>
          </c:spPr>
          <c:marker>
            <c:symbol val="none"/>
          </c:marker>
          <c:dLbls>
            <c:dLbl>
              <c:idx val="0"/>
              <c:layout>
                <c:manualLayout>
                  <c:x val="-7.7777777777777807E-2"/>
                  <c:y val="-4.1666666666666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1B8-49F4-8826-B8CEF31084D9}"/>
                </c:ext>
              </c:extLst>
            </c:dLbl>
            <c:dLbl>
              <c:idx val="1"/>
              <c:delete val="1"/>
              <c:extLst>
                <c:ext xmlns:c15="http://schemas.microsoft.com/office/drawing/2012/chart" uri="{CE6537A1-D6FC-4f65-9D91-7224C49458BB}"/>
                <c:ext xmlns:c16="http://schemas.microsoft.com/office/drawing/2014/chart" uri="{C3380CC4-5D6E-409C-BE32-E72D297353CC}">
                  <c16:uniqueId val="{00000012-71B8-49F4-8826-B8CEF31084D9}"/>
                </c:ext>
              </c:extLst>
            </c:dLbl>
            <c:dLbl>
              <c:idx val="2"/>
              <c:delete val="1"/>
              <c:extLst>
                <c:ext xmlns:c15="http://schemas.microsoft.com/office/drawing/2012/chart" uri="{CE6537A1-D6FC-4f65-9D91-7224C49458BB}"/>
                <c:ext xmlns:c16="http://schemas.microsoft.com/office/drawing/2014/chart" uri="{C3380CC4-5D6E-409C-BE32-E72D297353CC}">
                  <c16:uniqueId val="{00000013-71B8-49F4-8826-B8CEF31084D9}"/>
                </c:ext>
              </c:extLst>
            </c:dLbl>
            <c:dLbl>
              <c:idx val="3"/>
              <c:delete val="1"/>
              <c:extLst>
                <c:ext xmlns:c15="http://schemas.microsoft.com/office/drawing/2012/chart" uri="{CE6537A1-D6FC-4f65-9D91-7224C49458BB}"/>
                <c:ext xmlns:c16="http://schemas.microsoft.com/office/drawing/2014/chart" uri="{C3380CC4-5D6E-409C-BE32-E72D297353CC}">
                  <c16:uniqueId val="{00000014-71B8-49F4-8826-B8CEF31084D9}"/>
                </c:ext>
              </c:extLst>
            </c:dLbl>
            <c:dLbl>
              <c:idx val="4"/>
              <c:layout>
                <c:manualLayout>
                  <c:x val="-5.8333333333333334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1B8-49F4-8826-B8CEF31084D9}"/>
                </c:ext>
              </c:extLst>
            </c:dLbl>
            <c:numFmt formatCode="#,##0" sourceLinked="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Report!$C$4:$G$4</c:f>
              <c:strCache>
                <c:ptCount val="5"/>
                <c:pt idx="0">
                  <c:v>2016</c:v>
                </c:pt>
                <c:pt idx="1">
                  <c:v>2017</c:v>
                </c:pt>
                <c:pt idx="2">
                  <c:v>2018</c:v>
                </c:pt>
                <c:pt idx="3">
                  <c:v>2019</c:v>
                </c:pt>
                <c:pt idx="4">
                  <c:v>2020</c:v>
                </c:pt>
              </c:strCache>
            </c:strRef>
          </c:cat>
          <c:val>
            <c:numRef>
              <c:f>Report!$C$9:$G$9</c:f>
              <c:numCache>
                <c:formatCode>General</c:formatCode>
                <c:ptCount val="5"/>
                <c:pt idx="0">
                  <c:v>315930</c:v>
                </c:pt>
                <c:pt idx="1">
                  <c:v>319228</c:v>
                </c:pt>
                <c:pt idx="2">
                  <c:v>331314</c:v>
                </c:pt>
                <c:pt idx="3">
                  <c:v>346659</c:v>
                </c:pt>
                <c:pt idx="4">
                  <c:v>362268</c:v>
                </c:pt>
              </c:numCache>
            </c:numRef>
          </c:val>
          <c:smooth val="0"/>
          <c:extLst>
            <c:ext xmlns:c16="http://schemas.microsoft.com/office/drawing/2014/chart" uri="{C3380CC4-5D6E-409C-BE32-E72D297353CC}">
              <c16:uniqueId val="{00000016-71B8-49F4-8826-B8CEF31084D9}"/>
            </c:ext>
          </c:extLst>
        </c:ser>
        <c:dLbls>
          <c:showLegendKey val="0"/>
          <c:showVal val="1"/>
          <c:showCatName val="0"/>
          <c:showSerName val="0"/>
          <c:showPercent val="0"/>
          <c:showBubbleSize val="0"/>
        </c:dLbls>
        <c:marker val="1"/>
        <c:smooth val="0"/>
        <c:axId val="1999654703"/>
        <c:axId val="1999658031"/>
      </c:lineChart>
      <c:catAx>
        <c:axId val="187712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lt-LT"/>
          </a:p>
        </c:txPr>
        <c:crossAx val="1868484159"/>
        <c:crosses val="autoZero"/>
        <c:auto val="1"/>
        <c:lblAlgn val="ctr"/>
        <c:lblOffset val="100"/>
        <c:noMultiLvlLbl val="0"/>
      </c:catAx>
      <c:valAx>
        <c:axId val="18684841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en-US"/>
                  <a:t>Benzinas/elektra, elektra, vnt.</a:t>
                </a:r>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lt-LT"/>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lt-LT"/>
          </a:p>
        </c:txPr>
        <c:crossAx val="1877123759"/>
        <c:crosses val="autoZero"/>
        <c:crossBetween val="between"/>
      </c:valAx>
      <c:valAx>
        <c:axId val="1999658031"/>
        <c:scaling>
          <c:orientation val="minMax"/>
        </c:scaling>
        <c:delete val="0"/>
        <c:axPos val="r"/>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en-US"/>
                  <a:t>Benzinas, dyzelis, vnt.</a:t>
                </a:r>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lt-LT"/>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lt-LT"/>
          </a:p>
        </c:txPr>
        <c:crossAx val="1999654703"/>
        <c:crosses val="max"/>
        <c:crossBetween val="between"/>
      </c:valAx>
      <c:catAx>
        <c:axId val="1999654703"/>
        <c:scaling>
          <c:orientation val="minMax"/>
        </c:scaling>
        <c:delete val="1"/>
        <c:axPos val="b"/>
        <c:numFmt formatCode="General" sourceLinked="1"/>
        <c:majorTickMark val="out"/>
        <c:minorTickMark val="none"/>
        <c:tickLblPos val="nextTo"/>
        <c:crossAx val="199965803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700"/>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B982B-5960-454B-9873-6C24A9D5D472}"/>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r>
              <a:rPr lang="en-US"/>
              <a:t>page</a:t>
            </a:r>
          </a:p>
        </p:txBody>
      </p:sp>
      <p:sp>
        <p:nvSpPr>
          <p:cNvPr id="3" name="Date Placeholder 2">
            <a:extLst>
              <a:ext uri="{FF2B5EF4-FFF2-40B4-BE49-F238E27FC236}">
                <a16:creationId xmlns:a16="http://schemas.microsoft.com/office/drawing/2014/main" id="{8A6BDF08-DFF2-BC46-A19B-82F42ADA703D}"/>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8A3A976E-1F14-FC46-B72C-1BD59733924B}" type="datetimeFigureOut">
              <a:t>2022-06-29</a:t>
            </a:fld>
            <a:endParaRPr lang="en-US"/>
          </a:p>
        </p:txBody>
      </p:sp>
      <p:sp>
        <p:nvSpPr>
          <p:cNvPr id="4" name="Footer Placeholder 3">
            <a:extLst>
              <a:ext uri="{FF2B5EF4-FFF2-40B4-BE49-F238E27FC236}">
                <a16:creationId xmlns:a16="http://schemas.microsoft.com/office/drawing/2014/main" id="{4328387E-1E3A-E84C-A306-F30DFE260C66}"/>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7FC8DE-5BDD-4F45-9B85-ADBC233DD372}"/>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4B7462F-8C8C-C447-9E6B-4AF4C52150EB}" type="slidenum">
              <a:t>‹#›</a:t>
            </a:fld>
            <a:endParaRPr lang="en-US"/>
          </a:p>
        </p:txBody>
      </p:sp>
    </p:spTree>
    <p:extLst>
      <p:ext uri="{BB962C8B-B14F-4D97-AF65-F5344CB8AC3E}">
        <p14:creationId xmlns:p14="http://schemas.microsoft.com/office/powerpoint/2010/main" val="194176361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r>
              <a:rPr lang="en-US"/>
              <a:t>page</a:t>
            </a: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A622C7F-4FE3-3942-9B8F-6ED21B79CC75}" type="datetimeFigureOut">
              <a:t>2022-06-29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7DE7753-4557-4344-A6D4-17BC665E9D2D}" type="slidenum">
              <a:t>‹#›</a:t>
            </a:fld>
            <a:endParaRPr lang="en-US"/>
          </a:p>
        </p:txBody>
      </p:sp>
    </p:spTree>
    <p:extLst>
      <p:ext uri="{BB962C8B-B14F-4D97-AF65-F5344CB8AC3E}">
        <p14:creationId xmlns:p14="http://schemas.microsoft.com/office/powerpoint/2010/main" val="676231078"/>
      </p:ext>
    </p:extLst>
  </p:cSld>
  <p:clrMap bg1="lt1" tx1="dk1" bg2="lt2" tx2="dk2" accent1="accent1" accent2="accent2" accent3="accent3" accent4="accent4" accent5="accent5" accent6="accent6" hlink="hlink" folHlink="folHlink"/>
  <p:hf sldNum="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Header Placeholder 3"/>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371224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Header Placeholder 3"/>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1234449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Header Placeholder 3"/>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498712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E422C9E-5862-6149-91A7-97C6A26CA606}"/>
              </a:ext>
            </a:extLst>
          </p:cNvPr>
          <p:cNvSpPr/>
          <p:nvPr userDrawn="1"/>
        </p:nvSpPr>
        <p:spPr>
          <a:xfrm>
            <a:off x="0" y="0"/>
            <a:ext cx="9144000" cy="36576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979B9EC5-2A9B-B443-ABC6-8282133C8CE4}"/>
              </a:ext>
            </a:extLst>
          </p:cNvPr>
          <p:cNvPicPr>
            <a:picLocks noChangeAspect="1"/>
          </p:cNvPicPr>
          <p:nvPr userDrawn="1"/>
        </p:nvPicPr>
        <p:blipFill>
          <a:blip r:embed="rId2"/>
          <a:stretch>
            <a:fillRect/>
          </a:stretch>
        </p:blipFill>
        <p:spPr>
          <a:xfrm>
            <a:off x="5194300" y="0"/>
            <a:ext cx="3949700" cy="3657600"/>
          </a:xfrm>
          <a:prstGeom prst="rect">
            <a:avLst/>
          </a:prstGeom>
        </p:spPr>
      </p:pic>
      <p:sp>
        <p:nvSpPr>
          <p:cNvPr id="6" name="Picture Placeholder 5">
            <a:extLst>
              <a:ext uri="{FF2B5EF4-FFF2-40B4-BE49-F238E27FC236}">
                <a16:creationId xmlns:a16="http://schemas.microsoft.com/office/drawing/2014/main" id="{5E04444F-7D67-0E4D-A088-B512F7F6B407}"/>
              </a:ext>
            </a:extLst>
          </p:cNvPr>
          <p:cNvSpPr>
            <a:spLocks noGrp="1"/>
          </p:cNvSpPr>
          <p:nvPr>
            <p:ph type="pic" sz="quarter" idx="10" hasCustomPrompt="1"/>
          </p:nvPr>
        </p:nvSpPr>
        <p:spPr>
          <a:xfrm>
            <a:off x="1531078" y="3818856"/>
            <a:ext cx="1287534" cy="686652"/>
          </a:xfrm>
        </p:spPr>
        <p:txBody>
          <a:bodyPr/>
          <a:lstStyle>
            <a:lvl1pPr>
              <a:defRPr sz="1000"/>
            </a:lvl1pPr>
          </a:lstStyle>
          <a:p>
            <a:r>
              <a:rPr lang="en-US"/>
              <a:t>Client logo if applied</a:t>
            </a:r>
          </a:p>
        </p:txBody>
      </p:sp>
      <p:sp>
        <p:nvSpPr>
          <p:cNvPr id="19" name="Picture Placeholder 5">
            <a:extLst>
              <a:ext uri="{FF2B5EF4-FFF2-40B4-BE49-F238E27FC236}">
                <a16:creationId xmlns:a16="http://schemas.microsoft.com/office/drawing/2014/main" id="{019F173E-367C-0541-8638-E89CA621C235}"/>
              </a:ext>
            </a:extLst>
          </p:cNvPr>
          <p:cNvSpPr>
            <a:spLocks noGrp="1"/>
          </p:cNvSpPr>
          <p:nvPr>
            <p:ph type="pic" sz="quarter" idx="11" hasCustomPrompt="1"/>
          </p:nvPr>
        </p:nvSpPr>
        <p:spPr>
          <a:xfrm>
            <a:off x="1531078" y="4668005"/>
            <a:ext cx="1287534" cy="294409"/>
          </a:xfrm>
        </p:spPr>
        <p:txBody>
          <a:bodyPr/>
          <a:lstStyle>
            <a:lvl1pPr>
              <a:defRPr sz="1000"/>
            </a:lvl1pPr>
          </a:lstStyle>
          <a:p>
            <a:r>
              <a:rPr lang="en-US"/>
              <a:t>Partner logo if applied</a:t>
            </a:r>
          </a:p>
        </p:txBody>
      </p:sp>
      <p:sp>
        <p:nvSpPr>
          <p:cNvPr id="27" name="Picture Placeholder 5">
            <a:extLst>
              <a:ext uri="{FF2B5EF4-FFF2-40B4-BE49-F238E27FC236}">
                <a16:creationId xmlns:a16="http://schemas.microsoft.com/office/drawing/2014/main" id="{99951022-024E-3740-9601-D19AF6282F86}"/>
              </a:ext>
            </a:extLst>
          </p:cNvPr>
          <p:cNvSpPr>
            <a:spLocks noGrp="1"/>
          </p:cNvSpPr>
          <p:nvPr>
            <p:ph type="pic" sz="quarter" idx="12" hasCustomPrompt="1"/>
          </p:nvPr>
        </p:nvSpPr>
        <p:spPr>
          <a:xfrm>
            <a:off x="2888539" y="3818856"/>
            <a:ext cx="1287534" cy="686652"/>
          </a:xfrm>
        </p:spPr>
        <p:txBody>
          <a:bodyPr/>
          <a:lstStyle>
            <a:lvl1pPr>
              <a:defRPr sz="1000"/>
            </a:lvl1pPr>
          </a:lstStyle>
          <a:p>
            <a:r>
              <a:rPr lang="en-US"/>
              <a:t>Client logo if applied</a:t>
            </a:r>
          </a:p>
        </p:txBody>
      </p:sp>
      <p:sp>
        <p:nvSpPr>
          <p:cNvPr id="28" name="Picture Placeholder 5">
            <a:extLst>
              <a:ext uri="{FF2B5EF4-FFF2-40B4-BE49-F238E27FC236}">
                <a16:creationId xmlns:a16="http://schemas.microsoft.com/office/drawing/2014/main" id="{5DC50D8A-E35F-154C-A3FE-02205C0D6239}"/>
              </a:ext>
            </a:extLst>
          </p:cNvPr>
          <p:cNvSpPr>
            <a:spLocks noGrp="1"/>
          </p:cNvSpPr>
          <p:nvPr>
            <p:ph type="pic" sz="quarter" idx="13" hasCustomPrompt="1"/>
          </p:nvPr>
        </p:nvSpPr>
        <p:spPr>
          <a:xfrm>
            <a:off x="2888539" y="4668005"/>
            <a:ext cx="1287534" cy="294409"/>
          </a:xfrm>
        </p:spPr>
        <p:txBody>
          <a:bodyPr/>
          <a:lstStyle>
            <a:lvl1pPr>
              <a:defRPr sz="1000"/>
            </a:lvl1pPr>
          </a:lstStyle>
          <a:p>
            <a:r>
              <a:rPr lang="en-US"/>
              <a:t>Partner logo if applied</a:t>
            </a:r>
          </a:p>
        </p:txBody>
      </p:sp>
      <p:sp>
        <p:nvSpPr>
          <p:cNvPr id="29" name="Picture Placeholder 5">
            <a:extLst>
              <a:ext uri="{FF2B5EF4-FFF2-40B4-BE49-F238E27FC236}">
                <a16:creationId xmlns:a16="http://schemas.microsoft.com/office/drawing/2014/main" id="{A5291A40-10DE-F448-A886-9ECAEB6C0370}"/>
              </a:ext>
            </a:extLst>
          </p:cNvPr>
          <p:cNvSpPr>
            <a:spLocks noGrp="1"/>
          </p:cNvSpPr>
          <p:nvPr>
            <p:ph type="pic" sz="quarter" idx="14" hasCustomPrompt="1"/>
          </p:nvPr>
        </p:nvSpPr>
        <p:spPr>
          <a:xfrm>
            <a:off x="4245997" y="3818856"/>
            <a:ext cx="1287534" cy="686652"/>
          </a:xfrm>
        </p:spPr>
        <p:txBody>
          <a:bodyPr/>
          <a:lstStyle>
            <a:lvl1pPr>
              <a:defRPr sz="1000"/>
            </a:lvl1pPr>
          </a:lstStyle>
          <a:p>
            <a:r>
              <a:rPr lang="en-US"/>
              <a:t>Client logo if applied</a:t>
            </a:r>
          </a:p>
        </p:txBody>
      </p:sp>
      <p:sp>
        <p:nvSpPr>
          <p:cNvPr id="30" name="Picture Placeholder 5">
            <a:extLst>
              <a:ext uri="{FF2B5EF4-FFF2-40B4-BE49-F238E27FC236}">
                <a16:creationId xmlns:a16="http://schemas.microsoft.com/office/drawing/2014/main" id="{966546DB-D72F-9843-B125-A2B82E64760B}"/>
              </a:ext>
            </a:extLst>
          </p:cNvPr>
          <p:cNvSpPr>
            <a:spLocks noGrp="1"/>
          </p:cNvSpPr>
          <p:nvPr>
            <p:ph type="pic" sz="quarter" idx="15" hasCustomPrompt="1"/>
          </p:nvPr>
        </p:nvSpPr>
        <p:spPr>
          <a:xfrm>
            <a:off x="4245997" y="4668005"/>
            <a:ext cx="1287534" cy="294409"/>
          </a:xfrm>
        </p:spPr>
        <p:txBody>
          <a:bodyPr/>
          <a:lstStyle>
            <a:lvl1pPr>
              <a:defRPr sz="1000"/>
            </a:lvl1pPr>
          </a:lstStyle>
          <a:p>
            <a:r>
              <a:rPr lang="en-US"/>
              <a:t>Partner logo if applied</a:t>
            </a:r>
          </a:p>
        </p:txBody>
      </p:sp>
      <p:pic>
        <p:nvPicPr>
          <p:cNvPr id="14" name="Graphic 13">
            <a:extLst>
              <a:ext uri="{FF2B5EF4-FFF2-40B4-BE49-F238E27FC236}">
                <a16:creationId xmlns:a16="http://schemas.microsoft.com/office/drawing/2014/main" id="{31B84456-F847-064E-85E5-7BC60A2AFF7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88300" y="4689152"/>
            <a:ext cx="609600" cy="235595"/>
          </a:xfrm>
          <a:prstGeom prst="rect">
            <a:avLst/>
          </a:prstGeom>
        </p:spPr>
      </p:pic>
      <p:sp>
        <p:nvSpPr>
          <p:cNvPr id="32" name="TextBox 31">
            <a:extLst>
              <a:ext uri="{FF2B5EF4-FFF2-40B4-BE49-F238E27FC236}">
                <a16:creationId xmlns:a16="http://schemas.microsoft.com/office/drawing/2014/main" id="{F138EF75-897B-C44A-9D2B-1B8D43756BF3}"/>
              </a:ext>
            </a:extLst>
          </p:cNvPr>
          <p:cNvSpPr txBox="1"/>
          <p:nvPr userDrawn="1"/>
        </p:nvSpPr>
        <p:spPr>
          <a:xfrm>
            <a:off x="546099" y="3818857"/>
            <a:ext cx="1197641" cy="123111"/>
          </a:xfrm>
          <a:prstGeom prst="rect">
            <a:avLst/>
          </a:prstGeom>
          <a:noFill/>
        </p:spPr>
        <p:txBody>
          <a:bodyPr vert="horz" wrap="square" lIns="0" tIns="0" rIns="0" bIns="0" rtlCol="0" anchor="t" anchorCtr="0">
            <a:spAutoFit/>
          </a:bodyPr>
          <a:lstStyle/>
          <a:p>
            <a:r>
              <a:rPr lang="en-US" sz="800" b="0" i="0">
                <a:solidFill>
                  <a:srgbClr val="279A7B"/>
                </a:solidFill>
                <a:latin typeface="Avenir Next Medium" panose="020B0503020202020204" pitchFamily="34" charset="0"/>
              </a:rPr>
              <a:t>Projekto užsakovai:</a:t>
            </a:r>
          </a:p>
        </p:txBody>
      </p:sp>
      <p:sp>
        <p:nvSpPr>
          <p:cNvPr id="33" name="TextBox 32">
            <a:extLst>
              <a:ext uri="{FF2B5EF4-FFF2-40B4-BE49-F238E27FC236}">
                <a16:creationId xmlns:a16="http://schemas.microsoft.com/office/drawing/2014/main" id="{5E324E28-5BDB-EF4F-B00D-95FB82A0634B}"/>
              </a:ext>
            </a:extLst>
          </p:cNvPr>
          <p:cNvSpPr txBox="1"/>
          <p:nvPr userDrawn="1"/>
        </p:nvSpPr>
        <p:spPr>
          <a:xfrm>
            <a:off x="546099" y="4668005"/>
            <a:ext cx="1474087" cy="246825"/>
          </a:xfrm>
          <a:prstGeom prst="rect">
            <a:avLst/>
          </a:prstGeom>
          <a:noFill/>
        </p:spPr>
        <p:txBody>
          <a:bodyPr wrap="square" lIns="0" tIns="0" rIns="0" bIns="0" rtlCol="0" anchor="t">
            <a:spAutoFit/>
          </a:bodyPr>
          <a:lstStyle/>
          <a:p>
            <a:r>
              <a:rPr lang="en-US" sz="800" b="0" i="0">
                <a:solidFill>
                  <a:srgbClr val="279A7B"/>
                </a:solidFill>
                <a:latin typeface="Avenir Next Medium" panose="020B0503020202020204" pitchFamily="34" charset="0"/>
              </a:rPr>
              <a:t>Projekto vykdytojai</a:t>
            </a:r>
          </a:p>
          <a:p>
            <a:r>
              <a:rPr lang="en-US" sz="800" b="0" i="0">
                <a:solidFill>
                  <a:srgbClr val="279A7B"/>
                </a:solidFill>
                <a:latin typeface="Avenir Next Medium" panose="020B0503020202020204" pitchFamily="34" charset="0"/>
              </a:rPr>
              <a:t>ir partneriai:</a:t>
            </a:r>
          </a:p>
        </p:txBody>
      </p:sp>
      <p:pic>
        <p:nvPicPr>
          <p:cNvPr id="34" name="Picture 33">
            <a:extLst>
              <a:ext uri="{FF2B5EF4-FFF2-40B4-BE49-F238E27FC236}">
                <a16:creationId xmlns:a16="http://schemas.microsoft.com/office/drawing/2014/main" id="{481D540B-710B-8342-BD30-641E551F2704}"/>
              </a:ext>
            </a:extLst>
          </p:cNvPr>
          <p:cNvPicPr>
            <a:picLocks noChangeAspect="1"/>
          </p:cNvPicPr>
          <p:nvPr userDrawn="1"/>
        </p:nvPicPr>
        <p:blipFill>
          <a:blip r:embed="rId5"/>
          <a:stretch>
            <a:fillRect/>
          </a:stretch>
        </p:blipFill>
        <p:spPr>
          <a:xfrm>
            <a:off x="533400" y="4578280"/>
            <a:ext cx="8064500" cy="38100"/>
          </a:xfrm>
          <a:prstGeom prst="rect">
            <a:avLst/>
          </a:prstGeom>
        </p:spPr>
      </p:pic>
      <p:sp>
        <p:nvSpPr>
          <p:cNvPr id="16" name="Text Placeholder 15">
            <a:extLst>
              <a:ext uri="{FF2B5EF4-FFF2-40B4-BE49-F238E27FC236}">
                <a16:creationId xmlns:a16="http://schemas.microsoft.com/office/drawing/2014/main" id="{F0D55E71-DFDA-7E45-A8B0-276CA0AA497B}"/>
              </a:ext>
            </a:extLst>
          </p:cNvPr>
          <p:cNvSpPr>
            <a:spLocks noGrp="1"/>
          </p:cNvSpPr>
          <p:nvPr>
            <p:ph type="body" sz="quarter" idx="16" hasCustomPrompt="1"/>
          </p:nvPr>
        </p:nvSpPr>
        <p:spPr>
          <a:xfrm>
            <a:off x="546100" y="887298"/>
            <a:ext cx="8051800" cy="1839423"/>
          </a:xfrm>
        </p:spPr>
        <p:txBody>
          <a:bodyPr/>
          <a:lstStyle>
            <a:lvl1pPr>
              <a:defRPr sz="2400">
                <a:solidFill>
                  <a:srgbClr val="E1E1D5"/>
                </a:solidFill>
              </a:defRPr>
            </a:lvl1pPr>
            <a:lvl2pPr marL="342900" indent="0">
              <a:buNone/>
              <a:defRPr/>
            </a:lvl2pPr>
          </a:lstStyle>
          <a:p>
            <a:pPr lvl="0"/>
            <a:r>
              <a:rPr lang="en-US"/>
              <a:t>Insert title text</a:t>
            </a:r>
          </a:p>
        </p:txBody>
      </p:sp>
      <p:sp>
        <p:nvSpPr>
          <p:cNvPr id="21" name="Text Placeholder 20">
            <a:extLst>
              <a:ext uri="{FF2B5EF4-FFF2-40B4-BE49-F238E27FC236}">
                <a16:creationId xmlns:a16="http://schemas.microsoft.com/office/drawing/2014/main" id="{A47CDE05-9070-894B-9F4A-5E8FBC393221}"/>
              </a:ext>
            </a:extLst>
          </p:cNvPr>
          <p:cNvSpPr>
            <a:spLocks noGrp="1"/>
          </p:cNvSpPr>
          <p:nvPr>
            <p:ph type="body" sz="quarter" idx="17" hasCustomPrompt="1"/>
          </p:nvPr>
        </p:nvSpPr>
        <p:spPr>
          <a:xfrm>
            <a:off x="546099" y="2799494"/>
            <a:ext cx="8051801" cy="675226"/>
          </a:xfrm>
        </p:spPr>
        <p:txBody>
          <a:bodyPr/>
          <a:lstStyle>
            <a:lvl1pPr>
              <a:defRPr sz="1000">
                <a:solidFill>
                  <a:srgbClr val="E1E1D5"/>
                </a:solidFill>
              </a:defRPr>
            </a:lvl1pPr>
          </a:lstStyle>
          <a:p>
            <a:pPr lvl="0"/>
            <a:r>
              <a:rPr lang="en-US"/>
              <a:t>Insert subtitle text</a:t>
            </a:r>
          </a:p>
        </p:txBody>
      </p:sp>
    </p:spTree>
    <p:extLst>
      <p:ext uri="{BB962C8B-B14F-4D97-AF65-F5344CB8AC3E}">
        <p14:creationId xmlns:p14="http://schemas.microsoft.com/office/powerpoint/2010/main" val="932410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46AFF-5118-EF41-A85C-C5D5E2A07B64}" type="datetime1">
              <a:t>2022-06-29</a:t>
            </a:fld>
            <a:endParaRPr lang="en-US"/>
          </a:p>
        </p:txBody>
      </p:sp>
      <p:sp>
        <p:nvSpPr>
          <p:cNvPr id="3" name="Footer Placeholder 2"/>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0444475A-96B4-834E-A9CA-21B22EF9D409}"/>
              </a:ext>
            </a:extLst>
          </p:cNvPr>
          <p:cNvPicPr>
            <a:picLocks noChangeAspect="1"/>
          </p:cNvPicPr>
          <p:nvPr userDrawn="1"/>
        </p:nvPicPr>
        <p:blipFill>
          <a:blip r:embed="rId2"/>
          <a:stretch>
            <a:fillRect/>
          </a:stretch>
        </p:blipFill>
        <p:spPr>
          <a:xfrm>
            <a:off x="533400" y="4578280"/>
            <a:ext cx="8064500" cy="38100"/>
          </a:xfrm>
          <a:prstGeom prst="rect">
            <a:avLst/>
          </a:prstGeom>
        </p:spPr>
      </p:pic>
      <p:sp>
        <p:nvSpPr>
          <p:cNvPr id="7" name="Slide Number Placeholder 5">
            <a:extLst>
              <a:ext uri="{FF2B5EF4-FFF2-40B4-BE49-F238E27FC236}">
                <a16:creationId xmlns:a16="http://schemas.microsoft.com/office/drawing/2014/main" id="{54670CFC-789B-354F-8A5D-B761657D992B}"/>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p>
            <a:fld id="{42B1E8F1-27DF-3C4C-AF5E-F329429EDE92}" type="slidenum">
              <a:t>‹#›</a:t>
            </a:fld>
            <a:endParaRPr lang="en-US"/>
          </a:p>
        </p:txBody>
      </p:sp>
      <p:pic>
        <p:nvPicPr>
          <p:cNvPr id="8" name="Picture 7">
            <a:extLst>
              <a:ext uri="{FF2B5EF4-FFF2-40B4-BE49-F238E27FC236}">
                <a16:creationId xmlns:a16="http://schemas.microsoft.com/office/drawing/2014/main" id="{81CA6AA6-7C4A-B545-A1F7-2F1D8E5E6E06}"/>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9" name="Graphic 8">
            <a:extLst>
              <a:ext uri="{FF2B5EF4-FFF2-40B4-BE49-F238E27FC236}">
                <a16:creationId xmlns:a16="http://schemas.microsoft.com/office/drawing/2014/main" id="{455593FC-530A-2B41-8356-7451D02247A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88300" y="4689152"/>
            <a:ext cx="609600" cy="235595"/>
          </a:xfrm>
          <a:prstGeom prst="rect">
            <a:avLst/>
          </a:prstGeom>
        </p:spPr>
      </p:pic>
    </p:spTree>
    <p:extLst>
      <p:ext uri="{BB962C8B-B14F-4D97-AF65-F5344CB8AC3E}">
        <p14:creationId xmlns:p14="http://schemas.microsoft.com/office/powerpoint/2010/main" val="147450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Pabaiga">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4644152"/>
            <a:ext cx="3086100" cy="273844"/>
          </a:xfrm>
        </p:spPr>
        <p:txBody>
          <a:bodyPr/>
          <a:lstStyle/>
          <a:p>
            <a:endParaRPr lang="en-US"/>
          </a:p>
        </p:txBody>
      </p:sp>
      <p:pic>
        <p:nvPicPr>
          <p:cNvPr id="4" name="Picture 3">
            <a:extLst>
              <a:ext uri="{FF2B5EF4-FFF2-40B4-BE49-F238E27FC236}">
                <a16:creationId xmlns:a16="http://schemas.microsoft.com/office/drawing/2014/main" id="{1390451F-A9F0-404D-8A5B-723793E09974}"/>
              </a:ext>
            </a:extLst>
          </p:cNvPr>
          <p:cNvPicPr>
            <a:picLocks noChangeAspect="1"/>
          </p:cNvPicPr>
          <p:nvPr userDrawn="1"/>
        </p:nvPicPr>
        <p:blipFill>
          <a:blip r:embed="rId2"/>
          <a:stretch>
            <a:fillRect/>
          </a:stretch>
        </p:blipFill>
        <p:spPr>
          <a:xfrm>
            <a:off x="4775200" y="0"/>
            <a:ext cx="4368800" cy="4343400"/>
          </a:xfrm>
          <a:prstGeom prst="rect">
            <a:avLst/>
          </a:prstGeom>
        </p:spPr>
      </p:pic>
      <p:sp>
        <p:nvSpPr>
          <p:cNvPr id="2" name="Title 1"/>
          <p:cNvSpPr>
            <a:spLocks noGrp="1"/>
          </p:cNvSpPr>
          <p:nvPr>
            <p:ph type="ctrTitle" hasCustomPrompt="1"/>
          </p:nvPr>
        </p:nvSpPr>
        <p:spPr>
          <a:xfrm>
            <a:off x="546100" y="2639511"/>
            <a:ext cx="7188200" cy="427040"/>
          </a:xfrm>
          <a:prstGeom prst="rect">
            <a:avLst/>
          </a:prstGeom>
        </p:spPr>
        <p:txBody>
          <a:bodyPr anchor="t">
            <a:spAutoFit/>
          </a:bodyPr>
          <a:lstStyle>
            <a:lvl1pPr algn="l">
              <a:defRPr sz="3000" b="1" i="0">
                <a:solidFill>
                  <a:srgbClr val="1F7B62"/>
                </a:solidFill>
                <a:latin typeface="Avenir Next Demi Bold" panose="020B0503020202020204" pitchFamily="34" charset="0"/>
              </a:defRPr>
            </a:lvl1pPr>
          </a:lstStyle>
          <a:p>
            <a:r>
              <a:rPr lang="en-US"/>
              <a:t>Ačiū</a:t>
            </a:r>
          </a:p>
        </p:txBody>
      </p:sp>
      <p:sp>
        <p:nvSpPr>
          <p:cNvPr id="3" name="Subtitle 2"/>
          <p:cNvSpPr>
            <a:spLocks noGrp="1"/>
          </p:cNvSpPr>
          <p:nvPr>
            <p:ph type="subTitle" idx="1" hasCustomPrompt="1"/>
          </p:nvPr>
        </p:nvSpPr>
        <p:spPr>
          <a:xfrm>
            <a:off x="546100" y="3741056"/>
            <a:ext cx="3650515" cy="153888"/>
          </a:xfrm>
        </p:spPr>
        <p:txBody>
          <a:bodyPr wrap="square" anchor="t">
            <a:spAutoFit/>
          </a:bodyPr>
          <a:lstStyle>
            <a:lvl1pPr marL="0" indent="0" algn="l">
              <a:lnSpc>
                <a:spcPct val="100000"/>
              </a:lnSpc>
              <a:buNone/>
              <a:defRPr sz="1000" b="0" i="0">
                <a:solidFill>
                  <a:srgbClr val="2D3934"/>
                </a:solidFill>
                <a:latin typeface="Avenir Next Medium" panose="020B0503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Rekvizitai</a:t>
            </a:r>
          </a:p>
        </p:txBody>
      </p:sp>
      <p:pic>
        <p:nvPicPr>
          <p:cNvPr id="6" name="Picture 5">
            <a:extLst>
              <a:ext uri="{FF2B5EF4-FFF2-40B4-BE49-F238E27FC236}">
                <a16:creationId xmlns:a16="http://schemas.microsoft.com/office/drawing/2014/main" id="{C75E5A9A-CDEE-304F-8E26-705385872EF3}"/>
              </a:ext>
            </a:extLst>
          </p:cNvPr>
          <p:cNvPicPr>
            <a:picLocks noChangeAspect="1"/>
          </p:cNvPicPr>
          <p:nvPr userDrawn="1"/>
        </p:nvPicPr>
        <p:blipFill>
          <a:blip r:embed="rId3"/>
          <a:stretch>
            <a:fillRect/>
          </a:stretch>
        </p:blipFill>
        <p:spPr>
          <a:xfrm>
            <a:off x="533400" y="4578280"/>
            <a:ext cx="8064500" cy="38100"/>
          </a:xfrm>
          <a:prstGeom prst="rect">
            <a:avLst/>
          </a:prstGeom>
        </p:spPr>
      </p:pic>
      <p:pic>
        <p:nvPicPr>
          <p:cNvPr id="8" name="Graphic 7">
            <a:extLst>
              <a:ext uri="{FF2B5EF4-FFF2-40B4-BE49-F238E27FC236}">
                <a16:creationId xmlns:a16="http://schemas.microsoft.com/office/drawing/2014/main" id="{C2F5E78B-2484-BF4E-B769-CF8D6F61563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88300" y="4689152"/>
            <a:ext cx="609600" cy="235595"/>
          </a:xfrm>
          <a:prstGeom prst="rect">
            <a:avLst/>
          </a:prstGeom>
        </p:spPr>
      </p:pic>
    </p:spTree>
    <p:extLst>
      <p:ext uri="{BB962C8B-B14F-4D97-AF65-F5344CB8AC3E}">
        <p14:creationId xmlns:p14="http://schemas.microsoft.com/office/powerpoint/2010/main" val="3352163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062116-2C92-EE4E-8A75-25C4998F8259}"/>
              </a:ext>
            </a:extLst>
          </p:cNvPr>
          <p:cNvSpPr/>
          <p:nvPr userDrawn="1"/>
        </p:nvSpPr>
        <p:spPr>
          <a:xfrm>
            <a:off x="0" y="0"/>
            <a:ext cx="9144000" cy="4365266"/>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46100" y="901699"/>
            <a:ext cx="7188200" cy="341632"/>
          </a:xfrm>
          <a:prstGeom prst="rect">
            <a:avLst/>
          </a:prstGeom>
        </p:spPr>
        <p:txBody>
          <a:bodyPr anchor="t">
            <a:spAutoFit/>
          </a:bodyPr>
          <a:lstStyle>
            <a:lvl1pPr algn="l">
              <a:defRPr sz="2400" b="1" i="0">
                <a:solidFill>
                  <a:srgbClr val="E1E1D5"/>
                </a:solidFill>
                <a:latin typeface="Avenir Next Demi Bold" panose="020B0503020202020204" pitchFamily="34" charset="0"/>
              </a:defRPr>
            </a:lvl1pPr>
          </a:lstStyle>
          <a:p>
            <a:r>
              <a:rPr lang="en-US"/>
              <a:t>Click to edit Master title style</a:t>
            </a:r>
          </a:p>
        </p:txBody>
      </p:sp>
      <p:sp>
        <p:nvSpPr>
          <p:cNvPr id="3" name="Subtitle 2"/>
          <p:cNvSpPr>
            <a:spLocks noGrp="1"/>
          </p:cNvSpPr>
          <p:nvPr>
            <p:ph type="subTitle" idx="1"/>
          </p:nvPr>
        </p:nvSpPr>
        <p:spPr>
          <a:xfrm>
            <a:off x="546100" y="2701528"/>
            <a:ext cx="7188200" cy="142347"/>
          </a:xfrm>
        </p:spPr>
        <p:txBody>
          <a:bodyPr anchor="t">
            <a:spAutoFit/>
          </a:bodyPr>
          <a:lstStyle>
            <a:lvl1pPr marL="0" indent="0" algn="l">
              <a:buNone/>
              <a:defRPr sz="1000" b="1" i="0">
                <a:solidFill>
                  <a:srgbClr val="E1E1D5"/>
                </a:solidFill>
                <a:latin typeface="Avenir Next Demi Bold" panose="020B0503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4644152"/>
            <a:ext cx="3086100" cy="273844"/>
          </a:xfrm>
        </p:spPr>
        <p:txBody>
          <a:bodyPr/>
          <a:lstStyle/>
          <a:p>
            <a:endParaRPr lang="en-US"/>
          </a:p>
        </p:txBody>
      </p:sp>
      <p:pic>
        <p:nvPicPr>
          <p:cNvPr id="6" name="Picture 5">
            <a:extLst>
              <a:ext uri="{FF2B5EF4-FFF2-40B4-BE49-F238E27FC236}">
                <a16:creationId xmlns:a16="http://schemas.microsoft.com/office/drawing/2014/main" id="{53E059BD-37AF-D14C-8E74-F9C26A37E003}"/>
              </a:ext>
            </a:extLst>
          </p:cNvPr>
          <p:cNvPicPr>
            <a:picLocks noChangeAspect="1"/>
          </p:cNvPicPr>
          <p:nvPr userDrawn="1"/>
        </p:nvPicPr>
        <p:blipFill>
          <a:blip r:embed="rId2"/>
          <a:stretch>
            <a:fillRect/>
          </a:stretch>
        </p:blipFill>
        <p:spPr>
          <a:xfrm>
            <a:off x="533400" y="4578280"/>
            <a:ext cx="8064500" cy="38100"/>
          </a:xfrm>
          <a:prstGeom prst="rect">
            <a:avLst/>
          </a:prstGeom>
        </p:spPr>
      </p:pic>
      <p:pic>
        <p:nvPicPr>
          <p:cNvPr id="8" name="Graphic 7">
            <a:extLst>
              <a:ext uri="{FF2B5EF4-FFF2-40B4-BE49-F238E27FC236}">
                <a16:creationId xmlns:a16="http://schemas.microsoft.com/office/drawing/2014/main" id="{E901B448-F87C-CD40-A779-A085E51C1F2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88300" y="4689152"/>
            <a:ext cx="609600" cy="235595"/>
          </a:xfrm>
          <a:prstGeom prst="rect">
            <a:avLst/>
          </a:prstGeom>
        </p:spPr>
      </p:pic>
    </p:spTree>
    <p:extLst>
      <p:ext uri="{BB962C8B-B14F-4D97-AF65-F5344CB8AC3E}">
        <p14:creationId xmlns:p14="http://schemas.microsoft.com/office/powerpoint/2010/main" val="1547759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kirtukas_Foto_Tekstas_Graf_elementa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9144000" cy="51435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809A8AF-EE9D-484C-88DB-7C22EDFD789E}"/>
              </a:ext>
            </a:extLst>
          </p:cNvPr>
          <p:cNvPicPr>
            <a:picLocks noChangeAspect="1"/>
          </p:cNvPicPr>
          <p:nvPr userDrawn="1"/>
        </p:nvPicPr>
        <p:blipFill>
          <a:blip r:embed="rId2"/>
          <a:stretch>
            <a:fillRect/>
          </a:stretch>
        </p:blipFill>
        <p:spPr>
          <a:xfrm>
            <a:off x="3873500" y="0"/>
            <a:ext cx="5270500" cy="5143500"/>
          </a:xfrm>
          <a:prstGeom prst="rect">
            <a:avLst/>
          </a:prstGeom>
        </p:spPr>
      </p:pic>
      <p:pic>
        <p:nvPicPr>
          <p:cNvPr id="13" name="Picture 12">
            <a:extLst>
              <a:ext uri="{FF2B5EF4-FFF2-40B4-BE49-F238E27FC236}">
                <a16:creationId xmlns:a16="http://schemas.microsoft.com/office/drawing/2014/main" id="{70F016D0-8E2A-7346-BFF8-948507A1E707}"/>
              </a:ext>
            </a:extLst>
          </p:cNvPr>
          <p:cNvPicPr>
            <a:picLocks noChangeAspect="1"/>
          </p:cNvPicPr>
          <p:nvPr userDrawn="1"/>
        </p:nvPicPr>
        <p:blipFill>
          <a:blip r:embed="rId3"/>
          <a:stretch>
            <a:fillRect/>
          </a:stretch>
        </p:blipFill>
        <p:spPr>
          <a:xfrm>
            <a:off x="531799" y="4604257"/>
            <a:ext cx="8064500" cy="317500"/>
          </a:xfrm>
          <a:prstGeom prst="rect">
            <a:avLst/>
          </a:prstGeom>
        </p:spPr>
      </p:pic>
      <p:sp>
        <p:nvSpPr>
          <p:cNvPr id="22" name="Picture Placeholder 21">
            <a:extLst>
              <a:ext uri="{FF2B5EF4-FFF2-40B4-BE49-F238E27FC236}">
                <a16:creationId xmlns:a16="http://schemas.microsoft.com/office/drawing/2014/main" id="{5E8C436E-D486-3D4D-A080-8EDC1527F063}"/>
              </a:ext>
            </a:extLst>
          </p:cNvPr>
          <p:cNvSpPr>
            <a:spLocks noGrp="1"/>
          </p:cNvSpPr>
          <p:nvPr>
            <p:ph type="pic" sz="quarter" idx="13"/>
          </p:nvPr>
        </p:nvSpPr>
        <p:spPr>
          <a:xfrm>
            <a:off x="534988" y="353224"/>
            <a:ext cx="5583237" cy="2882900"/>
          </a:xfrm>
        </p:spPr>
        <p:txBody>
          <a:bodyPr/>
          <a:lstStyle/>
          <a:p>
            <a:endParaRPr lang="en-US"/>
          </a:p>
        </p:txBody>
      </p:sp>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531813" y="3602450"/>
            <a:ext cx="8064500" cy="398571"/>
          </a:xfrm>
        </p:spPr>
        <p:txBody>
          <a:bodyPr/>
          <a:lstStyle>
            <a:lvl1pPr>
              <a:defRPr sz="2800">
                <a:solidFill>
                  <a:srgbClr val="E1E1D5"/>
                </a:solidFill>
              </a:defRPr>
            </a:lvl1pPr>
          </a:lstStyle>
          <a:p>
            <a:pPr lvl="0"/>
            <a:r>
              <a:rPr lang="en-US"/>
              <a:t>Click to edit text</a:t>
            </a:r>
          </a:p>
        </p:txBody>
      </p:sp>
      <p:pic>
        <p:nvPicPr>
          <p:cNvPr id="28" name="Picture 27">
            <a:extLst>
              <a:ext uri="{FF2B5EF4-FFF2-40B4-BE49-F238E27FC236}">
                <a16:creationId xmlns:a16="http://schemas.microsoft.com/office/drawing/2014/main" id="{4674F785-DE58-4E40-A7FB-61C4C95891B9}"/>
              </a:ext>
            </a:extLst>
          </p:cNvPr>
          <p:cNvPicPr>
            <a:picLocks noChangeAspect="1"/>
          </p:cNvPicPr>
          <p:nvPr userDrawn="1"/>
        </p:nvPicPr>
        <p:blipFill>
          <a:blip r:embed="rId4"/>
          <a:stretch>
            <a:fillRect/>
          </a:stretch>
        </p:blipFill>
        <p:spPr>
          <a:xfrm>
            <a:off x="8246717" y="315124"/>
            <a:ext cx="355600" cy="38100"/>
          </a:xfrm>
          <a:prstGeom prst="rect">
            <a:avLst/>
          </a:prstGeom>
        </p:spPr>
      </p:pic>
      <p:sp>
        <p:nvSpPr>
          <p:cNvPr id="12" name="Slide Number Placeholder 5">
            <a:extLst>
              <a:ext uri="{FF2B5EF4-FFF2-40B4-BE49-F238E27FC236}">
                <a16:creationId xmlns:a16="http://schemas.microsoft.com/office/drawing/2014/main" id="{303DD8DA-D7F0-3443-91F4-8AA82626DDF9}"/>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solidFill>
                  <a:srgbClr val="A3B7AF"/>
                </a:solidFill>
              </a:defRPr>
            </a:lvl1pPr>
          </a:lstStyle>
          <a:p>
            <a:fld id="{42B1E8F1-27DF-3C4C-AF5E-F329429EDE92}" type="slidenum">
              <a:rPr lang="en-US"/>
              <a:pPr/>
              <a:t>‹#›</a:t>
            </a:fld>
            <a:endParaRPr lang="en-US"/>
          </a:p>
        </p:txBody>
      </p:sp>
    </p:spTree>
    <p:extLst>
      <p:ext uri="{BB962C8B-B14F-4D97-AF65-F5344CB8AC3E}">
        <p14:creationId xmlns:p14="http://schemas.microsoft.com/office/powerpoint/2010/main" val="2087920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kirtukas. Tekstas_fona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9144000" cy="51435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809A8AF-EE9D-484C-88DB-7C22EDFD789E}"/>
              </a:ext>
            </a:extLst>
          </p:cNvPr>
          <p:cNvPicPr>
            <a:picLocks noChangeAspect="1"/>
          </p:cNvPicPr>
          <p:nvPr userDrawn="1"/>
        </p:nvPicPr>
        <p:blipFill>
          <a:blip r:embed="rId2"/>
          <a:stretch>
            <a:fillRect/>
          </a:stretch>
        </p:blipFill>
        <p:spPr>
          <a:xfrm>
            <a:off x="3873500" y="0"/>
            <a:ext cx="5270500" cy="5143500"/>
          </a:xfrm>
          <a:prstGeom prst="rect">
            <a:avLst/>
          </a:prstGeom>
        </p:spPr>
      </p:pic>
      <p:pic>
        <p:nvPicPr>
          <p:cNvPr id="13" name="Picture 12">
            <a:extLst>
              <a:ext uri="{FF2B5EF4-FFF2-40B4-BE49-F238E27FC236}">
                <a16:creationId xmlns:a16="http://schemas.microsoft.com/office/drawing/2014/main" id="{70F016D0-8E2A-7346-BFF8-948507A1E707}"/>
              </a:ext>
            </a:extLst>
          </p:cNvPr>
          <p:cNvPicPr>
            <a:picLocks noChangeAspect="1"/>
          </p:cNvPicPr>
          <p:nvPr userDrawn="1"/>
        </p:nvPicPr>
        <p:blipFill>
          <a:blip r:embed="rId3"/>
          <a:stretch>
            <a:fillRect/>
          </a:stretch>
        </p:blipFill>
        <p:spPr>
          <a:xfrm>
            <a:off x="531799" y="4604257"/>
            <a:ext cx="8064500" cy="317500"/>
          </a:xfrm>
          <a:prstGeom prst="rect">
            <a:avLst/>
          </a:prstGeom>
        </p:spPr>
      </p:pic>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531813" y="2482394"/>
            <a:ext cx="8064500" cy="584775"/>
          </a:xfrm>
        </p:spPr>
        <p:txBody>
          <a:bodyPr/>
          <a:lstStyle>
            <a:lvl1pPr>
              <a:lnSpc>
                <a:spcPts val="4400"/>
              </a:lnSpc>
              <a:spcBef>
                <a:spcPts val="0"/>
              </a:spcBef>
              <a:defRPr sz="4200">
                <a:solidFill>
                  <a:srgbClr val="E1E1D5"/>
                </a:solidFill>
              </a:defRPr>
            </a:lvl1pPr>
          </a:lstStyle>
          <a:p>
            <a:pPr lvl="0"/>
            <a:r>
              <a:rPr lang="en-US"/>
              <a:t>Click to edit text</a:t>
            </a:r>
          </a:p>
        </p:txBody>
      </p:sp>
      <p:pic>
        <p:nvPicPr>
          <p:cNvPr id="8" name="Picture 7">
            <a:extLst>
              <a:ext uri="{FF2B5EF4-FFF2-40B4-BE49-F238E27FC236}">
                <a16:creationId xmlns:a16="http://schemas.microsoft.com/office/drawing/2014/main" id="{AFC7C23F-50E1-A241-8996-AAE3035FD16E}"/>
              </a:ext>
            </a:extLst>
          </p:cNvPr>
          <p:cNvPicPr>
            <a:picLocks noChangeAspect="1"/>
          </p:cNvPicPr>
          <p:nvPr userDrawn="1"/>
        </p:nvPicPr>
        <p:blipFill>
          <a:blip r:embed="rId4"/>
          <a:stretch>
            <a:fillRect/>
          </a:stretch>
        </p:blipFill>
        <p:spPr>
          <a:xfrm>
            <a:off x="8246717" y="315124"/>
            <a:ext cx="355600" cy="38100"/>
          </a:xfrm>
          <a:prstGeom prst="rect">
            <a:avLst/>
          </a:prstGeom>
        </p:spPr>
      </p:pic>
      <p:sp>
        <p:nvSpPr>
          <p:cNvPr id="9" name="Slide Number Placeholder 5">
            <a:extLst>
              <a:ext uri="{FF2B5EF4-FFF2-40B4-BE49-F238E27FC236}">
                <a16:creationId xmlns:a16="http://schemas.microsoft.com/office/drawing/2014/main" id="{55FBDBFE-DB52-034B-B2E0-733F768B1371}"/>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solidFill>
                  <a:srgbClr val="A3B7AF"/>
                </a:solidFill>
              </a:defRPr>
            </a:lvl1pPr>
          </a:lstStyle>
          <a:p>
            <a:fld id="{42B1E8F1-27DF-3C4C-AF5E-F329429EDE92}" type="slidenum">
              <a:rPr lang="en-US"/>
              <a:pPr/>
              <a:t>‹#›</a:t>
            </a:fld>
            <a:endParaRPr lang="en-US"/>
          </a:p>
        </p:txBody>
      </p:sp>
    </p:spTree>
    <p:extLst>
      <p:ext uri="{BB962C8B-B14F-4D97-AF65-F5344CB8AC3E}">
        <p14:creationId xmlns:p14="http://schemas.microsoft.com/office/powerpoint/2010/main" val="929513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oto_Tekstas_Graf_elementa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9144000" cy="51435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809A8AF-EE9D-484C-88DB-7C22EDFD789E}"/>
              </a:ext>
            </a:extLst>
          </p:cNvPr>
          <p:cNvPicPr>
            <a:picLocks noChangeAspect="1"/>
          </p:cNvPicPr>
          <p:nvPr userDrawn="1"/>
        </p:nvPicPr>
        <p:blipFill>
          <a:blip r:embed="rId2"/>
          <a:stretch>
            <a:fillRect/>
          </a:stretch>
        </p:blipFill>
        <p:spPr>
          <a:xfrm>
            <a:off x="3873500" y="0"/>
            <a:ext cx="5270500" cy="5143500"/>
          </a:xfrm>
          <a:prstGeom prst="rect">
            <a:avLst/>
          </a:prstGeom>
        </p:spPr>
      </p:pic>
      <p:sp>
        <p:nvSpPr>
          <p:cNvPr id="3" name="Picture Placeholder 2">
            <a:extLst>
              <a:ext uri="{FF2B5EF4-FFF2-40B4-BE49-F238E27FC236}">
                <a16:creationId xmlns:a16="http://schemas.microsoft.com/office/drawing/2014/main" id="{F42691BB-D2F6-3A43-93BF-9BF84CC771DA}"/>
              </a:ext>
            </a:extLst>
          </p:cNvPr>
          <p:cNvSpPr>
            <a:spLocks noGrp="1"/>
          </p:cNvSpPr>
          <p:nvPr>
            <p:ph type="pic" sz="quarter" idx="15"/>
          </p:nvPr>
        </p:nvSpPr>
        <p:spPr>
          <a:xfrm>
            <a:off x="0" y="0"/>
            <a:ext cx="4495800" cy="5143500"/>
          </a:xfrm>
        </p:spPr>
        <p:txBody>
          <a:bodyPr/>
          <a:lstStyle/>
          <a:p>
            <a:endParaRPr lang="en-US"/>
          </a:p>
        </p:txBody>
      </p:sp>
      <p:pic>
        <p:nvPicPr>
          <p:cNvPr id="5" name="Picture 4">
            <a:extLst>
              <a:ext uri="{FF2B5EF4-FFF2-40B4-BE49-F238E27FC236}">
                <a16:creationId xmlns:a16="http://schemas.microsoft.com/office/drawing/2014/main" id="{A4D10B5D-49BC-EB42-B772-FF55C9A52D66}"/>
              </a:ext>
            </a:extLst>
          </p:cNvPr>
          <p:cNvPicPr>
            <a:picLocks noChangeAspect="1"/>
          </p:cNvPicPr>
          <p:nvPr userDrawn="1"/>
        </p:nvPicPr>
        <p:blipFill>
          <a:blip r:embed="rId3"/>
          <a:stretch>
            <a:fillRect/>
          </a:stretch>
        </p:blipFill>
        <p:spPr>
          <a:xfrm>
            <a:off x="4849799" y="4604257"/>
            <a:ext cx="3746500" cy="317500"/>
          </a:xfrm>
          <a:prstGeom prst="rect">
            <a:avLst/>
          </a:prstGeom>
        </p:spPr>
      </p:pic>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4889554" y="453224"/>
            <a:ext cx="3706745" cy="3929290"/>
          </a:xfrm>
        </p:spPr>
        <p:txBody>
          <a:bodyPr/>
          <a:lstStyle>
            <a:lvl1pPr>
              <a:lnSpc>
                <a:spcPts val="2800"/>
              </a:lnSpc>
              <a:spcBef>
                <a:spcPts val="0"/>
              </a:spcBef>
              <a:defRPr sz="2600">
                <a:solidFill>
                  <a:srgbClr val="E1E1D5"/>
                </a:solidFill>
              </a:defRPr>
            </a:lvl1pPr>
          </a:lstStyle>
          <a:p>
            <a:pPr lvl="0"/>
            <a:r>
              <a:rPr lang="en-US"/>
              <a:t>Click to edit text</a:t>
            </a:r>
          </a:p>
        </p:txBody>
      </p:sp>
      <p:pic>
        <p:nvPicPr>
          <p:cNvPr id="12" name="Picture 11">
            <a:extLst>
              <a:ext uri="{FF2B5EF4-FFF2-40B4-BE49-F238E27FC236}">
                <a16:creationId xmlns:a16="http://schemas.microsoft.com/office/drawing/2014/main" id="{EA327382-5645-A84E-A44A-F3B1022264CA}"/>
              </a:ext>
            </a:extLst>
          </p:cNvPr>
          <p:cNvPicPr>
            <a:picLocks noChangeAspect="1"/>
          </p:cNvPicPr>
          <p:nvPr userDrawn="1"/>
        </p:nvPicPr>
        <p:blipFill>
          <a:blip r:embed="rId4"/>
          <a:stretch>
            <a:fillRect/>
          </a:stretch>
        </p:blipFill>
        <p:spPr>
          <a:xfrm>
            <a:off x="8246717" y="315124"/>
            <a:ext cx="355600" cy="38100"/>
          </a:xfrm>
          <a:prstGeom prst="rect">
            <a:avLst/>
          </a:prstGeom>
        </p:spPr>
      </p:pic>
      <p:sp>
        <p:nvSpPr>
          <p:cNvPr id="9" name="Slide Number Placeholder 5">
            <a:extLst>
              <a:ext uri="{FF2B5EF4-FFF2-40B4-BE49-F238E27FC236}">
                <a16:creationId xmlns:a16="http://schemas.microsoft.com/office/drawing/2014/main" id="{D0129B7F-CCE4-6D45-B8BF-AA62F5EA18BB}"/>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solidFill>
                  <a:srgbClr val="A3B7AF"/>
                </a:solidFill>
              </a:defRPr>
            </a:lvl1pPr>
          </a:lstStyle>
          <a:p>
            <a:fld id="{42B1E8F1-27DF-3C4C-AF5E-F329429EDE92}" type="slidenum">
              <a:rPr lang="en-US"/>
              <a:pPr/>
              <a:t>‹#›</a:t>
            </a:fld>
            <a:endParaRPr lang="en-US"/>
          </a:p>
        </p:txBody>
      </p:sp>
    </p:spTree>
    <p:extLst>
      <p:ext uri="{BB962C8B-B14F-4D97-AF65-F5344CB8AC3E}">
        <p14:creationId xmlns:p14="http://schemas.microsoft.com/office/powerpoint/2010/main" val="2311535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oto_Tekstas_0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9144000" cy="51435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F42691BB-D2F6-3A43-93BF-9BF84CC771DA}"/>
              </a:ext>
            </a:extLst>
          </p:cNvPr>
          <p:cNvSpPr>
            <a:spLocks noGrp="1"/>
          </p:cNvSpPr>
          <p:nvPr>
            <p:ph type="pic" sz="quarter" idx="15"/>
          </p:nvPr>
        </p:nvSpPr>
        <p:spPr>
          <a:xfrm>
            <a:off x="0" y="0"/>
            <a:ext cx="4495800" cy="5143500"/>
          </a:xfrm>
        </p:spPr>
        <p:txBody>
          <a:bodyPr/>
          <a:lstStyle/>
          <a:p>
            <a:endParaRPr lang="en-US"/>
          </a:p>
        </p:txBody>
      </p:sp>
      <p:pic>
        <p:nvPicPr>
          <p:cNvPr id="5" name="Picture 4">
            <a:extLst>
              <a:ext uri="{FF2B5EF4-FFF2-40B4-BE49-F238E27FC236}">
                <a16:creationId xmlns:a16="http://schemas.microsoft.com/office/drawing/2014/main" id="{A4D10B5D-49BC-EB42-B772-FF55C9A52D66}"/>
              </a:ext>
            </a:extLst>
          </p:cNvPr>
          <p:cNvPicPr>
            <a:picLocks noChangeAspect="1"/>
          </p:cNvPicPr>
          <p:nvPr userDrawn="1"/>
        </p:nvPicPr>
        <p:blipFill>
          <a:blip r:embed="rId2"/>
          <a:stretch>
            <a:fillRect/>
          </a:stretch>
        </p:blipFill>
        <p:spPr>
          <a:xfrm>
            <a:off x="4849799" y="4604257"/>
            <a:ext cx="3746500" cy="317500"/>
          </a:xfrm>
          <a:prstGeom prst="rect">
            <a:avLst/>
          </a:prstGeom>
        </p:spPr>
      </p:pic>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4889554" y="453224"/>
            <a:ext cx="3706745" cy="3929290"/>
          </a:xfrm>
        </p:spPr>
        <p:txBody>
          <a:bodyPr/>
          <a:lstStyle>
            <a:lvl1pPr>
              <a:lnSpc>
                <a:spcPts val="2800"/>
              </a:lnSpc>
              <a:spcBef>
                <a:spcPts val="0"/>
              </a:spcBef>
              <a:defRPr sz="2600">
                <a:solidFill>
                  <a:srgbClr val="E1E1D5"/>
                </a:solidFill>
              </a:defRPr>
            </a:lvl1pPr>
          </a:lstStyle>
          <a:p>
            <a:pPr lvl="0"/>
            <a:r>
              <a:rPr lang="en-US"/>
              <a:t>Click to edit text</a:t>
            </a:r>
          </a:p>
        </p:txBody>
      </p:sp>
      <p:pic>
        <p:nvPicPr>
          <p:cNvPr id="12" name="Picture 11">
            <a:extLst>
              <a:ext uri="{FF2B5EF4-FFF2-40B4-BE49-F238E27FC236}">
                <a16:creationId xmlns:a16="http://schemas.microsoft.com/office/drawing/2014/main" id="{EA327382-5645-A84E-A44A-F3B1022264CA}"/>
              </a:ext>
            </a:extLst>
          </p:cNvPr>
          <p:cNvPicPr>
            <a:picLocks noChangeAspect="1"/>
          </p:cNvPicPr>
          <p:nvPr userDrawn="1"/>
        </p:nvPicPr>
        <p:blipFill>
          <a:blip r:embed="rId3"/>
          <a:stretch>
            <a:fillRect/>
          </a:stretch>
        </p:blipFill>
        <p:spPr>
          <a:xfrm>
            <a:off x="8246717" y="315124"/>
            <a:ext cx="355600" cy="38100"/>
          </a:xfrm>
          <a:prstGeom prst="rect">
            <a:avLst/>
          </a:prstGeom>
        </p:spPr>
      </p:pic>
      <p:sp>
        <p:nvSpPr>
          <p:cNvPr id="8" name="Slide Number Placeholder 5">
            <a:extLst>
              <a:ext uri="{FF2B5EF4-FFF2-40B4-BE49-F238E27FC236}">
                <a16:creationId xmlns:a16="http://schemas.microsoft.com/office/drawing/2014/main" id="{02A2897C-E8E2-8E4C-B723-1F69DA05B9F8}"/>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solidFill>
                  <a:srgbClr val="A3B7AF"/>
                </a:solidFill>
              </a:defRPr>
            </a:lvl1pPr>
          </a:lstStyle>
          <a:p>
            <a:fld id="{42B1E8F1-27DF-3C4C-AF5E-F329429EDE92}" type="slidenum">
              <a:rPr lang="en-US"/>
              <a:pPr/>
              <a:t>‹#›</a:t>
            </a:fld>
            <a:endParaRPr lang="en-US"/>
          </a:p>
        </p:txBody>
      </p:sp>
    </p:spTree>
    <p:extLst>
      <p:ext uri="{BB962C8B-B14F-4D97-AF65-F5344CB8AC3E}">
        <p14:creationId xmlns:p14="http://schemas.microsoft.com/office/powerpoint/2010/main" val="1977939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9144000" cy="51435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0F016D0-8E2A-7346-BFF8-948507A1E707}"/>
              </a:ext>
            </a:extLst>
          </p:cNvPr>
          <p:cNvPicPr>
            <a:picLocks noChangeAspect="1"/>
          </p:cNvPicPr>
          <p:nvPr userDrawn="1"/>
        </p:nvPicPr>
        <p:blipFill>
          <a:blip r:embed="rId2"/>
          <a:stretch>
            <a:fillRect/>
          </a:stretch>
        </p:blipFill>
        <p:spPr>
          <a:xfrm>
            <a:off x="531799" y="4604257"/>
            <a:ext cx="8064500" cy="317500"/>
          </a:xfrm>
          <a:prstGeom prst="rect">
            <a:avLst/>
          </a:prstGeom>
        </p:spPr>
      </p:pic>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531813" y="2457856"/>
            <a:ext cx="8064500" cy="773289"/>
          </a:xfrm>
        </p:spPr>
        <p:txBody>
          <a:bodyPr/>
          <a:lstStyle>
            <a:lvl1pPr>
              <a:lnSpc>
                <a:spcPts val="5800"/>
              </a:lnSpc>
              <a:spcBef>
                <a:spcPts val="0"/>
              </a:spcBef>
              <a:defRPr sz="5600">
                <a:solidFill>
                  <a:srgbClr val="E1E1D5"/>
                </a:solidFill>
              </a:defRPr>
            </a:lvl1pPr>
          </a:lstStyle>
          <a:p>
            <a:pPr lvl="0"/>
            <a:r>
              <a:rPr lang="en-US"/>
              <a:t>Click to edit text</a:t>
            </a:r>
          </a:p>
        </p:txBody>
      </p:sp>
      <p:pic>
        <p:nvPicPr>
          <p:cNvPr id="7" name="Picture 6">
            <a:extLst>
              <a:ext uri="{FF2B5EF4-FFF2-40B4-BE49-F238E27FC236}">
                <a16:creationId xmlns:a16="http://schemas.microsoft.com/office/drawing/2014/main" id="{088E7FE7-43D5-8A4F-9BB9-E2970E2CA6B2}"/>
              </a:ext>
            </a:extLst>
          </p:cNvPr>
          <p:cNvPicPr>
            <a:picLocks noChangeAspect="1"/>
          </p:cNvPicPr>
          <p:nvPr userDrawn="1"/>
        </p:nvPicPr>
        <p:blipFill>
          <a:blip r:embed="rId3"/>
          <a:stretch>
            <a:fillRect/>
          </a:stretch>
        </p:blipFill>
        <p:spPr>
          <a:xfrm>
            <a:off x="8246717" y="315124"/>
            <a:ext cx="355600" cy="38100"/>
          </a:xfrm>
          <a:prstGeom prst="rect">
            <a:avLst/>
          </a:prstGeom>
        </p:spPr>
      </p:pic>
      <p:sp>
        <p:nvSpPr>
          <p:cNvPr id="8" name="Slide Number Placeholder 5">
            <a:extLst>
              <a:ext uri="{FF2B5EF4-FFF2-40B4-BE49-F238E27FC236}">
                <a16:creationId xmlns:a16="http://schemas.microsoft.com/office/drawing/2014/main" id="{F9ECE9BA-268D-2440-875F-8A140D3B15AD}"/>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solidFill>
                  <a:srgbClr val="A3B7AF"/>
                </a:solidFill>
              </a:defRPr>
            </a:lvl1pPr>
          </a:lstStyle>
          <a:p>
            <a:fld id="{42B1E8F1-27DF-3C4C-AF5E-F329429EDE92}" type="slidenum">
              <a:rPr lang="en-US"/>
              <a:pPr/>
              <a:t>‹#›</a:t>
            </a:fld>
            <a:endParaRPr lang="en-US"/>
          </a:p>
        </p:txBody>
      </p:sp>
    </p:spTree>
    <p:extLst>
      <p:ext uri="{BB962C8B-B14F-4D97-AF65-F5344CB8AC3E}">
        <p14:creationId xmlns:p14="http://schemas.microsoft.com/office/powerpoint/2010/main" val="1476674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814B17E-6E8F-F04B-AABC-77CAAEDF1E07}" type="datetime1">
              <a:t>2022-06-29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40500" y="169669"/>
            <a:ext cx="2057400" cy="183555"/>
          </a:xfrm>
          <a:prstGeom prst="rect">
            <a:avLst/>
          </a:prstGeom>
        </p:spPr>
        <p:txBody>
          <a:bodyPr/>
          <a:lstStyle/>
          <a:p>
            <a:fld id="{42B1E8F1-27DF-3C4C-AF5E-F329429EDE92}" type="slidenum">
              <a:t>‹#›</a:t>
            </a:fld>
            <a:endParaRPr lang="en-US"/>
          </a:p>
        </p:txBody>
      </p:sp>
    </p:spTree>
    <p:extLst>
      <p:ext uri="{BB962C8B-B14F-4D97-AF65-F5344CB8AC3E}">
        <p14:creationId xmlns:p14="http://schemas.microsoft.com/office/powerpoint/2010/main" val="3595319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7EC8ED1-6727-4240-941C-3CBAB450F832}" type="datetime1">
              <a:t>2022-06-29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40500" y="169669"/>
            <a:ext cx="2057400" cy="183555"/>
          </a:xfrm>
          <a:prstGeom prst="rect">
            <a:avLst/>
          </a:prstGeom>
        </p:spPr>
        <p:txBody>
          <a:bodyPr/>
          <a:lstStyle/>
          <a:p>
            <a:fld id="{42B1E8F1-27DF-3C4C-AF5E-F329429EDE92}" type="slidenum">
              <a:t>‹#›</a:t>
            </a:fld>
            <a:endParaRPr lang="en-US"/>
          </a:p>
        </p:txBody>
      </p:sp>
    </p:spTree>
    <p:extLst>
      <p:ext uri="{BB962C8B-B14F-4D97-AF65-F5344CB8AC3E}">
        <p14:creationId xmlns:p14="http://schemas.microsoft.com/office/powerpoint/2010/main" val="186663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413468"/>
            <a:ext cx="8064500" cy="313163"/>
          </a:xfrm>
          <a:prstGeom prst="rect">
            <a:avLst/>
          </a:prstGeom>
        </p:spPr>
        <p:txBody>
          <a:bodyPr>
            <a:spAutoFit/>
          </a:bodyPr>
          <a:lstStyle>
            <a:lvl1pPr>
              <a:defRPr sz="2200">
                <a:solidFill>
                  <a:srgbClr val="2D3934"/>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01B8F554-72D4-784C-9C80-66ED6A569017}" type="datetime1">
              <a:t>2022-06-29</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2B383362-1A76-C047-A69B-EC43E7DFF7F5}"/>
              </a:ext>
            </a:extLst>
          </p:cNvPr>
          <p:cNvPicPr>
            <a:picLocks noChangeAspect="1"/>
          </p:cNvPicPr>
          <p:nvPr userDrawn="1"/>
        </p:nvPicPr>
        <p:blipFill>
          <a:blip r:embed="rId2"/>
          <a:stretch>
            <a:fillRect/>
          </a:stretch>
        </p:blipFill>
        <p:spPr>
          <a:xfrm>
            <a:off x="533400" y="4578280"/>
            <a:ext cx="8064500" cy="38100"/>
          </a:xfrm>
          <a:prstGeom prst="rect">
            <a:avLst/>
          </a:prstGeom>
        </p:spPr>
      </p:pic>
      <p:sp>
        <p:nvSpPr>
          <p:cNvPr id="9" name="Slide Number Placeholder 5">
            <a:extLst>
              <a:ext uri="{FF2B5EF4-FFF2-40B4-BE49-F238E27FC236}">
                <a16:creationId xmlns:a16="http://schemas.microsoft.com/office/drawing/2014/main" id="{68BDCF5D-1BE2-864A-A33A-BA760230843B}"/>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p>
            <a:fld id="{42B1E8F1-27DF-3C4C-AF5E-F329429EDE92}" type="slidenum">
              <a:t>‹#›</a:t>
            </a:fld>
            <a:endParaRPr lang="en-US"/>
          </a:p>
        </p:txBody>
      </p:sp>
      <p:pic>
        <p:nvPicPr>
          <p:cNvPr id="10" name="Picture 9">
            <a:extLst>
              <a:ext uri="{FF2B5EF4-FFF2-40B4-BE49-F238E27FC236}">
                <a16:creationId xmlns:a16="http://schemas.microsoft.com/office/drawing/2014/main" id="{BF818864-E290-8E47-A388-9541D0F1BA90}"/>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11" name="Graphic 10">
            <a:extLst>
              <a:ext uri="{FF2B5EF4-FFF2-40B4-BE49-F238E27FC236}">
                <a16:creationId xmlns:a16="http://schemas.microsoft.com/office/drawing/2014/main" id="{384A5845-AF63-DB45-A3B4-01F1BC96DDF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88300" y="4689152"/>
            <a:ext cx="609600" cy="235595"/>
          </a:xfrm>
          <a:prstGeom prst="rect">
            <a:avLst/>
          </a:prstGeom>
        </p:spPr>
      </p:pic>
    </p:spTree>
    <p:extLst>
      <p:ext uri="{BB962C8B-B14F-4D97-AF65-F5344CB8AC3E}">
        <p14:creationId xmlns:p14="http://schemas.microsoft.com/office/powerpoint/2010/main" val="3133452537"/>
      </p:ext>
    </p:extLst>
  </p:cSld>
  <p:clrMapOvr>
    <a:masterClrMapping/>
  </p:clrMapOvr>
  <p:extLst>
    <p:ext uri="{DCECCB84-F9BA-43D5-87BE-67443E8EF086}">
      <p15:sldGuideLst xmlns:p15="http://schemas.microsoft.com/office/powerpoint/2012/main">
        <p15:guide id="1" orient="horz" pos="252" userDrawn="1">
          <p15:clr>
            <a:srgbClr val="FBAE40"/>
          </p15:clr>
        </p15:guide>
        <p15:guide id="2" pos="7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_ontent (su teksto blokais)">
    <p:spTree>
      <p:nvGrpSpPr>
        <p:cNvPr id="1" name=""/>
        <p:cNvGrpSpPr/>
        <p:nvPr/>
      </p:nvGrpSpPr>
      <p:grpSpPr>
        <a:xfrm>
          <a:off x="0" y="0"/>
          <a:ext cx="0" cy="0"/>
          <a:chOff x="0" y="0"/>
          <a:chExt cx="0" cy="0"/>
        </a:xfrm>
      </p:grpSpPr>
      <p:sp>
        <p:nvSpPr>
          <p:cNvPr id="18" name="SmartArt Placeholder 14">
            <a:extLst>
              <a:ext uri="{FF2B5EF4-FFF2-40B4-BE49-F238E27FC236}">
                <a16:creationId xmlns:a16="http://schemas.microsoft.com/office/drawing/2014/main" id="{56EEAF9C-9C1C-8F40-85D5-BF30A7BEFBD3}"/>
              </a:ext>
            </a:extLst>
          </p:cNvPr>
          <p:cNvSpPr>
            <a:spLocks noGrp="1"/>
          </p:cNvSpPr>
          <p:nvPr>
            <p:ph type="dgm" sz="quarter" idx="15" hasCustomPrompt="1"/>
          </p:nvPr>
        </p:nvSpPr>
        <p:spPr>
          <a:xfrm>
            <a:off x="523434" y="1161477"/>
            <a:ext cx="3912208" cy="284693"/>
          </a:xfrm>
          <a:solidFill>
            <a:srgbClr val="1F7B62"/>
          </a:solidFill>
        </p:spPr>
        <p:txBody>
          <a:bodyPr>
            <a:spAutoFit/>
          </a:bodyPr>
          <a:lstStyle/>
          <a:p>
            <a:r>
              <a:rPr lang="en-US"/>
              <a:t> </a:t>
            </a:r>
          </a:p>
        </p:txBody>
      </p:sp>
      <p:sp>
        <p:nvSpPr>
          <p:cNvPr id="2" name="Title 1"/>
          <p:cNvSpPr>
            <a:spLocks noGrp="1"/>
          </p:cNvSpPr>
          <p:nvPr>
            <p:ph type="title"/>
          </p:nvPr>
        </p:nvSpPr>
        <p:spPr>
          <a:xfrm>
            <a:off x="533400" y="413468"/>
            <a:ext cx="8064500" cy="284693"/>
          </a:xfrm>
          <a:prstGeom prst="rect">
            <a:avLst/>
          </a:prstGeom>
        </p:spPr>
        <p:txBody>
          <a:bodyPr>
            <a:spAutoFit/>
          </a:bodyPr>
          <a:lstStyle>
            <a:lvl1pPr>
              <a:defRPr sz="2000">
                <a:solidFill>
                  <a:srgbClr val="2D3934"/>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01B8F554-72D4-784C-9C80-66ED6A569017}" type="datetime1">
              <a:t>2022-06-29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40500" y="199891"/>
            <a:ext cx="2057400" cy="123111"/>
          </a:xfrm>
          <a:prstGeom prst="rect">
            <a:avLst/>
          </a:prstGeom>
        </p:spPr>
        <p:txBody>
          <a:bodyPr lIns="0" tIns="0" rIns="0" bIns="0">
            <a:spAutoFit/>
          </a:bodyPr>
          <a:lstStyle/>
          <a:p>
            <a:fld id="{42B1E8F1-27DF-3C4C-AF5E-F329429EDE92}" type="slidenum">
              <a:t>‹#›</a:t>
            </a:fld>
            <a:endParaRPr lang="en-US"/>
          </a:p>
        </p:txBody>
      </p:sp>
      <p:sp>
        <p:nvSpPr>
          <p:cNvPr id="9" name="Text Placeholder 8">
            <a:extLst>
              <a:ext uri="{FF2B5EF4-FFF2-40B4-BE49-F238E27FC236}">
                <a16:creationId xmlns:a16="http://schemas.microsoft.com/office/drawing/2014/main" id="{031BEC53-7AF7-9E44-950E-5A8B97263605}"/>
              </a:ext>
            </a:extLst>
          </p:cNvPr>
          <p:cNvSpPr>
            <a:spLocks noGrp="1"/>
          </p:cNvSpPr>
          <p:nvPr>
            <p:ph type="body" sz="quarter" idx="13"/>
          </p:nvPr>
        </p:nvSpPr>
        <p:spPr>
          <a:xfrm>
            <a:off x="697830" y="1243396"/>
            <a:ext cx="2156662" cy="113877"/>
          </a:xfrm>
        </p:spPr>
        <p:txBody>
          <a:bodyPr wrap="square">
            <a:spAutoFit/>
          </a:bodyPr>
          <a:lstStyle>
            <a:lvl1pPr>
              <a:defRPr sz="800" b="1" i="0">
                <a:solidFill>
                  <a:srgbClr val="E1E1D5"/>
                </a:solidFill>
                <a:latin typeface="Avenir Next Demi Bold" panose="020B0503020202020204" pitchFamily="34" charset="0"/>
              </a:defRPr>
            </a:lvl1pPr>
          </a:lstStyle>
          <a:p>
            <a:pPr lvl="0"/>
            <a:r>
              <a:rPr lang="en-US"/>
              <a:t>Edit Master text styles</a:t>
            </a:r>
          </a:p>
        </p:txBody>
      </p:sp>
      <p:sp>
        <p:nvSpPr>
          <p:cNvPr id="21" name="Content Placeholder 20">
            <a:extLst>
              <a:ext uri="{FF2B5EF4-FFF2-40B4-BE49-F238E27FC236}">
                <a16:creationId xmlns:a16="http://schemas.microsoft.com/office/drawing/2014/main" id="{161B5FB8-3D1B-2549-8E39-679F1445596A}"/>
              </a:ext>
            </a:extLst>
          </p:cNvPr>
          <p:cNvSpPr>
            <a:spLocks noGrp="1"/>
          </p:cNvSpPr>
          <p:nvPr>
            <p:ph sz="quarter" idx="16"/>
          </p:nvPr>
        </p:nvSpPr>
        <p:spPr>
          <a:xfrm>
            <a:off x="533400" y="1493565"/>
            <a:ext cx="3902075" cy="2324229"/>
          </a:xfrm>
        </p:spPr>
        <p:txBody>
          <a:bodyPr>
            <a:normAutofit/>
          </a:bodyPr>
          <a:lstStyle>
            <a:lvl1pPr>
              <a:defRPr sz="800" b="0" i="0">
                <a:latin typeface="Avenir Next" panose="020B0503020202020204" pitchFamily="34" charset="0"/>
              </a:defRPr>
            </a:lvl1pPr>
          </a:lstStyle>
          <a:p>
            <a:pPr lvl="0"/>
            <a:r>
              <a:rPr lang="en-US"/>
              <a:t>Edit Master text styles</a:t>
            </a:r>
          </a:p>
        </p:txBody>
      </p:sp>
      <p:sp>
        <p:nvSpPr>
          <p:cNvPr id="22" name="SmartArt Placeholder 14">
            <a:extLst>
              <a:ext uri="{FF2B5EF4-FFF2-40B4-BE49-F238E27FC236}">
                <a16:creationId xmlns:a16="http://schemas.microsoft.com/office/drawing/2014/main" id="{6F8E8FC0-B0CC-B141-9DDF-663F1EF5F029}"/>
              </a:ext>
            </a:extLst>
          </p:cNvPr>
          <p:cNvSpPr>
            <a:spLocks noGrp="1"/>
          </p:cNvSpPr>
          <p:nvPr>
            <p:ph type="dgm" sz="quarter" idx="17" hasCustomPrompt="1"/>
          </p:nvPr>
        </p:nvSpPr>
        <p:spPr>
          <a:xfrm>
            <a:off x="4697868" y="1161477"/>
            <a:ext cx="3912208" cy="284693"/>
          </a:xfrm>
          <a:solidFill>
            <a:srgbClr val="1F7B62"/>
          </a:solidFill>
        </p:spPr>
        <p:txBody>
          <a:bodyPr>
            <a:spAutoFit/>
          </a:bodyPr>
          <a:lstStyle/>
          <a:p>
            <a:r>
              <a:rPr lang="en-US"/>
              <a:t> </a:t>
            </a:r>
          </a:p>
        </p:txBody>
      </p:sp>
      <p:sp>
        <p:nvSpPr>
          <p:cNvPr id="23" name="Text Placeholder 8">
            <a:extLst>
              <a:ext uri="{FF2B5EF4-FFF2-40B4-BE49-F238E27FC236}">
                <a16:creationId xmlns:a16="http://schemas.microsoft.com/office/drawing/2014/main" id="{48223BBE-6280-F945-B565-42B967095B74}"/>
              </a:ext>
            </a:extLst>
          </p:cNvPr>
          <p:cNvSpPr>
            <a:spLocks noGrp="1"/>
          </p:cNvSpPr>
          <p:nvPr>
            <p:ph type="body" sz="quarter" idx="18"/>
          </p:nvPr>
        </p:nvSpPr>
        <p:spPr>
          <a:xfrm>
            <a:off x="4872264" y="1243396"/>
            <a:ext cx="2156662" cy="113877"/>
          </a:xfrm>
        </p:spPr>
        <p:txBody>
          <a:bodyPr wrap="square">
            <a:spAutoFit/>
          </a:bodyPr>
          <a:lstStyle>
            <a:lvl1pPr>
              <a:defRPr sz="800" b="1" i="0">
                <a:solidFill>
                  <a:srgbClr val="E1E1D5"/>
                </a:solidFill>
                <a:latin typeface="Avenir Next Demi Bold" panose="020B0503020202020204" pitchFamily="34" charset="0"/>
              </a:defRPr>
            </a:lvl1pPr>
          </a:lstStyle>
          <a:p>
            <a:pPr lvl="0"/>
            <a:r>
              <a:rPr lang="en-US"/>
              <a:t>Edit Master text styles</a:t>
            </a:r>
          </a:p>
        </p:txBody>
      </p:sp>
      <p:sp>
        <p:nvSpPr>
          <p:cNvPr id="24" name="Content Placeholder 20">
            <a:extLst>
              <a:ext uri="{FF2B5EF4-FFF2-40B4-BE49-F238E27FC236}">
                <a16:creationId xmlns:a16="http://schemas.microsoft.com/office/drawing/2014/main" id="{9E84325D-6247-5841-83FF-BD122420D97C}"/>
              </a:ext>
            </a:extLst>
          </p:cNvPr>
          <p:cNvSpPr>
            <a:spLocks noGrp="1"/>
          </p:cNvSpPr>
          <p:nvPr>
            <p:ph sz="quarter" idx="19"/>
          </p:nvPr>
        </p:nvSpPr>
        <p:spPr>
          <a:xfrm>
            <a:off x="4707834" y="1493565"/>
            <a:ext cx="3902075" cy="2324229"/>
          </a:xfrm>
        </p:spPr>
        <p:txBody>
          <a:bodyPr>
            <a:normAutofit/>
          </a:bodyPr>
          <a:lstStyle>
            <a:lvl1pPr>
              <a:defRPr sz="800" b="0" i="0">
                <a:latin typeface="Avenir Next" panose="020B0503020202020204" pitchFamily="34" charset="0"/>
              </a:defRPr>
            </a:lvl1pPr>
          </a:lstStyle>
          <a:p>
            <a:pPr lvl="0"/>
            <a:r>
              <a:rPr lang="en-US"/>
              <a:t>Edit Master text styles</a:t>
            </a:r>
          </a:p>
        </p:txBody>
      </p:sp>
      <p:pic>
        <p:nvPicPr>
          <p:cNvPr id="12" name="Picture 11">
            <a:extLst>
              <a:ext uri="{FF2B5EF4-FFF2-40B4-BE49-F238E27FC236}">
                <a16:creationId xmlns:a16="http://schemas.microsoft.com/office/drawing/2014/main" id="{8155E40E-13C4-654B-A193-B16F4C526035}"/>
              </a:ext>
            </a:extLst>
          </p:cNvPr>
          <p:cNvPicPr>
            <a:picLocks noChangeAspect="1"/>
          </p:cNvPicPr>
          <p:nvPr userDrawn="1"/>
        </p:nvPicPr>
        <p:blipFill>
          <a:blip r:embed="rId2"/>
          <a:stretch>
            <a:fillRect/>
          </a:stretch>
        </p:blipFill>
        <p:spPr>
          <a:xfrm>
            <a:off x="533400" y="4578280"/>
            <a:ext cx="8064500" cy="38100"/>
          </a:xfrm>
          <a:prstGeom prst="rect">
            <a:avLst/>
          </a:prstGeom>
        </p:spPr>
      </p:pic>
      <p:pic>
        <p:nvPicPr>
          <p:cNvPr id="14" name="Picture 13">
            <a:extLst>
              <a:ext uri="{FF2B5EF4-FFF2-40B4-BE49-F238E27FC236}">
                <a16:creationId xmlns:a16="http://schemas.microsoft.com/office/drawing/2014/main" id="{1ADC4924-9EE4-6C47-8106-CCB76FC8E229}"/>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15" name="Graphic 14">
            <a:extLst>
              <a:ext uri="{FF2B5EF4-FFF2-40B4-BE49-F238E27FC236}">
                <a16:creationId xmlns:a16="http://schemas.microsoft.com/office/drawing/2014/main" id="{E200CC69-5F06-E446-93A1-3563DD4527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88300" y="4689152"/>
            <a:ext cx="609600" cy="235595"/>
          </a:xfrm>
          <a:prstGeom prst="rect">
            <a:avLst/>
          </a:prstGeom>
        </p:spPr>
      </p:pic>
    </p:spTree>
    <p:extLst>
      <p:ext uri="{BB962C8B-B14F-4D97-AF65-F5344CB8AC3E}">
        <p14:creationId xmlns:p14="http://schemas.microsoft.com/office/powerpoint/2010/main" val="15365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24130"/>
            <a:ext cx="8064500" cy="313163"/>
          </a:xfrm>
          <a:prstGeom prst="rect">
            <a:avLst/>
          </a:prstGeom>
        </p:spPr>
        <p:txBody>
          <a:bodyPr>
            <a:spAutoFit/>
          </a:bodyPr>
          <a:lstStyle>
            <a:lvl1pPr>
              <a:defRPr sz="2200"/>
            </a:lvl1pPr>
          </a:lstStyle>
          <a:p>
            <a:r>
              <a:rPr lang="en-US"/>
              <a:t>Click to edit Master title style</a:t>
            </a:r>
          </a:p>
        </p:txBody>
      </p:sp>
      <p:sp>
        <p:nvSpPr>
          <p:cNvPr id="3" name="Content Placeholder 2"/>
          <p:cNvSpPr>
            <a:spLocks noGrp="1"/>
          </p:cNvSpPr>
          <p:nvPr>
            <p:ph idx="1"/>
          </p:nvPr>
        </p:nvSpPr>
        <p:spPr>
          <a:xfrm>
            <a:off x="533400" y="1226100"/>
            <a:ext cx="8064500" cy="1039259"/>
          </a:xfrm>
        </p:spPr>
        <p:txBody>
          <a:bodyPr>
            <a:spAutoFit/>
          </a:bodyPr>
          <a:lstStyle>
            <a:lvl1pPr>
              <a:defRPr sz="1600"/>
            </a:lvl1pPr>
            <a:lvl2pPr>
              <a:defRPr sz="1400"/>
            </a:lvl2pPr>
            <a:lvl3pPr>
              <a:defRPr sz="1200"/>
            </a:lvl3pPr>
            <a:lvl4pPr>
              <a:defRPr sz="1000"/>
            </a:lvl4pPr>
            <a:lvl5pPr>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8F554-72D4-784C-9C80-66ED6A569017}" type="datetime1">
              <a:t>2022-06-29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40500" y="199891"/>
            <a:ext cx="2057400" cy="123111"/>
          </a:xfrm>
          <a:prstGeom prst="rect">
            <a:avLst/>
          </a:prstGeom>
        </p:spPr>
        <p:txBody>
          <a:bodyPr lIns="0" tIns="0" rIns="0" bIns="0">
            <a:spAutoFit/>
          </a:bodyPr>
          <a:lstStyle/>
          <a:p>
            <a:fld id="{42B1E8F1-27DF-3C4C-AF5E-F329429EDE92}" type="slidenum">
              <a:t>‹#›</a:t>
            </a:fld>
            <a:endParaRPr lang="en-US"/>
          </a:p>
        </p:txBody>
      </p:sp>
      <p:pic>
        <p:nvPicPr>
          <p:cNvPr id="7" name="Picture 6">
            <a:extLst>
              <a:ext uri="{FF2B5EF4-FFF2-40B4-BE49-F238E27FC236}">
                <a16:creationId xmlns:a16="http://schemas.microsoft.com/office/drawing/2014/main" id="{2386D0D3-FEAD-0642-9F75-A6E5AED9F169}"/>
              </a:ext>
            </a:extLst>
          </p:cNvPr>
          <p:cNvPicPr>
            <a:picLocks noChangeAspect="1"/>
          </p:cNvPicPr>
          <p:nvPr userDrawn="1"/>
        </p:nvPicPr>
        <p:blipFill>
          <a:blip r:embed="rId2"/>
          <a:stretch>
            <a:fillRect/>
          </a:stretch>
        </p:blipFill>
        <p:spPr>
          <a:xfrm>
            <a:off x="533400" y="4578280"/>
            <a:ext cx="8064500" cy="38100"/>
          </a:xfrm>
          <a:prstGeom prst="rect">
            <a:avLst/>
          </a:prstGeom>
        </p:spPr>
      </p:pic>
      <p:pic>
        <p:nvPicPr>
          <p:cNvPr id="9" name="Picture 8">
            <a:extLst>
              <a:ext uri="{FF2B5EF4-FFF2-40B4-BE49-F238E27FC236}">
                <a16:creationId xmlns:a16="http://schemas.microsoft.com/office/drawing/2014/main" id="{36C5EB23-596F-0543-BBAF-2185CFF9C0B3}"/>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10" name="Graphic 9">
            <a:extLst>
              <a:ext uri="{FF2B5EF4-FFF2-40B4-BE49-F238E27FC236}">
                <a16:creationId xmlns:a16="http://schemas.microsoft.com/office/drawing/2014/main" id="{90BCB865-E933-8949-9452-F59CB37BC7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88300" y="4689152"/>
            <a:ext cx="609600" cy="235595"/>
          </a:xfrm>
          <a:prstGeom prst="rect">
            <a:avLst/>
          </a:prstGeom>
        </p:spPr>
      </p:pic>
    </p:spTree>
    <p:extLst>
      <p:ext uri="{BB962C8B-B14F-4D97-AF65-F5344CB8AC3E}">
        <p14:creationId xmlns:p14="http://schemas.microsoft.com/office/powerpoint/2010/main" val="2089532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tyreja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423358"/>
            <a:ext cx="8064500" cy="381370"/>
          </a:xfrm>
          <a:prstGeom prst="rect">
            <a:avLst/>
          </a:prstGeom>
        </p:spPr>
        <p:txBody>
          <a:bodyPr>
            <a:normAutofit/>
          </a:bodyPr>
          <a:lstStyle>
            <a:lvl1pPr>
              <a:defRPr sz="2400"/>
            </a:lvl1pPr>
          </a:lstStyle>
          <a:p>
            <a:r>
              <a:rPr lang="en-US"/>
              <a:t>Tyrėjai</a:t>
            </a:r>
          </a:p>
        </p:txBody>
      </p:sp>
      <p:sp>
        <p:nvSpPr>
          <p:cNvPr id="4" name="Date Placeholder 3"/>
          <p:cNvSpPr>
            <a:spLocks noGrp="1"/>
          </p:cNvSpPr>
          <p:nvPr>
            <p:ph type="dt" sz="half" idx="10"/>
          </p:nvPr>
        </p:nvSpPr>
        <p:spPr/>
        <p:txBody>
          <a:bodyPr/>
          <a:lstStyle/>
          <a:p>
            <a:fld id="{01B8F554-72D4-784C-9C80-66ED6A569017}" type="datetime1">
              <a:t>2022-06-29</a:t>
            </a:fld>
            <a:endParaRPr lang="en-US"/>
          </a:p>
        </p:txBody>
      </p:sp>
      <p:sp>
        <p:nvSpPr>
          <p:cNvPr id="5" name="Footer Placeholder 4"/>
          <p:cNvSpPr>
            <a:spLocks noGrp="1"/>
          </p:cNvSpPr>
          <p:nvPr>
            <p:ph type="ftr" sz="quarter" idx="11"/>
          </p:nvPr>
        </p:nvSpPr>
        <p:spPr/>
        <p:txBody>
          <a:bodyPr/>
          <a:lstStyle/>
          <a:p>
            <a:endParaRPr lang="en-US"/>
          </a:p>
        </p:txBody>
      </p:sp>
      <p:sp>
        <p:nvSpPr>
          <p:cNvPr id="37" name="Picture Placeholder 18">
            <a:extLst>
              <a:ext uri="{FF2B5EF4-FFF2-40B4-BE49-F238E27FC236}">
                <a16:creationId xmlns:a16="http://schemas.microsoft.com/office/drawing/2014/main" id="{03122222-5051-4D4D-AE43-E2200889133E}"/>
              </a:ext>
            </a:extLst>
          </p:cNvPr>
          <p:cNvSpPr>
            <a:spLocks noGrp="1"/>
          </p:cNvSpPr>
          <p:nvPr>
            <p:ph type="pic" sz="quarter" idx="27" hasCustomPrompt="1"/>
          </p:nvPr>
        </p:nvSpPr>
        <p:spPr>
          <a:xfrm>
            <a:off x="563970" y="954938"/>
            <a:ext cx="1045551" cy="1075712"/>
          </a:xfrm>
        </p:spPr>
        <p:txBody>
          <a:bodyPr>
            <a:normAutofit/>
          </a:bodyPr>
          <a:lstStyle>
            <a:lvl1pPr>
              <a:defRPr sz="1200"/>
            </a:lvl1pPr>
          </a:lstStyle>
          <a:p>
            <a:r>
              <a:rPr lang="en-US"/>
              <a:t>Darbuotojo foto</a:t>
            </a:r>
          </a:p>
        </p:txBody>
      </p:sp>
      <p:sp>
        <p:nvSpPr>
          <p:cNvPr id="38" name="Text Placeholder 23">
            <a:extLst>
              <a:ext uri="{FF2B5EF4-FFF2-40B4-BE49-F238E27FC236}">
                <a16:creationId xmlns:a16="http://schemas.microsoft.com/office/drawing/2014/main" id="{890A0B85-701D-ED41-BC2D-926653BDAEE2}"/>
              </a:ext>
            </a:extLst>
          </p:cNvPr>
          <p:cNvSpPr>
            <a:spLocks noGrp="1"/>
          </p:cNvSpPr>
          <p:nvPr>
            <p:ph type="body" sz="quarter" idx="28" hasCustomPrompt="1"/>
          </p:nvPr>
        </p:nvSpPr>
        <p:spPr>
          <a:xfrm>
            <a:off x="563970" y="2100785"/>
            <a:ext cx="1980446" cy="147682"/>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39" name="Text Placeholder 25">
            <a:extLst>
              <a:ext uri="{FF2B5EF4-FFF2-40B4-BE49-F238E27FC236}">
                <a16:creationId xmlns:a16="http://schemas.microsoft.com/office/drawing/2014/main" id="{BB02B954-FD23-D745-872D-325BB44DDA24}"/>
              </a:ext>
            </a:extLst>
          </p:cNvPr>
          <p:cNvSpPr>
            <a:spLocks noGrp="1"/>
          </p:cNvSpPr>
          <p:nvPr>
            <p:ph type="body" sz="quarter" idx="29" hasCustomPrompt="1"/>
          </p:nvPr>
        </p:nvSpPr>
        <p:spPr>
          <a:xfrm>
            <a:off x="563970" y="2276095"/>
            <a:ext cx="1980446" cy="104478"/>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40" name="Text Placeholder 25">
            <a:extLst>
              <a:ext uri="{FF2B5EF4-FFF2-40B4-BE49-F238E27FC236}">
                <a16:creationId xmlns:a16="http://schemas.microsoft.com/office/drawing/2014/main" id="{C92583EF-E079-7042-9D28-AD745E0AEBA6}"/>
              </a:ext>
            </a:extLst>
          </p:cNvPr>
          <p:cNvSpPr>
            <a:spLocks noGrp="1"/>
          </p:cNvSpPr>
          <p:nvPr>
            <p:ph type="body" sz="quarter" idx="30" hasCustomPrompt="1"/>
          </p:nvPr>
        </p:nvSpPr>
        <p:spPr>
          <a:xfrm>
            <a:off x="563970" y="2412316"/>
            <a:ext cx="1980446" cy="261719"/>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sp>
        <p:nvSpPr>
          <p:cNvPr id="41" name="Picture Placeholder 18">
            <a:extLst>
              <a:ext uri="{FF2B5EF4-FFF2-40B4-BE49-F238E27FC236}">
                <a16:creationId xmlns:a16="http://schemas.microsoft.com/office/drawing/2014/main" id="{703C99A6-A3BC-8D4E-8760-75C8DD6744CE}"/>
              </a:ext>
            </a:extLst>
          </p:cNvPr>
          <p:cNvSpPr>
            <a:spLocks noGrp="1"/>
          </p:cNvSpPr>
          <p:nvPr>
            <p:ph type="pic" sz="quarter" idx="31" hasCustomPrompt="1"/>
          </p:nvPr>
        </p:nvSpPr>
        <p:spPr>
          <a:xfrm>
            <a:off x="2631314" y="954938"/>
            <a:ext cx="1045551" cy="1075712"/>
          </a:xfrm>
        </p:spPr>
        <p:txBody>
          <a:bodyPr>
            <a:normAutofit/>
          </a:bodyPr>
          <a:lstStyle>
            <a:lvl1pPr>
              <a:defRPr sz="1200"/>
            </a:lvl1pPr>
          </a:lstStyle>
          <a:p>
            <a:r>
              <a:rPr lang="en-US"/>
              <a:t>Darbuotojo foto</a:t>
            </a:r>
          </a:p>
        </p:txBody>
      </p:sp>
      <p:sp>
        <p:nvSpPr>
          <p:cNvPr id="42" name="Text Placeholder 23">
            <a:extLst>
              <a:ext uri="{FF2B5EF4-FFF2-40B4-BE49-F238E27FC236}">
                <a16:creationId xmlns:a16="http://schemas.microsoft.com/office/drawing/2014/main" id="{E8EC5346-8C22-A64B-82CE-CE8D35E1BA53}"/>
              </a:ext>
            </a:extLst>
          </p:cNvPr>
          <p:cNvSpPr>
            <a:spLocks noGrp="1"/>
          </p:cNvSpPr>
          <p:nvPr>
            <p:ph type="body" sz="quarter" idx="32" hasCustomPrompt="1"/>
          </p:nvPr>
        </p:nvSpPr>
        <p:spPr>
          <a:xfrm>
            <a:off x="2631314" y="2100785"/>
            <a:ext cx="1980446" cy="147682"/>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43" name="Text Placeholder 25">
            <a:extLst>
              <a:ext uri="{FF2B5EF4-FFF2-40B4-BE49-F238E27FC236}">
                <a16:creationId xmlns:a16="http://schemas.microsoft.com/office/drawing/2014/main" id="{ED7B86D4-8067-B547-B6A5-DD028C099316}"/>
              </a:ext>
            </a:extLst>
          </p:cNvPr>
          <p:cNvSpPr>
            <a:spLocks noGrp="1"/>
          </p:cNvSpPr>
          <p:nvPr>
            <p:ph type="body" sz="quarter" idx="33" hasCustomPrompt="1"/>
          </p:nvPr>
        </p:nvSpPr>
        <p:spPr>
          <a:xfrm>
            <a:off x="2631314" y="2276095"/>
            <a:ext cx="1980446" cy="104478"/>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44" name="Text Placeholder 25">
            <a:extLst>
              <a:ext uri="{FF2B5EF4-FFF2-40B4-BE49-F238E27FC236}">
                <a16:creationId xmlns:a16="http://schemas.microsoft.com/office/drawing/2014/main" id="{375BB803-D491-5E43-96FC-87281B2E9C0B}"/>
              </a:ext>
            </a:extLst>
          </p:cNvPr>
          <p:cNvSpPr>
            <a:spLocks noGrp="1"/>
          </p:cNvSpPr>
          <p:nvPr>
            <p:ph type="body" sz="quarter" idx="34" hasCustomPrompt="1"/>
          </p:nvPr>
        </p:nvSpPr>
        <p:spPr>
          <a:xfrm>
            <a:off x="2631314" y="2412316"/>
            <a:ext cx="1980446" cy="261719"/>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sp>
        <p:nvSpPr>
          <p:cNvPr id="45" name="Picture Placeholder 18">
            <a:extLst>
              <a:ext uri="{FF2B5EF4-FFF2-40B4-BE49-F238E27FC236}">
                <a16:creationId xmlns:a16="http://schemas.microsoft.com/office/drawing/2014/main" id="{42B3E58F-1342-CE4D-A236-E0BCDA101402}"/>
              </a:ext>
            </a:extLst>
          </p:cNvPr>
          <p:cNvSpPr>
            <a:spLocks noGrp="1"/>
          </p:cNvSpPr>
          <p:nvPr>
            <p:ph type="pic" sz="quarter" idx="35" hasCustomPrompt="1"/>
          </p:nvPr>
        </p:nvSpPr>
        <p:spPr>
          <a:xfrm>
            <a:off x="4690705" y="954938"/>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Darbuotojo foto</a:t>
            </a:r>
          </a:p>
          <a:p>
            <a:r>
              <a:rPr lang="en-US"/>
              <a:t> </a:t>
            </a:r>
          </a:p>
        </p:txBody>
      </p:sp>
      <p:sp>
        <p:nvSpPr>
          <p:cNvPr id="46" name="Text Placeholder 23">
            <a:extLst>
              <a:ext uri="{FF2B5EF4-FFF2-40B4-BE49-F238E27FC236}">
                <a16:creationId xmlns:a16="http://schemas.microsoft.com/office/drawing/2014/main" id="{E6A2A66B-C50D-3244-82F7-ECAC13A04151}"/>
              </a:ext>
            </a:extLst>
          </p:cNvPr>
          <p:cNvSpPr>
            <a:spLocks noGrp="1"/>
          </p:cNvSpPr>
          <p:nvPr>
            <p:ph type="body" sz="quarter" idx="36" hasCustomPrompt="1"/>
          </p:nvPr>
        </p:nvSpPr>
        <p:spPr>
          <a:xfrm>
            <a:off x="4690705" y="2100785"/>
            <a:ext cx="1980446" cy="147682"/>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47" name="Text Placeholder 25">
            <a:extLst>
              <a:ext uri="{FF2B5EF4-FFF2-40B4-BE49-F238E27FC236}">
                <a16:creationId xmlns:a16="http://schemas.microsoft.com/office/drawing/2014/main" id="{F4A94C17-315B-2F41-A007-884DDBB329BC}"/>
              </a:ext>
            </a:extLst>
          </p:cNvPr>
          <p:cNvSpPr>
            <a:spLocks noGrp="1"/>
          </p:cNvSpPr>
          <p:nvPr>
            <p:ph type="body" sz="quarter" idx="37" hasCustomPrompt="1"/>
          </p:nvPr>
        </p:nvSpPr>
        <p:spPr>
          <a:xfrm>
            <a:off x="4690705" y="2276095"/>
            <a:ext cx="1980446" cy="104478"/>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48" name="Text Placeholder 25">
            <a:extLst>
              <a:ext uri="{FF2B5EF4-FFF2-40B4-BE49-F238E27FC236}">
                <a16:creationId xmlns:a16="http://schemas.microsoft.com/office/drawing/2014/main" id="{DC1C6711-4981-8147-9E61-484F4CF733DB}"/>
              </a:ext>
            </a:extLst>
          </p:cNvPr>
          <p:cNvSpPr>
            <a:spLocks noGrp="1"/>
          </p:cNvSpPr>
          <p:nvPr>
            <p:ph type="body" sz="quarter" idx="38" hasCustomPrompt="1"/>
          </p:nvPr>
        </p:nvSpPr>
        <p:spPr>
          <a:xfrm>
            <a:off x="4690705" y="2412316"/>
            <a:ext cx="1980446" cy="261719"/>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sp>
        <p:nvSpPr>
          <p:cNvPr id="49" name="Picture Placeholder 18">
            <a:extLst>
              <a:ext uri="{FF2B5EF4-FFF2-40B4-BE49-F238E27FC236}">
                <a16:creationId xmlns:a16="http://schemas.microsoft.com/office/drawing/2014/main" id="{1EFAE2F2-525F-BA49-9F9C-13CE3FFECAF0}"/>
              </a:ext>
            </a:extLst>
          </p:cNvPr>
          <p:cNvSpPr>
            <a:spLocks noGrp="1"/>
          </p:cNvSpPr>
          <p:nvPr>
            <p:ph type="pic" sz="quarter" idx="39" hasCustomPrompt="1"/>
          </p:nvPr>
        </p:nvSpPr>
        <p:spPr>
          <a:xfrm>
            <a:off x="6742144" y="954938"/>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Darbuotojo foto</a:t>
            </a:r>
          </a:p>
          <a:p>
            <a:endParaRPr lang="en-US"/>
          </a:p>
        </p:txBody>
      </p:sp>
      <p:sp>
        <p:nvSpPr>
          <p:cNvPr id="50" name="Text Placeholder 23">
            <a:extLst>
              <a:ext uri="{FF2B5EF4-FFF2-40B4-BE49-F238E27FC236}">
                <a16:creationId xmlns:a16="http://schemas.microsoft.com/office/drawing/2014/main" id="{F6ACE469-48F3-6A49-9A92-422B14E1812C}"/>
              </a:ext>
            </a:extLst>
          </p:cNvPr>
          <p:cNvSpPr>
            <a:spLocks noGrp="1"/>
          </p:cNvSpPr>
          <p:nvPr>
            <p:ph type="body" sz="quarter" idx="40" hasCustomPrompt="1"/>
          </p:nvPr>
        </p:nvSpPr>
        <p:spPr>
          <a:xfrm>
            <a:off x="6742144" y="2100785"/>
            <a:ext cx="1980446" cy="147682"/>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51" name="Text Placeholder 25">
            <a:extLst>
              <a:ext uri="{FF2B5EF4-FFF2-40B4-BE49-F238E27FC236}">
                <a16:creationId xmlns:a16="http://schemas.microsoft.com/office/drawing/2014/main" id="{069BF1A0-43D4-8E46-9D86-73A19736F712}"/>
              </a:ext>
            </a:extLst>
          </p:cNvPr>
          <p:cNvSpPr>
            <a:spLocks noGrp="1"/>
          </p:cNvSpPr>
          <p:nvPr>
            <p:ph type="body" sz="quarter" idx="41" hasCustomPrompt="1"/>
          </p:nvPr>
        </p:nvSpPr>
        <p:spPr>
          <a:xfrm>
            <a:off x="6742144" y="2276095"/>
            <a:ext cx="1980446" cy="104478"/>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52" name="Text Placeholder 25">
            <a:extLst>
              <a:ext uri="{FF2B5EF4-FFF2-40B4-BE49-F238E27FC236}">
                <a16:creationId xmlns:a16="http://schemas.microsoft.com/office/drawing/2014/main" id="{1369ABB1-6316-714B-8B37-FB61C0BFEA58}"/>
              </a:ext>
            </a:extLst>
          </p:cNvPr>
          <p:cNvSpPr>
            <a:spLocks noGrp="1"/>
          </p:cNvSpPr>
          <p:nvPr>
            <p:ph type="body" sz="quarter" idx="42" hasCustomPrompt="1"/>
          </p:nvPr>
        </p:nvSpPr>
        <p:spPr>
          <a:xfrm>
            <a:off x="6742144" y="2412316"/>
            <a:ext cx="1980446" cy="261719"/>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sp>
        <p:nvSpPr>
          <p:cNvPr id="53" name="Picture Placeholder 18">
            <a:extLst>
              <a:ext uri="{FF2B5EF4-FFF2-40B4-BE49-F238E27FC236}">
                <a16:creationId xmlns:a16="http://schemas.microsoft.com/office/drawing/2014/main" id="{16ABA252-87C7-0144-8A33-570D1CA2AF63}"/>
              </a:ext>
            </a:extLst>
          </p:cNvPr>
          <p:cNvSpPr>
            <a:spLocks noGrp="1"/>
          </p:cNvSpPr>
          <p:nvPr>
            <p:ph type="pic" sz="quarter" idx="43" hasCustomPrompt="1"/>
          </p:nvPr>
        </p:nvSpPr>
        <p:spPr>
          <a:xfrm>
            <a:off x="563970" y="2791687"/>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Darbuotojo foto</a:t>
            </a:r>
          </a:p>
          <a:p>
            <a:endParaRPr lang="en-US"/>
          </a:p>
        </p:txBody>
      </p:sp>
      <p:sp>
        <p:nvSpPr>
          <p:cNvPr id="54" name="Text Placeholder 23">
            <a:extLst>
              <a:ext uri="{FF2B5EF4-FFF2-40B4-BE49-F238E27FC236}">
                <a16:creationId xmlns:a16="http://schemas.microsoft.com/office/drawing/2014/main" id="{CABA8E3C-029F-EE4D-9929-888E12C4142B}"/>
              </a:ext>
            </a:extLst>
          </p:cNvPr>
          <p:cNvSpPr>
            <a:spLocks noGrp="1"/>
          </p:cNvSpPr>
          <p:nvPr>
            <p:ph type="body" sz="quarter" idx="44" hasCustomPrompt="1"/>
          </p:nvPr>
        </p:nvSpPr>
        <p:spPr>
          <a:xfrm>
            <a:off x="563970" y="3937534"/>
            <a:ext cx="1980446" cy="147682"/>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55" name="Text Placeholder 25">
            <a:extLst>
              <a:ext uri="{FF2B5EF4-FFF2-40B4-BE49-F238E27FC236}">
                <a16:creationId xmlns:a16="http://schemas.microsoft.com/office/drawing/2014/main" id="{376CEB49-3220-C140-8734-2F2AE2C34AD1}"/>
              </a:ext>
            </a:extLst>
          </p:cNvPr>
          <p:cNvSpPr>
            <a:spLocks noGrp="1"/>
          </p:cNvSpPr>
          <p:nvPr>
            <p:ph type="body" sz="quarter" idx="45" hasCustomPrompt="1"/>
          </p:nvPr>
        </p:nvSpPr>
        <p:spPr>
          <a:xfrm>
            <a:off x="563970" y="4112844"/>
            <a:ext cx="1980446" cy="104478"/>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56" name="Text Placeholder 25">
            <a:extLst>
              <a:ext uri="{FF2B5EF4-FFF2-40B4-BE49-F238E27FC236}">
                <a16:creationId xmlns:a16="http://schemas.microsoft.com/office/drawing/2014/main" id="{798F2D9E-A200-0142-9585-7F36258B96E7}"/>
              </a:ext>
            </a:extLst>
          </p:cNvPr>
          <p:cNvSpPr>
            <a:spLocks noGrp="1"/>
          </p:cNvSpPr>
          <p:nvPr>
            <p:ph type="body" sz="quarter" idx="46" hasCustomPrompt="1"/>
          </p:nvPr>
        </p:nvSpPr>
        <p:spPr>
          <a:xfrm>
            <a:off x="563970" y="4249065"/>
            <a:ext cx="1980446" cy="261719"/>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sp>
        <p:nvSpPr>
          <p:cNvPr id="57" name="Picture Placeholder 18">
            <a:extLst>
              <a:ext uri="{FF2B5EF4-FFF2-40B4-BE49-F238E27FC236}">
                <a16:creationId xmlns:a16="http://schemas.microsoft.com/office/drawing/2014/main" id="{B01F4EF8-A3B3-0A4B-852C-0E9B7B196F1C}"/>
              </a:ext>
            </a:extLst>
          </p:cNvPr>
          <p:cNvSpPr>
            <a:spLocks noGrp="1"/>
          </p:cNvSpPr>
          <p:nvPr>
            <p:ph type="pic" sz="quarter" idx="47" hasCustomPrompt="1"/>
          </p:nvPr>
        </p:nvSpPr>
        <p:spPr>
          <a:xfrm>
            <a:off x="2631314" y="2791687"/>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Darbuotojo foto</a:t>
            </a:r>
          </a:p>
          <a:p>
            <a:endParaRPr lang="en-US"/>
          </a:p>
        </p:txBody>
      </p:sp>
      <p:sp>
        <p:nvSpPr>
          <p:cNvPr id="58" name="Text Placeholder 23">
            <a:extLst>
              <a:ext uri="{FF2B5EF4-FFF2-40B4-BE49-F238E27FC236}">
                <a16:creationId xmlns:a16="http://schemas.microsoft.com/office/drawing/2014/main" id="{A4A3E644-E1D1-F249-A4CB-56907221B741}"/>
              </a:ext>
            </a:extLst>
          </p:cNvPr>
          <p:cNvSpPr>
            <a:spLocks noGrp="1"/>
          </p:cNvSpPr>
          <p:nvPr>
            <p:ph type="body" sz="quarter" idx="48" hasCustomPrompt="1"/>
          </p:nvPr>
        </p:nvSpPr>
        <p:spPr>
          <a:xfrm>
            <a:off x="2631314" y="3937534"/>
            <a:ext cx="1980446" cy="147682"/>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59" name="Text Placeholder 25">
            <a:extLst>
              <a:ext uri="{FF2B5EF4-FFF2-40B4-BE49-F238E27FC236}">
                <a16:creationId xmlns:a16="http://schemas.microsoft.com/office/drawing/2014/main" id="{D28DE2A8-AAD1-084B-AA89-67F9058A1DB3}"/>
              </a:ext>
            </a:extLst>
          </p:cNvPr>
          <p:cNvSpPr>
            <a:spLocks noGrp="1"/>
          </p:cNvSpPr>
          <p:nvPr>
            <p:ph type="body" sz="quarter" idx="49" hasCustomPrompt="1"/>
          </p:nvPr>
        </p:nvSpPr>
        <p:spPr>
          <a:xfrm>
            <a:off x="2631314" y="4112844"/>
            <a:ext cx="1980446" cy="104478"/>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60" name="Text Placeholder 25">
            <a:extLst>
              <a:ext uri="{FF2B5EF4-FFF2-40B4-BE49-F238E27FC236}">
                <a16:creationId xmlns:a16="http://schemas.microsoft.com/office/drawing/2014/main" id="{C7669993-555F-3B46-84D6-3CDAF79E3294}"/>
              </a:ext>
            </a:extLst>
          </p:cNvPr>
          <p:cNvSpPr>
            <a:spLocks noGrp="1"/>
          </p:cNvSpPr>
          <p:nvPr>
            <p:ph type="body" sz="quarter" idx="50" hasCustomPrompt="1"/>
          </p:nvPr>
        </p:nvSpPr>
        <p:spPr>
          <a:xfrm>
            <a:off x="2631314" y="4249065"/>
            <a:ext cx="1980446" cy="261719"/>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sp>
        <p:nvSpPr>
          <p:cNvPr id="61" name="Picture Placeholder 18">
            <a:extLst>
              <a:ext uri="{FF2B5EF4-FFF2-40B4-BE49-F238E27FC236}">
                <a16:creationId xmlns:a16="http://schemas.microsoft.com/office/drawing/2014/main" id="{82BDD24C-59AE-C04D-A25A-2E45D1EE5299}"/>
              </a:ext>
            </a:extLst>
          </p:cNvPr>
          <p:cNvSpPr>
            <a:spLocks noGrp="1"/>
          </p:cNvSpPr>
          <p:nvPr>
            <p:ph type="pic" sz="quarter" idx="51" hasCustomPrompt="1"/>
          </p:nvPr>
        </p:nvSpPr>
        <p:spPr>
          <a:xfrm>
            <a:off x="4690705" y="2791687"/>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Darbuotojo foto</a:t>
            </a:r>
          </a:p>
          <a:p>
            <a:endParaRPr lang="en-US"/>
          </a:p>
        </p:txBody>
      </p:sp>
      <p:sp>
        <p:nvSpPr>
          <p:cNvPr id="62" name="Text Placeholder 23">
            <a:extLst>
              <a:ext uri="{FF2B5EF4-FFF2-40B4-BE49-F238E27FC236}">
                <a16:creationId xmlns:a16="http://schemas.microsoft.com/office/drawing/2014/main" id="{3E434577-92AD-A546-BA63-9FCB0CFDCCD1}"/>
              </a:ext>
            </a:extLst>
          </p:cNvPr>
          <p:cNvSpPr>
            <a:spLocks noGrp="1"/>
          </p:cNvSpPr>
          <p:nvPr>
            <p:ph type="body" sz="quarter" idx="52" hasCustomPrompt="1"/>
          </p:nvPr>
        </p:nvSpPr>
        <p:spPr>
          <a:xfrm>
            <a:off x="4690705" y="3937534"/>
            <a:ext cx="1980446" cy="147682"/>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63" name="Text Placeholder 25">
            <a:extLst>
              <a:ext uri="{FF2B5EF4-FFF2-40B4-BE49-F238E27FC236}">
                <a16:creationId xmlns:a16="http://schemas.microsoft.com/office/drawing/2014/main" id="{CA4D742F-5602-2844-AC85-5C12FBA29E39}"/>
              </a:ext>
            </a:extLst>
          </p:cNvPr>
          <p:cNvSpPr>
            <a:spLocks noGrp="1"/>
          </p:cNvSpPr>
          <p:nvPr>
            <p:ph type="body" sz="quarter" idx="53" hasCustomPrompt="1"/>
          </p:nvPr>
        </p:nvSpPr>
        <p:spPr>
          <a:xfrm>
            <a:off x="4690705" y="4112844"/>
            <a:ext cx="1980446" cy="104478"/>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64" name="Text Placeholder 25">
            <a:extLst>
              <a:ext uri="{FF2B5EF4-FFF2-40B4-BE49-F238E27FC236}">
                <a16:creationId xmlns:a16="http://schemas.microsoft.com/office/drawing/2014/main" id="{EC88B9AF-B274-C840-8131-4542E735B0BC}"/>
              </a:ext>
            </a:extLst>
          </p:cNvPr>
          <p:cNvSpPr>
            <a:spLocks noGrp="1"/>
          </p:cNvSpPr>
          <p:nvPr>
            <p:ph type="body" sz="quarter" idx="54" hasCustomPrompt="1"/>
          </p:nvPr>
        </p:nvSpPr>
        <p:spPr>
          <a:xfrm>
            <a:off x="4690705" y="4249065"/>
            <a:ext cx="1980446" cy="261719"/>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sp>
        <p:nvSpPr>
          <p:cNvPr id="65" name="Picture Placeholder 18">
            <a:extLst>
              <a:ext uri="{FF2B5EF4-FFF2-40B4-BE49-F238E27FC236}">
                <a16:creationId xmlns:a16="http://schemas.microsoft.com/office/drawing/2014/main" id="{4CF340C9-6BC3-C248-B4C0-AB010F384217}"/>
              </a:ext>
            </a:extLst>
          </p:cNvPr>
          <p:cNvSpPr>
            <a:spLocks noGrp="1"/>
          </p:cNvSpPr>
          <p:nvPr>
            <p:ph type="pic" sz="quarter" idx="55" hasCustomPrompt="1"/>
          </p:nvPr>
        </p:nvSpPr>
        <p:spPr>
          <a:xfrm>
            <a:off x="6742144" y="2791687"/>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Darbuotojo foto</a:t>
            </a:r>
          </a:p>
          <a:p>
            <a:endParaRPr lang="en-US"/>
          </a:p>
        </p:txBody>
      </p:sp>
      <p:sp>
        <p:nvSpPr>
          <p:cNvPr id="66" name="Text Placeholder 23">
            <a:extLst>
              <a:ext uri="{FF2B5EF4-FFF2-40B4-BE49-F238E27FC236}">
                <a16:creationId xmlns:a16="http://schemas.microsoft.com/office/drawing/2014/main" id="{8DC1797B-CD6F-DD42-88F5-D61AF443AFE7}"/>
              </a:ext>
            </a:extLst>
          </p:cNvPr>
          <p:cNvSpPr>
            <a:spLocks noGrp="1"/>
          </p:cNvSpPr>
          <p:nvPr>
            <p:ph type="body" sz="quarter" idx="56" hasCustomPrompt="1"/>
          </p:nvPr>
        </p:nvSpPr>
        <p:spPr>
          <a:xfrm>
            <a:off x="6742144" y="3937534"/>
            <a:ext cx="1980446" cy="147682"/>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67" name="Text Placeholder 25">
            <a:extLst>
              <a:ext uri="{FF2B5EF4-FFF2-40B4-BE49-F238E27FC236}">
                <a16:creationId xmlns:a16="http://schemas.microsoft.com/office/drawing/2014/main" id="{FEC36B77-5EBE-824A-8AE2-677FD028A4B8}"/>
              </a:ext>
            </a:extLst>
          </p:cNvPr>
          <p:cNvSpPr>
            <a:spLocks noGrp="1"/>
          </p:cNvSpPr>
          <p:nvPr>
            <p:ph type="body" sz="quarter" idx="57" hasCustomPrompt="1"/>
          </p:nvPr>
        </p:nvSpPr>
        <p:spPr>
          <a:xfrm>
            <a:off x="6742144" y="4112844"/>
            <a:ext cx="1980446" cy="104478"/>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68" name="Text Placeholder 25">
            <a:extLst>
              <a:ext uri="{FF2B5EF4-FFF2-40B4-BE49-F238E27FC236}">
                <a16:creationId xmlns:a16="http://schemas.microsoft.com/office/drawing/2014/main" id="{3674554D-02F9-054C-A8CB-028E4359A03A}"/>
              </a:ext>
            </a:extLst>
          </p:cNvPr>
          <p:cNvSpPr>
            <a:spLocks noGrp="1"/>
          </p:cNvSpPr>
          <p:nvPr>
            <p:ph type="body" sz="quarter" idx="58" hasCustomPrompt="1"/>
          </p:nvPr>
        </p:nvSpPr>
        <p:spPr>
          <a:xfrm>
            <a:off x="6742144" y="4249065"/>
            <a:ext cx="1980446" cy="261719"/>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pic>
        <p:nvPicPr>
          <p:cNvPr id="69" name="Picture 68">
            <a:extLst>
              <a:ext uri="{FF2B5EF4-FFF2-40B4-BE49-F238E27FC236}">
                <a16:creationId xmlns:a16="http://schemas.microsoft.com/office/drawing/2014/main" id="{A3270FA8-99A1-294B-8A5E-26899DEDA110}"/>
              </a:ext>
            </a:extLst>
          </p:cNvPr>
          <p:cNvPicPr>
            <a:picLocks noChangeAspect="1"/>
          </p:cNvPicPr>
          <p:nvPr userDrawn="1"/>
        </p:nvPicPr>
        <p:blipFill>
          <a:blip r:embed="rId2"/>
          <a:stretch>
            <a:fillRect/>
          </a:stretch>
        </p:blipFill>
        <p:spPr>
          <a:xfrm>
            <a:off x="533400" y="4578280"/>
            <a:ext cx="8064500" cy="38100"/>
          </a:xfrm>
          <a:prstGeom prst="rect">
            <a:avLst/>
          </a:prstGeom>
        </p:spPr>
      </p:pic>
      <p:sp>
        <p:nvSpPr>
          <p:cNvPr id="71" name="Slide Number Placeholder 5">
            <a:extLst>
              <a:ext uri="{FF2B5EF4-FFF2-40B4-BE49-F238E27FC236}">
                <a16:creationId xmlns:a16="http://schemas.microsoft.com/office/drawing/2014/main" id="{CB4C0197-ECED-E64E-988D-20E24C61AE51}"/>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p>
            <a:fld id="{42B1E8F1-27DF-3C4C-AF5E-F329429EDE92}" type="slidenum">
              <a:t>‹#›</a:t>
            </a:fld>
            <a:endParaRPr lang="en-US"/>
          </a:p>
        </p:txBody>
      </p:sp>
      <p:pic>
        <p:nvPicPr>
          <p:cNvPr id="72" name="Picture 71">
            <a:extLst>
              <a:ext uri="{FF2B5EF4-FFF2-40B4-BE49-F238E27FC236}">
                <a16:creationId xmlns:a16="http://schemas.microsoft.com/office/drawing/2014/main" id="{CF2B3210-9CF9-8848-9CB0-C6DAE0084973}"/>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73" name="Graphic 72">
            <a:extLst>
              <a:ext uri="{FF2B5EF4-FFF2-40B4-BE49-F238E27FC236}">
                <a16:creationId xmlns:a16="http://schemas.microsoft.com/office/drawing/2014/main" id="{4C0B91AF-E8CD-414C-994B-4A593ECCEB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88300" y="4689152"/>
            <a:ext cx="609600" cy="235595"/>
          </a:xfrm>
          <a:prstGeom prst="rect">
            <a:avLst/>
          </a:prstGeom>
        </p:spPr>
      </p:pic>
    </p:spTree>
    <p:extLst>
      <p:ext uri="{BB962C8B-B14F-4D97-AF65-F5344CB8AC3E}">
        <p14:creationId xmlns:p14="http://schemas.microsoft.com/office/powerpoint/2010/main" val="349277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D57FD0-3BF9-1049-9403-F3295323F706}" type="datetime1">
              <a:t>2022-06-29</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5C78B5D6-B235-A248-A71A-49807997321A}"/>
              </a:ext>
            </a:extLst>
          </p:cNvPr>
          <p:cNvPicPr>
            <a:picLocks noChangeAspect="1"/>
          </p:cNvPicPr>
          <p:nvPr userDrawn="1"/>
        </p:nvPicPr>
        <p:blipFill>
          <a:blip r:embed="rId2"/>
          <a:stretch>
            <a:fillRect/>
          </a:stretch>
        </p:blipFill>
        <p:spPr>
          <a:xfrm>
            <a:off x="533400" y="4578280"/>
            <a:ext cx="8064500" cy="38100"/>
          </a:xfrm>
          <a:prstGeom prst="rect">
            <a:avLst/>
          </a:prstGeom>
        </p:spPr>
      </p:pic>
      <p:sp>
        <p:nvSpPr>
          <p:cNvPr id="9" name="Slide Number Placeholder 5">
            <a:extLst>
              <a:ext uri="{FF2B5EF4-FFF2-40B4-BE49-F238E27FC236}">
                <a16:creationId xmlns:a16="http://schemas.microsoft.com/office/drawing/2014/main" id="{C255A7D3-D728-154F-8432-B6CE03CC7FF5}"/>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p>
            <a:fld id="{42B1E8F1-27DF-3C4C-AF5E-F329429EDE92}" type="slidenum">
              <a:t>‹#›</a:t>
            </a:fld>
            <a:endParaRPr lang="en-US"/>
          </a:p>
        </p:txBody>
      </p:sp>
      <p:pic>
        <p:nvPicPr>
          <p:cNvPr id="10" name="Picture 9">
            <a:extLst>
              <a:ext uri="{FF2B5EF4-FFF2-40B4-BE49-F238E27FC236}">
                <a16:creationId xmlns:a16="http://schemas.microsoft.com/office/drawing/2014/main" id="{CD40BF6C-9393-D044-905F-2058FFC25DD6}"/>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11" name="Graphic 10">
            <a:extLst>
              <a:ext uri="{FF2B5EF4-FFF2-40B4-BE49-F238E27FC236}">
                <a16:creationId xmlns:a16="http://schemas.microsoft.com/office/drawing/2014/main" id="{F3CA081B-204F-0E46-9835-CE85F4A189D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88300" y="4689152"/>
            <a:ext cx="609600" cy="235595"/>
          </a:xfrm>
          <a:prstGeom prst="rect">
            <a:avLst/>
          </a:prstGeom>
        </p:spPr>
      </p:pic>
    </p:spTree>
    <p:extLst>
      <p:ext uri="{BB962C8B-B14F-4D97-AF65-F5344CB8AC3E}">
        <p14:creationId xmlns:p14="http://schemas.microsoft.com/office/powerpoint/2010/main" val="254548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556320"/>
            <a:ext cx="8064500" cy="73392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33400" y="1369219"/>
            <a:ext cx="3981450" cy="32090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968750" cy="32090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1AAA59-C840-4A44-AE88-754D08C173F7}" type="datetime1">
              <a:t>2022-06-29</a:t>
            </a:fld>
            <a:endParaRPr lang="en-US"/>
          </a:p>
        </p:txBody>
      </p:sp>
      <p:sp>
        <p:nvSpPr>
          <p:cNvPr id="6" name="Footer Placeholder 5"/>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108198F3-88B2-594A-BEE1-B20D31C9F021}"/>
              </a:ext>
            </a:extLst>
          </p:cNvPr>
          <p:cNvPicPr>
            <a:picLocks noChangeAspect="1"/>
          </p:cNvPicPr>
          <p:nvPr userDrawn="1"/>
        </p:nvPicPr>
        <p:blipFill>
          <a:blip r:embed="rId2"/>
          <a:stretch>
            <a:fillRect/>
          </a:stretch>
        </p:blipFill>
        <p:spPr>
          <a:xfrm>
            <a:off x="533400" y="4578280"/>
            <a:ext cx="8064500" cy="38100"/>
          </a:xfrm>
          <a:prstGeom prst="rect">
            <a:avLst/>
          </a:prstGeom>
        </p:spPr>
      </p:pic>
      <p:sp>
        <p:nvSpPr>
          <p:cNvPr id="10" name="Slide Number Placeholder 5">
            <a:extLst>
              <a:ext uri="{FF2B5EF4-FFF2-40B4-BE49-F238E27FC236}">
                <a16:creationId xmlns:a16="http://schemas.microsoft.com/office/drawing/2014/main" id="{223F21EE-B41E-C24B-8313-EC481101C31A}"/>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p>
            <a:fld id="{42B1E8F1-27DF-3C4C-AF5E-F329429EDE92}" type="slidenum">
              <a:t>‹#›</a:t>
            </a:fld>
            <a:endParaRPr lang="en-US"/>
          </a:p>
        </p:txBody>
      </p:sp>
      <p:pic>
        <p:nvPicPr>
          <p:cNvPr id="11" name="Picture 10">
            <a:extLst>
              <a:ext uri="{FF2B5EF4-FFF2-40B4-BE49-F238E27FC236}">
                <a16:creationId xmlns:a16="http://schemas.microsoft.com/office/drawing/2014/main" id="{7FBC13C7-4BA1-964C-953D-5EDF8D466C64}"/>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12" name="Graphic 11">
            <a:extLst>
              <a:ext uri="{FF2B5EF4-FFF2-40B4-BE49-F238E27FC236}">
                <a16:creationId xmlns:a16="http://schemas.microsoft.com/office/drawing/2014/main" id="{3DB0BBB2-C8CF-E541-8729-ADE74FB00C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88300" y="4689152"/>
            <a:ext cx="609600" cy="235595"/>
          </a:xfrm>
          <a:prstGeom prst="rect">
            <a:avLst/>
          </a:prstGeom>
        </p:spPr>
      </p:pic>
    </p:spTree>
    <p:extLst>
      <p:ext uri="{BB962C8B-B14F-4D97-AF65-F5344CB8AC3E}">
        <p14:creationId xmlns:p14="http://schemas.microsoft.com/office/powerpoint/2010/main" val="403033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13468"/>
            <a:ext cx="8064500" cy="854548"/>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33400" y="1328260"/>
            <a:ext cx="3964782" cy="48463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33400" y="1878806"/>
            <a:ext cx="3964782" cy="26736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328260"/>
            <a:ext cx="3968750" cy="48463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968750" cy="26736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6737BE-0121-9B4C-93DA-BD1FDF51D5BE}" type="datetime1">
              <a:t>2022-06-29</a:t>
            </a:fld>
            <a:endParaRPr lang="en-US"/>
          </a:p>
        </p:txBody>
      </p:sp>
      <p:sp>
        <p:nvSpPr>
          <p:cNvPr id="8" name="Footer Placeholder 7"/>
          <p:cNvSpPr>
            <a:spLocks noGrp="1"/>
          </p:cNvSpPr>
          <p:nvPr>
            <p:ph type="ftr" sz="quarter" idx="11"/>
          </p:nvPr>
        </p:nvSpPr>
        <p:spPr/>
        <p:txBody>
          <a:bodyPr/>
          <a:lstStyle/>
          <a:p>
            <a:endParaRPr lang="en-US"/>
          </a:p>
        </p:txBody>
      </p:sp>
      <p:pic>
        <p:nvPicPr>
          <p:cNvPr id="10" name="Picture 9">
            <a:extLst>
              <a:ext uri="{FF2B5EF4-FFF2-40B4-BE49-F238E27FC236}">
                <a16:creationId xmlns:a16="http://schemas.microsoft.com/office/drawing/2014/main" id="{3099027A-653C-EE4A-81AF-E3301DCE3743}"/>
              </a:ext>
            </a:extLst>
          </p:cNvPr>
          <p:cNvPicPr>
            <a:picLocks noChangeAspect="1"/>
          </p:cNvPicPr>
          <p:nvPr userDrawn="1"/>
        </p:nvPicPr>
        <p:blipFill>
          <a:blip r:embed="rId2"/>
          <a:stretch>
            <a:fillRect/>
          </a:stretch>
        </p:blipFill>
        <p:spPr>
          <a:xfrm>
            <a:off x="533400" y="4578280"/>
            <a:ext cx="8064500" cy="38100"/>
          </a:xfrm>
          <a:prstGeom prst="rect">
            <a:avLst/>
          </a:prstGeom>
        </p:spPr>
      </p:pic>
      <p:sp>
        <p:nvSpPr>
          <p:cNvPr id="12" name="Slide Number Placeholder 5">
            <a:extLst>
              <a:ext uri="{FF2B5EF4-FFF2-40B4-BE49-F238E27FC236}">
                <a16:creationId xmlns:a16="http://schemas.microsoft.com/office/drawing/2014/main" id="{E72A62B1-9E99-7A4F-BCA5-E18442516BF9}"/>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p>
            <a:fld id="{42B1E8F1-27DF-3C4C-AF5E-F329429EDE92}" type="slidenum">
              <a:t>‹#›</a:t>
            </a:fld>
            <a:endParaRPr lang="en-US"/>
          </a:p>
        </p:txBody>
      </p:sp>
      <p:pic>
        <p:nvPicPr>
          <p:cNvPr id="13" name="Picture 12">
            <a:extLst>
              <a:ext uri="{FF2B5EF4-FFF2-40B4-BE49-F238E27FC236}">
                <a16:creationId xmlns:a16="http://schemas.microsoft.com/office/drawing/2014/main" id="{3710E3CD-DDD9-FA4F-9422-9F653F16997C}"/>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14" name="Graphic 13">
            <a:extLst>
              <a:ext uri="{FF2B5EF4-FFF2-40B4-BE49-F238E27FC236}">
                <a16:creationId xmlns:a16="http://schemas.microsoft.com/office/drawing/2014/main" id="{A4D66303-E2B2-B24A-8625-945DCE89A5D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88300" y="4689152"/>
            <a:ext cx="609600" cy="235595"/>
          </a:xfrm>
          <a:prstGeom prst="rect">
            <a:avLst/>
          </a:prstGeom>
        </p:spPr>
      </p:pic>
    </p:spTree>
    <p:extLst>
      <p:ext uri="{BB962C8B-B14F-4D97-AF65-F5344CB8AC3E}">
        <p14:creationId xmlns:p14="http://schemas.microsoft.com/office/powerpoint/2010/main" val="3576963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556320"/>
            <a:ext cx="8064500" cy="73392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385ADA4A-75DA-6545-B6BE-8569D94F3437}" type="datetime1">
              <a:t>2022-06-29</a:t>
            </a:fld>
            <a:endParaRPr lang="en-US"/>
          </a:p>
        </p:txBody>
      </p:sp>
      <p:sp>
        <p:nvSpPr>
          <p:cNvPr id="4" name="Footer Placeholder 3"/>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B955EF43-065C-624A-8239-6611DDCC4450}"/>
              </a:ext>
            </a:extLst>
          </p:cNvPr>
          <p:cNvPicPr>
            <a:picLocks noChangeAspect="1"/>
          </p:cNvPicPr>
          <p:nvPr userDrawn="1"/>
        </p:nvPicPr>
        <p:blipFill>
          <a:blip r:embed="rId2"/>
          <a:stretch>
            <a:fillRect/>
          </a:stretch>
        </p:blipFill>
        <p:spPr>
          <a:xfrm>
            <a:off x="533400" y="4578280"/>
            <a:ext cx="8064500" cy="38100"/>
          </a:xfrm>
          <a:prstGeom prst="rect">
            <a:avLst/>
          </a:prstGeom>
        </p:spPr>
      </p:pic>
      <p:sp>
        <p:nvSpPr>
          <p:cNvPr id="8" name="Slide Number Placeholder 5">
            <a:extLst>
              <a:ext uri="{FF2B5EF4-FFF2-40B4-BE49-F238E27FC236}">
                <a16:creationId xmlns:a16="http://schemas.microsoft.com/office/drawing/2014/main" id="{05F4FE3F-B312-D94B-BC75-E09F98364653}"/>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p>
            <a:fld id="{42B1E8F1-27DF-3C4C-AF5E-F329429EDE92}" type="slidenum">
              <a:t>‹#›</a:t>
            </a:fld>
            <a:endParaRPr lang="en-US"/>
          </a:p>
        </p:txBody>
      </p:sp>
      <p:pic>
        <p:nvPicPr>
          <p:cNvPr id="9" name="Picture 8">
            <a:extLst>
              <a:ext uri="{FF2B5EF4-FFF2-40B4-BE49-F238E27FC236}">
                <a16:creationId xmlns:a16="http://schemas.microsoft.com/office/drawing/2014/main" id="{E8F4CD8A-25DC-E346-843E-3C868D072926}"/>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10" name="Graphic 9">
            <a:extLst>
              <a:ext uri="{FF2B5EF4-FFF2-40B4-BE49-F238E27FC236}">
                <a16:creationId xmlns:a16="http://schemas.microsoft.com/office/drawing/2014/main" id="{A0FA4899-187C-6D4C-A230-07895CFE4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88300" y="4689152"/>
            <a:ext cx="609600" cy="235595"/>
          </a:xfrm>
          <a:prstGeom prst="rect">
            <a:avLst/>
          </a:prstGeom>
        </p:spPr>
      </p:pic>
    </p:spTree>
    <p:extLst>
      <p:ext uri="{BB962C8B-B14F-4D97-AF65-F5344CB8AC3E}">
        <p14:creationId xmlns:p14="http://schemas.microsoft.com/office/powerpoint/2010/main" val="414330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369219"/>
            <a:ext cx="8064500" cy="1318374"/>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3400" y="4767263"/>
            <a:ext cx="21526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EB18BB8-90D0-1A43-ADCB-1FE4107809E3}" type="datetime1">
              <a:t>2022-06-29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40500" y="169669"/>
            <a:ext cx="2057400" cy="183555"/>
          </a:xfrm>
          <a:prstGeom prst="rect">
            <a:avLst/>
          </a:prstGeom>
        </p:spPr>
        <p:txBody>
          <a:bodyPr vert="horz" lIns="0" tIns="0" rIns="0" bIns="0" rtlCol="0" anchor="ctr"/>
          <a:lstStyle>
            <a:lvl1pPr algn="r">
              <a:defRPr sz="800" b="0" i="0">
                <a:solidFill>
                  <a:srgbClr val="5A7268"/>
                </a:solidFill>
                <a:latin typeface="Avenir Next Medium" panose="020B0503020202020204" pitchFamily="34" charset="0"/>
              </a:defRPr>
            </a:lvl1pPr>
          </a:lstStyle>
          <a:p>
            <a:fld id="{42B1E8F1-27DF-3C4C-AF5E-F329429EDE92}" type="slidenum">
              <a:rPr lang="en-US"/>
              <a:pPr/>
              <a:t>‹#›</a:t>
            </a:fld>
            <a:endParaRPr lang="en-US"/>
          </a:p>
        </p:txBody>
      </p:sp>
      <p:sp>
        <p:nvSpPr>
          <p:cNvPr id="12" name="Title Placeholder 11">
            <a:extLst>
              <a:ext uri="{FF2B5EF4-FFF2-40B4-BE49-F238E27FC236}">
                <a16:creationId xmlns:a16="http://schemas.microsoft.com/office/drawing/2014/main" id="{F0BFF064-39F7-9F4B-8D97-C5D4B901278F}"/>
              </a:ext>
            </a:extLst>
          </p:cNvPr>
          <p:cNvSpPr>
            <a:spLocks noGrp="1"/>
          </p:cNvSpPr>
          <p:nvPr>
            <p:ph type="title"/>
          </p:nvPr>
        </p:nvSpPr>
        <p:spPr>
          <a:xfrm>
            <a:off x="533400" y="421780"/>
            <a:ext cx="8064500" cy="370101"/>
          </a:xfrm>
          <a:prstGeom prst="rect">
            <a:avLst/>
          </a:prstGeom>
        </p:spPr>
        <p:txBody>
          <a:bodyPr vert="horz" lIns="0" tIns="0" rIns="0" bIns="0" rtlCol="0" anchor="t">
            <a:spAutoFit/>
          </a:bodyPr>
          <a:lstStyle/>
          <a:p>
            <a:r>
              <a:rPr lang="en-US"/>
              <a:t>Click to edit Master title style</a:t>
            </a:r>
          </a:p>
        </p:txBody>
      </p:sp>
    </p:spTree>
    <p:extLst>
      <p:ext uri="{BB962C8B-B14F-4D97-AF65-F5344CB8AC3E}">
        <p14:creationId xmlns:p14="http://schemas.microsoft.com/office/powerpoint/2010/main" val="2795138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2" r:id="rId4"/>
    <p:sldLayoutId id="2147483671" r:id="rId5"/>
    <p:sldLayoutId id="2147483663" r:id="rId6"/>
    <p:sldLayoutId id="2147483664" r:id="rId7"/>
    <p:sldLayoutId id="2147483665" r:id="rId8"/>
    <p:sldLayoutId id="2147483666" r:id="rId9"/>
    <p:sldLayoutId id="2147483667" r:id="rId10"/>
    <p:sldLayoutId id="2147483674" r:id="rId11"/>
    <p:sldLayoutId id="2147483675" r:id="rId12"/>
    <p:sldLayoutId id="2147483676" r:id="rId13"/>
    <p:sldLayoutId id="2147483677" r:id="rId14"/>
    <p:sldLayoutId id="2147483678" r:id="rId15"/>
    <p:sldLayoutId id="2147483680" r:id="rId16"/>
    <p:sldLayoutId id="2147483679" r:id="rId17"/>
    <p:sldLayoutId id="2147483668" r:id="rId18"/>
    <p:sldLayoutId id="2147483669" r:id="rId19"/>
  </p:sldLayoutIdLst>
  <p:hf hdr="0" ftr="0" dt="0"/>
  <p:txStyles>
    <p:titleStyle>
      <a:lvl1pPr algn="l" defTabSz="685800" rtl="0" eaLnBrk="1" latinLnBrk="0" hangingPunct="1">
        <a:lnSpc>
          <a:spcPct val="90000"/>
        </a:lnSpc>
        <a:spcBef>
          <a:spcPct val="0"/>
        </a:spcBef>
        <a:buNone/>
        <a:defRPr sz="2600" b="1" i="0" kern="1200">
          <a:solidFill>
            <a:srgbClr val="2D3934"/>
          </a:solidFill>
          <a:latin typeface="Avenir Next Demi Bold" panose="020B0503020202020204" pitchFamily="34"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000" b="1" i="0" kern="1200">
          <a:solidFill>
            <a:srgbClr val="2D3934"/>
          </a:solidFill>
          <a:latin typeface="Avenir Next Demi Bold"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0.xml.rels><?xml version="1.0" encoding="UTF-8" standalone="yes"?>
<Relationships xmlns="http://schemas.openxmlformats.org/package/2006/relationships"><Relationship Id="rId2" Type="http://schemas.openxmlformats.org/officeDocument/2006/relationships/hyperlink" Target="http://www.smartcontinent.com/"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1BD9C41-1537-134C-BDAD-09E6DA30E98A}"/>
              </a:ext>
            </a:extLst>
          </p:cNvPr>
          <p:cNvSpPr>
            <a:spLocks noGrp="1"/>
          </p:cNvSpPr>
          <p:nvPr>
            <p:ph type="body" sz="quarter" idx="16"/>
          </p:nvPr>
        </p:nvSpPr>
        <p:spPr>
          <a:xfrm>
            <a:off x="546100" y="887298"/>
            <a:ext cx="8051800" cy="997196"/>
          </a:xfrm>
        </p:spPr>
        <p:txBody>
          <a:bodyPr/>
          <a:lstStyle/>
          <a:p>
            <a:r>
              <a:rPr lang="lt-LT"/>
              <a:t>Nacionalinė studija apie ekosistemų ir jų teikiamų paslaugų vertinimo integravimą į sprendimų priėmimo procesus viešojo administravimo ir ūkio sektoriuose Lietuvoje</a:t>
            </a:r>
            <a:endParaRPr lang="en-US"/>
          </a:p>
        </p:txBody>
      </p:sp>
      <p:sp>
        <p:nvSpPr>
          <p:cNvPr id="9" name="Text Placeholder 8">
            <a:extLst>
              <a:ext uri="{FF2B5EF4-FFF2-40B4-BE49-F238E27FC236}">
                <a16:creationId xmlns:a16="http://schemas.microsoft.com/office/drawing/2014/main" id="{01CAFB5A-4503-284F-B228-0A1A795752E7}"/>
              </a:ext>
            </a:extLst>
          </p:cNvPr>
          <p:cNvSpPr>
            <a:spLocks noGrp="1"/>
          </p:cNvSpPr>
          <p:nvPr>
            <p:ph type="body" sz="quarter" idx="17"/>
          </p:nvPr>
        </p:nvSpPr>
        <p:spPr>
          <a:xfrm>
            <a:off x="546099" y="2799494"/>
            <a:ext cx="8051801" cy="379591"/>
          </a:xfrm>
        </p:spPr>
        <p:txBody>
          <a:bodyPr/>
          <a:lstStyle/>
          <a:p>
            <a:r>
              <a:rPr lang="fi-FI" dirty="0"/>
              <a:t>Skirta: Aplinkos ministerijai</a:t>
            </a:r>
          </a:p>
          <a:p>
            <a:r>
              <a:rPr lang="fi-FI" dirty="0"/>
              <a:t>Vilnius,</a:t>
            </a:r>
            <a:r>
              <a:rPr lang="lt-LT" dirty="0"/>
              <a:t> 2022-06-29</a:t>
            </a:r>
            <a:endParaRPr lang="fi-FI" dirty="0"/>
          </a:p>
        </p:txBody>
      </p:sp>
      <p:pic>
        <p:nvPicPr>
          <p:cNvPr id="10" name="Picture 9" descr="Logo, company name&#10;&#10;Description automatically generated">
            <a:extLst>
              <a:ext uri="{FF2B5EF4-FFF2-40B4-BE49-F238E27FC236}">
                <a16:creationId xmlns:a16="http://schemas.microsoft.com/office/drawing/2014/main" id="{4CA33F48-9FE5-4BFB-9DAA-1111547E7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730" y="3689852"/>
            <a:ext cx="866140" cy="873760"/>
          </a:xfrm>
          <a:prstGeom prst="rect">
            <a:avLst/>
          </a:prstGeom>
        </p:spPr>
      </p:pic>
    </p:spTree>
    <p:extLst>
      <p:ext uri="{BB962C8B-B14F-4D97-AF65-F5344CB8AC3E}">
        <p14:creationId xmlns:p14="http://schemas.microsoft.com/office/powerpoint/2010/main" val="1075797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BBE96-E592-DF38-D957-5693FFEACBB8}"/>
              </a:ext>
            </a:extLst>
          </p:cNvPr>
          <p:cNvSpPr>
            <a:spLocks noGrp="1"/>
          </p:cNvSpPr>
          <p:nvPr>
            <p:ph type="title"/>
          </p:nvPr>
        </p:nvSpPr>
        <p:spPr/>
        <p:txBody>
          <a:bodyPr/>
          <a:lstStyle/>
          <a:p>
            <a:r>
              <a:rPr lang="lt-LT" dirty="0"/>
              <a:t>Pastabų taisymas</a:t>
            </a:r>
          </a:p>
        </p:txBody>
      </p:sp>
      <p:sp>
        <p:nvSpPr>
          <p:cNvPr id="4" name="Slide Number Placeholder 3">
            <a:extLst>
              <a:ext uri="{FF2B5EF4-FFF2-40B4-BE49-F238E27FC236}">
                <a16:creationId xmlns:a16="http://schemas.microsoft.com/office/drawing/2014/main" id="{6C1F417F-D6BC-04B6-EBDC-14D796BE3FCF}"/>
              </a:ext>
            </a:extLst>
          </p:cNvPr>
          <p:cNvSpPr>
            <a:spLocks noGrp="1"/>
          </p:cNvSpPr>
          <p:nvPr>
            <p:ph type="sldNum" sz="quarter" idx="12"/>
          </p:nvPr>
        </p:nvSpPr>
        <p:spPr/>
        <p:txBody>
          <a:bodyPr/>
          <a:lstStyle/>
          <a:p>
            <a:fld id="{42B1E8F1-27DF-3C4C-AF5E-F329429EDE92}" type="slidenum">
              <a:rPr lang="lt-LT" smtClean="0"/>
              <a:t>10</a:t>
            </a:fld>
            <a:endParaRPr lang="lt-LT"/>
          </a:p>
        </p:txBody>
      </p:sp>
      <p:sp>
        <p:nvSpPr>
          <p:cNvPr id="2" name="Rectangle 1">
            <a:extLst>
              <a:ext uri="{FF2B5EF4-FFF2-40B4-BE49-F238E27FC236}">
                <a16:creationId xmlns:a16="http://schemas.microsoft.com/office/drawing/2014/main" id="{08CA296B-F81E-30B4-CBB3-4392162DD940}"/>
              </a:ext>
            </a:extLst>
          </p:cNvPr>
          <p:cNvSpPr/>
          <p:nvPr/>
        </p:nvSpPr>
        <p:spPr>
          <a:xfrm>
            <a:off x="533400" y="1160584"/>
            <a:ext cx="1893277" cy="2468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t-LT" sz="800" dirty="0">
                <a:solidFill>
                  <a:schemeClr val="tx1"/>
                </a:solidFill>
              </a:rPr>
              <a:t>Dėl  9 lentelės </a:t>
            </a:r>
            <a:r>
              <a:rPr lang="lt-LT" sz="800" i="1" dirty="0">
                <a:solidFill>
                  <a:schemeClr val="tx1"/>
                </a:solidFill>
              </a:rPr>
              <a:t>PAV aspektai, aktualūs EP kontekste ir atsižvelgimo į EP galimybės vertinant juos, </a:t>
            </a:r>
            <a:r>
              <a:rPr lang="lt-LT" sz="800" dirty="0">
                <a:solidFill>
                  <a:schemeClr val="tx1"/>
                </a:solidFill>
              </a:rPr>
              <a:t>dalis apie kraštovaizdį ir paveldosaugą:</a:t>
            </a:r>
          </a:p>
          <a:p>
            <a:r>
              <a:rPr lang="lt-LT" sz="800" i="1" dirty="0">
                <a:solidFill>
                  <a:schemeClr val="tx1"/>
                </a:solidFill>
              </a:rPr>
              <a:t>Suplakta į </a:t>
            </a:r>
            <a:r>
              <a:rPr lang="lt-LT" sz="800" i="1" dirty="0" err="1">
                <a:solidFill>
                  <a:schemeClr val="tx1"/>
                </a:solidFill>
              </a:rPr>
              <a:t>vioeną</a:t>
            </a:r>
            <a:r>
              <a:rPr lang="lt-LT" sz="800" i="1" dirty="0">
                <a:solidFill>
                  <a:schemeClr val="tx1"/>
                </a:solidFill>
              </a:rPr>
              <a:t> vietą skirtingi dalykai. Taisyti logiškai, </a:t>
            </a:r>
            <a:r>
              <a:rPr lang="lt-LT" sz="800" i="1" dirty="0" err="1">
                <a:solidFill>
                  <a:schemeClr val="tx1"/>
                </a:solidFill>
              </a:rPr>
              <a:t>sistemiškaiReikia</a:t>
            </a:r>
            <a:r>
              <a:rPr lang="lt-LT" sz="800" i="1" dirty="0">
                <a:solidFill>
                  <a:schemeClr val="tx1"/>
                </a:solidFill>
              </a:rPr>
              <a:t> suvokti kraštovaizdį, pagal oficialią, įteisintą jo sąvoką</a:t>
            </a:r>
          </a:p>
          <a:p>
            <a:r>
              <a:rPr lang="lt-LT" sz="800" i="1" dirty="0">
                <a:solidFill>
                  <a:schemeClr val="tx1"/>
                </a:solidFill>
              </a:rPr>
              <a:t>Na šiaip jau gamtinis karkasas kaip ir saugomos teritorijos yra priemonė biologinei įvairovei, kraštovaizdžiui išsaugoti. Jis nėra kraštovaizdžio elementas ar jo dalis... </a:t>
            </a:r>
          </a:p>
          <a:p>
            <a:r>
              <a:rPr lang="lt-LT" sz="800" i="1" dirty="0">
                <a:solidFill>
                  <a:schemeClr val="tx1"/>
                </a:solidFill>
              </a:rPr>
              <a:t>Čia kaip ir su GK. Poveikis ne pačioms ST, o jose saugomoms vertybėms, jose saugomam kraštovaizdžiui, BĮ...</a:t>
            </a:r>
          </a:p>
          <a:p>
            <a:r>
              <a:rPr lang="lt-LT" sz="800" i="1" dirty="0">
                <a:solidFill>
                  <a:schemeClr val="tx1"/>
                </a:solidFill>
              </a:rPr>
              <a:t>Prie ko čia poveikis kraštovaizdžiui?</a:t>
            </a:r>
          </a:p>
          <a:p>
            <a:r>
              <a:rPr lang="lt-LT" sz="800" i="1" dirty="0">
                <a:solidFill>
                  <a:schemeClr val="tx1"/>
                </a:solidFill>
              </a:rPr>
              <a:t>Paveldosauga yra sutarta paveldo apsaugos sistema. Prie ko čia EP</a:t>
            </a:r>
          </a:p>
          <a:p>
            <a:endParaRPr lang="lt-LT" sz="800" i="1" dirty="0">
              <a:solidFill>
                <a:schemeClr val="tx1"/>
              </a:solidFill>
            </a:endParaRPr>
          </a:p>
        </p:txBody>
      </p:sp>
      <p:sp>
        <p:nvSpPr>
          <p:cNvPr id="6" name="Rectangle 5">
            <a:extLst>
              <a:ext uri="{FF2B5EF4-FFF2-40B4-BE49-F238E27FC236}">
                <a16:creationId xmlns:a16="http://schemas.microsoft.com/office/drawing/2014/main" id="{F79D5F6E-CE6B-98F0-754F-E9878D5364D1}"/>
              </a:ext>
            </a:extLst>
          </p:cNvPr>
          <p:cNvSpPr/>
          <p:nvPr/>
        </p:nvSpPr>
        <p:spPr>
          <a:xfrm>
            <a:off x="533400" y="795661"/>
            <a:ext cx="1893277" cy="364923"/>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t>Pastaba</a:t>
            </a:r>
          </a:p>
        </p:txBody>
      </p:sp>
      <p:sp>
        <p:nvSpPr>
          <p:cNvPr id="5" name="Isosceles Triangle 4">
            <a:extLst>
              <a:ext uri="{FF2B5EF4-FFF2-40B4-BE49-F238E27FC236}">
                <a16:creationId xmlns:a16="http://schemas.microsoft.com/office/drawing/2014/main" id="{211F0683-8690-DB9C-D967-D483BDB02C56}"/>
              </a:ext>
            </a:extLst>
          </p:cNvPr>
          <p:cNvSpPr/>
          <p:nvPr/>
        </p:nvSpPr>
        <p:spPr>
          <a:xfrm rot="5400000">
            <a:off x="2321169" y="1417319"/>
            <a:ext cx="562708" cy="161778"/>
          </a:xfrm>
          <a:prstGeom prst="triangle">
            <a:avLst/>
          </a:prstGeom>
          <a:solidFill>
            <a:srgbClr val="92A9A0"/>
          </a:solidFill>
          <a:ln>
            <a:solidFill>
              <a:srgbClr val="92A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400"/>
          </a:p>
        </p:txBody>
      </p:sp>
      <p:sp>
        <p:nvSpPr>
          <p:cNvPr id="8" name="Rectangle 7">
            <a:extLst>
              <a:ext uri="{FF2B5EF4-FFF2-40B4-BE49-F238E27FC236}">
                <a16:creationId xmlns:a16="http://schemas.microsoft.com/office/drawing/2014/main" id="{EB504C95-4EAD-C3E7-8C6A-4B4A658D694B}"/>
              </a:ext>
            </a:extLst>
          </p:cNvPr>
          <p:cNvSpPr/>
          <p:nvPr/>
        </p:nvSpPr>
        <p:spPr>
          <a:xfrm>
            <a:off x="2778369" y="1160584"/>
            <a:ext cx="1893277" cy="2468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t-LT" sz="900" dirty="0">
                <a:solidFill>
                  <a:schemeClr val="tx1"/>
                </a:solidFill>
              </a:rPr>
              <a:t>Netikslinta</a:t>
            </a:r>
          </a:p>
        </p:txBody>
      </p:sp>
      <p:sp>
        <p:nvSpPr>
          <p:cNvPr id="9" name="Rectangle 8">
            <a:extLst>
              <a:ext uri="{FF2B5EF4-FFF2-40B4-BE49-F238E27FC236}">
                <a16:creationId xmlns:a16="http://schemas.microsoft.com/office/drawing/2014/main" id="{83BF7E21-2C77-8BF5-A2AC-21ADA99E988E}"/>
              </a:ext>
            </a:extLst>
          </p:cNvPr>
          <p:cNvSpPr/>
          <p:nvPr/>
        </p:nvSpPr>
        <p:spPr>
          <a:xfrm>
            <a:off x="2778369" y="795661"/>
            <a:ext cx="1893277" cy="3649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t>Sprendimas</a:t>
            </a:r>
          </a:p>
        </p:txBody>
      </p:sp>
      <p:sp>
        <p:nvSpPr>
          <p:cNvPr id="12" name="Rectangle 11">
            <a:extLst>
              <a:ext uri="{FF2B5EF4-FFF2-40B4-BE49-F238E27FC236}">
                <a16:creationId xmlns:a16="http://schemas.microsoft.com/office/drawing/2014/main" id="{5AF784F2-97A7-D381-BFBD-1EDF62FF64A3}"/>
              </a:ext>
            </a:extLst>
          </p:cNvPr>
          <p:cNvSpPr/>
          <p:nvPr/>
        </p:nvSpPr>
        <p:spPr>
          <a:xfrm>
            <a:off x="5094849" y="1160584"/>
            <a:ext cx="3575539" cy="2468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t-LT" sz="900" dirty="0">
                <a:solidFill>
                  <a:schemeClr val="tx1"/>
                </a:solidFill>
              </a:rPr>
              <a:t>Šis lentelės stulpelis yra parengtas remiantis Poveikio aplinkai vertinimo programos ir ataskaitos rengimo nuostatais (patvirtinti LR aplinkos ministro 2005 m. gruodžio 23 d. įsakymu Nr. D1-636), kurie pagal analizuojamą Studijoje temą sutrumpintos, todėl visos vartojamos sąvokos atitinka minėtame dokumente nurodytus dalykus (nekeičiant jų)</a:t>
            </a:r>
          </a:p>
          <a:p>
            <a:endParaRPr lang="lt-LT" sz="900" dirty="0">
              <a:solidFill>
                <a:schemeClr val="tx1"/>
              </a:solidFill>
            </a:endParaRPr>
          </a:p>
        </p:txBody>
      </p:sp>
      <p:sp>
        <p:nvSpPr>
          <p:cNvPr id="14" name="Isosceles Triangle 13">
            <a:extLst>
              <a:ext uri="{FF2B5EF4-FFF2-40B4-BE49-F238E27FC236}">
                <a16:creationId xmlns:a16="http://schemas.microsoft.com/office/drawing/2014/main" id="{A5C03E6C-6601-30A5-BA05-DA1F58741D66}"/>
              </a:ext>
            </a:extLst>
          </p:cNvPr>
          <p:cNvSpPr/>
          <p:nvPr/>
        </p:nvSpPr>
        <p:spPr>
          <a:xfrm rot="5400000">
            <a:off x="4601893" y="1417319"/>
            <a:ext cx="562708" cy="161778"/>
          </a:xfrm>
          <a:prstGeom prst="triangle">
            <a:avLst/>
          </a:prstGeom>
          <a:solidFill>
            <a:srgbClr val="92A9A0"/>
          </a:solidFill>
          <a:ln>
            <a:solidFill>
              <a:srgbClr val="92A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400"/>
          </a:p>
        </p:txBody>
      </p:sp>
    </p:spTree>
    <p:extLst>
      <p:ext uri="{BB962C8B-B14F-4D97-AF65-F5344CB8AC3E}">
        <p14:creationId xmlns:p14="http://schemas.microsoft.com/office/powerpoint/2010/main" val="3735597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BBE96-E592-DF38-D957-5693FFEACBB8}"/>
              </a:ext>
            </a:extLst>
          </p:cNvPr>
          <p:cNvSpPr>
            <a:spLocks noGrp="1"/>
          </p:cNvSpPr>
          <p:nvPr>
            <p:ph type="title"/>
          </p:nvPr>
        </p:nvSpPr>
        <p:spPr>
          <a:xfrm>
            <a:off x="539751" y="262812"/>
            <a:ext cx="8064500" cy="221599"/>
          </a:xfrm>
        </p:spPr>
        <p:txBody>
          <a:bodyPr/>
          <a:lstStyle/>
          <a:p>
            <a:r>
              <a:rPr lang="en-GB" sz="1600" dirty="0"/>
              <a:t>EP </a:t>
            </a:r>
            <a:r>
              <a:rPr lang="lt-LT" sz="1600" dirty="0"/>
              <a:t>ekonominis vertinimas</a:t>
            </a:r>
            <a:r>
              <a:rPr lang="en-GB" sz="1600" dirty="0"/>
              <a:t> - </a:t>
            </a:r>
            <a:r>
              <a:rPr lang="lt-LT" sz="1600" dirty="0"/>
              <a:t>patyrimu (3.1.1.1 ir 3.1.2.2) paremta sąveika su gyvąja gamta</a:t>
            </a:r>
          </a:p>
        </p:txBody>
      </p:sp>
      <p:sp>
        <p:nvSpPr>
          <p:cNvPr id="4" name="Slide Number Placeholder 3">
            <a:extLst>
              <a:ext uri="{FF2B5EF4-FFF2-40B4-BE49-F238E27FC236}">
                <a16:creationId xmlns:a16="http://schemas.microsoft.com/office/drawing/2014/main" id="{6C1F417F-D6BC-04B6-EBDC-14D796BE3FCF}"/>
              </a:ext>
            </a:extLst>
          </p:cNvPr>
          <p:cNvSpPr>
            <a:spLocks noGrp="1"/>
          </p:cNvSpPr>
          <p:nvPr>
            <p:ph type="sldNum" sz="quarter" idx="12"/>
          </p:nvPr>
        </p:nvSpPr>
        <p:spPr/>
        <p:txBody>
          <a:bodyPr/>
          <a:lstStyle/>
          <a:p>
            <a:fld id="{42B1E8F1-27DF-3C4C-AF5E-F329429EDE92}" type="slidenum">
              <a:rPr lang="lt-LT" smtClean="0"/>
              <a:t>11</a:t>
            </a:fld>
            <a:endParaRPr lang="lt-LT"/>
          </a:p>
        </p:txBody>
      </p:sp>
      <p:graphicFrame>
        <p:nvGraphicFramePr>
          <p:cNvPr id="15" name="Table 15">
            <a:extLst>
              <a:ext uri="{FF2B5EF4-FFF2-40B4-BE49-F238E27FC236}">
                <a16:creationId xmlns:a16="http://schemas.microsoft.com/office/drawing/2014/main" id="{A6329051-4A48-66AC-4203-1C15BAD489F0}"/>
              </a:ext>
            </a:extLst>
          </p:cNvPr>
          <p:cNvGraphicFramePr>
            <a:graphicFrameLocks noGrp="1"/>
          </p:cNvGraphicFramePr>
          <p:nvPr>
            <p:extLst>
              <p:ext uri="{D42A27DB-BD31-4B8C-83A1-F6EECF244321}">
                <p14:modId xmlns:p14="http://schemas.microsoft.com/office/powerpoint/2010/main" val="1449672366"/>
              </p:ext>
            </p:extLst>
          </p:nvPr>
        </p:nvGraphicFramePr>
        <p:xfrm>
          <a:off x="533402" y="887100"/>
          <a:ext cx="8064498" cy="3754120"/>
        </p:xfrm>
        <a:graphic>
          <a:graphicData uri="http://schemas.openxmlformats.org/drawingml/2006/table">
            <a:tbl>
              <a:tblPr firstRow="1" bandRow="1">
                <a:tableStyleId>{5C22544A-7EE6-4342-B048-85BDC9FD1C3A}</a:tableStyleId>
              </a:tblPr>
              <a:tblGrid>
                <a:gridCol w="1134304">
                  <a:extLst>
                    <a:ext uri="{9D8B030D-6E8A-4147-A177-3AD203B41FA5}">
                      <a16:colId xmlns:a16="http://schemas.microsoft.com/office/drawing/2014/main" val="1286542466"/>
                    </a:ext>
                  </a:extLst>
                </a:gridCol>
                <a:gridCol w="3369213">
                  <a:extLst>
                    <a:ext uri="{9D8B030D-6E8A-4147-A177-3AD203B41FA5}">
                      <a16:colId xmlns:a16="http://schemas.microsoft.com/office/drawing/2014/main" val="866359802"/>
                    </a:ext>
                  </a:extLst>
                </a:gridCol>
                <a:gridCol w="3560981">
                  <a:extLst>
                    <a:ext uri="{9D8B030D-6E8A-4147-A177-3AD203B41FA5}">
                      <a16:colId xmlns:a16="http://schemas.microsoft.com/office/drawing/2014/main" val="2366953122"/>
                    </a:ext>
                  </a:extLst>
                </a:gridCol>
              </a:tblGrid>
              <a:tr h="370840">
                <a:tc>
                  <a:txBody>
                    <a:bodyPr/>
                    <a:lstStyle/>
                    <a:p>
                      <a:r>
                        <a:rPr lang="lt-LT" sz="900" dirty="0"/>
                        <a:t>Vertinta EP</a:t>
                      </a:r>
                    </a:p>
                  </a:txBody>
                  <a:tcPr/>
                </a:tc>
                <a:tc>
                  <a:txBody>
                    <a:bodyPr/>
                    <a:lstStyle/>
                    <a:p>
                      <a:r>
                        <a:rPr lang="lt-LT" sz="900" dirty="0"/>
                        <a:t>Pastabos</a:t>
                      </a:r>
                    </a:p>
                  </a:txBody>
                  <a:tcPr/>
                </a:tc>
                <a:tc>
                  <a:txBody>
                    <a:bodyPr/>
                    <a:lstStyle/>
                    <a:p>
                      <a:r>
                        <a:rPr lang="lt-LT" sz="900" dirty="0"/>
                        <a:t>Sprendimas</a:t>
                      </a:r>
                    </a:p>
                  </a:txBody>
                  <a:tcPr/>
                </a:tc>
                <a:extLst>
                  <a:ext uri="{0D108BD9-81ED-4DB2-BD59-A6C34878D82A}">
                    <a16:rowId xmlns:a16="http://schemas.microsoft.com/office/drawing/2014/main" val="3160984931"/>
                  </a:ext>
                </a:extLst>
              </a:tr>
              <a:tr h="370840">
                <a:tc>
                  <a:txBody>
                    <a:bodyPr/>
                    <a:lstStyle/>
                    <a:p>
                      <a:r>
                        <a:rPr lang="lt-LT" sz="900" dirty="0"/>
                        <a:t>patyrimu (3.1.1.1 ir 3.1.2.2) paremta sąveika su gyvąja gamta: analizuojamos saugomų teritorijų turizmo ir edukacinė vertė</a:t>
                      </a:r>
                    </a:p>
                  </a:txBody>
                  <a:tcPr/>
                </a:tc>
                <a:tc>
                  <a:txBody>
                    <a:bodyPr/>
                    <a:lstStyle/>
                    <a:p>
                      <a:pPr marL="228600" indent="-228600">
                        <a:buFont typeface="+mj-lt"/>
                        <a:buAutoNum type="arabicPeriod"/>
                      </a:pPr>
                      <a:r>
                        <a:rPr lang="lt-LT" sz="900" dirty="0"/>
                        <a:t>Kodėl tik gyvąja gamta? Žmogus turi pažinti ir gyvosios gamtos pagrindą - žemės paviršių, hidrografinį tinklą, kt.</a:t>
                      </a:r>
                    </a:p>
                    <a:p>
                      <a:pPr marL="228600" indent="-228600">
                        <a:buFont typeface="+mj-lt"/>
                        <a:buAutoNum type="arabicPeriod"/>
                      </a:pPr>
                      <a:r>
                        <a:rPr lang="lt-LT" sz="900" dirty="0"/>
                        <a:t>Manau, kad Lietuvai tai netinka, nes kelionės yra pakankamai pigios... Arba į jas būtina įskaičiuoti ne tik transporto priemonės išlaidas, bet visas, kurias patiria keliautojas, įskaitant maitinimą, kt. bilietus...</a:t>
                      </a:r>
                    </a:p>
                    <a:p>
                      <a:pPr marL="228600" indent="-228600">
                        <a:buFont typeface="+mj-lt"/>
                        <a:buAutoNum type="arabicPeriod"/>
                      </a:pPr>
                      <a:r>
                        <a:rPr lang="lt-LT" sz="900" dirty="0"/>
                        <a:t>Akivaizdus šio metodo trūkumas Lietuvai. Neturime įvažiavimo į ST mokesčio, kuris pvz. JAV yra 20 Eur asmeniui. Na pavyzdžiu čia mums galėtų būti Kuršių nerijos nacionalinis parkas, bet pristatyme negirdėjau, kad tai būtų paminėta. Už įvažiavimo į KNNP surenkama</a:t>
                      </a:r>
                    </a:p>
                    <a:p>
                      <a:pPr marL="228600" indent="-228600">
                        <a:buFont typeface="+mj-lt"/>
                        <a:buAutoNum type="arabicPeriod"/>
                      </a:pPr>
                      <a:r>
                        <a:rPr lang="lt-LT" sz="900" dirty="0"/>
                        <a:t>Lietuvos ST lankytojų skaičius daugiau yra simbolinis, nes nesant įvažiavimo mokesčio ar kitų instrumentų, nėra galimybės suskaičiuoti realų lankytojų skaičių...</a:t>
                      </a:r>
                    </a:p>
                    <a:p>
                      <a:pPr marL="228600" indent="-228600">
                        <a:buFont typeface="+mj-lt"/>
                        <a:buAutoNum type="arabicPeriod"/>
                      </a:pPr>
                      <a:r>
                        <a:rPr lang="lt-LT" sz="900" dirty="0"/>
                        <a:t>Kodėl tik rezervatai? O kur kitos saugomos teritorijos? Reikėtų susipažinti su Lietuvos saugomų teritorijų sistema, nes paskui informacija pateikiama apie nacionalinius ir regioninius parkus. Prie ko čia rezervatai apskritai. Juose lankymas net labai ribojamas</a:t>
                      </a:r>
                    </a:p>
                    <a:p>
                      <a:pPr marL="228600" indent="-228600">
                        <a:buFont typeface="+mj-lt"/>
                        <a:buAutoNum type="arabicPeriod"/>
                      </a:pPr>
                      <a:r>
                        <a:rPr lang="lt-LT" sz="900" dirty="0"/>
                        <a:t>Jo duomenys gaila, bet labai bendri... Tokiems skaičiavimams jie tikrai netinkami, nes neatspindi realios situacijos. Vien Kuršių nerijos NP apsilankė daugiau nei 2 mln. lankytojų... Tai oficialūs duomenys</a:t>
                      </a:r>
                    </a:p>
                    <a:p>
                      <a:pPr marL="228600" indent="-228600">
                        <a:buFont typeface="+mj-lt"/>
                        <a:buAutoNum type="arabicPeriod"/>
                      </a:pPr>
                      <a:r>
                        <a:rPr lang="lt-LT" sz="900" dirty="0"/>
                        <a:t>KNNP lankytojo išlaidos tikrai ne 37 Eur...</a:t>
                      </a:r>
                    </a:p>
                  </a:txBody>
                  <a:tcPr/>
                </a:tc>
                <a:tc>
                  <a:txBody>
                    <a:bodyPr/>
                    <a:lstStyle/>
                    <a:p>
                      <a:pPr marL="228600" indent="-228600">
                        <a:buFont typeface="+mj-lt"/>
                        <a:buAutoNum type="arabicPeriod"/>
                      </a:pPr>
                      <a:r>
                        <a:rPr lang="lt-LT" sz="900" dirty="0"/>
                        <a:t>Neatsižvelgta. Tokia užduotis nurodyta pagal TS, kurioje paslaugų pavadinimai suformuoti pagal CICES klasifikatorių</a:t>
                      </a:r>
                    </a:p>
                    <a:p>
                      <a:pPr marL="228600" indent="-228600">
                        <a:buFont typeface="+mj-lt"/>
                        <a:buAutoNum type="arabicPeriod"/>
                      </a:pPr>
                      <a:r>
                        <a:rPr lang="lt-LT" sz="900" dirty="0"/>
                        <a:t>Neatsižvelgta. Pagal Statistikos departamento metodiką, kelionės išlaidos – bendros vienadienio lankytojo arba turisto vartojimo išlaidos. Kelionės išlaidos skirstomos į su kelione susijusias, bet prieš ją patirtas išlaidas ir išlaidas kelionės metu. Pastarosios apima kelionės metu pirktas vartojimo prekes (suvenyrus, dovanas ir pan.) ir paslaugas (apgyvendinimo, transporto, maitinimo(</a:t>
                      </a:r>
                      <a:r>
                        <a:rPr lang="lt-LT" sz="900" dirty="0" err="1"/>
                        <a:t>si</a:t>
                      </a:r>
                      <a:r>
                        <a:rPr lang="lt-LT" sz="900" dirty="0"/>
                        <a:t>), kultūros ir sporto ir pan.).</a:t>
                      </a:r>
                    </a:p>
                    <a:p>
                      <a:pPr marL="228600" indent="-228600">
                        <a:buFont typeface="+mj-lt"/>
                        <a:buAutoNum type="arabicPeriod"/>
                      </a:pPr>
                      <a:r>
                        <a:rPr lang="lt-LT" sz="900" dirty="0"/>
                        <a:t>Šis metodas, kaip nurodyta, gali apimti įvairias išlaidas, priklausomai nuo šalies ypatumų, o naudojami duomenys apima ne tik transporto išlaidas, o ir kitas susijusias</a:t>
                      </a:r>
                    </a:p>
                    <a:p>
                      <a:pPr marL="228600" indent="-228600">
                        <a:buFont typeface="+mj-lt"/>
                        <a:buAutoNum type="arabicPeriod"/>
                      </a:pPr>
                      <a:r>
                        <a:rPr lang="lt-LT" sz="900" dirty="0"/>
                        <a:t>ST lankytojų skaičiui nustatyti yra taikoma tam tikra metodika, ji yra aprašyta </a:t>
                      </a:r>
                    </a:p>
                    <a:p>
                      <a:pPr marL="228600" indent="-228600">
                        <a:buFont typeface="+mj-lt"/>
                        <a:buAutoNum type="arabicPeriod"/>
                      </a:pPr>
                      <a:r>
                        <a:rPr lang="lt-LT" sz="900" dirty="0"/>
                        <a:t>Atsižvelgta. Pakeista į saugomos teritorijos, nes, kaip ir paminėta, kalbama ne tik apie rezervatus</a:t>
                      </a:r>
                    </a:p>
                    <a:p>
                      <a:pPr marL="228600" indent="-228600">
                        <a:buFont typeface="+mj-lt"/>
                        <a:buAutoNum type="arabicPeriod"/>
                      </a:pPr>
                      <a:r>
                        <a:rPr lang="lt-LT" sz="900" dirty="0"/>
                        <a:t>Kiti duomenys neprieinami, šie duomenys pateikti VSTT, naudoti 2021 m. duomenys</a:t>
                      </a:r>
                    </a:p>
                    <a:p>
                      <a:pPr marL="228600" indent="-228600">
                        <a:buFont typeface="+mj-lt"/>
                        <a:buAutoNum type="arabicPeriod"/>
                      </a:pPr>
                      <a:r>
                        <a:rPr lang="lt-LT" sz="900" dirty="0"/>
                        <a:t>Naudojami vienadienių lankytojų vidutinės vienos kelionės išlaidos, naudojamas vidurkis visoms ST vienodas, tai </a:t>
                      </a:r>
                      <a:r>
                        <a:rPr lang="lt-LT" sz="900" dirty="0" err="1"/>
                        <a:t>apibdendrinti</a:t>
                      </a:r>
                      <a:r>
                        <a:rPr lang="lt-LT" sz="900" dirty="0"/>
                        <a:t> duomenys, nėra duomenų apie kiekvienos ST lankytojo vidutines vienos dienos išlaidas</a:t>
                      </a:r>
                    </a:p>
                  </a:txBody>
                  <a:tcPr/>
                </a:tc>
                <a:extLst>
                  <a:ext uri="{0D108BD9-81ED-4DB2-BD59-A6C34878D82A}">
                    <a16:rowId xmlns:a16="http://schemas.microsoft.com/office/drawing/2014/main" val="1586875399"/>
                  </a:ext>
                </a:extLst>
              </a:tr>
            </a:tbl>
          </a:graphicData>
        </a:graphic>
      </p:graphicFrame>
      <p:sp>
        <p:nvSpPr>
          <p:cNvPr id="16" name="TextBox 15">
            <a:extLst>
              <a:ext uri="{FF2B5EF4-FFF2-40B4-BE49-F238E27FC236}">
                <a16:creationId xmlns:a16="http://schemas.microsoft.com/office/drawing/2014/main" id="{FE708D1C-B1FF-9318-BEC5-CDDE74D029CB}"/>
              </a:ext>
            </a:extLst>
          </p:cNvPr>
          <p:cNvSpPr txBox="1"/>
          <p:nvPr/>
        </p:nvSpPr>
        <p:spPr>
          <a:xfrm>
            <a:off x="464233" y="491767"/>
            <a:ext cx="8140017" cy="369332"/>
          </a:xfrm>
          <a:prstGeom prst="rect">
            <a:avLst/>
          </a:prstGeom>
          <a:noFill/>
        </p:spPr>
        <p:txBody>
          <a:bodyPr wrap="square" rtlCol="0">
            <a:spAutoFit/>
          </a:bodyPr>
          <a:lstStyle/>
          <a:p>
            <a:r>
              <a:rPr lang="lt-LT" sz="900" dirty="0"/>
              <a:t>Vertinimo būdus konsultantas rinkosi pagal turimus duomenis, taip pat buvo tikslas panaudoti skirtingus metodus, kad būtų pavaizduota jų įvairovė ir taikymo galimybės</a:t>
            </a:r>
            <a:r>
              <a:rPr lang="en-GB" sz="900" dirty="0"/>
              <a:t>, </a:t>
            </a:r>
            <a:r>
              <a:rPr lang="en-GB" sz="900" dirty="0" err="1"/>
              <a:t>naudoti</a:t>
            </a:r>
            <a:r>
              <a:rPr lang="en-GB" sz="900" dirty="0"/>
              <a:t> </a:t>
            </a:r>
            <a:r>
              <a:rPr lang="en-GB" sz="900" dirty="0" err="1"/>
              <a:t>vertinimo</a:t>
            </a:r>
            <a:r>
              <a:rPr lang="en-GB" sz="900" dirty="0"/>
              <a:t> </a:t>
            </a:r>
            <a:r>
              <a:rPr lang="en-GB" sz="900" dirty="0" err="1"/>
              <a:t>metodai</a:t>
            </a:r>
            <a:r>
              <a:rPr lang="en-GB" sz="900" dirty="0"/>
              <a:t> </a:t>
            </a:r>
            <a:r>
              <a:rPr lang="en-GB" sz="900" dirty="0" err="1"/>
              <a:t>dabar</a:t>
            </a:r>
            <a:r>
              <a:rPr lang="en-GB" sz="900" dirty="0"/>
              <a:t> </a:t>
            </a:r>
            <a:r>
              <a:rPr lang="en-GB" sz="900" dirty="0" err="1"/>
              <a:t>apra</a:t>
            </a:r>
            <a:r>
              <a:rPr lang="lt-LT" sz="900" dirty="0"/>
              <a:t>š</a:t>
            </a:r>
            <a:r>
              <a:rPr lang="en-GB" sz="900" dirty="0" err="1"/>
              <a:t>yti</a:t>
            </a:r>
            <a:r>
              <a:rPr lang="en-GB" sz="900" dirty="0"/>
              <a:t> ne tik </a:t>
            </a:r>
            <a:r>
              <a:rPr lang="en-GB" sz="900" dirty="0" err="1"/>
              <a:t>tekste</a:t>
            </a:r>
            <a:r>
              <a:rPr lang="en-GB" sz="900" dirty="0"/>
              <a:t>, bet ir l</a:t>
            </a:r>
            <a:r>
              <a:rPr lang="lt-LT" sz="900" dirty="0"/>
              <a:t>apibendrintoje </a:t>
            </a:r>
            <a:r>
              <a:rPr lang="en-GB" sz="900" dirty="0" err="1"/>
              <a:t>ente</a:t>
            </a:r>
            <a:r>
              <a:rPr lang="lt-LT" sz="900" dirty="0" err="1"/>
              <a:t>lėje</a:t>
            </a:r>
            <a:r>
              <a:rPr lang="en-GB" sz="900" dirty="0"/>
              <a:t> </a:t>
            </a:r>
            <a:r>
              <a:rPr lang="en-GB" sz="900" dirty="0" err="1"/>
              <a:t>prie</a:t>
            </a:r>
            <a:r>
              <a:rPr lang="lt-LT" sz="900" dirty="0"/>
              <a:t>š vertinimą</a:t>
            </a:r>
          </a:p>
        </p:txBody>
      </p:sp>
    </p:spTree>
    <p:extLst>
      <p:ext uri="{BB962C8B-B14F-4D97-AF65-F5344CB8AC3E}">
        <p14:creationId xmlns:p14="http://schemas.microsoft.com/office/powerpoint/2010/main" val="118096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BBE96-E592-DF38-D957-5693FFEACBB8}"/>
              </a:ext>
            </a:extLst>
          </p:cNvPr>
          <p:cNvSpPr>
            <a:spLocks noGrp="1"/>
          </p:cNvSpPr>
          <p:nvPr>
            <p:ph type="title"/>
          </p:nvPr>
        </p:nvSpPr>
        <p:spPr>
          <a:xfrm>
            <a:off x="539751" y="438199"/>
            <a:ext cx="8064500" cy="249299"/>
          </a:xfrm>
        </p:spPr>
        <p:txBody>
          <a:bodyPr/>
          <a:lstStyle/>
          <a:p>
            <a:r>
              <a:rPr lang="lt-LT" sz="1800" dirty="0"/>
              <a:t>EP ekonominis vertinimas – pažinimu (3.2.1.3) paremta sąveika su gyvąja gamta</a:t>
            </a:r>
          </a:p>
        </p:txBody>
      </p:sp>
      <p:sp>
        <p:nvSpPr>
          <p:cNvPr id="4" name="Slide Number Placeholder 3">
            <a:extLst>
              <a:ext uri="{FF2B5EF4-FFF2-40B4-BE49-F238E27FC236}">
                <a16:creationId xmlns:a16="http://schemas.microsoft.com/office/drawing/2014/main" id="{6C1F417F-D6BC-04B6-EBDC-14D796BE3FCF}"/>
              </a:ext>
            </a:extLst>
          </p:cNvPr>
          <p:cNvSpPr>
            <a:spLocks noGrp="1"/>
          </p:cNvSpPr>
          <p:nvPr>
            <p:ph type="sldNum" sz="quarter" idx="12"/>
          </p:nvPr>
        </p:nvSpPr>
        <p:spPr/>
        <p:txBody>
          <a:bodyPr/>
          <a:lstStyle/>
          <a:p>
            <a:fld id="{42B1E8F1-27DF-3C4C-AF5E-F329429EDE92}" type="slidenum">
              <a:rPr lang="lt-LT" smtClean="0"/>
              <a:t>12</a:t>
            </a:fld>
            <a:endParaRPr lang="lt-LT"/>
          </a:p>
        </p:txBody>
      </p:sp>
      <p:graphicFrame>
        <p:nvGraphicFramePr>
          <p:cNvPr id="15" name="Table 15">
            <a:extLst>
              <a:ext uri="{FF2B5EF4-FFF2-40B4-BE49-F238E27FC236}">
                <a16:creationId xmlns:a16="http://schemas.microsoft.com/office/drawing/2014/main" id="{A6329051-4A48-66AC-4203-1C15BAD489F0}"/>
              </a:ext>
            </a:extLst>
          </p:cNvPr>
          <p:cNvGraphicFramePr>
            <a:graphicFrameLocks noGrp="1"/>
          </p:cNvGraphicFramePr>
          <p:nvPr>
            <p:extLst>
              <p:ext uri="{D42A27DB-BD31-4B8C-83A1-F6EECF244321}">
                <p14:modId xmlns:p14="http://schemas.microsoft.com/office/powerpoint/2010/main" val="242233501"/>
              </p:ext>
            </p:extLst>
          </p:nvPr>
        </p:nvGraphicFramePr>
        <p:xfrm>
          <a:off x="539751" y="802695"/>
          <a:ext cx="8064498" cy="3342640"/>
        </p:xfrm>
        <a:graphic>
          <a:graphicData uri="http://schemas.openxmlformats.org/drawingml/2006/table">
            <a:tbl>
              <a:tblPr firstRow="1" bandRow="1">
                <a:tableStyleId>{5C22544A-7EE6-4342-B048-85BDC9FD1C3A}</a:tableStyleId>
              </a:tblPr>
              <a:tblGrid>
                <a:gridCol w="1232778">
                  <a:extLst>
                    <a:ext uri="{9D8B030D-6E8A-4147-A177-3AD203B41FA5}">
                      <a16:colId xmlns:a16="http://schemas.microsoft.com/office/drawing/2014/main" val="1286542466"/>
                    </a:ext>
                  </a:extLst>
                </a:gridCol>
                <a:gridCol w="3214468">
                  <a:extLst>
                    <a:ext uri="{9D8B030D-6E8A-4147-A177-3AD203B41FA5}">
                      <a16:colId xmlns:a16="http://schemas.microsoft.com/office/drawing/2014/main" val="866359802"/>
                    </a:ext>
                  </a:extLst>
                </a:gridCol>
                <a:gridCol w="3617252">
                  <a:extLst>
                    <a:ext uri="{9D8B030D-6E8A-4147-A177-3AD203B41FA5}">
                      <a16:colId xmlns:a16="http://schemas.microsoft.com/office/drawing/2014/main" val="2366953122"/>
                    </a:ext>
                  </a:extLst>
                </a:gridCol>
              </a:tblGrid>
              <a:tr h="370840">
                <a:tc>
                  <a:txBody>
                    <a:bodyPr/>
                    <a:lstStyle/>
                    <a:p>
                      <a:r>
                        <a:rPr lang="lt-LT" sz="900" dirty="0"/>
                        <a:t>Vertinta EP</a:t>
                      </a:r>
                    </a:p>
                  </a:txBody>
                  <a:tcPr/>
                </a:tc>
                <a:tc>
                  <a:txBody>
                    <a:bodyPr/>
                    <a:lstStyle/>
                    <a:p>
                      <a:r>
                        <a:rPr lang="lt-LT" sz="900" dirty="0"/>
                        <a:t>Pastabos</a:t>
                      </a:r>
                    </a:p>
                  </a:txBody>
                  <a:tcPr/>
                </a:tc>
                <a:tc>
                  <a:txBody>
                    <a:bodyPr/>
                    <a:lstStyle/>
                    <a:p>
                      <a:r>
                        <a:rPr lang="lt-LT" sz="900" dirty="0"/>
                        <a:t>Sprendimas</a:t>
                      </a:r>
                    </a:p>
                  </a:txBody>
                  <a:tcPr/>
                </a:tc>
                <a:extLst>
                  <a:ext uri="{0D108BD9-81ED-4DB2-BD59-A6C34878D82A}">
                    <a16:rowId xmlns:a16="http://schemas.microsoft.com/office/drawing/2014/main" val="316098493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t-LT" sz="900" dirty="0"/>
                        <a:t>pažinimu (3.2.1.3) paremta sąveika su gyvąja gamta: gamtos pažinimo-pramoginė vertė (filmai)</a:t>
                      </a:r>
                    </a:p>
                  </a:txBody>
                  <a:tcPr/>
                </a:tc>
                <a:tc>
                  <a:txBody>
                    <a:bodyPr/>
                    <a:lstStyle/>
                    <a:p>
                      <a:pPr marL="228600" indent="-228600">
                        <a:buFont typeface="+mj-lt"/>
                        <a:buAutoNum type="arabicPeriod"/>
                      </a:pPr>
                      <a:r>
                        <a:rPr lang="lt-LT" sz="900" dirty="0"/>
                        <a:t>Kad rengiama studija galėtų būti praktiniu vertinimo įrankiu, aktualūs ekosisteminių paslaugų metiniai ekonominiai įverčiai už mato vienetą (ha, km, m3, žmogui ir pan.). Aktualu šiuos įverčius bei pačių komponentų aprašymus į traukti į konversijos koeficientų ir ekonominės naudos (žalos) vertinimo metodiką (https://www.ppplietuva.lt/lt/viesuju-investiciju-projektu-rengimas/rengimas-ir-vertinimas-1 ), pagal poreikį patikslinti jau dabar joje esančius naudos vertinimo komponentus ir įverčius. </a:t>
                      </a:r>
                      <a:r>
                        <a:rPr lang="lt-LT" sz="900" b="1" dirty="0"/>
                        <a:t>Pakeisti laisvo laiko įvertį</a:t>
                      </a:r>
                      <a:r>
                        <a:rPr lang="lt-LT" sz="900" dirty="0"/>
                        <a:t>.</a:t>
                      </a:r>
                    </a:p>
                    <a:p>
                      <a:pPr marL="228600" indent="-228600">
                        <a:buFont typeface="+mj-lt"/>
                        <a:buAutoNum type="arabicPeriod"/>
                      </a:pPr>
                      <a:r>
                        <a:rPr lang="lt-LT" sz="900" b="1" dirty="0"/>
                        <a:t>Kodėl pasirinkti filmai? </a:t>
                      </a:r>
                      <a:r>
                        <a:rPr lang="lt-LT" sz="900" dirty="0"/>
                        <a:t>Metodas iškrenta iš konteksto. Temos pavadinimas Pažinimu paremta sąveika su gamta - tai o kur yra ekskursijos įvertintos, kokią naudą jos teikia lankytojams? Nėra aišku kokie filmai buvo vertinti... Tokiu atveju reikėtų įvertinti ir ST žiūrimus filmus. Be to, tuomet geriau skaičiuoti ST praleidžiamo laiko vertę, tai būtų tiksliau</a:t>
                      </a:r>
                    </a:p>
                  </a:txBody>
                  <a:tcPr/>
                </a:tc>
                <a:tc>
                  <a:txBody>
                    <a:bodyPr/>
                    <a:lstStyle/>
                    <a:p>
                      <a:pPr marL="228600" indent="-228600">
                        <a:buFont typeface="+mj-lt"/>
                        <a:buAutoNum type="arabicPeriod"/>
                      </a:pPr>
                      <a:r>
                        <a:rPr lang="lt-LT" sz="900" dirty="0"/>
                        <a:t>Pritaikytas nurodytoje metodikoje siūlomas laisvo laiko vertės rodiklis (3,72 Eur) (</a:t>
                      </a:r>
                      <a:r>
                        <a:rPr lang="lt-LT" sz="900" i="1" dirty="0"/>
                        <a:t>paslaugos vertė sumažėjo nuo 1,7 mln. iki 728 tūkst. Eur</a:t>
                      </a:r>
                      <a:r>
                        <a:rPr lang="lt-LT" sz="900" dirty="0"/>
                        <a:t>)</a:t>
                      </a:r>
                    </a:p>
                    <a:p>
                      <a:pPr marL="228600" indent="-228600">
                        <a:buFont typeface="+mj-lt"/>
                        <a:buAutoNum type="arabicPeriod"/>
                      </a:pPr>
                      <a:r>
                        <a:rPr lang="lt-LT" sz="900" dirty="0"/>
                        <a:t>Pagal TS pažinimu paremta sąveika pagal tarptautinį klasifikatorių CICES priskiriamas 3.2.X.X. kodas, t. y. gyvosios gamtos elementai, turintys simbolinę reikšmę (kultūrinio ir tautinio identiteto šaltinis) (3.2.1.1) (pvz., ąžuolas, gandras lietuvių kultūroje); gyvosios gamtos elementai, turintys religinę, dvasinę reikšmę (dvasinis įkvėpimas, religinis praturtinimas) (3.2.1.2.) (pvz., garbinamos gyvūnų ir augalų rūšys); </a:t>
                      </a:r>
                      <a:r>
                        <a:rPr lang="lt-LT" sz="900" b="1" dirty="0"/>
                        <a:t>gyvosios gamtos elementai, naudojami su gamtos pažinimu susijusioms pramogoms (ne vietoje) (3.2.1.3.) (pvz., filmai apie gamtą); </a:t>
                      </a:r>
                      <a:r>
                        <a:rPr lang="lt-LT" sz="900" dirty="0"/>
                        <a:t>gyvosios gamtos savybės, turinčios egzistavimo vertę (3.2.2.1.) (pvz. saugomos laukinės gamtos teritorijos); gyvosios gamtos savybės, turinčios palikimo vertę, opciją (3.2.2.2) (pvz. nykstančios rūšys ar buveinės). Kurią tiksliai paslaugą pasirinkti iš aukščiau išvardintų nebuvo nurodyta (palikta Konsultanto sprendimui), todėl nesutinkama, kad metodas iškrenta iš konteksto. Taip pat susitikimo metu buvo minėta, kad buvo siekiama įvertinti rečiau vertintas paslaugas, jų vertinimas turi labiau informacinį pobūdį ir filmų vertinimas nereiškia, jog skatinama naudotis būtent šia paslauga, o ne kitomis</a:t>
                      </a:r>
                    </a:p>
                  </a:txBody>
                  <a:tcPr/>
                </a:tc>
                <a:extLst>
                  <a:ext uri="{0D108BD9-81ED-4DB2-BD59-A6C34878D82A}">
                    <a16:rowId xmlns:a16="http://schemas.microsoft.com/office/drawing/2014/main" val="2062506335"/>
                  </a:ext>
                </a:extLst>
              </a:tr>
            </a:tbl>
          </a:graphicData>
        </a:graphic>
      </p:graphicFrame>
    </p:spTree>
    <p:extLst>
      <p:ext uri="{BB962C8B-B14F-4D97-AF65-F5344CB8AC3E}">
        <p14:creationId xmlns:p14="http://schemas.microsoft.com/office/powerpoint/2010/main" val="1288274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BBE96-E592-DF38-D957-5693FFEACBB8}"/>
              </a:ext>
            </a:extLst>
          </p:cNvPr>
          <p:cNvSpPr>
            <a:spLocks noGrp="1"/>
          </p:cNvSpPr>
          <p:nvPr>
            <p:ph type="title"/>
          </p:nvPr>
        </p:nvSpPr>
        <p:spPr>
          <a:xfrm>
            <a:off x="533400" y="413468"/>
            <a:ext cx="8064500" cy="553998"/>
          </a:xfrm>
        </p:spPr>
        <p:txBody>
          <a:bodyPr/>
          <a:lstStyle/>
          <a:p>
            <a:r>
              <a:rPr lang="lt-LT" dirty="0"/>
              <a:t>EP ekonominis vertinimas – </a:t>
            </a:r>
            <a:r>
              <a:rPr lang="lt-LT" sz="2000" dirty="0"/>
              <a:t>šiltnamio efektą sukeliančių dujų (pvz. CO2) koncentracijos mažinimas (2.2.6.1)</a:t>
            </a:r>
            <a:endParaRPr lang="lt-LT" dirty="0"/>
          </a:p>
        </p:txBody>
      </p:sp>
      <p:sp>
        <p:nvSpPr>
          <p:cNvPr id="4" name="Slide Number Placeholder 3">
            <a:extLst>
              <a:ext uri="{FF2B5EF4-FFF2-40B4-BE49-F238E27FC236}">
                <a16:creationId xmlns:a16="http://schemas.microsoft.com/office/drawing/2014/main" id="{6C1F417F-D6BC-04B6-EBDC-14D796BE3FCF}"/>
              </a:ext>
            </a:extLst>
          </p:cNvPr>
          <p:cNvSpPr>
            <a:spLocks noGrp="1"/>
          </p:cNvSpPr>
          <p:nvPr>
            <p:ph type="sldNum" sz="quarter" idx="12"/>
          </p:nvPr>
        </p:nvSpPr>
        <p:spPr/>
        <p:txBody>
          <a:bodyPr/>
          <a:lstStyle/>
          <a:p>
            <a:fld id="{42B1E8F1-27DF-3C4C-AF5E-F329429EDE92}" type="slidenum">
              <a:rPr lang="lt-LT" smtClean="0"/>
              <a:t>13</a:t>
            </a:fld>
            <a:endParaRPr lang="lt-LT"/>
          </a:p>
        </p:txBody>
      </p:sp>
      <p:graphicFrame>
        <p:nvGraphicFramePr>
          <p:cNvPr id="15" name="Table 15">
            <a:extLst>
              <a:ext uri="{FF2B5EF4-FFF2-40B4-BE49-F238E27FC236}">
                <a16:creationId xmlns:a16="http://schemas.microsoft.com/office/drawing/2014/main" id="{A6329051-4A48-66AC-4203-1C15BAD489F0}"/>
              </a:ext>
            </a:extLst>
          </p:cNvPr>
          <p:cNvGraphicFramePr>
            <a:graphicFrameLocks noGrp="1"/>
          </p:cNvGraphicFramePr>
          <p:nvPr>
            <p:extLst>
              <p:ext uri="{D42A27DB-BD31-4B8C-83A1-F6EECF244321}">
                <p14:modId xmlns:p14="http://schemas.microsoft.com/office/powerpoint/2010/main" val="1122568499"/>
              </p:ext>
            </p:extLst>
          </p:nvPr>
        </p:nvGraphicFramePr>
        <p:xfrm>
          <a:off x="539751" y="979601"/>
          <a:ext cx="8064498" cy="3342640"/>
        </p:xfrm>
        <a:graphic>
          <a:graphicData uri="http://schemas.openxmlformats.org/drawingml/2006/table">
            <a:tbl>
              <a:tblPr firstRow="1" bandRow="1">
                <a:tableStyleId>{5C22544A-7EE6-4342-B048-85BDC9FD1C3A}</a:tableStyleId>
              </a:tblPr>
              <a:tblGrid>
                <a:gridCol w="1106169">
                  <a:extLst>
                    <a:ext uri="{9D8B030D-6E8A-4147-A177-3AD203B41FA5}">
                      <a16:colId xmlns:a16="http://schemas.microsoft.com/office/drawing/2014/main" val="1286542466"/>
                    </a:ext>
                  </a:extLst>
                </a:gridCol>
                <a:gridCol w="3608363">
                  <a:extLst>
                    <a:ext uri="{9D8B030D-6E8A-4147-A177-3AD203B41FA5}">
                      <a16:colId xmlns:a16="http://schemas.microsoft.com/office/drawing/2014/main" val="866359802"/>
                    </a:ext>
                  </a:extLst>
                </a:gridCol>
                <a:gridCol w="3349966">
                  <a:extLst>
                    <a:ext uri="{9D8B030D-6E8A-4147-A177-3AD203B41FA5}">
                      <a16:colId xmlns:a16="http://schemas.microsoft.com/office/drawing/2014/main" val="2366953122"/>
                    </a:ext>
                  </a:extLst>
                </a:gridCol>
              </a:tblGrid>
              <a:tr h="370840">
                <a:tc>
                  <a:txBody>
                    <a:bodyPr/>
                    <a:lstStyle/>
                    <a:p>
                      <a:r>
                        <a:rPr lang="lt-LT" sz="900" dirty="0"/>
                        <a:t>Vertinta EP</a:t>
                      </a:r>
                    </a:p>
                  </a:txBody>
                  <a:tcPr/>
                </a:tc>
                <a:tc>
                  <a:txBody>
                    <a:bodyPr/>
                    <a:lstStyle/>
                    <a:p>
                      <a:r>
                        <a:rPr lang="lt-LT" sz="900" dirty="0"/>
                        <a:t>Pastabos</a:t>
                      </a:r>
                    </a:p>
                  </a:txBody>
                  <a:tcPr/>
                </a:tc>
                <a:tc>
                  <a:txBody>
                    <a:bodyPr/>
                    <a:lstStyle/>
                    <a:p>
                      <a:r>
                        <a:rPr lang="lt-LT" sz="900" dirty="0"/>
                        <a:t>Sprendimas</a:t>
                      </a:r>
                    </a:p>
                  </a:txBody>
                  <a:tcPr/>
                </a:tc>
                <a:extLst>
                  <a:ext uri="{0D108BD9-81ED-4DB2-BD59-A6C34878D82A}">
                    <a16:rowId xmlns:a16="http://schemas.microsoft.com/office/drawing/2014/main" val="3160984931"/>
                  </a:ext>
                </a:extLst>
              </a:tr>
              <a:tr h="370840">
                <a:tc>
                  <a:txBody>
                    <a:bodyPr/>
                    <a:lstStyle/>
                    <a:p>
                      <a:r>
                        <a:rPr lang="lt-LT" sz="900" dirty="0"/>
                        <a:t>šiltnamio efektą sukeliančių dujų (pvz. CO2) koncentracijos mažinimas (2.2.6.1): analizuojama anglies dioksido sekvestracija miškuose ir pievose</a:t>
                      </a:r>
                    </a:p>
                  </a:txBody>
                  <a:tcPr/>
                </a:tc>
                <a:tc>
                  <a:txBody>
                    <a:bodyPr/>
                    <a:lstStyle/>
                    <a:p>
                      <a:pPr marL="228600" indent="-228600">
                        <a:buFont typeface="+mj-lt"/>
                        <a:buAutoNum type="arabicPeriod"/>
                      </a:pPr>
                      <a:r>
                        <a:rPr lang="lt-LT" sz="900" dirty="0"/>
                        <a:t>Kokia nauda sukuriama kai durpynai yra regeneruojami</a:t>
                      </a:r>
                    </a:p>
                    <a:p>
                      <a:pPr marL="228600" indent="-228600">
                        <a:buFont typeface="+mj-lt"/>
                        <a:buAutoNum type="arabicPeriod"/>
                      </a:pPr>
                      <a:r>
                        <a:rPr lang="lt-LT" sz="900" dirty="0"/>
                        <a:t>Tokiuose durpynuose (nusausintose) augantys medynai paprastai pasižymi aukštu našumu ir intensyviai kaupia anglį, kurios kiekiai kelis kartus persveria iš sausintų durpžemių susidarančias ŠESD emisijas. Tik žemo našumo medynai, augantys nepakankamai nusausintuose durpynuose (organinio dirvožemio), neatsveria iš jų susidarančių ŠESD emisijų ir tik tokie durpynai kartu su mišku bendrai gali būti vertinami kaip generuojantys ŠESD emisijas. </a:t>
                      </a:r>
                    </a:p>
                    <a:p>
                      <a:pPr marL="228600" indent="-228600">
                        <a:buAutoNum type="arabicPeriod"/>
                      </a:pPr>
                      <a:r>
                        <a:rPr lang="lt-LT" sz="900" dirty="0">
                          <a:solidFill>
                            <a:schemeClr val="tx1"/>
                          </a:solidFill>
                        </a:rPr>
                        <a:t>Atkreiptinas dėmesys, kad pasirinktas miškų bei pievų CO2 sekvestracijos ekonominės vertės vertinimas panaudojant Europos Sąjungos ATL prekybos sistemoje nustatomą 1 ATL kainą už 1 t CO2 ekv. rodo reikšmingą CO2 sekvestracijos ekonominės vertės svyravimą (tik per 2 m. daugiau 3 k.), kas labiau susiję su vis dar nestabilia ATL rinka, bet ne realia CO2 sekvestracijos verte. Siūlyta taip pat įvertinti galimybę naudoti savanoriškus anglies kreditus</a:t>
                      </a:r>
                    </a:p>
                  </a:txBody>
                  <a:tcPr/>
                </a:tc>
                <a:tc>
                  <a:txBody>
                    <a:bodyPr/>
                    <a:lstStyle/>
                    <a:p>
                      <a:pPr marL="228600" indent="-228600">
                        <a:buFont typeface="+mj-lt"/>
                        <a:buAutoNum type="arabicPeriod"/>
                      </a:pPr>
                      <a:r>
                        <a:rPr lang="lt-LT" sz="900" dirty="0"/>
                        <a:t>Šis aspektas neanalizuotas, kadangi reikalauja konkretaus atvejo analizės, analizė atlikta pagal ŠESD ataskaitoje pateikiamus duomenis</a:t>
                      </a:r>
                    </a:p>
                    <a:p>
                      <a:pPr marL="228600" indent="-228600">
                        <a:buFont typeface="+mj-lt"/>
                        <a:buAutoNum type="arabicPeriod"/>
                      </a:pPr>
                      <a:r>
                        <a:rPr lang="lt-LT" sz="900" dirty="0"/>
                        <a:t>Patikslinta taip pagal </a:t>
                      </a:r>
                      <a:r>
                        <a:rPr lang="lt-LT" sz="900" dirty="0" err="1"/>
                        <a:t>Lithuania‘s</a:t>
                      </a:r>
                      <a:r>
                        <a:rPr lang="lt-LT" sz="900" dirty="0"/>
                        <a:t> </a:t>
                      </a:r>
                      <a:r>
                        <a:rPr lang="lt-LT" sz="900" dirty="0" err="1"/>
                        <a:t>National</a:t>
                      </a:r>
                      <a:r>
                        <a:rPr lang="lt-LT" sz="900" dirty="0"/>
                        <a:t> Inventory </a:t>
                      </a:r>
                      <a:r>
                        <a:rPr lang="lt-LT" sz="900" dirty="0" err="1"/>
                        <a:t>Report</a:t>
                      </a:r>
                      <a:r>
                        <a:rPr lang="lt-LT" sz="900" dirty="0"/>
                        <a:t> 2022. Greenhouse Gas </a:t>
                      </a:r>
                      <a:r>
                        <a:rPr lang="lt-LT" sz="900" dirty="0" err="1"/>
                        <a:t>Emissions</a:t>
                      </a:r>
                      <a:r>
                        <a:rPr lang="lt-LT" sz="900" dirty="0"/>
                        <a:t> 1990–2020, p. 336: Durpynų (organinio dirvožemio) apaugusių mišku atskyrimas yra svarbus dėl to, kad daugiau kaip pusė mišku apaugusių durpynų yra sausinti, tokia sausinta miško žemė skirstoma į derlingą ir nederlingą. Derlinga miško žemė pasižymi dideliu biomasės prieaugio potencialu, todėl dažniausiai kompensuoja sausintų durpynų ŠESD išskyrimą į atmosferą savo biomasės prieaugiu, visgi apie trečdalis organinės dirvos miško žemės yra nederlinga, todėl ji generuoja ŠESD emisijas, o ne sugeria ŠESD. </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lt-LT" sz="900" dirty="0">
                          <a:solidFill>
                            <a:schemeClr val="tx1"/>
                          </a:solidFill>
                        </a:rPr>
                        <a:t>Peržiūrėti </a:t>
                      </a:r>
                      <a:r>
                        <a:rPr lang="lt-LT" sz="900" dirty="0" err="1">
                          <a:solidFill>
                            <a:schemeClr val="tx1"/>
                          </a:solidFill>
                        </a:rPr>
                        <a:t>Nature</a:t>
                      </a:r>
                      <a:r>
                        <a:rPr lang="lt-LT" sz="900" dirty="0">
                          <a:solidFill>
                            <a:schemeClr val="tx1"/>
                          </a:solidFill>
                        </a:rPr>
                        <a:t> </a:t>
                      </a:r>
                      <a:r>
                        <a:rPr lang="lt-LT" sz="900" dirty="0" err="1">
                          <a:solidFill>
                            <a:schemeClr val="tx1"/>
                          </a:solidFill>
                        </a:rPr>
                        <a:t>Based</a:t>
                      </a:r>
                      <a:r>
                        <a:rPr lang="lt-LT" sz="900" dirty="0">
                          <a:solidFill>
                            <a:schemeClr val="tx1"/>
                          </a:solidFill>
                        </a:rPr>
                        <a:t> Carbon </a:t>
                      </a:r>
                      <a:r>
                        <a:rPr lang="lt-LT" sz="900" dirty="0" err="1">
                          <a:solidFill>
                            <a:schemeClr val="tx1"/>
                          </a:solidFill>
                        </a:rPr>
                        <a:t>Offset</a:t>
                      </a:r>
                      <a:r>
                        <a:rPr lang="lt-LT" sz="900" dirty="0">
                          <a:solidFill>
                            <a:schemeClr val="tx1"/>
                          </a:solidFill>
                        </a:rPr>
                        <a:t> CBL NATURE-BASED GLOBAL EMISSIONS OFFSET FUTURES kainos irgi svyruoja per laikotarpį gana ženkliai, tačiau yra daug mažesnės nei ATL kainos (pastaruoju metu apie 10-11 Eur, remiantis https://carboncredits.com/carbon-prices-today/, https://quotes.ino.com/charting/?s=NYMEX_QNGO.Z22). Todėl pakeitimas sumažins EP vertę, tačiau kaip ir ATL parodys EP vertę tam tikru momentu.</a:t>
                      </a:r>
                      <a:endParaRPr lang="lt-LT" sz="900" dirty="0"/>
                    </a:p>
                  </a:txBody>
                  <a:tcPr/>
                </a:tc>
                <a:extLst>
                  <a:ext uri="{0D108BD9-81ED-4DB2-BD59-A6C34878D82A}">
                    <a16:rowId xmlns:a16="http://schemas.microsoft.com/office/drawing/2014/main" val="808597913"/>
                  </a:ext>
                </a:extLst>
              </a:tr>
            </a:tbl>
          </a:graphicData>
        </a:graphic>
      </p:graphicFrame>
    </p:spTree>
    <p:extLst>
      <p:ext uri="{BB962C8B-B14F-4D97-AF65-F5344CB8AC3E}">
        <p14:creationId xmlns:p14="http://schemas.microsoft.com/office/powerpoint/2010/main" val="3404998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1C5FD0-1D0D-5846-AAB0-8DE01FBAC556}"/>
              </a:ext>
            </a:extLst>
          </p:cNvPr>
          <p:cNvSpPr>
            <a:spLocks noGrp="1"/>
          </p:cNvSpPr>
          <p:nvPr>
            <p:ph type="body" sz="quarter" idx="14"/>
          </p:nvPr>
        </p:nvSpPr>
        <p:spPr>
          <a:xfrm>
            <a:off x="4889554" y="453224"/>
            <a:ext cx="3706745" cy="718145"/>
          </a:xfrm>
        </p:spPr>
        <p:txBody>
          <a:bodyPr/>
          <a:lstStyle/>
          <a:p>
            <a:r>
              <a:rPr lang="lt-LT"/>
              <a:t>2. Pagrindinės </a:t>
            </a:r>
            <a:r>
              <a:rPr lang="lt-LT" dirty="0"/>
              <a:t>Studijos </a:t>
            </a:r>
          </a:p>
          <a:p>
            <a:r>
              <a:rPr lang="lt-LT" dirty="0"/>
              <a:t>I-</a:t>
            </a:r>
            <a:r>
              <a:rPr lang="lt-LT" dirty="0" err="1"/>
              <a:t>mo</a:t>
            </a:r>
            <a:r>
              <a:rPr lang="lt-LT" dirty="0"/>
              <a:t> etapo išvados</a:t>
            </a:r>
            <a:endParaRPr lang="en-US" dirty="0"/>
          </a:p>
        </p:txBody>
      </p:sp>
      <p:sp>
        <p:nvSpPr>
          <p:cNvPr id="2" name="Slide Number Placeholder 1">
            <a:extLst>
              <a:ext uri="{FF2B5EF4-FFF2-40B4-BE49-F238E27FC236}">
                <a16:creationId xmlns:a16="http://schemas.microsoft.com/office/drawing/2014/main" id="{8CDAD547-1B2C-024B-9A9D-BBAA775F4D0C}"/>
              </a:ext>
            </a:extLst>
          </p:cNvPr>
          <p:cNvSpPr>
            <a:spLocks noGrp="1"/>
          </p:cNvSpPr>
          <p:nvPr>
            <p:ph type="sldNum" sz="quarter" idx="12"/>
          </p:nvPr>
        </p:nvSpPr>
        <p:spPr>
          <a:xfrm>
            <a:off x="6540500" y="169669"/>
            <a:ext cx="2057400" cy="183555"/>
          </a:xfrm>
        </p:spPr>
        <p:txBody>
          <a:bodyPr/>
          <a:lstStyle/>
          <a:p>
            <a:fld id="{42B1E8F1-27DF-3C4C-AF5E-F329429EDE92}" type="slidenum">
              <a:rPr lang="en-US"/>
              <a:pPr/>
              <a:t>14</a:t>
            </a:fld>
            <a:endParaRPr lang="en-US"/>
          </a:p>
        </p:txBody>
      </p:sp>
      <p:pic>
        <p:nvPicPr>
          <p:cNvPr id="10" name="Picture Placeholder 9" descr="A picture containing sky, outdoor, water, nature&#10;&#10;Description automatically generated">
            <a:extLst>
              <a:ext uri="{FF2B5EF4-FFF2-40B4-BE49-F238E27FC236}">
                <a16:creationId xmlns:a16="http://schemas.microsoft.com/office/drawing/2014/main" id="{B082B56A-D281-4A8F-B5FD-C8C3806F5715}"/>
              </a:ext>
            </a:extLst>
          </p:cNvPr>
          <p:cNvPicPr>
            <a:picLocks noGrp="1" noChangeAspect="1"/>
          </p:cNvPicPr>
          <p:nvPr>
            <p:ph type="pic" sz="quarter" idx="15"/>
          </p:nvPr>
        </p:nvPicPr>
        <p:blipFill>
          <a:blip r:embed="rId2"/>
          <a:srcRect l="20901" r="20901"/>
          <a:stretch>
            <a:fillRect/>
          </a:stretch>
        </p:blipFill>
        <p:spPr/>
      </p:pic>
    </p:spTree>
    <p:extLst>
      <p:ext uri="{BB962C8B-B14F-4D97-AF65-F5344CB8AC3E}">
        <p14:creationId xmlns:p14="http://schemas.microsoft.com/office/powerpoint/2010/main" val="2110102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E0113-19CA-4681-9671-389974CF9626}"/>
              </a:ext>
            </a:extLst>
          </p:cNvPr>
          <p:cNvSpPr>
            <a:spLocks noGrp="1"/>
          </p:cNvSpPr>
          <p:nvPr>
            <p:ph type="title"/>
          </p:nvPr>
        </p:nvSpPr>
        <p:spPr>
          <a:xfrm>
            <a:off x="546100" y="239736"/>
            <a:ext cx="7948184" cy="221599"/>
          </a:xfrm>
        </p:spPr>
        <p:txBody>
          <a:bodyPr/>
          <a:lstStyle/>
          <a:p>
            <a:r>
              <a:rPr lang="lt-LT" sz="1600" dirty="0"/>
              <a:t>1. Lietuvos ekosisteminių paslaugų kartografavimo ir vertinimo duomenų analizės rezultatai</a:t>
            </a:r>
          </a:p>
        </p:txBody>
      </p:sp>
      <p:sp>
        <p:nvSpPr>
          <p:cNvPr id="3" name="Slide Number Placeholder 2">
            <a:extLst>
              <a:ext uri="{FF2B5EF4-FFF2-40B4-BE49-F238E27FC236}">
                <a16:creationId xmlns:a16="http://schemas.microsoft.com/office/drawing/2014/main" id="{578F975B-2B16-4E28-958C-6ACB48C10DE7}"/>
              </a:ext>
            </a:extLst>
          </p:cNvPr>
          <p:cNvSpPr>
            <a:spLocks noGrp="1"/>
          </p:cNvSpPr>
          <p:nvPr>
            <p:ph type="sldNum" sz="quarter" idx="12"/>
          </p:nvPr>
        </p:nvSpPr>
        <p:spPr/>
        <p:txBody>
          <a:bodyPr/>
          <a:lstStyle/>
          <a:p>
            <a:fld id="{42B1E8F1-27DF-3C4C-AF5E-F329429EDE92}" type="slidenum">
              <a:rPr lang="en-GB" smtClean="0"/>
              <a:t>15</a:t>
            </a:fld>
            <a:endParaRPr lang="en-GB"/>
          </a:p>
        </p:txBody>
      </p:sp>
      <p:grpSp>
        <p:nvGrpSpPr>
          <p:cNvPr id="35" name="Group 34">
            <a:extLst>
              <a:ext uri="{FF2B5EF4-FFF2-40B4-BE49-F238E27FC236}">
                <a16:creationId xmlns:a16="http://schemas.microsoft.com/office/drawing/2014/main" id="{593EB29B-4BCC-459C-978D-2E1442DF7DCD}"/>
              </a:ext>
            </a:extLst>
          </p:cNvPr>
          <p:cNvGrpSpPr/>
          <p:nvPr/>
        </p:nvGrpSpPr>
        <p:grpSpPr>
          <a:xfrm>
            <a:off x="429785" y="560528"/>
            <a:ext cx="8411906" cy="4053549"/>
            <a:chOff x="429785" y="560528"/>
            <a:chExt cx="8411906" cy="4053549"/>
          </a:xfrm>
        </p:grpSpPr>
        <p:grpSp>
          <p:nvGrpSpPr>
            <p:cNvPr id="17" name="Group 16">
              <a:extLst>
                <a:ext uri="{FF2B5EF4-FFF2-40B4-BE49-F238E27FC236}">
                  <a16:creationId xmlns:a16="http://schemas.microsoft.com/office/drawing/2014/main" id="{7D740138-EA61-4116-B2DB-0ED7B73C75DC}"/>
                </a:ext>
              </a:extLst>
            </p:cNvPr>
            <p:cNvGrpSpPr/>
            <p:nvPr/>
          </p:nvGrpSpPr>
          <p:grpSpPr>
            <a:xfrm>
              <a:off x="429785" y="560528"/>
              <a:ext cx="8411906" cy="4053549"/>
              <a:chOff x="429785" y="560528"/>
              <a:chExt cx="8411906" cy="4053549"/>
            </a:xfrm>
          </p:grpSpPr>
          <p:sp>
            <p:nvSpPr>
              <p:cNvPr id="4" name="Rectangle 3">
                <a:extLst>
                  <a:ext uri="{FF2B5EF4-FFF2-40B4-BE49-F238E27FC236}">
                    <a16:creationId xmlns:a16="http://schemas.microsoft.com/office/drawing/2014/main" id="{231691B9-2CE9-460C-8370-0F77D930A50E}"/>
                  </a:ext>
                </a:extLst>
              </p:cNvPr>
              <p:cNvSpPr/>
              <p:nvPr/>
            </p:nvSpPr>
            <p:spPr>
              <a:xfrm>
                <a:off x="698300" y="560528"/>
                <a:ext cx="7874876" cy="27880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panose="020B0504020202020204" pitchFamily="34" charset="0"/>
                  </a:rPr>
                  <a:t>I</a:t>
                </a:r>
                <a:r>
                  <a:rPr lang="lt-LT" dirty="0">
                    <a:latin typeface="Avenir Next LT Pro" panose="020B0504020202020204" pitchFamily="34" charset="0"/>
                  </a:rPr>
                  <a:t>Š VISO ANALIZUOTOS 6</a:t>
                </a:r>
                <a:r>
                  <a:rPr lang="en-GB" dirty="0">
                    <a:latin typeface="Avenir Next LT Pro" panose="020B0504020202020204" pitchFamily="34" charset="0"/>
                  </a:rPr>
                  <a:t>8</a:t>
                </a:r>
                <a:r>
                  <a:rPr lang="lt-LT" dirty="0">
                    <a:latin typeface="Avenir Next LT Pro" panose="020B0504020202020204" pitchFamily="34" charset="0"/>
                  </a:rPr>
                  <a:t> EKOSISTEMINĖS PASLAUGOS</a:t>
                </a:r>
                <a:endParaRPr lang="en-GB" dirty="0">
                  <a:latin typeface="Avenir Next LT Pro" panose="020B0504020202020204" pitchFamily="34" charset="0"/>
                </a:endParaRPr>
              </a:p>
            </p:txBody>
          </p:sp>
          <p:grpSp>
            <p:nvGrpSpPr>
              <p:cNvPr id="33" name="Group 32">
                <a:extLst>
                  <a:ext uri="{FF2B5EF4-FFF2-40B4-BE49-F238E27FC236}">
                    <a16:creationId xmlns:a16="http://schemas.microsoft.com/office/drawing/2014/main" id="{EC393CDA-AC7A-4ACF-9038-37002BA92B75}"/>
                  </a:ext>
                </a:extLst>
              </p:cNvPr>
              <p:cNvGrpSpPr/>
              <p:nvPr/>
            </p:nvGrpSpPr>
            <p:grpSpPr>
              <a:xfrm>
                <a:off x="720351" y="2912444"/>
                <a:ext cx="7877549" cy="740787"/>
                <a:chOff x="723024" y="2720974"/>
                <a:chExt cx="7877549" cy="851059"/>
              </a:xfrm>
            </p:grpSpPr>
            <p:sp>
              <p:nvSpPr>
                <p:cNvPr id="20" name="Rectangle 19">
                  <a:extLst>
                    <a:ext uri="{FF2B5EF4-FFF2-40B4-BE49-F238E27FC236}">
                      <a16:creationId xmlns:a16="http://schemas.microsoft.com/office/drawing/2014/main" id="{AEA6CD94-B214-46AF-8A8E-9906C5826D3D}"/>
                    </a:ext>
                  </a:extLst>
                </p:cNvPr>
                <p:cNvSpPr/>
                <p:nvPr/>
              </p:nvSpPr>
              <p:spPr>
                <a:xfrm>
                  <a:off x="1446937" y="2720974"/>
                  <a:ext cx="638416" cy="532711"/>
                </a:xfrm>
                <a:prstGeom prst="rect">
                  <a:avLst/>
                </a:prstGeom>
                <a:solidFill>
                  <a:srgbClr val="92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solidFill>
                        <a:schemeClr val="tx1"/>
                      </a:solidFill>
                    </a:rPr>
                    <a:t>Urbanizuot</a:t>
                  </a:r>
                  <a:r>
                    <a:rPr lang="lt-LT" sz="900" dirty="0">
                      <a:solidFill>
                        <a:schemeClr val="tx1"/>
                      </a:solidFill>
                    </a:rPr>
                    <a:t>ų </a:t>
                  </a:r>
                  <a:r>
                    <a:rPr lang="lt-LT" sz="900" dirty="0" err="1">
                      <a:solidFill>
                        <a:schemeClr val="tx1"/>
                      </a:solidFill>
                    </a:rPr>
                    <a:t>ter</a:t>
                  </a:r>
                  <a:r>
                    <a:rPr lang="lt-LT" sz="900" dirty="0">
                      <a:solidFill>
                        <a:schemeClr val="tx1"/>
                      </a:solidFill>
                    </a:rPr>
                    <a:t>.</a:t>
                  </a:r>
                </a:p>
                <a:p>
                  <a:pPr algn="ctr"/>
                  <a:r>
                    <a:rPr lang="lt-LT" sz="900" dirty="0">
                      <a:solidFill>
                        <a:schemeClr val="tx1"/>
                      </a:solidFill>
                    </a:rPr>
                    <a:t>22 EP</a:t>
                  </a:r>
                  <a:endParaRPr lang="en-GB" sz="900" dirty="0">
                    <a:solidFill>
                      <a:schemeClr val="tx1"/>
                    </a:solidFill>
                  </a:endParaRPr>
                </a:p>
              </p:txBody>
            </p:sp>
            <p:sp>
              <p:nvSpPr>
                <p:cNvPr id="21" name="Rectangle 20">
                  <a:extLst>
                    <a:ext uri="{FF2B5EF4-FFF2-40B4-BE49-F238E27FC236}">
                      <a16:creationId xmlns:a16="http://schemas.microsoft.com/office/drawing/2014/main" id="{F0F4A7F2-2356-46F5-80BB-59B41C4AC7B9}"/>
                    </a:ext>
                  </a:extLst>
                </p:cNvPr>
                <p:cNvSpPr/>
                <p:nvPr/>
              </p:nvSpPr>
              <p:spPr>
                <a:xfrm>
                  <a:off x="2170850" y="2720975"/>
                  <a:ext cx="638416" cy="532711"/>
                </a:xfrm>
                <a:prstGeom prst="rect">
                  <a:avLst/>
                </a:prstGeom>
                <a:solidFill>
                  <a:srgbClr val="92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900" dirty="0">
                      <a:solidFill>
                        <a:schemeClr val="tx1"/>
                      </a:solidFill>
                    </a:rPr>
                    <a:t>Dirbama žemė</a:t>
                  </a:r>
                </a:p>
                <a:p>
                  <a:pPr algn="ctr"/>
                  <a:r>
                    <a:rPr lang="lt-LT" sz="900" dirty="0">
                      <a:solidFill>
                        <a:schemeClr val="tx1"/>
                      </a:solidFill>
                    </a:rPr>
                    <a:t>22 EP </a:t>
                  </a:r>
                  <a:endParaRPr lang="en-GB" sz="900" dirty="0">
                    <a:solidFill>
                      <a:schemeClr val="tx1"/>
                    </a:solidFill>
                  </a:endParaRPr>
                </a:p>
              </p:txBody>
            </p:sp>
            <p:sp>
              <p:nvSpPr>
                <p:cNvPr id="22" name="Rectangle 21">
                  <a:extLst>
                    <a:ext uri="{FF2B5EF4-FFF2-40B4-BE49-F238E27FC236}">
                      <a16:creationId xmlns:a16="http://schemas.microsoft.com/office/drawing/2014/main" id="{13C68AF2-300A-4B82-AAD6-A3F7F347DED1}"/>
                    </a:ext>
                  </a:extLst>
                </p:cNvPr>
                <p:cNvSpPr/>
                <p:nvPr/>
              </p:nvSpPr>
              <p:spPr>
                <a:xfrm>
                  <a:off x="2894763" y="2720975"/>
                  <a:ext cx="638416" cy="532711"/>
                </a:xfrm>
                <a:prstGeom prst="rect">
                  <a:avLst/>
                </a:prstGeom>
                <a:solidFill>
                  <a:srgbClr val="92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900" dirty="0">
                      <a:solidFill>
                        <a:schemeClr val="tx1"/>
                      </a:solidFill>
                    </a:rPr>
                    <a:t>Sodai</a:t>
                  </a:r>
                </a:p>
                <a:p>
                  <a:pPr algn="ctr"/>
                  <a:r>
                    <a:rPr lang="lt-LT" sz="900" dirty="0">
                      <a:solidFill>
                        <a:schemeClr val="tx1"/>
                      </a:solidFill>
                    </a:rPr>
                    <a:t>15 EP</a:t>
                  </a:r>
                  <a:endParaRPr lang="en-GB" sz="900" dirty="0">
                    <a:solidFill>
                      <a:schemeClr val="tx1"/>
                    </a:solidFill>
                  </a:endParaRPr>
                </a:p>
              </p:txBody>
            </p:sp>
            <p:sp>
              <p:nvSpPr>
                <p:cNvPr id="23" name="Rectangle 22">
                  <a:extLst>
                    <a:ext uri="{FF2B5EF4-FFF2-40B4-BE49-F238E27FC236}">
                      <a16:creationId xmlns:a16="http://schemas.microsoft.com/office/drawing/2014/main" id="{553FCD93-D0DC-4D37-84EF-CA3E8A5FBA27}"/>
                    </a:ext>
                  </a:extLst>
                </p:cNvPr>
                <p:cNvSpPr/>
                <p:nvPr/>
              </p:nvSpPr>
              <p:spPr>
                <a:xfrm>
                  <a:off x="3618676" y="2720975"/>
                  <a:ext cx="638416" cy="532711"/>
                </a:xfrm>
                <a:prstGeom prst="rect">
                  <a:avLst/>
                </a:prstGeom>
                <a:solidFill>
                  <a:srgbClr val="92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900" dirty="0">
                      <a:solidFill>
                        <a:schemeClr val="tx1"/>
                      </a:solidFill>
                    </a:rPr>
                    <a:t>Ganyklos ir pievos</a:t>
                  </a:r>
                </a:p>
                <a:p>
                  <a:pPr algn="ctr"/>
                  <a:r>
                    <a:rPr lang="lt-LT" sz="900" dirty="0">
                      <a:solidFill>
                        <a:schemeClr val="tx1"/>
                      </a:solidFill>
                    </a:rPr>
                    <a:t>40 EP</a:t>
                  </a:r>
                  <a:endParaRPr lang="en-GB" sz="900" dirty="0">
                    <a:solidFill>
                      <a:schemeClr val="tx1"/>
                    </a:solidFill>
                  </a:endParaRPr>
                </a:p>
              </p:txBody>
            </p:sp>
            <p:sp>
              <p:nvSpPr>
                <p:cNvPr id="24" name="Rectangle 23">
                  <a:extLst>
                    <a:ext uri="{FF2B5EF4-FFF2-40B4-BE49-F238E27FC236}">
                      <a16:creationId xmlns:a16="http://schemas.microsoft.com/office/drawing/2014/main" id="{2AE8C51F-9524-4F14-B07F-94953FE49D36}"/>
                    </a:ext>
                  </a:extLst>
                </p:cNvPr>
                <p:cNvSpPr/>
                <p:nvPr/>
              </p:nvSpPr>
              <p:spPr>
                <a:xfrm>
                  <a:off x="4342589" y="2720975"/>
                  <a:ext cx="638416" cy="532711"/>
                </a:xfrm>
                <a:prstGeom prst="rect">
                  <a:avLst/>
                </a:prstGeom>
                <a:solidFill>
                  <a:srgbClr val="92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900" dirty="0">
                      <a:solidFill>
                        <a:schemeClr val="tx1"/>
                      </a:solidFill>
                    </a:rPr>
                    <a:t>Miško</a:t>
                  </a:r>
                </a:p>
                <a:p>
                  <a:pPr algn="ctr"/>
                  <a:r>
                    <a:rPr lang="lt-LT" sz="900" dirty="0">
                      <a:solidFill>
                        <a:schemeClr val="tx1"/>
                      </a:solidFill>
                    </a:rPr>
                    <a:t>44 EP</a:t>
                  </a:r>
                  <a:endParaRPr lang="en-GB" sz="900" dirty="0">
                    <a:solidFill>
                      <a:schemeClr val="tx1"/>
                    </a:solidFill>
                  </a:endParaRPr>
                </a:p>
              </p:txBody>
            </p:sp>
            <p:sp>
              <p:nvSpPr>
                <p:cNvPr id="25" name="Rectangle 24">
                  <a:extLst>
                    <a:ext uri="{FF2B5EF4-FFF2-40B4-BE49-F238E27FC236}">
                      <a16:creationId xmlns:a16="http://schemas.microsoft.com/office/drawing/2014/main" id="{4CB0ECCD-7BDF-419F-9E6A-AA71E4207D19}"/>
                    </a:ext>
                  </a:extLst>
                </p:cNvPr>
                <p:cNvSpPr/>
                <p:nvPr/>
              </p:nvSpPr>
              <p:spPr>
                <a:xfrm>
                  <a:off x="5066502" y="2720979"/>
                  <a:ext cx="638416" cy="532711"/>
                </a:xfrm>
                <a:prstGeom prst="rect">
                  <a:avLst/>
                </a:prstGeom>
                <a:solidFill>
                  <a:srgbClr val="92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900" dirty="0">
                      <a:solidFill>
                        <a:schemeClr val="tx1"/>
                      </a:solidFill>
                    </a:rPr>
                    <a:t>Pelkės ir durpynai</a:t>
                  </a:r>
                </a:p>
                <a:p>
                  <a:pPr algn="ctr"/>
                  <a:r>
                    <a:rPr lang="lt-LT" sz="900" dirty="0">
                      <a:solidFill>
                        <a:schemeClr val="tx1"/>
                      </a:solidFill>
                    </a:rPr>
                    <a:t>35 EP</a:t>
                  </a:r>
                  <a:endParaRPr lang="en-GB" sz="900" dirty="0">
                    <a:solidFill>
                      <a:schemeClr val="tx1"/>
                    </a:solidFill>
                  </a:endParaRPr>
                </a:p>
              </p:txBody>
            </p:sp>
            <p:sp>
              <p:nvSpPr>
                <p:cNvPr id="26" name="Rectangle 25">
                  <a:extLst>
                    <a:ext uri="{FF2B5EF4-FFF2-40B4-BE49-F238E27FC236}">
                      <a16:creationId xmlns:a16="http://schemas.microsoft.com/office/drawing/2014/main" id="{736261C5-B49E-4F14-840E-8BEA46C4E337}"/>
                    </a:ext>
                  </a:extLst>
                </p:cNvPr>
                <p:cNvSpPr/>
                <p:nvPr/>
              </p:nvSpPr>
              <p:spPr>
                <a:xfrm>
                  <a:off x="5790415" y="2720975"/>
                  <a:ext cx="638416" cy="532711"/>
                </a:xfrm>
                <a:prstGeom prst="rect">
                  <a:avLst/>
                </a:prstGeom>
                <a:solidFill>
                  <a:srgbClr val="92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900" dirty="0">
                      <a:solidFill>
                        <a:schemeClr val="tx1"/>
                      </a:solidFill>
                    </a:rPr>
                    <a:t>Ežero</a:t>
                  </a:r>
                </a:p>
                <a:p>
                  <a:pPr algn="ctr"/>
                  <a:r>
                    <a:rPr lang="lt-LT" sz="900" dirty="0">
                      <a:solidFill>
                        <a:schemeClr val="tx1"/>
                      </a:solidFill>
                    </a:rPr>
                    <a:t>26 EP</a:t>
                  </a:r>
                  <a:endParaRPr lang="en-GB" sz="900" dirty="0">
                    <a:solidFill>
                      <a:schemeClr val="tx1"/>
                    </a:solidFill>
                  </a:endParaRPr>
                </a:p>
              </p:txBody>
            </p:sp>
            <p:sp>
              <p:nvSpPr>
                <p:cNvPr id="27" name="Rectangle 26">
                  <a:extLst>
                    <a:ext uri="{FF2B5EF4-FFF2-40B4-BE49-F238E27FC236}">
                      <a16:creationId xmlns:a16="http://schemas.microsoft.com/office/drawing/2014/main" id="{11F3694A-BAFE-4210-9BEB-09C7A9279FBE}"/>
                    </a:ext>
                  </a:extLst>
                </p:cNvPr>
                <p:cNvSpPr/>
                <p:nvPr/>
              </p:nvSpPr>
              <p:spPr>
                <a:xfrm>
                  <a:off x="6514328" y="2720975"/>
                  <a:ext cx="638416" cy="532711"/>
                </a:xfrm>
                <a:prstGeom prst="rect">
                  <a:avLst/>
                </a:prstGeom>
                <a:solidFill>
                  <a:srgbClr val="92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900">
                      <a:solidFill>
                        <a:schemeClr val="tx1"/>
                      </a:solidFill>
                    </a:rPr>
                    <a:t>Upės</a:t>
                  </a:r>
                </a:p>
                <a:p>
                  <a:pPr algn="ctr"/>
                  <a:r>
                    <a:rPr lang="lt-LT" sz="900">
                      <a:solidFill>
                        <a:schemeClr val="tx1"/>
                      </a:solidFill>
                    </a:rPr>
                    <a:t>27 EP</a:t>
                  </a:r>
                  <a:endParaRPr lang="en-GB" sz="900">
                    <a:solidFill>
                      <a:schemeClr val="tx1"/>
                    </a:solidFill>
                  </a:endParaRPr>
                </a:p>
              </p:txBody>
            </p:sp>
            <p:sp>
              <p:nvSpPr>
                <p:cNvPr id="28" name="Rectangle 27">
                  <a:extLst>
                    <a:ext uri="{FF2B5EF4-FFF2-40B4-BE49-F238E27FC236}">
                      <a16:creationId xmlns:a16="http://schemas.microsoft.com/office/drawing/2014/main" id="{D16C939D-93A7-4863-BAE3-AA2408555B08}"/>
                    </a:ext>
                  </a:extLst>
                </p:cNvPr>
                <p:cNvSpPr/>
                <p:nvPr/>
              </p:nvSpPr>
              <p:spPr>
                <a:xfrm>
                  <a:off x="7962154" y="2720975"/>
                  <a:ext cx="638419" cy="532711"/>
                </a:xfrm>
                <a:prstGeom prst="rect">
                  <a:avLst/>
                </a:prstGeom>
                <a:solidFill>
                  <a:srgbClr val="92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900">
                      <a:solidFill>
                        <a:schemeClr val="tx1"/>
                      </a:solidFill>
                    </a:rPr>
                    <a:t>Upės žiočių</a:t>
                  </a:r>
                </a:p>
                <a:p>
                  <a:pPr algn="ctr"/>
                  <a:r>
                    <a:rPr lang="lt-LT" sz="900">
                      <a:solidFill>
                        <a:schemeClr val="tx1"/>
                      </a:solidFill>
                    </a:rPr>
                    <a:t>27 EP</a:t>
                  </a:r>
                  <a:endParaRPr lang="en-GB" sz="900">
                    <a:solidFill>
                      <a:schemeClr val="tx1"/>
                    </a:solidFill>
                  </a:endParaRPr>
                </a:p>
              </p:txBody>
            </p:sp>
            <p:sp>
              <p:nvSpPr>
                <p:cNvPr id="29" name="Rectangle 28">
                  <a:extLst>
                    <a:ext uri="{FF2B5EF4-FFF2-40B4-BE49-F238E27FC236}">
                      <a16:creationId xmlns:a16="http://schemas.microsoft.com/office/drawing/2014/main" id="{B04F6058-D21A-4506-95E8-DC8E7034E716}"/>
                    </a:ext>
                  </a:extLst>
                </p:cNvPr>
                <p:cNvSpPr/>
                <p:nvPr/>
              </p:nvSpPr>
              <p:spPr>
                <a:xfrm>
                  <a:off x="723024" y="2720975"/>
                  <a:ext cx="638416" cy="532711"/>
                </a:xfrm>
                <a:prstGeom prst="rect">
                  <a:avLst/>
                </a:prstGeom>
                <a:solidFill>
                  <a:srgbClr val="92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900" dirty="0">
                      <a:solidFill>
                        <a:schemeClr val="tx1"/>
                      </a:solidFill>
                      <a:latin typeface="Avenir Next"/>
                    </a:rPr>
                    <a:t>Tarpiniai vandenys</a:t>
                  </a:r>
                  <a:r>
                    <a:rPr lang="en-ZW" sz="900" dirty="0">
                      <a:solidFill>
                        <a:schemeClr val="tx1"/>
                      </a:solidFill>
                      <a:latin typeface="Avenir Next"/>
                    </a:rPr>
                    <a:t> </a:t>
                  </a:r>
                  <a:endParaRPr lang="lt-LT" sz="900" dirty="0">
                    <a:solidFill>
                      <a:schemeClr val="tx1"/>
                    </a:solidFill>
                    <a:latin typeface="Avenir Next"/>
                  </a:endParaRPr>
                </a:p>
                <a:p>
                  <a:pPr algn="ctr"/>
                  <a:r>
                    <a:rPr lang="lt-LT" sz="900" dirty="0">
                      <a:solidFill>
                        <a:schemeClr val="tx1"/>
                      </a:solidFill>
                      <a:latin typeface="Avenir Next"/>
                    </a:rPr>
                    <a:t>3</a:t>
                  </a:r>
                  <a:r>
                    <a:rPr lang="en-GB" sz="900" dirty="0">
                      <a:solidFill>
                        <a:schemeClr val="tx1"/>
                      </a:solidFill>
                      <a:latin typeface="Avenir Next"/>
                    </a:rPr>
                    <a:t>3</a:t>
                  </a:r>
                  <a:r>
                    <a:rPr lang="lt-LT" sz="900" dirty="0">
                      <a:solidFill>
                        <a:schemeClr val="tx1"/>
                      </a:solidFill>
                      <a:latin typeface="Avenir Next"/>
                    </a:rPr>
                    <a:t> EP</a:t>
                  </a:r>
                  <a:endParaRPr lang="en-GB" sz="900" dirty="0">
                    <a:solidFill>
                      <a:schemeClr val="tx1"/>
                    </a:solidFill>
                    <a:latin typeface="Avenir Next"/>
                  </a:endParaRPr>
                </a:p>
              </p:txBody>
            </p:sp>
            <p:sp>
              <p:nvSpPr>
                <p:cNvPr id="30" name="Rectangle 29">
                  <a:extLst>
                    <a:ext uri="{FF2B5EF4-FFF2-40B4-BE49-F238E27FC236}">
                      <a16:creationId xmlns:a16="http://schemas.microsoft.com/office/drawing/2014/main" id="{9D8CC13D-52A4-4744-B07B-2EBA52141DBF}"/>
                    </a:ext>
                  </a:extLst>
                </p:cNvPr>
                <p:cNvSpPr/>
                <p:nvPr/>
              </p:nvSpPr>
              <p:spPr>
                <a:xfrm>
                  <a:off x="7238241" y="2720975"/>
                  <a:ext cx="638416" cy="532711"/>
                </a:xfrm>
                <a:prstGeom prst="rect">
                  <a:avLst/>
                </a:prstGeom>
                <a:solidFill>
                  <a:srgbClr val="92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900" dirty="0">
                      <a:solidFill>
                        <a:schemeClr val="tx1"/>
                      </a:solidFill>
                    </a:rPr>
                    <a:t>Jūros</a:t>
                  </a:r>
                </a:p>
                <a:p>
                  <a:pPr algn="ctr"/>
                  <a:r>
                    <a:rPr lang="lt-LT" sz="900" dirty="0">
                      <a:solidFill>
                        <a:schemeClr val="tx1"/>
                      </a:solidFill>
                    </a:rPr>
                    <a:t>31 EP</a:t>
                  </a:r>
                  <a:endParaRPr lang="en-GB" sz="900" dirty="0">
                    <a:solidFill>
                      <a:schemeClr val="tx1"/>
                    </a:solidFill>
                  </a:endParaRPr>
                </a:p>
              </p:txBody>
            </p:sp>
            <p:sp>
              <p:nvSpPr>
                <p:cNvPr id="31" name="Rectangle 30">
                  <a:extLst>
                    <a:ext uri="{FF2B5EF4-FFF2-40B4-BE49-F238E27FC236}">
                      <a16:creationId xmlns:a16="http://schemas.microsoft.com/office/drawing/2014/main" id="{4CEC8976-4EE7-47C2-8CD2-D3F3609D87D7}"/>
                    </a:ext>
                  </a:extLst>
                </p:cNvPr>
                <p:cNvSpPr/>
                <p:nvPr/>
              </p:nvSpPr>
              <p:spPr>
                <a:xfrm>
                  <a:off x="723024" y="3246538"/>
                  <a:ext cx="7877549" cy="3254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latin typeface="Avenir Next LT Pro" panose="020B0504020202020204" pitchFamily="34" charset="0"/>
                    </a:rPr>
                    <a:t>EKOSISTEMA</a:t>
                  </a:r>
                  <a:endParaRPr lang="en-GB">
                    <a:latin typeface="Avenir Next LT Pro" panose="020B0504020202020204" pitchFamily="34" charset="0"/>
                  </a:endParaRPr>
                </a:p>
              </p:txBody>
            </p:sp>
          </p:grpSp>
          <p:sp>
            <p:nvSpPr>
              <p:cNvPr id="37" name="Left Bracket 36">
                <a:extLst>
                  <a:ext uri="{FF2B5EF4-FFF2-40B4-BE49-F238E27FC236}">
                    <a16:creationId xmlns:a16="http://schemas.microsoft.com/office/drawing/2014/main" id="{0B21340D-2628-4492-9E92-E20BC04FCC56}"/>
                  </a:ext>
                </a:extLst>
              </p:cNvPr>
              <p:cNvSpPr/>
              <p:nvPr/>
            </p:nvSpPr>
            <p:spPr>
              <a:xfrm rot="16200000">
                <a:off x="4481081" y="-1590135"/>
                <a:ext cx="309313" cy="8411906"/>
              </a:xfrm>
              <a:prstGeom prst="lef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38" name="Rectangle 37">
                <a:extLst>
                  <a:ext uri="{FF2B5EF4-FFF2-40B4-BE49-F238E27FC236}">
                    <a16:creationId xmlns:a16="http://schemas.microsoft.com/office/drawing/2014/main" id="{0DECF324-B269-403D-981E-170D455BCE02}"/>
                  </a:ext>
                </a:extLst>
              </p:cNvPr>
              <p:cNvSpPr/>
              <p:nvPr/>
            </p:nvSpPr>
            <p:spPr>
              <a:xfrm>
                <a:off x="4682444" y="3735485"/>
                <a:ext cx="943764" cy="595763"/>
              </a:xfrm>
              <a:prstGeom prst="rect">
                <a:avLst/>
              </a:prstGeom>
              <a:solidFill>
                <a:srgbClr val="92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900" dirty="0">
                    <a:solidFill>
                      <a:schemeClr val="tx1"/>
                    </a:solidFill>
                  </a:rPr>
                  <a:t>Biologinės įvairovės ir kraštovaizdžio apsauga – 59 EP</a:t>
                </a:r>
              </a:p>
            </p:txBody>
          </p:sp>
          <p:sp>
            <p:nvSpPr>
              <p:cNvPr id="39" name="Rectangle 38">
                <a:extLst>
                  <a:ext uri="{FF2B5EF4-FFF2-40B4-BE49-F238E27FC236}">
                    <a16:creationId xmlns:a16="http://schemas.microsoft.com/office/drawing/2014/main" id="{63A40083-2D0F-4939-8DDA-295AC7F27DC1}"/>
                  </a:ext>
                </a:extLst>
              </p:cNvPr>
              <p:cNvSpPr/>
              <p:nvPr/>
            </p:nvSpPr>
            <p:spPr>
              <a:xfrm>
                <a:off x="1710752" y="3740918"/>
                <a:ext cx="950191" cy="595763"/>
              </a:xfrm>
              <a:prstGeom prst="rect">
                <a:avLst/>
              </a:prstGeom>
              <a:solidFill>
                <a:srgbClr val="92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900" dirty="0">
                    <a:solidFill>
                      <a:schemeClr val="tx1"/>
                    </a:solidFill>
                  </a:rPr>
                  <a:t>Miškų ūkis – 40 EP</a:t>
                </a:r>
                <a:endParaRPr lang="en-GB" sz="900" dirty="0">
                  <a:solidFill>
                    <a:schemeClr val="tx1"/>
                  </a:solidFill>
                </a:endParaRPr>
              </a:p>
            </p:txBody>
          </p:sp>
          <p:sp>
            <p:nvSpPr>
              <p:cNvPr id="40" name="Rectangle 39">
                <a:extLst>
                  <a:ext uri="{FF2B5EF4-FFF2-40B4-BE49-F238E27FC236}">
                    <a16:creationId xmlns:a16="http://schemas.microsoft.com/office/drawing/2014/main" id="{8CAE7717-A901-4F81-BAB8-7894C9556061}"/>
                  </a:ext>
                </a:extLst>
              </p:cNvPr>
              <p:cNvSpPr/>
              <p:nvPr/>
            </p:nvSpPr>
            <p:spPr>
              <a:xfrm>
                <a:off x="720351" y="3735485"/>
                <a:ext cx="950191" cy="595763"/>
              </a:xfrm>
              <a:prstGeom prst="rect">
                <a:avLst/>
              </a:prstGeom>
              <a:solidFill>
                <a:srgbClr val="92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900" dirty="0">
                    <a:solidFill>
                      <a:schemeClr val="tx1"/>
                    </a:solidFill>
                  </a:rPr>
                  <a:t>Žemės ūkis – 30 EP</a:t>
                </a:r>
                <a:endParaRPr lang="en-GB" sz="900" dirty="0">
                  <a:solidFill>
                    <a:schemeClr val="tx1"/>
                  </a:solidFill>
                </a:endParaRPr>
              </a:p>
            </p:txBody>
          </p:sp>
          <p:sp>
            <p:nvSpPr>
              <p:cNvPr id="41" name="Rectangle 40">
                <a:extLst>
                  <a:ext uri="{FF2B5EF4-FFF2-40B4-BE49-F238E27FC236}">
                    <a16:creationId xmlns:a16="http://schemas.microsoft.com/office/drawing/2014/main" id="{B4E13E61-9F33-4715-B8B2-B8016834CCA2}"/>
                  </a:ext>
                </a:extLst>
              </p:cNvPr>
              <p:cNvSpPr/>
              <p:nvPr/>
            </p:nvSpPr>
            <p:spPr>
              <a:xfrm>
                <a:off x="6657143" y="3735485"/>
                <a:ext cx="950191" cy="595763"/>
              </a:xfrm>
              <a:prstGeom prst="rect">
                <a:avLst/>
              </a:prstGeom>
              <a:solidFill>
                <a:srgbClr val="92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900" dirty="0">
                    <a:solidFill>
                      <a:schemeClr val="tx1"/>
                    </a:solidFill>
                  </a:rPr>
                  <a:t>Teritorijų planavimas – 32 EP</a:t>
                </a:r>
                <a:endParaRPr lang="en-GB" sz="900" dirty="0">
                  <a:solidFill>
                    <a:schemeClr val="tx1"/>
                  </a:solidFill>
                </a:endParaRPr>
              </a:p>
            </p:txBody>
          </p:sp>
          <p:sp>
            <p:nvSpPr>
              <p:cNvPr id="42" name="Rectangle 41">
                <a:extLst>
                  <a:ext uri="{FF2B5EF4-FFF2-40B4-BE49-F238E27FC236}">
                    <a16:creationId xmlns:a16="http://schemas.microsoft.com/office/drawing/2014/main" id="{D7203167-0492-4FD7-B0CC-476E7E44973C}"/>
                  </a:ext>
                </a:extLst>
              </p:cNvPr>
              <p:cNvSpPr/>
              <p:nvPr/>
            </p:nvSpPr>
            <p:spPr>
              <a:xfrm>
                <a:off x="5666580" y="3735485"/>
                <a:ext cx="950191" cy="595763"/>
              </a:xfrm>
              <a:prstGeom prst="rect">
                <a:avLst/>
              </a:prstGeom>
              <a:solidFill>
                <a:srgbClr val="92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a:solidFill>
                      <a:schemeClr val="tx1"/>
                    </a:solidFill>
                  </a:rPr>
                  <a:t>Želdynų ir želdinių apsauga, tvarkymas ir kūrimas – 13 EP</a:t>
                </a:r>
                <a:endParaRPr lang="en-GB" sz="800">
                  <a:solidFill>
                    <a:schemeClr val="tx1"/>
                  </a:solidFill>
                </a:endParaRPr>
              </a:p>
            </p:txBody>
          </p:sp>
          <p:sp>
            <p:nvSpPr>
              <p:cNvPr id="43" name="Rectangle 42">
                <a:extLst>
                  <a:ext uri="{FF2B5EF4-FFF2-40B4-BE49-F238E27FC236}">
                    <a16:creationId xmlns:a16="http://schemas.microsoft.com/office/drawing/2014/main" id="{1A801607-5343-4659-86A7-5C393490909F}"/>
                  </a:ext>
                </a:extLst>
              </p:cNvPr>
              <p:cNvSpPr/>
              <p:nvPr/>
            </p:nvSpPr>
            <p:spPr>
              <a:xfrm>
                <a:off x="7647709" y="3735485"/>
                <a:ext cx="950191" cy="595763"/>
              </a:xfrm>
              <a:prstGeom prst="rect">
                <a:avLst/>
              </a:prstGeom>
              <a:solidFill>
                <a:srgbClr val="92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900" dirty="0">
                    <a:solidFill>
                      <a:schemeClr val="tx1"/>
                    </a:solidFill>
                  </a:rPr>
                  <a:t>PAV ir SPAV – 31 EP</a:t>
                </a:r>
                <a:endParaRPr lang="en-GB" sz="900" dirty="0">
                  <a:solidFill>
                    <a:schemeClr val="tx1"/>
                  </a:solidFill>
                </a:endParaRPr>
              </a:p>
            </p:txBody>
          </p:sp>
          <p:sp>
            <p:nvSpPr>
              <p:cNvPr id="44" name="Rectangle 43">
                <a:extLst>
                  <a:ext uri="{FF2B5EF4-FFF2-40B4-BE49-F238E27FC236}">
                    <a16:creationId xmlns:a16="http://schemas.microsoft.com/office/drawing/2014/main" id="{675E6C94-8405-49C7-B33C-14ED1761F8D1}"/>
                  </a:ext>
                </a:extLst>
              </p:cNvPr>
              <p:cNvSpPr/>
              <p:nvPr/>
            </p:nvSpPr>
            <p:spPr>
              <a:xfrm>
                <a:off x="3691881" y="3735485"/>
                <a:ext cx="950191" cy="595763"/>
              </a:xfrm>
              <a:prstGeom prst="rect">
                <a:avLst/>
              </a:prstGeom>
              <a:solidFill>
                <a:srgbClr val="92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900">
                    <a:solidFill>
                      <a:schemeClr val="tx1"/>
                    </a:solidFill>
                  </a:rPr>
                  <a:t>Kitas: energetika – 1 EP</a:t>
                </a:r>
                <a:endParaRPr lang="en-GB" sz="900">
                  <a:solidFill>
                    <a:schemeClr val="tx1"/>
                  </a:solidFill>
                </a:endParaRPr>
              </a:p>
            </p:txBody>
          </p:sp>
          <p:sp>
            <p:nvSpPr>
              <p:cNvPr id="45" name="Rectangle 44">
                <a:extLst>
                  <a:ext uri="{FF2B5EF4-FFF2-40B4-BE49-F238E27FC236}">
                    <a16:creationId xmlns:a16="http://schemas.microsoft.com/office/drawing/2014/main" id="{C036BE94-0335-40B6-9D8F-6C1C91B70831}"/>
                  </a:ext>
                </a:extLst>
              </p:cNvPr>
              <p:cNvSpPr/>
              <p:nvPr/>
            </p:nvSpPr>
            <p:spPr>
              <a:xfrm>
                <a:off x="720351" y="4336977"/>
                <a:ext cx="7877549" cy="277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latin typeface="Avenir Next LT Pro" panose="020B0504020202020204" pitchFamily="34" charset="0"/>
                  </a:rPr>
                  <a:t>SEKTORIAI</a:t>
                </a:r>
                <a:endParaRPr lang="en-GB">
                  <a:latin typeface="Avenir Next LT Pro" panose="020B0504020202020204" pitchFamily="34" charset="0"/>
                </a:endParaRPr>
              </a:p>
            </p:txBody>
          </p:sp>
          <p:sp>
            <p:nvSpPr>
              <p:cNvPr id="7" name="Rectangle 6">
                <a:extLst>
                  <a:ext uri="{FF2B5EF4-FFF2-40B4-BE49-F238E27FC236}">
                    <a16:creationId xmlns:a16="http://schemas.microsoft.com/office/drawing/2014/main" id="{0D6A7EB0-54CA-458B-B838-D5F68F175CAC}"/>
                  </a:ext>
                </a:extLst>
              </p:cNvPr>
              <p:cNvSpPr/>
              <p:nvPr/>
            </p:nvSpPr>
            <p:spPr>
              <a:xfrm>
                <a:off x="6305418" y="950339"/>
                <a:ext cx="2042628" cy="646386"/>
              </a:xfrm>
              <a:prstGeom prst="rect">
                <a:avLst/>
              </a:prstGeom>
              <a:ln>
                <a:solidFill>
                  <a:schemeClr val="accent3"/>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lt-LT">
                    <a:latin typeface="Avenir Next LT Pro" panose="020B0504020202020204" pitchFamily="34" charset="0"/>
                  </a:rPr>
                  <a:t> </a:t>
                </a:r>
                <a:r>
                  <a:rPr lang="lt-LT">
                    <a:solidFill>
                      <a:schemeClr val="tx1"/>
                    </a:solidFill>
                    <a:latin typeface="Avenir Next LT Pro" panose="020B0504020202020204" pitchFamily="34" charset="0"/>
                  </a:rPr>
                  <a:t>APRŪPINIMO </a:t>
                </a:r>
              </a:p>
              <a:p>
                <a:pPr algn="ctr"/>
                <a:r>
                  <a:rPr lang="lt-LT">
                    <a:solidFill>
                      <a:schemeClr val="tx1"/>
                    </a:solidFill>
                    <a:latin typeface="Avenir Next LT Pro" panose="020B0504020202020204" pitchFamily="34" charset="0"/>
                  </a:rPr>
                  <a:t>TIPAS</a:t>
                </a:r>
                <a:endParaRPr lang="en-GB">
                  <a:solidFill>
                    <a:schemeClr val="tx1"/>
                  </a:solidFill>
                  <a:latin typeface="Avenir Next LT Pro" panose="020B0504020202020204" pitchFamily="34" charset="0"/>
                </a:endParaRPr>
              </a:p>
            </p:txBody>
          </p:sp>
          <p:sp>
            <p:nvSpPr>
              <p:cNvPr id="15" name="Rectangle 14">
                <a:extLst>
                  <a:ext uri="{FF2B5EF4-FFF2-40B4-BE49-F238E27FC236}">
                    <a16:creationId xmlns:a16="http://schemas.microsoft.com/office/drawing/2014/main" id="{297FD0A8-FC05-4CF3-AE7C-D5FA2C291697}"/>
                  </a:ext>
                </a:extLst>
              </p:cNvPr>
              <p:cNvSpPr/>
              <p:nvPr/>
            </p:nvSpPr>
            <p:spPr>
              <a:xfrm>
                <a:off x="6305418" y="1596725"/>
                <a:ext cx="2042628" cy="232541"/>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ysClr val="windowText" lastClr="000000"/>
                    </a:solidFill>
                    <a:latin typeface="Avenir Next LT Pro" panose="020B0504020202020204" pitchFamily="34" charset="0"/>
                  </a:rPr>
                  <a:t>10 </a:t>
                </a:r>
                <a:r>
                  <a:rPr lang="en-US" sz="1050" err="1">
                    <a:solidFill>
                      <a:sysClr val="windowText" lastClr="000000"/>
                    </a:solidFill>
                    <a:latin typeface="Avenir Next LT Pro" panose="020B0504020202020204" pitchFamily="34" charset="0"/>
                  </a:rPr>
                  <a:t>grupi</a:t>
                </a:r>
                <a:r>
                  <a:rPr lang="lt-LT" sz="1050">
                    <a:solidFill>
                      <a:sysClr val="windowText" lastClr="000000"/>
                    </a:solidFill>
                    <a:latin typeface="Avenir Next LT Pro" panose="020B0504020202020204" pitchFamily="34" charset="0"/>
                  </a:rPr>
                  <a:t>ų</a:t>
                </a:r>
                <a:endParaRPr lang="en-GB" sz="1050">
                  <a:solidFill>
                    <a:sysClr val="windowText" lastClr="000000"/>
                  </a:solidFill>
                  <a:latin typeface="Avenir Next LT Pro" panose="020B0504020202020204" pitchFamily="34" charset="0"/>
                </a:endParaRPr>
              </a:p>
            </p:txBody>
          </p:sp>
          <p:sp>
            <p:nvSpPr>
              <p:cNvPr id="16" name="Rectangle 15">
                <a:extLst>
                  <a:ext uri="{FF2B5EF4-FFF2-40B4-BE49-F238E27FC236}">
                    <a16:creationId xmlns:a16="http://schemas.microsoft.com/office/drawing/2014/main" id="{C593A92F-EC7B-41A6-B2B1-16B74C9E20E2}"/>
                  </a:ext>
                </a:extLst>
              </p:cNvPr>
              <p:cNvSpPr/>
              <p:nvPr/>
            </p:nvSpPr>
            <p:spPr>
              <a:xfrm>
                <a:off x="6305418" y="1829266"/>
                <a:ext cx="2042628" cy="232541"/>
              </a:xfrm>
              <a:prstGeom prst="rect">
                <a:avLst/>
              </a:prstGeom>
              <a:solidFill>
                <a:schemeClr val="accent6">
                  <a:lumMod val="25000"/>
                  <a:lumOff val="75000"/>
                </a:schemeClr>
              </a:solidFill>
              <a:ln>
                <a:solidFill>
                  <a:schemeClr val="accent6">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50">
                    <a:solidFill>
                      <a:sysClr val="windowText" lastClr="000000"/>
                    </a:solidFill>
                    <a:latin typeface="Avenir Next LT Pro" panose="020B0504020202020204" pitchFamily="34" charset="0"/>
                  </a:rPr>
                  <a:t>18 klasių</a:t>
                </a:r>
                <a:endParaRPr lang="en-GB" sz="1050">
                  <a:solidFill>
                    <a:sysClr val="windowText" lastClr="000000"/>
                  </a:solidFill>
                  <a:latin typeface="Avenir Next LT Pro" panose="020B0504020202020204" pitchFamily="34" charset="0"/>
                </a:endParaRPr>
              </a:p>
            </p:txBody>
          </p:sp>
          <p:sp>
            <p:nvSpPr>
              <p:cNvPr id="10" name="Oval 9">
                <a:extLst>
                  <a:ext uri="{FF2B5EF4-FFF2-40B4-BE49-F238E27FC236}">
                    <a16:creationId xmlns:a16="http://schemas.microsoft.com/office/drawing/2014/main" id="{A9344ED3-8986-4408-8941-E0C9E5EE6F94}"/>
                  </a:ext>
                </a:extLst>
              </p:cNvPr>
              <p:cNvSpPr/>
              <p:nvPr/>
            </p:nvSpPr>
            <p:spPr>
              <a:xfrm>
                <a:off x="8085521" y="1376666"/>
                <a:ext cx="512379" cy="465082"/>
              </a:xfrm>
              <a:prstGeom prst="ellipse">
                <a:avLst/>
              </a:prstGeom>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lt-LT" dirty="0"/>
                  <a:t>3</a:t>
                </a:r>
                <a:r>
                  <a:rPr lang="en-GB" dirty="0"/>
                  <a:t>6</a:t>
                </a:r>
                <a:r>
                  <a:rPr lang="lt-LT" dirty="0"/>
                  <a:t> EP</a:t>
                </a:r>
                <a:endParaRPr lang="en-GB" dirty="0"/>
              </a:p>
            </p:txBody>
          </p:sp>
          <p:sp>
            <p:nvSpPr>
              <p:cNvPr id="46" name="Rectangle 45">
                <a:extLst>
                  <a:ext uri="{FF2B5EF4-FFF2-40B4-BE49-F238E27FC236}">
                    <a16:creationId xmlns:a16="http://schemas.microsoft.com/office/drawing/2014/main" id="{BF49D3CE-5F02-4CCA-ABB3-85FDEC92DC7D}"/>
                  </a:ext>
                </a:extLst>
              </p:cNvPr>
              <p:cNvSpPr/>
              <p:nvPr/>
            </p:nvSpPr>
            <p:spPr>
              <a:xfrm>
                <a:off x="6305417" y="2066714"/>
                <a:ext cx="2040278" cy="607391"/>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lt-LT" sz="700">
                    <a:solidFill>
                      <a:schemeClr val="tx1"/>
                    </a:solidFill>
                    <a:latin typeface="Avenir Next LT Pro" panose="020B0504020202020204" pitchFamily="34" charset="0"/>
                  </a:rPr>
                  <a:t>Kiekybiniai </a:t>
                </a:r>
                <a:r>
                  <a:rPr lang="lt-LT" sz="700" b="1">
                    <a:solidFill>
                      <a:schemeClr val="tx1"/>
                    </a:solidFill>
                    <a:latin typeface="Avenir Next LT Pro" panose="020B0504020202020204" pitchFamily="34" charset="0"/>
                  </a:rPr>
                  <a:t>rodikliai</a:t>
                </a:r>
                <a:r>
                  <a:rPr lang="lt-LT" sz="700">
                    <a:solidFill>
                      <a:schemeClr val="tx1"/>
                    </a:solidFill>
                    <a:latin typeface="Avenir Next LT Pro" panose="020B0504020202020204" pitchFamily="34" charset="0"/>
                  </a:rPr>
                  <a:t> iš </a:t>
                </a:r>
                <a:r>
                  <a:rPr lang="lt-LT" sz="700" err="1">
                    <a:solidFill>
                      <a:schemeClr val="tx1"/>
                    </a:solidFill>
                    <a:latin typeface="Avenir Next LT Pro" panose="020B0504020202020204" pitchFamily="34" charset="0"/>
                  </a:rPr>
                  <a:t>Copernicus</a:t>
                </a:r>
                <a:r>
                  <a:rPr lang="lt-LT" sz="700">
                    <a:solidFill>
                      <a:schemeClr val="tx1"/>
                    </a:solidFill>
                    <a:latin typeface="Avenir Next LT Pro" panose="020B0504020202020204" pitchFamily="34" charset="0"/>
                  </a:rPr>
                  <a:t>, HELCOM, ICES portalų</a:t>
                </a:r>
                <a:endParaRPr lang="en-GB" sz="700">
                  <a:solidFill>
                    <a:schemeClr val="tx1"/>
                  </a:solidFill>
                  <a:latin typeface="Avenir Next LT Pro" panose="020B0504020202020204" pitchFamily="34" charset="0"/>
                </a:endParaRPr>
              </a:p>
            </p:txBody>
          </p:sp>
          <p:sp>
            <p:nvSpPr>
              <p:cNvPr id="6" name="Rectangle 5">
                <a:extLst>
                  <a:ext uri="{FF2B5EF4-FFF2-40B4-BE49-F238E27FC236}">
                    <a16:creationId xmlns:a16="http://schemas.microsoft.com/office/drawing/2014/main" id="{E4E2DA8E-9D76-4896-B731-8D64816272DF}"/>
                  </a:ext>
                </a:extLst>
              </p:cNvPr>
              <p:cNvSpPr/>
              <p:nvPr/>
            </p:nvSpPr>
            <p:spPr>
              <a:xfrm>
                <a:off x="3499907" y="964864"/>
                <a:ext cx="2042628" cy="646386"/>
              </a:xfrm>
              <a:prstGeom prst="rect">
                <a:avLst/>
              </a:prstGeom>
              <a:ln>
                <a:solidFill>
                  <a:schemeClr val="accent3"/>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lt-LT">
                    <a:solidFill>
                      <a:schemeClr val="tx1"/>
                    </a:solidFill>
                    <a:latin typeface="Avenir Next LT Pro" panose="020B0504020202020204" pitchFamily="34" charset="0"/>
                  </a:rPr>
                  <a:t>KULTŪRINIS </a:t>
                </a:r>
              </a:p>
              <a:p>
                <a:pPr algn="ctr"/>
                <a:r>
                  <a:rPr lang="lt-LT">
                    <a:solidFill>
                      <a:schemeClr val="tx1"/>
                    </a:solidFill>
                    <a:latin typeface="Avenir Next LT Pro" panose="020B0504020202020204" pitchFamily="34" charset="0"/>
                  </a:rPr>
                  <a:t>TIPAS</a:t>
                </a:r>
                <a:endParaRPr lang="en-GB">
                  <a:solidFill>
                    <a:schemeClr val="tx1"/>
                  </a:solidFill>
                  <a:latin typeface="Avenir Next LT Pro" panose="020B0504020202020204" pitchFamily="34" charset="0"/>
                </a:endParaRPr>
              </a:p>
            </p:txBody>
          </p:sp>
          <p:sp>
            <p:nvSpPr>
              <p:cNvPr id="13" name="Rectangle 12">
                <a:extLst>
                  <a:ext uri="{FF2B5EF4-FFF2-40B4-BE49-F238E27FC236}">
                    <a16:creationId xmlns:a16="http://schemas.microsoft.com/office/drawing/2014/main" id="{E6989B82-2A58-4FF7-887D-435A275D59E8}"/>
                  </a:ext>
                </a:extLst>
              </p:cNvPr>
              <p:cNvSpPr/>
              <p:nvPr/>
            </p:nvSpPr>
            <p:spPr>
              <a:xfrm>
                <a:off x="3499907" y="1611249"/>
                <a:ext cx="2042628" cy="232541"/>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50">
                    <a:solidFill>
                      <a:sysClr val="windowText" lastClr="000000"/>
                    </a:solidFill>
                    <a:latin typeface="Avenir Next LT Pro" panose="020B0504020202020204" pitchFamily="34" charset="0"/>
                  </a:rPr>
                  <a:t>4</a:t>
                </a:r>
                <a:r>
                  <a:rPr lang="en-US" sz="1050">
                    <a:solidFill>
                      <a:sysClr val="windowText" lastClr="000000"/>
                    </a:solidFill>
                    <a:latin typeface="Avenir Next LT Pro" panose="020B0504020202020204" pitchFamily="34" charset="0"/>
                  </a:rPr>
                  <a:t> </a:t>
                </a:r>
                <a:r>
                  <a:rPr lang="en-US" sz="1050" err="1">
                    <a:solidFill>
                      <a:sysClr val="windowText" lastClr="000000"/>
                    </a:solidFill>
                    <a:latin typeface="Avenir Next LT Pro" panose="020B0504020202020204" pitchFamily="34" charset="0"/>
                  </a:rPr>
                  <a:t>grup</a:t>
                </a:r>
                <a:r>
                  <a:rPr lang="lt-LT" sz="1050">
                    <a:solidFill>
                      <a:sysClr val="windowText" lastClr="000000"/>
                    </a:solidFill>
                    <a:latin typeface="Avenir Next LT Pro" panose="020B0504020202020204" pitchFamily="34" charset="0"/>
                  </a:rPr>
                  <a:t>ės</a:t>
                </a:r>
                <a:endParaRPr lang="en-GB" sz="1050">
                  <a:solidFill>
                    <a:sysClr val="windowText" lastClr="000000"/>
                  </a:solidFill>
                  <a:latin typeface="Avenir Next LT Pro" panose="020B0504020202020204" pitchFamily="34" charset="0"/>
                </a:endParaRPr>
              </a:p>
            </p:txBody>
          </p:sp>
          <p:sp>
            <p:nvSpPr>
              <p:cNvPr id="14" name="Rectangle 13">
                <a:extLst>
                  <a:ext uri="{FF2B5EF4-FFF2-40B4-BE49-F238E27FC236}">
                    <a16:creationId xmlns:a16="http://schemas.microsoft.com/office/drawing/2014/main" id="{F5D24F73-6FDF-46C6-B5CE-5EBA5A23C677}"/>
                  </a:ext>
                </a:extLst>
              </p:cNvPr>
              <p:cNvSpPr/>
              <p:nvPr/>
            </p:nvSpPr>
            <p:spPr>
              <a:xfrm>
                <a:off x="3499907" y="1843791"/>
                <a:ext cx="2042628" cy="232541"/>
              </a:xfrm>
              <a:prstGeom prst="rect">
                <a:avLst/>
              </a:prstGeom>
              <a:solidFill>
                <a:schemeClr val="accent6">
                  <a:lumMod val="25000"/>
                  <a:lumOff val="75000"/>
                </a:schemeClr>
              </a:solidFill>
              <a:ln>
                <a:solidFill>
                  <a:schemeClr val="accent6">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50">
                    <a:solidFill>
                      <a:sysClr val="windowText" lastClr="000000"/>
                    </a:solidFill>
                    <a:latin typeface="Avenir Next LT Pro" panose="020B0504020202020204" pitchFamily="34" charset="0"/>
                  </a:rPr>
                  <a:t>12 klasių</a:t>
                </a:r>
                <a:endParaRPr lang="en-GB" sz="1050">
                  <a:solidFill>
                    <a:sysClr val="windowText" lastClr="000000"/>
                  </a:solidFill>
                  <a:latin typeface="Avenir Next LT Pro" panose="020B0504020202020204" pitchFamily="34" charset="0"/>
                </a:endParaRPr>
              </a:p>
            </p:txBody>
          </p:sp>
          <p:sp>
            <p:nvSpPr>
              <p:cNvPr id="9" name="Oval 8">
                <a:extLst>
                  <a:ext uri="{FF2B5EF4-FFF2-40B4-BE49-F238E27FC236}">
                    <a16:creationId xmlns:a16="http://schemas.microsoft.com/office/drawing/2014/main" id="{47DB2BDE-F10C-4DCB-A9D6-30A806E77475}"/>
                  </a:ext>
                </a:extLst>
              </p:cNvPr>
              <p:cNvSpPr/>
              <p:nvPr/>
            </p:nvSpPr>
            <p:spPr>
              <a:xfrm>
                <a:off x="5286345" y="1363038"/>
                <a:ext cx="512379" cy="465082"/>
              </a:xfrm>
              <a:prstGeom prst="ellipse">
                <a:avLst/>
              </a:prstGeom>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lt-LT"/>
                  <a:t>11 EP</a:t>
                </a:r>
                <a:endParaRPr lang="en-GB"/>
              </a:p>
            </p:txBody>
          </p:sp>
          <p:sp>
            <p:nvSpPr>
              <p:cNvPr id="48" name="Rectangle 47">
                <a:extLst>
                  <a:ext uri="{FF2B5EF4-FFF2-40B4-BE49-F238E27FC236}">
                    <a16:creationId xmlns:a16="http://schemas.microsoft.com/office/drawing/2014/main" id="{54C12575-CF9B-49A9-B24B-0344E7741849}"/>
                  </a:ext>
                </a:extLst>
              </p:cNvPr>
              <p:cNvSpPr/>
              <p:nvPr/>
            </p:nvSpPr>
            <p:spPr>
              <a:xfrm>
                <a:off x="3502258" y="2083536"/>
                <a:ext cx="2040278" cy="590569"/>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lt-LT" sz="700">
                    <a:solidFill>
                      <a:schemeClr val="tx1"/>
                    </a:solidFill>
                    <a:latin typeface="Avenir Next LT Pro" panose="020B0504020202020204" pitchFamily="34" charset="0"/>
                  </a:rPr>
                  <a:t>Kokybiniai </a:t>
                </a:r>
                <a:r>
                  <a:rPr lang="lt-LT" sz="700" b="1">
                    <a:solidFill>
                      <a:schemeClr val="tx1"/>
                    </a:solidFill>
                    <a:latin typeface="Avenir Next LT Pro" panose="020B0504020202020204" pitchFamily="34" charset="0"/>
                  </a:rPr>
                  <a:t>rodikliai</a:t>
                </a:r>
                <a:r>
                  <a:rPr lang="lt-LT" sz="700">
                    <a:solidFill>
                      <a:schemeClr val="tx1"/>
                    </a:solidFill>
                    <a:latin typeface="Avenir Next LT Pro" panose="020B0504020202020204" pitchFamily="34" charset="0"/>
                  </a:rPr>
                  <a:t> iš Kultūros paveldo departamento, </a:t>
                </a:r>
                <a:r>
                  <a:rPr lang="lt-LT" sz="700" err="1">
                    <a:solidFill>
                      <a:schemeClr val="tx1"/>
                    </a:solidFill>
                    <a:latin typeface="Avenir Next LT Pro" panose="020B0504020202020204" pitchFamily="34" charset="0"/>
                  </a:rPr>
                  <a:t>piliakalniai.lt</a:t>
                </a:r>
                <a:r>
                  <a:rPr lang="lt-LT" sz="700">
                    <a:solidFill>
                      <a:schemeClr val="tx1"/>
                    </a:solidFill>
                    <a:latin typeface="Avenir Next LT Pro" panose="020B0504020202020204" pitchFamily="34" charset="0"/>
                  </a:rPr>
                  <a:t>, Lietuvos saugomų teritorijų kadastro, gamtos paveldo objektų sąrašo, Nacionalinio kraštovaizdžio tvarkymo plano ir </a:t>
                </a:r>
                <a:r>
                  <a:rPr lang="lt-LT" sz="700" err="1">
                    <a:solidFill>
                      <a:schemeClr val="tx1"/>
                    </a:solidFill>
                    <a:latin typeface="Avenir Next LT Pro" panose="020B0504020202020204" pitchFamily="34" charset="0"/>
                  </a:rPr>
                  <a:t>Copernicus</a:t>
                </a:r>
                <a:r>
                  <a:rPr lang="lt-LT" sz="700">
                    <a:solidFill>
                      <a:schemeClr val="tx1"/>
                    </a:solidFill>
                    <a:latin typeface="Avenir Next LT Pro" panose="020B0504020202020204" pitchFamily="34" charset="0"/>
                  </a:rPr>
                  <a:t> portalo</a:t>
                </a:r>
                <a:endParaRPr lang="en-GB" sz="700">
                  <a:solidFill>
                    <a:schemeClr val="tx1"/>
                  </a:solidFill>
                  <a:latin typeface="Avenir Next LT Pro" panose="020B0504020202020204" pitchFamily="34" charset="0"/>
                </a:endParaRPr>
              </a:p>
            </p:txBody>
          </p:sp>
          <p:sp>
            <p:nvSpPr>
              <p:cNvPr id="5" name="Rectangle 4">
                <a:extLst>
                  <a:ext uri="{FF2B5EF4-FFF2-40B4-BE49-F238E27FC236}">
                    <a16:creationId xmlns:a16="http://schemas.microsoft.com/office/drawing/2014/main" id="{56741F85-869C-4B20-AFC4-05D8DB7467DE}"/>
                  </a:ext>
                </a:extLst>
              </p:cNvPr>
              <p:cNvSpPr/>
              <p:nvPr/>
            </p:nvSpPr>
            <p:spPr>
              <a:xfrm>
                <a:off x="707135" y="955681"/>
                <a:ext cx="2042628" cy="646386"/>
              </a:xfrm>
              <a:prstGeom prst="rect">
                <a:avLst/>
              </a:prstGeom>
              <a:ln>
                <a:solidFill>
                  <a:schemeClr val="accent3"/>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lt-LT">
                    <a:solidFill>
                      <a:schemeClr val="tx1"/>
                    </a:solidFill>
                    <a:latin typeface="Avenir Next LT Pro" panose="020B0504020202020204" pitchFamily="34" charset="0"/>
                  </a:rPr>
                  <a:t>REGULIAVIMO TIPAS</a:t>
                </a:r>
                <a:endParaRPr lang="en-GB">
                  <a:solidFill>
                    <a:schemeClr val="tx1"/>
                  </a:solidFill>
                  <a:latin typeface="Avenir Next LT Pro" panose="020B0504020202020204" pitchFamily="34" charset="0"/>
                </a:endParaRPr>
              </a:p>
            </p:txBody>
          </p:sp>
          <p:sp>
            <p:nvSpPr>
              <p:cNvPr id="11" name="Rectangle 10">
                <a:extLst>
                  <a:ext uri="{FF2B5EF4-FFF2-40B4-BE49-F238E27FC236}">
                    <a16:creationId xmlns:a16="http://schemas.microsoft.com/office/drawing/2014/main" id="{05C5B1C1-630F-4E0D-85B7-D8FF8ECBEA2C}"/>
                  </a:ext>
                </a:extLst>
              </p:cNvPr>
              <p:cNvSpPr/>
              <p:nvPr/>
            </p:nvSpPr>
            <p:spPr>
              <a:xfrm>
                <a:off x="707135" y="1602067"/>
                <a:ext cx="2042628" cy="232541"/>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50">
                    <a:solidFill>
                      <a:sysClr val="windowText" lastClr="000000"/>
                    </a:solidFill>
                    <a:latin typeface="Avenir Next LT Pro" panose="020B0504020202020204" pitchFamily="34" charset="0"/>
                  </a:rPr>
                  <a:t>9</a:t>
                </a:r>
                <a:r>
                  <a:rPr lang="en-US" sz="1050">
                    <a:solidFill>
                      <a:sysClr val="windowText" lastClr="000000"/>
                    </a:solidFill>
                    <a:latin typeface="Avenir Next LT Pro" panose="020B0504020202020204" pitchFamily="34" charset="0"/>
                  </a:rPr>
                  <a:t> </a:t>
                </a:r>
                <a:r>
                  <a:rPr lang="en-US" sz="1050" err="1">
                    <a:solidFill>
                      <a:sysClr val="windowText" lastClr="000000"/>
                    </a:solidFill>
                    <a:latin typeface="Avenir Next LT Pro" panose="020B0504020202020204" pitchFamily="34" charset="0"/>
                  </a:rPr>
                  <a:t>grup</a:t>
                </a:r>
                <a:r>
                  <a:rPr lang="lt-LT" sz="1050">
                    <a:solidFill>
                      <a:sysClr val="windowText" lastClr="000000"/>
                    </a:solidFill>
                    <a:latin typeface="Avenir Next LT Pro" panose="020B0504020202020204" pitchFamily="34" charset="0"/>
                  </a:rPr>
                  <a:t>ės </a:t>
                </a:r>
                <a:endParaRPr lang="en-GB" sz="1050">
                  <a:solidFill>
                    <a:sysClr val="windowText" lastClr="000000"/>
                  </a:solidFill>
                  <a:latin typeface="Avenir Next LT Pro" panose="020B0504020202020204" pitchFamily="34" charset="0"/>
                </a:endParaRPr>
              </a:p>
            </p:txBody>
          </p:sp>
          <p:sp>
            <p:nvSpPr>
              <p:cNvPr id="8" name="Oval 7">
                <a:extLst>
                  <a:ext uri="{FF2B5EF4-FFF2-40B4-BE49-F238E27FC236}">
                    <a16:creationId xmlns:a16="http://schemas.microsoft.com/office/drawing/2014/main" id="{EB734737-E736-4883-9A9B-3B8C833C9CDE}"/>
                  </a:ext>
                </a:extLst>
              </p:cNvPr>
              <p:cNvSpPr/>
              <p:nvPr/>
            </p:nvSpPr>
            <p:spPr>
              <a:xfrm>
                <a:off x="2487168" y="1352790"/>
                <a:ext cx="512379" cy="465082"/>
              </a:xfrm>
              <a:prstGeom prst="ellipse">
                <a:avLst/>
              </a:prstGeom>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lt-LT" dirty="0"/>
                  <a:t>2</a:t>
                </a:r>
                <a:r>
                  <a:rPr lang="en-GB" dirty="0"/>
                  <a:t>1</a:t>
                </a:r>
                <a:r>
                  <a:rPr lang="lt-LT" dirty="0"/>
                  <a:t> EP</a:t>
                </a:r>
                <a:endParaRPr lang="en-GB" dirty="0">
                  <a:latin typeface="Avenir Next Demi Bold" panose="020B0503020202020204"/>
                </a:endParaRPr>
              </a:p>
            </p:txBody>
          </p:sp>
          <p:sp>
            <p:nvSpPr>
              <p:cNvPr id="12" name="Rectangle 11">
                <a:extLst>
                  <a:ext uri="{FF2B5EF4-FFF2-40B4-BE49-F238E27FC236}">
                    <a16:creationId xmlns:a16="http://schemas.microsoft.com/office/drawing/2014/main" id="{98D78CF8-5C49-4910-88D1-799ED5012E5D}"/>
                  </a:ext>
                </a:extLst>
              </p:cNvPr>
              <p:cNvSpPr/>
              <p:nvPr/>
            </p:nvSpPr>
            <p:spPr>
              <a:xfrm>
                <a:off x="707135" y="1832315"/>
                <a:ext cx="2042628" cy="232541"/>
              </a:xfrm>
              <a:prstGeom prst="rect">
                <a:avLst/>
              </a:prstGeom>
              <a:solidFill>
                <a:schemeClr val="accent6">
                  <a:lumMod val="25000"/>
                  <a:lumOff val="75000"/>
                </a:schemeClr>
              </a:solidFill>
              <a:ln>
                <a:solidFill>
                  <a:schemeClr val="accent6">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50" dirty="0">
                    <a:solidFill>
                      <a:sysClr val="windowText" lastClr="000000"/>
                    </a:solidFill>
                    <a:latin typeface="Avenir Next LT Pro" panose="020B0504020202020204" pitchFamily="34" charset="0"/>
                  </a:rPr>
                  <a:t>18 klasių</a:t>
                </a:r>
                <a:endParaRPr lang="en-GB" sz="1050" dirty="0">
                  <a:solidFill>
                    <a:sysClr val="windowText" lastClr="000000"/>
                  </a:solidFill>
                  <a:latin typeface="Avenir Next LT Pro" panose="020B0504020202020204" pitchFamily="34" charset="0"/>
                </a:endParaRPr>
              </a:p>
            </p:txBody>
          </p:sp>
          <p:sp>
            <p:nvSpPr>
              <p:cNvPr id="49" name="Rectangle 48">
                <a:extLst>
                  <a:ext uri="{FF2B5EF4-FFF2-40B4-BE49-F238E27FC236}">
                    <a16:creationId xmlns:a16="http://schemas.microsoft.com/office/drawing/2014/main" id="{F22C90FF-F1D5-4899-98B1-FD38EF53F095}"/>
                  </a:ext>
                </a:extLst>
              </p:cNvPr>
              <p:cNvSpPr/>
              <p:nvPr/>
            </p:nvSpPr>
            <p:spPr>
              <a:xfrm>
                <a:off x="707134" y="2064168"/>
                <a:ext cx="2044979" cy="590569"/>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lt-LT" sz="700">
                    <a:solidFill>
                      <a:schemeClr val="tx1"/>
                    </a:solidFill>
                    <a:latin typeface="Avenir Next LT Pro" panose="020B0504020202020204" pitchFamily="34" charset="0"/>
                  </a:rPr>
                  <a:t>Kiekybiniai </a:t>
                </a:r>
                <a:r>
                  <a:rPr lang="lt-LT" sz="700" b="1">
                    <a:solidFill>
                      <a:schemeClr val="tx1"/>
                    </a:solidFill>
                    <a:latin typeface="Avenir Next LT Pro" panose="020B0504020202020204" pitchFamily="34" charset="0"/>
                  </a:rPr>
                  <a:t>rodikliai</a:t>
                </a:r>
                <a:r>
                  <a:rPr lang="lt-LT" sz="700">
                    <a:solidFill>
                      <a:schemeClr val="tx1"/>
                    </a:solidFill>
                    <a:latin typeface="Avenir Next LT Pro" panose="020B0504020202020204" pitchFamily="34" charset="0"/>
                  </a:rPr>
                  <a:t> iš palydovo (MODIS/055/MOD17A3) duomenų bei </a:t>
                </a:r>
                <a:r>
                  <a:rPr lang="lt-LT" sz="700" err="1">
                    <a:solidFill>
                      <a:schemeClr val="tx1"/>
                    </a:solidFill>
                    <a:latin typeface="Avenir Next LT Pro" panose="020B0504020202020204" pitchFamily="34" charset="0"/>
                  </a:rPr>
                  <a:t>Copernicus</a:t>
                </a:r>
                <a:r>
                  <a:rPr lang="lt-LT" sz="700">
                    <a:solidFill>
                      <a:schemeClr val="tx1"/>
                    </a:solidFill>
                    <a:latin typeface="Avenir Next LT Pro" panose="020B0504020202020204" pitchFamily="34" charset="0"/>
                  </a:rPr>
                  <a:t> portalo</a:t>
                </a:r>
                <a:endParaRPr lang="en-GB" sz="700">
                  <a:solidFill>
                    <a:schemeClr val="tx1"/>
                  </a:solidFill>
                  <a:latin typeface="Avenir Next LT Pro" panose="020B0504020202020204" pitchFamily="34" charset="0"/>
                </a:endParaRPr>
              </a:p>
            </p:txBody>
          </p:sp>
          <p:sp>
            <p:nvSpPr>
              <p:cNvPr id="47" name="Rectangle 46">
                <a:extLst>
                  <a:ext uri="{FF2B5EF4-FFF2-40B4-BE49-F238E27FC236}">
                    <a16:creationId xmlns:a16="http://schemas.microsoft.com/office/drawing/2014/main" id="{45EF9BEA-C5E7-4523-B832-B4B57AC210C0}"/>
                  </a:ext>
                </a:extLst>
              </p:cNvPr>
              <p:cNvSpPr/>
              <p:nvPr/>
            </p:nvSpPr>
            <p:spPr>
              <a:xfrm>
                <a:off x="2701318" y="3735485"/>
                <a:ext cx="950191" cy="595763"/>
              </a:xfrm>
              <a:prstGeom prst="rect">
                <a:avLst/>
              </a:prstGeom>
              <a:solidFill>
                <a:srgbClr val="92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900" dirty="0">
                    <a:solidFill>
                      <a:schemeClr val="tx1"/>
                    </a:solidFill>
                  </a:rPr>
                  <a:t>Vandens sektorius – 36 EP</a:t>
                </a:r>
                <a:endParaRPr lang="en-GB" sz="900" dirty="0">
                  <a:solidFill>
                    <a:schemeClr val="tx1"/>
                  </a:solidFill>
                </a:endParaRPr>
              </a:p>
            </p:txBody>
          </p:sp>
        </p:grpSp>
        <p:cxnSp>
          <p:nvCxnSpPr>
            <p:cNvPr id="19" name="Straight Connector 18">
              <a:extLst>
                <a:ext uri="{FF2B5EF4-FFF2-40B4-BE49-F238E27FC236}">
                  <a16:creationId xmlns:a16="http://schemas.microsoft.com/office/drawing/2014/main" id="{25257551-322D-D53C-EC39-AFA4A589B0BD}"/>
                </a:ext>
              </a:extLst>
            </p:cNvPr>
            <p:cNvCxnSpPr>
              <a:cxnSpLocks/>
            </p:cNvCxnSpPr>
            <p:nvPr/>
          </p:nvCxnSpPr>
          <p:spPr>
            <a:xfrm>
              <a:off x="4667077" y="3735485"/>
              <a:ext cx="0" cy="601492"/>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427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5F1824-E992-A1B3-A92B-8E327BF276BA}"/>
              </a:ext>
            </a:extLst>
          </p:cNvPr>
          <p:cNvSpPr>
            <a:spLocks noGrp="1"/>
          </p:cNvSpPr>
          <p:nvPr>
            <p:ph type="title"/>
          </p:nvPr>
        </p:nvSpPr>
        <p:spPr>
          <a:xfrm>
            <a:off x="533400" y="101667"/>
            <a:ext cx="8064500" cy="387798"/>
          </a:xfrm>
        </p:spPr>
        <p:txBody>
          <a:bodyPr/>
          <a:lstStyle/>
          <a:p>
            <a:r>
              <a:rPr lang="lt-LT" sz="1400" dirty="0"/>
              <a:t>2. Ekosisteminių paslaugų vertinimo integravimo į sprendimų priėmimo procesus patirtis – užsienio šalių praktikos analizė</a:t>
            </a:r>
            <a:endParaRPr lang="en-US" sz="1400" dirty="0"/>
          </a:p>
        </p:txBody>
      </p:sp>
      <p:sp>
        <p:nvSpPr>
          <p:cNvPr id="4" name="Slide Number Placeholder 3">
            <a:extLst>
              <a:ext uri="{FF2B5EF4-FFF2-40B4-BE49-F238E27FC236}">
                <a16:creationId xmlns:a16="http://schemas.microsoft.com/office/drawing/2014/main" id="{56BE3C98-C214-C893-B30C-2F2D0DAFD6AA}"/>
              </a:ext>
            </a:extLst>
          </p:cNvPr>
          <p:cNvSpPr>
            <a:spLocks noGrp="1"/>
          </p:cNvSpPr>
          <p:nvPr>
            <p:ph type="sldNum" sz="quarter" idx="12"/>
          </p:nvPr>
        </p:nvSpPr>
        <p:spPr/>
        <p:txBody>
          <a:bodyPr/>
          <a:lstStyle/>
          <a:p>
            <a:fld id="{42B1E8F1-27DF-3C4C-AF5E-F329429EDE92}" type="slidenum">
              <a:rPr lang="lt-LT" smtClean="0"/>
              <a:t>16</a:t>
            </a:fld>
            <a:endParaRPr lang="lt-LT"/>
          </a:p>
        </p:txBody>
      </p:sp>
      <p:grpSp>
        <p:nvGrpSpPr>
          <p:cNvPr id="6" name="Group 5">
            <a:extLst>
              <a:ext uri="{FF2B5EF4-FFF2-40B4-BE49-F238E27FC236}">
                <a16:creationId xmlns:a16="http://schemas.microsoft.com/office/drawing/2014/main" id="{1743F52B-10A2-B31F-CF6C-FCB948D17FB9}"/>
              </a:ext>
            </a:extLst>
          </p:cNvPr>
          <p:cNvGrpSpPr/>
          <p:nvPr/>
        </p:nvGrpSpPr>
        <p:grpSpPr>
          <a:xfrm>
            <a:off x="533399" y="595662"/>
            <a:ext cx="8085411" cy="4004473"/>
            <a:chOff x="533399" y="595662"/>
            <a:chExt cx="8085411" cy="4004473"/>
          </a:xfrm>
        </p:grpSpPr>
        <p:sp>
          <p:nvSpPr>
            <p:cNvPr id="2" name="Rectangle 1">
              <a:extLst>
                <a:ext uri="{FF2B5EF4-FFF2-40B4-BE49-F238E27FC236}">
                  <a16:creationId xmlns:a16="http://schemas.microsoft.com/office/drawing/2014/main" id="{D70EE767-1473-473A-93D6-7C7872BF17C2}"/>
                </a:ext>
              </a:extLst>
            </p:cNvPr>
            <p:cNvSpPr/>
            <p:nvPr/>
          </p:nvSpPr>
          <p:spPr>
            <a:xfrm>
              <a:off x="533399" y="3032755"/>
              <a:ext cx="2627996" cy="303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Projektų planavimas</a:t>
              </a:r>
            </a:p>
          </p:txBody>
        </p:sp>
        <p:sp>
          <p:nvSpPr>
            <p:cNvPr id="5" name="Rectangle 4">
              <a:extLst>
                <a:ext uri="{FF2B5EF4-FFF2-40B4-BE49-F238E27FC236}">
                  <a16:creationId xmlns:a16="http://schemas.microsoft.com/office/drawing/2014/main" id="{B6E33F68-FCDF-2966-7DCA-7B60D579651E}"/>
                </a:ext>
              </a:extLst>
            </p:cNvPr>
            <p:cNvSpPr/>
            <p:nvPr/>
          </p:nvSpPr>
          <p:spPr>
            <a:xfrm>
              <a:off x="533399" y="3336147"/>
              <a:ext cx="2628000" cy="12639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lt-LT" sz="800" dirty="0">
                  <a:solidFill>
                    <a:sysClr val="windowText" lastClr="000000"/>
                  </a:solidFill>
                </a:rPr>
                <a:t>Reikšmingų infrastruktūrinių projektų įgyvendinimas turi apimti poveikio ekosistemoms ir EP vertinimą projekto planavimo stadijoje (prieš įgyvendinimo pradžią)</a:t>
              </a:r>
            </a:p>
            <a:p>
              <a:pPr marL="171450" indent="-171450">
                <a:buFont typeface="Arial" panose="020B0604020202020204" pitchFamily="34" charset="0"/>
                <a:buChar char="•"/>
              </a:pPr>
              <a:r>
                <a:rPr lang="lt-LT" sz="800" dirty="0">
                  <a:solidFill>
                    <a:sysClr val="windowText" lastClr="000000"/>
                  </a:solidFill>
                </a:rPr>
                <a:t>Būtina projekto planavimo stadijoje įvertinti tarptautinius aspektus: įsipareigojimus, numatytus vystymosi tikslus ir pan., taip pat konkrečiai vietai aktualius aspektus</a:t>
              </a:r>
            </a:p>
          </p:txBody>
        </p:sp>
        <p:sp>
          <p:nvSpPr>
            <p:cNvPr id="22" name="Rectangle 21">
              <a:extLst>
                <a:ext uri="{FF2B5EF4-FFF2-40B4-BE49-F238E27FC236}">
                  <a16:creationId xmlns:a16="http://schemas.microsoft.com/office/drawing/2014/main" id="{57BD26AD-276F-42FF-D42C-4C60A8EFE1B4}"/>
                </a:ext>
              </a:extLst>
            </p:cNvPr>
            <p:cNvSpPr/>
            <p:nvPr/>
          </p:nvSpPr>
          <p:spPr>
            <a:xfrm>
              <a:off x="3257996" y="595662"/>
              <a:ext cx="2628002" cy="303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Suinteresuotos šalys</a:t>
              </a:r>
            </a:p>
          </p:txBody>
        </p:sp>
        <p:sp>
          <p:nvSpPr>
            <p:cNvPr id="23" name="Rectangle 22">
              <a:extLst>
                <a:ext uri="{FF2B5EF4-FFF2-40B4-BE49-F238E27FC236}">
                  <a16:creationId xmlns:a16="http://schemas.microsoft.com/office/drawing/2014/main" id="{C963A172-FCD8-7409-8982-5232573F45CB}"/>
                </a:ext>
              </a:extLst>
            </p:cNvPr>
            <p:cNvSpPr/>
            <p:nvPr/>
          </p:nvSpPr>
          <p:spPr>
            <a:xfrm>
              <a:off x="3258000" y="899054"/>
              <a:ext cx="2628000" cy="20837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lt-LT" sz="800" dirty="0">
                  <a:solidFill>
                    <a:srgbClr val="000000"/>
                  </a:solidFill>
                </a:rPr>
                <a:t>Bendradarbiavimas tarp suinteresuotų valstybinių institucijų ir bendruomenių yra itin svarbus. </a:t>
              </a:r>
              <a:r>
                <a:rPr lang="lt-LT" sz="800" dirty="0">
                  <a:solidFill>
                    <a:sysClr val="windowText" lastClr="000000"/>
                  </a:solidFill>
                </a:rPr>
                <a:t>Gyventojų įtraukimas didina jų atsakomybę už kuriamą žaliąją infrastruktūrą ir skatina išsaugoti tokių vietų ekologines savybes</a:t>
              </a:r>
            </a:p>
            <a:p>
              <a:pPr marL="171450" indent="-171450">
                <a:buFont typeface="Arial" panose="020B0604020202020204" pitchFamily="34" charset="0"/>
                <a:buChar char="•"/>
              </a:pPr>
              <a:r>
                <a:rPr lang="lt-LT" sz="800" dirty="0">
                  <a:solidFill>
                    <a:sysClr val="windowText" lastClr="000000"/>
                  </a:solidFill>
                </a:rPr>
                <a:t>Atkūrimo projektai turi apimti visų suinteresuotų šalių įtraukimą ankstyvoje stadijoje (planavimo); jų poreikiai ir lūkesčiai turi būti įvertinti ir palyginti su gaunama nauda arba žala EP neatkūrimo atveju, t. y. būtina atlikti tikslinius tyrimus „vietoje“</a:t>
              </a:r>
            </a:p>
            <a:p>
              <a:pPr marL="171450" indent="-171450">
                <a:buFont typeface="Arial" panose="020B0604020202020204" pitchFamily="34" charset="0"/>
                <a:buChar char="•"/>
              </a:pPr>
              <a:r>
                <a:rPr lang="lt-LT" sz="800" dirty="0">
                  <a:solidFill>
                    <a:srgbClr val="000000"/>
                  </a:solidFill>
                  <a:effectLst/>
                  <a:latin typeface="Avenir Next" panose="020B0503020202020204"/>
                  <a:ea typeface="MS Mincho" panose="02020609040205080304" pitchFamily="49" charset="-128"/>
                  <a:cs typeface="Times New Roman" panose="02020603050405020304" pitchFamily="18" charset="0"/>
                </a:rPr>
                <a:t>Adaptyvaus valdymo taikymas sudaro sąlygas visoms suinteresuotoms šalims reaguoti į besikeičiančias klimato sąlygas, naujas technologijas, ateities poreikius ir kitus veiksnius, galinčius turėti poveikį baseino ekosistemoms bei įtraukti pokyčius visuose etapuose</a:t>
              </a:r>
            </a:p>
          </p:txBody>
        </p:sp>
        <p:sp>
          <p:nvSpPr>
            <p:cNvPr id="24" name="Rectangle 23">
              <a:extLst>
                <a:ext uri="{FF2B5EF4-FFF2-40B4-BE49-F238E27FC236}">
                  <a16:creationId xmlns:a16="http://schemas.microsoft.com/office/drawing/2014/main" id="{F9651DC7-231D-4053-BF87-36F4EA334DDD}"/>
                </a:ext>
              </a:extLst>
            </p:cNvPr>
            <p:cNvSpPr/>
            <p:nvPr/>
          </p:nvSpPr>
          <p:spPr>
            <a:xfrm>
              <a:off x="533400" y="595662"/>
              <a:ext cx="2619788" cy="303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EP duomenys</a:t>
              </a:r>
            </a:p>
          </p:txBody>
        </p:sp>
        <p:sp>
          <p:nvSpPr>
            <p:cNvPr id="25" name="Rectangle 24">
              <a:extLst>
                <a:ext uri="{FF2B5EF4-FFF2-40B4-BE49-F238E27FC236}">
                  <a16:creationId xmlns:a16="http://schemas.microsoft.com/office/drawing/2014/main" id="{038AE8A2-CC68-A809-F6C9-A698F3B16A7D}"/>
                </a:ext>
              </a:extLst>
            </p:cNvPr>
            <p:cNvSpPr/>
            <p:nvPr/>
          </p:nvSpPr>
          <p:spPr>
            <a:xfrm>
              <a:off x="533399" y="899054"/>
              <a:ext cx="2619789" cy="20837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lt-LT" sz="800" dirty="0">
                  <a:solidFill>
                    <a:sysClr val="windowText" lastClr="000000"/>
                  </a:solidFill>
                </a:rPr>
                <a:t>EP vertinimo ir kartografavimo duomenys (žemėlapiai ir kt.) gali būti naudojami vertinant gamtos reiškinių rizikas</a:t>
              </a:r>
            </a:p>
            <a:p>
              <a:pPr marL="171450" indent="-171450">
                <a:buFont typeface="Arial" panose="020B0604020202020204" pitchFamily="34" charset="0"/>
                <a:buChar char="•"/>
              </a:pPr>
              <a:r>
                <a:rPr lang="lt-LT" sz="800" dirty="0">
                  <a:solidFill>
                    <a:sysClr val="windowText" lastClr="000000"/>
                  </a:solidFill>
                </a:rPr>
                <a:t>Naudingas yra vienos duomenų bazės turėjimas, kuria galėtų naudotis įvairios suinteresuotos šalys pagal jų poreikius</a:t>
              </a:r>
            </a:p>
            <a:p>
              <a:pPr marL="171450" indent="-171450">
                <a:buFont typeface="Arial" panose="020B0604020202020204" pitchFamily="34" charset="0"/>
                <a:buChar char="•"/>
              </a:pPr>
              <a:r>
                <a:rPr lang="lt-LT" sz="800" dirty="0">
                  <a:solidFill>
                    <a:sysClr val="windowText" lastClr="000000"/>
                  </a:solidFill>
                </a:rPr>
                <a:t>Įtraukimas į planavimą suteikia galimybę sugretinti didžiausius poreikius, pavyzdžiui, vėsumos, ir natūralių galimybių juos tenkinti – EP, pavyzdžiui, medžių teikiama vėsuma, leidžia planuoti plėtrą pagal realius poreikius tam tikroje vietoje</a:t>
              </a:r>
            </a:p>
            <a:p>
              <a:pPr marL="171450" indent="-171450">
                <a:buFont typeface="Arial" panose="020B0604020202020204" pitchFamily="34" charset="0"/>
                <a:buChar char="•"/>
              </a:pPr>
              <a:r>
                <a:rPr lang="lt-LT" sz="800" dirty="0">
                  <a:solidFill>
                    <a:srgbClr val="000000"/>
                  </a:solidFill>
                  <a:latin typeface="Avenir Next" panose="020B0503020202020204"/>
                  <a:ea typeface="MS Mincho" panose="02020609040205080304" pitchFamily="49" charset="-128"/>
                  <a:cs typeface="Times New Roman" panose="02020603050405020304" pitchFamily="18" charset="0"/>
                </a:rPr>
                <a:t>EP integravimas nesumažina ūkininkavimo ar kitų ekonominių  veiklų augimo galimybių</a:t>
              </a:r>
              <a:r>
                <a:rPr lang="en-ZW" sz="800" dirty="0">
                  <a:solidFill>
                    <a:srgbClr val="000000"/>
                  </a:solidFill>
                  <a:latin typeface="Avenir Next" panose="020B0503020202020204"/>
                  <a:ea typeface="MS Mincho" panose="02020609040205080304" pitchFamily="49" charset="-128"/>
                  <a:cs typeface="Times New Roman" panose="02020603050405020304" pitchFamily="18" charset="0"/>
                </a:rPr>
                <a:t> </a:t>
              </a:r>
              <a:endParaRPr lang="lt-LT" sz="800" dirty="0">
                <a:solidFill>
                  <a:srgbClr val="000000"/>
                </a:solidFill>
                <a:latin typeface="Avenir Next" panose="020B0503020202020204"/>
                <a:ea typeface="MS Mincho" panose="02020609040205080304" pitchFamily="49" charset="-128"/>
                <a:cs typeface="Times New Roman" panose="02020603050405020304" pitchFamily="18" charset="0"/>
              </a:endParaRPr>
            </a:p>
          </p:txBody>
        </p:sp>
        <p:sp>
          <p:nvSpPr>
            <p:cNvPr id="26" name="Rectangle 25">
              <a:extLst>
                <a:ext uri="{FF2B5EF4-FFF2-40B4-BE49-F238E27FC236}">
                  <a16:creationId xmlns:a16="http://schemas.microsoft.com/office/drawing/2014/main" id="{D98669FD-19CB-F56B-581E-27F7D5702A27}"/>
                </a:ext>
              </a:extLst>
            </p:cNvPr>
            <p:cNvSpPr/>
            <p:nvPr/>
          </p:nvSpPr>
          <p:spPr>
            <a:xfrm>
              <a:off x="3258000" y="3032755"/>
              <a:ext cx="2627996" cy="303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Ekspertai</a:t>
              </a:r>
            </a:p>
          </p:txBody>
        </p:sp>
        <p:sp>
          <p:nvSpPr>
            <p:cNvPr id="27" name="Rectangle 26">
              <a:extLst>
                <a:ext uri="{FF2B5EF4-FFF2-40B4-BE49-F238E27FC236}">
                  <a16:creationId xmlns:a16="http://schemas.microsoft.com/office/drawing/2014/main" id="{76DFB6F5-66B0-16AB-08C7-159C7A303285}"/>
                </a:ext>
              </a:extLst>
            </p:cNvPr>
            <p:cNvSpPr/>
            <p:nvPr/>
          </p:nvSpPr>
          <p:spPr>
            <a:xfrm>
              <a:off x="3257999" y="3336147"/>
              <a:ext cx="2627999" cy="12639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lt-LT" sz="800" dirty="0">
                  <a:solidFill>
                    <a:sysClr val="windowText" lastClr="000000"/>
                  </a:solidFill>
                </a:rPr>
                <a:t>EP vertinimo ir kartografavimo duomenys (žemėlapiai ir kt.) gali būti naudojami vertinant gamtos reiškinių rizikas</a:t>
              </a:r>
            </a:p>
            <a:p>
              <a:pPr marL="171450" indent="-171450">
                <a:buFont typeface="Arial" panose="020B0604020202020204" pitchFamily="34" charset="0"/>
                <a:buChar char="•"/>
              </a:pPr>
              <a:r>
                <a:rPr lang="lt-LT" sz="800" dirty="0">
                  <a:solidFill>
                    <a:sysClr val="windowText" lastClr="000000"/>
                  </a:solidFill>
                </a:rPr>
                <a:t>Naudingas yra vienos duomenų bazės turėjimas, kuria galėtų naudotis įvairios suinteresuotos šalys pagal jų poreikius</a:t>
              </a:r>
            </a:p>
            <a:p>
              <a:pPr marL="171450" indent="-171450">
                <a:buFont typeface="Arial" panose="020B0604020202020204" pitchFamily="34" charset="0"/>
                <a:buChar char="•"/>
              </a:pPr>
              <a:r>
                <a:rPr lang="lt-LT" sz="800" dirty="0">
                  <a:solidFill>
                    <a:sysClr val="windowText" lastClr="000000"/>
                  </a:solidFill>
                </a:rPr>
                <a:t>Ekspertų įtraukimas į EP vertinimą (ne vien miesto savivaldybės darbuotojai, kuriems tai gali būti sudėtinga ir gali trukti kompetencijų) leidžia geriau suprasti analizuojamus dalykus</a:t>
              </a:r>
            </a:p>
          </p:txBody>
        </p:sp>
        <p:sp>
          <p:nvSpPr>
            <p:cNvPr id="28" name="Rectangle 27">
              <a:extLst>
                <a:ext uri="{FF2B5EF4-FFF2-40B4-BE49-F238E27FC236}">
                  <a16:creationId xmlns:a16="http://schemas.microsoft.com/office/drawing/2014/main" id="{8F0C97D2-4164-1DEA-848B-77CB8D45B11C}"/>
                </a:ext>
              </a:extLst>
            </p:cNvPr>
            <p:cNvSpPr/>
            <p:nvPr/>
          </p:nvSpPr>
          <p:spPr>
            <a:xfrm>
              <a:off x="5990802" y="595662"/>
              <a:ext cx="2628008" cy="303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Priemonių rengimas/pasirinkimas</a:t>
              </a:r>
            </a:p>
          </p:txBody>
        </p:sp>
        <p:sp>
          <p:nvSpPr>
            <p:cNvPr id="29" name="Rectangle 28">
              <a:extLst>
                <a:ext uri="{FF2B5EF4-FFF2-40B4-BE49-F238E27FC236}">
                  <a16:creationId xmlns:a16="http://schemas.microsoft.com/office/drawing/2014/main" id="{040AE4DA-AB30-7969-29D8-D532FFAC1601}"/>
                </a:ext>
              </a:extLst>
            </p:cNvPr>
            <p:cNvSpPr/>
            <p:nvPr/>
          </p:nvSpPr>
          <p:spPr>
            <a:xfrm>
              <a:off x="5990808" y="899053"/>
              <a:ext cx="2628000" cy="37010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lt-LT" sz="800" dirty="0">
                  <a:solidFill>
                    <a:sysClr val="windowText" lastClr="000000"/>
                  </a:solidFill>
                </a:rPr>
                <a:t>Poveikio EP mastas gali padėti nustatyti prioritetines priemones ar projektus, jei turi būti renkamasi iš viso jų spektro</a:t>
              </a:r>
            </a:p>
            <a:p>
              <a:pPr marL="171450" indent="-171450">
                <a:buFont typeface="Arial" panose="020B0604020202020204" pitchFamily="34" charset="0"/>
                <a:buChar char="•"/>
              </a:pPr>
              <a:r>
                <a:rPr lang="lt-LT" sz="800" dirty="0">
                  <a:solidFill>
                    <a:sysClr val="windowText" lastClr="000000"/>
                  </a:solidFill>
                </a:rPr>
                <a:t>Savanoriškumu pagrįstos iniciatyvos gali lemti didesnį susidomėjimą ir norą įsitraukti į veiklas ir taip prisidėti prie EP išsaugojimo, o veiklų įgyvendinimo proceso našta tenka ne valstybės sektoriui, o privatiems subjektams; nėra sistemos „iš viršaus į apačią“, kuri dažnai susiduria su pasipriešinimu</a:t>
              </a:r>
            </a:p>
            <a:p>
              <a:pPr marL="171450" indent="-171450">
                <a:buFont typeface="Arial" panose="020B0604020202020204" pitchFamily="34" charset="0"/>
                <a:buChar char="•"/>
              </a:pPr>
              <a:r>
                <a:rPr lang="lt-LT" sz="800" dirty="0">
                  <a:solidFill>
                    <a:sysClr val="windowText" lastClr="000000"/>
                  </a:solidFill>
                </a:rPr>
                <a:t>Sukurta vertinimo sistema, už kurios taikymą atsakinga agentūra, leidžia taikyti ją vienodai, paprasčiau įgyvendinti tobulinimus (nei jei vertinimus būtų įpareigoti daryti ūkininkai)</a:t>
              </a:r>
            </a:p>
            <a:p>
              <a:pPr marL="171450" indent="-171450">
                <a:buFont typeface="Arial" panose="020B0604020202020204" pitchFamily="34" charset="0"/>
                <a:buChar char="•"/>
              </a:pPr>
              <a:r>
                <a:rPr lang="lt-LT" sz="800" dirty="0">
                  <a:solidFill>
                    <a:sysClr val="windowText" lastClr="000000"/>
                  </a:solidFill>
                </a:rPr>
                <a:t>Gamta paremtais sprendimais mažinamas kasdienis brangios, dažniai pertekliniu principu taikomos pilkosios infrastruktūros poreikis ar energijos naudojimas; tokie sprendimai taip pat prisideda prie kovos su klimato kaitos padariniais, ekstremaliais gamtiniais reiškiniais bei leidžia kartu atstatyti ne tik ekosisteminį miestų aplinkos balansą, bet tuo pačiu spręsti socialinius, ekonominius ir politinius miestų iššūkius. </a:t>
              </a:r>
            </a:p>
            <a:p>
              <a:endParaRPr lang="lt-LT" sz="800" dirty="0">
                <a:solidFill>
                  <a:sysClr val="windowText" lastClr="000000"/>
                </a:solidFill>
              </a:endParaRPr>
            </a:p>
            <a:p>
              <a:pPr marL="171450" indent="-171450">
                <a:buFont typeface="Arial" panose="020B0604020202020204" pitchFamily="34" charset="0"/>
                <a:buChar char="•"/>
              </a:pPr>
              <a:endParaRPr lang="lt-LT" sz="800" dirty="0">
                <a:solidFill>
                  <a:sysClr val="windowText" lastClr="000000"/>
                </a:solidFill>
              </a:endParaRPr>
            </a:p>
          </p:txBody>
        </p:sp>
      </p:grpSp>
    </p:spTree>
    <p:extLst>
      <p:ext uri="{BB962C8B-B14F-4D97-AF65-F5344CB8AC3E}">
        <p14:creationId xmlns:p14="http://schemas.microsoft.com/office/powerpoint/2010/main" val="1450869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041BAE-6A1F-B19F-608A-A441EEDBCF2C}"/>
              </a:ext>
            </a:extLst>
          </p:cNvPr>
          <p:cNvSpPr>
            <a:spLocks noGrp="1"/>
          </p:cNvSpPr>
          <p:nvPr>
            <p:ph type="title"/>
          </p:nvPr>
        </p:nvSpPr>
        <p:spPr>
          <a:xfrm>
            <a:off x="546100" y="81514"/>
            <a:ext cx="7653338" cy="332399"/>
          </a:xfrm>
        </p:spPr>
        <p:txBody>
          <a:bodyPr/>
          <a:lstStyle/>
          <a:p>
            <a:r>
              <a:rPr lang="lt-LT" sz="1200" dirty="0"/>
              <a:t>3. Viešojo administravimo ir ūkio sritys ir sektoriai, kurie daro reikšmingą poveikį ekosistemoms ir į kuriuos turėtų būti integruojami ekosistemų ir ekosisteminių paslaugų vertinimo aspektai</a:t>
            </a:r>
            <a:endParaRPr lang="en-US" sz="1200" dirty="0"/>
          </a:p>
        </p:txBody>
      </p:sp>
      <p:sp>
        <p:nvSpPr>
          <p:cNvPr id="4" name="Slide Number Placeholder 3">
            <a:extLst>
              <a:ext uri="{FF2B5EF4-FFF2-40B4-BE49-F238E27FC236}">
                <a16:creationId xmlns:a16="http://schemas.microsoft.com/office/drawing/2014/main" id="{5832F94C-7491-AB84-FE08-D9A2B480836F}"/>
              </a:ext>
            </a:extLst>
          </p:cNvPr>
          <p:cNvSpPr>
            <a:spLocks noGrp="1"/>
          </p:cNvSpPr>
          <p:nvPr>
            <p:ph type="sldNum" sz="quarter" idx="12"/>
          </p:nvPr>
        </p:nvSpPr>
        <p:spPr/>
        <p:txBody>
          <a:bodyPr/>
          <a:lstStyle/>
          <a:p>
            <a:fld id="{42B1E8F1-27DF-3C4C-AF5E-F329429EDE92}" type="slidenum">
              <a:rPr lang="lt-LT" smtClean="0"/>
              <a:t>17</a:t>
            </a:fld>
            <a:endParaRPr lang="lt-LT"/>
          </a:p>
        </p:txBody>
      </p:sp>
      <p:grpSp>
        <p:nvGrpSpPr>
          <p:cNvPr id="54" name="Group 53">
            <a:extLst>
              <a:ext uri="{FF2B5EF4-FFF2-40B4-BE49-F238E27FC236}">
                <a16:creationId xmlns:a16="http://schemas.microsoft.com/office/drawing/2014/main" id="{76D8827B-CC55-A442-EBDF-52B29C298DE2}"/>
              </a:ext>
            </a:extLst>
          </p:cNvPr>
          <p:cNvGrpSpPr/>
          <p:nvPr/>
        </p:nvGrpSpPr>
        <p:grpSpPr>
          <a:xfrm>
            <a:off x="567209" y="479117"/>
            <a:ext cx="8245372" cy="4621910"/>
            <a:chOff x="567209" y="479117"/>
            <a:chExt cx="8245372" cy="4621910"/>
          </a:xfrm>
        </p:grpSpPr>
        <p:pic>
          <p:nvPicPr>
            <p:cNvPr id="30" name="Picture 29" descr="Icon&#10;&#10;Description automatically generated">
              <a:extLst>
                <a:ext uri="{FF2B5EF4-FFF2-40B4-BE49-F238E27FC236}">
                  <a16:creationId xmlns:a16="http://schemas.microsoft.com/office/drawing/2014/main" id="{F35F70B1-D926-89A8-4A65-BA0B5320157F}"/>
                </a:ext>
              </a:extLst>
            </p:cNvPr>
            <p:cNvPicPr>
              <a:picLocks noChangeAspect="1"/>
            </p:cNvPicPr>
            <p:nvPr/>
          </p:nvPicPr>
          <p:blipFill>
            <a:blip r:embed="rId2"/>
            <a:stretch>
              <a:fillRect/>
            </a:stretch>
          </p:blipFill>
          <p:spPr>
            <a:xfrm>
              <a:off x="4765208" y="731117"/>
              <a:ext cx="720000" cy="720000"/>
            </a:xfrm>
            <a:prstGeom prst="rect">
              <a:avLst/>
            </a:prstGeom>
          </p:spPr>
        </p:pic>
        <p:pic>
          <p:nvPicPr>
            <p:cNvPr id="32" name="Picture 31" descr="A picture containing text, vector graphics&#10;&#10;Description automatically generated">
              <a:extLst>
                <a:ext uri="{FF2B5EF4-FFF2-40B4-BE49-F238E27FC236}">
                  <a16:creationId xmlns:a16="http://schemas.microsoft.com/office/drawing/2014/main" id="{2AF7583B-F844-C04E-A89C-73466DBAB1DE}"/>
                </a:ext>
              </a:extLst>
            </p:cNvPr>
            <p:cNvPicPr>
              <a:picLocks noChangeAspect="1"/>
            </p:cNvPicPr>
            <p:nvPr/>
          </p:nvPicPr>
          <p:blipFill>
            <a:blip r:embed="rId3"/>
            <a:stretch>
              <a:fillRect/>
            </a:stretch>
          </p:blipFill>
          <p:spPr>
            <a:xfrm>
              <a:off x="4765208" y="4183027"/>
              <a:ext cx="720000" cy="720000"/>
            </a:xfrm>
            <a:prstGeom prst="rect">
              <a:avLst/>
            </a:prstGeom>
          </p:spPr>
        </p:pic>
        <p:pic>
          <p:nvPicPr>
            <p:cNvPr id="34" name="Picture 33" descr="Logo, icon&#10;&#10;Description automatically generated">
              <a:extLst>
                <a:ext uri="{FF2B5EF4-FFF2-40B4-BE49-F238E27FC236}">
                  <a16:creationId xmlns:a16="http://schemas.microsoft.com/office/drawing/2014/main" id="{CB23DAB7-1FFC-2226-2E94-03D8CF9604AD}"/>
                </a:ext>
              </a:extLst>
            </p:cNvPr>
            <p:cNvPicPr>
              <a:picLocks noChangeAspect="1"/>
            </p:cNvPicPr>
            <p:nvPr/>
          </p:nvPicPr>
          <p:blipFill>
            <a:blip r:embed="rId4"/>
            <a:stretch>
              <a:fillRect/>
            </a:stretch>
          </p:blipFill>
          <p:spPr>
            <a:xfrm>
              <a:off x="4765208" y="2426479"/>
              <a:ext cx="720000" cy="720000"/>
            </a:xfrm>
            <a:prstGeom prst="rect">
              <a:avLst/>
            </a:prstGeom>
          </p:spPr>
        </p:pic>
        <p:pic>
          <p:nvPicPr>
            <p:cNvPr id="36" name="Picture 35" descr="Icon&#10;&#10;Description automatically generated">
              <a:extLst>
                <a:ext uri="{FF2B5EF4-FFF2-40B4-BE49-F238E27FC236}">
                  <a16:creationId xmlns:a16="http://schemas.microsoft.com/office/drawing/2014/main" id="{76632AD2-9862-40D9-A2A5-E7D638B29877}"/>
                </a:ext>
              </a:extLst>
            </p:cNvPr>
            <p:cNvPicPr>
              <a:picLocks noChangeAspect="1"/>
            </p:cNvPicPr>
            <p:nvPr/>
          </p:nvPicPr>
          <p:blipFill>
            <a:blip r:embed="rId5"/>
            <a:stretch>
              <a:fillRect/>
            </a:stretch>
          </p:blipFill>
          <p:spPr>
            <a:xfrm>
              <a:off x="567209" y="1842742"/>
              <a:ext cx="720000" cy="720000"/>
            </a:xfrm>
            <a:prstGeom prst="rect">
              <a:avLst/>
            </a:prstGeom>
          </p:spPr>
        </p:pic>
        <p:pic>
          <p:nvPicPr>
            <p:cNvPr id="40" name="Picture 39" descr="Icon&#10;&#10;Description automatically generated">
              <a:extLst>
                <a:ext uri="{FF2B5EF4-FFF2-40B4-BE49-F238E27FC236}">
                  <a16:creationId xmlns:a16="http://schemas.microsoft.com/office/drawing/2014/main" id="{B2CFC171-6818-4DF6-521C-9FD0F85A8731}"/>
                </a:ext>
              </a:extLst>
            </p:cNvPr>
            <p:cNvPicPr>
              <a:picLocks noChangeAspect="1"/>
            </p:cNvPicPr>
            <p:nvPr/>
          </p:nvPicPr>
          <p:blipFill>
            <a:blip r:embed="rId6"/>
            <a:stretch>
              <a:fillRect/>
            </a:stretch>
          </p:blipFill>
          <p:spPr>
            <a:xfrm>
              <a:off x="567209" y="731117"/>
              <a:ext cx="720000" cy="720000"/>
            </a:xfrm>
            <a:prstGeom prst="rect">
              <a:avLst/>
            </a:prstGeom>
          </p:spPr>
        </p:pic>
        <p:pic>
          <p:nvPicPr>
            <p:cNvPr id="42" name="Picture 41" descr="A picture containing vector graphics, light&#10;&#10;Description automatically generated">
              <a:extLst>
                <a:ext uri="{FF2B5EF4-FFF2-40B4-BE49-F238E27FC236}">
                  <a16:creationId xmlns:a16="http://schemas.microsoft.com/office/drawing/2014/main" id="{69244E5F-E83D-DF55-30F7-3CB321D0BFE4}"/>
                </a:ext>
              </a:extLst>
            </p:cNvPr>
            <p:cNvPicPr>
              <a:picLocks noChangeAspect="1"/>
            </p:cNvPicPr>
            <p:nvPr/>
          </p:nvPicPr>
          <p:blipFill>
            <a:blip r:embed="rId7"/>
            <a:stretch>
              <a:fillRect/>
            </a:stretch>
          </p:blipFill>
          <p:spPr>
            <a:xfrm>
              <a:off x="567209" y="4176770"/>
              <a:ext cx="720000" cy="720000"/>
            </a:xfrm>
            <a:prstGeom prst="rect">
              <a:avLst/>
            </a:prstGeom>
          </p:spPr>
        </p:pic>
        <p:sp>
          <p:nvSpPr>
            <p:cNvPr id="43" name="Rectangle 42">
              <a:extLst>
                <a:ext uri="{FF2B5EF4-FFF2-40B4-BE49-F238E27FC236}">
                  <a16:creationId xmlns:a16="http://schemas.microsoft.com/office/drawing/2014/main" id="{C8C5BB62-A0F9-640E-5BE8-39DB93DAC7AD}"/>
                </a:ext>
              </a:extLst>
            </p:cNvPr>
            <p:cNvSpPr/>
            <p:nvPr/>
          </p:nvSpPr>
          <p:spPr>
            <a:xfrm>
              <a:off x="1342704" y="479117"/>
              <a:ext cx="3240000" cy="1116000"/>
            </a:xfrm>
            <a:prstGeom prst="rect">
              <a:avLst/>
            </a:prstGeom>
            <a:no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1000" b="1" dirty="0">
                  <a:solidFill>
                    <a:sysClr val="windowText" lastClr="000000"/>
                  </a:solidFill>
                </a:rPr>
                <a:t>Žemės ūkio sektorius</a:t>
              </a:r>
            </a:p>
            <a:p>
              <a:pPr marL="285750" indent="-285750" algn="just">
                <a:buFont typeface="Arial" panose="020B0604020202020204" pitchFamily="34" charset="0"/>
                <a:buChar char="•"/>
              </a:pPr>
              <a:r>
                <a:rPr lang="lt-LT" sz="800" dirty="0">
                  <a:solidFill>
                    <a:sysClr val="windowText" lastClr="000000"/>
                  </a:solidFill>
                </a:rPr>
                <a:t>Ypatingas dėmesys – melioracijai, trąšų ir pesticidų naudojimui</a:t>
              </a:r>
            </a:p>
            <a:p>
              <a:pPr marL="285750" indent="-285750" algn="just">
                <a:buFont typeface="Arial" panose="020B0604020202020204" pitchFamily="34" charset="0"/>
                <a:buChar char="•"/>
              </a:pPr>
              <a:r>
                <a:rPr lang="lt-LT" sz="800" dirty="0">
                  <a:solidFill>
                    <a:sysClr val="windowText" lastClr="000000"/>
                  </a:solidFill>
                </a:rPr>
                <a:t>Subalansuotas požiūris į ekonominės naudos gavimą ir žalą EP</a:t>
              </a:r>
            </a:p>
            <a:p>
              <a:pPr marL="285750" indent="-285750" algn="just">
                <a:buFont typeface="Arial" panose="020B0604020202020204" pitchFamily="34" charset="0"/>
                <a:buChar char="•"/>
              </a:pPr>
              <a:r>
                <a:rPr lang="lt-LT" sz="800" dirty="0">
                  <a:solidFill>
                    <a:sysClr val="windowText" lastClr="000000"/>
                  </a:solidFill>
                </a:rPr>
                <a:t>Galimas poveikis kitiems sektoriams per EP prizmę – žemės ūkio veikla gali daryti neigiamą poveikį kitoms sritims per sutrikdytas EP</a:t>
              </a:r>
            </a:p>
            <a:p>
              <a:pPr marL="285750" indent="-285750" algn="just">
                <a:buFont typeface="Arial" panose="020B0604020202020204" pitchFamily="34" charset="0"/>
                <a:buChar char="•"/>
              </a:pPr>
              <a:r>
                <a:rPr lang="lt-LT" sz="800" dirty="0">
                  <a:solidFill>
                    <a:sysClr val="windowText" lastClr="000000"/>
                  </a:solidFill>
                </a:rPr>
                <a:t>Integravimas gali būti vykdomas intervencinių priemonių įgyvendinimo lygmeniu</a:t>
              </a:r>
              <a:endParaRPr lang="lt-LT" sz="700" dirty="0"/>
            </a:p>
          </p:txBody>
        </p:sp>
        <p:sp>
          <p:nvSpPr>
            <p:cNvPr id="46" name="Rectangle 45">
              <a:extLst>
                <a:ext uri="{FF2B5EF4-FFF2-40B4-BE49-F238E27FC236}">
                  <a16:creationId xmlns:a16="http://schemas.microsoft.com/office/drawing/2014/main" id="{8DC3001C-6F0F-7FAF-18B4-7B6987B46224}"/>
                </a:ext>
              </a:extLst>
            </p:cNvPr>
            <p:cNvSpPr/>
            <p:nvPr/>
          </p:nvSpPr>
          <p:spPr>
            <a:xfrm>
              <a:off x="1342704" y="1645668"/>
              <a:ext cx="3240000" cy="1116000"/>
            </a:xfrm>
            <a:prstGeom prst="rect">
              <a:avLst/>
            </a:prstGeom>
            <a:no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lt-LT" sz="900" b="1" dirty="0">
                  <a:solidFill>
                    <a:sysClr val="windowText" lastClr="000000"/>
                  </a:solidFill>
                </a:rPr>
                <a:t>Miškų sektorius</a:t>
              </a:r>
            </a:p>
            <a:p>
              <a:pPr marL="85725" marR="0" lvl="0" indent="-85725"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Apibendrinto požiūrio taikymas visiems miškams nenaudingas, bet konkrečių atvejų analizė gali reikalauti didesnių išteklių</a:t>
              </a:r>
            </a:p>
            <a:p>
              <a:pPr marL="85725" marR="0" lvl="0" indent="-85725"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EP teikimo galimybes mažina: heterogeniškumas įveisiant ir atkuriant miškus; jaunuolynų ugdymas; miško kirtimų praktikos; įvairių augalų naudojimo įvairinimas ir kt.</a:t>
              </a:r>
            </a:p>
            <a:p>
              <a:pPr marL="85725" marR="0" lvl="0" indent="-85725"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Dėmesys privačių miškų savininkams ir jų skatinimas valdyti miškus taip, kad būtų patenkinami jų lūkesčiai ir atliepti gamtosauginiai tikslai</a:t>
              </a:r>
              <a:endParaRPr lang="lt-LT" sz="700" b="1" dirty="0">
                <a:solidFill>
                  <a:sysClr val="windowText" lastClr="000000"/>
                </a:solidFill>
              </a:endParaRPr>
            </a:p>
          </p:txBody>
        </p:sp>
        <p:sp>
          <p:nvSpPr>
            <p:cNvPr id="48" name="Rectangle 47">
              <a:extLst>
                <a:ext uri="{FF2B5EF4-FFF2-40B4-BE49-F238E27FC236}">
                  <a16:creationId xmlns:a16="http://schemas.microsoft.com/office/drawing/2014/main" id="{12811889-74A2-176A-5B2A-E2BD6DC094CA}"/>
                </a:ext>
              </a:extLst>
            </p:cNvPr>
            <p:cNvSpPr/>
            <p:nvPr/>
          </p:nvSpPr>
          <p:spPr>
            <a:xfrm>
              <a:off x="1342704" y="2812219"/>
              <a:ext cx="3240000" cy="1116000"/>
            </a:xfrm>
            <a:prstGeom prst="rect">
              <a:avLst/>
            </a:prstGeom>
            <a:no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lt-LT" sz="1000" b="1" dirty="0">
                  <a:solidFill>
                    <a:sysClr val="windowText" lastClr="000000"/>
                  </a:solidFill>
                </a:rPr>
                <a:t>Vandens sektorius</a:t>
              </a:r>
            </a:p>
            <a:p>
              <a:pPr marL="171450" indent="-171450" algn="just">
                <a:buFont typeface="Arial" panose="020B0604020202020204" pitchFamily="34" charset="0"/>
                <a:buChar char="•"/>
              </a:pPr>
              <a:r>
                <a:rPr lang="lt-LT" sz="800" dirty="0">
                  <a:solidFill>
                    <a:sysClr val="windowText" lastClr="000000"/>
                  </a:solidFill>
                </a:rPr>
                <a:t>Žemės ūkis ir pramoninė veikla daro didžiausią įtaką vandens sektoriui (vandens kokybei).</a:t>
              </a:r>
            </a:p>
            <a:p>
              <a:pPr marL="171450" indent="-171450" algn="just">
                <a:buFont typeface="Arial" panose="020B0604020202020204" pitchFamily="34" charset="0"/>
                <a:buChar char="•"/>
              </a:pPr>
              <a:r>
                <a:rPr lang="lt-LT" sz="800" dirty="0">
                  <a:solidFill>
                    <a:sysClr val="windowText" lastClr="000000"/>
                  </a:solidFill>
                </a:rPr>
                <a:t>Integruoti aiškų poveikio EP vertinimą (kas prarandama dėl taršos), užtikrinantį natūralią hidrologiją ir vandens vartojimą</a:t>
              </a:r>
            </a:p>
            <a:p>
              <a:pPr marL="171450" indent="-171450" algn="just">
                <a:buFont typeface="Arial" panose="020B0604020202020204" pitchFamily="34" charset="0"/>
                <a:buChar char="•"/>
              </a:pPr>
              <a:r>
                <a:rPr lang="lt-LT" sz="800" dirty="0">
                  <a:solidFill>
                    <a:sysClr val="windowText" lastClr="000000"/>
                  </a:solidFill>
                </a:rPr>
                <a:t>Apsvarstyti minimalius reikalavimais ūkininkams dėl taršos mažinimo, kurie galiotų siekiant gauti tiesioginę išmoką ir papildomą paramą už pasėlius.</a:t>
              </a:r>
            </a:p>
            <a:p>
              <a:pPr algn="just"/>
              <a:endParaRPr lang="lt-LT" sz="700" dirty="0">
                <a:solidFill>
                  <a:sysClr val="windowText" lastClr="000000"/>
                </a:solidFill>
              </a:endParaRPr>
            </a:p>
            <a:p>
              <a:pPr algn="just"/>
              <a:endParaRPr lang="lt-LT" sz="700" dirty="0">
                <a:solidFill>
                  <a:sysClr val="windowText" lastClr="000000"/>
                </a:solidFill>
              </a:endParaRPr>
            </a:p>
          </p:txBody>
        </p:sp>
        <p:sp>
          <p:nvSpPr>
            <p:cNvPr id="49" name="Rectangle 48">
              <a:extLst>
                <a:ext uri="{FF2B5EF4-FFF2-40B4-BE49-F238E27FC236}">
                  <a16:creationId xmlns:a16="http://schemas.microsoft.com/office/drawing/2014/main" id="{11B06062-2610-E552-7B4D-A871FA8DB866}"/>
                </a:ext>
              </a:extLst>
            </p:cNvPr>
            <p:cNvSpPr/>
            <p:nvPr/>
          </p:nvSpPr>
          <p:spPr>
            <a:xfrm>
              <a:off x="5572581" y="479117"/>
              <a:ext cx="3240000" cy="1116000"/>
            </a:xfrm>
            <a:prstGeom prst="rect">
              <a:avLst/>
            </a:prstGeom>
            <a:no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900" b="1" dirty="0">
                  <a:solidFill>
                    <a:sysClr val="windowText" lastClr="000000"/>
                  </a:solidFill>
                </a:rPr>
                <a:t>Teritorijų planavimas</a:t>
              </a:r>
            </a:p>
            <a:p>
              <a:pPr marL="171450" indent="-171450" algn="just">
                <a:buFont typeface="Arial" panose="020B0604020202020204" pitchFamily="34" charset="0"/>
                <a:buChar char="•"/>
              </a:pPr>
              <a:r>
                <a:rPr lang="lt-LT" sz="800" dirty="0">
                  <a:solidFill>
                    <a:sysClr val="windowText" lastClr="000000"/>
                  </a:solidFill>
                </a:rPr>
                <a:t>EP įtraukimas gali padėti geriau išnaudoti natūralius būdus atliepti miestams ar kitokio pobūdžio vietovėms būdingas problemas</a:t>
              </a:r>
            </a:p>
            <a:p>
              <a:pPr marL="171450" indent="-171450" algn="just">
                <a:buFont typeface="Arial" panose="020B0604020202020204" pitchFamily="34" charset="0"/>
                <a:buChar char="•"/>
              </a:pPr>
              <a:r>
                <a:rPr lang="lt-LT" sz="800" dirty="0">
                  <a:solidFill>
                    <a:sysClr val="windowText" lastClr="000000"/>
                  </a:solidFill>
                </a:rPr>
                <a:t>Į žemėlapius įtraukus EP aiškiai matytųsi jų potencialas ir būtų lengviau suprasti jo išnaudojimo galimybes</a:t>
              </a:r>
              <a:endParaRPr lang="lt-LT" sz="800" b="1" dirty="0">
                <a:solidFill>
                  <a:sysClr val="windowText" lastClr="000000"/>
                </a:solidFill>
              </a:endParaRPr>
            </a:p>
            <a:p>
              <a:pPr marL="171450" indent="-171450" algn="just">
                <a:buFont typeface="Arial" panose="020B0604020202020204" pitchFamily="34" charset="0"/>
                <a:buChar char="•"/>
              </a:pPr>
              <a:r>
                <a:rPr lang="lt-LT" sz="800" dirty="0">
                  <a:solidFill>
                    <a:sysClr val="windowText" lastClr="000000"/>
                  </a:solidFill>
                </a:rPr>
                <a:t>Išnaudoti miškingas urbanizuotų teritorijų vietas ir jungtis tarp urbanizuotų ir neurbanizuotų teritorijų kult. ir </a:t>
              </a:r>
              <a:r>
                <a:rPr lang="lt-LT" sz="800" dirty="0" err="1">
                  <a:solidFill>
                    <a:sysClr val="windowText" lastClr="000000"/>
                  </a:solidFill>
                </a:rPr>
                <a:t>reg</a:t>
              </a:r>
              <a:r>
                <a:rPr lang="lt-LT" sz="800" dirty="0">
                  <a:solidFill>
                    <a:sysClr val="windowText" lastClr="000000"/>
                  </a:solidFill>
                </a:rPr>
                <a:t>. EP</a:t>
              </a:r>
            </a:p>
          </p:txBody>
        </p:sp>
        <p:sp>
          <p:nvSpPr>
            <p:cNvPr id="50" name="Rectangle 49">
              <a:extLst>
                <a:ext uri="{FF2B5EF4-FFF2-40B4-BE49-F238E27FC236}">
                  <a16:creationId xmlns:a16="http://schemas.microsoft.com/office/drawing/2014/main" id="{AB8CEC22-6334-47CB-4685-30F781614D23}"/>
                </a:ext>
              </a:extLst>
            </p:cNvPr>
            <p:cNvSpPr/>
            <p:nvPr/>
          </p:nvSpPr>
          <p:spPr>
            <a:xfrm>
              <a:off x="5572581" y="1644741"/>
              <a:ext cx="3240000" cy="2283477"/>
            </a:xfrm>
            <a:prstGeom prst="rect">
              <a:avLst/>
            </a:prstGeom>
            <a:no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900" b="1" dirty="0">
                  <a:solidFill>
                    <a:sysClr val="windowText" lastClr="000000"/>
                  </a:solidFill>
                </a:rPr>
                <a:t>PAV</a:t>
              </a:r>
            </a:p>
            <a:p>
              <a:pPr marL="171450" indent="-171450" algn="just">
                <a:buFont typeface="Arial" panose="020B0604020202020204" pitchFamily="34" charset="0"/>
                <a:buChar char="•"/>
              </a:pPr>
              <a:r>
                <a:rPr lang="lt-LT" sz="800" dirty="0">
                  <a:solidFill>
                    <a:sysClr val="windowText" lastClr="000000"/>
                  </a:solidFill>
                </a:rPr>
                <a:t>EP traktuojamos kaip paslaugos, kurias teikia analizuojami aplinkos komponentai, tačiau taip pat gali būti vertinama, kaip planuojama ūkinė veikla paveiks EP</a:t>
              </a:r>
            </a:p>
            <a:p>
              <a:pPr marL="171450" indent="-171450" algn="just">
                <a:buFont typeface="Arial" panose="020B0604020202020204" pitchFamily="34" charset="0"/>
                <a:buChar char="•"/>
              </a:pPr>
              <a:r>
                <a:rPr lang="lt-LT" sz="800" dirty="0">
                  <a:solidFill>
                    <a:sysClr val="windowText" lastClr="000000"/>
                  </a:solidFill>
                </a:rPr>
                <a:t>ypatingas dėmesys turi būti atkreiptas į savalaikį suinteresuotos visuomenės informavimą, EP nustatymas ir įtraukimas galėtų prisidėti prie racionalios diskusijos, pavyzdžiui, pasiūlius suinteresuotoms grupėms prarandamų EP kompensavimo būdus</a:t>
              </a:r>
            </a:p>
            <a:p>
              <a:pPr marL="171450" indent="-171450" algn="just">
                <a:buFont typeface="Arial" panose="020B0604020202020204" pitchFamily="34" charset="0"/>
                <a:buChar char="•"/>
              </a:pPr>
              <a:endParaRPr lang="lt-LT" sz="800" dirty="0">
                <a:solidFill>
                  <a:sysClr val="windowText" lastClr="000000"/>
                </a:solidFill>
              </a:endParaRPr>
            </a:p>
            <a:p>
              <a:pPr algn="just"/>
              <a:r>
                <a:rPr lang="lt-LT" sz="800" b="1" dirty="0">
                  <a:solidFill>
                    <a:sysClr val="windowText" lastClr="000000"/>
                  </a:solidFill>
                </a:rPr>
                <a:t>SPAV</a:t>
              </a:r>
            </a:p>
            <a:p>
              <a:pPr marL="171450" indent="-171450" algn="just">
                <a:buFont typeface="Arial" panose="020B0604020202020204" pitchFamily="34" charset="0"/>
                <a:buChar char="•"/>
              </a:pPr>
              <a:r>
                <a:rPr lang="lt-LT" sz="800" dirty="0">
                  <a:solidFill>
                    <a:sysClr val="windowText" lastClr="000000"/>
                  </a:solidFill>
                </a:rPr>
                <a:t>EP įtraukimas leistų plačiau ir kompleksiškiau įvertinti siūlomus sprendinius; atsižvelgti ne tik į galimas neigiamas pasekmes, bet ir galimą naudą (pavyzdžiui, jei sprendiniai lems EP teikimo galimybių atsiradimą).</a:t>
              </a:r>
            </a:p>
            <a:p>
              <a:pPr marL="171450" indent="-171450" algn="just">
                <a:buFont typeface="Arial" panose="020B0604020202020204" pitchFamily="34" charset="0"/>
                <a:buChar char="•"/>
              </a:pPr>
              <a:r>
                <a:rPr lang="lt-LT" sz="800" dirty="0">
                  <a:solidFill>
                    <a:sysClr val="windowText" lastClr="000000"/>
                  </a:solidFill>
                </a:rPr>
                <a:t>EP įtraukimas į pasekmių vertinimą gali leisti neutraliai (neatsižvelgiant į konkrečios suinteresuotos grupės siaurus interesus) įvertinti galimas pasekmes ne tik aplinkai, bet ir gamtos teikiamomis paslaugomis besinaudojantiems asmenims ar jų grupėms.</a:t>
              </a:r>
            </a:p>
          </p:txBody>
        </p:sp>
        <p:sp>
          <p:nvSpPr>
            <p:cNvPr id="51" name="Rectangle 50">
              <a:extLst>
                <a:ext uri="{FF2B5EF4-FFF2-40B4-BE49-F238E27FC236}">
                  <a16:creationId xmlns:a16="http://schemas.microsoft.com/office/drawing/2014/main" id="{EF11B064-D763-BBC8-49EE-29B8E31A5147}"/>
                </a:ext>
              </a:extLst>
            </p:cNvPr>
            <p:cNvSpPr/>
            <p:nvPr/>
          </p:nvSpPr>
          <p:spPr>
            <a:xfrm>
              <a:off x="5572581" y="3985027"/>
              <a:ext cx="3240000" cy="1116000"/>
            </a:xfrm>
            <a:prstGeom prst="rect">
              <a:avLst/>
            </a:prstGeom>
            <a:solidFill>
              <a:schemeClr val="bg1"/>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900" b="1" dirty="0">
                  <a:solidFill>
                    <a:sysClr val="windowText" lastClr="000000"/>
                  </a:solidFill>
                </a:rPr>
                <a:t>Želdynai ir želdiniai</a:t>
              </a:r>
            </a:p>
            <a:p>
              <a:pPr marL="171450" indent="-171450" algn="just">
                <a:buFont typeface="Arial" panose="020B0604020202020204" pitchFamily="34" charset="0"/>
                <a:buChar char="•"/>
              </a:pPr>
              <a:r>
                <a:rPr lang="lt-LT" sz="800" dirty="0">
                  <a:solidFill>
                    <a:sysClr val="windowText" lastClr="000000"/>
                  </a:solidFill>
                </a:rPr>
                <a:t>Dėmesys į želdynų ir želdinių teikiamų EP įtraukimą į kvartalų ar rajonų vystymo aspektą</a:t>
              </a:r>
            </a:p>
            <a:p>
              <a:pPr marL="171450" indent="-171450" algn="just">
                <a:buFont typeface="Arial" panose="020B0604020202020204" pitchFamily="34" charset="0"/>
                <a:buChar char="•"/>
              </a:pPr>
              <a:r>
                <a:rPr lang="lt-LT" sz="800" dirty="0">
                  <a:solidFill>
                    <a:sysClr val="windowText" lastClr="000000"/>
                  </a:solidFill>
                </a:rPr>
                <a:t>Želdynų ir želdinių plėtra neturėtų eliminuoti pilkosios infrastruktūros, tačiau turi būti siekiama jų tarpusavio darnos</a:t>
              </a:r>
            </a:p>
            <a:p>
              <a:pPr marL="171450" indent="-171450" algn="just">
                <a:buFont typeface="Arial" panose="020B0604020202020204" pitchFamily="34" charset="0"/>
                <a:buChar char="•"/>
              </a:pPr>
              <a:r>
                <a:rPr lang="lt-LT" sz="800" dirty="0">
                  <a:solidFill>
                    <a:sysClr val="windowText" lastClr="000000"/>
                  </a:solidFill>
                </a:rPr>
                <a:t>Kokią naudą gali teikti želdynai ir želdiniai kaip EP šaltinis, socialiniu požiūriu (patyrimo, pažinimo, rekreacijos prizmės)</a:t>
              </a:r>
            </a:p>
            <a:p>
              <a:pPr marL="171450" indent="-171450" algn="just">
                <a:buFont typeface="Arial" panose="020B0604020202020204" pitchFamily="34" charset="0"/>
                <a:buChar char="•"/>
              </a:pPr>
              <a:endParaRPr lang="lt-LT" sz="900" dirty="0">
                <a:solidFill>
                  <a:sysClr val="windowText" lastClr="000000"/>
                </a:solidFill>
              </a:endParaRPr>
            </a:p>
          </p:txBody>
        </p:sp>
        <p:sp>
          <p:nvSpPr>
            <p:cNvPr id="52" name="Rectangle 51">
              <a:extLst>
                <a:ext uri="{FF2B5EF4-FFF2-40B4-BE49-F238E27FC236}">
                  <a16:creationId xmlns:a16="http://schemas.microsoft.com/office/drawing/2014/main" id="{6E58165D-ED49-7837-1986-8DD42CB29974}"/>
                </a:ext>
              </a:extLst>
            </p:cNvPr>
            <p:cNvSpPr/>
            <p:nvPr/>
          </p:nvSpPr>
          <p:spPr>
            <a:xfrm>
              <a:off x="1342704" y="3978770"/>
              <a:ext cx="3240000" cy="1116000"/>
            </a:xfrm>
            <a:prstGeom prst="rect">
              <a:avLst/>
            </a:prstGeom>
            <a:no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lt-LT" sz="1000" b="1" dirty="0">
                  <a:solidFill>
                    <a:sysClr val="windowText" lastClr="000000"/>
                  </a:solidFill>
                </a:rPr>
                <a:t>Biologinė įvairovė ir kraštovaizdis</a:t>
              </a:r>
            </a:p>
            <a:p>
              <a:pPr marL="171450" indent="-171450" algn="just">
                <a:buFont typeface="Arial" panose="020B0604020202020204" pitchFamily="34" charset="0"/>
                <a:buChar char="•"/>
              </a:pPr>
              <a:r>
                <a:rPr lang="lt-LT" sz="800" dirty="0">
                  <a:solidFill>
                    <a:sysClr val="windowText" lastClr="000000"/>
                  </a:solidFill>
                </a:rPr>
                <a:t>biologinės įvairovės didinimas (apdulkintojai, mitybiniai ryšiai ir pan.) tampa labai svarbus, į šį aspektą turėtų būti atsižvelgiama vystant įvairias veiklas ir viešuosius sprendimus joms reguliuoti ar skatinti</a:t>
              </a:r>
            </a:p>
            <a:p>
              <a:pPr marL="171450" indent="-171450" algn="just">
                <a:buFont typeface="Arial" panose="020B0604020202020204" pitchFamily="34" charset="0"/>
                <a:buChar char="•"/>
              </a:pPr>
              <a:r>
                <a:rPr lang="lt-LT" sz="800" dirty="0">
                  <a:solidFill>
                    <a:sysClr val="windowText" lastClr="000000"/>
                  </a:solidFill>
                </a:rPr>
                <a:t>Dėmesys ne tik rūšių apsaugai, bet ir jų sąlygojamoms ar teikiamoms EP – gali didėti biologinės įvairovės išsaugojimo svarbos suvokimas</a:t>
              </a:r>
            </a:p>
            <a:p>
              <a:pPr marL="171450" indent="-171450" algn="just">
                <a:buFont typeface="Arial" panose="020B0604020202020204" pitchFamily="34" charset="0"/>
                <a:buChar char="•"/>
              </a:pPr>
              <a:r>
                <a:rPr lang="lt-LT" sz="800" dirty="0">
                  <a:solidFill>
                    <a:sysClr val="windowText" lastClr="000000"/>
                  </a:solidFill>
                </a:rPr>
                <a:t>tikslinga įtraukti EP požiūrį, kokie kraštovaizdžio elementai gali prisidėti prie EP teikimo(pvz. kenkėjų naikinančių rūšių padidėjimas)</a:t>
              </a:r>
            </a:p>
          </p:txBody>
        </p:sp>
        <p:pic>
          <p:nvPicPr>
            <p:cNvPr id="53" name="Picture 52" descr="Logo&#10;&#10;Description automatically generated">
              <a:extLst>
                <a:ext uri="{FF2B5EF4-FFF2-40B4-BE49-F238E27FC236}">
                  <a16:creationId xmlns:a16="http://schemas.microsoft.com/office/drawing/2014/main" id="{796781E2-850A-E6B9-552B-91C7C29D2FB1}"/>
                </a:ext>
              </a:extLst>
            </p:cNvPr>
            <p:cNvPicPr>
              <a:picLocks noChangeAspect="1"/>
            </p:cNvPicPr>
            <p:nvPr/>
          </p:nvPicPr>
          <p:blipFill>
            <a:blip r:embed="rId8"/>
            <a:stretch>
              <a:fillRect/>
            </a:stretch>
          </p:blipFill>
          <p:spPr>
            <a:xfrm>
              <a:off x="567209" y="3008367"/>
              <a:ext cx="720000" cy="720000"/>
            </a:xfrm>
            <a:prstGeom prst="rect">
              <a:avLst/>
            </a:prstGeom>
          </p:spPr>
        </p:pic>
      </p:grpSp>
    </p:spTree>
    <p:extLst>
      <p:ext uri="{BB962C8B-B14F-4D97-AF65-F5344CB8AC3E}">
        <p14:creationId xmlns:p14="http://schemas.microsoft.com/office/powerpoint/2010/main" val="3127576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384F44-1B49-91B7-D703-D6A4F2AFFAD0}"/>
              </a:ext>
            </a:extLst>
          </p:cNvPr>
          <p:cNvSpPr>
            <a:spLocks noGrp="1"/>
          </p:cNvSpPr>
          <p:nvPr>
            <p:ph type="title"/>
          </p:nvPr>
        </p:nvSpPr>
        <p:spPr>
          <a:xfrm>
            <a:off x="543419" y="248943"/>
            <a:ext cx="8064500" cy="430887"/>
          </a:xfrm>
        </p:spPr>
        <p:txBody>
          <a:bodyPr/>
          <a:lstStyle/>
          <a:p>
            <a:pPr>
              <a:lnSpc>
                <a:spcPct val="100000"/>
              </a:lnSpc>
            </a:pPr>
            <a:r>
              <a:rPr lang="lt-LT" sz="1400" dirty="0"/>
              <a:t>4. Viešųjų išlaidų, skiriamų apsisaugojimui nuo gamtinių ir klimato kaitos grėsmių ir gyvenimo kokybės išsaugojimui sumažinimo galimybių dėl ekosisteminių paslaugų vertinimo integravimo vertinimas</a:t>
            </a:r>
            <a:endParaRPr lang="en-GB" sz="1400" dirty="0">
              <a:latin typeface="Avenir Next" panose="020B0503020202020204"/>
            </a:endParaRPr>
          </a:p>
        </p:txBody>
      </p:sp>
      <p:sp>
        <p:nvSpPr>
          <p:cNvPr id="4" name="Slide Number Placeholder 3">
            <a:extLst>
              <a:ext uri="{FF2B5EF4-FFF2-40B4-BE49-F238E27FC236}">
                <a16:creationId xmlns:a16="http://schemas.microsoft.com/office/drawing/2014/main" id="{3F7598DA-D61F-C420-4AE6-BD79CADC73B2}"/>
              </a:ext>
            </a:extLst>
          </p:cNvPr>
          <p:cNvSpPr>
            <a:spLocks noGrp="1"/>
          </p:cNvSpPr>
          <p:nvPr>
            <p:ph type="sldNum" sz="quarter" idx="12"/>
          </p:nvPr>
        </p:nvSpPr>
        <p:spPr/>
        <p:txBody>
          <a:bodyPr/>
          <a:lstStyle/>
          <a:p>
            <a:fld id="{42B1E8F1-27DF-3C4C-AF5E-F329429EDE92}" type="slidenum">
              <a:rPr lang="lt-LT" smtClean="0"/>
              <a:t>18</a:t>
            </a:fld>
            <a:endParaRPr lang="lt-LT"/>
          </a:p>
        </p:txBody>
      </p:sp>
      <p:grpSp>
        <p:nvGrpSpPr>
          <p:cNvPr id="6" name="Group 5">
            <a:extLst>
              <a:ext uri="{FF2B5EF4-FFF2-40B4-BE49-F238E27FC236}">
                <a16:creationId xmlns:a16="http://schemas.microsoft.com/office/drawing/2014/main" id="{0FC37DF2-71DA-429F-B2D2-C0009020ECFB}"/>
              </a:ext>
            </a:extLst>
          </p:cNvPr>
          <p:cNvGrpSpPr/>
          <p:nvPr/>
        </p:nvGrpSpPr>
        <p:grpSpPr>
          <a:xfrm>
            <a:off x="420856" y="794745"/>
            <a:ext cx="3832929" cy="3367995"/>
            <a:chOff x="533400" y="794745"/>
            <a:chExt cx="3832929" cy="3367995"/>
          </a:xfrm>
        </p:grpSpPr>
        <p:grpSp>
          <p:nvGrpSpPr>
            <p:cNvPr id="2" name="Group 1">
              <a:extLst>
                <a:ext uri="{FF2B5EF4-FFF2-40B4-BE49-F238E27FC236}">
                  <a16:creationId xmlns:a16="http://schemas.microsoft.com/office/drawing/2014/main" id="{984DFAE5-AB45-FFC4-0764-21FC2452EA54}"/>
                </a:ext>
              </a:extLst>
            </p:cNvPr>
            <p:cNvGrpSpPr/>
            <p:nvPr/>
          </p:nvGrpSpPr>
          <p:grpSpPr>
            <a:xfrm>
              <a:off x="533400" y="1233979"/>
              <a:ext cx="3832928" cy="2928761"/>
              <a:chOff x="535915" y="1487197"/>
              <a:chExt cx="3832928" cy="2928761"/>
            </a:xfrm>
          </p:grpSpPr>
          <p:grpSp>
            <p:nvGrpSpPr>
              <p:cNvPr id="80" name="Group 79">
                <a:extLst>
                  <a:ext uri="{FF2B5EF4-FFF2-40B4-BE49-F238E27FC236}">
                    <a16:creationId xmlns:a16="http://schemas.microsoft.com/office/drawing/2014/main" id="{61D80056-E939-3D68-F382-36D09695F058}"/>
                  </a:ext>
                </a:extLst>
              </p:cNvPr>
              <p:cNvGrpSpPr/>
              <p:nvPr/>
            </p:nvGrpSpPr>
            <p:grpSpPr>
              <a:xfrm>
                <a:off x="540311" y="1487197"/>
                <a:ext cx="3828532" cy="483218"/>
                <a:chOff x="569400" y="572655"/>
                <a:chExt cx="6226126" cy="839839"/>
              </a:xfrm>
            </p:grpSpPr>
            <p:pic>
              <p:nvPicPr>
                <p:cNvPr id="81" name="Picture 80" descr="Icon&#10;&#10;Description automatically generated">
                  <a:extLst>
                    <a:ext uri="{FF2B5EF4-FFF2-40B4-BE49-F238E27FC236}">
                      <a16:creationId xmlns:a16="http://schemas.microsoft.com/office/drawing/2014/main" id="{9F9EABCE-BE19-22B1-67C8-B3525EC2C02B}"/>
                    </a:ext>
                  </a:extLst>
                </p:cNvPr>
                <p:cNvPicPr>
                  <a:picLocks noChangeAspect="1"/>
                </p:cNvPicPr>
                <p:nvPr/>
              </p:nvPicPr>
              <p:blipFill>
                <a:blip r:embed="rId3"/>
                <a:stretch>
                  <a:fillRect/>
                </a:stretch>
              </p:blipFill>
              <p:spPr>
                <a:xfrm>
                  <a:off x="569400" y="635351"/>
                  <a:ext cx="720000" cy="720000"/>
                </a:xfrm>
                <a:prstGeom prst="rect">
                  <a:avLst/>
                </a:prstGeom>
              </p:spPr>
            </p:pic>
            <p:sp>
              <p:nvSpPr>
                <p:cNvPr id="82" name="Rectangle 81">
                  <a:extLst>
                    <a:ext uri="{FF2B5EF4-FFF2-40B4-BE49-F238E27FC236}">
                      <a16:creationId xmlns:a16="http://schemas.microsoft.com/office/drawing/2014/main" id="{586CB112-DB0F-D38B-6134-2A909AC716DA}"/>
                    </a:ext>
                  </a:extLst>
                </p:cNvPr>
                <p:cNvSpPr/>
                <p:nvPr/>
              </p:nvSpPr>
              <p:spPr>
                <a:xfrm>
                  <a:off x="1380513" y="572655"/>
                  <a:ext cx="2058602" cy="3816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800" b="1">
                      <a:solidFill>
                        <a:sysClr val="windowText" lastClr="000000"/>
                      </a:solidFill>
                    </a:rPr>
                    <a:t>Parama žemės ūkio subjektams</a:t>
                  </a:r>
                </a:p>
              </p:txBody>
            </p:sp>
            <p:sp>
              <p:nvSpPr>
                <p:cNvPr id="83" name="Rectangle 82">
                  <a:extLst>
                    <a:ext uri="{FF2B5EF4-FFF2-40B4-BE49-F238E27FC236}">
                      <a16:creationId xmlns:a16="http://schemas.microsoft.com/office/drawing/2014/main" id="{C41EBDA5-5673-3D5F-CE74-5E6EADDCA063}"/>
                    </a:ext>
                  </a:extLst>
                </p:cNvPr>
                <p:cNvSpPr/>
                <p:nvPr/>
              </p:nvSpPr>
              <p:spPr>
                <a:xfrm>
                  <a:off x="1380513" y="1030894"/>
                  <a:ext cx="2058602" cy="3816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800" b="1">
                      <a:solidFill>
                        <a:sysClr val="windowText" lastClr="000000"/>
                      </a:solidFill>
                    </a:rPr>
                    <a:t>Paviršinių nuotekų tvarkymas</a:t>
                  </a:r>
                </a:p>
              </p:txBody>
            </p:sp>
            <p:sp>
              <p:nvSpPr>
                <p:cNvPr id="84" name="Rectangle 83">
                  <a:extLst>
                    <a:ext uri="{FF2B5EF4-FFF2-40B4-BE49-F238E27FC236}">
                      <a16:creationId xmlns:a16="http://schemas.microsoft.com/office/drawing/2014/main" id="{598EAE2D-AF7D-47DE-CBD2-7B543B01F13D}"/>
                    </a:ext>
                  </a:extLst>
                </p:cNvPr>
                <p:cNvSpPr/>
                <p:nvPr/>
              </p:nvSpPr>
              <p:spPr>
                <a:xfrm>
                  <a:off x="3550888" y="1030894"/>
                  <a:ext cx="705602" cy="3816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a:solidFill>
                        <a:sysClr val="windowText" lastClr="000000"/>
                      </a:solidFill>
                    </a:rPr>
                    <a:t>89 proc.</a:t>
                  </a:r>
                </a:p>
              </p:txBody>
            </p:sp>
            <p:sp>
              <p:nvSpPr>
                <p:cNvPr id="85" name="Rectangle 84">
                  <a:extLst>
                    <a:ext uri="{FF2B5EF4-FFF2-40B4-BE49-F238E27FC236}">
                      <a16:creationId xmlns:a16="http://schemas.microsoft.com/office/drawing/2014/main" id="{C3D93B1A-5E97-6327-0D63-D49851474B8C}"/>
                    </a:ext>
                  </a:extLst>
                </p:cNvPr>
                <p:cNvSpPr/>
                <p:nvPr/>
              </p:nvSpPr>
              <p:spPr>
                <a:xfrm>
                  <a:off x="3550888" y="572655"/>
                  <a:ext cx="705602" cy="3816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a:solidFill>
                        <a:sysClr val="windowText" lastClr="000000"/>
                      </a:solidFill>
                    </a:rPr>
                    <a:t>11 proc.</a:t>
                  </a:r>
                </a:p>
              </p:txBody>
            </p:sp>
            <p:grpSp>
              <p:nvGrpSpPr>
                <p:cNvPr id="86" name="Group 85">
                  <a:extLst>
                    <a:ext uri="{FF2B5EF4-FFF2-40B4-BE49-F238E27FC236}">
                      <a16:creationId xmlns:a16="http://schemas.microsoft.com/office/drawing/2014/main" id="{136893B5-2A52-5777-660D-F3C9D23EBDC5}"/>
                    </a:ext>
                  </a:extLst>
                </p:cNvPr>
                <p:cNvGrpSpPr/>
                <p:nvPr/>
              </p:nvGrpSpPr>
              <p:grpSpPr>
                <a:xfrm>
                  <a:off x="4352804" y="614203"/>
                  <a:ext cx="921600" cy="798291"/>
                  <a:chOff x="4345604" y="548552"/>
                  <a:chExt cx="921600" cy="839839"/>
                </a:xfrm>
              </p:grpSpPr>
              <p:sp>
                <p:nvSpPr>
                  <p:cNvPr id="88" name="Oval 87">
                    <a:extLst>
                      <a:ext uri="{FF2B5EF4-FFF2-40B4-BE49-F238E27FC236}">
                        <a16:creationId xmlns:a16="http://schemas.microsoft.com/office/drawing/2014/main" id="{7A52AC26-BD61-BB77-1F62-C990B82F46BB}"/>
                      </a:ext>
                    </a:extLst>
                  </p:cNvPr>
                  <p:cNvSpPr/>
                  <p:nvPr/>
                </p:nvSpPr>
                <p:spPr>
                  <a:xfrm>
                    <a:off x="4388804" y="548552"/>
                    <a:ext cx="835200" cy="83983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800" b="1">
                      <a:solidFill>
                        <a:sysClr val="windowText" lastClr="000000"/>
                      </a:solidFill>
                    </a:endParaRPr>
                  </a:p>
                </p:txBody>
              </p:sp>
              <p:sp>
                <p:nvSpPr>
                  <p:cNvPr id="89" name="Rectangle 88">
                    <a:extLst>
                      <a:ext uri="{FF2B5EF4-FFF2-40B4-BE49-F238E27FC236}">
                        <a16:creationId xmlns:a16="http://schemas.microsoft.com/office/drawing/2014/main" id="{242FC565-E538-CC5E-CEF3-5B798FF93014}"/>
                      </a:ext>
                    </a:extLst>
                  </p:cNvPr>
                  <p:cNvSpPr/>
                  <p:nvPr/>
                </p:nvSpPr>
                <p:spPr>
                  <a:xfrm>
                    <a:off x="4345604" y="651855"/>
                    <a:ext cx="921600" cy="6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b="1" dirty="0">
                        <a:solidFill>
                          <a:sysClr val="windowText" lastClr="000000"/>
                        </a:solidFill>
                      </a:rPr>
                      <a:t>80,45 mln. Eur</a:t>
                    </a:r>
                  </a:p>
                </p:txBody>
              </p:sp>
            </p:grpSp>
            <p:sp>
              <p:nvSpPr>
                <p:cNvPr id="87" name="Rectangle 86">
                  <a:extLst>
                    <a:ext uri="{FF2B5EF4-FFF2-40B4-BE49-F238E27FC236}">
                      <a16:creationId xmlns:a16="http://schemas.microsoft.com/office/drawing/2014/main" id="{2E2F786E-A45C-41AA-F0F7-EE61D0374F83}"/>
                    </a:ext>
                  </a:extLst>
                </p:cNvPr>
                <p:cNvSpPr/>
                <p:nvPr/>
              </p:nvSpPr>
              <p:spPr>
                <a:xfrm>
                  <a:off x="5365518" y="578208"/>
                  <a:ext cx="1430008" cy="834286"/>
                </a:xfrm>
                <a:prstGeom prst="rect">
                  <a:avLst/>
                </a:prstGeom>
                <a:solidFill>
                  <a:srgbClr val="E1E1D5"/>
                </a:solidFill>
                <a:ln>
                  <a:solidFill>
                    <a:srgbClr val="E1E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800" dirty="0">
                      <a:solidFill>
                        <a:srgbClr val="000000"/>
                      </a:solidFill>
                      <a:latin typeface="Avenir Next" panose="020B0503020202020204"/>
                    </a:rPr>
                    <a:t>Išlaidų sumažinimas</a:t>
                  </a:r>
                </a:p>
                <a:p>
                  <a:pPr algn="just"/>
                  <a:r>
                    <a:rPr lang="lt-LT" sz="800" b="1" dirty="0">
                      <a:solidFill>
                        <a:srgbClr val="2D3934"/>
                      </a:solidFill>
                      <a:latin typeface="Avenir Next" panose="020B0503020202020204" pitchFamily="34" charset="0"/>
                    </a:rPr>
                    <a:t>-13,36 mln. Eur</a:t>
                  </a:r>
                </a:p>
              </p:txBody>
            </p:sp>
          </p:grpSp>
          <p:grpSp>
            <p:nvGrpSpPr>
              <p:cNvPr id="91" name="Group 90">
                <a:extLst>
                  <a:ext uri="{FF2B5EF4-FFF2-40B4-BE49-F238E27FC236}">
                    <a16:creationId xmlns:a16="http://schemas.microsoft.com/office/drawing/2014/main" id="{DC9AA807-4477-49A7-8ACE-8618AD418D03}"/>
                  </a:ext>
                </a:extLst>
              </p:cNvPr>
              <p:cNvGrpSpPr/>
              <p:nvPr/>
            </p:nvGrpSpPr>
            <p:grpSpPr>
              <a:xfrm>
                <a:off x="587082" y="2039994"/>
                <a:ext cx="3781761" cy="546607"/>
                <a:chOff x="626943" y="699794"/>
                <a:chExt cx="6179355" cy="956333"/>
              </a:xfrm>
            </p:grpSpPr>
            <p:pic>
              <p:nvPicPr>
                <p:cNvPr id="93" name="Picture 92" descr="Icon&#10;&#10;Description automatically generated with low confidence">
                  <a:extLst>
                    <a:ext uri="{FF2B5EF4-FFF2-40B4-BE49-F238E27FC236}">
                      <a16:creationId xmlns:a16="http://schemas.microsoft.com/office/drawing/2014/main" id="{872DA08D-9891-FCC4-51E4-2B49D20FBCDC}"/>
                    </a:ext>
                  </a:extLst>
                </p:cNvPr>
                <p:cNvPicPr>
                  <a:picLocks noChangeAspect="1"/>
                </p:cNvPicPr>
                <p:nvPr/>
              </p:nvPicPr>
              <p:blipFill>
                <a:blip r:embed="rId4"/>
                <a:stretch>
                  <a:fillRect/>
                </a:stretch>
              </p:blipFill>
              <p:spPr>
                <a:xfrm>
                  <a:off x="626943" y="839533"/>
                  <a:ext cx="671844" cy="647441"/>
                </a:xfrm>
                <a:prstGeom prst="rect">
                  <a:avLst/>
                </a:prstGeom>
              </p:spPr>
            </p:pic>
            <p:grpSp>
              <p:nvGrpSpPr>
                <p:cNvPr id="94" name="Group 93">
                  <a:extLst>
                    <a:ext uri="{FF2B5EF4-FFF2-40B4-BE49-F238E27FC236}">
                      <a16:creationId xmlns:a16="http://schemas.microsoft.com/office/drawing/2014/main" id="{913BFA20-0966-A5AF-FB17-FC5F2C2FFFBE}"/>
                    </a:ext>
                  </a:extLst>
                </p:cNvPr>
                <p:cNvGrpSpPr/>
                <p:nvPr/>
              </p:nvGrpSpPr>
              <p:grpSpPr>
                <a:xfrm>
                  <a:off x="1395100" y="699794"/>
                  <a:ext cx="5411198" cy="956333"/>
                  <a:chOff x="1382400" y="572655"/>
                  <a:chExt cx="5411198" cy="956333"/>
                </a:xfrm>
              </p:grpSpPr>
              <p:sp>
                <p:nvSpPr>
                  <p:cNvPr id="95" name="Rectangle 94">
                    <a:extLst>
                      <a:ext uri="{FF2B5EF4-FFF2-40B4-BE49-F238E27FC236}">
                        <a16:creationId xmlns:a16="http://schemas.microsoft.com/office/drawing/2014/main" id="{FE762484-5CB0-3352-E6B2-77207F9FAA1C}"/>
                      </a:ext>
                    </a:extLst>
                  </p:cNvPr>
                  <p:cNvSpPr/>
                  <p:nvPr/>
                </p:nvSpPr>
                <p:spPr>
                  <a:xfrm>
                    <a:off x="1382400" y="572655"/>
                    <a:ext cx="2056715" cy="3816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600" b="1">
                        <a:solidFill>
                          <a:sysClr val="windowText" lastClr="000000"/>
                        </a:solidFill>
                      </a:rPr>
                      <a:t>Potvynių rizikos valdymas (pylimai, šlaitai, polderiai ir pan.)</a:t>
                    </a:r>
                  </a:p>
                </p:txBody>
              </p:sp>
              <p:sp>
                <p:nvSpPr>
                  <p:cNvPr id="96" name="Rectangle 95">
                    <a:extLst>
                      <a:ext uri="{FF2B5EF4-FFF2-40B4-BE49-F238E27FC236}">
                        <a16:creationId xmlns:a16="http://schemas.microsoft.com/office/drawing/2014/main" id="{EAAC824A-087F-0B76-80B1-D5430FD5EB47}"/>
                      </a:ext>
                    </a:extLst>
                  </p:cNvPr>
                  <p:cNvSpPr/>
                  <p:nvPr/>
                </p:nvSpPr>
                <p:spPr>
                  <a:xfrm>
                    <a:off x="1382400" y="1030895"/>
                    <a:ext cx="2056715" cy="498093"/>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600" b="1">
                        <a:solidFill>
                          <a:sysClr val="windowText" lastClr="000000"/>
                        </a:solidFill>
                      </a:rPr>
                      <a:t>Užliejamų teritorijų kartografavimas, vertinimas, techniniai sprendimai</a:t>
                    </a:r>
                  </a:p>
                </p:txBody>
              </p:sp>
              <p:sp>
                <p:nvSpPr>
                  <p:cNvPr id="97" name="Rectangle 96">
                    <a:extLst>
                      <a:ext uri="{FF2B5EF4-FFF2-40B4-BE49-F238E27FC236}">
                        <a16:creationId xmlns:a16="http://schemas.microsoft.com/office/drawing/2014/main" id="{B7408837-FA80-B681-34BE-3FB930C633BC}"/>
                      </a:ext>
                    </a:extLst>
                  </p:cNvPr>
                  <p:cNvSpPr/>
                  <p:nvPr/>
                </p:nvSpPr>
                <p:spPr>
                  <a:xfrm>
                    <a:off x="3550888" y="1030894"/>
                    <a:ext cx="705602" cy="3816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a:solidFill>
                          <a:sysClr val="windowText" lastClr="000000"/>
                        </a:solidFill>
                      </a:rPr>
                      <a:t>8 proc.</a:t>
                    </a:r>
                  </a:p>
                </p:txBody>
              </p:sp>
              <p:sp>
                <p:nvSpPr>
                  <p:cNvPr id="98" name="Rectangle 97">
                    <a:extLst>
                      <a:ext uri="{FF2B5EF4-FFF2-40B4-BE49-F238E27FC236}">
                        <a16:creationId xmlns:a16="http://schemas.microsoft.com/office/drawing/2014/main" id="{A5B80487-A74F-CBA6-E5BD-BE55624BFD69}"/>
                      </a:ext>
                    </a:extLst>
                  </p:cNvPr>
                  <p:cNvSpPr/>
                  <p:nvPr/>
                </p:nvSpPr>
                <p:spPr>
                  <a:xfrm>
                    <a:off x="3550888" y="572655"/>
                    <a:ext cx="705602" cy="3816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a:solidFill>
                          <a:sysClr val="windowText" lastClr="000000"/>
                        </a:solidFill>
                      </a:rPr>
                      <a:t>92 proc.</a:t>
                    </a:r>
                  </a:p>
                </p:txBody>
              </p:sp>
              <p:grpSp>
                <p:nvGrpSpPr>
                  <p:cNvPr id="99" name="Group 98">
                    <a:extLst>
                      <a:ext uri="{FF2B5EF4-FFF2-40B4-BE49-F238E27FC236}">
                        <a16:creationId xmlns:a16="http://schemas.microsoft.com/office/drawing/2014/main" id="{31227F87-AE53-EF39-A842-5A3CD23B668F}"/>
                      </a:ext>
                    </a:extLst>
                  </p:cNvPr>
                  <p:cNvGrpSpPr/>
                  <p:nvPr/>
                </p:nvGrpSpPr>
                <p:grpSpPr>
                  <a:xfrm>
                    <a:off x="4352804" y="614203"/>
                    <a:ext cx="921600" cy="798291"/>
                    <a:chOff x="4345604" y="548552"/>
                    <a:chExt cx="921600" cy="839839"/>
                  </a:xfrm>
                </p:grpSpPr>
                <p:sp>
                  <p:nvSpPr>
                    <p:cNvPr id="103" name="Oval 102">
                      <a:extLst>
                        <a:ext uri="{FF2B5EF4-FFF2-40B4-BE49-F238E27FC236}">
                          <a16:creationId xmlns:a16="http://schemas.microsoft.com/office/drawing/2014/main" id="{C9C74380-0F1A-FF68-E51E-BF3CD639A9BB}"/>
                        </a:ext>
                      </a:extLst>
                    </p:cNvPr>
                    <p:cNvSpPr/>
                    <p:nvPr/>
                  </p:nvSpPr>
                  <p:spPr>
                    <a:xfrm>
                      <a:off x="4388804" y="548552"/>
                      <a:ext cx="835200" cy="83983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800" b="1">
                        <a:solidFill>
                          <a:sysClr val="windowText" lastClr="000000"/>
                        </a:solidFill>
                      </a:endParaRPr>
                    </a:p>
                  </p:txBody>
                </p:sp>
                <p:sp>
                  <p:nvSpPr>
                    <p:cNvPr id="104" name="Rectangle 103">
                      <a:extLst>
                        <a:ext uri="{FF2B5EF4-FFF2-40B4-BE49-F238E27FC236}">
                          <a16:creationId xmlns:a16="http://schemas.microsoft.com/office/drawing/2014/main" id="{A1088A14-3A59-3D11-E76A-58914D8A7A27}"/>
                        </a:ext>
                      </a:extLst>
                    </p:cNvPr>
                    <p:cNvSpPr/>
                    <p:nvPr/>
                  </p:nvSpPr>
                  <p:spPr>
                    <a:xfrm>
                      <a:off x="4345604" y="651855"/>
                      <a:ext cx="921600" cy="6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b="1">
                          <a:solidFill>
                            <a:sysClr val="windowText" lastClr="000000"/>
                          </a:solidFill>
                        </a:rPr>
                        <a:t>12,47 mln. Eur</a:t>
                      </a:r>
                    </a:p>
                  </p:txBody>
                </p:sp>
              </p:grpSp>
              <p:sp>
                <p:nvSpPr>
                  <p:cNvPr id="101" name="Rectangle 100">
                    <a:extLst>
                      <a:ext uri="{FF2B5EF4-FFF2-40B4-BE49-F238E27FC236}">
                        <a16:creationId xmlns:a16="http://schemas.microsoft.com/office/drawing/2014/main" id="{6938CB14-6E40-D1FB-0569-870BF183AC5A}"/>
                      </a:ext>
                    </a:extLst>
                  </p:cNvPr>
                  <p:cNvSpPr/>
                  <p:nvPr/>
                </p:nvSpPr>
                <p:spPr>
                  <a:xfrm>
                    <a:off x="5365518" y="578208"/>
                    <a:ext cx="1428080" cy="834286"/>
                  </a:xfrm>
                  <a:prstGeom prst="rect">
                    <a:avLst/>
                  </a:prstGeom>
                  <a:solidFill>
                    <a:srgbClr val="E1E1D5"/>
                  </a:solidFill>
                  <a:ln>
                    <a:solidFill>
                      <a:srgbClr val="E1E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800" dirty="0">
                        <a:solidFill>
                          <a:srgbClr val="000000"/>
                        </a:solidFill>
                        <a:latin typeface="Avenir Next" panose="020B0503020202020204"/>
                      </a:rPr>
                      <a:t>Išlaidų sumažinimas</a:t>
                    </a:r>
                  </a:p>
                  <a:p>
                    <a:pPr algn="just"/>
                    <a:r>
                      <a:rPr lang="lt-LT" sz="800" b="1" dirty="0">
                        <a:solidFill>
                          <a:srgbClr val="2D3934"/>
                        </a:solidFill>
                        <a:latin typeface="Avenir Next" panose="020B0503020202020204" pitchFamily="34" charset="0"/>
                      </a:rPr>
                      <a:t>-0,91 mln. Eur</a:t>
                    </a:r>
                    <a:endParaRPr lang="lt-LT" sz="800" b="1" dirty="0">
                      <a:solidFill>
                        <a:srgbClr val="000000"/>
                      </a:solidFill>
                      <a:latin typeface="Avenir Next" panose="020B0503020202020204"/>
                    </a:endParaRPr>
                  </a:p>
                </p:txBody>
              </p:sp>
            </p:grpSp>
          </p:grpSp>
          <p:grpSp>
            <p:nvGrpSpPr>
              <p:cNvPr id="105" name="Group 104">
                <a:extLst>
                  <a:ext uri="{FF2B5EF4-FFF2-40B4-BE49-F238E27FC236}">
                    <a16:creationId xmlns:a16="http://schemas.microsoft.com/office/drawing/2014/main" id="{42EF45F7-D4DA-5E52-71FE-F5EC58061B4E}"/>
                  </a:ext>
                </a:extLst>
              </p:cNvPr>
              <p:cNvGrpSpPr/>
              <p:nvPr/>
            </p:nvGrpSpPr>
            <p:grpSpPr>
              <a:xfrm>
                <a:off x="587082" y="2656180"/>
                <a:ext cx="3781761" cy="606648"/>
                <a:chOff x="533400" y="870985"/>
                <a:chExt cx="6231814" cy="1256022"/>
              </a:xfrm>
            </p:grpSpPr>
            <p:pic>
              <p:nvPicPr>
                <p:cNvPr id="106" name="Picture 105" descr="Icon&#10;&#10;Description automatically generated">
                  <a:extLst>
                    <a:ext uri="{FF2B5EF4-FFF2-40B4-BE49-F238E27FC236}">
                      <a16:creationId xmlns:a16="http://schemas.microsoft.com/office/drawing/2014/main" id="{EF16DCD6-CA1C-5047-69A2-DBFAC209E010}"/>
                    </a:ext>
                  </a:extLst>
                </p:cNvPr>
                <p:cNvPicPr>
                  <a:picLocks noChangeAspect="1"/>
                </p:cNvPicPr>
                <p:nvPr/>
              </p:nvPicPr>
              <p:blipFill>
                <a:blip r:embed="rId5"/>
                <a:stretch>
                  <a:fillRect/>
                </a:stretch>
              </p:blipFill>
              <p:spPr>
                <a:xfrm>
                  <a:off x="533400" y="1060357"/>
                  <a:ext cx="724955" cy="849704"/>
                </a:xfrm>
                <a:prstGeom prst="rect">
                  <a:avLst/>
                </a:prstGeom>
              </p:spPr>
            </p:pic>
            <p:sp>
              <p:nvSpPr>
                <p:cNvPr id="107" name="Rectangle 106">
                  <a:extLst>
                    <a:ext uri="{FF2B5EF4-FFF2-40B4-BE49-F238E27FC236}">
                      <a16:creationId xmlns:a16="http://schemas.microsoft.com/office/drawing/2014/main" id="{2BB4C3A9-F5C5-69B8-B713-B624275C968F}"/>
                    </a:ext>
                  </a:extLst>
                </p:cNvPr>
                <p:cNvSpPr/>
                <p:nvPr/>
              </p:nvSpPr>
              <p:spPr>
                <a:xfrm>
                  <a:off x="1301555" y="870985"/>
                  <a:ext cx="2905011" cy="624862"/>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700" b="1" dirty="0">
                      <a:solidFill>
                        <a:sysClr val="windowText" lastClr="000000"/>
                      </a:solidFill>
                    </a:rPr>
                    <a:t>Informavimo priemonės: didinti institucijų, gyventojų informuotumą apie karščio bangas ir jų grėsmę</a:t>
                  </a:r>
                </a:p>
              </p:txBody>
            </p:sp>
            <p:sp>
              <p:nvSpPr>
                <p:cNvPr id="108" name="Rectangle 107">
                  <a:extLst>
                    <a:ext uri="{FF2B5EF4-FFF2-40B4-BE49-F238E27FC236}">
                      <a16:creationId xmlns:a16="http://schemas.microsoft.com/office/drawing/2014/main" id="{80DCC7D2-5163-8435-1E5A-E70A3E83657D}"/>
                    </a:ext>
                  </a:extLst>
                </p:cNvPr>
                <p:cNvSpPr/>
                <p:nvPr/>
              </p:nvSpPr>
              <p:spPr>
                <a:xfrm>
                  <a:off x="1301557" y="1572484"/>
                  <a:ext cx="2905010" cy="554523"/>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800" b="1" dirty="0">
                      <a:solidFill>
                        <a:sysClr val="windowText" lastClr="000000"/>
                      </a:solidFill>
                    </a:rPr>
                    <a:t>Norminių dokumentų pakeitimas ar rengimas</a:t>
                  </a:r>
                </a:p>
              </p:txBody>
            </p:sp>
            <p:grpSp>
              <p:nvGrpSpPr>
                <p:cNvPr id="109" name="Group 108">
                  <a:extLst>
                    <a:ext uri="{FF2B5EF4-FFF2-40B4-BE49-F238E27FC236}">
                      <a16:creationId xmlns:a16="http://schemas.microsoft.com/office/drawing/2014/main" id="{2867E50E-0AA2-A747-45FF-33764B2A0471}"/>
                    </a:ext>
                  </a:extLst>
                </p:cNvPr>
                <p:cNvGrpSpPr/>
                <p:nvPr/>
              </p:nvGrpSpPr>
              <p:grpSpPr>
                <a:xfrm>
                  <a:off x="4329501" y="1116500"/>
                  <a:ext cx="921600" cy="944685"/>
                  <a:chOff x="4403144" y="507213"/>
                  <a:chExt cx="921600" cy="993852"/>
                </a:xfrm>
              </p:grpSpPr>
              <p:sp>
                <p:nvSpPr>
                  <p:cNvPr id="114" name="Oval 113">
                    <a:extLst>
                      <a:ext uri="{FF2B5EF4-FFF2-40B4-BE49-F238E27FC236}">
                        <a16:creationId xmlns:a16="http://schemas.microsoft.com/office/drawing/2014/main" id="{8A262FBF-9175-9A91-6632-B14932A5707B}"/>
                      </a:ext>
                    </a:extLst>
                  </p:cNvPr>
                  <p:cNvSpPr/>
                  <p:nvPr/>
                </p:nvSpPr>
                <p:spPr>
                  <a:xfrm>
                    <a:off x="4424451" y="507213"/>
                    <a:ext cx="835199" cy="99385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800" b="1">
                      <a:solidFill>
                        <a:sysClr val="windowText" lastClr="000000"/>
                      </a:solidFill>
                    </a:endParaRPr>
                  </a:p>
                </p:txBody>
              </p:sp>
              <p:sp>
                <p:nvSpPr>
                  <p:cNvPr id="115" name="Rectangle 114">
                    <a:extLst>
                      <a:ext uri="{FF2B5EF4-FFF2-40B4-BE49-F238E27FC236}">
                        <a16:creationId xmlns:a16="http://schemas.microsoft.com/office/drawing/2014/main" id="{5C97FF21-3588-F6CD-E0FE-7C899A0B3857}"/>
                      </a:ext>
                    </a:extLst>
                  </p:cNvPr>
                  <p:cNvSpPr/>
                  <p:nvPr/>
                </p:nvSpPr>
                <p:spPr>
                  <a:xfrm>
                    <a:off x="4403144" y="722278"/>
                    <a:ext cx="921600" cy="6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b="1" dirty="0">
                        <a:solidFill>
                          <a:sysClr val="windowText" lastClr="000000"/>
                        </a:solidFill>
                      </a:rPr>
                      <a:t>245,3 tūkst. Eur</a:t>
                    </a:r>
                  </a:p>
                </p:txBody>
              </p:sp>
            </p:grpSp>
            <p:sp>
              <p:nvSpPr>
                <p:cNvPr id="110" name="Rectangle 109">
                  <a:extLst>
                    <a:ext uri="{FF2B5EF4-FFF2-40B4-BE49-F238E27FC236}">
                      <a16:creationId xmlns:a16="http://schemas.microsoft.com/office/drawing/2014/main" id="{07AEAA44-D42F-9F44-0DAE-E1DE6AFAA02A}"/>
                    </a:ext>
                  </a:extLst>
                </p:cNvPr>
                <p:cNvSpPr/>
                <p:nvPr/>
              </p:nvSpPr>
              <p:spPr>
                <a:xfrm>
                  <a:off x="5330251" y="1119799"/>
                  <a:ext cx="1434963" cy="834286"/>
                </a:xfrm>
                <a:prstGeom prst="rect">
                  <a:avLst/>
                </a:prstGeom>
                <a:solidFill>
                  <a:srgbClr val="E1E1D5"/>
                </a:solidFill>
                <a:ln>
                  <a:solidFill>
                    <a:srgbClr val="E1E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800" dirty="0">
                      <a:solidFill>
                        <a:srgbClr val="000000"/>
                      </a:solidFill>
                      <a:latin typeface="Avenir Next" panose="020B0503020202020204"/>
                    </a:rPr>
                    <a:t>Išlaidų sumažinimas</a:t>
                  </a:r>
                </a:p>
                <a:p>
                  <a:r>
                    <a:rPr lang="lt-LT" sz="800" b="1" dirty="0">
                      <a:solidFill>
                        <a:srgbClr val="2D3934"/>
                      </a:solidFill>
                      <a:latin typeface="Avenir Next" panose="020B0503020202020204" pitchFamily="34" charset="0"/>
                    </a:rPr>
                    <a:t>-26,8 tūkst. Eur</a:t>
                  </a:r>
                </a:p>
              </p:txBody>
            </p:sp>
          </p:grpSp>
          <p:grpSp>
            <p:nvGrpSpPr>
              <p:cNvPr id="116" name="Group 115">
                <a:extLst>
                  <a:ext uri="{FF2B5EF4-FFF2-40B4-BE49-F238E27FC236}">
                    <a16:creationId xmlns:a16="http://schemas.microsoft.com/office/drawing/2014/main" id="{B02F6C07-2E61-8B6A-6B30-F91AE328D9A2}"/>
                  </a:ext>
                </a:extLst>
              </p:cNvPr>
              <p:cNvGrpSpPr/>
              <p:nvPr/>
            </p:nvGrpSpPr>
            <p:grpSpPr>
              <a:xfrm>
                <a:off x="545934" y="3332407"/>
                <a:ext cx="3822909" cy="566602"/>
                <a:chOff x="566086" y="586834"/>
                <a:chExt cx="6173977" cy="980514"/>
              </a:xfrm>
            </p:grpSpPr>
            <p:pic>
              <p:nvPicPr>
                <p:cNvPr id="117" name="Picture 116" descr="Icon&#10;&#10;Description automatically generated">
                  <a:extLst>
                    <a:ext uri="{FF2B5EF4-FFF2-40B4-BE49-F238E27FC236}">
                      <a16:creationId xmlns:a16="http://schemas.microsoft.com/office/drawing/2014/main" id="{7BB3288B-2916-C7B8-6A51-F0876BD9E441}"/>
                    </a:ext>
                  </a:extLst>
                </p:cNvPr>
                <p:cNvPicPr>
                  <a:picLocks noChangeAspect="1"/>
                </p:cNvPicPr>
                <p:nvPr/>
              </p:nvPicPr>
              <p:blipFill>
                <a:blip r:embed="rId6"/>
                <a:stretch>
                  <a:fillRect/>
                </a:stretch>
              </p:blipFill>
              <p:spPr>
                <a:xfrm>
                  <a:off x="566086" y="769057"/>
                  <a:ext cx="720000" cy="720000"/>
                </a:xfrm>
                <a:prstGeom prst="rect">
                  <a:avLst/>
                </a:prstGeom>
              </p:spPr>
            </p:pic>
            <p:grpSp>
              <p:nvGrpSpPr>
                <p:cNvPr id="119" name="Group 118">
                  <a:extLst>
                    <a:ext uri="{FF2B5EF4-FFF2-40B4-BE49-F238E27FC236}">
                      <a16:creationId xmlns:a16="http://schemas.microsoft.com/office/drawing/2014/main" id="{70D77C80-3999-053A-8E79-E9EE078F1675}"/>
                    </a:ext>
                  </a:extLst>
                </p:cNvPr>
                <p:cNvGrpSpPr/>
                <p:nvPr/>
              </p:nvGrpSpPr>
              <p:grpSpPr>
                <a:xfrm>
                  <a:off x="1382400" y="586834"/>
                  <a:ext cx="5357663" cy="980514"/>
                  <a:chOff x="1382400" y="431980"/>
                  <a:chExt cx="5357663" cy="980514"/>
                </a:xfrm>
              </p:grpSpPr>
              <p:sp>
                <p:nvSpPr>
                  <p:cNvPr id="131" name="Rectangle 130">
                    <a:extLst>
                      <a:ext uri="{FF2B5EF4-FFF2-40B4-BE49-F238E27FC236}">
                        <a16:creationId xmlns:a16="http://schemas.microsoft.com/office/drawing/2014/main" id="{8E130C56-6EA0-0E1F-96DB-12B8197C4E7E}"/>
                      </a:ext>
                    </a:extLst>
                  </p:cNvPr>
                  <p:cNvSpPr/>
                  <p:nvPr/>
                </p:nvSpPr>
                <p:spPr>
                  <a:xfrm>
                    <a:off x="1382400" y="431980"/>
                    <a:ext cx="2056715" cy="522275"/>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800" b="1" dirty="0">
                        <a:solidFill>
                          <a:sysClr val="windowText" lastClr="000000"/>
                        </a:solidFill>
                      </a:rPr>
                      <a:t>Parama žemės ūkio subjektams nuostoliams mažinti</a:t>
                    </a:r>
                  </a:p>
                </p:txBody>
              </p:sp>
              <p:sp>
                <p:nvSpPr>
                  <p:cNvPr id="132" name="Rectangle 131">
                    <a:extLst>
                      <a:ext uri="{FF2B5EF4-FFF2-40B4-BE49-F238E27FC236}">
                        <a16:creationId xmlns:a16="http://schemas.microsoft.com/office/drawing/2014/main" id="{C83735D9-DEC4-AF1D-AD65-91F5D1738457}"/>
                      </a:ext>
                    </a:extLst>
                  </p:cNvPr>
                  <p:cNvSpPr/>
                  <p:nvPr/>
                </p:nvSpPr>
                <p:spPr>
                  <a:xfrm>
                    <a:off x="1382400" y="1030894"/>
                    <a:ext cx="2056715" cy="3816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800" b="1">
                        <a:solidFill>
                          <a:sysClr val="windowText" lastClr="000000"/>
                        </a:solidFill>
                      </a:rPr>
                      <a:t>Parama draudimo įmokoms kompensuoti</a:t>
                    </a:r>
                  </a:p>
                </p:txBody>
              </p:sp>
              <p:sp>
                <p:nvSpPr>
                  <p:cNvPr id="133" name="Rectangle 132">
                    <a:extLst>
                      <a:ext uri="{FF2B5EF4-FFF2-40B4-BE49-F238E27FC236}">
                        <a16:creationId xmlns:a16="http://schemas.microsoft.com/office/drawing/2014/main" id="{ADF1878D-1C9E-A170-8899-AD4E3E9B45D6}"/>
                      </a:ext>
                    </a:extLst>
                  </p:cNvPr>
                  <p:cNvSpPr/>
                  <p:nvPr/>
                </p:nvSpPr>
                <p:spPr>
                  <a:xfrm>
                    <a:off x="3550888" y="1030894"/>
                    <a:ext cx="705602" cy="3816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a:solidFill>
                          <a:sysClr val="windowText" lastClr="000000"/>
                        </a:solidFill>
                      </a:rPr>
                      <a:t>45</a:t>
                    </a:r>
                    <a:r>
                      <a:rPr lang="en-US" sz="800">
                        <a:solidFill>
                          <a:sysClr val="windowText" lastClr="000000"/>
                        </a:solidFill>
                      </a:rPr>
                      <a:t> </a:t>
                    </a:r>
                    <a:r>
                      <a:rPr lang="lt-LT" sz="800">
                        <a:solidFill>
                          <a:sysClr val="windowText" lastClr="000000"/>
                        </a:solidFill>
                      </a:rPr>
                      <a:t>proc.</a:t>
                    </a:r>
                  </a:p>
                </p:txBody>
              </p:sp>
              <p:sp>
                <p:nvSpPr>
                  <p:cNvPr id="134" name="Rectangle 133">
                    <a:extLst>
                      <a:ext uri="{FF2B5EF4-FFF2-40B4-BE49-F238E27FC236}">
                        <a16:creationId xmlns:a16="http://schemas.microsoft.com/office/drawing/2014/main" id="{68EF0FB1-544E-7810-135C-F5A002D446E6}"/>
                      </a:ext>
                    </a:extLst>
                  </p:cNvPr>
                  <p:cNvSpPr/>
                  <p:nvPr/>
                </p:nvSpPr>
                <p:spPr>
                  <a:xfrm>
                    <a:off x="3550888" y="431980"/>
                    <a:ext cx="705602" cy="52227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dirty="0">
                        <a:solidFill>
                          <a:sysClr val="windowText" lastClr="000000"/>
                        </a:solidFill>
                      </a:rPr>
                      <a:t>55</a:t>
                    </a:r>
                    <a:r>
                      <a:rPr lang="en-US" sz="800" dirty="0">
                        <a:solidFill>
                          <a:sysClr val="windowText" lastClr="000000"/>
                        </a:solidFill>
                      </a:rPr>
                      <a:t> </a:t>
                    </a:r>
                    <a:r>
                      <a:rPr lang="lt-LT" sz="800" dirty="0">
                        <a:solidFill>
                          <a:sysClr val="windowText" lastClr="000000"/>
                        </a:solidFill>
                      </a:rPr>
                      <a:t>proc.</a:t>
                    </a:r>
                  </a:p>
                </p:txBody>
              </p:sp>
              <p:grpSp>
                <p:nvGrpSpPr>
                  <p:cNvPr id="135" name="Group 134">
                    <a:extLst>
                      <a:ext uri="{FF2B5EF4-FFF2-40B4-BE49-F238E27FC236}">
                        <a16:creationId xmlns:a16="http://schemas.microsoft.com/office/drawing/2014/main" id="{1B2B5F7E-0A07-859E-4FDB-A0D515B2BBCF}"/>
                      </a:ext>
                    </a:extLst>
                  </p:cNvPr>
                  <p:cNvGrpSpPr/>
                  <p:nvPr/>
                </p:nvGrpSpPr>
                <p:grpSpPr>
                  <a:xfrm>
                    <a:off x="4352804" y="614203"/>
                    <a:ext cx="921600" cy="798291"/>
                    <a:chOff x="4345604" y="548552"/>
                    <a:chExt cx="921600" cy="839839"/>
                  </a:xfrm>
                </p:grpSpPr>
                <p:sp>
                  <p:nvSpPr>
                    <p:cNvPr id="137" name="Oval 136">
                      <a:extLst>
                        <a:ext uri="{FF2B5EF4-FFF2-40B4-BE49-F238E27FC236}">
                          <a16:creationId xmlns:a16="http://schemas.microsoft.com/office/drawing/2014/main" id="{4D40739E-8CAE-5D7B-C71E-8DEAB0A2F941}"/>
                        </a:ext>
                      </a:extLst>
                    </p:cNvPr>
                    <p:cNvSpPr/>
                    <p:nvPr/>
                  </p:nvSpPr>
                  <p:spPr>
                    <a:xfrm>
                      <a:off x="4388804" y="548552"/>
                      <a:ext cx="835200" cy="83983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800" b="1">
                        <a:solidFill>
                          <a:sysClr val="windowText" lastClr="000000"/>
                        </a:solidFill>
                      </a:endParaRPr>
                    </a:p>
                  </p:txBody>
                </p:sp>
                <p:sp>
                  <p:nvSpPr>
                    <p:cNvPr id="138" name="Rectangle 137">
                      <a:extLst>
                        <a:ext uri="{FF2B5EF4-FFF2-40B4-BE49-F238E27FC236}">
                          <a16:creationId xmlns:a16="http://schemas.microsoft.com/office/drawing/2014/main" id="{F0101744-DA14-3168-2096-A56762231688}"/>
                        </a:ext>
                      </a:extLst>
                    </p:cNvPr>
                    <p:cNvSpPr/>
                    <p:nvPr/>
                  </p:nvSpPr>
                  <p:spPr>
                    <a:xfrm>
                      <a:off x="4345604" y="651855"/>
                      <a:ext cx="921600" cy="6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b="1">
                          <a:solidFill>
                            <a:sysClr val="windowText" lastClr="000000"/>
                          </a:solidFill>
                        </a:rPr>
                        <a:t>30,7</a:t>
                      </a:r>
                      <a:r>
                        <a:rPr lang="en-US" sz="800" b="1">
                          <a:solidFill>
                            <a:sysClr val="windowText" lastClr="000000"/>
                          </a:solidFill>
                        </a:rPr>
                        <a:t> </a:t>
                      </a:r>
                      <a:endParaRPr lang="lt-LT" sz="800" b="1">
                        <a:solidFill>
                          <a:sysClr val="windowText" lastClr="000000"/>
                        </a:solidFill>
                      </a:endParaRPr>
                    </a:p>
                    <a:p>
                      <a:pPr algn="ctr"/>
                      <a:r>
                        <a:rPr lang="lt-LT" sz="800" b="1">
                          <a:solidFill>
                            <a:sysClr val="windowText" lastClr="000000"/>
                          </a:solidFill>
                        </a:rPr>
                        <a:t>mln. Eur</a:t>
                      </a:r>
                    </a:p>
                  </p:txBody>
                </p:sp>
              </p:grpSp>
              <p:sp>
                <p:nvSpPr>
                  <p:cNvPr id="136" name="Rectangle 135">
                    <a:extLst>
                      <a:ext uri="{FF2B5EF4-FFF2-40B4-BE49-F238E27FC236}">
                        <a16:creationId xmlns:a16="http://schemas.microsoft.com/office/drawing/2014/main" id="{88A6E0AD-1CAE-D077-B769-28E0DDBFD9BC}"/>
                      </a:ext>
                    </a:extLst>
                  </p:cNvPr>
                  <p:cNvSpPr/>
                  <p:nvPr/>
                </p:nvSpPr>
                <p:spPr>
                  <a:xfrm>
                    <a:off x="5328584" y="578209"/>
                    <a:ext cx="1411479" cy="834285"/>
                  </a:xfrm>
                  <a:prstGeom prst="rect">
                    <a:avLst/>
                  </a:prstGeom>
                  <a:solidFill>
                    <a:srgbClr val="E1E1D5"/>
                  </a:solidFill>
                  <a:ln>
                    <a:solidFill>
                      <a:srgbClr val="E1E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800" dirty="0">
                        <a:solidFill>
                          <a:srgbClr val="000000"/>
                        </a:solidFill>
                        <a:latin typeface="Avenir Next" panose="020B0503020202020204"/>
                      </a:rPr>
                      <a:t>Išlaidų sumažinimas</a:t>
                    </a:r>
                  </a:p>
                  <a:p>
                    <a:r>
                      <a:rPr lang="lt-LT" sz="800" b="1" dirty="0">
                        <a:solidFill>
                          <a:srgbClr val="2D3934"/>
                        </a:solidFill>
                      </a:rPr>
                      <a:t>-2,8 mln. Eur</a:t>
                    </a:r>
                  </a:p>
                </p:txBody>
              </p:sp>
            </p:grpSp>
          </p:grpSp>
          <p:grpSp>
            <p:nvGrpSpPr>
              <p:cNvPr id="139" name="Group 138">
                <a:extLst>
                  <a:ext uri="{FF2B5EF4-FFF2-40B4-BE49-F238E27FC236}">
                    <a16:creationId xmlns:a16="http://schemas.microsoft.com/office/drawing/2014/main" id="{44F2246B-C510-7423-7F10-C733006C871B}"/>
                  </a:ext>
                </a:extLst>
              </p:cNvPr>
              <p:cNvGrpSpPr/>
              <p:nvPr/>
            </p:nvGrpSpPr>
            <p:grpSpPr>
              <a:xfrm>
                <a:off x="535915" y="3968587"/>
                <a:ext cx="3832928" cy="447371"/>
                <a:chOff x="568591" y="727508"/>
                <a:chExt cx="6213795" cy="875831"/>
              </a:xfrm>
            </p:grpSpPr>
            <p:grpSp>
              <p:nvGrpSpPr>
                <p:cNvPr id="140" name="Group 139">
                  <a:extLst>
                    <a:ext uri="{FF2B5EF4-FFF2-40B4-BE49-F238E27FC236}">
                      <a16:creationId xmlns:a16="http://schemas.microsoft.com/office/drawing/2014/main" id="{4FCF1901-9652-BD5D-3961-E0E598CF95FA}"/>
                    </a:ext>
                  </a:extLst>
                </p:cNvPr>
                <p:cNvGrpSpPr/>
                <p:nvPr/>
              </p:nvGrpSpPr>
              <p:grpSpPr>
                <a:xfrm>
                  <a:off x="1386177" y="727508"/>
                  <a:ext cx="5396209" cy="875831"/>
                  <a:chOff x="1386177" y="572654"/>
                  <a:chExt cx="5396209" cy="875831"/>
                </a:xfrm>
              </p:grpSpPr>
              <p:sp>
                <p:nvSpPr>
                  <p:cNvPr id="142" name="Rectangle 141">
                    <a:extLst>
                      <a:ext uri="{FF2B5EF4-FFF2-40B4-BE49-F238E27FC236}">
                        <a16:creationId xmlns:a16="http://schemas.microsoft.com/office/drawing/2014/main" id="{59C7D72B-7CC9-2AF0-5353-322FE8515633}"/>
                      </a:ext>
                    </a:extLst>
                  </p:cNvPr>
                  <p:cNvSpPr/>
                  <p:nvPr/>
                </p:nvSpPr>
                <p:spPr>
                  <a:xfrm>
                    <a:off x="1386177" y="572654"/>
                    <a:ext cx="2073595" cy="834286"/>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800" b="1">
                        <a:solidFill>
                          <a:sysClr val="windowText" lastClr="000000"/>
                        </a:solidFill>
                      </a:rPr>
                      <a:t>Parama žemės ūkio subjektams, patyrusiems nuostolius</a:t>
                    </a:r>
                  </a:p>
                </p:txBody>
              </p:sp>
              <p:sp>
                <p:nvSpPr>
                  <p:cNvPr id="143" name="Rectangle 142">
                    <a:extLst>
                      <a:ext uri="{FF2B5EF4-FFF2-40B4-BE49-F238E27FC236}">
                        <a16:creationId xmlns:a16="http://schemas.microsoft.com/office/drawing/2014/main" id="{25E26134-2527-507A-3A1A-01CC37D497C9}"/>
                      </a:ext>
                    </a:extLst>
                  </p:cNvPr>
                  <p:cNvSpPr/>
                  <p:nvPr/>
                </p:nvSpPr>
                <p:spPr>
                  <a:xfrm>
                    <a:off x="3550888" y="572655"/>
                    <a:ext cx="705602" cy="834284"/>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ysClr val="windowText" lastClr="000000"/>
                        </a:solidFill>
                      </a:rPr>
                      <a:t>100 </a:t>
                    </a:r>
                    <a:r>
                      <a:rPr lang="lt-LT" sz="800">
                        <a:solidFill>
                          <a:sysClr val="windowText" lastClr="000000"/>
                        </a:solidFill>
                      </a:rPr>
                      <a:t>proc.</a:t>
                    </a:r>
                  </a:p>
                </p:txBody>
              </p:sp>
              <p:grpSp>
                <p:nvGrpSpPr>
                  <p:cNvPr id="144" name="Group 143">
                    <a:extLst>
                      <a:ext uri="{FF2B5EF4-FFF2-40B4-BE49-F238E27FC236}">
                        <a16:creationId xmlns:a16="http://schemas.microsoft.com/office/drawing/2014/main" id="{336D34BC-F80E-4640-4B1D-4A9CB27B4B6E}"/>
                      </a:ext>
                    </a:extLst>
                  </p:cNvPr>
                  <p:cNvGrpSpPr/>
                  <p:nvPr/>
                </p:nvGrpSpPr>
                <p:grpSpPr>
                  <a:xfrm>
                    <a:off x="4352804" y="614203"/>
                    <a:ext cx="921600" cy="834282"/>
                    <a:chOff x="4345604" y="548552"/>
                    <a:chExt cx="921600" cy="877703"/>
                  </a:xfrm>
                </p:grpSpPr>
                <p:sp>
                  <p:nvSpPr>
                    <p:cNvPr id="146" name="Oval 145">
                      <a:extLst>
                        <a:ext uri="{FF2B5EF4-FFF2-40B4-BE49-F238E27FC236}">
                          <a16:creationId xmlns:a16="http://schemas.microsoft.com/office/drawing/2014/main" id="{F409EF97-80FA-C9D6-ECB6-4DB1CE2FEFFE}"/>
                        </a:ext>
                      </a:extLst>
                    </p:cNvPr>
                    <p:cNvSpPr/>
                    <p:nvPr/>
                  </p:nvSpPr>
                  <p:spPr>
                    <a:xfrm>
                      <a:off x="4422175" y="548552"/>
                      <a:ext cx="801829" cy="87770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800" b="1" dirty="0">
                        <a:solidFill>
                          <a:sysClr val="windowText" lastClr="000000"/>
                        </a:solidFill>
                      </a:endParaRPr>
                    </a:p>
                  </p:txBody>
                </p:sp>
                <p:sp>
                  <p:nvSpPr>
                    <p:cNvPr id="147" name="Rectangle 146">
                      <a:extLst>
                        <a:ext uri="{FF2B5EF4-FFF2-40B4-BE49-F238E27FC236}">
                          <a16:creationId xmlns:a16="http://schemas.microsoft.com/office/drawing/2014/main" id="{AFFA1310-9329-5CDE-15F8-C9AD3ACF5892}"/>
                        </a:ext>
                      </a:extLst>
                    </p:cNvPr>
                    <p:cNvSpPr/>
                    <p:nvPr/>
                  </p:nvSpPr>
                  <p:spPr>
                    <a:xfrm>
                      <a:off x="4345604" y="651855"/>
                      <a:ext cx="921600" cy="6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ysClr val="windowText" lastClr="000000"/>
                          </a:solidFill>
                        </a:rPr>
                        <a:t> 1,99 </a:t>
                      </a:r>
                      <a:r>
                        <a:rPr lang="lt-LT" sz="800" b="1">
                          <a:solidFill>
                            <a:sysClr val="windowText" lastClr="000000"/>
                          </a:solidFill>
                        </a:rPr>
                        <a:t>mln. Eur</a:t>
                      </a:r>
                    </a:p>
                  </p:txBody>
                </p:sp>
              </p:grpSp>
              <p:sp>
                <p:nvSpPr>
                  <p:cNvPr id="145" name="Rectangle 144">
                    <a:extLst>
                      <a:ext uri="{FF2B5EF4-FFF2-40B4-BE49-F238E27FC236}">
                        <a16:creationId xmlns:a16="http://schemas.microsoft.com/office/drawing/2014/main" id="{A6CDBADA-0F6B-DC52-70AA-FB0635ACECE0}"/>
                      </a:ext>
                    </a:extLst>
                  </p:cNvPr>
                  <p:cNvSpPr/>
                  <p:nvPr/>
                </p:nvSpPr>
                <p:spPr>
                  <a:xfrm>
                    <a:off x="5365517" y="578208"/>
                    <a:ext cx="1416869" cy="834286"/>
                  </a:xfrm>
                  <a:prstGeom prst="rect">
                    <a:avLst/>
                  </a:prstGeom>
                  <a:solidFill>
                    <a:srgbClr val="E1E1D5"/>
                  </a:solidFill>
                  <a:ln>
                    <a:solidFill>
                      <a:srgbClr val="E1E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800" dirty="0">
                        <a:solidFill>
                          <a:srgbClr val="000000"/>
                        </a:solidFill>
                        <a:latin typeface="Avenir Next" panose="020B0503020202020204"/>
                      </a:rPr>
                      <a:t>Išlaidų sumažinimas</a:t>
                    </a:r>
                  </a:p>
                  <a:p>
                    <a:r>
                      <a:rPr lang="lt-LT" sz="800" b="1" dirty="0">
                        <a:solidFill>
                          <a:srgbClr val="2D3934"/>
                        </a:solidFill>
                      </a:rPr>
                      <a:t>netikslingas</a:t>
                    </a:r>
                    <a:endParaRPr lang="lt-LT" sz="800" dirty="0">
                      <a:solidFill>
                        <a:srgbClr val="000000"/>
                      </a:solidFill>
                      <a:latin typeface="Avenir Next" panose="020B0503020202020204"/>
                    </a:endParaRPr>
                  </a:p>
                </p:txBody>
              </p:sp>
            </p:grpSp>
            <p:pic>
              <p:nvPicPr>
                <p:cNvPr id="141" name="Picture 140" descr="Icon&#10;&#10;Description automatically generated">
                  <a:extLst>
                    <a:ext uri="{FF2B5EF4-FFF2-40B4-BE49-F238E27FC236}">
                      <a16:creationId xmlns:a16="http://schemas.microsoft.com/office/drawing/2014/main" id="{703D2EB5-8B2E-C1BB-02A5-9FE44542BF5B}"/>
                    </a:ext>
                  </a:extLst>
                </p:cNvPr>
                <p:cNvPicPr>
                  <a:picLocks noChangeAspect="1"/>
                </p:cNvPicPr>
                <p:nvPr/>
              </p:nvPicPr>
              <p:blipFill>
                <a:blip r:embed="rId7"/>
                <a:stretch>
                  <a:fillRect/>
                </a:stretch>
              </p:blipFill>
              <p:spPr>
                <a:xfrm>
                  <a:off x="568591" y="784650"/>
                  <a:ext cx="729660" cy="803452"/>
                </a:xfrm>
                <a:prstGeom prst="rect">
                  <a:avLst/>
                </a:prstGeom>
              </p:spPr>
            </p:pic>
          </p:grpSp>
        </p:grpSp>
        <p:sp>
          <p:nvSpPr>
            <p:cNvPr id="5" name="TextBox 4">
              <a:extLst>
                <a:ext uri="{FF2B5EF4-FFF2-40B4-BE49-F238E27FC236}">
                  <a16:creationId xmlns:a16="http://schemas.microsoft.com/office/drawing/2014/main" id="{5C3380B0-9B1F-A5F2-1700-D08C43B0A661}"/>
                </a:ext>
              </a:extLst>
            </p:cNvPr>
            <p:cNvSpPr txBox="1"/>
            <p:nvPr/>
          </p:nvSpPr>
          <p:spPr>
            <a:xfrm>
              <a:off x="533401" y="794745"/>
              <a:ext cx="3832928" cy="430887"/>
            </a:xfrm>
            <a:prstGeom prst="rect">
              <a:avLst/>
            </a:prstGeom>
            <a:noFill/>
          </p:spPr>
          <p:txBody>
            <a:bodyPr wrap="square" rtlCol="0">
              <a:spAutoFit/>
            </a:bodyPr>
            <a:lstStyle/>
            <a:p>
              <a:pPr algn="ctr"/>
              <a:r>
                <a:rPr lang="lt-LT" sz="1100" b="1" dirty="0"/>
                <a:t>Viešosios išlaidos, skiriamos apsisaugojimui nuo gamtinių ir klimato kaitos grėsmių</a:t>
              </a:r>
            </a:p>
          </p:txBody>
        </p:sp>
      </p:grpSp>
      <p:sp>
        <p:nvSpPr>
          <p:cNvPr id="148" name="TextBox 147">
            <a:extLst>
              <a:ext uri="{FF2B5EF4-FFF2-40B4-BE49-F238E27FC236}">
                <a16:creationId xmlns:a16="http://schemas.microsoft.com/office/drawing/2014/main" id="{1D0439E0-5110-025D-9B21-4546B6D31E46}"/>
              </a:ext>
            </a:extLst>
          </p:cNvPr>
          <p:cNvSpPr txBox="1"/>
          <p:nvPr/>
        </p:nvSpPr>
        <p:spPr>
          <a:xfrm>
            <a:off x="4624036" y="790456"/>
            <a:ext cx="3832928" cy="261610"/>
          </a:xfrm>
          <a:prstGeom prst="rect">
            <a:avLst/>
          </a:prstGeom>
          <a:noFill/>
        </p:spPr>
        <p:txBody>
          <a:bodyPr wrap="square" rtlCol="0">
            <a:spAutoFit/>
          </a:bodyPr>
          <a:lstStyle/>
          <a:p>
            <a:pPr algn="ctr"/>
            <a:r>
              <a:rPr lang="lt-LT" sz="1100" b="1" dirty="0"/>
              <a:t>Viešosios išlaidos, skiriamos gyvenimo kokybės išsaugojimui</a:t>
            </a:r>
          </a:p>
        </p:txBody>
      </p:sp>
      <p:grpSp>
        <p:nvGrpSpPr>
          <p:cNvPr id="149" name="Group 148">
            <a:extLst>
              <a:ext uri="{FF2B5EF4-FFF2-40B4-BE49-F238E27FC236}">
                <a16:creationId xmlns:a16="http://schemas.microsoft.com/office/drawing/2014/main" id="{EC84E92C-F969-6E08-4AF1-EC576D630F66}"/>
              </a:ext>
            </a:extLst>
          </p:cNvPr>
          <p:cNvGrpSpPr/>
          <p:nvPr/>
        </p:nvGrpSpPr>
        <p:grpSpPr>
          <a:xfrm>
            <a:off x="4468726" y="1233979"/>
            <a:ext cx="4179380" cy="480023"/>
            <a:chOff x="565557" y="727509"/>
            <a:chExt cx="6785643" cy="839839"/>
          </a:xfrm>
        </p:grpSpPr>
        <p:grpSp>
          <p:nvGrpSpPr>
            <p:cNvPr id="150" name="Group 149">
              <a:extLst>
                <a:ext uri="{FF2B5EF4-FFF2-40B4-BE49-F238E27FC236}">
                  <a16:creationId xmlns:a16="http://schemas.microsoft.com/office/drawing/2014/main" id="{0DA8C8F8-E7A4-D0A7-B90E-488C402C93C7}"/>
                </a:ext>
              </a:extLst>
            </p:cNvPr>
            <p:cNvGrpSpPr/>
            <p:nvPr/>
          </p:nvGrpSpPr>
          <p:grpSpPr>
            <a:xfrm>
              <a:off x="3550888" y="727510"/>
              <a:ext cx="3800312" cy="839838"/>
              <a:chOff x="3550888" y="572656"/>
              <a:chExt cx="3800312" cy="839838"/>
            </a:xfrm>
          </p:grpSpPr>
          <p:sp>
            <p:nvSpPr>
              <p:cNvPr id="155" name="Rectangle 154">
                <a:extLst>
                  <a:ext uri="{FF2B5EF4-FFF2-40B4-BE49-F238E27FC236}">
                    <a16:creationId xmlns:a16="http://schemas.microsoft.com/office/drawing/2014/main" id="{2DC08E89-1D46-8E0A-BBB7-FF941C63BF04}"/>
                  </a:ext>
                </a:extLst>
              </p:cNvPr>
              <p:cNvSpPr/>
              <p:nvPr/>
            </p:nvSpPr>
            <p:spPr>
              <a:xfrm>
                <a:off x="3550888" y="572656"/>
                <a:ext cx="705602" cy="3816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ysClr val="windowText" lastClr="000000"/>
                    </a:solidFill>
                  </a:rPr>
                  <a:t>80,5 </a:t>
                </a:r>
                <a:r>
                  <a:rPr lang="lt-LT" sz="800">
                    <a:solidFill>
                      <a:sysClr val="windowText" lastClr="000000"/>
                    </a:solidFill>
                  </a:rPr>
                  <a:t>proc.</a:t>
                </a:r>
              </a:p>
            </p:txBody>
          </p:sp>
          <p:grpSp>
            <p:nvGrpSpPr>
              <p:cNvPr id="156" name="Group 155">
                <a:extLst>
                  <a:ext uri="{FF2B5EF4-FFF2-40B4-BE49-F238E27FC236}">
                    <a16:creationId xmlns:a16="http://schemas.microsoft.com/office/drawing/2014/main" id="{3A8E8F59-4CE9-CF7D-9718-D06B0960916F}"/>
                  </a:ext>
                </a:extLst>
              </p:cNvPr>
              <p:cNvGrpSpPr/>
              <p:nvPr/>
            </p:nvGrpSpPr>
            <p:grpSpPr>
              <a:xfrm>
                <a:off x="4352804" y="614203"/>
                <a:ext cx="921600" cy="798291"/>
                <a:chOff x="4345604" y="548552"/>
                <a:chExt cx="921600" cy="839839"/>
              </a:xfrm>
            </p:grpSpPr>
            <p:sp>
              <p:nvSpPr>
                <p:cNvPr id="158" name="Oval 157">
                  <a:extLst>
                    <a:ext uri="{FF2B5EF4-FFF2-40B4-BE49-F238E27FC236}">
                      <a16:creationId xmlns:a16="http://schemas.microsoft.com/office/drawing/2014/main" id="{E778FE86-CE17-DAC6-6551-E554260260B3}"/>
                    </a:ext>
                  </a:extLst>
                </p:cNvPr>
                <p:cNvSpPr/>
                <p:nvPr/>
              </p:nvSpPr>
              <p:spPr>
                <a:xfrm>
                  <a:off x="4388804" y="548552"/>
                  <a:ext cx="835200" cy="83983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800" b="1">
                    <a:solidFill>
                      <a:sysClr val="windowText" lastClr="000000"/>
                    </a:solidFill>
                  </a:endParaRPr>
                </a:p>
              </p:txBody>
            </p:sp>
            <p:sp>
              <p:nvSpPr>
                <p:cNvPr id="159" name="Rectangle 158">
                  <a:extLst>
                    <a:ext uri="{FF2B5EF4-FFF2-40B4-BE49-F238E27FC236}">
                      <a16:creationId xmlns:a16="http://schemas.microsoft.com/office/drawing/2014/main" id="{5B722B97-B98C-D991-7D7A-980A12F5F0C6}"/>
                    </a:ext>
                  </a:extLst>
                </p:cNvPr>
                <p:cNvSpPr/>
                <p:nvPr/>
              </p:nvSpPr>
              <p:spPr>
                <a:xfrm>
                  <a:off x="4345604" y="651855"/>
                  <a:ext cx="921600" cy="6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ysClr val="windowText" lastClr="000000"/>
                      </a:solidFill>
                    </a:rPr>
                    <a:t>557,57 </a:t>
                  </a:r>
                  <a:r>
                    <a:rPr lang="lt-LT" sz="800" b="1">
                      <a:solidFill>
                        <a:sysClr val="windowText" lastClr="000000"/>
                      </a:solidFill>
                    </a:rPr>
                    <a:t>mln. Eur</a:t>
                  </a:r>
                </a:p>
              </p:txBody>
            </p:sp>
          </p:grpSp>
          <p:sp>
            <p:nvSpPr>
              <p:cNvPr id="157" name="Rectangle 156">
                <a:extLst>
                  <a:ext uri="{FF2B5EF4-FFF2-40B4-BE49-F238E27FC236}">
                    <a16:creationId xmlns:a16="http://schemas.microsoft.com/office/drawing/2014/main" id="{E5C83E2E-7BCB-0A15-3D23-D7508E8D4323}"/>
                  </a:ext>
                </a:extLst>
              </p:cNvPr>
              <p:cNvSpPr/>
              <p:nvPr/>
            </p:nvSpPr>
            <p:spPr>
              <a:xfrm>
                <a:off x="5365518" y="578208"/>
                <a:ext cx="1985682" cy="834286"/>
              </a:xfrm>
              <a:prstGeom prst="rect">
                <a:avLst/>
              </a:prstGeom>
              <a:solidFill>
                <a:srgbClr val="E1E1D5"/>
              </a:solidFill>
              <a:ln>
                <a:solidFill>
                  <a:srgbClr val="E1E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800" dirty="0">
                    <a:solidFill>
                      <a:srgbClr val="000000"/>
                    </a:solidFill>
                    <a:latin typeface="Avenir Next" panose="020B0503020202020204"/>
                  </a:rPr>
                  <a:t>Išlaidų sumažinimas</a:t>
                </a:r>
              </a:p>
              <a:p>
                <a:pPr lvl="0">
                  <a:defRPr/>
                </a:pPr>
                <a:r>
                  <a:rPr lang="lt-LT" sz="800" b="1" dirty="0">
                    <a:solidFill>
                      <a:srgbClr val="2D3934"/>
                    </a:solidFill>
                    <a:latin typeface="Avenir Next" panose="020B0503020202020204" pitchFamily="34" charset="0"/>
                  </a:rPr>
                  <a:t>-269 mln. Eur/kt NOx</a:t>
                </a:r>
              </a:p>
              <a:p>
                <a:pPr lvl="0">
                  <a:defRPr/>
                </a:pPr>
                <a:r>
                  <a:rPr lang="lt-LT" sz="800" b="1" dirty="0">
                    <a:solidFill>
                      <a:srgbClr val="2D3934"/>
                    </a:solidFill>
                    <a:latin typeface="Avenir Next" panose="020B0503020202020204" pitchFamily="34" charset="0"/>
                  </a:rPr>
                  <a:t>-1 mln. Eur/kt KD </a:t>
                </a:r>
              </a:p>
            </p:txBody>
          </p:sp>
        </p:grpSp>
        <p:pic>
          <p:nvPicPr>
            <p:cNvPr id="151" name="Picture 150" descr="Icon&#10;&#10;Description automatically generated">
              <a:extLst>
                <a:ext uri="{FF2B5EF4-FFF2-40B4-BE49-F238E27FC236}">
                  <a16:creationId xmlns:a16="http://schemas.microsoft.com/office/drawing/2014/main" id="{FC0E94F9-3187-E436-AA47-BD93F08D2173}"/>
                </a:ext>
              </a:extLst>
            </p:cNvPr>
            <p:cNvPicPr>
              <a:picLocks noChangeAspect="1"/>
            </p:cNvPicPr>
            <p:nvPr/>
          </p:nvPicPr>
          <p:blipFill>
            <a:blip r:embed="rId8"/>
            <a:stretch>
              <a:fillRect/>
            </a:stretch>
          </p:blipFill>
          <p:spPr>
            <a:xfrm>
              <a:off x="565557" y="836791"/>
              <a:ext cx="720000" cy="720000"/>
            </a:xfrm>
            <a:prstGeom prst="rect">
              <a:avLst/>
            </a:prstGeom>
          </p:spPr>
        </p:pic>
        <p:sp>
          <p:nvSpPr>
            <p:cNvPr id="152" name="Rectangle 151">
              <a:extLst>
                <a:ext uri="{FF2B5EF4-FFF2-40B4-BE49-F238E27FC236}">
                  <a16:creationId xmlns:a16="http://schemas.microsoft.com/office/drawing/2014/main" id="{C8972D52-CDCA-A272-7022-DB3C63A6A95E}"/>
                </a:ext>
              </a:extLst>
            </p:cNvPr>
            <p:cNvSpPr/>
            <p:nvPr/>
          </p:nvSpPr>
          <p:spPr>
            <a:xfrm>
              <a:off x="1382400" y="727509"/>
              <a:ext cx="2056715" cy="3816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800" b="1">
                  <a:solidFill>
                    <a:sysClr val="windowText" lastClr="000000"/>
                  </a:solidFill>
                </a:rPr>
                <a:t>Oro kokybės gerinimas </a:t>
              </a:r>
            </a:p>
          </p:txBody>
        </p:sp>
        <p:sp>
          <p:nvSpPr>
            <p:cNvPr id="153" name="Rectangle 152">
              <a:extLst>
                <a:ext uri="{FF2B5EF4-FFF2-40B4-BE49-F238E27FC236}">
                  <a16:creationId xmlns:a16="http://schemas.microsoft.com/office/drawing/2014/main" id="{678C9338-90E5-E59A-B421-7794CB277CB5}"/>
                </a:ext>
              </a:extLst>
            </p:cNvPr>
            <p:cNvSpPr/>
            <p:nvPr/>
          </p:nvSpPr>
          <p:spPr>
            <a:xfrm>
              <a:off x="1382400" y="1185748"/>
              <a:ext cx="2056715" cy="3816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800" b="1">
                  <a:solidFill>
                    <a:sysClr val="windowText" lastClr="000000"/>
                  </a:solidFill>
                </a:rPr>
                <a:t>Mažai taršių transporto priemonių įsigijimui </a:t>
              </a:r>
            </a:p>
          </p:txBody>
        </p:sp>
        <p:sp>
          <p:nvSpPr>
            <p:cNvPr id="154" name="Rectangle 153">
              <a:extLst>
                <a:ext uri="{FF2B5EF4-FFF2-40B4-BE49-F238E27FC236}">
                  <a16:creationId xmlns:a16="http://schemas.microsoft.com/office/drawing/2014/main" id="{7DC2BBCD-19C7-FE09-63A8-611EDD9600C5}"/>
                </a:ext>
              </a:extLst>
            </p:cNvPr>
            <p:cNvSpPr/>
            <p:nvPr/>
          </p:nvSpPr>
          <p:spPr>
            <a:xfrm>
              <a:off x="3548470" y="1185748"/>
              <a:ext cx="705602" cy="3816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ysClr val="windowText" lastClr="000000"/>
                  </a:solidFill>
                </a:rPr>
                <a:t>19,5 </a:t>
              </a:r>
              <a:r>
                <a:rPr lang="lt-LT" sz="800">
                  <a:solidFill>
                    <a:sysClr val="windowText" lastClr="000000"/>
                  </a:solidFill>
                </a:rPr>
                <a:t>proc.</a:t>
              </a:r>
            </a:p>
          </p:txBody>
        </p:sp>
      </p:grpSp>
      <p:grpSp>
        <p:nvGrpSpPr>
          <p:cNvPr id="160" name="Group 159">
            <a:extLst>
              <a:ext uri="{FF2B5EF4-FFF2-40B4-BE49-F238E27FC236}">
                <a16:creationId xmlns:a16="http://schemas.microsoft.com/office/drawing/2014/main" id="{F0DF6EF0-97E5-2F08-DAEA-A694F942B326}"/>
              </a:ext>
            </a:extLst>
          </p:cNvPr>
          <p:cNvGrpSpPr/>
          <p:nvPr/>
        </p:nvGrpSpPr>
        <p:grpSpPr>
          <a:xfrm>
            <a:off x="4522129" y="1779981"/>
            <a:ext cx="4125977" cy="714446"/>
            <a:chOff x="640709" y="727509"/>
            <a:chExt cx="6710491" cy="839839"/>
          </a:xfrm>
        </p:grpSpPr>
        <p:grpSp>
          <p:nvGrpSpPr>
            <p:cNvPr id="161" name="Group 160">
              <a:extLst>
                <a:ext uri="{FF2B5EF4-FFF2-40B4-BE49-F238E27FC236}">
                  <a16:creationId xmlns:a16="http://schemas.microsoft.com/office/drawing/2014/main" id="{D9D6704F-19A5-34DD-5A9F-27206BDB9EC9}"/>
                </a:ext>
              </a:extLst>
            </p:cNvPr>
            <p:cNvGrpSpPr/>
            <p:nvPr/>
          </p:nvGrpSpPr>
          <p:grpSpPr>
            <a:xfrm>
              <a:off x="3550888" y="727510"/>
              <a:ext cx="3800312" cy="839838"/>
              <a:chOff x="3550888" y="572656"/>
              <a:chExt cx="3800312" cy="839838"/>
            </a:xfrm>
          </p:grpSpPr>
          <p:sp>
            <p:nvSpPr>
              <p:cNvPr id="168" name="Rectangle 167">
                <a:extLst>
                  <a:ext uri="{FF2B5EF4-FFF2-40B4-BE49-F238E27FC236}">
                    <a16:creationId xmlns:a16="http://schemas.microsoft.com/office/drawing/2014/main" id="{BADA2293-9E3A-7854-9D8D-87D4F515A7D5}"/>
                  </a:ext>
                </a:extLst>
              </p:cNvPr>
              <p:cNvSpPr/>
              <p:nvPr/>
            </p:nvSpPr>
            <p:spPr>
              <a:xfrm>
                <a:off x="3550888" y="572656"/>
                <a:ext cx="705602" cy="3816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ysClr val="windowText" lastClr="000000"/>
                    </a:solidFill>
                  </a:rPr>
                  <a:t>6 </a:t>
                </a:r>
                <a:r>
                  <a:rPr lang="lt-LT" sz="800">
                    <a:solidFill>
                      <a:sysClr val="windowText" lastClr="000000"/>
                    </a:solidFill>
                  </a:rPr>
                  <a:t>proc.</a:t>
                </a:r>
              </a:p>
            </p:txBody>
          </p:sp>
          <p:grpSp>
            <p:nvGrpSpPr>
              <p:cNvPr id="169" name="Group 168">
                <a:extLst>
                  <a:ext uri="{FF2B5EF4-FFF2-40B4-BE49-F238E27FC236}">
                    <a16:creationId xmlns:a16="http://schemas.microsoft.com/office/drawing/2014/main" id="{C6A91FEE-B1A8-EE56-6608-B43323B6F30B}"/>
                  </a:ext>
                </a:extLst>
              </p:cNvPr>
              <p:cNvGrpSpPr/>
              <p:nvPr/>
            </p:nvGrpSpPr>
            <p:grpSpPr>
              <a:xfrm>
                <a:off x="4396004" y="686827"/>
                <a:ext cx="890575" cy="568581"/>
                <a:chOff x="4388804" y="624957"/>
                <a:chExt cx="890575" cy="598174"/>
              </a:xfrm>
            </p:grpSpPr>
            <p:sp>
              <p:nvSpPr>
                <p:cNvPr id="171" name="Oval 170">
                  <a:extLst>
                    <a:ext uri="{FF2B5EF4-FFF2-40B4-BE49-F238E27FC236}">
                      <a16:creationId xmlns:a16="http://schemas.microsoft.com/office/drawing/2014/main" id="{E2916C9D-7FC1-9DE7-EFDC-CE3B18B8ADD7}"/>
                    </a:ext>
                  </a:extLst>
                </p:cNvPr>
                <p:cNvSpPr/>
                <p:nvPr/>
              </p:nvSpPr>
              <p:spPr>
                <a:xfrm>
                  <a:off x="4388804" y="624957"/>
                  <a:ext cx="835201" cy="56427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800" b="1">
                    <a:solidFill>
                      <a:sysClr val="windowText" lastClr="000000"/>
                    </a:solidFill>
                  </a:endParaRPr>
                </a:p>
              </p:txBody>
            </p:sp>
            <p:sp>
              <p:nvSpPr>
                <p:cNvPr id="172" name="Rectangle 171">
                  <a:extLst>
                    <a:ext uri="{FF2B5EF4-FFF2-40B4-BE49-F238E27FC236}">
                      <a16:creationId xmlns:a16="http://schemas.microsoft.com/office/drawing/2014/main" id="{1E94B7F1-4343-2BB3-FC64-AD6A08562001}"/>
                    </a:ext>
                  </a:extLst>
                </p:cNvPr>
                <p:cNvSpPr/>
                <p:nvPr/>
              </p:nvSpPr>
              <p:spPr>
                <a:xfrm>
                  <a:off x="4393361" y="624957"/>
                  <a:ext cx="886018" cy="59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ysClr val="windowText" lastClr="000000"/>
                      </a:solidFill>
                    </a:rPr>
                    <a:t>344,83 </a:t>
                  </a:r>
                  <a:r>
                    <a:rPr lang="lt-LT" sz="800" b="1" dirty="0">
                      <a:solidFill>
                        <a:sysClr val="windowText" lastClr="000000"/>
                      </a:solidFill>
                    </a:rPr>
                    <a:t>mln. Eur</a:t>
                  </a:r>
                </a:p>
              </p:txBody>
            </p:sp>
          </p:grpSp>
          <p:sp>
            <p:nvSpPr>
              <p:cNvPr id="170" name="Rectangle 169">
                <a:extLst>
                  <a:ext uri="{FF2B5EF4-FFF2-40B4-BE49-F238E27FC236}">
                    <a16:creationId xmlns:a16="http://schemas.microsoft.com/office/drawing/2014/main" id="{15A37DED-1FDF-0D78-C288-A5C761A6D77A}"/>
                  </a:ext>
                </a:extLst>
              </p:cNvPr>
              <p:cNvSpPr/>
              <p:nvPr/>
            </p:nvSpPr>
            <p:spPr>
              <a:xfrm>
                <a:off x="5365518" y="578208"/>
                <a:ext cx="1985682" cy="834286"/>
              </a:xfrm>
              <a:prstGeom prst="rect">
                <a:avLst/>
              </a:prstGeom>
              <a:solidFill>
                <a:srgbClr val="E1E1D5"/>
              </a:solidFill>
              <a:ln>
                <a:solidFill>
                  <a:srgbClr val="E1E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800" dirty="0">
                    <a:solidFill>
                      <a:srgbClr val="000000"/>
                    </a:solidFill>
                    <a:latin typeface="Avenir Next" panose="020B0503020202020204"/>
                  </a:rPr>
                  <a:t>Išlaidų sumažinimas</a:t>
                </a:r>
              </a:p>
              <a:p>
                <a:pPr algn="just"/>
                <a:r>
                  <a:rPr lang="lt-LT" sz="800" b="1" dirty="0">
                    <a:solidFill>
                      <a:srgbClr val="000000"/>
                    </a:solidFill>
                    <a:latin typeface="Avenir Next" panose="020B0503020202020204"/>
                  </a:rPr>
                  <a:t>nėra</a:t>
                </a:r>
              </a:p>
            </p:txBody>
          </p:sp>
        </p:grpSp>
        <p:sp>
          <p:nvSpPr>
            <p:cNvPr id="163" name="Rectangle 162">
              <a:extLst>
                <a:ext uri="{FF2B5EF4-FFF2-40B4-BE49-F238E27FC236}">
                  <a16:creationId xmlns:a16="http://schemas.microsoft.com/office/drawing/2014/main" id="{1147C293-2A00-5E8F-964F-56495B5351E0}"/>
                </a:ext>
              </a:extLst>
            </p:cNvPr>
            <p:cNvSpPr/>
            <p:nvPr/>
          </p:nvSpPr>
          <p:spPr>
            <a:xfrm>
              <a:off x="1382400" y="727509"/>
              <a:ext cx="2056715" cy="3816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700" b="1" dirty="0">
                  <a:solidFill>
                    <a:sysClr val="windowText" lastClr="000000"/>
                  </a:solidFill>
                </a:rPr>
                <a:t>Priemonės vandens telkiniams (ištekliams), jų apsaugai</a:t>
              </a:r>
            </a:p>
          </p:txBody>
        </p:sp>
        <p:sp>
          <p:nvSpPr>
            <p:cNvPr id="164" name="Rectangle 163">
              <a:extLst>
                <a:ext uri="{FF2B5EF4-FFF2-40B4-BE49-F238E27FC236}">
                  <a16:creationId xmlns:a16="http://schemas.microsoft.com/office/drawing/2014/main" id="{FD8F3C5A-254E-B857-0F43-DC8A2EC58063}"/>
                </a:ext>
              </a:extLst>
            </p:cNvPr>
            <p:cNvSpPr/>
            <p:nvPr/>
          </p:nvSpPr>
          <p:spPr>
            <a:xfrm>
              <a:off x="1382400" y="1185748"/>
              <a:ext cx="2056715" cy="3816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700" b="1" dirty="0">
                  <a:solidFill>
                    <a:sysClr val="windowText" lastClr="000000"/>
                  </a:solidFill>
                </a:rPr>
                <a:t>Tiekimo ir nuotekų tvarkymo sistemų gerinimas</a:t>
              </a:r>
            </a:p>
          </p:txBody>
        </p:sp>
        <p:sp>
          <p:nvSpPr>
            <p:cNvPr id="165" name="Rectangle 164">
              <a:extLst>
                <a:ext uri="{FF2B5EF4-FFF2-40B4-BE49-F238E27FC236}">
                  <a16:creationId xmlns:a16="http://schemas.microsoft.com/office/drawing/2014/main" id="{1825CBF8-62C4-E4B0-94FD-1E96DDED0179}"/>
                </a:ext>
              </a:extLst>
            </p:cNvPr>
            <p:cNvSpPr/>
            <p:nvPr/>
          </p:nvSpPr>
          <p:spPr>
            <a:xfrm>
              <a:off x="3548470" y="1185748"/>
              <a:ext cx="705602" cy="3816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ysClr val="windowText" lastClr="000000"/>
                  </a:solidFill>
                </a:rPr>
                <a:t>9</a:t>
              </a:r>
              <a:r>
                <a:rPr lang="lt-LT" sz="800">
                  <a:solidFill>
                    <a:sysClr val="windowText" lastClr="000000"/>
                  </a:solidFill>
                </a:rPr>
                <a:t>4</a:t>
              </a:r>
              <a:r>
                <a:rPr lang="en-US" sz="800">
                  <a:solidFill>
                    <a:sysClr val="windowText" lastClr="000000"/>
                  </a:solidFill>
                </a:rPr>
                <a:t> </a:t>
              </a:r>
              <a:r>
                <a:rPr lang="lt-LT" sz="800">
                  <a:solidFill>
                    <a:sysClr val="windowText" lastClr="000000"/>
                  </a:solidFill>
                </a:rPr>
                <a:t>proc.</a:t>
              </a:r>
            </a:p>
          </p:txBody>
        </p:sp>
        <p:pic>
          <p:nvPicPr>
            <p:cNvPr id="167" name="Picture 166" descr="Icon&#10;&#10;Description automatically generated">
              <a:extLst>
                <a:ext uri="{FF2B5EF4-FFF2-40B4-BE49-F238E27FC236}">
                  <a16:creationId xmlns:a16="http://schemas.microsoft.com/office/drawing/2014/main" id="{C8B253E7-D8A4-A4D1-CB0A-A8344EBF9E2A}"/>
                </a:ext>
              </a:extLst>
            </p:cNvPr>
            <p:cNvPicPr>
              <a:picLocks noChangeAspect="1"/>
            </p:cNvPicPr>
            <p:nvPr/>
          </p:nvPicPr>
          <p:blipFill>
            <a:blip r:embed="rId9"/>
            <a:stretch>
              <a:fillRect/>
            </a:stretch>
          </p:blipFill>
          <p:spPr>
            <a:xfrm>
              <a:off x="640709" y="905742"/>
              <a:ext cx="595202" cy="482430"/>
            </a:xfrm>
            <a:prstGeom prst="rect">
              <a:avLst/>
            </a:prstGeom>
          </p:spPr>
        </p:pic>
      </p:grpSp>
      <p:sp>
        <p:nvSpPr>
          <p:cNvPr id="173" name="TextBox 172">
            <a:extLst>
              <a:ext uri="{FF2B5EF4-FFF2-40B4-BE49-F238E27FC236}">
                <a16:creationId xmlns:a16="http://schemas.microsoft.com/office/drawing/2014/main" id="{56DB77F3-43A5-E2DC-22AF-B66A71D48CC9}"/>
              </a:ext>
            </a:extLst>
          </p:cNvPr>
          <p:cNvSpPr txBox="1"/>
          <p:nvPr/>
        </p:nvSpPr>
        <p:spPr>
          <a:xfrm>
            <a:off x="4764972" y="2519898"/>
            <a:ext cx="3832928" cy="261610"/>
          </a:xfrm>
          <a:prstGeom prst="rect">
            <a:avLst/>
          </a:prstGeom>
          <a:noFill/>
        </p:spPr>
        <p:txBody>
          <a:bodyPr wrap="square" rtlCol="0">
            <a:spAutoFit/>
          </a:bodyPr>
          <a:lstStyle/>
          <a:p>
            <a:pPr algn="ctr"/>
            <a:r>
              <a:rPr lang="lt-LT" sz="1100" b="1" dirty="0"/>
              <a:t>Viešosios išlaidos, skiriamos prevencijai</a:t>
            </a:r>
          </a:p>
        </p:txBody>
      </p:sp>
      <p:grpSp>
        <p:nvGrpSpPr>
          <p:cNvPr id="20" name="Group 19">
            <a:extLst>
              <a:ext uri="{FF2B5EF4-FFF2-40B4-BE49-F238E27FC236}">
                <a16:creationId xmlns:a16="http://schemas.microsoft.com/office/drawing/2014/main" id="{A0201C6E-FB7D-CE34-C0A7-189F19B297F5}"/>
              </a:ext>
            </a:extLst>
          </p:cNvPr>
          <p:cNvGrpSpPr/>
          <p:nvPr/>
        </p:nvGrpSpPr>
        <p:grpSpPr>
          <a:xfrm>
            <a:off x="4496725" y="2758544"/>
            <a:ext cx="4199977" cy="2003366"/>
            <a:chOff x="4496725" y="3046935"/>
            <a:chExt cx="4199977" cy="2003366"/>
          </a:xfrm>
        </p:grpSpPr>
        <p:grpSp>
          <p:nvGrpSpPr>
            <p:cNvPr id="19" name="Group 18">
              <a:extLst>
                <a:ext uri="{FF2B5EF4-FFF2-40B4-BE49-F238E27FC236}">
                  <a16:creationId xmlns:a16="http://schemas.microsoft.com/office/drawing/2014/main" id="{A2FC9D73-37FC-7C14-9405-20077FB9E8E9}"/>
                </a:ext>
              </a:extLst>
            </p:cNvPr>
            <p:cNvGrpSpPr/>
            <p:nvPr/>
          </p:nvGrpSpPr>
          <p:grpSpPr>
            <a:xfrm>
              <a:off x="4496725" y="3046935"/>
              <a:ext cx="4183822" cy="902663"/>
              <a:chOff x="4496725" y="3046935"/>
              <a:chExt cx="4183822" cy="902663"/>
            </a:xfrm>
          </p:grpSpPr>
          <p:sp>
            <p:nvSpPr>
              <p:cNvPr id="174" name="Title 2">
                <a:extLst>
                  <a:ext uri="{FF2B5EF4-FFF2-40B4-BE49-F238E27FC236}">
                    <a16:creationId xmlns:a16="http://schemas.microsoft.com/office/drawing/2014/main" id="{F58BAAA7-CEB0-FAC2-8A5F-A82BA1EF8D9E}"/>
                  </a:ext>
                </a:extLst>
              </p:cNvPr>
              <p:cNvSpPr txBox="1">
                <a:spLocks/>
              </p:cNvSpPr>
              <p:nvPr/>
            </p:nvSpPr>
            <p:spPr>
              <a:xfrm>
                <a:off x="4968504" y="3046935"/>
                <a:ext cx="3230298" cy="110800"/>
              </a:xfrm>
              <a:prstGeom prst="rect">
                <a:avLst/>
              </a:prstGeom>
            </p:spPr>
            <p:txBody>
              <a:bodyPr vert="horz" wrap="square" lIns="0" tIns="0" rIns="0" bIns="0" rtlCol="0" anchor="t">
                <a:spAutoFit/>
              </a:bodyPr>
              <a:lstStyle>
                <a:lvl1pPr algn="l" defTabSz="685800" rtl="0" eaLnBrk="1" latinLnBrk="0" hangingPunct="1">
                  <a:lnSpc>
                    <a:spcPct val="90000"/>
                  </a:lnSpc>
                  <a:spcBef>
                    <a:spcPct val="0"/>
                  </a:spcBef>
                  <a:buNone/>
                  <a:defRPr sz="2000" b="1" i="0" kern="1200">
                    <a:solidFill>
                      <a:srgbClr val="2D3934"/>
                    </a:solidFill>
                    <a:latin typeface="Avenir Next Demi Bold" panose="020B0503020202020204" pitchFamily="34" charset="0"/>
                    <a:ea typeface="+mj-ea"/>
                    <a:cs typeface="+mj-cs"/>
                  </a:defRPr>
                </a:lvl1pPr>
              </a:lstStyle>
              <a:p>
                <a:r>
                  <a:rPr lang="lt-LT" sz="800" dirty="0"/>
                  <a:t>Gamtinių ir klimato grėsmių prevencinės priemonės</a:t>
                </a:r>
              </a:p>
            </p:txBody>
          </p:sp>
          <p:sp>
            <p:nvSpPr>
              <p:cNvPr id="177" name="Rectangle 176">
                <a:extLst>
                  <a:ext uri="{FF2B5EF4-FFF2-40B4-BE49-F238E27FC236}">
                    <a16:creationId xmlns:a16="http://schemas.microsoft.com/office/drawing/2014/main" id="{EE9AE523-26F6-2842-166B-F78C6B8F8D16}"/>
                  </a:ext>
                </a:extLst>
              </p:cNvPr>
              <p:cNvSpPr/>
              <p:nvPr/>
            </p:nvSpPr>
            <p:spPr>
              <a:xfrm>
                <a:off x="4968504" y="3188249"/>
                <a:ext cx="2516604" cy="761349"/>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800" dirty="0">
                    <a:solidFill>
                      <a:sysClr val="windowText" lastClr="000000"/>
                    </a:solidFill>
                  </a:rPr>
                  <a:t>Išmokėtos lėšos prevencijai ir (arba) apsisaugojimui nuo gamtinių ir (arba) klimato grėsmių buvo paskirstytos į 4 pagrindines kryptis</a:t>
                </a:r>
                <a:r>
                  <a:rPr lang="en-US" sz="800" dirty="0">
                    <a:solidFill>
                      <a:sysClr val="windowText" lastClr="000000"/>
                    </a:solidFill>
                  </a:rPr>
                  <a:t>: </a:t>
                </a:r>
                <a:r>
                  <a:rPr lang="lt-LT" sz="800" dirty="0">
                    <a:solidFill>
                      <a:sysClr val="windowText" lastClr="000000"/>
                    </a:solidFill>
                  </a:rPr>
                  <a:t>perspėjimo ir stebėsenos sistemoms; įvairiems tyrimams; Valstybinės priešgaisrinės gelbėjimo tarnybos veiklos gerinimas; kitos prevencinės priemonės</a:t>
                </a:r>
              </a:p>
            </p:txBody>
          </p:sp>
          <p:sp>
            <p:nvSpPr>
              <p:cNvPr id="178" name="Rectangle 177">
                <a:extLst>
                  <a:ext uri="{FF2B5EF4-FFF2-40B4-BE49-F238E27FC236}">
                    <a16:creationId xmlns:a16="http://schemas.microsoft.com/office/drawing/2014/main" id="{BD084B85-6EDA-144A-8CB5-3BC146BA74E2}"/>
                  </a:ext>
                </a:extLst>
              </p:cNvPr>
              <p:cNvSpPr/>
              <p:nvPr/>
            </p:nvSpPr>
            <p:spPr>
              <a:xfrm>
                <a:off x="7588605" y="3437117"/>
                <a:ext cx="483167" cy="43613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ysClr val="windowText" lastClr="000000"/>
                    </a:solidFill>
                  </a:rPr>
                  <a:t>100</a:t>
                </a:r>
                <a:r>
                  <a:rPr lang="lt-LT" sz="800">
                    <a:solidFill>
                      <a:sysClr val="windowText" lastClr="000000"/>
                    </a:solidFill>
                  </a:rPr>
                  <a:t> proc.</a:t>
                </a:r>
              </a:p>
            </p:txBody>
          </p:sp>
          <p:grpSp>
            <p:nvGrpSpPr>
              <p:cNvPr id="179" name="Group 178">
                <a:extLst>
                  <a:ext uri="{FF2B5EF4-FFF2-40B4-BE49-F238E27FC236}">
                    <a16:creationId xmlns:a16="http://schemas.microsoft.com/office/drawing/2014/main" id="{08D53681-EDB2-083F-EAB1-759FD7BFC4CC}"/>
                  </a:ext>
                </a:extLst>
              </p:cNvPr>
              <p:cNvGrpSpPr/>
              <p:nvPr/>
            </p:nvGrpSpPr>
            <p:grpSpPr>
              <a:xfrm>
                <a:off x="8106918" y="3441329"/>
                <a:ext cx="573629" cy="436136"/>
                <a:chOff x="4137763" y="504841"/>
                <a:chExt cx="1209937" cy="839839"/>
              </a:xfrm>
            </p:grpSpPr>
            <p:sp>
              <p:nvSpPr>
                <p:cNvPr id="181" name="Oval 180">
                  <a:extLst>
                    <a:ext uri="{FF2B5EF4-FFF2-40B4-BE49-F238E27FC236}">
                      <a16:creationId xmlns:a16="http://schemas.microsoft.com/office/drawing/2014/main" id="{93B68D7A-44E6-3C04-81C1-2ECD8398B696}"/>
                    </a:ext>
                  </a:extLst>
                </p:cNvPr>
                <p:cNvSpPr/>
                <p:nvPr/>
              </p:nvSpPr>
              <p:spPr>
                <a:xfrm>
                  <a:off x="4281933" y="504841"/>
                  <a:ext cx="921600" cy="83983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800" b="1">
                    <a:solidFill>
                      <a:sysClr val="windowText" lastClr="000000"/>
                    </a:solidFill>
                  </a:endParaRPr>
                </a:p>
              </p:txBody>
            </p:sp>
            <p:sp>
              <p:nvSpPr>
                <p:cNvPr id="182" name="Rectangle 181">
                  <a:extLst>
                    <a:ext uri="{FF2B5EF4-FFF2-40B4-BE49-F238E27FC236}">
                      <a16:creationId xmlns:a16="http://schemas.microsoft.com/office/drawing/2014/main" id="{D0AF3736-8411-E614-F177-77A2A371A58D}"/>
                    </a:ext>
                  </a:extLst>
                </p:cNvPr>
                <p:cNvSpPr/>
                <p:nvPr/>
              </p:nvSpPr>
              <p:spPr>
                <a:xfrm>
                  <a:off x="4137763" y="596160"/>
                  <a:ext cx="1209937" cy="6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ysClr val="windowText" lastClr="000000"/>
                      </a:solidFill>
                    </a:rPr>
                    <a:t>38,33 </a:t>
                  </a:r>
                  <a:r>
                    <a:rPr lang="lt-LT" sz="800" b="1" dirty="0">
                      <a:solidFill>
                        <a:sysClr val="windowText" lastClr="000000"/>
                      </a:solidFill>
                    </a:rPr>
                    <a:t>mln. Eur</a:t>
                  </a:r>
                </a:p>
              </p:txBody>
            </p:sp>
          </p:grpSp>
          <p:pic>
            <p:nvPicPr>
              <p:cNvPr id="183" name="Picture 182" descr="Icon&#10;&#10;Description automatically generated">
                <a:extLst>
                  <a:ext uri="{FF2B5EF4-FFF2-40B4-BE49-F238E27FC236}">
                    <a16:creationId xmlns:a16="http://schemas.microsoft.com/office/drawing/2014/main" id="{989FEDA9-4123-D4D1-C980-851738EF6875}"/>
                  </a:ext>
                </a:extLst>
              </p:cNvPr>
              <p:cNvPicPr>
                <a:picLocks noChangeAspect="1"/>
              </p:cNvPicPr>
              <p:nvPr/>
            </p:nvPicPr>
            <p:blipFill>
              <a:blip r:embed="rId10"/>
              <a:stretch>
                <a:fillRect/>
              </a:stretch>
            </p:blipFill>
            <p:spPr>
              <a:xfrm>
                <a:off x="4496725" y="3363723"/>
                <a:ext cx="389262" cy="410400"/>
              </a:xfrm>
              <a:prstGeom prst="rect">
                <a:avLst/>
              </a:prstGeom>
            </p:spPr>
          </p:pic>
        </p:grpSp>
        <p:grpSp>
          <p:nvGrpSpPr>
            <p:cNvPr id="16" name="Group 15">
              <a:extLst>
                <a:ext uri="{FF2B5EF4-FFF2-40B4-BE49-F238E27FC236}">
                  <a16:creationId xmlns:a16="http://schemas.microsoft.com/office/drawing/2014/main" id="{18F94EE0-E7EB-FC3E-9CED-7A03042B32B0}"/>
                </a:ext>
              </a:extLst>
            </p:cNvPr>
            <p:cNvGrpSpPr/>
            <p:nvPr/>
          </p:nvGrpSpPr>
          <p:grpSpPr>
            <a:xfrm>
              <a:off x="4523938" y="4019825"/>
              <a:ext cx="4172764" cy="1030476"/>
              <a:chOff x="4523938" y="4062029"/>
              <a:chExt cx="4172764" cy="1030476"/>
            </a:xfrm>
          </p:grpSpPr>
          <p:sp>
            <p:nvSpPr>
              <p:cNvPr id="185" name="Title 2">
                <a:extLst>
                  <a:ext uri="{FF2B5EF4-FFF2-40B4-BE49-F238E27FC236}">
                    <a16:creationId xmlns:a16="http://schemas.microsoft.com/office/drawing/2014/main" id="{F97D6CC0-D384-E9D2-E14B-3431611D2B1F}"/>
                  </a:ext>
                </a:extLst>
              </p:cNvPr>
              <p:cNvSpPr txBox="1">
                <a:spLocks/>
              </p:cNvSpPr>
              <p:nvPr/>
            </p:nvSpPr>
            <p:spPr>
              <a:xfrm>
                <a:off x="4968504" y="4062029"/>
                <a:ext cx="3438740" cy="242128"/>
              </a:xfrm>
              <a:prstGeom prst="rect">
                <a:avLst/>
              </a:prstGeom>
            </p:spPr>
            <p:txBody>
              <a:bodyPr vert="horz" wrap="square" lIns="0" tIns="0" rIns="0" bIns="0" rtlCol="0" anchor="t">
                <a:spAutoFit/>
              </a:bodyPr>
              <a:lstStyle>
                <a:lvl1pPr algn="l" defTabSz="685800" rtl="0" eaLnBrk="1" latinLnBrk="0" hangingPunct="1">
                  <a:lnSpc>
                    <a:spcPct val="90000"/>
                  </a:lnSpc>
                  <a:spcBef>
                    <a:spcPct val="0"/>
                  </a:spcBef>
                  <a:buNone/>
                  <a:defRPr sz="2000" b="1" i="0" kern="1200">
                    <a:solidFill>
                      <a:srgbClr val="2D3934"/>
                    </a:solidFill>
                    <a:latin typeface="Avenir Next Demi Bold" panose="020B0503020202020204" pitchFamily="34" charset="0"/>
                    <a:ea typeface="+mj-ea"/>
                    <a:cs typeface="+mj-cs"/>
                  </a:defRPr>
                </a:lvl1pPr>
              </a:lstStyle>
              <a:p>
                <a:r>
                  <a:rPr lang="lt-LT" sz="800" dirty="0"/>
                  <a:t>Gyvenimo kokybės sveikatos kontekste prevencinės priemonės</a:t>
                </a:r>
              </a:p>
            </p:txBody>
          </p:sp>
          <p:grpSp>
            <p:nvGrpSpPr>
              <p:cNvPr id="186" name="Group 185">
                <a:extLst>
                  <a:ext uri="{FF2B5EF4-FFF2-40B4-BE49-F238E27FC236}">
                    <a16:creationId xmlns:a16="http://schemas.microsoft.com/office/drawing/2014/main" id="{5986CBA9-B15D-B8AB-553A-0E7E66A33821}"/>
                  </a:ext>
                </a:extLst>
              </p:cNvPr>
              <p:cNvGrpSpPr/>
              <p:nvPr/>
            </p:nvGrpSpPr>
            <p:grpSpPr>
              <a:xfrm>
                <a:off x="7588607" y="4543779"/>
                <a:ext cx="1108095" cy="436136"/>
                <a:chOff x="3568115" y="-1462880"/>
                <a:chExt cx="1914869" cy="798291"/>
              </a:xfrm>
            </p:grpSpPr>
            <p:sp>
              <p:nvSpPr>
                <p:cNvPr id="189" name="Rectangle 188">
                  <a:extLst>
                    <a:ext uri="{FF2B5EF4-FFF2-40B4-BE49-F238E27FC236}">
                      <a16:creationId xmlns:a16="http://schemas.microsoft.com/office/drawing/2014/main" id="{B26F1219-62E4-BBB7-FA4B-9BAD87D57D33}"/>
                    </a:ext>
                  </a:extLst>
                </p:cNvPr>
                <p:cNvSpPr/>
                <p:nvPr/>
              </p:nvSpPr>
              <p:spPr>
                <a:xfrm>
                  <a:off x="3568115" y="-1462880"/>
                  <a:ext cx="834946" cy="798289"/>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ysClr val="windowText" lastClr="000000"/>
                      </a:solidFill>
                    </a:rPr>
                    <a:t>100 </a:t>
                  </a:r>
                  <a:r>
                    <a:rPr lang="lt-LT" sz="800" dirty="0">
                      <a:solidFill>
                        <a:sysClr val="windowText" lastClr="000000"/>
                      </a:solidFill>
                    </a:rPr>
                    <a:t>proc.</a:t>
                  </a:r>
                </a:p>
              </p:txBody>
            </p:sp>
            <p:grpSp>
              <p:nvGrpSpPr>
                <p:cNvPr id="190" name="Group 189">
                  <a:extLst>
                    <a:ext uri="{FF2B5EF4-FFF2-40B4-BE49-F238E27FC236}">
                      <a16:creationId xmlns:a16="http://schemas.microsoft.com/office/drawing/2014/main" id="{E3F75F1B-4A55-84D9-2B08-2FC9BD571AE8}"/>
                    </a:ext>
                  </a:extLst>
                </p:cNvPr>
                <p:cNvGrpSpPr/>
                <p:nvPr/>
              </p:nvGrpSpPr>
              <p:grpSpPr>
                <a:xfrm>
                  <a:off x="4435874" y="-1462880"/>
                  <a:ext cx="1047110" cy="798291"/>
                  <a:chOff x="4428674" y="-1636638"/>
                  <a:chExt cx="1047110" cy="839839"/>
                </a:xfrm>
              </p:grpSpPr>
              <p:sp>
                <p:nvSpPr>
                  <p:cNvPr id="192" name="Oval 191">
                    <a:extLst>
                      <a:ext uri="{FF2B5EF4-FFF2-40B4-BE49-F238E27FC236}">
                        <a16:creationId xmlns:a16="http://schemas.microsoft.com/office/drawing/2014/main" id="{BE1CC9A1-469C-F6B1-D333-BE8D4535CFE9}"/>
                      </a:ext>
                    </a:extLst>
                  </p:cNvPr>
                  <p:cNvSpPr/>
                  <p:nvPr/>
                </p:nvSpPr>
                <p:spPr>
                  <a:xfrm>
                    <a:off x="4550004" y="-1636638"/>
                    <a:ext cx="755045" cy="83983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800" b="1">
                      <a:solidFill>
                        <a:sysClr val="windowText" lastClr="000000"/>
                      </a:solidFill>
                    </a:endParaRPr>
                  </a:p>
                </p:txBody>
              </p:sp>
              <p:sp>
                <p:nvSpPr>
                  <p:cNvPr id="193" name="Rectangle 192">
                    <a:extLst>
                      <a:ext uri="{FF2B5EF4-FFF2-40B4-BE49-F238E27FC236}">
                        <a16:creationId xmlns:a16="http://schemas.microsoft.com/office/drawing/2014/main" id="{E1BFB844-55AF-1E24-6D29-4D3FCB9D0949}"/>
                      </a:ext>
                    </a:extLst>
                  </p:cNvPr>
                  <p:cNvSpPr/>
                  <p:nvPr/>
                </p:nvSpPr>
                <p:spPr>
                  <a:xfrm>
                    <a:off x="4428674" y="-1519120"/>
                    <a:ext cx="1047110" cy="6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ysClr val="windowText" lastClr="000000"/>
                        </a:solidFill>
                      </a:rPr>
                      <a:t>25,49 </a:t>
                    </a:r>
                    <a:r>
                      <a:rPr lang="lt-LT" sz="800" b="1" dirty="0">
                        <a:solidFill>
                          <a:sysClr val="windowText" lastClr="000000"/>
                        </a:solidFill>
                      </a:rPr>
                      <a:t>mln. Eur</a:t>
                    </a:r>
                  </a:p>
                </p:txBody>
              </p:sp>
            </p:grpSp>
          </p:grpSp>
          <p:sp>
            <p:nvSpPr>
              <p:cNvPr id="187" name="Rectangle 186">
                <a:extLst>
                  <a:ext uri="{FF2B5EF4-FFF2-40B4-BE49-F238E27FC236}">
                    <a16:creationId xmlns:a16="http://schemas.microsoft.com/office/drawing/2014/main" id="{42442F87-C143-541B-0FEF-67119CB4E796}"/>
                  </a:ext>
                </a:extLst>
              </p:cNvPr>
              <p:cNvSpPr/>
              <p:nvPr/>
            </p:nvSpPr>
            <p:spPr>
              <a:xfrm>
                <a:off x="4981242" y="4175158"/>
                <a:ext cx="2503866" cy="917347"/>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800" dirty="0">
                    <a:solidFill>
                      <a:sysClr val="windowText" lastClr="000000"/>
                    </a:solidFill>
                  </a:rPr>
                  <a:t>Visuomenės sveikatos ir klimato kaitos prevencijos planai, gairės bei profilaktikos programos, kurios buvo orientuotos į 3 skirtingas kryptis: prisitaikymo prie neigiamo klimato kaitos poveikio visuomenės sveikatai; Nacionalinis visuomenės sveikatos ir karščio prevencijos planas; su klimato kaita susijusių ligų profilaktikos programa.</a:t>
                </a:r>
              </a:p>
            </p:txBody>
          </p:sp>
          <p:pic>
            <p:nvPicPr>
              <p:cNvPr id="188" name="Picture 187" descr="Icon&#10;&#10;Description automatically generated">
                <a:extLst>
                  <a:ext uri="{FF2B5EF4-FFF2-40B4-BE49-F238E27FC236}">
                    <a16:creationId xmlns:a16="http://schemas.microsoft.com/office/drawing/2014/main" id="{32E94B01-4224-5669-4B26-DD816E853968}"/>
                  </a:ext>
                </a:extLst>
              </p:cNvPr>
              <p:cNvPicPr>
                <a:picLocks noChangeAspect="1"/>
              </p:cNvPicPr>
              <p:nvPr/>
            </p:nvPicPr>
            <p:blipFill>
              <a:blip r:embed="rId11"/>
              <a:stretch>
                <a:fillRect/>
              </a:stretch>
            </p:blipFill>
            <p:spPr>
              <a:xfrm>
                <a:off x="4523938" y="4428631"/>
                <a:ext cx="356136" cy="410400"/>
              </a:xfrm>
              <a:prstGeom prst="rect">
                <a:avLst/>
              </a:prstGeom>
            </p:spPr>
          </p:pic>
        </p:grpSp>
      </p:grpSp>
    </p:spTree>
    <p:extLst>
      <p:ext uri="{BB962C8B-B14F-4D97-AF65-F5344CB8AC3E}">
        <p14:creationId xmlns:p14="http://schemas.microsoft.com/office/powerpoint/2010/main" val="3447959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8B81B-B15B-347C-BF42-CC04D674F154}"/>
              </a:ext>
            </a:extLst>
          </p:cNvPr>
          <p:cNvSpPr>
            <a:spLocks noGrp="1"/>
          </p:cNvSpPr>
          <p:nvPr>
            <p:ph type="title"/>
          </p:nvPr>
        </p:nvSpPr>
        <p:spPr>
          <a:xfrm>
            <a:off x="533400" y="413468"/>
            <a:ext cx="8064500" cy="276999"/>
          </a:xfrm>
        </p:spPr>
        <p:txBody>
          <a:bodyPr/>
          <a:lstStyle/>
          <a:p>
            <a:r>
              <a:rPr lang="lt-LT" sz="2000" dirty="0"/>
              <a:t>5. Ekosisteminių paslaugų ekonominis vertinimas</a:t>
            </a:r>
            <a:endParaRPr lang="lt-LT" dirty="0"/>
          </a:p>
        </p:txBody>
      </p:sp>
      <p:sp>
        <p:nvSpPr>
          <p:cNvPr id="3" name="Slide Number Placeholder 2">
            <a:extLst>
              <a:ext uri="{FF2B5EF4-FFF2-40B4-BE49-F238E27FC236}">
                <a16:creationId xmlns:a16="http://schemas.microsoft.com/office/drawing/2014/main" id="{689B1AA4-D5E2-2A9B-8E31-8C78026F157E}"/>
              </a:ext>
            </a:extLst>
          </p:cNvPr>
          <p:cNvSpPr>
            <a:spLocks noGrp="1"/>
          </p:cNvSpPr>
          <p:nvPr>
            <p:ph type="sldNum" sz="quarter" idx="12"/>
          </p:nvPr>
        </p:nvSpPr>
        <p:spPr/>
        <p:txBody>
          <a:bodyPr/>
          <a:lstStyle/>
          <a:p>
            <a:fld id="{42B1E8F1-27DF-3C4C-AF5E-F329429EDE92}" type="slidenum">
              <a:rPr lang="lt-LT" smtClean="0"/>
              <a:t>19</a:t>
            </a:fld>
            <a:endParaRPr lang="lt-LT"/>
          </a:p>
        </p:txBody>
      </p:sp>
      <p:graphicFrame>
        <p:nvGraphicFramePr>
          <p:cNvPr id="4" name="Table 4">
            <a:extLst>
              <a:ext uri="{FF2B5EF4-FFF2-40B4-BE49-F238E27FC236}">
                <a16:creationId xmlns:a16="http://schemas.microsoft.com/office/drawing/2014/main" id="{96F6AD1B-A54E-4F18-772E-816C58CCDF95}"/>
              </a:ext>
            </a:extLst>
          </p:cNvPr>
          <p:cNvGraphicFramePr>
            <a:graphicFrameLocks noGrp="1"/>
          </p:cNvGraphicFramePr>
          <p:nvPr>
            <p:extLst>
              <p:ext uri="{D42A27DB-BD31-4B8C-83A1-F6EECF244321}">
                <p14:modId xmlns:p14="http://schemas.microsoft.com/office/powerpoint/2010/main" val="3523470594"/>
              </p:ext>
            </p:extLst>
          </p:nvPr>
        </p:nvGraphicFramePr>
        <p:xfrm>
          <a:off x="546100" y="835175"/>
          <a:ext cx="8064500" cy="3764280"/>
        </p:xfrm>
        <a:graphic>
          <a:graphicData uri="http://schemas.openxmlformats.org/drawingml/2006/table">
            <a:tbl>
              <a:tblPr firstRow="1" bandRow="1">
                <a:tableStyleId>{5C22544A-7EE6-4342-B048-85BDC9FD1C3A}</a:tableStyleId>
              </a:tblPr>
              <a:tblGrid>
                <a:gridCol w="1711765">
                  <a:extLst>
                    <a:ext uri="{9D8B030D-6E8A-4147-A177-3AD203B41FA5}">
                      <a16:colId xmlns:a16="http://schemas.microsoft.com/office/drawing/2014/main" val="3590128997"/>
                    </a:ext>
                  </a:extLst>
                </a:gridCol>
                <a:gridCol w="3108960">
                  <a:extLst>
                    <a:ext uri="{9D8B030D-6E8A-4147-A177-3AD203B41FA5}">
                      <a16:colId xmlns:a16="http://schemas.microsoft.com/office/drawing/2014/main" val="131367457"/>
                    </a:ext>
                  </a:extLst>
                </a:gridCol>
                <a:gridCol w="1090246">
                  <a:extLst>
                    <a:ext uri="{9D8B030D-6E8A-4147-A177-3AD203B41FA5}">
                      <a16:colId xmlns:a16="http://schemas.microsoft.com/office/drawing/2014/main" val="2347693801"/>
                    </a:ext>
                  </a:extLst>
                </a:gridCol>
                <a:gridCol w="2153529">
                  <a:extLst>
                    <a:ext uri="{9D8B030D-6E8A-4147-A177-3AD203B41FA5}">
                      <a16:colId xmlns:a16="http://schemas.microsoft.com/office/drawing/2014/main" val="3760441809"/>
                    </a:ext>
                  </a:extLst>
                </a:gridCol>
              </a:tblGrid>
              <a:tr h="370840">
                <a:tc>
                  <a:txBody>
                    <a:bodyPr/>
                    <a:lstStyle/>
                    <a:p>
                      <a:r>
                        <a:rPr lang="lt-LT" sz="1000" b="0" dirty="0">
                          <a:latin typeface="+mn-lt"/>
                        </a:rPr>
                        <a:t>EP pagal CICES</a:t>
                      </a:r>
                    </a:p>
                  </a:txBody>
                  <a:tcPr/>
                </a:tc>
                <a:tc>
                  <a:txBody>
                    <a:bodyPr/>
                    <a:lstStyle/>
                    <a:p>
                      <a:r>
                        <a:rPr lang="lt-LT" sz="1000" b="0" dirty="0">
                          <a:latin typeface="+mn-lt"/>
                        </a:rPr>
                        <a:t>Apibūdinimas</a:t>
                      </a:r>
                    </a:p>
                  </a:txBody>
                  <a:tcPr/>
                </a:tc>
                <a:tc>
                  <a:txBody>
                    <a:bodyPr/>
                    <a:lstStyle/>
                    <a:p>
                      <a:r>
                        <a:rPr lang="lt-LT" sz="1000" b="0" dirty="0">
                          <a:latin typeface="+mn-lt"/>
                        </a:rPr>
                        <a:t>Metodas</a:t>
                      </a:r>
                    </a:p>
                  </a:txBody>
                  <a:tcPr/>
                </a:tc>
                <a:tc>
                  <a:txBody>
                    <a:bodyPr/>
                    <a:lstStyle/>
                    <a:p>
                      <a:r>
                        <a:rPr lang="lt-LT" sz="1000" b="0" dirty="0">
                          <a:latin typeface="+mn-lt"/>
                        </a:rPr>
                        <a:t>Vertė</a:t>
                      </a:r>
                    </a:p>
                  </a:txBody>
                  <a:tcPr/>
                </a:tc>
                <a:extLst>
                  <a:ext uri="{0D108BD9-81ED-4DB2-BD59-A6C34878D82A}">
                    <a16:rowId xmlns:a16="http://schemas.microsoft.com/office/drawing/2014/main" val="3718879958"/>
                  </a:ext>
                </a:extLst>
              </a:tr>
              <a:tr h="370840">
                <a:tc>
                  <a:txBody>
                    <a:bodyPr/>
                    <a:lstStyle/>
                    <a:p>
                      <a:r>
                        <a:rPr lang="lt-LT" sz="900" b="0" kern="1200" dirty="0">
                          <a:solidFill>
                            <a:schemeClr val="dk1"/>
                          </a:solidFill>
                          <a:effectLst/>
                          <a:latin typeface="+mn-lt"/>
                          <a:ea typeface="+mn-ea"/>
                          <a:cs typeface="+mn-cs"/>
                        </a:rPr>
                        <a:t>Vandens ciklo, įskaitant potvynius, reguliavimas (2.2.1.3)</a:t>
                      </a:r>
                      <a:endParaRPr lang="lt-LT" sz="9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t-LT" sz="900" b="0" dirty="0">
                          <a:solidFill>
                            <a:schemeClr val="tx1"/>
                          </a:solidFill>
                          <a:latin typeface="+mn-lt"/>
                        </a:rPr>
                        <a:t>Žaliosios infrastruktūros teikiamos vandens infiltracijos bei išvalymo EP</a:t>
                      </a:r>
                      <a:endParaRPr lang="en-GB" sz="900" b="0" dirty="0">
                        <a:solidFill>
                          <a:schemeClr val="tx1"/>
                        </a:solidFill>
                        <a:latin typeface="+mn-lt"/>
                      </a:endParaRPr>
                    </a:p>
                  </a:txBody>
                  <a:tcPr/>
                </a:tc>
                <a:tc>
                  <a:txBody>
                    <a:bodyPr/>
                    <a:lstStyle/>
                    <a:p>
                      <a:r>
                        <a:rPr lang="lt-LT" sz="900" b="0" dirty="0">
                          <a:latin typeface="+mn-lt"/>
                        </a:rPr>
                        <a:t>Išlaidų perkėlimo</a:t>
                      </a:r>
                    </a:p>
                  </a:txBody>
                  <a:tcPr/>
                </a:tc>
                <a:tc>
                  <a:txBody>
                    <a:bodyPr/>
                    <a:lstStyle/>
                    <a:p>
                      <a:r>
                        <a:rPr lang="lt-LT" sz="900" b="0" dirty="0">
                          <a:latin typeface="+mn-lt"/>
                        </a:rPr>
                        <a:t>15,7 mln. Eur</a:t>
                      </a:r>
                    </a:p>
                  </a:txBody>
                  <a:tcPr/>
                </a:tc>
                <a:extLst>
                  <a:ext uri="{0D108BD9-81ED-4DB2-BD59-A6C34878D82A}">
                    <a16:rowId xmlns:a16="http://schemas.microsoft.com/office/drawing/2014/main" val="3010274585"/>
                  </a:ext>
                </a:extLst>
              </a:tr>
              <a:tr h="370840">
                <a:tc>
                  <a:txBody>
                    <a:bodyPr/>
                    <a:lstStyle/>
                    <a:p>
                      <a:r>
                        <a:rPr lang="lt-LT" sz="900" b="0" kern="1200" dirty="0">
                          <a:solidFill>
                            <a:schemeClr val="dk1"/>
                          </a:solidFill>
                          <a:effectLst/>
                          <a:latin typeface="+mn-lt"/>
                          <a:ea typeface="+mn-ea"/>
                          <a:cs typeface="+mn-cs"/>
                        </a:rPr>
                        <a:t>Mikroklimato reguliavimas (2.2.6.2)</a:t>
                      </a:r>
                      <a:endParaRPr lang="lt-LT" sz="9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t-LT" sz="900" b="0" dirty="0">
                          <a:solidFill>
                            <a:schemeClr val="tx1"/>
                          </a:solidFill>
                          <a:latin typeface="+mn-lt"/>
                        </a:rPr>
                        <a:t>Žaliosios infrastruktūros teikiama suminio garavimo EP, kuri sugeria ore esančią šiluminę energiją ir mažina oro temperatūrą</a:t>
                      </a:r>
                      <a:endParaRPr lang="en-GB" sz="900" b="0" dirty="0">
                        <a:solidFill>
                          <a:schemeClr val="tx1"/>
                        </a:solidFill>
                        <a:latin typeface="+mn-lt"/>
                      </a:endParaRPr>
                    </a:p>
                  </a:txBody>
                  <a:tcPr/>
                </a:tc>
                <a:tc>
                  <a:txBody>
                    <a:bodyPr/>
                    <a:lstStyle/>
                    <a:p>
                      <a:r>
                        <a:rPr lang="lt-LT" sz="900" b="0" dirty="0">
                          <a:latin typeface="+mn-lt"/>
                        </a:rPr>
                        <a:t>Vertės perkėlimo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t-LT" sz="900" b="0" dirty="0">
                          <a:latin typeface="+mn-lt"/>
                        </a:rPr>
                        <a:t>585,1 tūkst. Eur/metus (Vilniaus m.)</a:t>
                      </a:r>
                      <a:endParaRPr lang="en-ZW" sz="900" b="0" dirty="0">
                        <a:latin typeface="+mn-lt"/>
                      </a:endParaRPr>
                    </a:p>
                  </a:txBody>
                  <a:tcPr/>
                </a:tc>
                <a:extLst>
                  <a:ext uri="{0D108BD9-81ED-4DB2-BD59-A6C34878D82A}">
                    <a16:rowId xmlns:a16="http://schemas.microsoft.com/office/drawing/2014/main" val="1710912078"/>
                  </a:ext>
                </a:extLst>
              </a:tr>
              <a:tr h="370840">
                <a:tc>
                  <a:txBody>
                    <a:bodyPr/>
                    <a:lstStyle/>
                    <a:p>
                      <a:r>
                        <a:rPr lang="lt-LT" sz="900" b="0" kern="1200" dirty="0">
                          <a:solidFill>
                            <a:schemeClr val="dk1"/>
                          </a:solidFill>
                          <a:effectLst/>
                          <a:latin typeface="+mn-lt"/>
                          <a:ea typeface="+mn-ea"/>
                          <a:cs typeface="+mn-cs"/>
                        </a:rPr>
                        <a:t>Augalų apdulkinimas (2.2.2.1)</a:t>
                      </a:r>
                      <a:endParaRPr lang="lt-LT" sz="9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t-LT" sz="900" b="0" dirty="0">
                          <a:solidFill>
                            <a:schemeClr val="tx1"/>
                          </a:solidFill>
                        </a:rPr>
                        <a:t>Laukinių apdulkintojų teikiama augalų apdulkinimo EP, jų apsauga ir populiacijos didinimas</a:t>
                      </a:r>
                      <a:endParaRPr lang="en-GB" sz="900" b="0" dirty="0">
                        <a:solidFill>
                          <a:schemeClr val="tx1"/>
                        </a:solidFill>
                      </a:endParaRPr>
                    </a:p>
                  </a:txBody>
                  <a:tcPr/>
                </a:tc>
                <a:tc>
                  <a:txBody>
                    <a:bodyPr/>
                    <a:lstStyle/>
                    <a:p>
                      <a:r>
                        <a:rPr lang="lt-LT" sz="900" b="0" dirty="0">
                          <a:latin typeface="+mn-lt"/>
                        </a:rPr>
                        <a:t>Rinkos kainos</a:t>
                      </a:r>
                    </a:p>
                  </a:txBody>
                  <a:tcPr/>
                </a:tc>
                <a:tc>
                  <a:txBody>
                    <a:bodyPr/>
                    <a:lstStyle/>
                    <a:p>
                      <a:r>
                        <a:rPr lang="lt-LT" sz="900" b="0" dirty="0">
                          <a:latin typeface="+mn-lt"/>
                        </a:rPr>
                        <a:t>151,76 mln. Eur</a:t>
                      </a:r>
                    </a:p>
                  </a:txBody>
                  <a:tcPr/>
                </a:tc>
                <a:extLst>
                  <a:ext uri="{0D108BD9-81ED-4DB2-BD59-A6C34878D82A}">
                    <a16:rowId xmlns:a16="http://schemas.microsoft.com/office/drawing/2014/main" val="430463934"/>
                  </a:ext>
                </a:extLst>
              </a:tr>
              <a:tr h="205833">
                <a:tc rowSpan="2">
                  <a:txBody>
                    <a:bodyPr/>
                    <a:lstStyle/>
                    <a:p>
                      <a:r>
                        <a:rPr lang="lt-LT" sz="900" b="0" kern="1200" dirty="0">
                          <a:solidFill>
                            <a:schemeClr val="dk1"/>
                          </a:solidFill>
                          <a:effectLst/>
                          <a:latin typeface="+mn-lt"/>
                          <a:ea typeface="+mn-ea"/>
                          <a:cs typeface="+mn-cs"/>
                        </a:rPr>
                        <a:t>Patyrimu (3.1.1.1 ir 3.1.2.2) paremta sąveika su gyvąja gamta</a:t>
                      </a:r>
                      <a:endParaRPr lang="lt-LT" sz="900" b="0" dirty="0">
                        <a:latin typeface="+mn-lt"/>
                      </a:endParaRPr>
                    </a:p>
                  </a:txBody>
                  <a:tcPr/>
                </a:tc>
                <a:tc>
                  <a:txBody>
                    <a:bodyPr/>
                    <a:lstStyle/>
                    <a:p>
                      <a:r>
                        <a:rPr lang="lt-LT" sz="900" b="0" dirty="0">
                          <a:latin typeface="+mn-lt"/>
                        </a:rPr>
                        <a:t>Apskaičiuoti sąveikos su gyvąja gamta patyrimo EP, teikiamų Lietuvos saugomų teritorijų (ST) egzistavimo</a:t>
                      </a:r>
                    </a:p>
                  </a:txBody>
                  <a:tcPr/>
                </a:tc>
                <a:tc>
                  <a:txBody>
                    <a:bodyPr/>
                    <a:lstStyle/>
                    <a:p>
                      <a:r>
                        <a:rPr lang="lt-LT" sz="900" b="0" dirty="0">
                          <a:latin typeface="+mn-lt"/>
                        </a:rPr>
                        <a:t>Kelionės išlaidų</a:t>
                      </a:r>
                    </a:p>
                  </a:txBody>
                  <a:tcPr/>
                </a:tc>
                <a:tc>
                  <a:txBody>
                    <a:bodyPr/>
                    <a:lstStyle/>
                    <a:p>
                      <a:r>
                        <a:rPr lang="lt-LT" sz="900" b="0" dirty="0">
                          <a:latin typeface="+mn-lt"/>
                        </a:rPr>
                        <a:t>79,4 mln. Eur (tiesioginio monitoringo duomenys)</a:t>
                      </a:r>
                    </a:p>
                    <a:p>
                      <a:r>
                        <a:rPr lang="lt-LT" sz="900" b="0" dirty="0">
                          <a:latin typeface="+mn-lt"/>
                        </a:rPr>
                        <a:t>89 mln. Eur (netiesioginio monitoringo duomenys)</a:t>
                      </a:r>
                    </a:p>
                  </a:txBody>
                  <a:tcPr/>
                </a:tc>
                <a:extLst>
                  <a:ext uri="{0D108BD9-81ED-4DB2-BD59-A6C34878D82A}">
                    <a16:rowId xmlns:a16="http://schemas.microsoft.com/office/drawing/2014/main" val="270598055"/>
                  </a:ext>
                </a:extLst>
              </a:tr>
              <a:tr h="370840">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lt-LT" sz="1000" b="0" dirty="0">
                        <a:latin typeface="+mn-lt"/>
                      </a:endParaRPr>
                    </a:p>
                  </a:txBody>
                  <a:tcPr/>
                </a:tc>
                <a:tc>
                  <a:txBody>
                    <a:bodyPr/>
                    <a:lstStyle/>
                    <a:p>
                      <a:r>
                        <a:rPr lang="lt-LT" sz="900" b="0" dirty="0">
                          <a:latin typeface="+mn-lt"/>
                        </a:rPr>
                        <a:t>Apskaičiuoti patyrimu paremtos sąveikos su gyvąja gamta EP, teikiamų Lietuvos  saugomose teritorijose (ST) veikiančiose aštuoniose gamtos mokyklose, ekonominę vertę</a:t>
                      </a:r>
                    </a:p>
                  </a:txBody>
                  <a:tcPr/>
                </a:tc>
                <a:tc>
                  <a:txBody>
                    <a:bodyPr/>
                    <a:lstStyle/>
                    <a:p>
                      <a:r>
                        <a:rPr lang="lt-LT" sz="900" b="0" dirty="0">
                          <a:latin typeface="+mn-lt"/>
                        </a:rPr>
                        <a:t>Rinkos kainos</a:t>
                      </a:r>
                    </a:p>
                  </a:txBody>
                  <a:tcPr/>
                </a:tc>
                <a:tc>
                  <a:txBody>
                    <a:bodyPr/>
                    <a:lstStyle/>
                    <a:p>
                      <a:r>
                        <a:rPr lang="lt-LT" sz="900" b="0" dirty="0">
                          <a:latin typeface="+mn-lt"/>
                        </a:rPr>
                        <a:t>32,1 tūkst. Eur</a:t>
                      </a:r>
                    </a:p>
                  </a:txBody>
                  <a:tcPr/>
                </a:tc>
                <a:extLst>
                  <a:ext uri="{0D108BD9-81ED-4DB2-BD59-A6C34878D82A}">
                    <a16:rowId xmlns:a16="http://schemas.microsoft.com/office/drawing/2014/main" val="13066895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t-LT" sz="900" b="0" kern="1200" dirty="0">
                          <a:solidFill>
                            <a:schemeClr val="dk1"/>
                          </a:solidFill>
                          <a:effectLst/>
                          <a:latin typeface="+mn-lt"/>
                          <a:ea typeface="+mn-ea"/>
                          <a:cs typeface="+mn-cs"/>
                        </a:rPr>
                        <a:t>Pažinimu (3.2.1.3) paremta sąveika su gyvąja gamta</a:t>
                      </a:r>
                      <a:endParaRPr lang="lt-LT" sz="9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t-LT" sz="900" b="0" dirty="0">
                          <a:solidFill>
                            <a:schemeClr val="tx1"/>
                          </a:solidFill>
                        </a:rPr>
                        <a:t>Apskaičiuoti pažinimu paremtos sąveikos su gyvąja gamta teikiamą pažinimo EP ekonominę vertę, kurią sukuria filmai apie Lietuvos gamtą</a:t>
                      </a:r>
                      <a:endParaRPr lang="en-GB" sz="900" b="0" dirty="0">
                        <a:solidFill>
                          <a:schemeClr val="tx1"/>
                        </a:solidFill>
                      </a:endParaRPr>
                    </a:p>
                  </a:txBody>
                  <a:tcPr/>
                </a:tc>
                <a:tc>
                  <a:txBody>
                    <a:bodyPr/>
                    <a:lstStyle/>
                    <a:p>
                      <a:r>
                        <a:rPr lang="lt-LT" sz="900" b="0" dirty="0">
                          <a:latin typeface="+mn-lt"/>
                        </a:rPr>
                        <a:t>Laiko įkainojimo</a:t>
                      </a:r>
                    </a:p>
                  </a:txBody>
                  <a:tcPr/>
                </a:tc>
                <a:tc>
                  <a:txBody>
                    <a:bodyPr/>
                    <a:lstStyle/>
                    <a:p>
                      <a:r>
                        <a:rPr lang="lt-LT" sz="900" b="0" dirty="0">
                          <a:latin typeface="+mn-lt"/>
                        </a:rPr>
                        <a:t>728 tūkst. Eur</a:t>
                      </a:r>
                    </a:p>
                  </a:txBody>
                  <a:tcPr/>
                </a:tc>
                <a:extLst>
                  <a:ext uri="{0D108BD9-81ED-4DB2-BD59-A6C34878D82A}">
                    <a16:rowId xmlns:a16="http://schemas.microsoft.com/office/drawing/2014/main" val="2874992687"/>
                  </a:ext>
                </a:extLst>
              </a:tr>
              <a:tr h="370840">
                <a:tc>
                  <a:txBody>
                    <a:bodyPr/>
                    <a:lstStyle/>
                    <a:p>
                      <a:r>
                        <a:rPr lang="lt-LT" sz="900" b="0" kern="1200" dirty="0">
                          <a:solidFill>
                            <a:schemeClr val="dk1"/>
                          </a:solidFill>
                          <a:effectLst/>
                          <a:latin typeface="+mn-lt"/>
                          <a:ea typeface="+mn-ea"/>
                          <a:cs typeface="+mn-cs"/>
                        </a:rPr>
                        <a:t>Šiltnamio efektą sukeliančių dujų (pvz. CO2) koncentracijos mažinimas (2.2.6.1)</a:t>
                      </a:r>
                      <a:endParaRPr lang="lt-LT" sz="900" b="0" dirty="0">
                        <a:latin typeface="+mn-lt"/>
                      </a:endParaRPr>
                    </a:p>
                  </a:txBody>
                  <a:tcPr/>
                </a:tc>
                <a:tc>
                  <a:txBody>
                    <a:bodyPr/>
                    <a:lstStyle/>
                    <a:p>
                      <a:r>
                        <a:rPr lang="lt-LT" sz="900" b="0" dirty="0">
                          <a:latin typeface="+mn-lt"/>
                        </a:rPr>
                        <a:t>Miškų ir kitų ekosistemų teikiama anglies sekvestracija </a:t>
                      </a:r>
                    </a:p>
                  </a:txBody>
                  <a:tcPr/>
                </a:tc>
                <a:tc>
                  <a:txBody>
                    <a:bodyPr/>
                    <a:lstStyle/>
                    <a:p>
                      <a:r>
                        <a:rPr lang="lt-LT" sz="900" b="0" dirty="0">
                          <a:latin typeface="+mn-lt"/>
                        </a:rPr>
                        <a:t>Rinkos kainos</a:t>
                      </a:r>
                    </a:p>
                  </a:txBody>
                  <a:tcPr/>
                </a:tc>
                <a:tc>
                  <a:txBody>
                    <a:bodyPr/>
                    <a:lstStyle/>
                    <a:p>
                      <a:r>
                        <a:rPr lang="lt-LT" sz="900" b="0" dirty="0">
                          <a:latin typeface="+mn-lt"/>
                        </a:rPr>
                        <a:t>Miškai: 564,7 mln. Eur (2022)</a:t>
                      </a:r>
                    </a:p>
                    <a:p>
                      <a:r>
                        <a:rPr lang="lt-LT" sz="900" b="0" dirty="0">
                          <a:latin typeface="+mn-lt"/>
                        </a:rPr>
                        <a:t>Pievos: 65,5 mln. Eur (2022)</a:t>
                      </a:r>
                    </a:p>
                  </a:txBody>
                  <a:tcPr/>
                </a:tc>
                <a:extLst>
                  <a:ext uri="{0D108BD9-81ED-4DB2-BD59-A6C34878D82A}">
                    <a16:rowId xmlns:a16="http://schemas.microsoft.com/office/drawing/2014/main" val="2341140473"/>
                  </a:ext>
                </a:extLst>
              </a:tr>
            </a:tbl>
          </a:graphicData>
        </a:graphic>
      </p:graphicFrame>
    </p:spTree>
    <p:extLst>
      <p:ext uri="{BB962C8B-B14F-4D97-AF65-F5344CB8AC3E}">
        <p14:creationId xmlns:p14="http://schemas.microsoft.com/office/powerpoint/2010/main" val="428674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A7AC-1F9C-BE48-9602-9B5CD5013E37}"/>
              </a:ext>
            </a:extLst>
          </p:cNvPr>
          <p:cNvSpPr>
            <a:spLocks noGrp="1"/>
          </p:cNvSpPr>
          <p:nvPr>
            <p:ph type="title"/>
          </p:nvPr>
        </p:nvSpPr>
        <p:spPr>
          <a:xfrm>
            <a:off x="533400" y="318219"/>
            <a:ext cx="8064500" cy="217872"/>
          </a:xfrm>
        </p:spPr>
        <p:txBody>
          <a:bodyPr>
            <a:noAutofit/>
          </a:bodyPr>
          <a:lstStyle/>
          <a:p>
            <a:r>
              <a:rPr lang="lt-LT"/>
              <a:t>Studijos</a:t>
            </a:r>
            <a:r>
              <a:rPr lang="en-US"/>
              <a:t> </a:t>
            </a:r>
            <a:r>
              <a:rPr lang="en-US" err="1"/>
              <a:t>tiksla</a:t>
            </a:r>
            <a:r>
              <a:rPr lang="lt-LT"/>
              <a:t>i</a:t>
            </a:r>
            <a:r>
              <a:rPr lang="en-US"/>
              <a:t>, </a:t>
            </a:r>
            <a:r>
              <a:rPr lang="en-US" err="1"/>
              <a:t>uždaviniai</a:t>
            </a:r>
            <a:r>
              <a:rPr lang="en-US"/>
              <a:t> ir </a:t>
            </a:r>
            <a:r>
              <a:rPr lang="en-US" err="1"/>
              <a:t>rezultatas</a:t>
            </a:r>
            <a:endParaRPr lang="en-US"/>
          </a:p>
        </p:txBody>
      </p:sp>
      <p:sp>
        <p:nvSpPr>
          <p:cNvPr id="3" name="Slide Number Placeholder 2">
            <a:extLst>
              <a:ext uri="{FF2B5EF4-FFF2-40B4-BE49-F238E27FC236}">
                <a16:creationId xmlns:a16="http://schemas.microsoft.com/office/drawing/2014/main" id="{D6E2D246-94E3-6840-BB06-F6AE8AAC8FAE}"/>
              </a:ext>
            </a:extLst>
          </p:cNvPr>
          <p:cNvSpPr>
            <a:spLocks noGrp="1"/>
          </p:cNvSpPr>
          <p:nvPr>
            <p:ph type="sldNum" sz="quarter" idx="12"/>
          </p:nvPr>
        </p:nvSpPr>
        <p:spPr>
          <a:xfrm>
            <a:off x="6540500" y="169669"/>
            <a:ext cx="2057400" cy="183555"/>
          </a:xfrm>
        </p:spPr>
        <p:txBody>
          <a:bodyPr/>
          <a:lstStyle/>
          <a:p>
            <a:fld id="{42B1E8F1-27DF-3C4C-AF5E-F329429EDE92}" type="slidenum">
              <a:rPr lang="en-US"/>
              <a:t>2</a:t>
            </a:fld>
            <a:endParaRPr lang="en-US"/>
          </a:p>
        </p:txBody>
      </p:sp>
      <p:grpSp>
        <p:nvGrpSpPr>
          <p:cNvPr id="11" name="Group 10">
            <a:extLst>
              <a:ext uri="{FF2B5EF4-FFF2-40B4-BE49-F238E27FC236}">
                <a16:creationId xmlns:a16="http://schemas.microsoft.com/office/drawing/2014/main" id="{CF3542F7-B8A5-246C-F14D-837E03C86823}"/>
              </a:ext>
            </a:extLst>
          </p:cNvPr>
          <p:cNvGrpSpPr/>
          <p:nvPr/>
        </p:nvGrpSpPr>
        <p:grpSpPr>
          <a:xfrm>
            <a:off x="518004" y="770993"/>
            <a:ext cx="8175758" cy="3814788"/>
            <a:chOff x="518004" y="770993"/>
            <a:chExt cx="8175758" cy="3814788"/>
          </a:xfrm>
        </p:grpSpPr>
        <p:sp>
          <p:nvSpPr>
            <p:cNvPr id="129" name="Rectangle 128">
              <a:extLst>
                <a:ext uri="{FF2B5EF4-FFF2-40B4-BE49-F238E27FC236}">
                  <a16:creationId xmlns:a16="http://schemas.microsoft.com/office/drawing/2014/main" id="{C20B4C9F-457F-9C4C-960C-F19275FB92D9}"/>
                </a:ext>
              </a:extLst>
            </p:cNvPr>
            <p:cNvSpPr/>
            <p:nvPr/>
          </p:nvSpPr>
          <p:spPr>
            <a:xfrm>
              <a:off x="518004" y="770993"/>
              <a:ext cx="2570552" cy="289452"/>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750"/>
                </a:spcBef>
              </a:pPr>
              <a:r>
                <a:rPr lang="lt-LT" sz="1000" b="1" err="1">
                  <a:solidFill>
                    <a:srgbClr val="E1E1D5"/>
                  </a:solidFill>
                </a:rPr>
                <a:t>Studiios</a:t>
              </a:r>
              <a:r>
                <a:rPr lang="lt-LT" sz="1000" b="1">
                  <a:solidFill>
                    <a:srgbClr val="E1E1D5"/>
                  </a:solidFill>
                </a:rPr>
                <a:t> tikslai</a:t>
              </a:r>
              <a:endParaRPr lang="en-US" sz="1000" b="1">
                <a:solidFill>
                  <a:srgbClr val="E1E1D5"/>
                </a:solidFill>
              </a:endParaRPr>
            </a:p>
          </p:txBody>
        </p:sp>
        <p:sp>
          <p:nvSpPr>
            <p:cNvPr id="120" name="Rectangle 119">
              <a:extLst>
                <a:ext uri="{FF2B5EF4-FFF2-40B4-BE49-F238E27FC236}">
                  <a16:creationId xmlns:a16="http://schemas.microsoft.com/office/drawing/2014/main" id="{48FF6F31-D600-9948-8CC2-C2EEAAE46965}"/>
                </a:ext>
              </a:extLst>
            </p:cNvPr>
            <p:cNvSpPr/>
            <p:nvPr/>
          </p:nvSpPr>
          <p:spPr>
            <a:xfrm>
              <a:off x="6055446" y="770993"/>
              <a:ext cx="2555154" cy="289452"/>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750"/>
                </a:spcBef>
              </a:pPr>
              <a:r>
                <a:rPr lang="lt-LT" sz="1000" b="1">
                  <a:solidFill>
                    <a:srgbClr val="E1E1D5"/>
                  </a:solidFill>
                </a:rPr>
                <a:t>Studijos</a:t>
              </a:r>
              <a:r>
                <a:rPr lang="en-US" sz="1000" b="1">
                  <a:solidFill>
                    <a:srgbClr val="E1E1D5"/>
                  </a:solidFill>
                  <a:latin typeface="Avenir Next Demi Bold" panose="020B0503020202020204" pitchFamily="34" charset="0"/>
                </a:rPr>
                <a:t> </a:t>
              </a:r>
              <a:r>
                <a:rPr lang="en-US" sz="1000" b="1" err="1">
                  <a:solidFill>
                    <a:srgbClr val="E1E1D5"/>
                  </a:solidFill>
                  <a:latin typeface="Avenir Next Demi Bold" panose="020B0503020202020204" pitchFamily="34" charset="0"/>
                </a:rPr>
                <a:t>rezultatas</a:t>
              </a:r>
              <a:endParaRPr lang="en-US" sz="1000" b="1">
                <a:solidFill>
                  <a:srgbClr val="E1E1D5"/>
                </a:solidFill>
                <a:latin typeface="Avenir Next Demi Bold" panose="020B0503020202020204" pitchFamily="34" charset="0"/>
              </a:endParaRPr>
            </a:p>
          </p:txBody>
        </p:sp>
        <p:grpSp>
          <p:nvGrpSpPr>
            <p:cNvPr id="127" name="Group 126">
              <a:extLst>
                <a:ext uri="{FF2B5EF4-FFF2-40B4-BE49-F238E27FC236}">
                  <a16:creationId xmlns:a16="http://schemas.microsoft.com/office/drawing/2014/main" id="{CA028988-7331-8C49-8DE6-F04970E0CA18}"/>
                </a:ext>
              </a:extLst>
            </p:cNvPr>
            <p:cNvGrpSpPr/>
            <p:nvPr/>
          </p:nvGrpSpPr>
          <p:grpSpPr>
            <a:xfrm>
              <a:off x="3280374" y="770993"/>
              <a:ext cx="2707654" cy="289452"/>
              <a:chOff x="3237139" y="664356"/>
              <a:chExt cx="2707654" cy="289452"/>
            </a:xfrm>
          </p:grpSpPr>
          <p:sp>
            <p:nvSpPr>
              <p:cNvPr id="29" name="Rectangle 28">
                <a:extLst>
                  <a:ext uri="{FF2B5EF4-FFF2-40B4-BE49-F238E27FC236}">
                    <a16:creationId xmlns:a16="http://schemas.microsoft.com/office/drawing/2014/main" id="{18F48207-8423-1141-83EB-97022D6C7BE2}"/>
                  </a:ext>
                </a:extLst>
              </p:cNvPr>
              <p:cNvSpPr/>
              <p:nvPr/>
            </p:nvSpPr>
            <p:spPr>
              <a:xfrm>
                <a:off x="3237139" y="664356"/>
                <a:ext cx="2592382" cy="289452"/>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750"/>
                  </a:spcBef>
                </a:pPr>
                <a:r>
                  <a:rPr lang="lt-LT" sz="1000" b="1">
                    <a:solidFill>
                      <a:srgbClr val="E1E1D5"/>
                    </a:solidFill>
                  </a:rPr>
                  <a:t>Studijos uždaviniai </a:t>
                </a:r>
                <a:endParaRPr lang="en-US" sz="1000" b="1">
                  <a:solidFill>
                    <a:srgbClr val="E1E1D5"/>
                  </a:solidFill>
                </a:endParaRPr>
              </a:p>
            </p:txBody>
          </p:sp>
          <p:pic>
            <p:nvPicPr>
              <p:cNvPr id="30" name="Picture 29">
                <a:extLst>
                  <a:ext uri="{FF2B5EF4-FFF2-40B4-BE49-F238E27FC236}">
                    <a16:creationId xmlns:a16="http://schemas.microsoft.com/office/drawing/2014/main" id="{56C24252-F661-2942-A0E0-06DB770C6ED8}"/>
                  </a:ext>
                </a:extLst>
              </p:cNvPr>
              <p:cNvPicPr>
                <a:picLocks noChangeAspect="1"/>
              </p:cNvPicPr>
              <p:nvPr/>
            </p:nvPicPr>
            <p:blipFill>
              <a:blip r:embed="rId2"/>
              <a:stretch>
                <a:fillRect/>
              </a:stretch>
            </p:blipFill>
            <p:spPr>
              <a:xfrm>
                <a:off x="5820742" y="664356"/>
                <a:ext cx="124051" cy="289452"/>
              </a:xfrm>
              <a:prstGeom prst="rect">
                <a:avLst/>
              </a:prstGeom>
            </p:spPr>
          </p:pic>
        </p:grpSp>
        <p:sp>
          <p:nvSpPr>
            <p:cNvPr id="10" name="Text Placeholder 7">
              <a:extLst>
                <a:ext uri="{FF2B5EF4-FFF2-40B4-BE49-F238E27FC236}">
                  <a16:creationId xmlns:a16="http://schemas.microsoft.com/office/drawing/2014/main" id="{276D1CB6-65D6-6D46-BD8C-9000570063A3}"/>
                </a:ext>
              </a:extLst>
            </p:cNvPr>
            <p:cNvSpPr txBox="1">
              <a:spLocks/>
            </p:cNvSpPr>
            <p:nvPr/>
          </p:nvSpPr>
          <p:spPr>
            <a:xfrm>
              <a:off x="6138608" y="1164611"/>
              <a:ext cx="2555154" cy="1107996"/>
            </a:xfrm>
            <a:prstGeom prst="rect">
              <a:avLst/>
            </a:prstGeom>
          </p:spPr>
          <p:txBody>
            <a:bodyPr vert="horz" wrap="square" lIns="0" tIns="0" rIns="0" bIns="0" rtlCol="0">
              <a:spAutoFit/>
            </a:bodyPr>
            <a:lstStyle>
              <a:lvl1pPr marL="0" indent="0" algn="l" defTabSz="685800" rtl="0" eaLnBrk="1" latinLnBrk="0" hangingPunct="1">
                <a:lnSpc>
                  <a:spcPct val="90000"/>
                </a:lnSpc>
                <a:spcBef>
                  <a:spcPts val="750"/>
                </a:spcBef>
                <a:buFont typeface="Arial" panose="020B0604020202020204" pitchFamily="34" charset="0"/>
                <a:buNone/>
                <a:defRPr sz="800" b="0" i="0" kern="1200">
                  <a:solidFill>
                    <a:srgbClr val="2D3934"/>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lt-LT" sz="1000" dirty="0">
                  <a:solidFill>
                    <a:sysClr val="windowText" lastClr="000000"/>
                  </a:solidFill>
                </a:rPr>
                <a:t>Parengta nacionalinė studija, kurioje pateikti </a:t>
              </a:r>
              <a:r>
                <a:rPr lang="lt-LT" sz="1000" b="1" dirty="0">
                  <a:solidFill>
                    <a:sysClr val="windowText" lastClr="000000"/>
                  </a:solidFill>
                </a:rPr>
                <a:t>pasiūlymai dėl EP ir jų socioekonominio vertinimo modelių integravimo į viešųjų sprendimų priėmimo procesus</a:t>
              </a:r>
              <a:r>
                <a:rPr lang="lt-LT" sz="1000" dirty="0">
                  <a:solidFill>
                    <a:sysClr val="windowText" lastClr="000000"/>
                  </a:solidFill>
                </a:rPr>
                <a:t>, gebėjimų ugdymo ir žinių bazės didinimo bei visuomenės informavimo apie EP veiksmų planas, parengtos rekomendacijos naujų ir/ar esamų teisės aktų kūrimui ir tobulinimui</a:t>
              </a:r>
            </a:p>
          </p:txBody>
        </p:sp>
        <p:sp>
          <p:nvSpPr>
            <p:cNvPr id="38" name="Text Placeholder 7">
              <a:extLst>
                <a:ext uri="{FF2B5EF4-FFF2-40B4-BE49-F238E27FC236}">
                  <a16:creationId xmlns:a16="http://schemas.microsoft.com/office/drawing/2014/main" id="{53526AA2-EEFE-D54F-B1B6-687B7953785A}"/>
                </a:ext>
              </a:extLst>
            </p:cNvPr>
            <p:cNvSpPr txBox="1">
              <a:spLocks/>
            </p:cNvSpPr>
            <p:nvPr/>
          </p:nvSpPr>
          <p:spPr>
            <a:xfrm>
              <a:off x="533401" y="1164611"/>
              <a:ext cx="2555154" cy="2318583"/>
            </a:xfrm>
            <a:prstGeom prst="rect">
              <a:avLst/>
            </a:prstGeom>
          </p:spPr>
          <p:txBody>
            <a:bodyPr vert="horz" lIns="0" tIns="0" rIns="0" bIns="0" rtlCol="0">
              <a:spAutoFit/>
            </a:bodyPr>
            <a:lstStyle>
              <a:lvl1pPr marL="0" indent="0" algn="l" defTabSz="685800" rtl="0" eaLnBrk="1" latinLnBrk="0" hangingPunct="1">
                <a:lnSpc>
                  <a:spcPct val="90000"/>
                </a:lnSpc>
                <a:spcBef>
                  <a:spcPts val="750"/>
                </a:spcBef>
                <a:buFont typeface="Arial" panose="020B0604020202020204" pitchFamily="34" charset="0"/>
                <a:buNone/>
                <a:defRPr sz="800" b="0" i="0" kern="1200">
                  <a:solidFill>
                    <a:srgbClr val="2D3934"/>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lt-LT" sz="1000"/>
                <a:t>Parengti nacionalinę studiją apie </a:t>
              </a:r>
              <a:r>
                <a:rPr lang="lt-LT" sz="1000" b="1"/>
                <a:t>ekosistemų ir jų teikiamų paslaugų </a:t>
              </a:r>
              <a:r>
                <a:rPr lang="lt-LT" sz="1000"/>
                <a:t>bei jų </a:t>
              </a:r>
              <a:r>
                <a:rPr lang="lt-LT" sz="1000" err="1"/>
                <a:t>socioekonominio</a:t>
              </a:r>
              <a:r>
                <a:rPr lang="lt-LT" sz="1000"/>
                <a:t> vertinimo </a:t>
              </a:r>
              <a:r>
                <a:rPr lang="lt-LT" sz="1000" b="1"/>
                <a:t>integravimą į viešąją politiką ir sprendimų priėmimo procesus </a:t>
              </a:r>
              <a:r>
                <a:rPr lang="lt-LT" sz="1000"/>
                <a:t>viešojo administravimo ir ūkio sektoriuose, siekiant </a:t>
              </a:r>
              <a:r>
                <a:rPr lang="lt-LT" sz="1000" b="1"/>
                <a:t>pademonstruoti </a:t>
              </a:r>
              <a:r>
                <a:rPr lang="lt-LT" sz="1000"/>
                <a:t>tokio </a:t>
              </a:r>
              <a:r>
                <a:rPr lang="lt-LT" sz="1000" b="1"/>
                <a:t>integravimo</a:t>
              </a:r>
              <a:r>
                <a:rPr lang="lt-LT" sz="1000"/>
                <a:t> </a:t>
              </a:r>
              <a:r>
                <a:rPr lang="lt-LT" sz="1000" b="1"/>
                <a:t>naudą</a:t>
              </a:r>
              <a:r>
                <a:rPr lang="lt-LT" sz="1000"/>
                <a:t> didinant sprendimų įvairiose viešosios politikos srityse efektyvumą, ekonomiškumą ir tvarumą bei gerinant ekosistemų ir jų teikiamų paslaugų būklę Lietuvoje, taip kartu užtikrinant ir visuomenės gerovę</a:t>
              </a:r>
            </a:p>
            <a:p>
              <a:pPr marL="171450" indent="-171450">
                <a:buFont typeface="Arial" panose="020B0604020202020204" pitchFamily="34" charset="0"/>
                <a:buChar char="•"/>
              </a:pPr>
              <a:r>
                <a:rPr lang="lt-LT" sz="1000" b="1"/>
                <a:t>Stiprinti </a:t>
              </a:r>
              <a:r>
                <a:rPr lang="lt-LT" sz="1000"/>
                <a:t>institucijų ir kitų suinteresuotų šalių </a:t>
              </a:r>
              <a:r>
                <a:rPr lang="lt-LT" sz="1000" b="1"/>
                <a:t>supratimą ir palaikymą ekosistemų ir jų paslaugų </a:t>
              </a:r>
              <a:r>
                <a:rPr lang="lt-LT" sz="1000"/>
                <a:t>vertinimo </a:t>
              </a:r>
              <a:r>
                <a:rPr lang="lt-LT" sz="1000" b="1"/>
                <a:t>integravimui</a:t>
              </a:r>
              <a:r>
                <a:rPr lang="lt-LT" sz="1000"/>
                <a:t> į sprendimų priėmimą</a:t>
              </a:r>
            </a:p>
          </p:txBody>
        </p:sp>
        <p:sp>
          <p:nvSpPr>
            <p:cNvPr id="39" name="Text Placeholder 7">
              <a:extLst>
                <a:ext uri="{FF2B5EF4-FFF2-40B4-BE49-F238E27FC236}">
                  <a16:creationId xmlns:a16="http://schemas.microsoft.com/office/drawing/2014/main" id="{EF4F694C-C3D4-2B49-8D0B-770527B9BA2F}"/>
                </a:ext>
              </a:extLst>
            </p:cNvPr>
            <p:cNvSpPr txBox="1">
              <a:spLocks/>
            </p:cNvSpPr>
            <p:nvPr/>
          </p:nvSpPr>
          <p:spPr>
            <a:xfrm>
              <a:off x="3692814" y="1206941"/>
              <a:ext cx="2179942" cy="692497"/>
            </a:xfrm>
            <a:prstGeom prst="rect">
              <a:avLst/>
            </a:prstGeom>
          </p:spPr>
          <p:txBody>
            <a:bodyPr vert="horz" wrap="square" lIns="0" tIns="0" rIns="0" bIns="0" rtlCol="0">
              <a:spAutoFit/>
            </a:bodyPr>
            <a:lstStyle>
              <a:lvl1pPr marL="0" indent="0" algn="l" defTabSz="685800" rtl="0" eaLnBrk="1" latinLnBrk="0" hangingPunct="1">
                <a:lnSpc>
                  <a:spcPct val="90000"/>
                </a:lnSpc>
                <a:spcBef>
                  <a:spcPts val="750"/>
                </a:spcBef>
                <a:buFont typeface="Arial" panose="020B0604020202020204" pitchFamily="34" charset="0"/>
                <a:buNone/>
                <a:defRPr sz="800" b="0" i="0" kern="1200">
                  <a:solidFill>
                    <a:srgbClr val="2D3934"/>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lt-LT" sz="1000" b="1"/>
                <a:t>Pasiūlyti</a:t>
              </a:r>
              <a:r>
                <a:rPr lang="lt-LT" sz="1000"/>
                <a:t> ekosistemų ir jų teikiamų paslaugų bei jų </a:t>
              </a:r>
              <a:r>
                <a:rPr lang="lt-LT" sz="1000" err="1"/>
                <a:t>socioekonominio</a:t>
              </a:r>
              <a:r>
                <a:rPr lang="lt-LT" sz="1000"/>
                <a:t> vertinimo</a:t>
              </a:r>
              <a:r>
                <a:rPr lang="lt-LT" sz="1000" b="1"/>
                <a:t> integravimo į pasirinktus viešojo administravimo ir ūkio sektorius modelius</a:t>
              </a:r>
            </a:p>
          </p:txBody>
        </p:sp>
        <p:sp>
          <p:nvSpPr>
            <p:cNvPr id="40" name="Text Placeholder 7">
              <a:extLst>
                <a:ext uri="{FF2B5EF4-FFF2-40B4-BE49-F238E27FC236}">
                  <a16:creationId xmlns:a16="http://schemas.microsoft.com/office/drawing/2014/main" id="{CB4EC684-AF96-6A45-8298-6E3DBE9BEF89}"/>
                </a:ext>
              </a:extLst>
            </p:cNvPr>
            <p:cNvSpPr txBox="1">
              <a:spLocks/>
            </p:cNvSpPr>
            <p:nvPr/>
          </p:nvSpPr>
          <p:spPr>
            <a:xfrm>
              <a:off x="3692814" y="1993490"/>
              <a:ext cx="2179942" cy="830997"/>
            </a:xfrm>
            <a:prstGeom prst="rect">
              <a:avLst/>
            </a:prstGeom>
          </p:spPr>
          <p:txBody>
            <a:bodyPr vert="horz" wrap="square" lIns="0" tIns="0" rIns="0" bIns="0" rtlCol="0">
              <a:spAutoFit/>
            </a:bodyPr>
            <a:lstStyle>
              <a:lvl1pPr marL="0" indent="0" algn="l" defTabSz="685800" rtl="0" eaLnBrk="1" latinLnBrk="0" hangingPunct="1">
                <a:lnSpc>
                  <a:spcPct val="90000"/>
                </a:lnSpc>
                <a:spcBef>
                  <a:spcPts val="750"/>
                </a:spcBef>
                <a:buFont typeface="Arial" panose="020B0604020202020204" pitchFamily="34" charset="0"/>
                <a:buNone/>
                <a:defRPr sz="800" b="0" i="0" kern="1200">
                  <a:solidFill>
                    <a:srgbClr val="2D3934"/>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lt-LT" sz="1000"/>
                <a:t>Parengti </a:t>
              </a:r>
              <a:r>
                <a:rPr lang="lt-LT" sz="1000" b="1"/>
                <a:t>rekomendacijas</a:t>
              </a:r>
              <a:r>
                <a:rPr lang="lt-LT" sz="1000"/>
                <a:t> naujų ir/ar esamų </a:t>
              </a:r>
              <a:r>
                <a:rPr lang="lt-LT" sz="1000" b="1"/>
                <a:t>teisės aktų kūrimui ir tobulinimui</a:t>
              </a:r>
              <a:r>
                <a:rPr lang="lt-LT" sz="1000"/>
                <a:t>, užtikrinant EP vertinimo bei jų apsaugos ir pusiausvyros palaikymo reglamentavimą ir šių aspektų integravimą į sprendimų priėmimo procesus</a:t>
              </a:r>
            </a:p>
          </p:txBody>
        </p:sp>
        <p:sp>
          <p:nvSpPr>
            <p:cNvPr id="41" name="Text Placeholder 7">
              <a:extLst>
                <a:ext uri="{FF2B5EF4-FFF2-40B4-BE49-F238E27FC236}">
                  <a16:creationId xmlns:a16="http://schemas.microsoft.com/office/drawing/2014/main" id="{6DBD136F-743F-D441-A7C2-C4D160748395}"/>
                </a:ext>
              </a:extLst>
            </p:cNvPr>
            <p:cNvSpPr txBox="1">
              <a:spLocks/>
            </p:cNvSpPr>
            <p:nvPr/>
          </p:nvSpPr>
          <p:spPr>
            <a:xfrm>
              <a:off x="3692814" y="2962229"/>
              <a:ext cx="2179942" cy="692497"/>
            </a:xfrm>
            <a:prstGeom prst="rect">
              <a:avLst/>
            </a:prstGeom>
          </p:spPr>
          <p:txBody>
            <a:bodyPr vert="horz" wrap="square" lIns="0" tIns="0" rIns="0" bIns="0" rtlCol="0">
              <a:spAutoFit/>
            </a:bodyPr>
            <a:lstStyle>
              <a:lvl1pPr marL="0" indent="0" algn="l" defTabSz="685800" rtl="0" eaLnBrk="1" latinLnBrk="0" hangingPunct="1">
                <a:lnSpc>
                  <a:spcPct val="90000"/>
                </a:lnSpc>
                <a:spcBef>
                  <a:spcPts val="750"/>
                </a:spcBef>
                <a:buFont typeface="Arial" panose="020B0604020202020204" pitchFamily="34" charset="0"/>
                <a:buNone/>
                <a:defRPr sz="800" b="0" i="0" kern="1200">
                  <a:solidFill>
                    <a:srgbClr val="2D3934"/>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lt-LT" sz="1000" b="1"/>
                <a:t>Išplėsti žinių bazę apie ekosistemas ir jų teikiamas paslaugas </a:t>
              </a:r>
              <a:r>
                <a:rPr lang="lt-LT" sz="1000"/>
                <a:t>bei jų vertinimą atliekant gerųjų </a:t>
              </a:r>
              <a:r>
                <a:rPr lang="lt-LT" sz="1000" b="1"/>
                <a:t>užsienio praktikų </a:t>
              </a:r>
              <a:r>
                <a:rPr lang="lt-LT" sz="1000"/>
                <a:t>analizę bei </a:t>
              </a:r>
              <a:r>
                <a:rPr lang="lt-LT" sz="1000" b="1"/>
                <a:t>ekonominį EP vertinimą </a:t>
              </a:r>
              <a:r>
                <a:rPr lang="lt-LT" sz="1000"/>
                <a:t>nacionaliniu mastu</a:t>
              </a:r>
            </a:p>
          </p:txBody>
        </p:sp>
        <p:sp>
          <p:nvSpPr>
            <p:cNvPr id="42" name="Text Placeholder 7">
              <a:extLst>
                <a:ext uri="{FF2B5EF4-FFF2-40B4-BE49-F238E27FC236}">
                  <a16:creationId xmlns:a16="http://schemas.microsoft.com/office/drawing/2014/main" id="{F693479C-DC15-4B45-8703-EE6187D28DEB}"/>
                </a:ext>
              </a:extLst>
            </p:cNvPr>
            <p:cNvSpPr txBox="1">
              <a:spLocks/>
            </p:cNvSpPr>
            <p:nvPr/>
          </p:nvSpPr>
          <p:spPr>
            <a:xfrm>
              <a:off x="3692814" y="3754784"/>
              <a:ext cx="2179942" cy="830997"/>
            </a:xfrm>
            <a:prstGeom prst="rect">
              <a:avLst/>
            </a:prstGeom>
          </p:spPr>
          <p:txBody>
            <a:bodyPr vert="horz" wrap="square" lIns="0" tIns="0" rIns="0" bIns="0" rtlCol="0">
              <a:spAutoFit/>
            </a:bodyPr>
            <a:lstStyle>
              <a:lvl1pPr marL="0" indent="0" algn="l" defTabSz="685800" rtl="0" eaLnBrk="1" latinLnBrk="0" hangingPunct="1">
                <a:lnSpc>
                  <a:spcPct val="90000"/>
                </a:lnSpc>
                <a:spcBef>
                  <a:spcPts val="750"/>
                </a:spcBef>
                <a:buFont typeface="Arial" panose="020B0604020202020204" pitchFamily="34" charset="0"/>
                <a:buNone/>
                <a:defRPr sz="800" b="0" i="0" kern="1200">
                  <a:solidFill>
                    <a:srgbClr val="2D3934"/>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lt-LT" sz="1000" b="1"/>
                <a:t>Informuoti sprendimų priėmėjus ir kitas suinteresuotas šalis </a:t>
              </a:r>
              <a:r>
                <a:rPr lang="lt-LT" sz="1000"/>
                <a:t>(pagal atitinkamus sektorius) apie EP, jų naudą ir išsaugojimo svarbą, taip pat jų vertinimo integravimo į sprendimų priėmimo procesus svarbą ir principus</a:t>
              </a:r>
            </a:p>
          </p:txBody>
        </p:sp>
        <p:grpSp>
          <p:nvGrpSpPr>
            <p:cNvPr id="8" name="Group 7">
              <a:extLst>
                <a:ext uri="{FF2B5EF4-FFF2-40B4-BE49-F238E27FC236}">
                  <a16:creationId xmlns:a16="http://schemas.microsoft.com/office/drawing/2014/main" id="{5E35AC4E-1F56-48C3-A031-3C9715FCD602}"/>
                </a:ext>
              </a:extLst>
            </p:cNvPr>
            <p:cNvGrpSpPr/>
            <p:nvPr/>
          </p:nvGrpSpPr>
          <p:grpSpPr>
            <a:xfrm>
              <a:off x="3260648" y="1193957"/>
              <a:ext cx="316416" cy="316416"/>
              <a:chOff x="3260648" y="1087320"/>
              <a:chExt cx="316416" cy="316416"/>
            </a:xfrm>
          </p:grpSpPr>
          <p:pic>
            <p:nvPicPr>
              <p:cNvPr id="108" name="Graphic 107">
                <a:extLst>
                  <a:ext uri="{FF2B5EF4-FFF2-40B4-BE49-F238E27FC236}">
                    <a16:creationId xmlns:a16="http://schemas.microsoft.com/office/drawing/2014/main" id="{38B3FBC9-468B-5549-87BF-D0CB5E0A1F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60648" y="1087320"/>
                <a:ext cx="316416" cy="316416"/>
              </a:xfrm>
              <a:prstGeom prst="rect">
                <a:avLst/>
              </a:prstGeom>
            </p:spPr>
          </p:pic>
          <p:sp>
            <p:nvSpPr>
              <p:cNvPr id="46" name="TextBox 45">
                <a:extLst>
                  <a:ext uri="{FF2B5EF4-FFF2-40B4-BE49-F238E27FC236}">
                    <a16:creationId xmlns:a16="http://schemas.microsoft.com/office/drawing/2014/main" id="{3F609F67-E44E-8449-9C4E-7E4A6CE8DA3C}"/>
                  </a:ext>
                </a:extLst>
              </p:cNvPr>
              <p:cNvSpPr txBox="1"/>
              <p:nvPr/>
            </p:nvSpPr>
            <p:spPr>
              <a:xfrm>
                <a:off x="3278439" y="1100304"/>
                <a:ext cx="296876" cy="300082"/>
              </a:xfrm>
              <a:prstGeom prst="rect">
                <a:avLst/>
              </a:prstGeom>
              <a:noFill/>
            </p:spPr>
            <p:txBody>
              <a:bodyPr wrap="square" rtlCol="0">
                <a:spAutoFit/>
              </a:bodyPr>
              <a:lstStyle/>
              <a:p>
                <a:r>
                  <a:rPr lang="en-US" b="1">
                    <a:solidFill>
                      <a:srgbClr val="E1E1D5"/>
                    </a:solidFill>
                    <a:latin typeface="Avenir Next" panose="020B0503020202020204" pitchFamily="34" charset="0"/>
                  </a:rPr>
                  <a:t>1</a:t>
                </a:r>
              </a:p>
            </p:txBody>
          </p:sp>
        </p:grpSp>
        <p:grpSp>
          <p:nvGrpSpPr>
            <p:cNvPr id="6" name="Group 5">
              <a:extLst>
                <a:ext uri="{FF2B5EF4-FFF2-40B4-BE49-F238E27FC236}">
                  <a16:creationId xmlns:a16="http://schemas.microsoft.com/office/drawing/2014/main" id="{9EFE89F5-2295-41AA-8CE7-336B27022EC3}"/>
                </a:ext>
              </a:extLst>
            </p:cNvPr>
            <p:cNvGrpSpPr/>
            <p:nvPr/>
          </p:nvGrpSpPr>
          <p:grpSpPr>
            <a:xfrm>
              <a:off x="3258899" y="1988475"/>
              <a:ext cx="316416" cy="316416"/>
              <a:chOff x="3260648" y="1592646"/>
              <a:chExt cx="316416" cy="316416"/>
            </a:xfrm>
          </p:grpSpPr>
          <p:pic>
            <p:nvPicPr>
              <p:cNvPr id="5" name="Graphic 4">
                <a:extLst>
                  <a:ext uri="{FF2B5EF4-FFF2-40B4-BE49-F238E27FC236}">
                    <a16:creationId xmlns:a16="http://schemas.microsoft.com/office/drawing/2014/main" id="{29427D9C-2DFE-7C4B-87B0-1F61FD29A5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60648" y="1592646"/>
                <a:ext cx="316416" cy="316416"/>
              </a:xfrm>
              <a:prstGeom prst="rect">
                <a:avLst/>
              </a:prstGeom>
            </p:spPr>
          </p:pic>
          <p:sp>
            <p:nvSpPr>
              <p:cNvPr id="48" name="TextBox 47">
                <a:extLst>
                  <a:ext uri="{FF2B5EF4-FFF2-40B4-BE49-F238E27FC236}">
                    <a16:creationId xmlns:a16="http://schemas.microsoft.com/office/drawing/2014/main" id="{6E0FEC1D-667A-A84C-962C-D24126518620}"/>
                  </a:ext>
                </a:extLst>
              </p:cNvPr>
              <p:cNvSpPr txBox="1"/>
              <p:nvPr/>
            </p:nvSpPr>
            <p:spPr>
              <a:xfrm>
                <a:off x="3278439" y="1607674"/>
                <a:ext cx="296876" cy="300082"/>
              </a:xfrm>
              <a:prstGeom prst="rect">
                <a:avLst/>
              </a:prstGeom>
              <a:noFill/>
            </p:spPr>
            <p:txBody>
              <a:bodyPr wrap="square" rtlCol="0">
                <a:spAutoFit/>
              </a:bodyPr>
              <a:lstStyle/>
              <a:p>
                <a:r>
                  <a:rPr lang="en-US" b="1">
                    <a:solidFill>
                      <a:srgbClr val="E1E1D5"/>
                    </a:solidFill>
                    <a:latin typeface="Avenir Next" panose="020B0503020202020204" pitchFamily="34" charset="0"/>
                  </a:rPr>
                  <a:t>2</a:t>
                </a:r>
              </a:p>
            </p:txBody>
          </p:sp>
        </p:grpSp>
        <p:grpSp>
          <p:nvGrpSpPr>
            <p:cNvPr id="4" name="Group 3">
              <a:extLst>
                <a:ext uri="{FF2B5EF4-FFF2-40B4-BE49-F238E27FC236}">
                  <a16:creationId xmlns:a16="http://schemas.microsoft.com/office/drawing/2014/main" id="{FD51AC53-EACB-4D44-8F8B-8E6CB8DA387A}"/>
                </a:ext>
              </a:extLst>
            </p:cNvPr>
            <p:cNvGrpSpPr/>
            <p:nvPr/>
          </p:nvGrpSpPr>
          <p:grpSpPr>
            <a:xfrm>
              <a:off x="3258899" y="2962229"/>
              <a:ext cx="316416" cy="316416"/>
              <a:chOff x="3260648" y="2178183"/>
              <a:chExt cx="316416" cy="316416"/>
            </a:xfrm>
          </p:grpSpPr>
          <p:pic>
            <p:nvPicPr>
              <p:cNvPr id="109" name="Graphic 108">
                <a:extLst>
                  <a:ext uri="{FF2B5EF4-FFF2-40B4-BE49-F238E27FC236}">
                    <a16:creationId xmlns:a16="http://schemas.microsoft.com/office/drawing/2014/main" id="{87D7CF6E-FAAC-F047-9D15-FF7860FD16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60648" y="2178183"/>
                <a:ext cx="316416" cy="316416"/>
              </a:xfrm>
              <a:prstGeom prst="rect">
                <a:avLst/>
              </a:prstGeom>
            </p:spPr>
          </p:pic>
          <p:sp>
            <p:nvSpPr>
              <p:cNvPr id="50" name="TextBox 49">
                <a:extLst>
                  <a:ext uri="{FF2B5EF4-FFF2-40B4-BE49-F238E27FC236}">
                    <a16:creationId xmlns:a16="http://schemas.microsoft.com/office/drawing/2014/main" id="{CDE7E1C8-497D-934D-8C90-DDF33186D051}"/>
                  </a:ext>
                </a:extLst>
              </p:cNvPr>
              <p:cNvSpPr txBox="1"/>
              <p:nvPr/>
            </p:nvSpPr>
            <p:spPr>
              <a:xfrm>
                <a:off x="3276690" y="2194371"/>
                <a:ext cx="296876" cy="300082"/>
              </a:xfrm>
              <a:prstGeom prst="rect">
                <a:avLst/>
              </a:prstGeom>
              <a:noFill/>
            </p:spPr>
            <p:txBody>
              <a:bodyPr wrap="square" rtlCol="0">
                <a:spAutoFit/>
              </a:bodyPr>
              <a:lstStyle/>
              <a:p>
                <a:r>
                  <a:rPr lang="en-US" b="1">
                    <a:solidFill>
                      <a:srgbClr val="E1E1D5"/>
                    </a:solidFill>
                    <a:latin typeface="Avenir Next" panose="020B0503020202020204" pitchFamily="34" charset="0"/>
                  </a:rPr>
                  <a:t>3</a:t>
                </a:r>
              </a:p>
            </p:txBody>
          </p:sp>
        </p:grpSp>
        <p:grpSp>
          <p:nvGrpSpPr>
            <p:cNvPr id="7" name="Group 6">
              <a:extLst>
                <a:ext uri="{FF2B5EF4-FFF2-40B4-BE49-F238E27FC236}">
                  <a16:creationId xmlns:a16="http://schemas.microsoft.com/office/drawing/2014/main" id="{0D6BED23-A3F2-4710-8DE3-36444BB00917}"/>
                </a:ext>
              </a:extLst>
            </p:cNvPr>
            <p:cNvGrpSpPr/>
            <p:nvPr/>
          </p:nvGrpSpPr>
          <p:grpSpPr>
            <a:xfrm>
              <a:off x="3258899" y="3754784"/>
              <a:ext cx="316416" cy="316416"/>
              <a:chOff x="3260648" y="3028415"/>
              <a:chExt cx="316416" cy="316416"/>
            </a:xfrm>
          </p:grpSpPr>
          <p:pic>
            <p:nvPicPr>
              <p:cNvPr id="119" name="Graphic 118">
                <a:extLst>
                  <a:ext uri="{FF2B5EF4-FFF2-40B4-BE49-F238E27FC236}">
                    <a16:creationId xmlns:a16="http://schemas.microsoft.com/office/drawing/2014/main" id="{D31DC152-4EE0-5245-B202-D488E85CB8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60648" y="3028415"/>
                <a:ext cx="316416" cy="316416"/>
              </a:xfrm>
              <a:prstGeom prst="rect">
                <a:avLst/>
              </a:prstGeom>
            </p:spPr>
          </p:pic>
          <p:sp>
            <p:nvSpPr>
              <p:cNvPr id="52" name="TextBox 51">
                <a:extLst>
                  <a:ext uri="{FF2B5EF4-FFF2-40B4-BE49-F238E27FC236}">
                    <a16:creationId xmlns:a16="http://schemas.microsoft.com/office/drawing/2014/main" id="{AC907F65-6BFD-D340-88C2-A1B004ABD3B8}"/>
                  </a:ext>
                </a:extLst>
              </p:cNvPr>
              <p:cNvSpPr txBox="1"/>
              <p:nvPr/>
            </p:nvSpPr>
            <p:spPr>
              <a:xfrm>
                <a:off x="3275195" y="3042782"/>
                <a:ext cx="296876" cy="300082"/>
              </a:xfrm>
              <a:prstGeom prst="rect">
                <a:avLst/>
              </a:prstGeom>
              <a:noFill/>
            </p:spPr>
            <p:txBody>
              <a:bodyPr wrap="square" rtlCol="0">
                <a:spAutoFit/>
              </a:bodyPr>
              <a:lstStyle/>
              <a:p>
                <a:r>
                  <a:rPr lang="en-US" b="1">
                    <a:solidFill>
                      <a:srgbClr val="E1E1D5"/>
                    </a:solidFill>
                    <a:latin typeface="Avenir Next" panose="020B0503020202020204" pitchFamily="34" charset="0"/>
                  </a:rPr>
                  <a:t>4</a:t>
                </a:r>
              </a:p>
            </p:txBody>
          </p:sp>
        </p:grpSp>
        <p:pic>
          <p:nvPicPr>
            <p:cNvPr id="34" name="Picture 33">
              <a:extLst>
                <a:ext uri="{FF2B5EF4-FFF2-40B4-BE49-F238E27FC236}">
                  <a16:creationId xmlns:a16="http://schemas.microsoft.com/office/drawing/2014/main" id="{7FB245EC-FA29-D895-C3B1-039BFD05F23E}"/>
                </a:ext>
              </a:extLst>
            </p:cNvPr>
            <p:cNvPicPr>
              <a:picLocks noChangeAspect="1"/>
            </p:cNvPicPr>
            <p:nvPr/>
          </p:nvPicPr>
          <p:blipFill>
            <a:blip r:embed="rId2"/>
            <a:stretch>
              <a:fillRect/>
            </a:stretch>
          </p:blipFill>
          <p:spPr>
            <a:xfrm>
              <a:off x="3088905" y="770993"/>
              <a:ext cx="124051" cy="289452"/>
            </a:xfrm>
            <a:prstGeom prst="rect">
              <a:avLst/>
            </a:prstGeom>
          </p:spPr>
        </p:pic>
      </p:grpSp>
    </p:spTree>
    <p:extLst>
      <p:ext uri="{BB962C8B-B14F-4D97-AF65-F5344CB8AC3E}">
        <p14:creationId xmlns:p14="http://schemas.microsoft.com/office/powerpoint/2010/main" val="4173529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B2994-B1DA-2144-872E-398E9A439B8E}"/>
              </a:ext>
            </a:extLst>
          </p:cNvPr>
          <p:cNvSpPr>
            <a:spLocks noGrp="1"/>
          </p:cNvSpPr>
          <p:nvPr>
            <p:ph type="ctrTitle"/>
          </p:nvPr>
        </p:nvSpPr>
        <p:spPr>
          <a:xfrm>
            <a:off x="546100" y="1886859"/>
            <a:ext cx="7188200" cy="427040"/>
          </a:xfrm>
        </p:spPr>
        <p:txBody>
          <a:bodyPr/>
          <a:lstStyle/>
          <a:p>
            <a:r>
              <a:rPr lang="lt-LT"/>
              <a:t>Kviečiame diskusijai</a:t>
            </a:r>
            <a:r>
              <a:rPr lang="en-US"/>
              <a:t>!</a:t>
            </a:r>
          </a:p>
        </p:txBody>
      </p:sp>
      <p:sp>
        <p:nvSpPr>
          <p:cNvPr id="3" name="Subtitle 2">
            <a:extLst>
              <a:ext uri="{FF2B5EF4-FFF2-40B4-BE49-F238E27FC236}">
                <a16:creationId xmlns:a16="http://schemas.microsoft.com/office/drawing/2014/main" id="{A1551977-E809-B44E-9ED0-6114D4BC859D}"/>
              </a:ext>
            </a:extLst>
          </p:cNvPr>
          <p:cNvSpPr>
            <a:spLocks noGrp="1"/>
          </p:cNvSpPr>
          <p:nvPr>
            <p:ph type="subTitle" idx="1"/>
          </p:nvPr>
        </p:nvSpPr>
        <p:spPr>
          <a:xfrm>
            <a:off x="546100" y="2829601"/>
            <a:ext cx="3650515" cy="1590179"/>
          </a:xfrm>
        </p:spPr>
        <p:txBody>
          <a:bodyPr/>
          <a:lstStyle/>
          <a:p>
            <a:pPr>
              <a:spcBef>
                <a:spcPts val="0"/>
              </a:spcBef>
            </a:pPr>
            <a:r>
              <a:rPr lang="lt-LT">
                <a:solidFill>
                  <a:srgbClr val="5A7268"/>
                </a:solidFill>
              </a:rPr>
              <a:t>Kontaktinis asmuo</a:t>
            </a:r>
            <a:r>
              <a:rPr lang="pl-PL">
                <a:solidFill>
                  <a:srgbClr val="5A7268"/>
                </a:solidFill>
              </a:rPr>
              <a:t>:</a:t>
            </a:r>
            <a:endParaRPr lang="lt-LT">
              <a:solidFill>
                <a:srgbClr val="5A7268"/>
              </a:solidFill>
            </a:endParaRPr>
          </a:p>
          <a:p>
            <a:pPr>
              <a:spcBef>
                <a:spcPts val="0"/>
              </a:spcBef>
            </a:pPr>
            <a:r>
              <a:rPr lang="lt-LT">
                <a:solidFill>
                  <a:srgbClr val="5A7268"/>
                </a:solidFill>
              </a:rPr>
              <a:t>Elžbieta Germanovič</a:t>
            </a:r>
            <a:br>
              <a:rPr lang="en-US">
                <a:solidFill>
                  <a:srgbClr val="5A7268"/>
                </a:solidFill>
              </a:rPr>
            </a:br>
            <a:r>
              <a:rPr lang="lt-LT" err="1">
                <a:solidFill>
                  <a:srgbClr val="5A7268"/>
                </a:solidFill>
              </a:rPr>
              <a:t>elzbieta.germanovic</a:t>
            </a:r>
            <a:r>
              <a:rPr lang="pl-PL">
                <a:solidFill>
                  <a:srgbClr val="5A7268"/>
                </a:solidFill>
              </a:rPr>
              <a:t>@smartcontinent.com</a:t>
            </a:r>
            <a:br>
              <a:rPr lang="en-US">
                <a:solidFill>
                  <a:srgbClr val="5A7268"/>
                </a:solidFill>
              </a:rPr>
            </a:br>
            <a:r>
              <a:rPr lang="en-US">
                <a:solidFill>
                  <a:srgbClr val="5A7268"/>
                </a:solidFill>
              </a:rPr>
              <a:t>Tel.: +370 </a:t>
            </a:r>
            <a:r>
              <a:rPr lang="lt-LT">
                <a:solidFill>
                  <a:srgbClr val="5A7268"/>
                </a:solidFill>
              </a:rPr>
              <a:t>675 10 230</a:t>
            </a:r>
            <a:endParaRPr lang="en-US">
              <a:solidFill>
                <a:srgbClr val="5A7268"/>
              </a:solidFill>
            </a:endParaRPr>
          </a:p>
          <a:p>
            <a:endParaRPr lang="lt-LT">
              <a:solidFill>
                <a:srgbClr val="5A7268"/>
              </a:solidFill>
            </a:endParaRPr>
          </a:p>
          <a:p>
            <a:r>
              <a:rPr lang="en-US">
                <a:solidFill>
                  <a:srgbClr val="5A7268"/>
                </a:solidFill>
              </a:rPr>
              <a:t>Smart Continent LT, UAB</a:t>
            </a:r>
            <a:br>
              <a:rPr lang="en-US">
                <a:solidFill>
                  <a:srgbClr val="5A7268"/>
                </a:solidFill>
              </a:rPr>
            </a:br>
            <a:r>
              <a:rPr lang="lt-LT">
                <a:solidFill>
                  <a:srgbClr val="5A7268"/>
                </a:solidFill>
              </a:rPr>
              <a:t>Šeimyniškių 19-202</a:t>
            </a:r>
            <a:r>
              <a:rPr lang="en-US">
                <a:solidFill>
                  <a:srgbClr val="5A7268"/>
                </a:solidFill>
              </a:rPr>
              <a:t> Vilnius </a:t>
            </a:r>
            <a:r>
              <a:rPr lang="lt-LT">
                <a:solidFill>
                  <a:srgbClr val="5A7268"/>
                </a:solidFill>
              </a:rPr>
              <a:t>LT-09236. </a:t>
            </a:r>
            <a:r>
              <a:rPr lang="en-US" err="1">
                <a:solidFill>
                  <a:srgbClr val="5A7268"/>
                </a:solidFill>
              </a:rPr>
              <a:t>Lietuva</a:t>
            </a:r>
            <a:br>
              <a:rPr lang="en-US">
                <a:solidFill>
                  <a:srgbClr val="5A7268"/>
                </a:solidFill>
              </a:rPr>
            </a:br>
            <a:r>
              <a:rPr lang="en-US">
                <a:solidFill>
                  <a:srgbClr val="5A7268"/>
                </a:solidFill>
              </a:rPr>
              <a:t>lt@smartcontinent.com, </a:t>
            </a:r>
            <a:r>
              <a:rPr lang="en-US">
                <a:solidFill>
                  <a:srgbClr val="5A7268"/>
                </a:solidFill>
                <a:hlinkClick r:id="rId2">
                  <a:extLst>
                    <a:ext uri="{A12FA001-AC4F-418D-AE19-62706E023703}">
                      <ahyp:hlinkClr xmlns:ahyp="http://schemas.microsoft.com/office/drawing/2018/hyperlinkcolor" val="tx"/>
                    </a:ext>
                  </a:extLst>
                </a:hlinkClick>
              </a:rPr>
              <a:t>www.smartcontinent.com</a:t>
            </a:r>
            <a:br>
              <a:rPr lang="en-US">
                <a:solidFill>
                  <a:srgbClr val="5A7268"/>
                </a:solidFill>
              </a:rPr>
            </a:br>
            <a:r>
              <a:rPr lang="en-US">
                <a:solidFill>
                  <a:srgbClr val="5A7268"/>
                </a:solidFill>
              </a:rPr>
              <a:t>Tel.: +370 5 2196679</a:t>
            </a:r>
          </a:p>
        </p:txBody>
      </p:sp>
    </p:spTree>
    <p:extLst>
      <p:ext uri="{BB962C8B-B14F-4D97-AF65-F5344CB8AC3E}">
        <p14:creationId xmlns:p14="http://schemas.microsoft.com/office/powerpoint/2010/main" val="1698439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A7AC-1F9C-BE48-9602-9B5CD5013E37}"/>
              </a:ext>
            </a:extLst>
          </p:cNvPr>
          <p:cNvSpPr>
            <a:spLocks noGrp="1"/>
          </p:cNvSpPr>
          <p:nvPr>
            <p:ph type="title"/>
          </p:nvPr>
        </p:nvSpPr>
        <p:spPr>
          <a:xfrm>
            <a:off x="520388" y="77726"/>
            <a:ext cx="8064500" cy="217872"/>
          </a:xfrm>
        </p:spPr>
        <p:txBody>
          <a:bodyPr>
            <a:noAutofit/>
          </a:bodyPr>
          <a:lstStyle/>
          <a:p>
            <a:r>
              <a:rPr lang="lt-LT" sz="2000" dirty="0"/>
              <a:t>Studijos įgyvendinimo etapai</a:t>
            </a:r>
            <a:endParaRPr lang="en-US" sz="2000" dirty="0"/>
          </a:p>
        </p:txBody>
      </p:sp>
      <p:sp>
        <p:nvSpPr>
          <p:cNvPr id="3" name="Slide Number Placeholder 2">
            <a:extLst>
              <a:ext uri="{FF2B5EF4-FFF2-40B4-BE49-F238E27FC236}">
                <a16:creationId xmlns:a16="http://schemas.microsoft.com/office/drawing/2014/main" id="{D6E2D246-94E3-6840-BB06-F6AE8AAC8FAE}"/>
              </a:ext>
            </a:extLst>
          </p:cNvPr>
          <p:cNvSpPr>
            <a:spLocks noGrp="1"/>
          </p:cNvSpPr>
          <p:nvPr>
            <p:ph type="sldNum" sz="quarter" idx="12"/>
          </p:nvPr>
        </p:nvSpPr>
        <p:spPr>
          <a:xfrm>
            <a:off x="6566212" y="169669"/>
            <a:ext cx="2057400" cy="183555"/>
          </a:xfrm>
        </p:spPr>
        <p:txBody>
          <a:bodyPr/>
          <a:lstStyle/>
          <a:p>
            <a:fld id="{42B1E8F1-27DF-3C4C-AF5E-F329429EDE92}" type="slidenum">
              <a:rPr lang="en-US"/>
              <a:t>3</a:t>
            </a:fld>
            <a:endParaRPr lang="en-US"/>
          </a:p>
        </p:txBody>
      </p:sp>
      <p:pic>
        <p:nvPicPr>
          <p:cNvPr id="53" name="Picture 52">
            <a:extLst>
              <a:ext uri="{FF2B5EF4-FFF2-40B4-BE49-F238E27FC236}">
                <a16:creationId xmlns:a16="http://schemas.microsoft.com/office/drawing/2014/main" id="{5EDD7A3D-B8B0-8347-A895-A78232D66F4F}"/>
              </a:ext>
            </a:extLst>
          </p:cNvPr>
          <p:cNvPicPr>
            <a:picLocks noChangeAspect="1"/>
          </p:cNvPicPr>
          <p:nvPr/>
        </p:nvPicPr>
        <p:blipFill>
          <a:blip r:embed="rId2"/>
          <a:stretch>
            <a:fillRect/>
          </a:stretch>
        </p:blipFill>
        <p:spPr>
          <a:xfrm>
            <a:off x="8394306" y="410495"/>
            <a:ext cx="163124" cy="233940"/>
          </a:xfrm>
          <a:prstGeom prst="rect">
            <a:avLst/>
          </a:prstGeom>
        </p:spPr>
      </p:pic>
      <p:sp>
        <p:nvSpPr>
          <p:cNvPr id="54" name="Rectangle 53">
            <a:extLst>
              <a:ext uri="{FF2B5EF4-FFF2-40B4-BE49-F238E27FC236}">
                <a16:creationId xmlns:a16="http://schemas.microsoft.com/office/drawing/2014/main" id="{54E56972-1D7A-2E4C-A9F1-C6BDA8FE6ADB}"/>
              </a:ext>
            </a:extLst>
          </p:cNvPr>
          <p:cNvSpPr/>
          <p:nvPr/>
        </p:nvSpPr>
        <p:spPr>
          <a:xfrm>
            <a:off x="520388" y="411484"/>
            <a:ext cx="7900229" cy="234088"/>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48FF6F31-D600-9948-8CC2-C2EEAAE46965}"/>
              </a:ext>
            </a:extLst>
          </p:cNvPr>
          <p:cNvSpPr/>
          <p:nvPr/>
        </p:nvSpPr>
        <p:spPr>
          <a:xfrm>
            <a:off x="5995232" y="936163"/>
            <a:ext cx="2468330" cy="648723"/>
          </a:xfrm>
          <a:prstGeom prst="rect">
            <a:avLst/>
          </a:prstGeom>
          <a:solidFill>
            <a:srgbClr val="1F7B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t-LT" sz="1000" b="1">
                <a:solidFill>
                  <a:srgbClr val="E1E1D5"/>
                </a:solidFill>
              </a:rPr>
              <a:t>Teisės aktų projektai ir</a:t>
            </a:r>
            <a:r>
              <a:rPr lang="lt-LT" sz="1400"/>
              <a:t> </a:t>
            </a:r>
            <a:r>
              <a:rPr lang="lt-LT" sz="1000" b="1">
                <a:solidFill>
                  <a:srgbClr val="E1E1D5"/>
                </a:solidFill>
              </a:rPr>
              <a:t>potencialios administracinės naštos įvertinimas, bendros rekomendacijos</a:t>
            </a:r>
            <a:endParaRPr lang="en-US">
              <a:noFill/>
            </a:endParaRPr>
          </a:p>
        </p:txBody>
      </p:sp>
      <p:sp>
        <p:nvSpPr>
          <p:cNvPr id="29" name="Rectangle 28">
            <a:extLst>
              <a:ext uri="{FF2B5EF4-FFF2-40B4-BE49-F238E27FC236}">
                <a16:creationId xmlns:a16="http://schemas.microsoft.com/office/drawing/2014/main" id="{18F48207-8423-1141-83EB-97022D6C7BE2}"/>
              </a:ext>
            </a:extLst>
          </p:cNvPr>
          <p:cNvSpPr/>
          <p:nvPr/>
        </p:nvSpPr>
        <p:spPr>
          <a:xfrm>
            <a:off x="3263234" y="941004"/>
            <a:ext cx="2468330" cy="648723"/>
          </a:xfrm>
          <a:prstGeom prst="rect">
            <a:avLst/>
          </a:prstGeom>
          <a:solidFill>
            <a:srgbClr val="1F7B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000" b="1">
                <a:solidFill>
                  <a:srgbClr val="E1E1D5"/>
                </a:solidFill>
              </a:rPr>
              <a:t>Integravimo modeliai pagal sektorius</a:t>
            </a:r>
          </a:p>
        </p:txBody>
      </p:sp>
      <p:grpSp>
        <p:nvGrpSpPr>
          <p:cNvPr id="9" name="Group 8">
            <a:extLst>
              <a:ext uri="{FF2B5EF4-FFF2-40B4-BE49-F238E27FC236}">
                <a16:creationId xmlns:a16="http://schemas.microsoft.com/office/drawing/2014/main" id="{95E2ADF8-E222-4136-8676-8A384D4DF479}"/>
              </a:ext>
            </a:extLst>
          </p:cNvPr>
          <p:cNvGrpSpPr/>
          <p:nvPr/>
        </p:nvGrpSpPr>
        <p:grpSpPr>
          <a:xfrm>
            <a:off x="1591060" y="360606"/>
            <a:ext cx="324458" cy="335403"/>
            <a:chOff x="653807" y="3912701"/>
            <a:chExt cx="324458" cy="316416"/>
          </a:xfrm>
        </p:grpSpPr>
        <p:pic>
          <p:nvPicPr>
            <p:cNvPr id="121" name="Graphic 120">
              <a:extLst>
                <a:ext uri="{FF2B5EF4-FFF2-40B4-BE49-F238E27FC236}">
                  <a16:creationId xmlns:a16="http://schemas.microsoft.com/office/drawing/2014/main" id="{1DC8B2AD-BD7D-264B-9276-FCCF7DE98A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807" y="3912701"/>
              <a:ext cx="316416" cy="316416"/>
            </a:xfrm>
            <a:prstGeom prst="rect">
              <a:avLst/>
            </a:prstGeom>
          </p:spPr>
        </p:pic>
        <p:sp>
          <p:nvSpPr>
            <p:cNvPr id="61" name="TextBox 60">
              <a:extLst>
                <a:ext uri="{FF2B5EF4-FFF2-40B4-BE49-F238E27FC236}">
                  <a16:creationId xmlns:a16="http://schemas.microsoft.com/office/drawing/2014/main" id="{487D2496-9747-B74D-A341-FD16DA6F1733}"/>
                </a:ext>
              </a:extLst>
            </p:cNvPr>
            <p:cNvSpPr txBox="1"/>
            <p:nvPr/>
          </p:nvSpPr>
          <p:spPr>
            <a:xfrm>
              <a:off x="681389" y="3922716"/>
              <a:ext cx="296876" cy="300082"/>
            </a:xfrm>
            <a:prstGeom prst="rect">
              <a:avLst/>
            </a:prstGeom>
            <a:noFill/>
          </p:spPr>
          <p:txBody>
            <a:bodyPr wrap="square" rtlCol="0">
              <a:spAutoFit/>
            </a:bodyPr>
            <a:lstStyle/>
            <a:p>
              <a:r>
                <a:rPr lang="en-US" b="1">
                  <a:solidFill>
                    <a:srgbClr val="E1E1D5"/>
                  </a:solidFill>
                  <a:latin typeface="Avenir Next" panose="020B0503020202020204" pitchFamily="34" charset="0"/>
                </a:rPr>
                <a:t>1</a:t>
              </a:r>
            </a:p>
          </p:txBody>
        </p:sp>
      </p:grpSp>
      <p:grpSp>
        <p:nvGrpSpPr>
          <p:cNvPr id="11" name="Group 10">
            <a:extLst>
              <a:ext uri="{FF2B5EF4-FFF2-40B4-BE49-F238E27FC236}">
                <a16:creationId xmlns:a16="http://schemas.microsoft.com/office/drawing/2014/main" id="{7A005223-2F4D-403F-83D0-6BDD8FBA3C96}"/>
              </a:ext>
            </a:extLst>
          </p:cNvPr>
          <p:cNvGrpSpPr/>
          <p:nvPr/>
        </p:nvGrpSpPr>
        <p:grpSpPr>
          <a:xfrm>
            <a:off x="4338109" y="360065"/>
            <a:ext cx="316416" cy="335403"/>
            <a:chOff x="1526097" y="3912701"/>
            <a:chExt cx="316416" cy="316416"/>
          </a:xfrm>
        </p:grpSpPr>
        <p:pic>
          <p:nvPicPr>
            <p:cNvPr id="122" name="Graphic 121">
              <a:extLst>
                <a:ext uri="{FF2B5EF4-FFF2-40B4-BE49-F238E27FC236}">
                  <a16:creationId xmlns:a16="http://schemas.microsoft.com/office/drawing/2014/main" id="{26A346DB-D16C-F745-A2F8-3E82CB09F8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6097" y="3912701"/>
              <a:ext cx="316416" cy="316416"/>
            </a:xfrm>
            <a:prstGeom prst="rect">
              <a:avLst/>
            </a:prstGeom>
          </p:spPr>
        </p:pic>
        <p:sp>
          <p:nvSpPr>
            <p:cNvPr id="64" name="TextBox 63">
              <a:extLst>
                <a:ext uri="{FF2B5EF4-FFF2-40B4-BE49-F238E27FC236}">
                  <a16:creationId xmlns:a16="http://schemas.microsoft.com/office/drawing/2014/main" id="{47597C93-7723-0743-AB16-8605B437660F}"/>
                </a:ext>
              </a:extLst>
            </p:cNvPr>
            <p:cNvSpPr txBox="1"/>
            <p:nvPr/>
          </p:nvSpPr>
          <p:spPr>
            <a:xfrm>
              <a:off x="1541420" y="3922716"/>
              <a:ext cx="296876" cy="300082"/>
            </a:xfrm>
            <a:prstGeom prst="rect">
              <a:avLst/>
            </a:prstGeom>
            <a:noFill/>
          </p:spPr>
          <p:txBody>
            <a:bodyPr wrap="square" rtlCol="0">
              <a:spAutoFit/>
            </a:bodyPr>
            <a:lstStyle/>
            <a:p>
              <a:r>
                <a:rPr lang="en-US" b="1">
                  <a:solidFill>
                    <a:srgbClr val="E1E1D5"/>
                  </a:solidFill>
                  <a:latin typeface="Avenir Next" panose="020B0503020202020204" pitchFamily="34" charset="0"/>
                </a:rPr>
                <a:t>2</a:t>
              </a:r>
            </a:p>
          </p:txBody>
        </p:sp>
      </p:grpSp>
      <p:grpSp>
        <p:nvGrpSpPr>
          <p:cNvPr id="13" name="Group 12">
            <a:extLst>
              <a:ext uri="{FF2B5EF4-FFF2-40B4-BE49-F238E27FC236}">
                <a16:creationId xmlns:a16="http://schemas.microsoft.com/office/drawing/2014/main" id="{22218969-F4E6-4132-8820-D04130618BEA}"/>
              </a:ext>
            </a:extLst>
          </p:cNvPr>
          <p:cNvGrpSpPr/>
          <p:nvPr/>
        </p:nvGrpSpPr>
        <p:grpSpPr>
          <a:xfrm>
            <a:off x="7070107" y="353367"/>
            <a:ext cx="316416" cy="335403"/>
            <a:chOff x="2398387" y="3912701"/>
            <a:chExt cx="316416" cy="316416"/>
          </a:xfrm>
        </p:grpSpPr>
        <p:pic>
          <p:nvPicPr>
            <p:cNvPr id="131" name="Graphic 130">
              <a:extLst>
                <a:ext uri="{FF2B5EF4-FFF2-40B4-BE49-F238E27FC236}">
                  <a16:creationId xmlns:a16="http://schemas.microsoft.com/office/drawing/2014/main" id="{E94C4807-ECA5-7141-95F9-7EF0CF305F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98387" y="3912701"/>
              <a:ext cx="316416" cy="316416"/>
            </a:xfrm>
            <a:prstGeom prst="rect">
              <a:avLst/>
            </a:prstGeom>
          </p:spPr>
        </p:pic>
        <p:sp>
          <p:nvSpPr>
            <p:cNvPr id="68" name="TextBox 67">
              <a:extLst>
                <a:ext uri="{FF2B5EF4-FFF2-40B4-BE49-F238E27FC236}">
                  <a16:creationId xmlns:a16="http://schemas.microsoft.com/office/drawing/2014/main" id="{811A79A2-07A1-914D-B0DB-EC3682C38F2C}"/>
                </a:ext>
              </a:extLst>
            </p:cNvPr>
            <p:cNvSpPr txBox="1"/>
            <p:nvPr/>
          </p:nvSpPr>
          <p:spPr>
            <a:xfrm>
              <a:off x="2416766" y="3922716"/>
              <a:ext cx="296876" cy="300082"/>
            </a:xfrm>
            <a:prstGeom prst="rect">
              <a:avLst/>
            </a:prstGeom>
            <a:noFill/>
          </p:spPr>
          <p:txBody>
            <a:bodyPr wrap="square" rtlCol="0">
              <a:spAutoFit/>
            </a:bodyPr>
            <a:lstStyle/>
            <a:p>
              <a:r>
                <a:rPr lang="en-US" b="1">
                  <a:solidFill>
                    <a:srgbClr val="E1E1D5"/>
                  </a:solidFill>
                  <a:latin typeface="Avenir Next" panose="020B0503020202020204" pitchFamily="34" charset="0"/>
                </a:rPr>
                <a:t>3</a:t>
              </a:r>
            </a:p>
          </p:txBody>
        </p:sp>
      </p:grpSp>
      <p:sp>
        <p:nvSpPr>
          <p:cNvPr id="14" name="Rectangle 13">
            <a:extLst>
              <a:ext uri="{FF2B5EF4-FFF2-40B4-BE49-F238E27FC236}">
                <a16:creationId xmlns:a16="http://schemas.microsoft.com/office/drawing/2014/main" id="{17CD9530-8BF5-4981-99A2-3D135B3BAC8E}"/>
              </a:ext>
            </a:extLst>
          </p:cNvPr>
          <p:cNvSpPr/>
          <p:nvPr/>
        </p:nvSpPr>
        <p:spPr>
          <a:xfrm>
            <a:off x="533400" y="1591921"/>
            <a:ext cx="2468330" cy="2111418"/>
          </a:xfrm>
          <a:prstGeom prst="rect">
            <a:avLst/>
          </a:prstGeom>
          <a:solidFill>
            <a:schemeClr val="bg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285750" indent="-285750">
              <a:lnSpc>
                <a:spcPts val="1020"/>
              </a:lnSpc>
              <a:buFont typeface="Arial" panose="020B0604020202020204" pitchFamily="34" charset="0"/>
              <a:buChar char="•"/>
            </a:pPr>
            <a:r>
              <a:rPr lang="lt-LT" sz="850" dirty="0">
                <a:solidFill>
                  <a:schemeClr val="bg2">
                    <a:lumMod val="50000"/>
                  </a:schemeClr>
                </a:solidFill>
              </a:rPr>
              <a:t>Lietuvos EP </a:t>
            </a:r>
            <a:r>
              <a:rPr lang="lt-LT" sz="850" b="1" dirty="0">
                <a:solidFill>
                  <a:schemeClr val="bg2">
                    <a:lumMod val="50000"/>
                  </a:schemeClr>
                </a:solidFill>
              </a:rPr>
              <a:t>kartografavimo ir vertinimo duomenų analizė</a:t>
            </a:r>
            <a:r>
              <a:rPr lang="lt-LT" sz="850" dirty="0">
                <a:solidFill>
                  <a:schemeClr val="bg2">
                    <a:lumMod val="50000"/>
                  </a:schemeClr>
                </a:solidFill>
              </a:rPr>
              <a:t>;</a:t>
            </a:r>
          </a:p>
          <a:p>
            <a:pPr marL="285750" indent="-285750">
              <a:lnSpc>
                <a:spcPts val="1020"/>
              </a:lnSpc>
              <a:buFont typeface="Arial" panose="020B0604020202020204" pitchFamily="34" charset="0"/>
              <a:buChar char="•"/>
            </a:pPr>
            <a:r>
              <a:rPr lang="lt-LT" sz="850" dirty="0">
                <a:solidFill>
                  <a:schemeClr val="bg2">
                    <a:lumMod val="50000"/>
                  </a:schemeClr>
                </a:solidFill>
              </a:rPr>
              <a:t>EP vertinimo integravimo į sprendimų priėmimo procesus patirtis – </a:t>
            </a:r>
            <a:r>
              <a:rPr lang="lt-LT" sz="850" b="1" dirty="0">
                <a:solidFill>
                  <a:schemeClr val="bg2">
                    <a:lumMod val="50000"/>
                  </a:schemeClr>
                </a:solidFill>
              </a:rPr>
              <a:t>užsienio šalių praktikos analizė</a:t>
            </a:r>
            <a:r>
              <a:rPr lang="lt-LT" sz="850" dirty="0">
                <a:solidFill>
                  <a:schemeClr val="bg2">
                    <a:lumMod val="50000"/>
                  </a:schemeClr>
                </a:solidFill>
              </a:rPr>
              <a:t>;</a:t>
            </a:r>
            <a:endParaRPr lang="en-GB" sz="850" dirty="0">
              <a:solidFill>
                <a:schemeClr val="bg2">
                  <a:lumMod val="50000"/>
                </a:schemeClr>
              </a:solidFill>
            </a:endParaRPr>
          </a:p>
          <a:p>
            <a:pPr marL="285750" indent="-285750">
              <a:lnSpc>
                <a:spcPts val="1020"/>
              </a:lnSpc>
              <a:buFont typeface="Arial" panose="020B0604020202020204" pitchFamily="34" charset="0"/>
              <a:buChar char="•"/>
            </a:pPr>
            <a:r>
              <a:rPr lang="lt-LT" sz="850" b="1" dirty="0">
                <a:solidFill>
                  <a:schemeClr val="bg2">
                    <a:lumMod val="50000"/>
                  </a:schemeClr>
                </a:solidFill>
              </a:rPr>
              <a:t>Viešojo administravimo ir ūkio sritys ir sektoriai</a:t>
            </a:r>
            <a:r>
              <a:rPr lang="lt-LT" sz="850" dirty="0">
                <a:solidFill>
                  <a:schemeClr val="bg2">
                    <a:lumMod val="50000"/>
                  </a:schemeClr>
                </a:solidFill>
              </a:rPr>
              <a:t>, kurie daro reikšmingą poveikį ekosistemoms ir į kuriuos turėtų būti integruojami ekosistemų ir EP vertinimo aspektai;</a:t>
            </a:r>
          </a:p>
          <a:p>
            <a:pPr marL="285750" indent="-285750">
              <a:lnSpc>
                <a:spcPts val="1020"/>
              </a:lnSpc>
              <a:buFont typeface="Arial" panose="020B0604020202020204" pitchFamily="34" charset="0"/>
              <a:buChar char="•"/>
            </a:pPr>
            <a:r>
              <a:rPr lang="lt-LT" sz="850" b="1" dirty="0">
                <a:solidFill>
                  <a:schemeClr val="bg2">
                    <a:lumMod val="50000"/>
                  </a:schemeClr>
                </a:solidFill>
              </a:rPr>
              <a:t>Viešųjų išlaidų, skiriamų apsisaugojimui nuo gamtinių ir klimato kaitos grėsmių ir gyvenimo kokybės išsaugojimui </a:t>
            </a:r>
            <a:r>
              <a:rPr lang="lt-LT" sz="850" dirty="0">
                <a:solidFill>
                  <a:schemeClr val="bg2">
                    <a:lumMod val="50000"/>
                  </a:schemeClr>
                </a:solidFill>
              </a:rPr>
              <a:t>sumažinimo galimybių dėl ekosisteminių paslaugų vertinimo integravimo vertinimas ir </a:t>
            </a:r>
            <a:r>
              <a:rPr lang="lt-LT" sz="850" b="1" dirty="0">
                <a:solidFill>
                  <a:schemeClr val="bg2">
                    <a:lumMod val="50000"/>
                  </a:schemeClr>
                </a:solidFill>
              </a:rPr>
              <a:t>EP ekonominis vertinimas</a:t>
            </a:r>
            <a:r>
              <a:rPr lang="lt-LT" sz="850" dirty="0">
                <a:solidFill>
                  <a:schemeClr val="bg2">
                    <a:lumMod val="50000"/>
                  </a:schemeClr>
                </a:solidFill>
              </a:rPr>
              <a:t>.</a:t>
            </a:r>
            <a:endParaRPr lang="en-GB" sz="850" dirty="0">
              <a:solidFill>
                <a:schemeClr val="bg2">
                  <a:lumMod val="50000"/>
                </a:schemeClr>
              </a:solidFill>
              <a:latin typeface="Avenir Next" panose="020B0503020202020204"/>
            </a:endParaRPr>
          </a:p>
        </p:txBody>
      </p:sp>
      <p:sp>
        <p:nvSpPr>
          <p:cNvPr id="117" name="Rectangle 116">
            <a:extLst>
              <a:ext uri="{FF2B5EF4-FFF2-40B4-BE49-F238E27FC236}">
                <a16:creationId xmlns:a16="http://schemas.microsoft.com/office/drawing/2014/main" id="{03E38372-90BB-4889-A9D9-701EB892C5A4}"/>
              </a:ext>
            </a:extLst>
          </p:cNvPr>
          <p:cNvSpPr/>
          <p:nvPr/>
        </p:nvSpPr>
        <p:spPr>
          <a:xfrm>
            <a:off x="533400" y="941006"/>
            <a:ext cx="2468330" cy="648723"/>
          </a:xfrm>
          <a:prstGeom prst="rect">
            <a:avLst/>
          </a:prstGeom>
          <a:solidFill>
            <a:srgbClr val="1F7B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90000"/>
              </a:lnSpc>
              <a:spcBef>
                <a:spcPts val="750"/>
              </a:spcBef>
            </a:pPr>
            <a:r>
              <a:rPr lang="lt-LT" sz="1000" b="1">
                <a:solidFill>
                  <a:srgbClr val="E1E1D5"/>
                </a:solidFill>
              </a:rPr>
              <a:t>Esamos situacijos ir gerosios praktikos analizės EP ekonominis vertinimas ir apsisaugojimo nuo gamtinių grėsmių esamų sąnaudų nustatymas</a:t>
            </a:r>
            <a:endParaRPr lang="en-US" sz="1000" b="1">
              <a:solidFill>
                <a:srgbClr val="E1E1D5"/>
              </a:solidFill>
              <a:latin typeface="Avenir Next Demi Bold" panose="020B0503020202020204" pitchFamily="34" charset="0"/>
            </a:endParaRPr>
          </a:p>
        </p:txBody>
      </p:sp>
      <p:sp>
        <p:nvSpPr>
          <p:cNvPr id="124" name="Rectangle 123">
            <a:extLst>
              <a:ext uri="{FF2B5EF4-FFF2-40B4-BE49-F238E27FC236}">
                <a16:creationId xmlns:a16="http://schemas.microsoft.com/office/drawing/2014/main" id="{D7F98833-F331-403F-B31D-DE49F860A4B4}"/>
              </a:ext>
            </a:extLst>
          </p:cNvPr>
          <p:cNvSpPr/>
          <p:nvPr/>
        </p:nvSpPr>
        <p:spPr>
          <a:xfrm>
            <a:off x="3263234" y="1591920"/>
            <a:ext cx="2468330" cy="2785307"/>
          </a:xfrm>
          <a:prstGeom prst="rect">
            <a:avLst/>
          </a:prstGeom>
          <a:solidFill>
            <a:schemeClr val="bg2"/>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285750" indent="-285750">
              <a:buFont typeface="Arial" panose="020B0604020202020204" pitchFamily="34" charset="0"/>
              <a:buChar char="•"/>
            </a:pPr>
            <a:r>
              <a:rPr lang="pl-PL" sz="850" b="1" err="1">
                <a:solidFill>
                  <a:schemeClr val="tx1"/>
                </a:solidFill>
              </a:rPr>
              <a:t>Sektori</a:t>
            </a:r>
            <a:r>
              <a:rPr lang="lt-LT" sz="850" b="1">
                <a:solidFill>
                  <a:schemeClr val="tx1"/>
                </a:solidFill>
              </a:rPr>
              <a:t>ų analizė </a:t>
            </a:r>
            <a:r>
              <a:rPr lang="lt-LT" sz="850">
                <a:solidFill>
                  <a:schemeClr val="tx1"/>
                </a:solidFill>
              </a:rPr>
              <a:t>ekosisteminių paslaugų integravimo kontekste;</a:t>
            </a:r>
          </a:p>
          <a:p>
            <a:pPr marL="285750" indent="-285750">
              <a:buFont typeface="Arial" panose="020B0604020202020204" pitchFamily="34" charset="0"/>
              <a:buChar char="•"/>
            </a:pPr>
            <a:r>
              <a:rPr lang="lt-LT" sz="850">
                <a:solidFill>
                  <a:schemeClr val="tx1"/>
                </a:solidFill>
              </a:rPr>
              <a:t>Ekosistemų ir jų teikiamų paslaugų vertinimo </a:t>
            </a:r>
            <a:r>
              <a:rPr lang="lt-LT" sz="850" b="1">
                <a:solidFill>
                  <a:schemeClr val="tx1"/>
                </a:solidFill>
              </a:rPr>
              <a:t>integravimo modeliai</a:t>
            </a:r>
            <a:r>
              <a:rPr lang="lt-LT" sz="850">
                <a:solidFill>
                  <a:schemeClr val="tx1"/>
                </a:solidFill>
              </a:rPr>
              <a:t>;</a:t>
            </a:r>
          </a:p>
          <a:p>
            <a:pPr marL="285750" indent="-285750">
              <a:buFont typeface="Arial" panose="020B0604020202020204" pitchFamily="34" charset="0"/>
              <a:buChar char="•"/>
            </a:pPr>
            <a:r>
              <a:rPr lang="lt-LT" sz="850">
                <a:solidFill>
                  <a:schemeClr val="tx1"/>
                </a:solidFill>
              </a:rPr>
              <a:t>Ekosistemų ir ekosisteminių paslaugų vertinimo </a:t>
            </a:r>
            <a:r>
              <a:rPr lang="lt-LT" sz="850" b="1">
                <a:solidFill>
                  <a:schemeClr val="tx1"/>
                </a:solidFill>
              </a:rPr>
              <a:t>integravimo poveikis ekosistemų būklei</a:t>
            </a:r>
            <a:r>
              <a:rPr lang="lt-LT" sz="850">
                <a:solidFill>
                  <a:schemeClr val="tx1"/>
                </a:solidFill>
              </a:rPr>
              <a:t> ir teikiamų </a:t>
            </a:r>
            <a:r>
              <a:rPr lang="lt-LT" sz="850" b="1">
                <a:solidFill>
                  <a:schemeClr val="tx1"/>
                </a:solidFill>
              </a:rPr>
              <a:t>ekosisteminių paslaugų kokybei</a:t>
            </a:r>
            <a:r>
              <a:rPr lang="lt-LT" sz="850">
                <a:solidFill>
                  <a:schemeClr val="tx1"/>
                </a:solidFill>
              </a:rPr>
              <a:t>;</a:t>
            </a:r>
          </a:p>
          <a:p>
            <a:pPr marL="285750" indent="-285750">
              <a:buFont typeface="Arial" panose="020B0604020202020204" pitchFamily="34" charset="0"/>
              <a:buChar char="•"/>
            </a:pPr>
            <a:r>
              <a:rPr lang="lt-LT" sz="850">
                <a:solidFill>
                  <a:schemeClr val="tx1"/>
                </a:solidFill>
              </a:rPr>
              <a:t>Ekosistemų ir ekosisteminių paslaugų vertinimo </a:t>
            </a:r>
            <a:r>
              <a:rPr lang="lt-LT" sz="850" b="1">
                <a:solidFill>
                  <a:schemeClr val="tx1"/>
                </a:solidFill>
              </a:rPr>
              <a:t>integravimo poveikis sektoriams ir visuomenei</a:t>
            </a:r>
            <a:r>
              <a:rPr lang="lt-LT" sz="850">
                <a:solidFill>
                  <a:schemeClr val="tx1"/>
                </a:solidFill>
              </a:rPr>
              <a:t>;</a:t>
            </a:r>
          </a:p>
          <a:p>
            <a:pPr marL="285750" indent="-285750">
              <a:buFont typeface="Arial" panose="020B0604020202020204" pitchFamily="34" charset="0"/>
              <a:buChar char="•"/>
            </a:pPr>
            <a:r>
              <a:rPr lang="lt-LT" sz="850">
                <a:solidFill>
                  <a:schemeClr val="tx1"/>
                </a:solidFill>
              </a:rPr>
              <a:t>Ekonominio ekosisteminių paslaugų </a:t>
            </a:r>
            <a:r>
              <a:rPr lang="lt-LT" sz="850" b="1">
                <a:solidFill>
                  <a:schemeClr val="tx1"/>
                </a:solidFill>
              </a:rPr>
              <a:t>vertinimo poreikio nustatymo mechanizmas </a:t>
            </a:r>
            <a:r>
              <a:rPr lang="lt-LT" sz="850">
                <a:solidFill>
                  <a:schemeClr val="tx1"/>
                </a:solidFill>
              </a:rPr>
              <a:t>(gairės);</a:t>
            </a:r>
          </a:p>
          <a:p>
            <a:pPr marL="285750" indent="-285750">
              <a:buFont typeface="Arial" panose="020B0604020202020204" pitchFamily="34" charset="0"/>
              <a:buChar char="•"/>
            </a:pPr>
            <a:r>
              <a:rPr lang="lt-LT" sz="850" b="1" kern="1200">
                <a:solidFill>
                  <a:schemeClr val="tx1"/>
                </a:solidFill>
                <a:latin typeface="+mn-lt"/>
                <a:ea typeface="+mn-ea"/>
                <a:cs typeface="+mn-cs"/>
              </a:rPr>
              <a:t>Suinteresuotų šalių įtraukimo į ir dalyvavimo </a:t>
            </a:r>
            <a:r>
              <a:rPr lang="lt-LT" sz="850" kern="1200">
                <a:solidFill>
                  <a:schemeClr val="tx1"/>
                </a:solidFill>
                <a:latin typeface="+mn-lt"/>
                <a:ea typeface="+mn-ea"/>
                <a:cs typeface="+mn-cs"/>
              </a:rPr>
              <a:t>sprendimų priėmimo procesuose, kuriuose atsižvelgiama į ekosistemų ir jų teikiamų paslaugų aspektus, </a:t>
            </a:r>
            <a:r>
              <a:rPr lang="lt-LT" sz="850" b="1" kern="1200">
                <a:solidFill>
                  <a:schemeClr val="tx1"/>
                </a:solidFill>
                <a:latin typeface="+mn-lt"/>
                <a:ea typeface="+mn-ea"/>
                <a:cs typeface="+mn-cs"/>
              </a:rPr>
              <a:t>mechanizmas</a:t>
            </a:r>
            <a:r>
              <a:rPr lang="lt-LT" sz="850" kern="1200">
                <a:solidFill>
                  <a:schemeClr val="tx1"/>
                </a:solidFill>
                <a:latin typeface="+mn-lt"/>
                <a:ea typeface="+mn-ea"/>
                <a:cs typeface="+mn-cs"/>
              </a:rPr>
              <a:t>;</a:t>
            </a:r>
          </a:p>
          <a:p>
            <a:pPr marL="285750" indent="-285750">
              <a:buFont typeface="Arial" panose="020B0604020202020204" pitchFamily="34" charset="0"/>
              <a:buChar char="•"/>
            </a:pPr>
            <a:r>
              <a:rPr lang="lt-LT" sz="850" kern="1200">
                <a:solidFill>
                  <a:schemeClr val="tx1"/>
                </a:solidFill>
                <a:latin typeface="+mn-lt"/>
                <a:ea typeface="+mn-ea"/>
                <a:cs typeface="+mn-cs"/>
              </a:rPr>
              <a:t>Gebėjimų </a:t>
            </a:r>
            <a:r>
              <a:rPr lang="lt-LT" sz="850" b="1" kern="1200">
                <a:solidFill>
                  <a:schemeClr val="tx1"/>
                </a:solidFill>
                <a:latin typeface="+mn-lt"/>
                <a:ea typeface="+mn-ea"/>
                <a:cs typeface="+mn-cs"/>
              </a:rPr>
              <a:t>ugdymo</a:t>
            </a:r>
            <a:r>
              <a:rPr lang="lt-LT" sz="850" kern="1200">
                <a:solidFill>
                  <a:schemeClr val="tx1"/>
                </a:solidFill>
                <a:latin typeface="+mn-lt"/>
                <a:ea typeface="+mn-ea"/>
                <a:cs typeface="+mn-cs"/>
              </a:rPr>
              <a:t> ir žinių bazės didinimo bei visuomenės </a:t>
            </a:r>
            <a:r>
              <a:rPr lang="lt-LT" sz="850" b="1" kern="1200">
                <a:solidFill>
                  <a:schemeClr val="tx1"/>
                </a:solidFill>
                <a:latin typeface="+mn-lt"/>
                <a:ea typeface="+mn-ea"/>
                <a:cs typeface="+mn-cs"/>
              </a:rPr>
              <a:t>informavimo veiksmų planas</a:t>
            </a:r>
            <a:r>
              <a:rPr lang="lt-LT" sz="850" kern="1200">
                <a:solidFill>
                  <a:schemeClr val="tx1"/>
                </a:solidFill>
                <a:latin typeface="+mn-lt"/>
                <a:ea typeface="+mn-ea"/>
                <a:cs typeface="+mn-cs"/>
              </a:rPr>
              <a:t>.</a:t>
            </a:r>
            <a:endParaRPr lang="en-GB" sz="850">
              <a:solidFill>
                <a:schemeClr val="tx1"/>
              </a:solidFill>
              <a:latin typeface="Avenir Next" panose="020B0503020202020204"/>
            </a:endParaRPr>
          </a:p>
        </p:txBody>
      </p:sp>
      <p:sp>
        <p:nvSpPr>
          <p:cNvPr id="125" name="Rectangle 124">
            <a:extLst>
              <a:ext uri="{FF2B5EF4-FFF2-40B4-BE49-F238E27FC236}">
                <a16:creationId xmlns:a16="http://schemas.microsoft.com/office/drawing/2014/main" id="{8E13A787-9D06-44E7-AB32-B99A168B0B8A}"/>
              </a:ext>
            </a:extLst>
          </p:cNvPr>
          <p:cNvSpPr/>
          <p:nvPr/>
        </p:nvSpPr>
        <p:spPr>
          <a:xfrm>
            <a:off x="5995232" y="1591920"/>
            <a:ext cx="2468330" cy="2785307"/>
          </a:xfrm>
          <a:prstGeom prst="rect">
            <a:avLst/>
          </a:prstGeom>
          <a:solidFill>
            <a:schemeClr val="bg2"/>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285750" indent="-285750">
              <a:buFont typeface="Arial" panose="020B0604020202020204" pitchFamily="34" charset="0"/>
              <a:buChar char="•"/>
            </a:pPr>
            <a:r>
              <a:rPr lang="lt-LT" sz="850" b="1">
                <a:solidFill>
                  <a:schemeClr val="tx1"/>
                </a:solidFill>
              </a:rPr>
              <a:t>Rekomendacijos dėl </a:t>
            </a:r>
            <a:r>
              <a:rPr lang="lt-LT" sz="850">
                <a:solidFill>
                  <a:schemeClr val="tx1"/>
                </a:solidFill>
              </a:rPr>
              <a:t>sprendimų priėmimo procesų (ir juos nustatančių </a:t>
            </a:r>
            <a:r>
              <a:rPr lang="lt-LT" sz="850" b="1">
                <a:solidFill>
                  <a:schemeClr val="tx1"/>
                </a:solidFill>
              </a:rPr>
              <a:t>teisės aktų</a:t>
            </a:r>
            <a:r>
              <a:rPr lang="lt-LT" sz="850">
                <a:solidFill>
                  <a:schemeClr val="tx1"/>
                </a:solidFill>
              </a:rPr>
              <a:t>), </a:t>
            </a:r>
            <a:r>
              <a:rPr lang="lt-LT" sz="850" b="1">
                <a:solidFill>
                  <a:schemeClr val="tx1"/>
                </a:solidFill>
              </a:rPr>
              <a:t>kuriuos reikėtų keisti ir / ar papildyti</a:t>
            </a:r>
            <a:r>
              <a:rPr lang="lt-LT" sz="850">
                <a:solidFill>
                  <a:schemeClr val="tx1"/>
                </a:solidFill>
              </a:rPr>
              <a:t>, siekiant integruoti ekosistemų ir jų teikiamų paslaugų vertinimą;</a:t>
            </a:r>
          </a:p>
          <a:p>
            <a:pPr marL="285750" indent="-285750">
              <a:buFont typeface="Arial" panose="020B0604020202020204" pitchFamily="34" charset="0"/>
              <a:buChar char="•"/>
            </a:pPr>
            <a:r>
              <a:rPr lang="lt-LT" sz="850">
                <a:solidFill>
                  <a:schemeClr val="tx1"/>
                </a:solidFill>
              </a:rPr>
              <a:t>Preliminarūs pasiūlymai dėl </a:t>
            </a:r>
            <a:r>
              <a:rPr lang="lt-LT" sz="850" b="1">
                <a:solidFill>
                  <a:schemeClr val="tx1"/>
                </a:solidFill>
              </a:rPr>
              <a:t>teisės aktų projektų pakeitimo/naujų priėmimo</a:t>
            </a:r>
            <a:r>
              <a:rPr lang="lt-LT" sz="850">
                <a:solidFill>
                  <a:schemeClr val="tx1"/>
                </a:solidFill>
              </a:rPr>
              <a:t>;</a:t>
            </a:r>
          </a:p>
          <a:p>
            <a:pPr marL="285750" indent="-285750">
              <a:buFont typeface="Arial" panose="020B0604020202020204" pitchFamily="34" charset="0"/>
              <a:buChar char="•"/>
            </a:pPr>
            <a:r>
              <a:rPr lang="lt-LT" sz="850">
                <a:solidFill>
                  <a:schemeClr val="tx1"/>
                </a:solidFill>
              </a:rPr>
              <a:t>Ekosistemų ir jų paslaugų integravimo į sprendimų priėmimo procesus </a:t>
            </a:r>
            <a:r>
              <a:rPr lang="lt-LT" sz="850" b="1">
                <a:solidFill>
                  <a:schemeClr val="tx1"/>
                </a:solidFill>
              </a:rPr>
              <a:t>administracinės naštos įvertinimas</a:t>
            </a:r>
            <a:r>
              <a:rPr lang="lt-LT" sz="850">
                <a:solidFill>
                  <a:schemeClr val="tx1"/>
                </a:solidFill>
              </a:rPr>
              <a:t>;</a:t>
            </a:r>
          </a:p>
          <a:p>
            <a:pPr marL="285750" indent="-285750">
              <a:buFont typeface="Arial" panose="020B0604020202020204" pitchFamily="34" charset="0"/>
              <a:buChar char="•"/>
            </a:pPr>
            <a:r>
              <a:rPr lang="lt-LT" sz="850" b="1">
                <a:solidFill>
                  <a:schemeClr val="tx1"/>
                </a:solidFill>
              </a:rPr>
              <a:t>Bendros rekomendacijos </a:t>
            </a:r>
            <a:r>
              <a:rPr lang="lt-LT" sz="850">
                <a:solidFill>
                  <a:schemeClr val="tx1"/>
                </a:solidFill>
              </a:rPr>
              <a:t>visai ekosistemų ir ekosisteminių paslaugų išsaugojimo, atkūrimo ir vertinimo politikai Lietuvoje, aktualiems strateginiams dokumentams ir jų rodikliams, taip pat kitiems teisės aktams ir/ar viešajame administravime taikomoms metodikoms.</a:t>
            </a:r>
            <a:endParaRPr lang="en-GB" sz="850">
              <a:solidFill>
                <a:schemeClr val="tx1"/>
              </a:solidFill>
              <a:latin typeface="Avenir Next" panose="020B0503020202020204"/>
            </a:endParaRPr>
          </a:p>
        </p:txBody>
      </p:sp>
      <p:sp>
        <p:nvSpPr>
          <p:cNvPr id="16" name="Rectangle 15">
            <a:extLst>
              <a:ext uri="{FF2B5EF4-FFF2-40B4-BE49-F238E27FC236}">
                <a16:creationId xmlns:a16="http://schemas.microsoft.com/office/drawing/2014/main" id="{5C3A4337-26DC-42AB-92A9-5176411B2A2F}"/>
              </a:ext>
            </a:extLst>
          </p:cNvPr>
          <p:cNvSpPr/>
          <p:nvPr/>
        </p:nvSpPr>
        <p:spPr>
          <a:xfrm>
            <a:off x="357809" y="360063"/>
            <a:ext cx="2790960" cy="4734000"/>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30" name="TextBox 29">
            <a:extLst>
              <a:ext uri="{FF2B5EF4-FFF2-40B4-BE49-F238E27FC236}">
                <a16:creationId xmlns:a16="http://schemas.microsoft.com/office/drawing/2014/main" id="{6BFC9771-C192-4D8A-B3BA-152461EE014B}"/>
              </a:ext>
            </a:extLst>
          </p:cNvPr>
          <p:cNvSpPr txBox="1"/>
          <p:nvPr/>
        </p:nvSpPr>
        <p:spPr>
          <a:xfrm>
            <a:off x="3265398" y="703689"/>
            <a:ext cx="2466166" cy="2609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lt-LT" sz="1000" b="1" dirty="0"/>
              <a:t>Iki 2022</a:t>
            </a:r>
            <a:r>
              <a:rPr lang="en-GB" sz="1000" b="1" dirty="0"/>
              <a:t> m. </a:t>
            </a:r>
            <a:r>
              <a:rPr lang="en-GB" sz="1000" b="1" dirty="0" err="1"/>
              <a:t>lapkri</a:t>
            </a:r>
            <a:r>
              <a:rPr lang="lt-LT" sz="1000" b="1" dirty="0"/>
              <a:t>č</a:t>
            </a:r>
            <a:r>
              <a:rPr lang="en-GB" sz="1000" b="1" dirty="0"/>
              <a:t>io </a:t>
            </a:r>
            <a:r>
              <a:rPr lang="lt-LT" sz="1000" b="1" dirty="0"/>
              <a:t>7 d.</a:t>
            </a:r>
            <a:endParaRPr lang="en-GB" sz="1000" b="1" dirty="0">
              <a:latin typeface="Avenir Next" panose="020B0503020202020204"/>
            </a:endParaRPr>
          </a:p>
        </p:txBody>
      </p:sp>
      <p:sp>
        <p:nvSpPr>
          <p:cNvPr id="32" name="TextBox 31">
            <a:extLst>
              <a:ext uri="{FF2B5EF4-FFF2-40B4-BE49-F238E27FC236}">
                <a16:creationId xmlns:a16="http://schemas.microsoft.com/office/drawing/2014/main" id="{63D6F005-655A-1D07-24BD-83E5BBBC2593}"/>
              </a:ext>
            </a:extLst>
          </p:cNvPr>
          <p:cNvSpPr txBox="1"/>
          <p:nvPr/>
        </p:nvSpPr>
        <p:spPr>
          <a:xfrm>
            <a:off x="516185" y="703689"/>
            <a:ext cx="2466166" cy="2462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lt-LT" sz="1000" b="1" dirty="0">
                <a:solidFill>
                  <a:schemeClr val="bg2">
                    <a:lumMod val="50000"/>
                  </a:schemeClr>
                </a:solidFill>
              </a:rPr>
              <a:t>Iki 2022</a:t>
            </a:r>
            <a:r>
              <a:rPr lang="en-GB" sz="1000" b="1" dirty="0">
                <a:solidFill>
                  <a:schemeClr val="bg2">
                    <a:lumMod val="50000"/>
                  </a:schemeClr>
                </a:solidFill>
              </a:rPr>
              <a:t> m. </a:t>
            </a:r>
            <a:r>
              <a:rPr lang="pl-PL" sz="1000" b="1" dirty="0" err="1">
                <a:solidFill>
                  <a:schemeClr val="bg2">
                    <a:lumMod val="50000"/>
                  </a:schemeClr>
                </a:solidFill>
              </a:rPr>
              <a:t>gegu</a:t>
            </a:r>
            <a:r>
              <a:rPr lang="lt-LT" sz="1000" b="1" dirty="0" err="1">
                <a:solidFill>
                  <a:schemeClr val="bg2">
                    <a:lumMod val="50000"/>
                  </a:schemeClr>
                </a:solidFill>
              </a:rPr>
              <a:t>žės</a:t>
            </a:r>
            <a:r>
              <a:rPr lang="lt-LT" sz="1000" b="1" dirty="0">
                <a:solidFill>
                  <a:schemeClr val="bg2">
                    <a:lumMod val="50000"/>
                  </a:schemeClr>
                </a:solidFill>
              </a:rPr>
              <a:t> 10 d.</a:t>
            </a:r>
            <a:endParaRPr lang="en-GB" sz="1000" b="1" dirty="0">
              <a:solidFill>
                <a:schemeClr val="bg2">
                  <a:lumMod val="50000"/>
                </a:schemeClr>
              </a:solidFill>
              <a:latin typeface="Avenir Next" panose="020B0503020202020204"/>
            </a:endParaRPr>
          </a:p>
        </p:txBody>
      </p:sp>
      <p:sp>
        <p:nvSpPr>
          <p:cNvPr id="33" name="TextBox 32">
            <a:extLst>
              <a:ext uri="{FF2B5EF4-FFF2-40B4-BE49-F238E27FC236}">
                <a16:creationId xmlns:a16="http://schemas.microsoft.com/office/drawing/2014/main" id="{3D24CC8F-78CD-4199-B2E7-072C3CC3B5B2}"/>
              </a:ext>
            </a:extLst>
          </p:cNvPr>
          <p:cNvSpPr txBox="1"/>
          <p:nvPr/>
        </p:nvSpPr>
        <p:spPr>
          <a:xfrm>
            <a:off x="5995232" y="703689"/>
            <a:ext cx="2466166" cy="2609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lt-LT" sz="1000" b="1"/>
              <a:t>Iki 2023</a:t>
            </a:r>
            <a:r>
              <a:rPr lang="en-GB" sz="1000" b="1"/>
              <a:t> m. </a:t>
            </a:r>
            <a:r>
              <a:rPr lang="lt-LT" sz="1000" b="1"/>
              <a:t>vasario 3 d.</a:t>
            </a:r>
            <a:endParaRPr lang="en-GB" sz="1000" b="1">
              <a:latin typeface="Avenir Next" panose="020B0503020202020204"/>
            </a:endParaRPr>
          </a:p>
        </p:txBody>
      </p:sp>
      <p:sp>
        <p:nvSpPr>
          <p:cNvPr id="27" name="TextBox 26">
            <a:extLst>
              <a:ext uri="{FF2B5EF4-FFF2-40B4-BE49-F238E27FC236}">
                <a16:creationId xmlns:a16="http://schemas.microsoft.com/office/drawing/2014/main" id="{8A4C4D4D-DF5A-B81D-A5C8-79CC7AA7A393}"/>
              </a:ext>
            </a:extLst>
          </p:cNvPr>
          <p:cNvSpPr txBox="1"/>
          <p:nvPr/>
        </p:nvSpPr>
        <p:spPr>
          <a:xfrm>
            <a:off x="-518920" y="4146693"/>
            <a:ext cx="4572000" cy="246221"/>
          </a:xfrm>
          <a:prstGeom prst="rect">
            <a:avLst/>
          </a:prstGeom>
          <a:noFill/>
        </p:spPr>
        <p:txBody>
          <a:bodyPr wrap="square">
            <a:spAutoFit/>
          </a:bodyPr>
          <a:lstStyle/>
          <a:p>
            <a:pPr algn="ctr"/>
            <a:r>
              <a:rPr lang="lt-LT" sz="1000" b="1" dirty="0">
                <a:solidFill>
                  <a:schemeClr val="bg2">
                    <a:lumMod val="50000"/>
                  </a:schemeClr>
                </a:solidFill>
              </a:rPr>
              <a:t>Iki 2022</a:t>
            </a:r>
            <a:r>
              <a:rPr lang="en-GB" sz="1000" b="1" dirty="0">
                <a:solidFill>
                  <a:schemeClr val="bg2">
                    <a:lumMod val="50000"/>
                  </a:schemeClr>
                </a:solidFill>
              </a:rPr>
              <a:t> m. </a:t>
            </a:r>
            <a:r>
              <a:rPr lang="lt-LT" sz="1000" b="1" dirty="0">
                <a:solidFill>
                  <a:schemeClr val="bg2">
                    <a:lumMod val="50000"/>
                  </a:schemeClr>
                </a:solidFill>
              </a:rPr>
              <a:t>birželio 8 d. (papildomi iki birželio 14 d.) </a:t>
            </a:r>
            <a:endParaRPr lang="en-GB" sz="1000" b="1" dirty="0">
              <a:solidFill>
                <a:schemeClr val="bg2">
                  <a:lumMod val="50000"/>
                </a:schemeClr>
              </a:solidFill>
              <a:latin typeface="Avenir Next" panose="020B0503020202020204"/>
            </a:endParaRPr>
          </a:p>
        </p:txBody>
      </p:sp>
      <p:sp>
        <p:nvSpPr>
          <p:cNvPr id="28" name="TextBox 27">
            <a:extLst>
              <a:ext uri="{FF2B5EF4-FFF2-40B4-BE49-F238E27FC236}">
                <a16:creationId xmlns:a16="http://schemas.microsoft.com/office/drawing/2014/main" id="{6C2B184E-8934-978D-27D7-543DF8274AE8}"/>
              </a:ext>
            </a:extLst>
          </p:cNvPr>
          <p:cNvSpPr txBox="1"/>
          <p:nvPr/>
        </p:nvSpPr>
        <p:spPr>
          <a:xfrm>
            <a:off x="-464235" y="3685053"/>
            <a:ext cx="4572000" cy="246221"/>
          </a:xfrm>
          <a:prstGeom prst="rect">
            <a:avLst/>
          </a:prstGeom>
          <a:noFill/>
        </p:spPr>
        <p:txBody>
          <a:bodyPr wrap="square">
            <a:spAutoFit/>
          </a:bodyPr>
          <a:lstStyle/>
          <a:p>
            <a:pPr algn="ctr"/>
            <a:r>
              <a:rPr lang="lt-LT" sz="1000" b="1" dirty="0">
                <a:solidFill>
                  <a:schemeClr val="bg2">
                    <a:lumMod val="50000"/>
                  </a:schemeClr>
                </a:solidFill>
              </a:rPr>
              <a:t>Iki 2022</a:t>
            </a:r>
            <a:r>
              <a:rPr lang="en-GB" sz="1000" b="1" dirty="0">
                <a:solidFill>
                  <a:schemeClr val="bg2">
                    <a:lumMod val="50000"/>
                  </a:schemeClr>
                </a:solidFill>
              </a:rPr>
              <a:t> m. </a:t>
            </a:r>
            <a:r>
              <a:rPr lang="lt-LT" sz="1000" b="1" dirty="0">
                <a:solidFill>
                  <a:schemeClr val="bg2">
                    <a:lumMod val="50000"/>
                  </a:schemeClr>
                </a:solidFill>
              </a:rPr>
              <a:t>gegužės 25 d.</a:t>
            </a:r>
            <a:endParaRPr lang="en-GB" sz="1000" b="1" dirty="0">
              <a:solidFill>
                <a:schemeClr val="bg2">
                  <a:lumMod val="50000"/>
                </a:schemeClr>
              </a:solidFill>
              <a:latin typeface="Avenir Next" panose="020B0503020202020204"/>
            </a:endParaRPr>
          </a:p>
        </p:txBody>
      </p:sp>
      <p:sp>
        <p:nvSpPr>
          <p:cNvPr id="31" name="Rectangle 30">
            <a:extLst>
              <a:ext uri="{FF2B5EF4-FFF2-40B4-BE49-F238E27FC236}">
                <a16:creationId xmlns:a16="http://schemas.microsoft.com/office/drawing/2014/main" id="{EF6CD47A-BEB2-CD73-DE46-53631CC50F3F}"/>
              </a:ext>
            </a:extLst>
          </p:cNvPr>
          <p:cNvSpPr/>
          <p:nvPr/>
        </p:nvSpPr>
        <p:spPr>
          <a:xfrm>
            <a:off x="533400" y="3920983"/>
            <a:ext cx="2468330" cy="227214"/>
          </a:xfrm>
          <a:prstGeom prst="rect">
            <a:avLst/>
          </a:prstGeom>
          <a:solidFill>
            <a:schemeClr val="bg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285750" indent="-285750">
              <a:lnSpc>
                <a:spcPts val="1020"/>
              </a:lnSpc>
              <a:buFont typeface="Arial" panose="020B0604020202020204" pitchFamily="34" charset="0"/>
              <a:buChar char="•"/>
            </a:pPr>
            <a:r>
              <a:rPr lang="lt-LT" sz="850" dirty="0">
                <a:solidFill>
                  <a:schemeClr val="bg2">
                    <a:lumMod val="50000"/>
                  </a:schemeClr>
                </a:solidFill>
              </a:rPr>
              <a:t>Viešas pristatymas</a:t>
            </a:r>
            <a:endParaRPr lang="en-GB" sz="850" dirty="0">
              <a:solidFill>
                <a:schemeClr val="bg2">
                  <a:lumMod val="50000"/>
                </a:schemeClr>
              </a:solidFill>
              <a:latin typeface="Avenir Next" panose="020B0503020202020204"/>
            </a:endParaRPr>
          </a:p>
        </p:txBody>
      </p:sp>
      <p:sp>
        <p:nvSpPr>
          <p:cNvPr id="34" name="Rectangle 33">
            <a:extLst>
              <a:ext uri="{FF2B5EF4-FFF2-40B4-BE49-F238E27FC236}">
                <a16:creationId xmlns:a16="http://schemas.microsoft.com/office/drawing/2014/main" id="{9B7AA97A-FF59-EE5B-7593-D58EFABAEFF0}"/>
              </a:ext>
            </a:extLst>
          </p:cNvPr>
          <p:cNvSpPr/>
          <p:nvPr/>
        </p:nvSpPr>
        <p:spPr>
          <a:xfrm>
            <a:off x="538630" y="4372628"/>
            <a:ext cx="2468330" cy="227214"/>
          </a:xfrm>
          <a:prstGeom prst="rect">
            <a:avLst/>
          </a:prstGeom>
          <a:solidFill>
            <a:schemeClr val="bg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285750" indent="-285750">
              <a:lnSpc>
                <a:spcPts val="1020"/>
              </a:lnSpc>
              <a:buFont typeface="Arial" panose="020B0604020202020204" pitchFamily="34" charset="0"/>
              <a:buChar char="•"/>
            </a:pPr>
            <a:r>
              <a:rPr lang="lt-LT" sz="850" dirty="0">
                <a:solidFill>
                  <a:schemeClr val="bg2">
                    <a:lumMod val="50000"/>
                  </a:schemeClr>
                </a:solidFill>
              </a:rPr>
              <a:t>Pastabų taisymas</a:t>
            </a:r>
            <a:endParaRPr lang="en-GB" sz="850" dirty="0">
              <a:solidFill>
                <a:schemeClr val="bg2">
                  <a:lumMod val="50000"/>
                </a:schemeClr>
              </a:solidFill>
              <a:latin typeface="Avenir Next" panose="020B0503020202020204"/>
            </a:endParaRPr>
          </a:p>
        </p:txBody>
      </p:sp>
      <p:sp>
        <p:nvSpPr>
          <p:cNvPr id="35" name="TextBox 34">
            <a:extLst>
              <a:ext uri="{FF2B5EF4-FFF2-40B4-BE49-F238E27FC236}">
                <a16:creationId xmlns:a16="http://schemas.microsoft.com/office/drawing/2014/main" id="{A3F2A517-841D-1FDB-D8DB-1E01851BCCDE}"/>
              </a:ext>
            </a:extLst>
          </p:cNvPr>
          <p:cNvSpPr txBox="1"/>
          <p:nvPr/>
        </p:nvSpPr>
        <p:spPr>
          <a:xfrm>
            <a:off x="-518920" y="4584897"/>
            <a:ext cx="4572000" cy="246221"/>
          </a:xfrm>
          <a:prstGeom prst="rect">
            <a:avLst/>
          </a:prstGeom>
          <a:noFill/>
        </p:spPr>
        <p:txBody>
          <a:bodyPr wrap="square">
            <a:spAutoFit/>
          </a:bodyPr>
          <a:lstStyle/>
          <a:p>
            <a:pPr algn="ctr"/>
            <a:r>
              <a:rPr lang="lt-LT" sz="1000" b="1" dirty="0"/>
              <a:t>Iki 2022</a:t>
            </a:r>
            <a:r>
              <a:rPr lang="en-GB" sz="1000" b="1" dirty="0"/>
              <a:t> m. </a:t>
            </a:r>
            <a:r>
              <a:rPr lang="lt-LT" sz="1000" b="1" dirty="0"/>
              <a:t>birželio 29 d.</a:t>
            </a:r>
            <a:endParaRPr lang="en-GB" sz="1000" b="1" dirty="0">
              <a:latin typeface="Avenir Next" panose="020B0503020202020204"/>
            </a:endParaRPr>
          </a:p>
        </p:txBody>
      </p:sp>
      <p:sp>
        <p:nvSpPr>
          <p:cNvPr id="36" name="Rectangle 35">
            <a:extLst>
              <a:ext uri="{FF2B5EF4-FFF2-40B4-BE49-F238E27FC236}">
                <a16:creationId xmlns:a16="http://schemas.microsoft.com/office/drawing/2014/main" id="{8B4345A7-D651-3DD4-9BBE-BBCAE1614050}"/>
              </a:ext>
            </a:extLst>
          </p:cNvPr>
          <p:cNvSpPr/>
          <p:nvPr/>
        </p:nvSpPr>
        <p:spPr>
          <a:xfrm>
            <a:off x="538630" y="4817866"/>
            <a:ext cx="2468330" cy="227214"/>
          </a:xfrm>
          <a:prstGeom prst="rect">
            <a:avLst/>
          </a:prstGeom>
          <a:solidFill>
            <a:schemeClr val="bg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285750" indent="-285750">
              <a:lnSpc>
                <a:spcPts val="1020"/>
              </a:lnSpc>
              <a:buFont typeface="Arial" panose="020B0604020202020204" pitchFamily="34" charset="0"/>
              <a:buChar char="•"/>
            </a:pPr>
            <a:r>
              <a:rPr lang="lt-LT" sz="850" b="1" dirty="0">
                <a:solidFill>
                  <a:schemeClr val="tx1"/>
                </a:solidFill>
              </a:rPr>
              <a:t>Priežiūros komiteto susitikimas</a:t>
            </a:r>
            <a:endParaRPr lang="en-GB" sz="850" b="1" dirty="0">
              <a:solidFill>
                <a:schemeClr val="tx1"/>
              </a:solidFill>
              <a:latin typeface="Avenir Next" panose="020B0503020202020204"/>
            </a:endParaRPr>
          </a:p>
        </p:txBody>
      </p:sp>
    </p:spTree>
    <p:extLst>
      <p:ext uri="{BB962C8B-B14F-4D97-AF65-F5344CB8AC3E}">
        <p14:creationId xmlns:p14="http://schemas.microsoft.com/office/powerpoint/2010/main" val="2457778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1C5FD0-1D0D-5846-AAB0-8DE01FBAC556}"/>
              </a:ext>
            </a:extLst>
          </p:cNvPr>
          <p:cNvSpPr>
            <a:spLocks noGrp="1"/>
          </p:cNvSpPr>
          <p:nvPr>
            <p:ph type="body" sz="quarter" idx="14"/>
          </p:nvPr>
        </p:nvSpPr>
        <p:spPr>
          <a:xfrm>
            <a:off x="4889554" y="453224"/>
            <a:ext cx="3706745" cy="718145"/>
          </a:xfrm>
        </p:spPr>
        <p:txBody>
          <a:bodyPr/>
          <a:lstStyle/>
          <a:p>
            <a:r>
              <a:rPr lang="lt-LT" dirty="0"/>
              <a:t>1. Pagrindinės pastabos ir jų taisymo rezultatai</a:t>
            </a:r>
            <a:endParaRPr lang="en-US" dirty="0"/>
          </a:p>
        </p:txBody>
      </p:sp>
      <p:sp>
        <p:nvSpPr>
          <p:cNvPr id="2" name="Slide Number Placeholder 1">
            <a:extLst>
              <a:ext uri="{FF2B5EF4-FFF2-40B4-BE49-F238E27FC236}">
                <a16:creationId xmlns:a16="http://schemas.microsoft.com/office/drawing/2014/main" id="{8CDAD547-1B2C-024B-9A9D-BBAA775F4D0C}"/>
              </a:ext>
            </a:extLst>
          </p:cNvPr>
          <p:cNvSpPr>
            <a:spLocks noGrp="1"/>
          </p:cNvSpPr>
          <p:nvPr>
            <p:ph type="sldNum" sz="quarter" idx="12"/>
          </p:nvPr>
        </p:nvSpPr>
        <p:spPr>
          <a:xfrm>
            <a:off x="6540500" y="169669"/>
            <a:ext cx="2057400" cy="183555"/>
          </a:xfrm>
        </p:spPr>
        <p:txBody>
          <a:bodyPr/>
          <a:lstStyle/>
          <a:p>
            <a:fld id="{42B1E8F1-27DF-3C4C-AF5E-F329429EDE92}" type="slidenum">
              <a:rPr lang="en-US"/>
              <a:pPr/>
              <a:t>4</a:t>
            </a:fld>
            <a:endParaRPr lang="en-US"/>
          </a:p>
        </p:txBody>
      </p:sp>
      <p:pic>
        <p:nvPicPr>
          <p:cNvPr id="24" name="Picture Placeholder 23" descr="Shape&#10;&#10;Description automatically generated with medium confidence">
            <a:extLst>
              <a:ext uri="{FF2B5EF4-FFF2-40B4-BE49-F238E27FC236}">
                <a16:creationId xmlns:a16="http://schemas.microsoft.com/office/drawing/2014/main" id="{4D1DE3A4-C52C-4C21-9F93-8585C6B5D165}"/>
              </a:ext>
            </a:extLst>
          </p:cNvPr>
          <p:cNvPicPr>
            <a:picLocks noGrp="1" noChangeAspect="1"/>
          </p:cNvPicPr>
          <p:nvPr>
            <p:ph type="pic" sz="quarter" idx="15"/>
          </p:nvPr>
        </p:nvPicPr>
        <p:blipFill>
          <a:blip r:embed="rId2"/>
          <a:srcRect l="4346" r="4346"/>
          <a:stretch>
            <a:fillRect/>
          </a:stretch>
        </p:blipFill>
        <p:spPr/>
      </p:pic>
    </p:spTree>
    <p:extLst>
      <p:ext uri="{BB962C8B-B14F-4D97-AF65-F5344CB8AC3E}">
        <p14:creationId xmlns:p14="http://schemas.microsoft.com/office/powerpoint/2010/main" val="192135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BBE96-E592-DF38-D957-5693FFEACBB8}"/>
              </a:ext>
            </a:extLst>
          </p:cNvPr>
          <p:cNvSpPr>
            <a:spLocks noGrp="1"/>
          </p:cNvSpPr>
          <p:nvPr>
            <p:ph type="title"/>
          </p:nvPr>
        </p:nvSpPr>
        <p:spPr/>
        <p:txBody>
          <a:bodyPr/>
          <a:lstStyle/>
          <a:p>
            <a:r>
              <a:rPr lang="lt-LT" dirty="0"/>
              <a:t>Ekosisteminių paslaugų apibrėžtis</a:t>
            </a:r>
          </a:p>
        </p:txBody>
      </p:sp>
      <p:sp>
        <p:nvSpPr>
          <p:cNvPr id="4" name="Slide Number Placeholder 3">
            <a:extLst>
              <a:ext uri="{FF2B5EF4-FFF2-40B4-BE49-F238E27FC236}">
                <a16:creationId xmlns:a16="http://schemas.microsoft.com/office/drawing/2014/main" id="{6C1F417F-D6BC-04B6-EBDC-14D796BE3FCF}"/>
              </a:ext>
            </a:extLst>
          </p:cNvPr>
          <p:cNvSpPr>
            <a:spLocks noGrp="1"/>
          </p:cNvSpPr>
          <p:nvPr>
            <p:ph type="sldNum" sz="quarter" idx="12"/>
          </p:nvPr>
        </p:nvSpPr>
        <p:spPr/>
        <p:txBody>
          <a:bodyPr/>
          <a:lstStyle/>
          <a:p>
            <a:fld id="{42B1E8F1-27DF-3C4C-AF5E-F329429EDE92}" type="slidenum">
              <a:rPr lang="lt-LT" smtClean="0"/>
              <a:t>5</a:t>
            </a:fld>
            <a:endParaRPr lang="lt-LT"/>
          </a:p>
        </p:txBody>
      </p:sp>
      <p:grpSp>
        <p:nvGrpSpPr>
          <p:cNvPr id="13" name="Group 12">
            <a:extLst>
              <a:ext uri="{FF2B5EF4-FFF2-40B4-BE49-F238E27FC236}">
                <a16:creationId xmlns:a16="http://schemas.microsoft.com/office/drawing/2014/main" id="{F069F3D3-8DB3-AD48-9853-025934B7998C}"/>
              </a:ext>
            </a:extLst>
          </p:cNvPr>
          <p:cNvGrpSpPr/>
          <p:nvPr/>
        </p:nvGrpSpPr>
        <p:grpSpPr>
          <a:xfrm>
            <a:off x="533400" y="795661"/>
            <a:ext cx="8136988" cy="3727102"/>
            <a:chOff x="533400" y="788627"/>
            <a:chExt cx="8136988" cy="3727102"/>
          </a:xfrm>
        </p:grpSpPr>
        <p:sp>
          <p:nvSpPr>
            <p:cNvPr id="2" name="Rectangle 1">
              <a:extLst>
                <a:ext uri="{FF2B5EF4-FFF2-40B4-BE49-F238E27FC236}">
                  <a16:creationId xmlns:a16="http://schemas.microsoft.com/office/drawing/2014/main" id="{08CA296B-F81E-30B4-CBB3-4392162DD940}"/>
                </a:ext>
              </a:extLst>
            </p:cNvPr>
            <p:cNvSpPr/>
            <p:nvPr/>
          </p:nvSpPr>
          <p:spPr>
            <a:xfrm>
              <a:off x="533400" y="1153550"/>
              <a:ext cx="1893277" cy="6752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Trūksta ekosisteminių paslaugų apibrėžties</a:t>
              </a:r>
            </a:p>
          </p:txBody>
        </p:sp>
        <p:sp>
          <p:nvSpPr>
            <p:cNvPr id="6" name="Rectangle 5">
              <a:extLst>
                <a:ext uri="{FF2B5EF4-FFF2-40B4-BE49-F238E27FC236}">
                  <a16:creationId xmlns:a16="http://schemas.microsoft.com/office/drawing/2014/main" id="{F79D5F6E-CE6B-98F0-754F-E9878D5364D1}"/>
                </a:ext>
              </a:extLst>
            </p:cNvPr>
            <p:cNvSpPr/>
            <p:nvPr/>
          </p:nvSpPr>
          <p:spPr>
            <a:xfrm>
              <a:off x="533400" y="788627"/>
              <a:ext cx="1893277" cy="364923"/>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Pastaba</a:t>
              </a:r>
            </a:p>
          </p:txBody>
        </p:sp>
        <p:sp>
          <p:nvSpPr>
            <p:cNvPr id="5" name="Isosceles Triangle 4">
              <a:extLst>
                <a:ext uri="{FF2B5EF4-FFF2-40B4-BE49-F238E27FC236}">
                  <a16:creationId xmlns:a16="http://schemas.microsoft.com/office/drawing/2014/main" id="{211F0683-8690-DB9C-D967-D483BDB02C56}"/>
                </a:ext>
              </a:extLst>
            </p:cNvPr>
            <p:cNvSpPr/>
            <p:nvPr/>
          </p:nvSpPr>
          <p:spPr>
            <a:xfrm rot="5400000">
              <a:off x="2321169" y="1410285"/>
              <a:ext cx="562708" cy="161778"/>
            </a:xfrm>
            <a:prstGeom prst="triangle">
              <a:avLst/>
            </a:prstGeom>
            <a:solidFill>
              <a:srgbClr val="92A9A0"/>
            </a:solidFill>
            <a:ln>
              <a:solidFill>
                <a:srgbClr val="92A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Rectangle 7">
              <a:extLst>
                <a:ext uri="{FF2B5EF4-FFF2-40B4-BE49-F238E27FC236}">
                  <a16:creationId xmlns:a16="http://schemas.microsoft.com/office/drawing/2014/main" id="{EB504C95-4EAD-C3E7-8C6A-4B4A658D694B}"/>
                </a:ext>
              </a:extLst>
            </p:cNvPr>
            <p:cNvSpPr/>
            <p:nvPr/>
          </p:nvSpPr>
          <p:spPr>
            <a:xfrm>
              <a:off x="2778369" y="1153550"/>
              <a:ext cx="1893277" cy="6752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Įtraukta apibrėžtis</a:t>
              </a:r>
            </a:p>
          </p:txBody>
        </p:sp>
        <p:sp>
          <p:nvSpPr>
            <p:cNvPr id="9" name="Rectangle 8">
              <a:extLst>
                <a:ext uri="{FF2B5EF4-FFF2-40B4-BE49-F238E27FC236}">
                  <a16:creationId xmlns:a16="http://schemas.microsoft.com/office/drawing/2014/main" id="{83BF7E21-2C77-8BF5-A2AC-21ADA99E988E}"/>
                </a:ext>
              </a:extLst>
            </p:cNvPr>
            <p:cNvSpPr/>
            <p:nvPr/>
          </p:nvSpPr>
          <p:spPr>
            <a:xfrm>
              <a:off x="2778369" y="788627"/>
              <a:ext cx="1893277" cy="3649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Sprendimas</a:t>
              </a:r>
            </a:p>
          </p:txBody>
        </p:sp>
        <p:sp>
          <p:nvSpPr>
            <p:cNvPr id="11" name="Rectangle 10">
              <a:extLst>
                <a:ext uri="{FF2B5EF4-FFF2-40B4-BE49-F238E27FC236}">
                  <a16:creationId xmlns:a16="http://schemas.microsoft.com/office/drawing/2014/main" id="{A28D8634-466D-FA1E-2CB4-5BC4BB9D1D08}"/>
                </a:ext>
              </a:extLst>
            </p:cNvPr>
            <p:cNvSpPr/>
            <p:nvPr/>
          </p:nvSpPr>
          <p:spPr>
            <a:xfrm>
              <a:off x="5094849" y="2096084"/>
              <a:ext cx="3575539" cy="2419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200" dirty="0">
                  <a:solidFill>
                    <a:schemeClr val="tx1"/>
                  </a:solidFill>
                </a:rPr>
                <a:t>Sąvoka suformuota remiantis:</a:t>
              </a:r>
            </a:p>
            <a:p>
              <a:r>
                <a:rPr lang="lt-LT" sz="1050" b="1" dirty="0">
                  <a:solidFill>
                    <a:schemeClr val="tx1"/>
                  </a:solidFill>
                </a:rPr>
                <a:t>Laukinių augalų ir grybų įstatymo </a:t>
              </a:r>
              <a:r>
                <a:rPr lang="lt-LT" sz="1050" dirty="0">
                  <a:solidFill>
                    <a:schemeClr val="tx1"/>
                  </a:solidFill>
                </a:rPr>
                <a:t>2 straipsnio 2 dalimi ir Laukinės gyvūnijos įstatymo 2 straipsnio 3 dalimi, kuriose nurodyta, kad ekosisteminių paslaugų sąvoka atitinka </a:t>
              </a:r>
              <a:r>
                <a:rPr lang="lt-LT" sz="1050" b="1" dirty="0">
                  <a:solidFill>
                    <a:schemeClr val="tx1"/>
                  </a:solidFill>
                </a:rPr>
                <a:t>Reglamento (ES) Nr. 1143/2014 dėl invazinių svetimų rūšių </a:t>
              </a:r>
              <a:r>
                <a:rPr lang="lt-LT" sz="1050" b="1" dirty="0" err="1">
                  <a:solidFill>
                    <a:schemeClr val="tx1"/>
                  </a:solidFill>
                </a:rPr>
                <a:t>introdukcijos</a:t>
              </a:r>
              <a:r>
                <a:rPr lang="lt-LT" sz="1050" b="1" dirty="0">
                  <a:solidFill>
                    <a:schemeClr val="tx1"/>
                  </a:solidFill>
                </a:rPr>
                <a:t> ir plitimo prevencijos ir valdymo </a:t>
              </a:r>
              <a:r>
                <a:rPr lang="lt-LT" sz="1050" dirty="0">
                  <a:solidFill>
                    <a:schemeClr val="tx1"/>
                  </a:solidFill>
                </a:rPr>
                <a:t>3 straipsnio 6 punkte apibrėžtą sąvoką „ekosistemų funkcijos“. Reglamento (ES) Nr. 1143/2014 3 straipsnio 6 punkte nurodyta, kad </a:t>
              </a:r>
              <a:r>
                <a:rPr lang="lt-LT" sz="1050" b="1" i="1" dirty="0">
                  <a:solidFill>
                    <a:schemeClr val="tx1"/>
                  </a:solidFill>
                </a:rPr>
                <a:t>ekosistemų funkcijos – tiesioginis ir netiesioginis ekosistemų indėlis į žmonių gerovę</a:t>
              </a:r>
              <a:r>
                <a:rPr lang="lt-LT" sz="1050" dirty="0">
                  <a:solidFill>
                    <a:schemeClr val="tx1"/>
                  </a:solidFill>
                </a:rPr>
                <a:t>. </a:t>
              </a:r>
            </a:p>
            <a:p>
              <a:r>
                <a:rPr lang="lt-LT" sz="1050" dirty="0">
                  <a:solidFill>
                    <a:schemeClr val="tx1"/>
                  </a:solidFill>
                </a:rPr>
                <a:t>Šis apibrėžimas taip pat pagal esmę atitinka </a:t>
              </a:r>
              <a:r>
                <a:rPr lang="lt-LT" sz="1050" b="1" dirty="0">
                  <a:solidFill>
                    <a:schemeClr val="tx1"/>
                  </a:solidFill>
                </a:rPr>
                <a:t>Millennium </a:t>
              </a:r>
              <a:r>
                <a:rPr lang="lt-LT" sz="1050" b="1" dirty="0" err="1">
                  <a:solidFill>
                    <a:schemeClr val="tx1"/>
                  </a:solidFill>
                </a:rPr>
                <a:t>Ecosystem</a:t>
              </a:r>
              <a:r>
                <a:rPr lang="lt-LT" sz="1050" b="1" dirty="0">
                  <a:solidFill>
                    <a:schemeClr val="tx1"/>
                  </a:solidFill>
                </a:rPr>
                <a:t> </a:t>
              </a:r>
              <a:r>
                <a:rPr lang="lt-LT" sz="1050" b="1" dirty="0" err="1">
                  <a:solidFill>
                    <a:schemeClr val="tx1"/>
                  </a:solidFill>
                </a:rPr>
                <a:t>Assessment</a:t>
              </a:r>
              <a:r>
                <a:rPr lang="lt-LT" sz="1050" b="1" dirty="0">
                  <a:solidFill>
                    <a:schemeClr val="tx1"/>
                  </a:solidFill>
                </a:rPr>
                <a:t> </a:t>
              </a:r>
              <a:r>
                <a:rPr lang="lt-LT" sz="1050" dirty="0">
                  <a:solidFill>
                    <a:schemeClr val="tx1"/>
                  </a:solidFill>
                </a:rPr>
                <a:t>suformuotą apibrėžimą: </a:t>
              </a:r>
              <a:r>
                <a:rPr lang="lt-LT" sz="1050" b="1" i="1" dirty="0" err="1">
                  <a:solidFill>
                    <a:schemeClr val="tx1"/>
                  </a:solidFill>
                </a:rPr>
                <a:t>ekosisteminės</a:t>
              </a:r>
              <a:r>
                <a:rPr lang="lt-LT" sz="1050" b="1" i="1" dirty="0">
                  <a:solidFill>
                    <a:schemeClr val="tx1"/>
                  </a:solidFill>
                </a:rPr>
                <a:t> paslaugos yra nauda, kurią žmonės gauna iš ekosistemų</a:t>
              </a:r>
              <a:r>
                <a:rPr lang="lt-LT" sz="1050" dirty="0">
                  <a:solidFill>
                    <a:schemeClr val="tx1"/>
                  </a:solidFill>
                </a:rPr>
                <a:t>.</a:t>
              </a:r>
            </a:p>
          </p:txBody>
        </p:sp>
        <p:sp>
          <p:nvSpPr>
            <p:cNvPr id="12" name="Rectangle 11">
              <a:extLst>
                <a:ext uri="{FF2B5EF4-FFF2-40B4-BE49-F238E27FC236}">
                  <a16:creationId xmlns:a16="http://schemas.microsoft.com/office/drawing/2014/main" id="{5AF784F2-97A7-D381-BFBD-1EDF62FF64A3}"/>
                </a:ext>
              </a:extLst>
            </p:cNvPr>
            <p:cNvSpPr/>
            <p:nvPr/>
          </p:nvSpPr>
          <p:spPr>
            <a:xfrm>
              <a:off x="5094849" y="1153550"/>
              <a:ext cx="3575539" cy="6752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Ekosisteminė paslauga šioje Studijoje suprantama kaip ekosistemų tiesioginis ir netiesioginis indėlis į žmonių gerovę</a:t>
              </a:r>
            </a:p>
          </p:txBody>
        </p:sp>
        <p:sp>
          <p:nvSpPr>
            <p:cNvPr id="7" name="Isosceles Triangle 6">
              <a:extLst>
                <a:ext uri="{FF2B5EF4-FFF2-40B4-BE49-F238E27FC236}">
                  <a16:creationId xmlns:a16="http://schemas.microsoft.com/office/drawing/2014/main" id="{D23CBE61-6B75-4B5E-D776-B9EB7AC9E90F}"/>
                </a:ext>
              </a:extLst>
            </p:cNvPr>
            <p:cNvSpPr/>
            <p:nvPr/>
          </p:nvSpPr>
          <p:spPr>
            <a:xfrm>
              <a:off x="5950633" y="1892098"/>
              <a:ext cx="1863969" cy="154746"/>
            </a:xfrm>
            <a:prstGeom prst="triangle">
              <a:avLst/>
            </a:prstGeom>
            <a:solidFill>
              <a:srgbClr val="92A9A0"/>
            </a:solidFill>
            <a:ln>
              <a:solidFill>
                <a:srgbClr val="92A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Isosceles Triangle 13">
              <a:extLst>
                <a:ext uri="{FF2B5EF4-FFF2-40B4-BE49-F238E27FC236}">
                  <a16:creationId xmlns:a16="http://schemas.microsoft.com/office/drawing/2014/main" id="{A5C03E6C-6601-30A5-BA05-DA1F58741D66}"/>
                </a:ext>
              </a:extLst>
            </p:cNvPr>
            <p:cNvSpPr/>
            <p:nvPr/>
          </p:nvSpPr>
          <p:spPr>
            <a:xfrm rot="5400000">
              <a:off x="4601893" y="1410285"/>
              <a:ext cx="562708" cy="161778"/>
            </a:xfrm>
            <a:prstGeom prst="triangle">
              <a:avLst/>
            </a:prstGeom>
            <a:solidFill>
              <a:srgbClr val="92A9A0"/>
            </a:solidFill>
            <a:ln>
              <a:solidFill>
                <a:srgbClr val="92A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spTree>
    <p:extLst>
      <p:ext uri="{BB962C8B-B14F-4D97-AF65-F5344CB8AC3E}">
        <p14:creationId xmlns:p14="http://schemas.microsoft.com/office/powerpoint/2010/main" val="3689569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BBE96-E592-DF38-D957-5693FFEACBB8}"/>
              </a:ext>
            </a:extLst>
          </p:cNvPr>
          <p:cNvSpPr>
            <a:spLocks noGrp="1"/>
          </p:cNvSpPr>
          <p:nvPr>
            <p:ph type="title"/>
          </p:nvPr>
        </p:nvSpPr>
        <p:spPr>
          <a:xfrm>
            <a:off x="508780" y="137067"/>
            <a:ext cx="8064500" cy="284693"/>
          </a:xfrm>
        </p:spPr>
        <p:txBody>
          <a:bodyPr/>
          <a:lstStyle/>
          <a:p>
            <a:r>
              <a:rPr lang="lt-LT" dirty="0"/>
              <a:t>Ekosisteminių paslaugų kartografavimo ir vertinimo duomenų analizė</a:t>
            </a:r>
          </a:p>
        </p:txBody>
      </p:sp>
      <p:sp>
        <p:nvSpPr>
          <p:cNvPr id="4" name="Slide Number Placeholder 3">
            <a:extLst>
              <a:ext uri="{FF2B5EF4-FFF2-40B4-BE49-F238E27FC236}">
                <a16:creationId xmlns:a16="http://schemas.microsoft.com/office/drawing/2014/main" id="{6C1F417F-D6BC-04B6-EBDC-14D796BE3FCF}"/>
              </a:ext>
            </a:extLst>
          </p:cNvPr>
          <p:cNvSpPr>
            <a:spLocks noGrp="1"/>
          </p:cNvSpPr>
          <p:nvPr>
            <p:ph type="sldNum" sz="quarter" idx="12"/>
          </p:nvPr>
        </p:nvSpPr>
        <p:spPr/>
        <p:txBody>
          <a:bodyPr/>
          <a:lstStyle/>
          <a:p>
            <a:fld id="{42B1E8F1-27DF-3C4C-AF5E-F329429EDE92}" type="slidenum">
              <a:rPr lang="lt-LT" smtClean="0"/>
              <a:t>6</a:t>
            </a:fld>
            <a:endParaRPr lang="lt-LT"/>
          </a:p>
        </p:txBody>
      </p:sp>
      <p:grpSp>
        <p:nvGrpSpPr>
          <p:cNvPr id="32" name="Group 31">
            <a:extLst>
              <a:ext uri="{FF2B5EF4-FFF2-40B4-BE49-F238E27FC236}">
                <a16:creationId xmlns:a16="http://schemas.microsoft.com/office/drawing/2014/main" id="{58BED502-ED42-6BAB-6E16-B1320404D20C}"/>
              </a:ext>
            </a:extLst>
          </p:cNvPr>
          <p:cNvGrpSpPr/>
          <p:nvPr/>
        </p:nvGrpSpPr>
        <p:grpSpPr>
          <a:xfrm>
            <a:off x="531137" y="470256"/>
            <a:ext cx="8139252" cy="4199592"/>
            <a:chOff x="531137" y="470256"/>
            <a:chExt cx="8139252" cy="4199592"/>
          </a:xfrm>
        </p:grpSpPr>
        <p:grpSp>
          <p:nvGrpSpPr>
            <p:cNvPr id="31" name="Group 30">
              <a:extLst>
                <a:ext uri="{FF2B5EF4-FFF2-40B4-BE49-F238E27FC236}">
                  <a16:creationId xmlns:a16="http://schemas.microsoft.com/office/drawing/2014/main" id="{F6D56952-9789-CCD3-B010-7162D841B31E}"/>
                </a:ext>
              </a:extLst>
            </p:cNvPr>
            <p:cNvGrpSpPr/>
            <p:nvPr/>
          </p:nvGrpSpPr>
          <p:grpSpPr>
            <a:xfrm>
              <a:off x="533400" y="1898223"/>
              <a:ext cx="8136988" cy="804056"/>
              <a:chOff x="533400" y="1898223"/>
              <a:chExt cx="8136988" cy="804056"/>
            </a:xfrm>
          </p:grpSpPr>
          <p:sp>
            <p:nvSpPr>
              <p:cNvPr id="2" name="Rectangle 1">
                <a:extLst>
                  <a:ext uri="{FF2B5EF4-FFF2-40B4-BE49-F238E27FC236}">
                    <a16:creationId xmlns:a16="http://schemas.microsoft.com/office/drawing/2014/main" id="{08CA296B-F81E-30B4-CBB3-4392162DD940}"/>
                  </a:ext>
                </a:extLst>
              </p:cNvPr>
              <p:cNvSpPr/>
              <p:nvPr/>
            </p:nvSpPr>
            <p:spPr>
              <a:xfrm>
                <a:off x="533400" y="2271939"/>
                <a:ext cx="1893277" cy="430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900" dirty="0">
                    <a:solidFill>
                      <a:schemeClr val="tx1"/>
                    </a:solidFill>
                  </a:rPr>
                  <a:t>Ne visi svarbūs projektai įtraukti į analizę</a:t>
                </a:r>
              </a:p>
            </p:txBody>
          </p:sp>
          <p:sp>
            <p:nvSpPr>
              <p:cNvPr id="6" name="Rectangle 5">
                <a:extLst>
                  <a:ext uri="{FF2B5EF4-FFF2-40B4-BE49-F238E27FC236}">
                    <a16:creationId xmlns:a16="http://schemas.microsoft.com/office/drawing/2014/main" id="{F79D5F6E-CE6B-98F0-754F-E9878D5364D1}"/>
                  </a:ext>
                </a:extLst>
              </p:cNvPr>
              <p:cNvSpPr/>
              <p:nvPr/>
            </p:nvSpPr>
            <p:spPr>
              <a:xfrm>
                <a:off x="533400" y="1898223"/>
                <a:ext cx="1893277" cy="364923"/>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100" dirty="0"/>
                  <a:t>Pastaba</a:t>
                </a:r>
              </a:p>
            </p:txBody>
          </p:sp>
          <p:sp>
            <p:nvSpPr>
              <p:cNvPr id="5" name="Isosceles Triangle 4">
                <a:extLst>
                  <a:ext uri="{FF2B5EF4-FFF2-40B4-BE49-F238E27FC236}">
                    <a16:creationId xmlns:a16="http://schemas.microsoft.com/office/drawing/2014/main" id="{211F0683-8690-DB9C-D967-D483BDB02C56}"/>
                  </a:ext>
                </a:extLst>
              </p:cNvPr>
              <p:cNvSpPr/>
              <p:nvPr/>
            </p:nvSpPr>
            <p:spPr>
              <a:xfrm rot="5400000">
                <a:off x="2422522" y="2399186"/>
                <a:ext cx="360000" cy="161779"/>
              </a:xfrm>
              <a:prstGeom prst="triangle">
                <a:avLst/>
              </a:prstGeom>
              <a:solidFill>
                <a:srgbClr val="92A9A0"/>
              </a:solidFill>
              <a:ln>
                <a:solidFill>
                  <a:srgbClr val="92A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100"/>
              </a:p>
            </p:txBody>
          </p:sp>
          <p:sp>
            <p:nvSpPr>
              <p:cNvPr id="8" name="Rectangle 7">
                <a:extLst>
                  <a:ext uri="{FF2B5EF4-FFF2-40B4-BE49-F238E27FC236}">
                    <a16:creationId xmlns:a16="http://schemas.microsoft.com/office/drawing/2014/main" id="{EB504C95-4EAD-C3E7-8C6A-4B4A658D694B}"/>
                  </a:ext>
                </a:extLst>
              </p:cNvPr>
              <p:cNvSpPr/>
              <p:nvPr/>
            </p:nvSpPr>
            <p:spPr>
              <a:xfrm>
                <a:off x="2778369" y="2271939"/>
                <a:ext cx="1893277" cy="430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900" dirty="0">
                    <a:solidFill>
                      <a:schemeClr val="tx1"/>
                    </a:solidFill>
                  </a:rPr>
                  <a:t>Papildomai įtraukti 3 projektai (pagal teiktus pasiūlymus)</a:t>
                </a:r>
              </a:p>
            </p:txBody>
          </p:sp>
          <p:sp>
            <p:nvSpPr>
              <p:cNvPr id="9" name="Rectangle 8">
                <a:extLst>
                  <a:ext uri="{FF2B5EF4-FFF2-40B4-BE49-F238E27FC236}">
                    <a16:creationId xmlns:a16="http://schemas.microsoft.com/office/drawing/2014/main" id="{83BF7E21-2C77-8BF5-A2AC-21ADA99E988E}"/>
                  </a:ext>
                </a:extLst>
              </p:cNvPr>
              <p:cNvSpPr/>
              <p:nvPr/>
            </p:nvSpPr>
            <p:spPr>
              <a:xfrm>
                <a:off x="2778369" y="1898223"/>
                <a:ext cx="1893277" cy="3649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100" dirty="0"/>
                  <a:t>Sprendimas</a:t>
                </a:r>
              </a:p>
            </p:txBody>
          </p:sp>
          <p:sp>
            <p:nvSpPr>
              <p:cNvPr id="12" name="Rectangle 11">
                <a:extLst>
                  <a:ext uri="{FF2B5EF4-FFF2-40B4-BE49-F238E27FC236}">
                    <a16:creationId xmlns:a16="http://schemas.microsoft.com/office/drawing/2014/main" id="{5AF784F2-97A7-D381-BFBD-1EDF62FF64A3}"/>
                  </a:ext>
                </a:extLst>
              </p:cNvPr>
              <p:cNvSpPr/>
              <p:nvPr/>
            </p:nvSpPr>
            <p:spPr>
              <a:xfrm>
                <a:off x="5094849" y="2271939"/>
                <a:ext cx="3575539" cy="430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t-LT" sz="900" dirty="0" err="1">
                    <a:solidFill>
                      <a:schemeClr val="tx1"/>
                    </a:solidFill>
                  </a:rPr>
                  <a:t>InnoForest</a:t>
                </a:r>
                <a:endParaRPr lang="lt-LT" sz="900" dirty="0">
                  <a:solidFill>
                    <a:schemeClr val="tx1"/>
                  </a:solidFill>
                </a:endParaRPr>
              </a:p>
              <a:p>
                <a:pPr marL="285750" indent="-285750">
                  <a:buFont typeface="Arial" panose="020B0604020202020204" pitchFamily="34" charset="0"/>
                  <a:buChar char="•"/>
                </a:pPr>
                <a:r>
                  <a:rPr lang="lt-LT" sz="900" dirty="0">
                    <a:solidFill>
                      <a:schemeClr val="tx1"/>
                    </a:solidFill>
                  </a:rPr>
                  <a:t>Tyrulių pelkės ekosisteminių paslaugų vertinimas</a:t>
                </a:r>
              </a:p>
              <a:p>
                <a:pPr marL="285750" indent="-285750">
                  <a:buFont typeface="Arial" panose="020B0604020202020204" pitchFamily="34" charset="0"/>
                  <a:buChar char="•"/>
                </a:pPr>
                <a:r>
                  <a:rPr lang="lt-LT" sz="900" dirty="0" err="1">
                    <a:solidFill>
                      <a:schemeClr val="tx1"/>
                    </a:solidFill>
                  </a:rPr>
                  <a:t>BalticStern</a:t>
                </a:r>
                <a:r>
                  <a:rPr lang="lt-LT" sz="900" dirty="0">
                    <a:solidFill>
                      <a:schemeClr val="tx1"/>
                    </a:solidFill>
                  </a:rPr>
                  <a:t> </a:t>
                </a:r>
                <a:r>
                  <a:rPr lang="lt-LT" sz="900" dirty="0" err="1">
                    <a:solidFill>
                      <a:schemeClr val="tx1"/>
                    </a:solidFill>
                  </a:rPr>
                  <a:t>network</a:t>
                </a:r>
                <a:r>
                  <a:rPr lang="lt-LT" sz="900" dirty="0">
                    <a:solidFill>
                      <a:schemeClr val="tx1"/>
                    </a:solidFill>
                  </a:rPr>
                  <a:t> projektas</a:t>
                </a:r>
              </a:p>
            </p:txBody>
          </p:sp>
          <p:sp>
            <p:nvSpPr>
              <p:cNvPr id="14" name="Isosceles Triangle 13">
                <a:extLst>
                  <a:ext uri="{FF2B5EF4-FFF2-40B4-BE49-F238E27FC236}">
                    <a16:creationId xmlns:a16="http://schemas.microsoft.com/office/drawing/2014/main" id="{A5C03E6C-6601-30A5-BA05-DA1F58741D66}"/>
                  </a:ext>
                </a:extLst>
              </p:cNvPr>
              <p:cNvSpPr/>
              <p:nvPr/>
            </p:nvSpPr>
            <p:spPr>
              <a:xfrm rot="5400000">
                <a:off x="4703246" y="2399185"/>
                <a:ext cx="360000" cy="161779"/>
              </a:xfrm>
              <a:prstGeom prst="triangle">
                <a:avLst/>
              </a:prstGeom>
              <a:solidFill>
                <a:srgbClr val="92A9A0"/>
              </a:solidFill>
              <a:ln>
                <a:solidFill>
                  <a:srgbClr val="92A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100"/>
              </a:p>
            </p:txBody>
          </p:sp>
        </p:grpSp>
        <p:grpSp>
          <p:nvGrpSpPr>
            <p:cNvPr id="24" name="Group 23">
              <a:extLst>
                <a:ext uri="{FF2B5EF4-FFF2-40B4-BE49-F238E27FC236}">
                  <a16:creationId xmlns:a16="http://schemas.microsoft.com/office/drawing/2014/main" id="{E9BA6893-C2B0-03F7-BEDD-50DA89338B7B}"/>
                </a:ext>
              </a:extLst>
            </p:cNvPr>
            <p:cNvGrpSpPr/>
            <p:nvPr/>
          </p:nvGrpSpPr>
          <p:grpSpPr>
            <a:xfrm>
              <a:off x="533401" y="2742918"/>
              <a:ext cx="8136988" cy="1926930"/>
              <a:chOff x="533401" y="2595204"/>
              <a:chExt cx="8136988" cy="1926930"/>
            </a:xfrm>
          </p:grpSpPr>
          <p:sp>
            <p:nvSpPr>
              <p:cNvPr id="11" name="Rectangle 10">
                <a:extLst>
                  <a:ext uri="{FF2B5EF4-FFF2-40B4-BE49-F238E27FC236}">
                    <a16:creationId xmlns:a16="http://schemas.microsoft.com/office/drawing/2014/main" id="{A28D8634-466D-FA1E-2CB4-5BC4BB9D1D08}"/>
                  </a:ext>
                </a:extLst>
              </p:cNvPr>
              <p:cNvSpPr/>
              <p:nvPr/>
            </p:nvSpPr>
            <p:spPr>
              <a:xfrm>
                <a:off x="533401" y="2715065"/>
                <a:ext cx="8136988" cy="18070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t-LT" sz="1050" dirty="0">
                  <a:solidFill>
                    <a:schemeClr val="tx1"/>
                  </a:solidFill>
                </a:endParaRPr>
              </a:p>
            </p:txBody>
          </p:sp>
          <p:sp>
            <p:nvSpPr>
              <p:cNvPr id="7" name="Isosceles Triangle 6">
                <a:extLst>
                  <a:ext uri="{FF2B5EF4-FFF2-40B4-BE49-F238E27FC236}">
                    <a16:creationId xmlns:a16="http://schemas.microsoft.com/office/drawing/2014/main" id="{D23CBE61-6B75-4B5E-D776-B9EB7AC9E90F}"/>
                  </a:ext>
                </a:extLst>
              </p:cNvPr>
              <p:cNvSpPr/>
              <p:nvPr/>
            </p:nvSpPr>
            <p:spPr>
              <a:xfrm>
                <a:off x="5950633" y="2595204"/>
                <a:ext cx="1863969" cy="84687"/>
              </a:xfrm>
              <a:prstGeom prst="triangle">
                <a:avLst/>
              </a:prstGeom>
              <a:solidFill>
                <a:srgbClr val="92A9A0"/>
              </a:solidFill>
              <a:ln>
                <a:solidFill>
                  <a:srgbClr val="92A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0" name="Picture 9">
                <a:extLst>
                  <a:ext uri="{FF2B5EF4-FFF2-40B4-BE49-F238E27FC236}">
                    <a16:creationId xmlns:a16="http://schemas.microsoft.com/office/drawing/2014/main" id="{C2E431AE-5D6C-24A0-079B-4DED010FBEB6}"/>
                  </a:ext>
                </a:extLst>
              </p:cNvPr>
              <p:cNvPicPr>
                <a:picLocks noChangeAspect="1"/>
              </p:cNvPicPr>
              <p:nvPr/>
            </p:nvPicPr>
            <p:blipFill>
              <a:blip r:embed="rId2"/>
              <a:stretch>
                <a:fillRect/>
              </a:stretch>
            </p:blipFill>
            <p:spPr>
              <a:xfrm>
                <a:off x="626012" y="2762488"/>
                <a:ext cx="4351688" cy="1570363"/>
              </a:xfrm>
              <a:prstGeom prst="rect">
                <a:avLst/>
              </a:prstGeom>
            </p:spPr>
          </p:pic>
          <p:pic>
            <p:nvPicPr>
              <p:cNvPr id="15" name="Picture 14">
                <a:extLst>
                  <a:ext uri="{FF2B5EF4-FFF2-40B4-BE49-F238E27FC236}">
                    <a16:creationId xmlns:a16="http://schemas.microsoft.com/office/drawing/2014/main" id="{93CEA830-E915-AB92-6E91-7DB06A2D1266}"/>
                  </a:ext>
                </a:extLst>
              </p:cNvPr>
              <p:cNvPicPr>
                <a:picLocks noChangeAspect="1"/>
              </p:cNvPicPr>
              <p:nvPr/>
            </p:nvPicPr>
            <p:blipFill>
              <a:blip r:embed="rId3"/>
              <a:stretch>
                <a:fillRect/>
              </a:stretch>
            </p:blipFill>
            <p:spPr>
              <a:xfrm>
                <a:off x="5009598" y="2736572"/>
                <a:ext cx="3628892" cy="1785562"/>
              </a:xfrm>
              <a:prstGeom prst="rect">
                <a:avLst/>
              </a:prstGeom>
            </p:spPr>
          </p:pic>
        </p:grpSp>
        <p:grpSp>
          <p:nvGrpSpPr>
            <p:cNvPr id="30" name="Group 29">
              <a:extLst>
                <a:ext uri="{FF2B5EF4-FFF2-40B4-BE49-F238E27FC236}">
                  <a16:creationId xmlns:a16="http://schemas.microsoft.com/office/drawing/2014/main" id="{5DDE428E-9E96-C1F3-F11B-B52A28426685}"/>
                </a:ext>
              </a:extLst>
            </p:cNvPr>
            <p:cNvGrpSpPr/>
            <p:nvPr/>
          </p:nvGrpSpPr>
          <p:grpSpPr>
            <a:xfrm>
              <a:off x="531137" y="470256"/>
              <a:ext cx="8139251" cy="1357972"/>
              <a:chOff x="531137" y="498392"/>
              <a:chExt cx="8139251" cy="1357972"/>
            </a:xfrm>
          </p:grpSpPr>
          <p:sp>
            <p:nvSpPr>
              <p:cNvPr id="19" name="Rectangle 18">
                <a:extLst>
                  <a:ext uri="{FF2B5EF4-FFF2-40B4-BE49-F238E27FC236}">
                    <a16:creationId xmlns:a16="http://schemas.microsoft.com/office/drawing/2014/main" id="{B73A51A5-18C8-D270-963D-1617EDF5B512}"/>
                  </a:ext>
                </a:extLst>
              </p:cNvPr>
              <p:cNvSpPr/>
              <p:nvPr/>
            </p:nvSpPr>
            <p:spPr>
              <a:xfrm>
                <a:off x="533400" y="863315"/>
                <a:ext cx="1893277" cy="5627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900" dirty="0">
                    <a:solidFill>
                      <a:sysClr val="windowText" lastClr="000000"/>
                    </a:solidFill>
                  </a:rPr>
                  <a:t>Kokiais kriterijais remiantis buvo atrinktos studijos? Kodėl nėra analizuojami publikuoti moksliniai straipsniai? </a:t>
                </a:r>
              </a:p>
            </p:txBody>
          </p:sp>
          <p:sp>
            <p:nvSpPr>
              <p:cNvPr id="20" name="Rectangle 19">
                <a:extLst>
                  <a:ext uri="{FF2B5EF4-FFF2-40B4-BE49-F238E27FC236}">
                    <a16:creationId xmlns:a16="http://schemas.microsoft.com/office/drawing/2014/main" id="{CE3D12C6-DF61-FD64-7BFC-8F1DA5CA1EB9}"/>
                  </a:ext>
                </a:extLst>
              </p:cNvPr>
              <p:cNvSpPr/>
              <p:nvPr/>
            </p:nvSpPr>
            <p:spPr>
              <a:xfrm>
                <a:off x="533400" y="498392"/>
                <a:ext cx="1893277" cy="364923"/>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Pastaba</a:t>
                </a:r>
              </a:p>
            </p:txBody>
          </p:sp>
          <p:sp>
            <p:nvSpPr>
              <p:cNvPr id="21" name="Isosceles Triangle 20">
                <a:extLst>
                  <a:ext uri="{FF2B5EF4-FFF2-40B4-BE49-F238E27FC236}">
                    <a16:creationId xmlns:a16="http://schemas.microsoft.com/office/drawing/2014/main" id="{5C52A996-85AD-7743-6B89-99CB07355BD2}"/>
                  </a:ext>
                </a:extLst>
              </p:cNvPr>
              <p:cNvSpPr/>
              <p:nvPr/>
            </p:nvSpPr>
            <p:spPr>
              <a:xfrm rot="5400000">
                <a:off x="2134133" y="1286832"/>
                <a:ext cx="936779" cy="161778"/>
              </a:xfrm>
              <a:prstGeom prst="triangle">
                <a:avLst/>
              </a:prstGeom>
              <a:solidFill>
                <a:srgbClr val="92A9A0"/>
              </a:solidFill>
              <a:ln>
                <a:solidFill>
                  <a:srgbClr val="92A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2" name="Rectangle 21">
                <a:extLst>
                  <a:ext uri="{FF2B5EF4-FFF2-40B4-BE49-F238E27FC236}">
                    <a16:creationId xmlns:a16="http://schemas.microsoft.com/office/drawing/2014/main" id="{35695272-6230-80F5-C073-D9CF7D56D0AD}"/>
                  </a:ext>
                </a:extLst>
              </p:cNvPr>
              <p:cNvSpPr/>
              <p:nvPr/>
            </p:nvSpPr>
            <p:spPr>
              <a:xfrm>
                <a:off x="2778369" y="863315"/>
                <a:ext cx="5892019" cy="5627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900" b="0" i="0" u="none" strike="noStrike" dirty="0">
                    <a:solidFill>
                      <a:srgbClr val="000000"/>
                    </a:solidFill>
                    <a:effectLst/>
                    <a:latin typeface="Avenir Next"/>
                  </a:rPr>
                  <a:t>Projektai pasirinkti pagal Aplinkos ministerijos pateiktą informaciją (buvo rinkta iš projektų vykdytojų ankstesniuose susijusiuose projektuose), taip pat ieškant susijusių projektų, pavyzdžiui, kokie projektai Lietuvoje įgyvendinti MAES projekto kontekste ir pan. Kai kurių analizuojamų projektų rėmuose jų rezultatai buvo pateikti mokslinių straipsnių forma, tokiu atveju, šie straipsniai irgi analizuoti ir  juose įvardintos EP įtrauktos į analizę</a:t>
                </a:r>
                <a:r>
                  <a:rPr lang="lt-LT" sz="700" dirty="0"/>
                  <a:t> </a:t>
                </a:r>
                <a:endParaRPr lang="lt-LT" sz="700" dirty="0">
                  <a:solidFill>
                    <a:schemeClr val="tx1"/>
                  </a:solidFill>
                </a:endParaRPr>
              </a:p>
            </p:txBody>
          </p:sp>
          <p:sp>
            <p:nvSpPr>
              <p:cNvPr id="23" name="Rectangle 22">
                <a:extLst>
                  <a:ext uri="{FF2B5EF4-FFF2-40B4-BE49-F238E27FC236}">
                    <a16:creationId xmlns:a16="http://schemas.microsoft.com/office/drawing/2014/main" id="{EC9BE1BE-7BDE-77D1-627B-AD30D58545C1}"/>
                  </a:ext>
                </a:extLst>
              </p:cNvPr>
              <p:cNvSpPr/>
              <p:nvPr/>
            </p:nvSpPr>
            <p:spPr>
              <a:xfrm>
                <a:off x="2778369" y="498392"/>
                <a:ext cx="5892019" cy="3649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Paaiškinimas</a:t>
                </a:r>
              </a:p>
            </p:txBody>
          </p:sp>
          <p:sp>
            <p:nvSpPr>
              <p:cNvPr id="25" name="Rectangle 24">
                <a:extLst>
                  <a:ext uri="{FF2B5EF4-FFF2-40B4-BE49-F238E27FC236}">
                    <a16:creationId xmlns:a16="http://schemas.microsoft.com/office/drawing/2014/main" id="{91BB0E54-FEE3-7ED9-CB28-D50E484C0505}"/>
                  </a:ext>
                </a:extLst>
              </p:cNvPr>
              <p:cNvSpPr/>
              <p:nvPr/>
            </p:nvSpPr>
            <p:spPr>
              <a:xfrm>
                <a:off x="531137" y="1426024"/>
                <a:ext cx="1893277" cy="430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900" dirty="0">
                    <a:solidFill>
                      <a:sysClr val="windowText" lastClr="000000"/>
                    </a:solidFill>
                  </a:rPr>
                  <a:t>Nėra aiškūs kriterijai kodėl neanalizuojamos palaikymo paslaugos?</a:t>
                </a:r>
              </a:p>
            </p:txBody>
          </p:sp>
          <p:sp>
            <p:nvSpPr>
              <p:cNvPr id="28" name="Rectangle 27">
                <a:extLst>
                  <a:ext uri="{FF2B5EF4-FFF2-40B4-BE49-F238E27FC236}">
                    <a16:creationId xmlns:a16="http://schemas.microsoft.com/office/drawing/2014/main" id="{332907F3-16B3-B8A2-5B9A-BCC8388C11F4}"/>
                  </a:ext>
                </a:extLst>
              </p:cNvPr>
              <p:cNvSpPr/>
              <p:nvPr/>
            </p:nvSpPr>
            <p:spPr>
              <a:xfrm>
                <a:off x="2778369" y="1426024"/>
                <a:ext cx="5892019" cy="430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900" dirty="0">
                    <a:solidFill>
                      <a:schemeClr val="tx1"/>
                    </a:solidFill>
                  </a:rPr>
                  <a:t>Ataskaitoje papildyta, kad „kartais išskiriamas ketvirtas palaikymo tipas, bet dažnai palaikymo tipas yra apjungiamas su reguliavimo tipu“, toks sprendimas pasirinktas ir šioje Studijoje</a:t>
                </a:r>
              </a:p>
            </p:txBody>
          </p:sp>
        </p:grpSp>
      </p:grpSp>
    </p:spTree>
    <p:extLst>
      <p:ext uri="{BB962C8B-B14F-4D97-AF65-F5344CB8AC3E}">
        <p14:creationId xmlns:p14="http://schemas.microsoft.com/office/powerpoint/2010/main" val="2378241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BBE96-E592-DF38-D957-5693FFEACBB8}"/>
              </a:ext>
            </a:extLst>
          </p:cNvPr>
          <p:cNvSpPr>
            <a:spLocks noGrp="1"/>
          </p:cNvSpPr>
          <p:nvPr>
            <p:ph type="title"/>
          </p:nvPr>
        </p:nvSpPr>
        <p:spPr/>
        <p:txBody>
          <a:bodyPr/>
          <a:lstStyle/>
          <a:p>
            <a:r>
              <a:rPr lang="lt-LT" dirty="0"/>
              <a:t>Viešųjų išlaidų mažinimas – prielaidos (smarkios liūtys ir sausros)</a:t>
            </a:r>
          </a:p>
        </p:txBody>
      </p:sp>
      <p:sp>
        <p:nvSpPr>
          <p:cNvPr id="4" name="Slide Number Placeholder 3">
            <a:extLst>
              <a:ext uri="{FF2B5EF4-FFF2-40B4-BE49-F238E27FC236}">
                <a16:creationId xmlns:a16="http://schemas.microsoft.com/office/drawing/2014/main" id="{6C1F417F-D6BC-04B6-EBDC-14D796BE3FCF}"/>
              </a:ext>
            </a:extLst>
          </p:cNvPr>
          <p:cNvSpPr>
            <a:spLocks noGrp="1"/>
          </p:cNvSpPr>
          <p:nvPr>
            <p:ph type="sldNum" sz="quarter" idx="12"/>
          </p:nvPr>
        </p:nvSpPr>
        <p:spPr/>
        <p:txBody>
          <a:bodyPr/>
          <a:lstStyle/>
          <a:p>
            <a:fld id="{42B1E8F1-27DF-3C4C-AF5E-F329429EDE92}" type="slidenum">
              <a:rPr lang="lt-LT" smtClean="0"/>
              <a:t>7</a:t>
            </a:fld>
            <a:endParaRPr lang="lt-LT"/>
          </a:p>
        </p:txBody>
      </p:sp>
      <p:grpSp>
        <p:nvGrpSpPr>
          <p:cNvPr id="7" name="Group 6">
            <a:extLst>
              <a:ext uri="{FF2B5EF4-FFF2-40B4-BE49-F238E27FC236}">
                <a16:creationId xmlns:a16="http://schemas.microsoft.com/office/drawing/2014/main" id="{C5191F16-561E-BB4B-A7E3-56350561E24A}"/>
              </a:ext>
            </a:extLst>
          </p:cNvPr>
          <p:cNvGrpSpPr/>
          <p:nvPr/>
        </p:nvGrpSpPr>
        <p:grpSpPr>
          <a:xfrm>
            <a:off x="533400" y="725321"/>
            <a:ext cx="8136988" cy="4147948"/>
            <a:chOff x="533400" y="795661"/>
            <a:chExt cx="8136988" cy="4147948"/>
          </a:xfrm>
        </p:grpSpPr>
        <p:grpSp>
          <p:nvGrpSpPr>
            <p:cNvPr id="13" name="Group 12">
              <a:extLst>
                <a:ext uri="{FF2B5EF4-FFF2-40B4-BE49-F238E27FC236}">
                  <a16:creationId xmlns:a16="http://schemas.microsoft.com/office/drawing/2014/main" id="{F069F3D3-8DB3-AD48-9853-025934B7998C}"/>
                </a:ext>
              </a:extLst>
            </p:cNvPr>
            <p:cNvGrpSpPr/>
            <p:nvPr/>
          </p:nvGrpSpPr>
          <p:grpSpPr>
            <a:xfrm>
              <a:off x="533400" y="795661"/>
              <a:ext cx="8136988" cy="1912370"/>
              <a:chOff x="533400" y="788627"/>
              <a:chExt cx="8136988" cy="1912370"/>
            </a:xfrm>
          </p:grpSpPr>
          <p:sp>
            <p:nvSpPr>
              <p:cNvPr id="2" name="Rectangle 1">
                <a:extLst>
                  <a:ext uri="{FF2B5EF4-FFF2-40B4-BE49-F238E27FC236}">
                    <a16:creationId xmlns:a16="http://schemas.microsoft.com/office/drawing/2014/main" id="{08CA296B-F81E-30B4-CBB3-4392162DD940}"/>
                  </a:ext>
                </a:extLst>
              </p:cNvPr>
              <p:cNvSpPr/>
              <p:nvPr/>
            </p:nvSpPr>
            <p:spPr>
              <a:xfrm>
                <a:off x="533400" y="1153550"/>
                <a:ext cx="1893277" cy="15474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dirty="0">
                    <a:solidFill>
                      <a:schemeClr val="tx1"/>
                    </a:solidFill>
                  </a:rPr>
                  <a:t>21 ir 23 lentelėse nurodoma prielaida: "Išlaidos paramai gali būti mažinamos taikant įvairius žemės ūkio valdymo sprendimus, kuriems nereikia papildomo finansavimo".</a:t>
                </a:r>
                <a:r>
                  <a:rPr lang="en-GB" sz="800" dirty="0">
                    <a:solidFill>
                      <a:schemeClr val="tx1"/>
                    </a:solidFill>
                  </a:rPr>
                  <a:t> </a:t>
                </a:r>
              </a:p>
              <a:p>
                <a:pPr algn="ctr"/>
                <a:r>
                  <a:rPr lang="lt-LT" sz="800" dirty="0">
                    <a:solidFill>
                      <a:schemeClr val="tx1"/>
                    </a:solidFill>
                  </a:rPr>
                  <a:t>Tai rodytų, kad viena iš vertinimo prielaidų nėra teisinga arba kad </a:t>
                </a:r>
                <a:r>
                  <a:rPr lang="lt-LT" sz="800" b="1" dirty="0">
                    <a:solidFill>
                      <a:schemeClr val="tx1"/>
                    </a:solidFill>
                  </a:rPr>
                  <a:t>vertinime planuojama jog savininkai priemones įgyvendins nuosavomis lėšomis</a:t>
                </a:r>
                <a:r>
                  <a:rPr lang="lt-LT" sz="800" dirty="0">
                    <a:solidFill>
                      <a:schemeClr val="tx1"/>
                    </a:solidFill>
                  </a:rPr>
                  <a:t> kurios nebus kompensuojamos (planuojamas viešųjų išlaidų sumažėjimas).</a:t>
                </a:r>
              </a:p>
            </p:txBody>
          </p:sp>
          <p:sp>
            <p:nvSpPr>
              <p:cNvPr id="6" name="Rectangle 5">
                <a:extLst>
                  <a:ext uri="{FF2B5EF4-FFF2-40B4-BE49-F238E27FC236}">
                    <a16:creationId xmlns:a16="http://schemas.microsoft.com/office/drawing/2014/main" id="{F79D5F6E-CE6B-98F0-754F-E9878D5364D1}"/>
                  </a:ext>
                </a:extLst>
              </p:cNvPr>
              <p:cNvSpPr/>
              <p:nvPr/>
            </p:nvSpPr>
            <p:spPr>
              <a:xfrm>
                <a:off x="533400" y="788627"/>
                <a:ext cx="1893277" cy="364923"/>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Pastaba</a:t>
                </a:r>
              </a:p>
            </p:txBody>
          </p:sp>
          <p:sp>
            <p:nvSpPr>
              <p:cNvPr id="5" name="Isosceles Triangle 4">
                <a:extLst>
                  <a:ext uri="{FF2B5EF4-FFF2-40B4-BE49-F238E27FC236}">
                    <a16:creationId xmlns:a16="http://schemas.microsoft.com/office/drawing/2014/main" id="{211F0683-8690-DB9C-D967-D483BDB02C56}"/>
                  </a:ext>
                </a:extLst>
              </p:cNvPr>
              <p:cNvSpPr/>
              <p:nvPr/>
            </p:nvSpPr>
            <p:spPr>
              <a:xfrm rot="5400000">
                <a:off x="2321169" y="1410285"/>
                <a:ext cx="562708" cy="161778"/>
              </a:xfrm>
              <a:prstGeom prst="triangle">
                <a:avLst/>
              </a:prstGeom>
              <a:solidFill>
                <a:srgbClr val="92A9A0"/>
              </a:solidFill>
              <a:ln>
                <a:solidFill>
                  <a:srgbClr val="92A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Rectangle 7">
                <a:extLst>
                  <a:ext uri="{FF2B5EF4-FFF2-40B4-BE49-F238E27FC236}">
                    <a16:creationId xmlns:a16="http://schemas.microsoft.com/office/drawing/2014/main" id="{EB504C95-4EAD-C3E7-8C6A-4B4A658D694B}"/>
                  </a:ext>
                </a:extLst>
              </p:cNvPr>
              <p:cNvSpPr/>
              <p:nvPr/>
            </p:nvSpPr>
            <p:spPr>
              <a:xfrm>
                <a:off x="2778369" y="1153550"/>
                <a:ext cx="1893277" cy="15474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t-LT" sz="1000" dirty="0">
                    <a:solidFill>
                      <a:schemeClr val="tx1"/>
                    </a:solidFill>
                  </a:rPr>
                  <a:t>Patikslinta prielaidos formuluotė</a:t>
                </a:r>
              </a:p>
            </p:txBody>
          </p:sp>
          <p:sp>
            <p:nvSpPr>
              <p:cNvPr id="9" name="Rectangle 8">
                <a:extLst>
                  <a:ext uri="{FF2B5EF4-FFF2-40B4-BE49-F238E27FC236}">
                    <a16:creationId xmlns:a16="http://schemas.microsoft.com/office/drawing/2014/main" id="{83BF7E21-2C77-8BF5-A2AC-21ADA99E988E}"/>
                  </a:ext>
                </a:extLst>
              </p:cNvPr>
              <p:cNvSpPr/>
              <p:nvPr/>
            </p:nvSpPr>
            <p:spPr>
              <a:xfrm>
                <a:off x="2778369" y="788627"/>
                <a:ext cx="1893277" cy="3649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Sprendimas</a:t>
                </a:r>
              </a:p>
            </p:txBody>
          </p:sp>
          <p:sp>
            <p:nvSpPr>
              <p:cNvPr id="12" name="Rectangle 11">
                <a:extLst>
                  <a:ext uri="{FF2B5EF4-FFF2-40B4-BE49-F238E27FC236}">
                    <a16:creationId xmlns:a16="http://schemas.microsoft.com/office/drawing/2014/main" id="{5AF784F2-97A7-D381-BFBD-1EDF62FF64A3}"/>
                  </a:ext>
                </a:extLst>
              </p:cNvPr>
              <p:cNvSpPr/>
              <p:nvPr/>
            </p:nvSpPr>
            <p:spPr>
              <a:xfrm>
                <a:off x="5094849" y="1153550"/>
                <a:ext cx="3575539" cy="15474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t-LT" sz="1000" dirty="0">
                    <a:solidFill>
                      <a:schemeClr val="tx1"/>
                    </a:solidFill>
                  </a:rPr>
                  <a:t>Išlaidos paramai gali sumažėti taikant įvairius žemės ūkio valdymo sprendimus (</a:t>
                </a:r>
                <a:r>
                  <a:rPr lang="lt-LT" sz="1000" b="1" dirty="0">
                    <a:solidFill>
                      <a:schemeClr val="tx1"/>
                    </a:solidFill>
                  </a:rPr>
                  <a:t>šie sprendimai galėtų pakeisti dabar taikomus sprendimus </a:t>
                </a:r>
                <a:r>
                  <a:rPr lang="lt-LT" sz="1000" dirty="0">
                    <a:solidFill>
                      <a:schemeClr val="tx1"/>
                    </a:solidFill>
                  </a:rPr>
                  <a:t>ir tokiu būdu </a:t>
                </a:r>
                <a:r>
                  <a:rPr lang="lt-LT" sz="1000" b="1" dirty="0">
                    <a:solidFill>
                      <a:schemeClr val="tx1"/>
                    </a:solidFill>
                  </a:rPr>
                  <a:t>nereikalautų papildomo finansavimo</a:t>
                </a:r>
                <a:r>
                  <a:rPr lang="lt-LT" sz="1000" dirty="0">
                    <a:solidFill>
                      <a:schemeClr val="tx1"/>
                    </a:solidFill>
                  </a:rPr>
                  <a:t>, pvz. jei šiuo metu patiriamos išlaidos taikant vienokį valdymo būdą, tos pačios išlaidos galėtų būti patiriamos pakeistam valdymo sprendimui atsisakius dabartinio sprendimo taikymo)</a:t>
                </a:r>
              </a:p>
            </p:txBody>
          </p:sp>
          <p:sp>
            <p:nvSpPr>
              <p:cNvPr id="14" name="Isosceles Triangle 13">
                <a:extLst>
                  <a:ext uri="{FF2B5EF4-FFF2-40B4-BE49-F238E27FC236}">
                    <a16:creationId xmlns:a16="http://schemas.microsoft.com/office/drawing/2014/main" id="{A5C03E6C-6601-30A5-BA05-DA1F58741D66}"/>
                  </a:ext>
                </a:extLst>
              </p:cNvPr>
              <p:cNvSpPr/>
              <p:nvPr/>
            </p:nvSpPr>
            <p:spPr>
              <a:xfrm rot="5400000">
                <a:off x="4601893" y="1410285"/>
                <a:ext cx="562708" cy="161778"/>
              </a:xfrm>
              <a:prstGeom prst="triangle">
                <a:avLst/>
              </a:prstGeom>
              <a:solidFill>
                <a:srgbClr val="92A9A0"/>
              </a:solidFill>
              <a:ln>
                <a:solidFill>
                  <a:srgbClr val="92A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pic>
          <p:nvPicPr>
            <p:cNvPr id="20" name="Picture 19">
              <a:extLst>
                <a:ext uri="{FF2B5EF4-FFF2-40B4-BE49-F238E27FC236}">
                  <a16:creationId xmlns:a16="http://schemas.microsoft.com/office/drawing/2014/main" id="{90993325-F8F9-7487-A7B6-2FA6D54C5B30}"/>
                </a:ext>
              </a:extLst>
            </p:cNvPr>
            <p:cNvPicPr>
              <a:picLocks noChangeAspect="1"/>
            </p:cNvPicPr>
            <p:nvPr/>
          </p:nvPicPr>
          <p:blipFill rotWithShape="1">
            <a:blip r:embed="rId2"/>
            <a:srcRect b="56786"/>
            <a:stretch/>
          </p:blipFill>
          <p:spPr>
            <a:xfrm>
              <a:off x="4671646" y="2804193"/>
              <a:ext cx="3375074" cy="2139416"/>
            </a:xfrm>
            <a:prstGeom prst="rect">
              <a:avLst/>
            </a:prstGeom>
          </p:spPr>
        </p:pic>
        <p:sp>
          <p:nvSpPr>
            <p:cNvPr id="21" name="Rectangle 20">
              <a:extLst>
                <a:ext uri="{FF2B5EF4-FFF2-40B4-BE49-F238E27FC236}">
                  <a16:creationId xmlns:a16="http://schemas.microsoft.com/office/drawing/2014/main" id="{FBB122E3-5F45-82E7-5F07-754D79BD0013}"/>
                </a:ext>
              </a:extLst>
            </p:cNvPr>
            <p:cNvSpPr/>
            <p:nvPr/>
          </p:nvSpPr>
          <p:spPr>
            <a:xfrm>
              <a:off x="6835729" y="3358594"/>
              <a:ext cx="1195754"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22" name="Picture 21">
              <a:extLst>
                <a:ext uri="{FF2B5EF4-FFF2-40B4-BE49-F238E27FC236}">
                  <a16:creationId xmlns:a16="http://schemas.microsoft.com/office/drawing/2014/main" id="{01C4EBA5-948B-6AE3-E4EA-7A13927FA82C}"/>
                </a:ext>
              </a:extLst>
            </p:cNvPr>
            <p:cNvPicPr>
              <a:picLocks noChangeAspect="1"/>
            </p:cNvPicPr>
            <p:nvPr/>
          </p:nvPicPr>
          <p:blipFill rotWithShape="1">
            <a:blip r:embed="rId3"/>
            <a:srcRect t="1" b="63897"/>
            <a:stretch/>
          </p:blipFill>
          <p:spPr>
            <a:xfrm>
              <a:off x="596079" y="2771336"/>
              <a:ext cx="3931474" cy="2082018"/>
            </a:xfrm>
            <a:prstGeom prst="rect">
              <a:avLst/>
            </a:prstGeom>
          </p:spPr>
        </p:pic>
        <p:sp>
          <p:nvSpPr>
            <p:cNvPr id="23" name="Rectangle 22">
              <a:extLst>
                <a:ext uri="{FF2B5EF4-FFF2-40B4-BE49-F238E27FC236}">
                  <a16:creationId xmlns:a16="http://schemas.microsoft.com/office/drawing/2014/main" id="{5E59134C-958D-A3A5-0583-85187F67DC81}"/>
                </a:ext>
              </a:extLst>
            </p:cNvPr>
            <p:cNvSpPr/>
            <p:nvPr/>
          </p:nvSpPr>
          <p:spPr>
            <a:xfrm>
              <a:off x="3115993" y="3539547"/>
              <a:ext cx="1411560" cy="86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spTree>
    <p:extLst>
      <p:ext uri="{BB962C8B-B14F-4D97-AF65-F5344CB8AC3E}">
        <p14:creationId xmlns:p14="http://schemas.microsoft.com/office/powerpoint/2010/main" val="1270010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BBE96-E592-DF38-D957-5693FFEACBB8}"/>
              </a:ext>
            </a:extLst>
          </p:cNvPr>
          <p:cNvSpPr>
            <a:spLocks noGrp="1"/>
          </p:cNvSpPr>
          <p:nvPr>
            <p:ph type="title"/>
          </p:nvPr>
        </p:nvSpPr>
        <p:spPr>
          <a:xfrm>
            <a:off x="533400" y="357196"/>
            <a:ext cx="8064500" cy="284693"/>
          </a:xfrm>
        </p:spPr>
        <p:txBody>
          <a:bodyPr/>
          <a:lstStyle/>
          <a:p>
            <a:r>
              <a:rPr lang="lt-LT" dirty="0"/>
              <a:t>Viešųjų išlaidų mažinimas – prielaidos (oro tarša)</a:t>
            </a:r>
          </a:p>
        </p:txBody>
      </p:sp>
      <p:sp>
        <p:nvSpPr>
          <p:cNvPr id="4" name="Slide Number Placeholder 3">
            <a:extLst>
              <a:ext uri="{FF2B5EF4-FFF2-40B4-BE49-F238E27FC236}">
                <a16:creationId xmlns:a16="http://schemas.microsoft.com/office/drawing/2014/main" id="{6C1F417F-D6BC-04B6-EBDC-14D796BE3FCF}"/>
              </a:ext>
            </a:extLst>
          </p:cNvPr>
          <p:cNvSpPr>
            <a:spLocks noGrp="1"/>
          </p:cNvSpPr>
          <p:nvPr>
            <p:ph type="sldNum" sz="quarter" idx="12"/>
          </p:nvPr>
        </p:nvSpPr>
        <p:spPr/>
        <p:txBody>
          <a:bodyPr/>
          <a:lstStyle/>
          <a:p>
            <a:fld id="{42B1E8F1-27DF-3C4C-AF5E-F329429EDE92}" type="slidenum">
              <a:rPr lang="lt-LT" smtClean="0"/>
              <a:t>8</a:t>
            </a:fld>
            <a:endParaRPr lang="lt-LT"/>
          </a:p>
        </p:txBody>
      </p:sp>
      <p:grpSp>
        <p:nvGrpSpPr>
          <p:cNvPr id="7" name="Group 6">
            <a:extLst>
              <a:ext uri="{FF2B5EF4-FFF2-40B4-BE49-F238E27FC236}">
                <a16:creationId xmlns:a16="http://schemas.microsoft.com/office/drawing/2014/main" id="{F5EA403F-4CF0-939E-0D4B-ED27C7E0099D}"/>
              </a:ext>
            </a:extLst>
          </p:cNvPr>
          <p:cNvGrpSpPr/>
          <p:nvPr/>
        </p:nvGrpSpPr>
        <p:grpSpPr>
          <a:xfrm>
            <a:off x="533400" y="725321"/>
            <a:ext cx="8610600" cy="4222913"/>
            <a:chOff x="533400" y="795661"/>
            <a:chExt cx="8610600" cy="4222913"/>
          </a:xfrm>
        </p:grpSpPr>
        <p:grpSp>
          <p:nvGrpSpPr>
            <p:cNvPr id="13" name="Group 12">
              <a:extLst>
                <a:ext uri="{FF2B5EF4-FFF2-40B4-BE49-F238E27FC236}">
                  <a16:creationId xmlns:a16="http://schemas.microsoft.com/office/drawing/2014/main" id="{F069F3D3-8DB3-AD48-9853-025934B7998C}"/>
                </a:ext>
              </a:extLst>
            </p:cNvPr>
            <p:cNvGrpSpPr/>
            <p:nvPr/>
          </p:nvGrpSpPr>
          <p:grpSpPr>
            <a:xfrm>
              <a:off x="533400" y="795661"/>
              <a:ext cx="4430736" cy="2868973"/>
              <a:chOff x="533400" y="788627"/>
              <a:chExt cx="4430736" cy="2868973"/>
            </a:xfrm>
          </p:grpSpPr>
          <p:sp>
            <p:nvSpPr>
              <p:cNvPr id="2" name="Rectangle 1">
                <a:extLst>
                  <a:ext uri="{FF2B5EF4-FFF2-40B4-BE49-F238E27FC236}">
                    <a16:creationId xmlns:a16="http://schemas.microsoft.com/office/drawing/2014/main" id="{08CA296B-F81E-30B4-CBB3-4392162DD940}"/>
                  </a:ext>
                </a:extLst>
              </p:cNvPr>
              <p:cNvSpPr/>
              <p:nvPr/>
            </p:nvSpPr>
            <p:spPr>
              <a:xfrm>
                <a:off x="533400" y="1153550"/>
                <a:ext cx="1893277" cy="2504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 26 </a:t>
                </a:r>
                <a:r>
                  <a:rPr lang="lt-LT" sz="800" dirty="0">
                    <a:solidFill>
                      <a:schemeClr val="tx1"/>
                    </a:solidFill>
                  </a:rPr>
                  <a:t>lentelėje pateikiama prielaida "Išmokėtas nuo 2012 iki 2022 m. lėšas NOx mažinimui sudarė 513 mln. Eur, o tarša sumažėjo 1,85 kt, todėl tam, kad NOx kiekis sumažėtų 1 kt, buvo panaudota 277 mln. Eur;" Šioje </a:t>
                </a:r>
                <a:r>
                  <a:rPr lang="lt-LT" sz="800" b="1" dirty="0">
                    <a:solidFill>
                      <a:schemeClr val="tx1"/>
                    </a:solidFill>
                  </a:rPr>
                  <a:t>prielaidoje yra ignoruojami visi poveikiai ir išorės procesai</a:t>
                </a:r>
                <a:r>
                  <a:rPr lang="lt-LT" sz="800" dirty="0">
                    <a:solidFill>
                      <a:schemeClr val="tx1"/>
                    </a:solidFill>
                  </a:rPr>
                  <a:t>, kurie nepatenka po finansuotomis priemonėmis (pvz. </a:t>
                </a:r>
                <a:r>
                  <a:rPr lang="lt-LT" sz="800" b="1" dirty="0">
                    <a:solidFill>
                      <a:schemeClr val="tx1"/>
                    </a:solidFill>
                  </a:rPr>
                  <a:t>COVID pandemijos nulemti miestų uždarymai, kuro kainų svyravimai lemiantys žmonių automobilių naudojimą, savarankiška veikla kuriai nebuvo prašoma finansavimo ir t.t.</a:t>
                </a:r>
                <a:r>
                  <a:rPr lang="lt-LT" sz="800" dirty="0">
                    <a:solidFill>
                      <a:schemeClr val="tx1"/>
                    </a:solidFill>
                  </a:rPr>
                  <a:t>)</a:t>
                </a:r>
                <a:r>
                  <a:rPr lang="en-GB" sz="800" dirty="0">
                    <a:solidFill>
                      <a:schemeClr val="tx1"/>
                    </a:solidFill>
                  </a:rPr>
                  <a:t>.</a:t>
                </a:r>
              </a:p>
              <a:p>
                <a:pPr algn="ctr"/>
                <a:r>
                  <a:rPr lang="lt-LT" sz="800" dirty="0">
                    <a:solidFill>
                      <a:schemeClr val="tx1"/>
                    </a:solidFill>
                  </a:rPr>
                  <a:t>Kitaip tariant, šios prielaidos logika sako kad "visas sumažėjimas (1,85kt) įvyko tik dėl priemonėms skirto finansavimo". Atitinkamai, lentelės apačioje pateikiamas viešųjų išlaidų palyginimas nėra korektiškas.</a:t>
                </a:r>
              </a:p>
            </p:txBody>
          </p:sp>
          <p:sp>
            <p:nvSpPr>
              <p:cNvPr id="6" name="Rectangle 5">
                <a:extLst>
                  <a:ext uri="{FF2B5EF4-FFF2-40B4-BE49-F238E27FC236}">
                    <a16:creationId xmlns:a16="http://schemas.microsoft.com/office/drawing/2014/main" id="{F79D5F6E-CE6B-98F0-754F-E9878D5364D1}"/>
                  </a:ext>
                </a:extLst>
              </p:cNvPr>
              <p:cNvSpPr/>
              <p:nvPr/>
            </p:nvSpPr>
            <p:spPr>
              <a:xfrm>
                <a:off x="533400" y="788627"/>
                <a:ext cx="1893277" cy="364923"/>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Pastaba</a:t>
                </a:r>
              </a:p>
            </p:txBody>
          </p:sp>
          <p:sp>
            <p:nvSpPr>
              <p:cNvPr id="5" name="Isosceles Triangle 4">
                <a:extLst>
                  <a:ext uri="{FF2B5EF4-FFF2-40B4-BE49-F238E27FC236}">
                    <a16:creationId xmlns:a16="http://schemas.microsoft.com/office/drawing/2014/main" id="{211F0683-8690-DB9C-D967-D483BDB02C56}"/>
                  </a:ext>
                </a:extLst>
              </p:cNvPr>
              <p:cNvSpPr/>
              <p:nvPr/>
            </p:nvSpPr>
            <p:spPr>
              <a:xfrm rot="5400000">
                <a:off x="2321169" y="1410285"/>
                <a:ext cx="562708" cy="161778"/>
              </a:xfrm>
              <a:prstGeom prst="triangle">
                <a:avLst/>
              </a:prstGeom>
              <a:solidFill>
                <a:srgbClr val="92A9A0"/>
              </a:solidFill>
              <a:ln>
                <a:solidFill>
                  <a:srgbClr val="92A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Rectangle 7">
                <a:extLst>
                  <a:ext uri="{FF2B5EF4-FFF2-40B4-BE49-F238E27FC236}">
                    <a16:creationId xmlns:a16="http://schemas.microsoft.com/office/drawing/2014/main" id="{EB504C95-4EAD-C3E7-8C6A-4B4A658D694B}"/>
                  </a:ext>
                </a:extLst>
              </p:cNvPr>
              <p:cNvSpPr/>
              <p:nvPr/>
            </p:nvSpPr>
            <p:spPr>
              <a:xfrm>
                <a:off x="2778369" y="1153549"/>
                <a:ext cx="1893277" cy="13209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err="1">
                    <a:solidFill>
                      <a:schemeClr val="tx1"/>
                    </a:solidFill>
                  </a:rPr>
                  <a:t>Prielaida</a:t>
                </a:r>
                <a:r>
                  <a:rPr lang="en-GB" sz="900" b="1" dirty="0">
                    <a:solidFill>
                      <a:schemeClr val="tx1"/>
                    </a:solidFill>
                  </a:rPr>
                  <a:t> </a:t>
                </a:r>
                <a:r>
                  <a:rPr lang="en-GB" sz="900" b="1" dirty="0" err="1">
                    <a:solidFill>
                      <a:schemeClr val="tx1"/>
                    </a:solidFill>
                  </a:rPr>
                  <a:t>nepakeista</a:t>
                </a:r>
                <a:r>
                  <a:rPr lang="en-GB" sz="900" b="1" dirty="0">
                    <a:solidFill>
                      <a:schemeClr val="tx1"/>
                    </a:solidFill>
                  </a:rPr>
                  <a:t> </a:t>
                </a:r>
                <a:r>
                  <a:rPr lang="en-GB" sz="900" dirty="0" err="1">
                    <a:solidFill>
                      <a:schemeClr val="tx1"/>
                    </a:solidFill>
                  </a:rPr>
                  <a:t>atsi</a:t>
                </a:r>
                <a:r>
                  <a:rPr lang="lt-LT" sz="900" dirty="0">
                    <a:solidFill>
                      <a:schemeClr val="tx1"/>
                    </a:solidFill>
                  </a:rPr>
                  <a:t>žvelgiant į kuro suvartojimo ir automobilių parko pokyčius</a:t>
                </a:r>
              </a:p>
              <a:p>
                <a:r>
                  <a:rPr lang="lt-LT" sz="900" dirty="0">
                    <a:solidFill>
                      <a:schemeClr val="tx1"/>
                    </a:solidFill>
                  </a:rPr>
                  <a:t>Prielaida </a:t>
                </a:r>
                <a:r>
                  <a:rPr lang="lt-LT" sz="900" b="1" dirty="0">
                    <a:solidFill>
                      <a:schemeClr val="tx1"/>
                    </a:solidFill>
                  </a:rPr>
                  <a:t>papildyta išnaša</a:t>
                </a:r>
                <a:r>
                  <a:rPr lang="lt-LT" sz="900" dirty="0">
                    <a:solidFill>
                      <a:schemeClr val="tx1"/>
                    </a:solidFill>
                  </a:rPr>
                  <a:t>, kurioje nurodoma: </a:t>
                </a:r>
              </a:p>
              <a:p>
                <a:r>
                  <a:rPr lang="lt-LT" sz="900" dirty="0">
                    <a:solidFill>
                      <a:schemeClr val="tx1"/>
                    </a:solidFill>
                  </a:rPr>
                  <a:t>Ši prielaida formuojama neatsižvelgiant į tikėtiną COVID-19 pandemijos poveikį kuro suvartojimui</a:t>
                </a:r>
              </a:p>
            </p:txBody>
          </p:sp>
          <p:sp>
            <p:nvSpPr>
              <p:cNvPr id="9" name="Rectangle 8">
                <a:extLst>
                  <a:ext uri="{FF2B5EF4-FFF2-40B4-BE49-F238E27FC236}">
                    <a16:creationId xmlns:a16="http://schemas.microsoft.com/office/drawing/2014/main" id="{83BF7E21-2C77-8BF5-A2AC-21ADA99E988E}"/>
                  </a:ext>
                </a:extLst>
              </p:cNvPr>
              <p:cNvSpPr/>
              <p:nvPr/>
            </p:nvSpPr>
            <p:spPr>
              <a:xfrm>
                <a:off x="2778369" y="788627"/>
                <a:ext cx="1893277" cy="3649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Sprendimas</a:t>
                </a:r>
              </a:p>
            </p:txBody>
          </p:sp>
          <p:sp>
            <p:nvSpPr>
              <p:cNvPr id="14" name="Isosceles Triangle 13">
                <a:extLst>
                  <a:ext uri="{FF2B5EF4-FFF2-40B4-BE49-F238E27FC236}">
                    <a16:creationId xmlns:a16="http://schemas.microsoft.com/office/drawing/2014/main" id="{A5C03E6C-6601-30A5-BA05-DA1F58741D66}"/>
                  </a:ext>
                </a:extLst>
              </p:cNvPr>
              <p:cNvSpPr/>
              <p:nvPr/>
            </p:nvSpPr>
            <p:spPr>
              <a:xfrm rot="5400000">
                <a:off x="4601893" y="1410285"/>
                <a:ext cx="562708" cy="161778"/>
              </a:xfrm>
              <a:prstGeom prst="triangle">
                <a:avLst/>
              </a:prstGeom>
              <a:solidFill>
                <a:srgbClr val="92A9A0"/>
              </a:solidFill>
              <a:ln>
                <a:solidFill>
                  <a:srgbClr val="92A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graphicFrame>
          <p:nvGraphicFramePr>
            <p:cNvPr id="16" name="Chart 15">
              <a:extLst>
                <a:ext uri="{FF2B5EF4-FFF2-40B4-BE49-F238E27FC236}">
                  <a16:creationId xmlns:a16="http://schemas.microsoft.com/office/drawing/2014/main" id="{D6D34133-8E8A-8A67-2D3A-BD15DD01D7B6}"/>
                </a:ext>
              </a:extLst>
            </p:cNvPr>
            <p:cNvGraphicFramePr>
              <a:graphicFrameLocks/>
            </p:cNvGraphicFramePr>
            <p:nvPr>
              <p:extLst>
                <p:ext uri="{D42A27DB-BD31-4B8C-83A1-F6EECF244321}">
                  <p14:modId xmlns:p14="http://schemas.microsoft.com/office/powerpoint/2010/main" val="597500824"/>
                </p:ext>
              </p:extLst>
            </p:nvPr>
          </p:nvGraphicFramePr>
          <p:xfrm>
            <a:off x="5099146" y="864022"/>
            <a:ext cx="3528000" cy="17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9FC65855-EB8C-ECE3-799E-143F4AE84396}"/>
                </a:ext>
              </a:extLst>
            </p:cNvPr>
            <p:cNvGraphicFramePr>
              <a:graphicFrameLocks/>
            </p:cNvGraphicFramePr>
            <p:nvPr>
              <p:extLst>
                <p:ext uri="{D42A27DB-BD31-4B8C-83A1-F6EECF244321}">
                  <p14:modId xmlns:p14="http://schemas.microsoft.com/office/powerpoint/2010/main" val="689021774"/>
                </p:ext>
              </p:extLst>
            </p:nvPr>
          </p:nvGraphicFramePr>
          <p:xfrm>
            <a:off x="5127282" y="2824974"/>
            <a:ext cx="4016718" cy="190505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88126EC4-9FE6-045C-AC5C-AFEE8BBC8B8D}"/>
                </a:ext>
              </a:extLst>
            </p:cNvPr>
            <p:cNvSpPr txBox="1"/>
            <p:nvPr/>
          </p:nvSpPr>
          <p:spPr>
            <a:xfrm>
              <a:off x="2692203" y="2571750"/>
              <a:ext cx="2271933" cy="2446824"/>
            </a:xfrm>
            <a:prstGeom prst="rect">
              <a:avLst/>
            </a:prstGeom>
            <a:noFill/>
          </p:spPr>
          <p:txBody>
            <a:bodyPr wrap="square">
              <a:spAutoFit/>
            </a:bodyPr>
            <a:lstStyle/>
            <a:p>
              <a:pPr marL="285750" indent="-285750">
                <a:buFont typeface="Wingdings" panose="05000000000000000000" pitchFamily="2" charset="2"/>
                <a:buChar char="ü"/>
              </a:pPr>
              <a:r>
                <a:rPr lang="lt-LT" sz="900" b="1" dirty="0"/>
                <a:t>Benzino</a:t>
              </a:r>
              <a:r>
                <a:rPr lang="lt-LT" sz="900" dirty="0"/>
                <a:t> galutinis suvartojimas 2020 m. padidėjo 1,7 proc., palyginus su 2019 m., ir 7,2 proc. palyginus su 2018 m.</a:t>
              </a:r>
            </a:p>
            <a:p>
              <a:pPr marL="285750" indent="-285750">
                <a:buFont typeface="Wingdings" panose="05000000000000000000" pitchFamily="2" charset="2"/>
                <a:buChar char="ü"/>
              </a:pPr>
              <a:r>
                <a:rPr lang="lt-LT" sz="900" b="1" dirty="0"/>
                <a:t>Dyzelino</a:t>
              </a:r>
              <a:r>
                <a:rPr lang="lt-LT" sz="900" dirty="0"/>
                <a:t> galutinis suvartojimas 2020 m. sumažėjo vos 0,8 proc., palyginus su 2019 m., ir padidėjo 3,3 proc., palyginus su 2018 m.</a:t>
              </a:r>
            </a:p>
            <a:p>
              <a:pPr marL="285750" indent="-285750">
                <a:buFont typeface="Wingdings" panose="05000000000000000000" pitchFamily="2" charset="2"/>
                <a:buChar char="ü"/>
              </a:pPr>
              <a:r>
                <a:rPr lang="lt-LT" sz="900" dirty="0"/>
                <a:t>Dyzeliniu kuru varomų automobilių skaičius padidėjo 4,3 proc., benzino 4,5 proc., palyginus su 2019 m.</a:t>
              </a:r>
            </a:p>
            <a:p>
              <a:pPr marL="285750" indent="-285750">
                <a:buFont typeface="Wingdings" panose="05000000000000000000" pitchFamily="2" charset="2"/>
                <a:buChar char="ü"/>
              </a:pPr>
              <a:r>
                <a:rPr lang="lt-LT" sz="900" dirty="0" err="1"/>
                <a:t>Spačiai</a:t>
              </a:r>
              <a:r>
                <a:rPr lang="lt-LT" sz="900" dirty="0"/>
                <a:t> augo ir </a:t>
              </a:r>
              <a:r>
                <a:rPr lang="lt-LT" sz="900" b="1" dirty="0"/>
                <a:t>benzinu ir elektra </a:t>
              </a:r>
              <a:r>
                <a:rPr lang="lt-LT" sz="900" dirty="0"/>
                <a:t>bei vien </a:t>
              </a:r>
              <a:r>
                <a:rPr lang="lt-LT" sz="900" b="1" dirty="0"/>
                <a:t>elektra varomų lengvųjų automobilių </a:t>
              </a:r>
              <a:r>
                <a:rPr lang="lt-LT" sz="900" dirty="0"/>
                <a:t>skaičius (atitinkami 2020 m.  daugiau nei 2 ir 2,5 kartų, palyginus su 2018 m., ir </a:t>
              </a:r>
              <a:r>
                <a:rPr lang="pl-PL" sz="900" dirty="0"/>
                <a:t>39,1 proc. ir 77,4 proc.</a:t>
              </a:r>
              <a:r>
                <a:rPr lang="lt-LT" sz="900" dirty="0"/>
                <a:t>, palyginus su 2019 m.)</a:t>
              </a:r>
            </a:p>
          </p:txBody>
        </p:sp>
      </p:grpSp>
    </p:spTree>
    <p:extLst>
      <p:ext uri="{BB962C8B-B14F-4D97-AF65-F5344CB8AC3E}">
        <p14:creationId xmlns:p14="http://schemas.microsoft.com/office/powerpoint/2010/main" val="370859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BBE96-E592-DF38-D957-5693FFEACBB8}"/>
              </a:ext>
            </a:extLst>
          </p:cNvPr>
          <p:cNvSpPr>
            <a:spLocks noGrp="1"/>
          </p:cNvSpPr>
          <p:nvPr>
            <p:ph type="title"/>
          </p:nvPr>
        </p:nvSpPr>
        <p:spPr>
          <a:xfrm>
            <a:off x="562512" y="144553"/>
            <a:ext cx="8064500" cy="284693"/>
          </a:xfrm>
        </p:spPr>
        <p:txBody>
          <a:bodyPr/>
          <a:lstStyle/>
          <a:p>
            <a:r>
              <a:rPr lang="lt-LT" dirty="0"/>
              <a:t>Pastabų taisymas</a:t>
            </a:r>
          </a:p>
        </p:txBody>
      </p:sp>
      <p:sp>
        <p:nvSpPr>
          <p:cNvPr id="4" name="Slide Number Placeholder 3">
            <a:extLst>
              <a:ext uri="{FF2B5EF4-FFF2-40B4-BE49-F238E27FC236}">
                <a16:creationId xmlns:a16="http://schemas.microsoft.com/office/drawing/2014/main" id="{6C1F417F-D6BC-04B6-EBDC-14D796BE3FCF}"/>
              </a:ext>
            </a:extLst>
          </p:cNvPr>
          <p:cNvSpPr>
            <a:spLocks noGrp="1"/>
          </p:cNvSpPr>
          <p:nvPr>
            <p:ph type="sldNum" sz="quarter" idx="12"/>
          </p:nvPr>
        </p:nvSpPr>
        <p:spPr/>
        <p:txBody>
          <a:bodyPr/>
          <a:lstStyle/>
          <a:p>
            <a:fld id="{42B1E8F1-27DF-3C4C-AF5E-F329429EDE92}" type="slidenum">
              <a:rPr lang="lt-LT" smtClean="0"/>
              <a:t>9</a:t>
            </a:fld>
            <a:endParaRPr lang="lt-LT"/>
          </a:p>
        </p:txBody>
      </p:sp>
      <p:grpSp>
        <p:nvGrpSpPr>
          <p:cNvPr id="13" name="Group 12">
            <a:extLst>
              <a:ext uri="{FF2B5EF4-FFF2-40B4-BE49-F238E27FC236}">
                <a16:creationId xmlns:a16="http://schemas.microsoft.com/office/drawing/2014/main" id="{F069F3D3-8DB3-AD48-9853-025934B7998C}"/>
              </a:ext>
            </a:extLst>
          </p:cNvPr>
          <p:cNvGrpSpPr/>
          <p:nvPr/>
        </p:nvGrpSpPr>
        <p:grpSpPr>
          <a:xfrm>
            <a:off x="533400" y="451006"/>
            <a:ext cx="8136988" cy="2390671"/>
            <a:chOff x="533400" y="788627"/>
            <a:chExt cx="8136988" cy="2390671"/>
          </a:xfrm>
        </p:grpSpPr>
        <p:sp>
          <p:nvSpPr>
            <p:cNvPr id="2" name="Rectangle 1">
              <a:extLst>
                <a:ext uri="{FF2B5EF4-FFF2-40B4-BE49-F238E27FC236}">
                  <a16:creationId xmlns:a16="http://schemas.microsoft.com/office/drawing/2014/main" id="{08CA296B-F81E-30B4-CBB3-4392162DD940}"/>
                </a:ext>
              </a:extLst>
            </p:cNvPr>
            <p:cNvSpPr/>
            <p:nvPr/>
          </p:nvSpPr>
          <p:spPr>
            <a:xfrm>
              <a:off x="533400" y="1153550"/>
              <a:ext cx="1893277" cy="20257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dirty="0">
                  <a:solidFill>
                    <a:schemeClr val="tx1"/>
                  </a:solidFill>
                </a:rPr>
                <a:t>Siūlytume naudoti ekosistemų klasifikaciją ir pavadinimus, kaip bus nurodyta reglamente, nes ES lygiu ekosistemos turės būt klasifikuojamos šitaip. Manome būtų prasminga iškart naudoti reglamente siūlomą klasifikaciją, siekiant išvengti papildomos naštos  perklasifikuojant </a:t>
              </a:r>
              <a:r>
                <a:rPr lang="lt-LT" sz="800" dirty="0" err="1">
                  <a:solidFill>
                    <a:schemeClr val="tx1"/>
                  </a:solidFill>
                </a:rPr>
                <a:t>ekosistemines</a:t>
              </a:r>
              <a:r>
                <a:rPr lang="lt-LT" sz="800" dirty="0">
                  <a:solidFill>
                    <a:schemeClr val="tx1"/>
                  </a:solidFill>
                </a:rPr>
                <a:t> paslaugas, kai reglamentas bus patvirtintas.</a:t>
              </a:r>
            </a:p>
          </p:txBody>
        </p:sp>
        <p:sp>
          <p:nvSpPr>
            <p:cNvPr id="6" name="Rectangle 5">
              <a:extLst>
                <a:ext uri="{FF2B5EF4-FFF2-40B4-BE49-F238E27FC236}">
                  <a16:creationId xmlns:a16="http://schemas.microsoft.com/office/drawing/2014/main" id="{F79D5F6E-CE6B-98F0-754F-E9878D5364D1}"/>
                </a:ext>
              </a:extLst>
            </p:cNvPr>
            <p:cNvSpPr/>
            <p:nvPr/>
          </p:nvSpPr>
          <p:spPr>
            <a:xfrm>
              <a:off x="533400" y="788627"/>
              <a:ext cx="1893277" cy="364923"/>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Pastaba</a:t>
              </a:r>
            </a:p>
          </p:txBody>
        </p:sp>
        <p:sp>
          <p:nvSpPr>
            <p:cNvPr id="5" name="Isosceles Triangle 4">
              <a:extLst>
                <a:ext uri="{FF2B5EF4-FFF2-40B4-BE49-F238E27FC236}">
                  <a16:creationId xmlns:a16="http://schemas.microsoft.com/office/drawing/2014/main" id="{211F0683-8690-DB9C-D967-D483BDB02C56}"/>
                </a:ext>
              </a:extLst>
            </p:cNvPr>
            <p:cNvSpPr/>
            <p:nvPr/>
          </p:nvSpPr>
          <p:spPr>
            <a:xfrm rot="5400000">
              <a:off x="2321169" y="1410285"/>
              <a:ext cx="562708" cy="161778"/>
            </a:xfrm>
            <a:prstGeom prst="triangle">
              <a:avLst/>
            </a:prstGeom>
            <a:solidFill>
              <a:srgbClr val="92A9A0"/>
            </a:solidFill>
            <a:ln>
              <a:solidFill>
                <a:srgbClr val="92A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Rectangle 7">
              <a:extLst>
                <a:ext uri="{FF2B5EF4-FFF2-40B4-BE49-F238E27FC236}">
                  <a16:creationId xmlns:a16="http://schemas.microsoft.com/office/drawing/2014/main" id="{EB504C95-4EAD-C3E7-8C6A-4B4A658D694B}"/>
                </a:ext>
              </a:extLst>
            </p:cNvPr>
            <p:cNvSpPr/>
            <p:nvPr/>
          </p:nvSpPr>
          <p:spPr>
            <a:xfrm>
              <a:off x="2778369" y="1153550"/>
              <a:ext cx="1893277" cy="20257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t-LT" sz="800" dirty="0">
                  <a:solidFill>
                    <a:schemeClr val="tx1"/>
                  </a:solidFill>
                </a:rPr>
                <a:t>Atsižvelgta iš dalies:</a:t>
              </a:r>
            </a:p>
            <a:p>
              <a:pPr marL="171450" indent="-171450">
                <a:buFont typeface="Arial" panose="020B0604020202020204" pitchFamily="34" charset="0"/>
                <a:buChar char="•"/>
              </a:pPr>
              <a:r>
                <a:rPr lang="lt-LT" sz="800" dirty="0">
                  <a:solidFill>
                    <a:schemeClr val="tx1"/>
                  </a:solidFill>
                </a:rPr>
                <a:t>vietoje pereinamųjų vandenų palikta tarpiniai vandenys pagal Vandens įstatymą</a:t>
              </a:r>
            </a:p>
            <a:p>
              <a:pPr marL="171450" indent="-171450">
                <a:buFont typeface="Arial" panose="020B0604020202020204" pitchFamily="34" charset="0"/>
                <a:buChar char="•"/>
              </a:pPr>
              <a:r>
                <a:rPr lang="lt-LT" sz="800" dirty="0">
                  <a:solidFill>
                    <a:schemeClr val="tx1"/>
                  </a:solidFill>
                </a:rPr>
                <a:t>vietoje šlapynės – pelkės ir durpynai (ten, kur kalba eina apie EP priskyrimą tam tikrai ekosistemai, naudojamas Statistikos departamento pasiūlytas pavadinimas ir terminas šlapynės pakeistas į pelkės ir durpynai. Visur kitur tekste naudojamas šlapynės vietoje šlapžemių ir pelkių (nebent terminas pelkės naudojamas cituojamose šaltiniuose, tuomet šis terminas paliekamas)</a:t>
              </a:r>
            </a:p>
          </p:txBody>
        </p:sp>
        <p:sp>
          <p:nvSpPr>
            <p:cNvPr id="9" name="Rectangle 8">
              <a:extLst>
                <a:ext uri="{FF2B5EF4-FFF2-40B4-BE49-F238E27FC236}">
                  <a16:creationId xmlns:a16="http://schemas.microsoft.com/office/drawing/2014/main" id="{83BF7E21-2C77-8BF5-A2AC-21ADA99E988E}"/>
                </a:ext>
              </a:extLst>
            </p:cNvPr>
            <p:cNvSpPr/>
            <p:nvPr/>
          </p:nvSpPr>
          <p:spPr>
            <a:xfrm>
              <a:off x="2778369" y="788627"/>
              <a:ext cx="1893277" cy="3649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Sprendimas</a:t>
              </a:r>
            </a:p>
          </p:txBody>
        </p:sp>
        <p:sp>
          <p:nvSpPr>
            <p:cNvPr id="12" name="Rectangle 11">
              <a:extLst>
                <a:ext uri="{FF2B5EF4-FFF2-40B4-BE49-F238E27FC236}">
                  <a16:creationId xmlns:a16="http://schemas.microsoft.com/office/drawing/2014/main" id="{5AF784F2-97A7-D381-BFBD-1EDF62FF64A3}"/>
                </a:ext>
              </a:extLst>
            </p:cNvPr>
            <p:cNvSpPr/>
            <p:nvPr/>
          </p:nvSpPr>
          <p:spPr>
            <a:xfrm>
              <a:off x="5094849" y="1047254"/>
              <a:ext cx="3575539" cy="2132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800" dirty="0">
                  <a:solidFill>
                    <a:schemeClr val="tx1"/>
                  </a:solidFill>
                </a:rPr>
                <a:t>Miškai / </a:t>
              </a:r>
              <a:r>
                <a:rPr lang="lt-LT" sz="800" dirty="0" err="1">
                  <a:solidFill>
                    <a:schemeClr val="tx1"/>
                  </a:solidFill>
                </a:rPr>
                <a:t>Forests</a:t>
              </a:r>
              <a:r>
                <a:rPr lang="lt-LT" sz="800" dirty="0">
                  <a:solidFill>
                    <a:schemeClr val="tx1"/>
                  </a:solidFill>
                </a:rPr>
                <a:t> and </a:t>
              </a:r>
              <a:r>
                <a:rPr lang="lt-LT" sz="800" dirty="0" err="1">
                  <a:solidFill>
                    <a:schemeClr val="tx1"/>
                  </a:solidFill>
                </a:rPr>
                <a:t>woodlands</a:t>
              </a:r>
              <a:r>
                <a:rPr lang="lt-LT" sz="800" dirty="0">
                  <a:solidFill>
                    <a:schemeClr val="tx1"/>
                  </a:solidFill>
                </a:rPr>
                <a:t>;</a:t>
              </a:r>
            </a:p>
            <a:p>
              <a:r>
                <a:rPr lang="lt-LT" sz="800" dirty="0">
                  <a:solidFill>
                    <a:schemeClr val="tx1"/>
                  </a:solidFill>
                </a:rPr>
                <a:t>Dirbama žemė / </a:t>
              </a:r>
              <a:r>
                <a:rPr lang="lt-LT" sz="800" dirty="0" err="1">
                  <a:solidFill>
                    <a:schemeClr val="tx1"/>
                  </a:solidFill>
                </a:rPr>
                <a:t>Cropland</a:t>
              </a:r>
              <a:r>
                <a:rPr lang="lt-LT" sz="800" dirty="0">
                  <a:solidFill>
                    <a:schemeClr val="tx1"/>
                  </a:solidFill>
                </a:rPr>
                <a:t>;</a:t>
              </a:r>
            </a:p>
            <a:p>
              <a:r>
                <a:rPr lang="lt-LT" sz="800" dirty="0">
                  <a:solidFill>
                    <a:schemeClr val="tx1"/>
                  </a:solidFill>
                </a:rPr>
                <a:t>Ganyklos arba pievos / </a:t>
              </a:r>
              <a:r>
                <a:rPr lang="lt-LT" sz="800" dirty="0" err="1">
                  <a:solidFill>
                    <a:schemeClr val="tx1"/>
                  </a:solidFill>
                </a:rPr>
                <a:t>Grassland</a:t>
              </a:r>
              <a:r>
                <a:rPr lang="lt-LT" sz="800" dirty="0">
                  <a:solidFill>
                    <a:schemeClr val="tx1"/>
                  </a:solidFill>
                </a:rPr>
                <a:t>;</a:t>
              </a:r>
            </a:p>
            <a:p>
              <a:r>
                <a:rPr lang="lt-LT" sz="800" dirty="0">
                  <a:solidFill>
                    <a:schemeClr val="tx1"/>
                  </a:solidFill>
                </a:rPr>
                <a:t>Urbanizuotos teritorijos / Urban;</a:t>
              </a:r>
            </a:p>
            <a:p>
              <a:r>
                <a:rPr lang="lt-LT" sz="800" dirty="0">
                  <a:solidFill>
                    <a:schemeClr val="tx1"/>
                  </a:solidFill>
                </a:rPr>
                <a:t>Sodai / </a:t>
              </a:r>
              <a:r>
                <a:rPr lang="lt-LT" sz="800" dirty="0" err="1">
                  <a:solidFill>
                    <a:schemeClr val="tx1"/>
                  </a:solidFill>
                </a:rPr>
                <a:t>Plantations</a:t>
              </a:r>
              <a:r>
                <a:rPr lang="lt-LT" sz="800" dirty="0">
                  <a:solidFill>
                    <a:schemeClr val="tx1"/>
                  </a:solidFill>
                </a:rPr>
                <a:t>;</a:t>
              </a:r>
            </a:p>
            <a:p>
              <a:r>
                <a:rPr lang="lt-LT" sz="800" dirty="0">
                  <a:solidFill>
                    <a:schemeClr val="tx1"/>
                  </a:solidFill>
                </a:rPr>
                <a:t>Upės ir upeliai / </a:t>
              </a:r>
              <a:r>
                <a:rPr lang="lt-LT" sz="800" dirty="0" err="1">
                  <a:solidFill>
                    <a:schemeClr val="tx1"/>
                  </a:solidFill>
                </a:rPr>
                <a:t>Rivers</a:t>
              </a:r>
              <a:r>
                <a:rPr lang="lt-LT" sz="800" dirty="0">
                  <a:solidFill>
                    <a:schemeClr val="tx1"/>
                  </a:solidFill>
                </a:rPr>
                <a:t> and </a:t>
              </a:r>
              <a:r>
                <a:rPr lang="lt-LT" sz="800" dirty="0" err="1">
                  <a:solidFill>
                    <a:schemeClr val="tx1"/>
                  </a:solidFill>
                </a:rPr>
                <a:t>streams</a:t>
              </a:r>
              <a:r>
                <a:rPr lang="lt-LT" sz="800" dirty="0">
                  <a:solidFill>
                    <a:schemeClr val="tx1"/>
                  </a:solidFill>
                </a:rPr>
                <a:t>;</a:t>
              </a:r>
            </a:p>
            <a:p>
              <a:r>
                <a:rPr lang="lt-LT" sz="800" dirty="0">
                  <a:solidFill>
                    <a:schemeClr val="tx1"/>
                  </a:solidFill>
                </a:rPr>
                <a:t>Ežerai / </a:t>
              </a:r>
              <a:r>
                <a:rPr lang="lt-LT" sz="800" dirty="0" err="1">
                  <a:solidFill>
                    <a:schemeClr val="tx1"/>
                  </a:solidFill>
                </a:rPr>
                <a:t>Lakes</a:t>
              </a:r>
              <a:r>
                <a:rPr lang="lt-LT" sz="800" dirty="0">
                  <a:solidFill>
                    <a:schemeClr val="tx1"/>
                  </a:solidFill>
                </a:rPr>
                <a:t>;</a:t>
              </a:r>
            </a:p>
            <a:p>
              <a:r>
                <a:rPr lang="lt-LT" sz="800" dirty="0">
                  <a:solidFill>
                    <a:schemeClr val="tx1"/>
                  </a:solidFill>
                </a:rPr>
                <a:t>Tvenkiniai / </a:t>
              </a:r>
              <a:r>
                <a:rPr lang="lt-LT" sz="800" dirty="0" err="1">
                  <a:solidFill>
                    <a:schemeClr val="tx1"/>
                  </a:solidFill>
                </a:rPr>
                <a:t>Artificial</a:t>
              </a:r>
              <a:r>
                <a:rPr lang="lt-LT" sz="800" dirty="0">
                  <a:solidFill>
                    <a:schemeClr val="tx1"/>
                  </a:solidFill>
                </a:rPr>
                <a:t> </a:t>
              </a:r>
              <a:r>
                <a:rPr lang="lt-LT" sz="800" dirty="0" err="1">
                  <a:solidFill>
                    <a:schemeClr val="tx1"/>
                  </a:solidFill>
                </a:rPr>
                <a:t>freshwaters</a:t>
              </a:r>
              <a:r>
                <a:rPr lang="lt-LT" sz="800" dirty="0">
                  <a:solidFill>
                    <a:schemeClr val="tx1"/>
                  </a:solidFill>
                </a:rPr>
                <a:t>;</a:t>
              </a:r>
            </a:p>
            <a:p>
              <a:r>
                <a:rPr lang="lt-LT" sz="800" dirty="0">
                  <a:solidFill>
                    <a:schemeClr val="tx1"/>
                  </a:solidFill>
                </a:rPr>
                <a:t>Kūdros ir kiti nepratekami vandens telkiniai (plotai) / </a:t>
              </a:r>
              <a:r>
                <a:rPr lang="lt-LT" sz="800" dirty="0" err="1">
                  <a:solidFill>
                    <a:schemeClr val="tx1"/>
                  </a:solidFill>
                </a:rPr>
                <a:t>Constructed</a:t>
              </a:r>
              <a:r>
                <a:rPr lang="lt-LT" sz="800" dirty="0">
                  <a:solidFill>
                    <a:schemeClr val="tx1"/>
                  </a:solidFill>
                </a:rPr>
                <a:t> </a:t>
              </a:r>
              <a:r>
                <a:rPr lang="lt-LT" sz="800" dirty="0" err="1">
                  <a:solidFill>
                    <a:schemeClr val="tx1"/>
                  </a:solidFill>
                </a:rPr>
                <a:t>lacustrine</a:t>
              </a:r>
              <a:r>
                <a:rPr lang="lt-LT" sz="800" dirty="0">
                  <a:solidFill>
                    <a:schemeClr val="tx1"/>
                  </a:solidFill>
                </a:rPr>
                <a:t> </a:t>
              </a:r>
              <a:r>
                <a:rPr lang="lt-LT" sz="800" dirty="0" err="1">
                  <a:solidFill>
                    <a:schemeClr val="tx1"/>
                  </a:solidFill>
                </a:rPr>
                <a:t>wetlands</a:t>
              </a:r>
              <a:r>
                <a:rPr lang="lt-LT" sz="800" dirty="0">
                  <a:solidFill>
                    <a:schemeClr val="tx1"/>
                  </a:solidFill>
                </a:rPr>
                <a:t>;</a:t>
              </a:r>
            </a:p>
            <a:p>
              <a:r>
                <a:rPr lang="lt-LT" sz="800" dirty="0">
                  <a:solidFill>
                    <a:schemeClr val="tx1"/>
                  </a:solidFill>
                </a:rPr>
                <a:t>Pelkės ir durpynai / </a:t>
              </a:r>
              <a:r>
                <a:rPr lang="lt-LT" sz="800" dirty="0" err="1">
                  <a:solidFill>
                    <a:schemeClr val="tx1"/>
                  </a:solidFill>
                </a:rPr>
                <a:t>Inland</a:t>
              </a:r>
              <a:r>
                <a:rPr lang="lt-LT" sz="800" dirty="0">
                  <a:solidFill>
                    <a:schemeClr val="tx1"/>
                  </a:solidFill>
                </a:rPr>
                <a:t> </a:t>
              </a:r>
              <a:r>
                <a:rPr lang="lt-LT" sz="800" dirty="0" err="1">
                  <a:solidFill>
                    <a:schemeClr val="tx1"/>
                  </a:solidFill>
                </a:rPr>
                <a:t>wetlands</a:t>
              </a:r>
              <a:r>
                <a:rPr lang="lt-LT" sz="800" dirty="0">
                  <a:solidFill>
                    <a:schemeClr val="tx1"/>
                  </a:solidFill>
                </a:rPr>
                <a:t> </a:t>
              </a:r>
              <a:r>
                <a:rPr lang="lt-LT" sz="800" dirty="0" err="1">
                  <a:solidFill>
                    <a:schemeClr val="tx1"/>
                  </a:solidFill>
                </a:rPr>
                <a:t>Peat</a:t>
              </a:r>
              <a:r>
                <a:rPr lang="lt-LT" sz="800" dirty="0">
                  <a:solidFill>
                    <a:schemeClr val="tx1"/>
                  </a:solidFill>
                </a:rPr>
                <a:t> </a:t>
              </a:r>
              <a:r>
                <a:rPr lang="lt-LT" sz="800" dirty="0" err="1">
                  <a:solidFill>
                    <a:schemeClr val="tx1"/>
                  </a:solidFill>
                </a:rPr>
                <a:t>bogs</a:t>
              </a:r>
              <a:r>
                <a:rPr lang="lt-LT" sz="800" dirty="0">
                  <a:solidFill>
                    <a:schemeClr val="tx1"/>
                  </a:solidFill>
                </a:rPr>
                <a:t>;</a:t>
              </a:r>
            </a:p>
            <a:p>
              <a:r>
                <a:rPr lang="lt-LT" sz="800" dirty="0">
                  <a:solidFill>
                    <a:schemeClr val="tx1"/>
                  </a:solidFill>
                </a:rPr>
                <a:t>Smėlingos pakrantės / </a:t>
              </a:r>
              <a:r>
                <a:rPr lang="lt-LT" sz="800" dirty="0" err="1">
                  <a:solidFill>
                    <a:schemeClr val="tx1"/>
                  </a:solidFill>
                </a:rPr>
                <a:t>Shorelines</a:t>
              </a:r>
              <a:r>
                <a:rPr lang="lt-LT" sz="800" dirty="0">
                  <a:solidFill>
                    <a:schemeClr val="tx1"/>
                  </a:solidFill>
                </a:rPr>
                <a:t>;</a:t>
              </a:r>
            </a:p>
            <a:p>
              <a:r>
                <a:rPr lang="lt-LT" sz="800" dirty="0">
                  <a:solidFill>
                    <a:schemeClr val="tx1"/>
                  </a:solidFill>
                </a:rPr>
                <a:t>Jūriniai ir tarpiniai vandenys / Marine </a:t>
              </a:r>
              <a:r>
                <a:rPr lang="lt-LT" sz="800" dirty="0" err="1">
                  <a:solidFill>
                    <a:schemeClr val="tx1"/>
                  </a:solidFill>
                </a:rPr>
                <a:t>inlets</a:t>
              </a:r>
              <a:r>
                <a:rPr lang="lt-LT" sz="800" dirty="0">
                  <a:solidFill>
                    <a:schemeClr val="tx1"/>
                  </a:solidFill>
                </a:rPr>
                <a:t> and </a:t>
              </a:r>
              <a:r>
                <a:rPr lang="lt-LT" sz="800" dirty="0" err="1">
                  <a:solidFill>
                    <a:schemeClr val="tx1"/>
                  </a:solidFill>
                </a:rPr>
                <a:t>transitional</a:t>
              </a:r>
              <a:r>
                <a:rPr lang="lt-LT" sz="800" dirty="0">
                  <a:solidFill>
                    <a:schemeClr val="tx1"/>
                  </a:solidFill>
                </a:rPr>
                <a:t> </a:t>
              </a:r>
              <a:r>
                <a:rPr lang="lt-LT" sz="800" dirty="0" err="1">
                  <a:solidFill>
                    <a:schemeClr val="tx1"/>
                  </a:solidFill>
                </a:rPr>
                <a:t>waters</a:t>
              </a:r>
              <a:r>
                <a:rPr lang="lt-LT" sz="800" dirty="0">
                  <a:solidFill>
                    <a:schemeClr val="tx1"/>
                  </a:solidFill>
                </a:rPr>
                <a:t> </a:t>
              </a:r>
            </a:p>
          </p:txBody>
        </p:sp>
        <p:sp>
          <p:nvSpPr>
            <p:cNvPr id="14" name="Isosceles Triangle 13">
              <a:extLst>
                <a:ext uri="{FF2B5EF4-FFF2-40B4-BE49-F238E27FC236}">
                  <a16:creationId xmlns:a16="http://schemas.microsoft.com/office/drawing/2014/main" id="{A5C03E6C-6601-30A5-BA05-DA1F58741D66}"/>
                </a:ext>
              </a:extLst>
            </p:cNvPr>
            <p:cNvSpPr/>
            <p:nvPr/>
          </p:nvSpPr>
          <p:spPr>
            <a:xfrm rot="5400000">
              <a:off x="4601893" y="1410285"/>
              <a:ext cx="562708" cy="161778"/>
            </a:xfrm>
            <a:prstGeom prst="triangle">
              <a:avLst/>
            </a:prstGeom>
            <a:solidFill>
              <a:srgbClr val="92A9A0"/>
            </a:solidFill>
            <a:ln>
              <a:solidFill>
                <a:srgbClr val="92A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grpSp>
        <p:nvGrpSpPr>
          <p:cNvPr id="18" name="Group 17">
            <a:extLst>
              <a:ext uri="{FF2B5EF4-FFF2-40B4-BE49-F238E27FC236}">
                <a16:creationId xmlns:a16="http://schemas.microsoft.com/office/drawing/2014/main" id="{293D8E08-BF40-772D-F2BA-C6880308AB82}"/>
              </a:ext>
            </a:extLst>
          </p:cNvPr>
          <p:cNvGrpSpPr/>
          <p:nvPr/>
        </p:nvGrpSpPr>
        <p:grpSpPr>
          <a:xfrm>
            <a:off x="533400" y="2899706"/>
            <a:ext cx="8136988" cy="1779561"/>
            <a:chOff x="533400" y="788627"/>
            <a:chExt cx="8136988" cy="1779561"/>
          </a:xfrm>
        </p:grpSpPr>
        <p:sp>
          <p:nvSpPr>
            <p:cNvPr id="19" name="Rectangle 18">
              <a:extLst>
                <a:ext uri="{FF2B5EF4-FFF2-40B4-BE49-F238E27FC236}">
                  <a16:creationId xmlns:a16="http://schemas.microsoft.com/office/drawing/2014/main" id="{11FABB9C-7D87-C5E5-CC0F-BB42701245CE}"/>
                </a:ext>
              </a:extLst>
            </p:cNvPr>
            <p:cNvSpPr/>
            <p:nvPr/>
          </p:nvSpPr>
          <p:spPr>
            <a:xfrm>
              <a:off x="533400" y="1153550"/>
              <a:ext cx="1893277" cy="1414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i="0" u="none" strike="noStrike" dirty="0">
                  <a:solidFill>
                    <a:srgbClr val="000000"/>
                  </a:solidFill>
                  <a:effectLst/>
                  <a:latin typeface="Avenir Next" panose="020B0503020202020204"/>
                </a:rPr>
                <a:t>Logiškai netinkama klasifikacija. </a:t>
              </a:r>
              <a:r>
                <a:rPr lang="lt-LT" sz="800" b="1" i="0" u="none" strike="noStrike" dirty="0">
                  <a:solidFill>
                    <a:srgbClr val="000000"/>
                  </a:solidFill>
                  <a:effectLst/>
                  <a:latin typeface="Avenir Next" panose="020B0503020202020204"/>
                </a:rPr>
                <a:t>Biologinės įvairovės ir kraštovaizdžio apsauga nėra sektorius </a:t>
              </a:r>
              <a:r>
                <a:rPr lang="lt-LT" sz="800" i="0" u="none" strike="noStrike" dirty="0">
                  <a:solidFill>
                    <a:srgbClr val="000000"/>
                  </a:solidFill>
                  <a:effectLst/>
                  <a:latin typeface="Avenir Next" panose="020B0503020202020204"/>
                </a:rPr>
                <a:t>tokia prasme, kuri čia naudojama, lygiai taip pat, kaip ir teritorijų planavimas, PAV, SPAV. Pastarieji yra priemonės darnaus vystymosi principui įgyvendinti, pažeidimams išvengti, o gryna biologinės įvairovės ir kraštovaizdžio apsauga yra tik rezervatuose. Visur kitur ji eina kaip reikalavimas, rekomendacijos, kt</a:t>
              </a:r>
              <a:r>
                <a:rPr lang="lt-LT" sz="800" dirty="0"/>
                <a:t> </a:t>
              </a:r>
            </a:p>
          </p:txBody>
        </p:sp>
        <p:sp>
          <p:nvSpPr>
            <p:cNvPr id="24" name="Rectangle 23">
              <a:extLst>
                <a:ext uri="{FF2B5EF4-FFF2-40B4-BE49-F238E27FC236}">
                  <a16:creationId xmlns:a16="http://schemas.microsoft.com/office/drawing/2014/main" id="{91704C07-C0AC-C3F7-2F72-E15C7EC6890A}"/>
                </a:ext>
              </a:extLst>
            </p:cNvPr>
            <p:cNvSpPr/>
            <p:nvPr/>
          </p:nvSpPr>
          <p:spPr>
            <a:xfrm>
              <a:off x="533400" y="788627"/>
              <a:ext cx="1893277" cy="364923"/>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Pastaba</a:t>
              </a:r>
            </a:p>
          </p:txBody>
        </p:sp>
        <p:sp>
          <p:nvSpPr>
            <p:cNvPr id="25" name="Isosceles Triangle 24">
              <a:extLst>
                <a:ext uri="{FF2B5EF4-FFF2-40B4-BE49-F238E27FC236}">
                  <a16:creationId xmlns:a16="http://schemas.microsoft.com/office/drawing/2014/main" id="{E1313F53-1ABC-E11F-B38A-973DFCAC58AA}"/>
                </a:ext>
              </a:extLst>
            </p:cNvPr>
            <p:cNvSpPr/>
            <p:nvPr/>
          </p:nvSpPr>
          <p:spPr>
            <a:xfrm rot="5400000">
              <a:off x="2321169" y="1410285"/>
              <a:ext cx="562708" cy="161778"/>
            </a:xfrm>
            <a:prstGeom prst="triangle">
              <a:avLst/>
            </a:prstGeom>
            <a:solidFill>
              <a:srgbClr val="92A9A0"/>
            </a:solidFill>
            <a:ln>
              <a:solidFill>
                <a:srgbClr val="92A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6" name="Rectangle 25">
              <a:extLst>
                <a:ext uri="{FF2B5EF4-FFF2-40B4-BE49-F238E27FC236}">
                  <a16:creationId xmlns:a16="http://schemas.microsoft.com/office/drawing/2014/main" id="{73BA971D-80DF-C276-E706-443AA126F78A}"/>
                </a:ext>
              </a:extLst>
            </p:cNvPr>
            <p:cNvSpPr/>
            <p:nvPr/>
          </p:nvSpPr>
          <p:spPr>
            <a:xfrm>
              <a:off x="2778369" y="1153550"/>
              <a:ext cx="1893277" cy="1414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t-LT" sz="800" dirty="0">
                  <a:solidFill>
                    <a:schemeClr val="tx1"/>
                  </a:solidFill>
                </a:rPr>
                <a:t>Atsižvelgta</a:t>
              </a:r>
            </a:p>
          </p:txBody>
        </p:sp>
        <p:sp>
          <p:nvSpPr>
            <p:cNvPr id="27" name="Rectangle 26">
              <a:extLst>
                <a:ext uri="{FF2B5EF4-FFF2-40B4-BE49-F238E27FC236}">
                  <a16:creationId xmlns:a16="http://schemas.microsoft.com/office/drawing/2014/main" id="{309DEB70-01B3-C7DA-E8B1-762BAAEC9822}"/>
                </a:ext>
              </a:extLst>
            </p:cNvPr>
            <p:cNvSpPr/>
            <p:nvPr/>
          </p:nvSpPr>
          <p:spPr>
            <a:xfrm>
              <a:off x="2778369" y="788627"/>
              <a:ext cx="1893277" cy="3649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Sprendimas</a:t>
              </a:r>
            </a:p>
          </p:txBody>
        </p:sp>
        <p:sp>
          <p:nvSpPr>
            <p:cNvPr id="28" name="Rectangle 27">
              <a:extLst>
                <a:ext uri="{FF2B5EF4-FFF2-40B4-BE49-F238E27FC236}">
                  <a16:creationId xmlns:a16="http://schemas.microsoft.com/office/drawing/2014/main" id="{251C4763-DBED-D9DF-2A9D-0010C59B2CDB}"/>
                </a:ext>
              </a:extLst>
            </p:cNvPr>
            <p:cNvSpPr/>
            <p:nvPr/>
          </p:nvSpPr>
          <p:spPr>
            <a:xfrm>
              <a:off x="5094849" y="1047254"/>
              <a:ext cx="3575539" cy="15209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t-LT" sz="800" dirty="0">
                  <a:solidFill>
                    <a:schemeClr val="tx1"/>
                  </a:solidFill>
                </a:rPr>
                <a:t>Atsižvelgta, pakeista pagal techninėje užduotyje nurodytą bendrą apibūdinimą – </a:t>
              </a:r>
              <a:r>
                <a:rPr lang="lt-LT" sz="800" b="1" dirty="0">
                  <a:solidFill>
                    <a:schemeClr val="tx1"/>
                  </a:solidFill>
                </a:rPr>
                <a:t>viešojo administravimo ir ūkio sritys ir sektoriai</a:t>
              </a:r>
              <a:r>
                <a:rPr lang="lt-LT" sz="800" dirty="0">
                  <a:solidFill>
                    <a:schemeClr val="tx1"/>
                  </a:solidFill>
                </a:rPr>
                <a:t>. Biologinės įvairovės ir kraštovaizdžio apsauga, teritorijų planavimas, PAV ir SPAV, želdynų ir želdinių apsauga pavadintos sritimis (kaip viešojo administravimo sritys), vietoje sektorių</a:t>
              </a:r>
            </a:p>
          </p:txBody>
        </p:sp>
        <p:sp>
          <p:nvSpPr>
            <p:cNvPr id="29" name="Isosceles Triangle 28">
              <a:extLst>
                <a:ext uri="{FF2B5EF4-FFF2-40B4-BE49-F238E27FC236}">
                  <a16:creationId xmlns:a16="http://schemas.microsoft.com/office/drawing/2014/main" id="{93D95CD8-074E-0EBC-E9AF-9CD49FBF1C30}"/>
                </a:ext>
              </a:extLst>
            </p:cNvPr>
            <p:cNvSpPr/>
            <p:nvPr/>
          </p:nvSpPr>
          <p:spPr>
            <a:xfrm rot="5400000">
              <a:off x="4601893" y="1410285"/>
              <a:ext cx="562708" cy="161778"/>
            </a:xfrm>
            <a:prstGeom prst="triangle">
              <a:avLst/>
            </a:prstGeom>
            <a:solidFill>
              <a:srgbClr val="92A9A0"/>
            </a:solidFill>
            <a:ln>
              <a:solidFill>
                <a:srgbClr val="92A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spTree>
    <p:extLst>
      <p:ext uri="{BB962C8B-B14F-4D97-AF65-F5344CB8AC3E}">
        <p14:creationId xmlns:p14="http://schemas.microsoft.com/office/powerpoint/2010/main" val="3442404060"/>
      </p:ext>
    </p:extLst>
  </p:cSld>
  <p:clrMapOvr>
    <a:masterClrMapping/>
  </p:clrMapOvr>
</p:sld>
</file>

<file path=ppt/theme/theme1.xml><?xml version="1.0" encoding="utf-8"?>
<a:theme xmlns:a="http://schemas.openxmlformats.org/drawingml/2006/main" name="Office Theme">
  <a:themeElements>
    <a:clrScheme name="Smart_Continent_03">
      <a:dk1>
        <a:srgbClr val="2C3834"/>
      </a:dk1>
      <a:lt1>
        <a:srgbClr val="FEFFFE"/>
      </a:lt1>
      <a:dk2>
        <a:srgbClr val="1F7B61"/>
      </a:dk2>
      <a:lt2>
        <a:srgbClr val="FFFFFF"/>
      </a:lt2>
      <a:accent1>
        <a:srgbClr val="1F7B61"/>
      </a:accent1>
      <a:accent2>
        <a:srgbClr val="64D7B8"/>
      </a:accent2>
      <a:accent3>
        <a:srgbClr val="A5E8D6"/>
      </a:accent3>
      <a:accent4>
        <a:srgbClr val="2FBB95"/>
      </a:accent4>
      <a:accent5>
        <a:srgbClr val="279A7B"/>
      </a:accent5>
      <a:accent6>
        <a:srgbClr val="2C3834"/>
      </a:accent6>
      <a:hlink>
        <a:srgbClr val="2FBB95"/>
      </a:hlink>
      <a:folHlink>
        <a:srgbClr val="708E8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691838F7040B499D47AFAC689A00DD" ma:contentTypeVersion="9" ma:contentTypeDescription="Create a new document." ma:contentTypeScope="" ma:versionID="2cc2992be754fcef3e4f04e16035b488">
  <xsd:schema xmlns:xsd="http://www.w3.org/2001/XMLSchema" xmlns:xs="http://www.w3.org/2001/XMLSchema" xmlns:p="http://schemas.microsoft.com/office/2006/metadata/properties" xmlns:ns3="eeba9c80-9534-4269-a87c-0102b6720379" xmlns:ns4="ca2ab37a-0e8b-4432-a7b3-53ec6ad982bc" targetNamespace="http://schemas.microsoft.com/office/2006/metadata/properties" ma:root="true" ma:fieldsID="771b20545f7429680b0543c72bb88788" ns3:_="" ns4:_="">
    <xsd:import namespace="eeba9c80-9534-4269-a87c-0102b6720379"/>
    <xsd:import namespace="ca2ab37a-0e8b-4432-a7b3-53ec6ad982b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a9c80-9534-4269-a87c-0102b67203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2ab37a-0e8b-4432-a7b3-53ec6ad982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9334E2-A90A-46EA-9AB7-A0B690F304DF}">
  <ds:schemaRefs>
    <ds:schemaRef ds:uri="http://schemas.microsoft.com/sharepoint/v3/contenttype/forms"/>
  </ds:schemaRefs>
</ds:datastoreItem>
</file>

<file path=customXml/itemProps2.xml><?xml version="1.0" encoding="utf-8"?>
<ds:datastoreItem xmlns:ds="http://schemas.openxmlformats.org/officeDocument/2006/customXml" ds:itemID="{A8B68A73-2CA8-493D-8DCA-B6C636E32686}">
  <ds:schemaRefs>
    <ds:schemaRef ds:uri="http://purl.org/dc/terms/"/>
    <ds:schemaRef ds:uri="http://schemas.microsoft.com/office/infopath/2007/PartnerControls"/>
    <ds:schemaRef ds:uri="http://schemas.openxmlformats.org/package/2006/metadata/core-properties"/>
    <ds:schemaRef ds:uri="http://purl.org/dc/dcmitype/"/>
    <ds:schemaRef ds:uri="http://schemas.microsoft.com/office/2006/metadata/properties"/>
    <ds:schemaRef ds:uri="http://www.w3.org/XML/1998/namespace"/>
    <ds:schemaRef ds:uri="http://schemas.microsoft.com/office/2006/documentManagement/types"/>
    <ds:schemaRef ds:uri="ca2ab37a-0e8b-4432-a7b3-53ec6ad982bc"/>
    <ds:schemaRef ds:uri="eeba9c80-9534-4269-a87c-0102b6720379"/>
    <ds:schemaRef ds:uri="http://purl.org/dc/elements/1.1/"/>
  </ds:schemaRefs>
</ds:datastoreItem>
</file>

<file path=customXml/itemProps3.xml><?xml version="1.0" encoding="utf-8"?>
<ds:datastoreItem xmlns:ds="http://schemas.openxmlformats.org/officeDocument/2006/customXml" ds:itemID="{5B4C5091-CFA3-4E6D-9290-EB3F5F3730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ba9c80-9534-4269-a87c-0102b6720379"/>
    <ds:schemaRef ds:uri="ca2ab37a-0e8b-4432-a7b3-53ec6ad982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1751</TotalTime>
  <Words>4894</Words>
  <Application>Microsoft Office PowerPoint</Application>
  <PresentationFormat>Demonstracija ekrane (16:9)</PresentationFormat>
  <Paragraphs>399</Paragraphs>
  <Slides>20</Slides>
  <Notes>3</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20</vt:i4>
      </vt:variant>
    </vt:vector>
  </HeadingPairs>
  <TitlesOfParts>
    <vt:vector size="28" baseType="lpstr">
      <vt:lpstr>Arial</vt:lpstr>
      <vt:lpstr>Avenir Next</vt:lpstr>
      <vt:lpstr>Avenir Next Demi Bold</vt:lpstr>
      <vt:lpstr>Avenir Next LT Pro</vt:lpstr>
      <vt:lpstr>Avenir Next Medium</vt:lpstr>
      <vt:lpstr>Calibri</vt:lpstr>
      <vt:lpstr>Wingdings</vt:lpstr>
      <vt:lpstr>Office Theme</vt:lpstr>
      <vt:lpstr>„PowerPoint“ pateiktis</vt:lpstr>
      <vt:lpstr>Studijos tikslai, uždaviniai ir rezultatas</vt:lpstr>
      <vt:lpstr>Studijos įgyvendinimo etapai</vt:lpstr>
      <vt:lpstr>„PowerPoint“ pateiktis</vt:lpstr>
      <vt:lpstr>Ekosisteminių paslaugų apibrėžtis</vt:lpstr>
      <vt:lpstr>Ekosisteminių paslaugų kartografavimo ir vertinimo duomenų analizė</vt:lpstr>
      <vt:lpstr>Viešųjų išlaidų mažinimas – prielaidos (smarkios liūtys ir sausros)</vt:lpstr>
      <vt:lpstr>Viešųjų išlaidų mažinimas – prielaidos (oro tarša)</vt:lpstr>
      <vt:lpstr>Pastabų taisymas</vt:lpstr>
      <vt:lpstr>Pastabų taisymas</vt:lpstr>
      <vt:lpstr>EP ekonominis vertinimas - patyrimu (3.1.1.1 ir 3.1.2.2) paremta sąveika su gyvąja gamta</vt:lpstr>
      <vt:lpstr>EP ekonominis vertinimas – pažinimu (3.2.1.3) paremta sąveika su gyvąja gamta</vt:lpstr>
      <vt:lpstr>EP ekonominis vertinimas – šiltnamio efektą sukeliančių dujų (pvz. CO2) koncentracijos mažinimas (2.2.6.1)</vt:lpstr>
      <vt:lpstr>„PowerPoint“ pateiktis</vt:lpstr>
      <vt:lpstr>1. Lietuvos ekosisteminių paslaugų kartografavimo ir vertinimo duomenų analizės rezultatai</vt:lpstr>
      <vt:lpstr>2. Ekosisteminių paslaugų vertinimo integravimo į sprendimų priėmimo procesus patirtis – užsienio šalių praktikos analizė</vt:lpstr>
      <vt:lpstr>3. Viešojo administravimo ir ūkio sritys ir sektoriai, kurie daro reikšmingą poveikį ekosistemoms ir į kuriuos turėtų būti integruojami ekosistemų ir ekosisteminių paslaugų vertinimo aspektai</vt:lpstr>
      <vt:lpstr>4. Viešųjų išlaidų, skiriamų apsisaugojimui nuo gamtinių ir klimato kaitos grėsmių ir gyvenimo kokybės išsaugojimui sumažinimo galimybių dėl ekosisteminių paslaugų vertinimo integravimo vertinimas</vt:lpstr>
      <vt:lpstr>5. Ekosisteminių paslaugų ekonominis vertinimas</vt:lpstr>
      <vt:lpstr>Kviečiame diskusijai!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Ieva Čaraitė</cp:lastModifiedBy>
  <cp:revision>6</cp:revision>
  <cp:lastPrinted>2021-12-20T08:46:19Z</cp:lastPrinted>
  <dcterms:created xsi:type="dcterms:W3CDTF">2021-11-12T17:40:05Z</dcterms:created>
  <dcterms:modified xsi:type="dcterms:W3CDTF">2022-06-29T06:28:28Z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0x010100DE691838F7040B499D47AFAC689A00DD</vt:lpwstr>
  </property>
</Properties>
</file>