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451" r:id="rId3"/>
    <p:sldId id="462" r:id="rId4"/>
    <p:sldId id="463" r:id="rId5"/>
    <p:sldId id="460" r:id="rId6"/>
    <p:sldId id="470" r:id="rId7"/>
    <p:sldId id="469" r:id="rId8"/>
    <p:sldId id="466" r:id="rId9"/>
    <p:sldId id="471" r:id="rId10"/>
    <p:sldId id="464" r:id="rId11"/>
    <p:sldId id="465" r:id="rId12"/>
    <p:sldId id="472" r:id="rId13"/>
    <p:sldId id="468" r:id="rId14"/>
    <p:sldId id="448" r:id="rId15"/>
  </p:sldIdLst>
  <p:sldSz cx="9144000" cy="6858000" type="screen4x3"/>
  <p:notesSz cx="6669088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13" autoAdjust="0"/>
    <p:restoredTop sz="83661" autoAdjust="0"/>
  </p:normalViewPr>
  <p:slideViewPr>
    <p:cSldViewPr>
      <p:cViewPr varScale="1">
        <p:scale>
          <a:sx n="96" d="100"/>
          <a:sy n="96" d="100"/>
        </p:scale>
        <p:origin x="169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686" y="-96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590F4DD5-CCD4-47CD-8DC8-5913FDF74D8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B87A4CDD-5C26-45A6-8647-7A061FFB639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4307D73A-5ED6-46B4-9415-A3E8301C7003}" type="datetime1">
              <a:rPr lang="lt-LT"/>
              <a:pPr>
                <a:defRPr/>
              </a:pPr>
              <a:t>2019-06-18</a:t>
            </a:fld>
            <a:endParaRPr lang="lt-LT" dirty="0"/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2117DDB9-1CCC-4CD6-8F98-B262C2C3116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5E5D87EF-E211-42BE-B16F-5F5F60F26A3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</a:defRPr>
            </a:lvl1pPr>
          </a:lstStyle>
          <a:p>
            <a:fld id="{45ADA097-D466-4859-B854-7355B7ECC9DE}" type="slidenum">
              <a:rPr lang="lt-LT" altLang="en-US"/>
              <a:pPr/>
              <a:t>‹#›</a:t>
            </a:fld>
            <a:endParaRPr lang="lt-L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>
            <a:extLst>
              <a:ext uri="{FF2B5EF4-FFF2-40B4-BE49-F238E27FC236}">
                <a16:creationId xmlns:a16="http://schemas.microsoft.com/office/drawing/2014/main" id="{A7C14341-D737-43FF-AE00-E24E7C6A8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669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lt-LT" dirty="0">
              <a:latin typeface="Arial" charset="0"/>
            </a:endParaRPr>
          </a:p>
        </p:txBody>
      </p:sp>
      <p:sp>
        <p:nvSpPr>
          <p:cNvPr id="2050" name="Text Box 2">
            <a:extLst>
              <a:ext uri="{FF2B5EF4-FFF2-40B4-BE49-F238E27FC236}">
                <a16:creationId xmlns:a16="http://schemas.microsoft.com/office/drawing/2014/main" id="{604217A2-BCCF-4A40-B6D0-71C2B25C7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lt-LT" dirty="0">
              <a:latin typeface="Arial" charset="0"/>
            </a:endParaRPr>
          </a:p>
        </p:txBody>
      </p:sp>
      <p:sp>
        <p:nvSpPr>
          <p:cNvPr id="2051" name="Text Box 3">
            <a:extLst>
              <a:ext uri="{FF2B5EF4-FFF2-40B4-BE49-F238E27FC236}">
                <a16:creationId xmlns:a16="http://schemas.microsoft.com/office/drawing/2014/main" id="{A29C156C-037D-447F-83F5-CB9887B05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lt-LT" dirty="0">
              <a:latin typeface="Arial" charset="0"/>
            </a:endParaRPr>
          </a:p>
        </p:txBody>
      </p:sp>
      <p:sp>
        <p:nvSpPr>
          <p:cNvPr id="16389" name="Rectangle 4">
            <a:extLst>
              <a:ext uri="{FF2B5EF4-FFF2-40B4-BE49-F238E27FC236}">
                <a16:creationId xmlns:a16="http://schemas.microsoft.com/office/drawing/2014/main" id="{3B9B96E2-9626-4A14-B6BB-4B6310A88B8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A38423E1-5102-454E-9AC4-30D4200B8A6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89000" y="4716463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lt-LT" noProof="0"/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35349FDD-0103-4C6F-AB24-009A0F0D5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lt-LT" dirty="0">
              <a:latin typeface="Arial" charset="0"/>
            </a:endParaRPr>
          </a:p>
        </p:txBody>
      </p:sp>
      <p:sp>
        <p:nvSpPr>
          <p:cNvPr id="24584" name="Text Box 7">
            <a:extLst>
              <a:ext uri="{FF2B5EF4-FFF2-40B4-BE49-F238E27FC236}">
                <a16:creationId xmlns:a16="http://schemas.microsoft.com/office/drawing/2014/main" id="{03A4B585-BA27-4FB5-8696-46EEA9A10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9640888"/>
            <a:ext cx="2889250" cy="2873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4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fld id="{3DBC032C-4386-412A-8F31-6CDA49D37701}" type="slidenum">
              <a:rPr lang="en-GB" altLang="en-US" sz="1200">
                <a:solidFill>
                  <a:srgbClr val="000000"/>
                </a:solidFill>
                <a:effectLst/>
              </a:rPr>
              <a:pPr algn="r" eaLnBrk="1" hangingPunct="1">
                <a:lnSpc>
                  <a:spcPct val="104000"/>
                </a:lnSpc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</a:pPr>
              <a:t>‹#›</a:t>
            </a:fld>
            <a:endParaRPr lang="en-GB" altLang="en-US" sz="1200">
              <a:solidFill>
                <a:srgbClr val="000000"/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defRPr sz="1200" kern="1200">
        <a:solidFill>
          <a:srgbClr val="000000"/>
        </a:solidFill>
        <a:latin typeface="Arial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defRPr sz="1200" kern="1200">
        <a:solidFill>
          <a:srgbClr val="000000"/>
        </a:solidFill>
        <a:latin typeface="Arial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defRPr sz="1200" kern="1200">
        <a:solidFill>
          <a:srgbClr val="000000"/>
        </a:solidFill>
        <a:latin typeface="Arial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defRPr sz="1200" kern="1200">
        <a:solidFill>
          <a:srgbClr val="000000"/>
        </a:solidFill>
        <a:latin typeface="Arial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defRPr sz="1200" kern="1200">
        <a:solidFill>
          <a:srgbClr val="00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id="{03F73C28-728E-427D-9F4C-D68C9FEFD5A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224C871F-64FC-4764-8A38-93BF21D484C7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lt-LT" altLang="lt-L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C4D19AE3-AD6E-4839-AA1C-1E1AFB58C3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4B565E0D-3F72-4142-86E2-3A80C03485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 altLang="lt-L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88938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52312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87363"/>
            <a:ext cx="1941513" cy="5835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87363"/>
            <a:ext cx="5676900" cy="5835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05487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7363"/>
            <a:ext cx="7770813" cy="1385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40244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78028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0565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97492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87919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2689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947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1475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t-LT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1261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>
            <a:extLst>
              <a:ext uri="{FF2B5EF4-FFF2-40B4-BE49-F238E27FC236}">
                <a16:creationId xmlns:a16="http://schemas.microsoft.com/office/drawing/2014/main" id="{1FAAAC07-0847-4481-96E9-FF5B17072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400800"/>
            <a:ext cx="5257800" cy="23812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  <a:defRPr/>
            </a:pPr>
            <a:r>
              <a:rPr lang="en-GB" sz="1000" dirty="0">
                <a:solidFill>
                  <a:srgbClr val="FFFFFF"/>
                </a:solidFill>
                <a:effectLst/>
              </a:rPr>
              <a:t>Lietuvos Respublikos aplinkos ministerija</a:t>
            </a:r>
          </a:p>
        </p:txBody>
      </p:sp>
      <p:sp>
        <p:nvSpPr>
          <p:cNvPr id="1027" name="Text Box 3">
            <a:extLst>
              <a:ext uri="{FF2B5EF4-FFF2-40B4-BE49-F238E27FC236}">
                <a16:creationId xmlns:a16="http://schemas.microsoft.com/office/drawing/2014/main" id="{C9DEF890-194B-485F-811C-0344FA564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6400800"/>
            <a:ext cx="1524000" cy="2333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fld id="{B6C42A3E-1313-4069-A6DD-61563E2C6C38}" type="slidenum">
              <a:rPr lang="en-GB" altLang="en-US" sz="1000">
                <a:solidFill>
                  <a:srgbClr val="FFFFFF"/>
                </a:solidFill>
                <a:effectLst/>
              </a:rPr>
              <a:pPr algn="r" eaLnBrk="1" hangingPunct="1">
                <a:lnSpc>
                  <a:spcPct val="93000"/>
                </a:lnSpc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</a:pPr>
              <a:t>‹#›</a:t>
            </a:fld>
            <a:endParaRPr lang="en-GB" altLang="en-US" sz="1000">
              <a:solidFill>
                <a:srgbClr val="FFFFFF"/>
              </a:solidFill>
              <a:effectLst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C503CC8-1D39-4AB2-A9A0-1F81F4CD9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04800"/>
            <a:ext cx="6302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Line 5">
            <a:extLst>
              <a:ext uri="{FF2B5EF4-FFF2-40B4-BE49-F238E27FC236}">
                <a16:creationId xmlns:a16="http://schemas.microsoft.com/office/drawing/2014/main" id="{D4945A94-F7B2-46A2-98B3-3C0450F618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3213" y="6400800"/>
            <a:ext cx="8537575" cy="1588"/>
          </a:xfrm>
          <a:prstGeom prst="line">
            <a:avLst/>
          </a:prstGeom>
          <a:noFill/>
          <a:ln w="936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lt-LT" dirty="0">
              <a:latin typeface="Arial" charset="0"/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63DAE01-884C-446E-8105-E06069196C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87363"/>
            <a:ext cx="7770813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A3096B83-C62C-450E-A489-2BAF4A69CE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34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SzPct val="100000"/>
        <a:buFont typeface="Arial" panose="020B0604020202020204" pitchFamily="34" charset="0"/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SzPct val="100000"/>
        <a:buFont typeface="Arial" panose="020B0604020202020204" pitchFamily="34" charset="0"/>
        <a:defRPr sz="4400">
          <a:solidFill>
            <a:srgbClr val="FFFF00"/>
          </a:solidFill>
          <a:latin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SzPct val="100000"/>
        <a:buFont typeface="Arial" panose="020B0604020202020204" pitchFamily="34" charset="0"/>
        <a:defRPr sz="4400">
          <a:solidFill>
            <a:srgbClr val="FFFF00"/>
          </a:solidFill>
          <a:latin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SzPct val="100000"/>
        <a:buFont typeface="Arial" panose="020B0604020202020204" pitchFamily="34" charset="0"/>
        <a:defRPr sz="4400">
          <a:solidFill>
            <a:srgbClr val="FFFF00"/>
          </a:solidFill>
          <a:latin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SzPct val="100000"/>
        <a:buFont typeface="Arial" panose="020B0604020202020204" pitchFamily="34" charset="0"/>
        <a:defRPr sz="4400">
          <a:solidFill>
            <a:srgbClr val="FFFF00"/>
          </a:solidFill>
          <a:latin typeface="Arial" charset="0"/>
        </a:defRPr>
      </a:lvl5pPr>
      <a:lvl6pPr marL="1536700" indent="-215900" algn="l" defTabSz="449263" rtl="0" fontAlgn="base">
        <a:spcBef>
          <a:spcPct val="0"/>
        </a:spcBef>
        <a:spcAft>
          <a:spcPct val="0"/>
        </a:spcAft>
        <a:buClr>
          <a:srgbClr val="FFFFFF"/>
        </a:buClr>
        <a:buSzPct val="45000"/>
        <a:buFont typeface="Arial" charset="0"/>
        <a:defRPr sz="4400">
          <a:solidFill>
            <a:srgbClr val="000000"/>
          </a:solidFill>
          <a:latin typeface="Arial" charset="0"/>
        </a:defRPr>
      </a:lvl6pPr>
      <a:lvl7pPr marL="1993900" indent="-215900" algn="l" defTabSz="449263" rtl="0" fontAlgn="base">
        <a:spcBef>
          <a:spcPct val="0"/>
        </a:spcBef>
        <a:spcAft>
          <a:spcPct val="0"/>
        </a:spcAft>
        <a:buClr>
          <a:srgbClr val="FFFFFF"/>
        </a:buClr>
        <a:buSzPct val="45000"/>
        <a:buFont typeface="Arial" charset="0"/>
        <a:defRPr sz="4400">
          <a:solidFill>
            <a:srgbClr val="000000"/>
          </a:solidFill>
          <a:latin typeface="Arial" charset="0"/>
        </a:defRPr>
      </a:lvl7pPr>
      <a:lvl8pPr marL="2451100" indent="-215900" algn="l" defTabSz="449263" rtl="0" fontAlgn="base">
        <a:spcBef>
          <a:spcPct val="0"/>
        </a:spcBef>
        <a:spcAft>
          <a:spcPct val="0"/>
        </a:spcAft>
        <a:buClr>
          <a:srgbClr val="FFFFFF"/>
        </a:buClr>
        <a:buSzPct val="45000"/>
        <a:buFont typeface="Arial" charset="0"/>
        <a:defRPr sz="4400">
          <a:solidFill>
            <a:srgbClr val="000000"/>
          </a:solidFill>
          <a:latin typeface="Arial" charset="0"/>
        </a:defRPr>
      </a:lvl8pPr>
      <a:lvl9pPr marL="2908300" indent="-215900" algn="l" defTabSz="449263" rtl="0" fontAlgn="base">
        <a:spcBef>
          <a:spcPct val="0"/>
        </a:spcBef>
        <a:spcAft>
          <a:spcPct val="0"/>
        </a:spcAft>
        <a:buClr>
          <a:srgbClr val="FFFFFF"/>
        </a:buClr>
        <a:buSzPct val="45000"/>
        <a:buFont typeface="Arial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41313" indent="-341313" algn="l" defTabSz="449263" rtl="0" eaLnBrk="0" fontAlgn="base" hangingPunct="0">
        <a:spcBef>
          <a:spcPts val="600"/>
        </a:spcBef>
        <a:spcAft>
          <a:spcPct val="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spcBef>
          <a:spcPts val="600"/>
        </a:spcBef>
        <a:spcAft>
          <a:spcPct val="0"/>
        </a:spcAft>
        <a:buClr>
          <a:srgbClr val="FFFFFF"/>
        </a:buClr>
        <a:buSzPct val="100000"/>
        <a:buFont typeface="Arial" panose="020B0604020202020204" pitchFamily="34" charset="0"/>
        <a:buChar char="–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FFFFFF"/>
        </a:buClr>
        <a:buSzPct val="100000"/>
        <a:buFont typeface="Arial" panose="020B0604020202020204" pitchFamily="34" charset="0"/>
        <a:buChar char="–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FFFFFF"/>
        </a:buClr>
        <a:buSzPct val="100000"/>
        <a:buFont typeface="Arial" panose="020B0604020202020204" pitchFamily="34" charset="0"/>
        <a:buChar char="»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defTabSz="449263" rtl="0" fontAlgn="base">
        <a:spcBef>
          <a:spcPts val="600"/>
        </a:spcBef>
        <a:spcAft>
          <a:spcPct val="0"/>
        </a:spcAft>
        <a:buClr>
          <a:srgbClr val="FFFFFF"/>
        </a:buClr>
        <a:buSzPct val="100000"/>
        <a:buFont typeface="Arial" charset="0"/>
        <a:buChar char="»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defTabSz="449263" rtl="0" fontAlgn="base">
        <a:spcBef>
          <a:spcPts val="600"/>
        </a:spcBef>
        <a:spcAft>
          <a:spcPct val="0"/>
        </a:spcAft>
        <a:buClr>
          <a:srgbClr val="FFFFFF"/>
        </a:buClr>
        <a:buSzPct val="100000"/>
        <a:buFont typeface="Arial" charset="0"/>
        <a:buChar char="»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defTabSz="449263" rtl="0" fontAlgn="base">
        <a:spcBef>
          <a:spcPts val="600"/>
        </a:spcBef>
        <a:spcAft>
          <a:spcPct val="0"/>
        </a:spcAft>
        <a:buClr>
          <a:srgbClr val="FFFFFF"/>
        </a:buClr>
        <a:buSzPct val="100000"/>
        <a:buFont typeface="Arial" charset="0"/>
        <a:buChar char="»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defTabSz="449263" rtl="0" fontAlgn="base">
        <a:spcBef>
          <a:spcPts val="600"/>
        </a:spcBef>
        <a:spcAft>
          <a:spcPct val="0"/>
        </a:spcAft>
        <a:buClr>
          <a:srgbClr val="FFFFFF"/>
        </a:buClr>
        <a:buSzPct val="100000"/>
        <a:buFont typeface="Arial" charset="0"/>
        <a:buChar char="»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>
            <a:extLst>
              <a:ext uri="{FF2B5EF4-FFF2-40B4-BE49-F238E27FC236}">
                <a16:creationId xmlns:a16="http://schemas.microsoft.com/office/drawing/2014/main" id="{F067772E-CD86-4909-BF10-6720A1AB1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000125"/>
            <a:ext cx="9153525" cy="534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1">
            <a:extLst>
              <a:ext uri="{FF2B5EF4-FFF2-40B4-BE49-F238E27FC236}">
                <a16:creationId xmlns:a16="http://schemas.microsoft.com/office/drawing/2014/main" id="{F9DD1BD4-247C-4650-8016-01A91A0038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2997200"/>
            <a:ext cx="7853363" cy="1512888"/>
          </a:xfrm>
        </p:spPr>
        <p:txBody>
          <a:bodyPr/>
          <a:lstStyle/>
          <a:p>
            <a:pPr eaLnBrk="1" hangingPunct="1"/>
            <a:r>
              <a:rPr lang="lt-LT" altLang="lt-LT" sz="3600" b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Teisinis reguliavimas dėl</a:t>
            </a:r>
            <a:r>
              <a:rPr lang="en-US" altLang="lt-LT" sz="3600" b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Sosnovskio bar</a:t>
            </a:r>
            <a:r>
              <a:rPr lang="lt-LT" altLang="lt-LT" sz="3600" b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ščio (</a:t>
            </a:r>
            <a:r>
              <a:rPr lang="lt-LT" altLang="lt-LT" sz="3600" b="1" i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Heracleum sosnowskyi</a:t>
            </a:r>
            <a:r>
              <a:rPr lang="lt-LT" altLang="lt-LT" sz="3600" b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kontrolės Lietuvoje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FA869EA-59C1-4A52-895C-26AAA3ACCABF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755650" y="5229225"/>
            <a:ext cx="7489825" cy="1152525"/>
          </a:xfrm>
        </p:spPr>
        <p:txBody>
          <a:bodyPr anchor="ctr"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lt-LT" altLang="lt-LT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2017-02-22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lt-LT" sz="1800" b="1" cap="small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Laura Janulaitienė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lt-LT" sz="1800" b="1" cap="small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Gamtos apsaugos ir miškų departamentas</a:t>
            </a:r>
          </a:p>
        </p:txBody>
      </p:sp>
      <p:pic>
        <p:nvPicPr>
          <p:cNvPr id="2053" name="Picture 3">
            <a:extLst>
              <a:ext uri="{FF2B5EF4-FFF2-40B4-BE49-F238E27FC236}">
                <a16:creationId xmlns:a16="http://schemas.microsoft.com/office/drawing/2014/main" id="{C0211B4B-40F1-4880-AD7D-0A16356DA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685800"/>
            <a:ext cx="11207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86C5C-AFC0-4AEA-8EEE-6A33EA2E3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lt-L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Sosnovskio</a:t>
            </a: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barščio naikinimas iš ES lėšų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5007-C142-458F-937B-8FB4A10F3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062913" cy="4341813"/>
          </a:xfrm>
        </p:spPr>
        <p:txBody>
          <a:bodyPr/>
          <a:lstStyle/>
          <a:p>
            <a:pPr>
              <a:defRPr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2014–2015 m. atliktas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Sosnovskio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barščio naikinimas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Verkių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regioniniame parke ir jo apylinkėse;</a:t>
            </a:r>
          </a:p>
          <a:p>
            <a:pPr>
              <a:defRPr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 m. bus parengti  6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Sosnovskio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barščio gausos reguliavimo veiksmų planai saugomose teritorijose;</a:t>
            </a:r>
          </a:p>
          <a:p>
            <a:pPr>
              <a:defRPr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2018–2021 m. numatoma įgyvendinti šiuose veiksmų planuose numatytas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Sosnovskio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barščio gausos reguliavimo priemones.</a:t>
            </a:r>
          </a:p>
          <a:p>
            <a:pPr>
              <a:defRPr/>
            </a:pP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413C9-E901-42B6-A0E1-2FC957A81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Augalų apsaugos priemonių naudojimo teisėtumas (1)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EDD0C558-D35E-4DBD-96D7-8BA7A14CC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062913" cy="4341813"/>
          </a:xfrm>
        </p:spPr>
        <p:txBody>
          <a:bodyPr/>
          <a:lstStyle/>
          <a:p>
            <a:r>
              <a:rPr lang="lt-LT" altLang="lt-LT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Lietuvoje didžiausios leistinos normos: 10 g/ha - Nuance 75 WG ir </a:t>
            </a:r>
          </a:p>
          <a:p>
            <a:r>
              <a:rPr lang="lt-LT" altLang="lt-LT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 g/ha - Accurate 200 WG. </a:t>
            </a:r>
          </a:p>
          <a:p>
            <a:r>
              <a:rPr lang="lt-LT" altLang="lt-LT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Lietuvoje šie herbicidai yra registruoti tik naudojimui vasariniuose ir žieminiuose javuose pavasarį. </a:t>
            </a:r>
          </a:p>
          <a:p>
            <a:r>
              <a:rPr lang="lt-LT" altLang="lt-LT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Skirti tik profesionaliam naudojimui.</a:t>
            </a:r>
          </a:p>
          <a:p>
            <a:r>
              <a:rPr lang="lt-LT" altLang="lt-LT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Būtina laikytis visų naudojimo instrukcijos reikalavimų, nes šie herbicidai yra toksiški vandens organizmams, gali sukelti ilgalaikius nepalankius vandens ekosistemų pakitimus. </a:t>
            </a:r>
          </a:p>
          <a:p>
            <a:endParaRPr lang="lt-LT" altLang="lt-LT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3518B-0463-4303-9F92-0AB2FD4B0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Planai (1)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1DACB65C-9AD9-425F-A8CB-0B8EF73FB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062913" cy="4341813"/>
          </a:xfrm>
        </p:spPr>
        <p:txBody>
          <a:bodyPr/>
          <a:lstStyle/>
          <a:p>
            <a:r>
              <a:rPr lang="lt-LT" altLang="lt-LT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 2017-01-24 Aplinkos ministerijoje vykusio pasitarimo dėl Sosnovskio barščio naikinimo, bendradarbiaujant Aplinkos ministerijai, Žemės ūkio ministerijai, Valstybinei augalininkystės tarnybai ir kompanijai „FMC agricultural solutions“ rengiami dokumentai dėl herbicidų Nuance 75 WG (10 g/ha) ir Accurate 200 WG (20 g/ha) naudojimo išplėtimo, t. y., </a:t>
            </a:r>
            <a:r>
              <a:rPr lang="lt-LT" altLang="lt-LT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kad būtų leista naudoti visose teritorijose bei šių herbicidų etiketėse bus nurodama, kad jie skirti Sosnovskio barščio naikinimui</a:t>
            </a:r>
            <a:r>
              <a:rPr lang="lt-LT" altLang="lt-LT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lt-LT" altLang="lt-LT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Pakeitimus planuojama atlikti iki kovo mėn. pab.-balandžio mėn. pradžios.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9EC93-E806-43F2-A25D-B87FA8189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Planai (2)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73133-4024-4059-BC09-8CCBF024F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00213"/>
            <a:ext cx="8062913" cy="4622800"/>
          </a:xfrm>
        </p:spPr>
        <p:txBody>
          <a:bodyPr/>
          <a:lstStyle/>
          <a:p>
            <a:pPr>
              <a:defRPr/>
            </a:pPr>
            <a:r>
              <a:rPr lang="lt-LT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Aleksandro Stulginskio universitetas vykdo projektą </a:t>
            </a:r>
            <a:r>
              <a:rPr lang="lt-LT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„Herbicidų mišinių ir derinių tyrimas </a:t>
            </a:r>
            <a:r>
              <a:rPr lang="lt-LT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Sosnovskio</a:t>
            </a:r>
            <a:r>
              <a:rPr lang="lt-LT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barščio (</a:t>
            </a:r>
            <a:r>
              <a:rPr lang="lt-LT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Heracleum</a:t>
            </a:r>
            <a:r>
              <a:rPr lang="lt-LT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sosnowskyi</a:t>
            </a:r>
            <a:r>
              <a:rPr lang="lt-LT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kontrolei </a:t>
            </a:r>
            <a:r>
              <a:rPr lang="lt-LT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agrocenozėse</a:t>
            </a:r>
            <a:r>
              <a:rPr lang="lt-LT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ir natūraliose augimvietėse“</a:t>
            </a:r>
            <a:r>
              <a:rPr lang="lt-LT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lt-LT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Aplinkos ministerijos prašymu, 2017 m. įtrauks naujus herbicidų mišinius: </a:t>
            </a:r>
          </a:p>
          <a:p>
            <a:pPr marL="457200" indent="-457200">
              <a:buFont typeface="Arial" charset="0"/>
              <a:buAutoNum type="arabicParenR"/>
              <a:defRPr/>
            </a:pPr>
            <a:r>
              <a:rPr lang="lt-LT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Nuance</a:t>
            </a:r>
            <a:r>
              <a:rPr lang="lt-LT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75 WG (15g/ha) + </a:t>
            </a:r>
            <a:r>
              <a:rPr lang="lt-LT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Accurate</a:t>
            </a:r>
            <a:r>
              <a:rPr lang="lt-LT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200 WG (30 g/ha) + paviršiaus aktyvioji medžiaga 100 ml/ha + vandens 200 l/ha (padidinta norma); </a:t>
            </a:r>
          </a:p>
          <a:p>
            <a:pPr marL="0" indent="0">
              <a:buFont typeface="Arial" charset="0"/>
              <a:buNone/>
              <a:defRPr/>
            </a:pPr>
            <a:r>
              <a:rPr lang="lt-LT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 </a:t>
            </a:r>
            <a:r>
              <a:rPr lang="lt-LT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Nuance</a:t>
            </a:r>
            <a:r>
              <a:rPr lang="lt-LT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75 WG (10 g/ha) + </a:t>
            </a:r>
            <a:r>
              <a:rPr lang="lt-LT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Accurate</a:t>
            </a:r>
            <a:r>
              <a:rPr lang="lt-LT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200 WG (20 g/ha) +            paviršiaus aktyvioji medžiaga 100 ml/ha + vandens 200 l/ha. 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BFC49-9AC9-415C-82A3-4DBCDD666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989138"/>
            <a:ext cx="8058150" cy="647700"/>
          </a:xfrm>
        </p:spPr>
        <p:txBody>
          <a:bodyPr/>
          <a:lstStyle/>
          <a:p>
            <a:pPr marL="341313" indent="-341313">
              <a:spcBef>
                <a:spcPts val="600"/>
              </a:spcBef>
              <a:buFont typeface="Arial" charset="0"/>
              <a:buNone/>
              <a:defRPr/>
            </a:pPr>
            <a:br>
              <a:rPr lang="lt-LT" sz="28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lt-LT" sz="28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lt-LT" sz="28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lt-LT" sz="28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lt-LT" sz="28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lt-LT" sz="36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Ačiū už dėmesį</a:t>
            </a:r>
            <a:br>
              <a:rPr lang="lt-LT" sz="36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lt-LT" sz="36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lt-LT" sz="28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lt-LT" sz="28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lt-LT" sz="4000" dirty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sz="40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CD151-F616-4D75-B842-D0981AF38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endParaRPr lang="lt-L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A69D7-7F3C-43F4-BD22-DEC35C535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Teisės aktai dėl </a:t>
            </a:r>
            <a:r>
              <a:rPr lang="lt-L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Sosnovskio</a:t>
            </a: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barščio (1)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9DB94-8460-4D9B-8C88-98358C31A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9138"/>
            <a:ext cx="8062913" cy="43338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lt-LT" altLang="en-US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Sosnovskio barštis </a:t>
            </a:r>
            <a:r>
              <a:rPr lang="lt-LT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lt-LT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Heracleum sosnowskyi </a:t>
            </a:r>
            <a:r>
              <a:rPr lang="lt-LT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Manden.) yra invazinė augalų rūšis Lietuvoje ir Europos Sąjungoje, įrašytas į:</a:t>
            </a:r>
            <a:r>
              <a:rPr lang="lt-LT" altLang="en-US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Font typeface="Wingdings" panose="05000000000000000000" pitchFamily="2" charset="2"/>
              <a:buChar char="ü"/>
            </a:pPr>
            <a:endParaRPr lang="lt-LT" altLang="en-US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lt-LT" altLang="en-US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Invazinių Lietuvoje rūšių sąrašą</a:t>
            </a:r>
            <a:r>
              <a:rPr lang="lt-LT" altLang="en-US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kuris patvirtintas LR aplinkos ministro 2004 m. rugpjūčio 16 d. įsakymu Nr. D1-433;</a:t>
            </a:r>
          </a:p>
          <a:p>
            <a:pPr marL="0" indent="0"/>
            <a:r>
              <a:rPr lang="lt-LT" altLang="en-US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Sąjungai susirūpinimą keliančių invazinių svetimų rūšių sąrašą</a:t>
            </a:r>
            <a:r>
              <a:rPr lang="lt-LT" altLang="en-US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kuris </a:t>
            </a:r>
            <a:r>
              <a:rPr lang="lt-LT" altLang="en-US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patvirtintas </a:t>
            </a:r>
            <a:r>
              <a:rPr lang="lt-LT" altLang="en-US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2016 m. liepos 13 d. K</a:t>
            </a:r>
            <a:r>
              <a:rPr lang="lt-LT" altLang="en-US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omisijos įgyvendinimo reglamentu (ES) Nr. 2016/1141.</a:t>
            </a:r>
            <a:endParaRPr lang="lt-LT" altLang="en-US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lt-LT" altLang="en-US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lt-LT" altLang="en-US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lt-LT" altLang="en-US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lt-LT" altLang="en-US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lt-LT" altLang="en-US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" panose="05000000000000000000" pitchFamily="2" charset="2"/>
              <a:buChar char="ü"/>
            </a:pPr>
            <a:endParaRPr lang="lt-LT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5C690-073C-47DA-BFDA-DCA64B903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Teisės aktai dėl </a:t>
            </a:r>
            <a:r>
              <a:rPr lang="lt-L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Sosnovskio</a:t>
            </a: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barščio (2)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60B2D-5512-41B9-8C5C-B82FFE32F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00213"/>
            <a:ext cx="8062913" cy="462280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lt-LT" altLang="en-US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2016 m. liepos 13 dieną </a:t>
            </a:r>
            <a:r>
              <a:rPr lang="lt-LT" altLang="en-US" dirty="0">
                <a:effectLst/>
                <a:latin typeface="Times New Roman" pitchFamily="18" charset="0"/>
                <a:cs typeface="Times New Roman" pitchFamily="18" charset="0"/>
              </a:rPr>
              <a:t>patvirtintas Komisijos įgyvendinimo reglamentas (ES) Nr. 2016/1141, kuriuo pagal Europos Parlamento ir Tarybos reglamentą (ES) Nr. 1143/2014 nustatytas </a:t>
            </a:r>
            <a:r>
              <a:rPr lang="lt-LT" altLang="en-US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Sąjungai susirūpinimą keliančių invazinių svetimų rūšių sąrašas </a:t>
            </a:r>
            <a:r>
              <a:rPr lang="lt-LT" altLang="en-US" dirty="0">
                <a:effectLst/>
                <a:latin typeface="Times New Roman" pitchFamily="18" charset="0"/>
                <a:cs typeface="Times New Roman" pitchFamily="18" charset="0"/>
              </a:rPr>
              <a:t>(OL 2016 L 189/4), kuris įsigaliojo 20 dienų po jo paskelbimo (2016-07-14).</a:t>
            </a:r>
          </a:p>
          <a:p>
            <a:pPr>
              <a:buFont typeface="Arial" charset="0"/>
              <a:buChar char="•"/>
              <a:defRPr/>
            </a:pPr>
            <a:r>
              <a:rPr lang="lt-LT" altLang="en-US" dirty="0">
                <a:effectLst/>
                <a:latin typeface="Times New Roman" pitchFamily="18" charset="0"/>
                <a:cs typeface="Times New Roman" pitchFamily="18" charset="0"/>
              </a:rPr>
              <a:t>Šis sąrašas yra pirmasis ir į jį yra įrašytos </a:t>
            </a:r>
            <a:r>
              <a:rPr lang="lt-LT" altLang="en-US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37 invazinės gyvūnų ir augalų rūšys.</a:t>
            </a:r>
          </a:p>
          <a:p>
            <a:pPr>
              <a:buFont typeface="Arial" charset="0"/>
              <a:buChar char="•"/>
              <a:defRPr/>
            </a:pPr>
            <a:r>
              <a:rPr lang="lt-LT" altLang="en-US" dirty="0">
                <a:effectLst/>
                <a:latin typeface="Times New Roman" pitchFamily="18" charset="0"/>
                <a:cs typeface="Times New Roman" pitchFamily="18" charset="0"/>
              </a:rPr>
              <a:t>Šias invazines rūšis laikyti, veisti, auginti, dauginti, naudoti arba mainyti, vežti ar paleisti į aplinką griežtai draudžiama. </a:t>
            </a:r>
          </a:p>
          <a:p>
            <a:pPr>
              <a:defRPr/>
            </a:pPr>
            <a:endParaRPr lang="lt-LT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lt-LT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86774-6518-4DFF-8135-C0766C590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Teisės aktai dėl </a:t>
            </a:r>
            <a:r>
              <a:rPr lang="lt-L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Sosnovskio</a:t>
            </a: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barščio (3)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1BF72-2845-4043-8047-F4260686C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00213"/>
            <a:ext cx="8062913" cy="4622800"/>
          </a:xfrm>
        </p:spPr>
        <p:txBody>
          <a:bodyPr/>
          <a:lstStyle/>
          <a:p>
            <a:pPr>
              <a:defRPr/>
            </a:pPr>
            <a:endParaRPr lang="lt-LT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1F7047-B49E-4ECD-89E8-71198410FA9C}"/>
              </a:ext>
            </a:extLst>
          </p:cNvPr>
          <p:cNvSpPr/>
          <p:nvPr/>
        </p:nvSpPr>
        <p:spPr>
          <a:xfrm>
            <a:off x="755650" y="1844675"/>
            <a:ext cx="7272338" cy="36004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449263">
              <a:spcBef>
                <a:spcPts val="6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lt-LT" kern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Invazinių rūšių kontrolės ir naikinimo tvarkos aprašas</a:t>
            </a:r>
            <a:r>
              <a:rPr lang="lt-LT" kern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patvirtintas LR aplinkos ministro 2002 m. liepos 1 d. įsakymu Nr. 352.</a:t>
            </a:r>
          </a:p>
          <a:p>
            <a:pPr marL="342900" indent="-342900" defTabSz="449263">
              <a:spcBef>
                <a:spcPts val="6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lt-LT" kern="0" dirty="0">
              <a:solidFill>
                <a:srgbClr val="FFFF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449263">
              <a:spcBef>
                <a:spcPts val="6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lt-LT" kern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2016 m. patvirtinta </a:t>
            </a:r>
            <a:r>
              <a:rPr lang="lt-LT" kern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„Kenksmingų žmogaus sveikatai invazinių rūšių augalų naikinimo metodika“, </a:t>
            </a:r>
            <a:r>
              <a:rPr lang="lt-LT" kern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kuri nustato šių augalų naikinimo būdus ir priemones. </a:t>
            </a:r>
          </a:p>
          <a:p>
            <a:pPr defTabSz="449263">
              <a:spcBef>
                <a:spcPts val="600"/>
              </a:spcBef>
              <a:buClr>
                <a:srgbClr val="FFFFFF"/>
              </a:buClr>
              <a:buSzPct val="100000"/>
              <a:defRPr/>
            </a:pPr>
            <a:endParaRPr lang="lt-LT" kern="0" dirty="0">
              <a:solidFill>
                <a:srgbClr val="FFFF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defTabSz="449263">
              <a:spcBef>
                <a:spcPts val="600"/>
              </a:spcBef>
              <a:buClr>
                <a:srgbClr val="FFFFFF"/>
              </a:buClr>
              <a:buSzPct val="100000"/>
              <a:defRPr/>
            </a:pPr>
            <a:endParaRPr lang="lt-LT" sz="16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D001D-93FD-40D1-9C15-DC13855F2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lt-LT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Invazinių rūšių kontrolės ir naikinimo tvarkos aprašo nuostatos (1)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56AFF-1ED7-4BF7-A0FA-6C6B0852E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062913" cy="4341813"/>
          </a:xfrm>
        </p:spPr>
        <p:txBody>
          <a:bodyPr/>
          <a:lstStyle/>
          <a:p>
            <a:pPr>
              <a:defRPr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Invazinių rūšių kontrolės ir naikinimo būdai turi būti visiškai </a:t>
            </a:r>
            <a:r>
              <a:rPr lang="lt-LT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saugūs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žmonių sveikatai, </a:t>
            </a:r>
            <a:r>
              <a:rPr lang="lt-LT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efektyvūs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ir </a:t>
            </a:r>
            <a:r>
              <a:rPr lang="lt-LT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nekenkiantys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aplinkai, kitiems augalams ir gyvūnams. </a:t>
            </a:r>
          </a:p>
          <a:p>
            <a:pPr>
              <a:defRPr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Invazinėms rūšims naikinti naudojami biologiniai gausos reguliavimo būdai, jei jų nėra, – naudojami mechaniniai ar cheminiai būdai arba naudojamos visos šios priemonės, kaip integruotas naikinimo būdas.</a:t>
            </a:r>
          </a:p>
          <a:p>
            <a:pPr>
              <a:defRPr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Invazinių rūšių naikinimui gali būti naudojami tik tie preparatai, kuriuos teisės aktų nustatyta tvarka </a:t>
            </a:r>
            <a:r>
              <a:rPr lang="lt-LT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leidžiama įvežti ir naudoti Lietuvos Respublikoje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2C608F35-813E-4160-9664-435E18CEF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898650"/>
            <a:ext cx="5113338" cy="383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9B9DB3-232C-4021-AF4E-83325E615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lt-LT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Invazinių rūšių kontrolės ir naikinimo tvarkos aprašo nuostatos (2)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DD828-D2DF-4D95-A455-397F21098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062913" cy="4341813"/>
          </a:xfrm>
        </p:spPr>
        <p:txBody>
          <a:bodyPr/>
          <a:lstStyle/>
          <a:p>
            <a:pPr>
              <a:defRPr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Kiekvieno naikinimo metu turi būti siekiama sunaikinti visą invazinės rūšies populiaciją teritorijoje. </a:t>
            </a:r>
          </a:p>
          <a:p>
            <a:pPr>
              <a:defRPr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Naikinimo preparatai ar būdai taip pat parenkami, atsižvelgiant į tai, ar teritorija yra saugomoje teritorijoje, ar ne.</a:t>
            </a:r>
          </a:p>
          <a:p>
            <a:pPr>
              <a:defRPr/>
            </a:pPr>
            <a:r>
              <a:rPr lang="lt-LT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Gyvybingų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invazinių rūšių įvežimas, perkėlimas, prekyba ar kitoks jų platinimas yra </a:t>
            </a:r>
            <a:r>
              <a:rPr lang="lt-LT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draudžiamas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defRPr/>
            </a:pP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Font typeface="Arial" charset="0"/>
              <a:buNone/>
              <a:defRPr/>
            </a:pPr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Gražvydo </a:t>
            </a:r>
            <a:r>
              <a:rPr lang="lt-L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Šiukščiaus</a:t>
            </a:r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nuotrauka</a:t>
            </a:r>
          </a:p>
          <a:p>
            <a:pPr>
              <a:defRPr/>
            </a:pP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289C0-3863-42F8-9F53-F9CF7F393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lt-LT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Invazinių rūšių kontrolės ir naikinimo tvarkos aprašo nuostatos (3)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BF90A-410B-4B0F-8EE6-7F7E65CF6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062913" cy="434181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Invazinių rūšių naikinimas privačiame ar išnuomotame žemės sklype gali būti vykdomas apie tai informavus žemės savininką ar naudotoją, valstybei nuosavybės teise priklausančioje teritorijoje, informavus žemės valdytoją. </a:t>
            </a:r>
          </a:p>
          <a:p>
            <a:pPr>
              <a:buFont typeface="Arial" charset="0"/>
              <a:buChar char="•"/>
              <a:defRPr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Žemės savininką, naudotoją ar valdytoją apie jų žemėje numatomas invazinių rūšių naikinimo priemones informuoti </a:t>
            </a:r>
            <a:r>
              <a:rPr lang="lt-LT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raštu ar elektroniniu paštu ne vėliau kaip prieš 10 darbo dienų iki naikinimo pradžios</a:t>
            </a:r>
            <a:r>
              <a:rPr lang="lt-LT" dirty="0"/>
              <a:t>.</a:t>
            </a:r>
          </a:p>
          <a:p>
            <a:pPr>
              <a:defRPr/>
            </a:pPr>
            <a:endParaRPr lang="lt-L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9CAA1-ABA5-4FB1-A32C-5B58F6C23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lt-L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Sosnovskio</a:t>
            </a: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barščio naikinimas savivaldybių lėšomis (1)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4FD9D-7266-4577-ACA7-EB6C20BAF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062913" cy="4341813"/>
          </a:xfrm>
        </p:spPr>
        <p:txBody>
          <a:bodyPr/>
          <a:lstStyle/>
          <a:p>
            <a:pPr>
              <a:defRPr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Kiekvienais metais savivaldybėms iš Savivaldybių aplinkos apsaugos rėmimo specialiosios programos skiriamos lėšos, kurios naudojamos pagal savivaldybių nusistatytus aplinkosauginių priemonių prioritetus.</a:t>
            </a:r>
          </a:p>
          <a:p>
            <a:pPr>
              <a:defRPr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Pagal Savivaldybių aplinkos apsaugos rėmimo specialiosios programos lėšų naudojimo rekomendacijų 1.13 papunktį, lėšos skiriamos ir „</a:t>
            </a:r>
            <a:r>
              <a:rPr lang="lt-LT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aplinkos ministro įsakymu patvirtintame Invazinių Lietuvoje rūšių sąraše esančių rūšių (pvz., </a:t>
            </a:r>
            <a:r>
              <a:rPr lang="lt-LT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Sosnovskio</a:t>
            </a:r>
            <a:r>
              <a:rPr lang="lt-LT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barštis ir pan.) kontrolės įgyvendinimo darbams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“. </a:t>
            </a:r>
          </a:p>
          <a:p>
            <a:pPr>
              <a:defRPr/>
            </a:pP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E22A4-E662-4D3D-8B83-036F9CE95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lt-L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Sosnovskio</a:t>
            </a: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barščio naikinimas savivaldybių lėšomis (2)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24F70-470D-4769-9237-BB3B525C0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062913" cy="4341813"/>
          </a:xfrm>
        </p:spPr>
        <p:txBody>
          <a:bodyPr/>
          <a:lstStyle/>
          <a:p>
            <a:pPr>
              <a:defRPr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Naikinimo darbus vykdo: Pasvalio rajono savivaldybė, Kauno, Kėdainių, Kaišiadorių, Akmenės, Marijampolės, Vilniaus miesto ir kt. savivaldybės.</a:t>
            </a:r>
          </a:p>
          <a:p>
            <a:pPr>
              <a:defRPr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Samdomos įmonės, atlikti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Sosnovskio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barščio naikinimo darbus arba perkamos apsaugos priemonės ir speciali apranga bei darbus vykdo savivaldybių/seniūnijų darbininkai.</a:t>
            </a:r>
          </a:p>
          <a:p>
            <a:pPr>
              <a:defRPr/>
            </a:pP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M_lt">
  <a:themeElements>
    <a:clrScheme name="AM_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M_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AM_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_l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M_l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_l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_l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_l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_l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8663</TotalTime>
  <Words>926</Words>
  <Application>Microsoft Office PowerPoint</Application>
  <PresentationFormat>On-screen Show (4:3)</PresentationFormat>
  <Paragraphs>62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Times New Roman</vt:lpstr>
      <vt:lpstr>Wingdings</vt:lpstr>
      <vt:lpstr>AM_lt</vt:lpstr>
      <vt:lpstr>Teisinis reguliavimas dėl Sosnovskio barščio (Heracleum sosnowskyi) kontrolės Lietuvoje</vt:lpstr>
      <vt:lpstr>Teisės aktai dėl Sosnovskio barščio (1)</vt:lpstr>
      <vt:lpstr>Teisės aktai dėl Sosnovskio barščio (2)</vt:lpstr>
      <vt:lpstr>Teisės aktai dėl Sosnovskio barščio (3)</vt:lpstr>
      <vt:lpstr>Invazinių rūšių kontrolės ir naikinimo tvarkos aprašo nuostatos (1)</vt:lpstr>
      <vt:lpstr>Invazinių rūšių kontrolės ir naikinimo tvarkos aprašo nuostatos (2)</vt:lpstr>
      <vt:lpstr>Invazinių rūšių kontrolės ir naikinimo tvarkos aprašo nuostatos (3)</vt:lpstr>
      <vt:lpstr>Sosnovskio barščio naikinimas savivaldybių lėšomis (1)</vt:lpstr>
      <vt:lpstr>Sosnovskio barščio naikinimas savivaldybių lėšomis (2)</vt:lpstr>
      <vt:lpstr>Sosnovskio barščio naikinimas iš ES lėšų </vt:lpstr>
      <vt:lpstr>Augalų apsaugos priemonių naudojimo teisėtumas (1)</vt:lpstr>
      <vt:lpstr>Planai (1)</vt:lpstr>
      <vt:lpstr>Planai (2)</vt:lpstr>
      <vt:lpstr>     Ačiū už dėmesį     </vt:lpstr>
    </vt:vector>
  </TitlesOfParts>
  <Company>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GAMTOS APSAUGOS DEPARTAMENTO  2009 m. veiklos ataskaita</dc:title>
  <dc:creator>d-gudaitiene</dc:creator>
  <cp:lastModifiedBy>Arnoldas Sadkevičius</cp:lastModifiedBy>
  <cp:revision>682</cp:revision>
  <cp:lastPrinted>2017-01-23T16:30:26Z</cp:lastPrinted>
  <dcterms:created xsi:type="dcterms:W3CDTF">2010-03-17T07:30:47Z</dcterms:created>
  <dcterms:modified xsi:type="dcterms:W3CDTF">2019-06-18T07:31:58Z</dcterms:modified>
</cp:coreProperties>
</file>