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266" r:id="rId3"/>
    <p:sldId id="282" r:id="rId4"/>
    <p:sldId id="284" r:id="rId5"/>
    <p:sldId id="299" r:id="rId6"/>
    <p:sldId id="300" r:id="rId7"/>
    <p:sldId id="301" r:id="rId8"/>
    <p:sldId id="302" r:id="rId9"/>
    <p:sldId id="303" r:id="rId10"/>
    <p:sldId id="280" r:id="rId11"/>
    <p:sldId id="281" r:id="rId12"/>
    <p:sldId id="289" r:id="rId13"/>
    <p:sldId id="291" r:id="rId14"/>
    <p:sldId id="292" r:id="rId15"/>
    <p:sldId id="293" r:id="rId16"/>
    <p:sldId id="296" r:id="rId17"/>
    <p:sldId id="295" r:id="rId18"/>
    <p:sldId id="297" r:id="rId19"/>
    <p:sldId id="294" r:id="rId20"/>
    <p:sldId id="298" r:id="rId21"/>
    <p:sldId id="279" r:id="rId22"/>
    <p:sldId id="285" r:id="rId23"/>
    <p:sldId id="286" r:id="rId24"/>
    <p:sldId id="287" r:id="rId25"/>
    <p:sldId id="288"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ologijos Sodas" initials="ZS" lastIdx="1" clrIdx="0">
    <p:extLst>
      <p:ext uri="{19B8F6BF-5375-455C-9EA6-DF929625EA0E}">
        <p15:presenceInfo xmlns:p15="http://schemas.microsoft.com/office/powerpoint/2012/main" userId="fbd8884d0f5d44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793"/>
    <a:srgbClr val="669900"/>
    <a:srgbClr val="9BC63E"/>
    <a:srgbClr val="67B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Vidutinis stilius 3 – paryškinima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Vidutinis stilius 1 – paryškinima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587" autoAdjust="0"/>
    <p:restoredTop sz="86384" autoAdjust="0"/>
  </p:normalViewPr>
  <p:slideViewPr>
    <p:cSldViewPr snapToGrid="0">
      <p:cViewPr varScale="1">
        <p:scale>
          <a:sx n="72" d="100"/>
          <a:sy n="72" d="100"/>
        </p:scale>
        <p:origin x="984"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374C7-04F2-47CA-8B28-2047DDC8A0ED}"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A2C02-D60C-43CA-9FEC-3209A78D44E5}" type="slidenum">
              <a:rPr lang="en-US" smtClean="0"/>
              <a:t>‹#›</a:t>
            </a:fld>
            <a:endParaRPr lang="en-US"/>
          </a:p>
        </p:txBody>
      </p:sp>
    </p:spTree>
    <p:extLst>
      <p:ext uri="{BB962C8B-B14F-4D97-AF65-F5344CB8AC3E}">
        <p14:creationId xmlns:p14="http://schemas.microsoft.com/office/powerpoint/2010/main" val="255112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2DBA-5065-4B58-A584-B3D8822C2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ED7F2C-A25C-4C00-9FD0-FB8B4929AC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941510-F492-44D7-B112-22BD988FFB3D}"/>
              </a:ext>
            </a:extLst>
          </p:cNvPr>
          <p:cNvSpPr>
            <a:spLocks noGrp="1"/>
          </p:cNvSpPr>
          <p:nvPr>
            <p:ph type="dt" sz="half" idx="10"/>
          </p:nvPr>
        </p:nvSpPr>
        <p:spPr/>
        <p:txBody>
          <a:bodyPr/>
          <a:lstStyle/>
          <a:p>
            <a:fld id="{036B8AFC-0C80-4663-BA0F-2C32B594F8B7}" type="datetime1">
              <a:rPr lang="en-US" smtClean="0"/>
              <a:t>10/10/2022</a:t>
            </a:fld>
            <a:endParaRPr lang="en-US"/>
          </a:p>
        </p:txBody>
      </p:sp>
      <p:sp>
        <p:nvSpPr>
          <p:cNvPr id="5" name="Footer Placeholder 4">
            <a:extLst>
              <a:ext uri="{FF2B5EF4-FFF2-40B4-BE49-F238E27FC236}">
                <a16:creationId xmlns:a16="http://schemas.microsoft.com/office/drawing/2014/main" id="{DF12CC5A-EBEC-4051-B866-D371F0A67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52D35-5CAD-4DE5-BB22-D69632A02586}"/>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262819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530C-748E-451C-9845-C074E5C45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A2976-434D-4699-961C-25CE174B7F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0F184-2FDD-4520-8217-7D72C2F945E2}"/>
              </a:ext>
            </a:extLst>
          </p:cNvPr>
          <p:cNvSpPr>
            <a:spLocks noGrp="1"/>
          </p:cNvSpPr>
          <p:nvPr>
            <p:ph type="dt" sz="half" idx="10"/>
          </p:nvPr>
        </p:nvSpPr>
        <p:spPr/>
        <p:txBody>
          <a:bodyPr/>
          <a:lstStyle/>
          <a:p>
            <a:fld id="{7D015278-CDDC-4368-B45F-07DD74BEA818}" type="datetime1">
              <a:rPr lang="en-US" smtClean="0"/>
              <a:t>10/10/2022</a:t>
            </a:fld>
            <a:endParaRPr lang="en-US"/>
          </a:p>
        </p:txBody>
      </p:sp>
      <p:sp>
        <p:nvSpPr>
          <p:cNvPr id="5" name="Footer Placeholder 4">
            <a:extLst>
              <a:ext uri="{FF2B5EF4-FFF2-40B4-BE49-F238E27FC236}">
                <a16:creationId xmlns:a16="http://schemas.microsoft.com/office/drawing/2014/main" id="{8F1B2170-3AB1-4FE4-BEF0-252119FC6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CCF07-3CB4-4079-AC19-8504B9659EEC}"/>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391775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517D1-E76F-40C3-BC5E-5557018FDE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DFF52-9714-431F-A9C0-5A6C28D02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0DBA1-9513-43F0-A5AF-65EF593B2C68}"/>
              </a:ext>
            </a:extLst>
          </p:cNvPr>
          <p:cNvSpPr>
            <a:spLocks noGrp="1"/>
          </p:cNvSpPr>
          <p:nvPr>
            <p:ph type="dt" sz="half" idx="10"/>
          </p:nvPr>
        </p:nvSpPr>
        <p:spPr/>
        <p:txBody>
          <a:bodyPr/>
          <a:lstStyle/>
          <a:p>
            <a:fld id="{042975EA-282A-4C9C-84BB-FC52737CE117}" type="datetime1">
              <a:rPr lang="en-US" smtClean="0"/>
              <a:t>10/10/2022</a:t>
            </a:fld>
            <a:endParaRPr lang="en-US"/>
          </a:p>
        </p:txBody>
      </p:sp>
      <p:sp>
        <p:nvSpPr>
          <p:cNvPr id="5" name="Footer Placeholder 4">
            <a:extLst>
              <a:ext uri="{FF2B5EF4-FFF2-40B4-BE49-F238E27FC236}">
                <a16:creationId xmlns:a16="http://schemas.microsoft.com/office/drawing/2014/main" id="{C97B4155-1A65-4625-885D-90793A3A0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2A8FF-20BC-4445-881F-C1F953011D19}"/>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269195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F19C1-E901-428C-A489-3CC9BCAFC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585DE-A1A1-4D84-9D0D-4D0D480C9E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E1E44-3F84-42C8-9956-E1E58BC494FE}"/>
              </a:ext>
            </a:extLst>
          </p:cNvPr>
          <p:cNvSpPr>
            <a:spLocks noGrp="1"/>
          </p:cNvSpPr>
          <p:nvPr>
            <p:ph type="dt" sz="half" idx="10"/>
          </p:nvPr>
        </p:nvSpPr>
        <p:spPr/>
        <p:txBody>
          <a:bodyPr/>
          <a:lstStyle/>
          <a:p>
            <a:fld id="{2ECBB15D-AEB1-45B7-B569-6AE1B98AA766}" type="datetime1">
              <a:rPr lang="en-US" smtClean="0"/>
              <a:t>10/10/2022</a:t>
            </a:fld>
            <a:endParaRPr lang="en-US"/>
          </a:p>
        </p:txBody>
      </p:sp>
      <p:sp>
        <p:nvSpPr>
          <p:cNvPr id="5" name="Footer Placeholder 4">
            <a:extLst>
              <a:ext uri="{FF2B5EF4-FFF2-40B4-BE49-F238E27FC236}">
                <a16:creationId xmlns:a16="http://schemas.microsoft.com/office/drawing/2014/main" id="{0443509B-29F8-46A6-B730-948E70CCA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D9901-DE17-4CD1-9FDA-16E6B6467ED0}"/>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2834600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E47E-E550-4447-9AEB-D7CD6AFFF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376DFA-85B7-4096-81B1-B107195F8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181278-751C-40FE-8DF2-5E437C0DBA00}"/>
              </a:ext>
            </a:extLst>
          </p:cNvPr>
          <p:cNvSpPr>
            <a:spLocks noGrp="1"/>
          </p:cNvSpPr>
          <p:nvPr>
            <p:ph type="dt" sz="half" idx="10"/>
          </p:nvPr>
        </p:nvSpPr>
        <p:spPr/>
        <p:txBody>
          <a:bodyPr/>
          <a:lstStyle/>
          <a:p>
            <a:fld id="{64793D82-7BD8-482C-AD3F-CD592C95136B}" type="datetime1">
              <a:rPr lang="en-US" smtClean="0"/>
              <a:t>10/10/2022</a:t>
            </a:fld>
            <a:endParaRPr lang="en-US"/>
          </a:p>
        </p:txBody>
      </p:sp>
      <p:sp>
        <p:nvSpPr>
          <p:cNvPr id="5" name="Footer Placeholder 4">
            <a:extLst>
              <a:ext uri="{FF2B5EF4-FFF2-40B4-BE49-F238E27FC236}">
                <a16:creationId xmlns:a16="http://schemas.microsoft.com/office/drawing/2014/main" id="{B532CB98-236B-42B8-85AD-46ACE64B5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54A07-867B-4CFE-B18D-72EB4E542CFC}"/>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358205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6F8D-F5E7-4CA4-8FE5-70DD15C63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60473-5590-4046-8662-351DDB458A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43313-DF7B-468C-8BD9-96E3D86D41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D1C1F-9CF9-4FEA-9354-CDFB677C6656}"/>
              </a:ext>
            </a:extLst>
          </p:cNvPr>
          <p:cNvSpPr>
            <a:spLocks noGrp="1"/>
          </p:cNvSpPr>
          <p:nvPr>
            <p:ph type="dt" sz="half" idx="10"/>
          </p:nvPr>
        </p:nvSpPr>
        <p:spPr/>
        <p:txBody>
          <a:bodyPr/>
          <a:lstStyle/>
          <a:p>
            <a:fld id="{5D635D53-5FA9-4C45-8791-784ED9FCE6BE}" type="datetime1">
              <a:rPr lang="en-US" smtClean="0"/>
              <a:t>10/10/2022</a:t>
            </a:fld>
            <a:endParaRPr lang="en-US"/>
          </a:p>
        </p:txBody>
      </p:sp>
      <p:sp>
        <p:nvSpPr>
          <p:cNvPr id="6" name="Footer Placeholder 5">
            <a:extLst>
              <a:ext uri="{FF2B5EF4-FFF2-40B4-BE49-F238E27FC236}">
                <a16:creationId xmlns:a16="http://schemas.microsoft.com/office/drawing/2014/main" id="{3822301B-A1AD-40DD-9FD6-FCF9B9E4D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A80EB-1315-4491-B06F-CA6739DBAE8F}"/>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349644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92C7-A139-4E89-9424-FC4A44C163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4462FD-3163-4601-9DA6-8632E96E16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003ADA-F74E-4E89-8EFD-69940878C3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106CBD-C33E-4237-AB05-A039AAF55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B6D1C8-F25E-44AF-90C3-D302C0F896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F17D8-74B5-4C48-9711-3494A62ED0C0}"/>
              </a:ext>
            </a:extLst>
          </p:cNvPr>
          <p:cNvSpPr>
            <a:spLocks noGrp="1"/>
          </p:cNvSpPr>
          <p:nvPr>
            <p:ph type="dt" sz="half" idx="10"/>
          </p:nvPr>
        </p:nvSpPr>
        <p:spPr/>
        <p:txBody>
          <a:bodyPr/>
          <a:lstStyle/>
          <a:p>
            <a:fld id="{302704CA-6435-475F-87BF-5997E50004A1}" type="datetime1">
              <a:rPr lang="en-US" smtClean="0"/>
              <a:t>10/10/2022</a:t>
            </a:fld>
            <a:endParaRPr lang="en-US"/>
          </a:p>
        </p:txBody>
      </p:sp>
      <p:sp>
        <p:nvSpPr>
          <p:cNvPr id="8" name="Footer Placeholder 7">
            <a:extLst>
              <a:ext uri="{FF2B5EF4-FFF2-40B4-BE49-F238E27FC236}">
                <a16:creationId xmlns:a16="http://schemas.microsoft.com/office/drawing/2014/main" id="{59705241-A428-4714-A6B0-6E831129C8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5EA5A-ADE4-49C1-87C9-A47BD5273025}"/>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279091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AE39-F053-4740-9E4F-9CE2855D89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68941-F3DF-4AF6-B1C3-8BF947827E46}"/>
              </a:ext>
            </a:extLst>
          </p:cNvPr>
          <p:cNvSpPr>
            <a:spLocks noGrp="1"/>
          </p:cNvSpPr>
          <p:nvPr>
            <p:ph type="dt" sz="half" idx="10"/>
          </p:nvPr>
        </p:nvSpPr>
        <p:spPr/>
        <p:txBody>
          <a:bodyPr/>
          <a:lstStyle/>
          <a:p>
            <a:fld id="{0531AD3A-9CAB-4197-8CC2-8A1D6431022A}" type="datetime1">
              <a:rPr lang="en-US" smtClean="0"/>
              <a:t>10/10/2022</a:t>
            </a:fld>
            <a:endParaRPr lang="en-US"/>
          </a:p>
        </p:txBody>
      </p:sp>
      <p:sp>
        <p:nvSpPr>
          <p:cNvPr id="4" name="Footer Placeholder 3">
            <a:extLst>
              <a:ext uri="{FF2B5EF4-FFF2-40B4-BE49-F238E27FC236}">
                <a16:creationId xmlns:a16="http://schemas.microsoft.com/office/drawing/2014/main" id="{6DE977D1-1F74-4659-B95D-87E1FD5390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F915CB-D730-4CC2-8332-9718EE253644}"/>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3721580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5B811-B025-4FE6-91B1-7FE1D85D8313}"/>
              </a:ext>
            </a:extLst>
          </p:cNvPr>
          <p:cNvSpPr>
            <a:spLocks noGrp="1"/>
          </p:cNvSpPr>
          <p:nvPr>
            <p:ph type="dt" sz="half" idx="10"/>
          </p:nvPr>
        </p:nvSpPr>
        <p:spPr/>
        <p:txBody>
          <a:bodyPr/>
          <a:lstStyle/>
          <a:p>
            <a:fld id="{0AB51EA0-6D54-49B7-937E-FF0D8258A2F5}" type="datetime1">
              <a:rPr lang="en-US" smtClean="0"/>
              <a:t>10/10/2022</a:t>
            </a:fld>
            <a:endParaRPr lang="en-US"/>
          </a:p>
        </p:txBody>
      </p:sp>
      <p:sp>
        <p:nvSpPr>
          <p:cNvPr id="3" name="Footer Placeholder 2">
            <a:extLst>
              <a:ext uri="{FF2B5EF4-FFF2-40B4-BE49-F238E27FC236}">
                <a16:creationId xmlns:a16="http://schemas.microsoft.com/office/drawing/2014/main" id="{462D339B-2EC5-48C8-A64D-B38B632B51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F5321-B3D2-487B-9C51-0566839CF6D6}"/>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1851523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811F-8D55-4174-99A4-53E02EFB7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C2C5F-25D6-4A5F-BD74-C9806AFFC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6D252F-CA85-4C34-A01A-770A9A412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D8A73-640A-449D-B841-129BDC3EE650}"/>
              </a:ext>
            </a:extLst>
          </p:cNvPr>
          <p:cNvSpPr>
            <a:spLocks noGrp="1"/>
          </p:cNvSpPr>
          <p:nvPr>
            <p:ph type="dt" sz="half" idx="10"/>
          </p:nvPr>
        </p:nvSpPr>
        <p:spPr/>
        <p:txBody>
          <a:bodyPr/>
          <a:lstStyle/>
          <a:p>
            <a:fld id="{EAFC83FF-8757-4991-AD32-F145DBF80246}" type="datetime1">
              <a:rPr lang="en-US" smtClean="0"/>
              <a:t>10/10/2022</a:t>
            </a:fld>
            <a:endParaRPr lang="en-US"/>
          </a:p>
        </p:txBody>
      </p:sp>
      <p:sp>
        <p:nvSpPr>
          <p:cNvPr id="6" name="Footer Placeholder 5">
            <a:extLst>
              <a:ext uri="{FF2B5EF4-FFF2-40B4-BE49-F238E27FC236}">
                <a16:creationId xmlns:a16="http://schemas.microsoft.com/office/drawing/2014/main" id="{D9C12573-6735-430D-898F-A6D2C8B49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2C451B-831A-4212-A936-BDF2AC1D3ED1}"/>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214323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9CB9F-F4A9-48CA-B5F7-8A63D6C65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954381-403C-44D5-A01D-D4B1A96713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57C5E9-6368-40DB-A7CD-915CFA256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63FC3D-6761-474A-9C7F-9367939A5A2D}"/>
              </a:ext>
            </a:extLst>
          </p:cNvPr>
          <p:cNvSpPr>
            <a:spLocks noGrp="1"/>
          </p:cNvSpPr>
          <p:nvPr>
            <p:ph type="dt" sz="half" idx="10"/>
          </p:nvPr>
        </p:nvSpPr>
        <p:spPr/>
        <p:txBody>
          <a:bodyPr/>
          <a:lstStyle/>
          <a:p>
            <a:fld id="{4158E4EE-5D31-4421-86CF-8913393D26D7}" type="datetime1">
              <a:rPr lang="en-US" smtClean="0"/>
              <a:t>10/10/2022</a:t>
            </a:fld>
            <a:endParaRPr lang="en-US"/>
          </a:p>
        </p:txBody>
      </p:sp>
      <p:sp>
        <p:nvSpPr>
          <p:cNvPr id="6" name="Footer Placeholder 5">
            <a:extLst>
              <a:ext uri="{FF2B5EF4-FFF2-40B4-BE49-F238E27FC236}">
                <a16:creationId xmlns:a16="http://schemas.microsoft.com/office/drawing/2014/main" id="{3DDC76A1-C7B9-4C0C-A8FF-6419D1E3F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C438A-5513-462B-8F85-55B3B87E7B97}"/>
              </a:ext>
            </a:extLst>
          </p:cNvPr>
          <p:cNvSpPr>
            <a:spLocks noGrp="1"/>
          </p:cNvSpPr>
          <p:nvPr>
            <p:ph type="sldNum" sz="quarter" idx="12"/>
          </p:nvPr>
        </p:nvSpPr>
        <p:spPr/>
        <p:txBody>
          <a:bodyPr/>
          <a:lstStyle/>
          <a:p>
            <a:fld id="{E40A75BB-73BC-48FB-8129-5DC61DA2E4D1}" type="slidenum">
              <a:rPr lang="en-US" smtClean="0"/>
              <a:t>‹#›</a:t>
            </a:fld>
            <a:endParaRPr lang="en-US"/>
          </a:p>
        </p:txBody>
      </p:sp>
    </p:spTree>
    <p:extLst>
      <p:ext uri="{BB962C8B-B14F-4D97-AF65-F5344CB8AC3E}">
        <p14:creationId xmlns:p14="http://schemas.microsoft.com/office/powerpoint/2010/main" val="1018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B9199-9AC3-4B1A-9D3F-C484D7BE9D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F699DF-06B7-4C7E-9B3B-92889778E1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FE1EE-A5A9-4300-9751-B886B0AF6C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BE791-9ADE-4074-AA18-626FD601D898}" type="datetime1">
              <a:rPr lang="en-US" smtClean="0"/>
              <a:t>10/10/2022</a:t>
            </a:fld>
            <a:endParaRPr lang="en-US"/>
          </a:p>
        </p:txBody>
      </p:sp>
      <p:sp>
        <p:nvSpPr>
          <p:cNvPr id="5" name="Footer Placeholder 4">
            <a:extLst>
              <a:ext uri="{FF2B5EF4-FFF2-40B4-BE49-F238E27FC236}">
                <a16:creationId xmlns:a16="http://schemas.microsoft.com/office/drawing/2014/main" id="{DCA5D720-8552-43D4-B6F1-FA075F61B4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CCD7C1-5B60-4B95-AE54-574217C3B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A75BB-73BC-48FB-8129-5DC61DA2E4D1}" type="slidenum">
              <a:rPr lang="en-US" smtClean="0"/>
              <a:t>‹#›</a:t>
            </a:fld>
            <a:endParaRPr lang="en-US"/>
          </a:p>
        </p:txBody>
      </p:sp>
    </p:spTree>
    <p:extLst>
      <p:ext uri="{BB962C8B-B14F-4D97-AF65-F5344CB8AC3E}">
        <p14:creationId xmlns:p14="http://schemas.microsoft.com/office/powerpoint/2010/main" val="113451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2.webp"/><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animalenrichment.org/" TargetMode="External"/><Relationship Id="rId5" Type="http://schemas.openxmlformats.org/officeDocument/2006/relationships/hyperlink" Target="https://untamedscience.com/biology/ecology/ecology-articles/the-stimulating-science-of-animal-enrichment/" TargetMode="External"/><Relationship Id="rId4" Type="http://schemas.openxmlformats.org/officeDocument/2006/relationships/hyperlink" Target="https://wildwelfare.org/enrichment-animal-welfa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BA8E-7190-41AC-8114-0CA80B2C7822}"/>
              </a:ext>
            </a:extLst>
          </p:cNvPr>
          <p:cNvSpPr>
            <a:spLocks noGrp="1"/>
          </p:cNvSpPr>
          <p:nvPr>
            <p:ph type="ctrTitle"/>
          </p:nvPr>
        </p:nvSpPr>
        <p:spPr>
          <a:xfrm>
            <a:off x="1686757" y="2370339"/>
            <a:ext cx="8771138" cy="3355759"/>
          </a:xfrm>
        </p:spPr>
        <p:txBody>
          <a:bodyPr>
            <a:noAutofit/>
          </a:bodyPr>
          <a:lstStyle/>
          <a:p>
            <a:r>
              <a:rPr lang="lt-LT" sz="4000" dirty="0">
                <a:solidFill>
                  <a:schemeClr val="bg1"/>
                </a:solidFill>
                <a:ea typeface="Open Sans Light" panose="020B0306030504020204" pitchFamily="34" charset="0"/>
                <a:cs typeface="Open Sans Light" panose="020B0306030504020204" pitchFamily="34" charset="0"/>
              </a:rPr>
              <a:t>Gyvūnų aplinkos praturtinimas (AP) </a:t>
            </a:r>
            <a:br>
              <a:rPr lang="lt-LT" sz="4000" dirty="0">
                <a:solidFill>
                  <a:schemeClr val="bg1"/>
                </a:solidFill>
                <a:ea typeface="Open Sans Light" panose="020B0306030504020204" pitchFamily="34" charset="0"/>
                <a:cs typeface="Open Sans Light" panose="020B0306030504020204" pitchFamily="34" charset="0"/>
              </a:rPr>
            </a:br>
            <a:r>
              <a:rPr lang="lt-LT" sz="4000" dirty="0">
                <a:solidFill>
                  <a:schemeClr val="bg1"/>
                </a:solidFill>
                <a:ea typeface="Open Sans Light" panose="020B0306030504020204" pitchFamily="34" charset="0"/>
                <a:cs typeface="Open Sans Light" panose="020B0306030504020204" pitchFamily="34" charset="0"/>
              </a:rPr>
              <a:t>ir elgsenos valdymas Lietuvos zoologijos sode</a:t>
            </a:r>
            <a:br>
              <a:rPr lang="lt-LT" sz="4000" dirty="0">
                <a:solidFill>
                  <a:schemeClr val="bg1"/>
                </a:solidFill>
                <a:ea typeface="Open Sans Light" panose="020B0306030504020204" pitchFamily="34" charset="0"/>
                <a:cs typeface="Open Sans Light" panose="020B0306030504020204" pitchFamily="34" charset="0"/>
              </a:rPr>
            </a:br>
            <a:br>
              <a:rPr lang="lt-LT" sz="4000" dirty="0">
                <a:solidFill>
                  <a:schemeClr val="bg1"/>
                </a:solidFill>
                <a:ea typeface="Open Sans Light" panose="020B0306030504020204" pitchFamily="34" charset="0"/>
                <a:cs typeface="Open Sans Light" panose="020B0306030504020204" pitchFamily="34" charset="0"/>
              </a:rPr>
            </a:br>
            <a:r>
              <a:rPr lang="lt-LT" sz="2800" dirty="0">
                <a:solidFill>
                  <a:schemeClr val="bg1"/>
                </a:solidFill>
                <a:ea typeface="Open Sans Light" panose="020B0306030504020204" pitchFamily="34" charset="0"/>
                <a:cs typeface="Open Sans Light" panose="020B0306030504020204" pitchFamily="34" charset="0"/>
              </a:rPr>
              <a:t>Parengė Rasa </a:t>
            </a:r>
            <a:r>
              <a:rPr lang="lt-LT" sz="2800" dirty="0" err="1">
                <a:solidFill>
                  <a:schemeClr val="bg1"/>
                </a:solidFill>
                <a:ea typeface="Open Sans Light" panose="020B0306030504020204" pitchFamily="34" charset="0"/>
                <a:cs typeface="Open Sans Light" panose="020B0306030504020204" pitchFamily="34" charset="0"/>
              </a:rPr>
              <a:t>Mikuličienė</a:t>
            </a:r>
            <a:r>
              <a:rPr lang="lt-LT" sz="2800" dirty="0">
                <a:solidFill>
                  <a:schemeClr val="bg1"/>
                </a:solidFill>
                <a:ea typeface="Open Sans Light" panose="020B0306030504020204" pitchFamily="34" charset="0"/>
                <a:cs typeface="Open Sans Light" panose="020B0306030504020204" pitchFamily="34" charset="0"/>
              </a:rPr>
              <a:t>; Rimgailė </a:t>
            </a:r>
            <a:r>
              <a:rPr lang="lt-LT" sz="2800" dirty="0" err="1">
                <a:solidFill>
                  <a:schemeClr val="bg1"/>
                </a:solidFill>
                <a:ea typeface="Open Sans Light" panose="020B0306030504020204" pitchFamily="34" charset="0"/>
                <a:cs typeface="Open Sans Light" panose="020B0306030504020204" pitchFamily="34" charset="0"/>
              </a:rPr>
              <a:t>Pėtelytė</a:t>
            </a:r>
            <a:r>
              <a:rPr lang="lt-LT" sz="2800" dirty="0">
                <a:solidFill>
                  <a:schemeClr val="bg1"/>
                </a:solidFill>
                <a:ea typeface="Open Sans Light" panose="020B0306030504020204" pitchFamily="34" charset="0"/>
                <a:cs typeface="Open Sans Light" panose="020B0306030504020204" pitchFamily="34" charset="0"/>
              </a:rPr>
              <a:t> – Brazaitienė; </a:t>
            </a:r>
            <a:r>
              <a:rPr lang="lt-LT" sz="2800">
                <a:solidFill>
                  <a:schemeClr val="bg1"/>
                </a:solidFill>
                <a:ea typeface="Open Sans Light" panose="020B0306030504020204" pitchFamily="34" charset="0"/>
                <a:cs typeface="Open Sans Light" panose="020B0306030504020204" pitchFamily="34" charset="0"/>
              </a:rPr>
              <a:t>Dr. Jurgita </a:t>
            </a:r>
            <a:r>
              <a:rPr lang="lt-LT" sz="2800" dirty="0">
                <a:solidFill>
                  <a:schemeClr val="bg1"/>
                </a:solidFill>
                <a:ea typeface="Open Sans Light" panose="020B0306030504020204" pitchFamily="34" charset="0"/>
                <a:cs typeface="Open Sans Light" panose="020B0306030504020204" pitchFamily="34" charset="0"/>
              </a:rPr>
              <a:t>Autukaitė</a:t>
            </a:r>
            <a:br>
              <a:rPr lang="lt-LT" sz="2800" dirty="0">
                <a:solidFill>
                  <a:schemeClr val="bg1"/>
                </a:solidFill>
                <a:ea typeface="Open Sans Light" panose="020B0306030504020204" pitchFamily="34" charset="0"/>
                <a:cs typeface="Open Sans Light" panose="020B0306030504020204" pitchFamily="34" charset="0"/>
              </a:rPr>
            </a:br>
            <a:endParaRPr lang="en-US" sz="2800" dirty="0">
              <a:solidFill>
                <a:schemeClr val="bg1"/>
              </a:solidFill>
              <a:ea typeface="Open Sans Light" panose="020B0306030504020204" pitchFamily="34" charset="0"/>
              <a:cs typeface="Open Sans Light" panose="020B0306030504020204" pitchFamily="34" charset="0"/>
            </a:endParaRPr>
          </a:p>
        </p:txBody>
      </p:sp>
      <p:sp>
        <p:nvSpPr>
          <p:cNvPr id="3" name="Subtitle 2">
            <a:extLst>
              <a:ext uri="{FF2B5EF4-FFF2-40B4-BE49-F238E27FC236}">
                <a16:creationId xmlns:a16="http://schemas.microsoft.com/office/drawing/2014/main" id="{F081BCFC-8FBB-4B61-9EC3-39B70644B4C6}"/>
              </a:ext>
            </a:extLst>
          </p:cNvPr>
          <p:cNvSpPr>
            <a:spLocks noGrp="1"/>
          </p:cNvSpPr>
          <p:nvPr>
            <p:ph type="subTitle" idx="1"/>
          </p:nvPr>
        </p:nvSpPr>
        <p:spPr>
          <a:xfrm>
            <a:off x="1524000" y="5703054"/>
            <a:ext cx="9144000" cy="333375"/>
          </a:xfrm>
        </p:spPr>
        <p:txBody>
          <a:bodyPr>
            <a:normAutofit fontScale="85000" lnSpcReduction="20000"/>
          </a:bodyPr>
          <a:lstStyle/>
          <a:p>
            <a:r>
              <a:rPr lang="lt-LT" dirty="0">
                <a:solidFill>
                  <a:schemeClr val="bg1"/>
                </a:solidFill>
                <a:ea typeface="Open Sans" panose="020B0606030504020204" pitchFamily="34" charset="0"/>
                <a:cs typeface="Open Sans" panose="020B0606030504020204" pitchFamily="34" charset="0"/>
              </a:rPr>
              <a:t>2022 Kaunas</a:t>
            </a:r>
            <a:endParaRPr lang="en-US" dirty="0">
              <a:solidFill>
                <a:schemeClr val="bg1"/>
              </a:solidFill>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19EBB1E8-6B5D-4AC3-AD85-7DDD22716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9799" y="821571"/>
            <a:ext cx="3152402" cy="1141853"/>
          </a:xfrm>
          <a:prstGeom prst="rect">
            <a:avLst/>
          </a:prstGeom>
        </p:spPr>
      </p:pic>
    </p:spTree>
    <p:extLst>
      <p:ext uri="{BB962C8B-B14F-4D97-AF65-F5344CB8AC3E}">
        <p14:creationId xmlns:p14="http://schemas.microsoft.com/office/powerpoint/2010/main" val="158209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482"/>
            <a:ext cx="12192000" cy="7006482"/>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10</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7" name="Antraštė 6"/>
          <p:cNvSpPr>
            <a:spLocks noGrp="1"/>
          </p:cNvSpPr>
          <p:nvPr>
            <p:ph type="title"/>
          </p:nvPr>
        </p:nvSpPr>
        <p:spPr>
          <a:xfrm>
            <a:off x="838201" y="365126"/>
            <a:ext cx="4660780" cy="638052"/>
          </a:xfrm>
        </p:spPr>
        <p:txBody>
          <a:bodyPr>
            <a:normAutofit/>
          </a:bodyPr>
          <a:lstStyle/>
          <a:p>
            <a:pPr algn="ctr"/>
            <a:r>
              <a:rPr lang="lt-LT" sz="2800" dirty="0">
                <a:latin typeface="+mn-lt"/>
              </a:rPr>
              <a:t>AP programos žingsniai</a:t>
            </a:r>
          </a:p>
        </p:txBody>
      </p:sp>
      <p:sp>
        <p:nvSpPr>
          <p:cNvPr id="18" name="TextBox 17">
            <a:extLst>
              <a:ext uri="{FF2B5EF4-FFF2-40B4-BE49-F238E27FC236}">
                <a16:creationId xmlns:a16="http://schemas.microsoft.com/office/drawing/2014/main" id="{F494B302-4109-8E2F-C513-FD530E31A056}"/>
              </a:ext>
            </a:extLst>
          </p:cNvPr>
          <p:cNvSpPr txBox="1"/>
          <p:nvPr/>
        </p:nvSpPr>
        <p:spPr>
          <a:xfrm>
            <a:off x="301841" y="1054863"/>
            <a:ext cx="5492370" cy="3416320"/>
          </a:xfrm>
          <a:prstGeom prst="rect">
            <a:avLst/>
          </a:prstGeom>
          <a:noFill/>
        </p:spPr>
        <p:txBody>
          <a:bodyPr wrap="square">
            <a:spAutoFit/>
          </a:bodyPr>
          <a:lstStyle/>
          <a:p>
            <a:r>
              <a:rPr lang="lt-LT" dirty="0"/>
              <a:t> – </a:t>
            </a:r>
            <a:r>
              <a:rPr lang="lt-LT" b="1" dirty="0"/>
              <a:t>Tikslų nustatymas</a:t>
            </a:r>
            <a:r>
              <a:rPr lang="lt-LT" dirty="0"/>
              <a:t>: koks natūralus elgesys turėtų būti skatinamas?</a:t>
            </a:r>
            <a:br>
              <a:rPr lang="lt-LT" dirty="0"/>
            </a:br>
            <a:r>
              <a:rPr lang="lt-LT" dirty="0"/>
              <a:t> – </a:t>
            </a:r>
            <a:r>
              <a:rPr lang="lt-LT" b="1" dirty="0"/>
              <a:t>Planavimas</a:t>
            </a:r>
            <a:r>
              <a:rPr lang="lt-LT" dirty="0"/>
              <a:t>: kokios priemonės paskatintų tam tikrą elgesį, priemonių saugumas, kokių medžiagų reikia?</a:t>
            </a:r>
            <a:br>
              <a:rPr lang="lt-LT" dirty="0"/>
            </a:br>
            <a:r>
              <a:rPr lang="lt-LT" dirty="0"/>
              <a:t> – </a:t>
            </a:r>
            <a:r>
              <a:rPr lang="lt-LT" b="1" dirty="0"/>
              <a:t>Įgyvendinimas</a:t>
            </a:r>
            <a:r>
              <a:rPr lang="lt-LT" dirty="0"/>
              <a:t>: sudaryti planą ir įgyvendinti skirtingus praturtinimo tipus.</a:t>
            </a:r>
            <a:br>
              <a:rPr lang="lt-LT" dirty="0"/>
            </a:br>
            <a:r>
              <a:rPr lang="lt-LT" dirty="0"/>
              <a:t> – </a:t>
            </a:r>
            <a:r>
              <a:rPr lang="lt-LT" b="1" dirty="0"/>
              <a:t>Dokumentacija</a:t>
            </a:r>
            <a:r>
              <a:rPr lang="lt-LT" dirty="0"/>
              <a:t>: stebėti ir registruoti gyvūnų elgesį, kurie naudoja praturtinimą.</a:t>
            </a:r>
            <a:br>
              <a:rPr lang="lt-LT" dirty="0"/>
            </a:br>
            <a:r>
              <a:rPr lang="lt-LT" dirty="0"/>
              <a:t> – </a:t>
            </a:r>
            <a:r>
              <a:rPr lang="lt-LT" b="1" dirty="0"/>
              <a:t>Įvertinimas</a:t>
            </a:r>
            <a:r>
              <a:rPr lang="lt-LT" dirty="0"/>
              <a:t>: ar tai veikia taip, kaip planuota? Ar tai saugu?</a:t>
            </a:r>
            <a:br>
              <a:rPr lang="lt-LT" dirty="0"/>
            </a:br>
            <a:r>
              <a:rPr lang="lt-LT" dirty="0"/>
              <a:t> – </a:t>
            </a:r>
            <a:r>
              <a:rPr lang="lt-LT" b="1" dirty="0"/>
              <a:t>Pakartotinis koregavimas</a:t>
            </a:r>
            <a:r>
              <a:rPr lang="lt-LT" dirty="0"/>
              <a:t>: tinkamai pakoreguoti įgyvendinimą, kad gauti geriausią rezultatą gyvūnui.</a:t>
            </a:r>
          </a:p>
        </p:txBody>
      </p:sp>
      <p:sp>
        <p:nvSpPr>
          <p:cNvPr id="3" name="TextBox 2">
            <a:extLst>
              <a:ext uri="{FF2B5EF4-FFF2-40B4-BE49-F238E27FC236}">
                <a16:creationId xmlns:a16="http://schemas.microsoft.com/office/drawing/2014/main" id="{980286E7-F769-EFE3-923C-E56B64544182}"/>
              </a:ext>
            </a:extLst>
          </p:cNvPr>
          <p:cNvSpPr txBox="1"/>
          <p:nvPr/>
        </p:nvSpPr>
        <p:spPr>
          <a:xfrm>
            <a:off x="486604" y="4701518"/>
            <a:ext cx="4287367" cy="1815882"/>
          </a:xfrm>
          <a:prstGeom prst="rect">
            <a:avLst/>
          </a:prstGeom>
          <a:noFill/>
        </p:spPr>
        <p:txBody>
          <a:bodyPr wrap="square">
            <a:spAutoFit/>
          </a:bodyPr>
          <a:lstStyle/>
          <a:p>
            <a:r>
              <a:rPr lang="lt-LT" sz="1600" dirty="0"/>
              <a:t>Praturtinimas yra svarbus teigiamos gyvūnų gerovės aspektas, bet vien jis negali kompensuoti prasto aptvaro dizaino, netinkamos mitybos, sveikatos priežiūros trūkumo ar bet kokios kitos prastos valdymo veiklos, </a:t>
            </a:r>
          </a:p>
          <a:p>
            <a:r>
              <a:rPr lang="lt-LT" sz="1600" dirty="0"/>
              <a:t> standartų neatitinkančios priežiūros, dėl kurios pablogėja gyvūnų gerovė.</a:t>
            </a:r>
          </a:p>
        </p:txBody>
      </p:sp>
      <p:sp>
        <p:nvSpPr>
          <p:cNvPr id="8" name="TextBox 7">
            <a:extLst>
              <a:ext uri="{FF2B5EF4-FFF2-40B4-BE49-F238E27FC236}">
                <a16:creationId xmlns:a16="http://schemas.microsoft.com/office/drawing/2014/main" id="{AD2AA437-6E31-E26C-57E3-11EF63332750}"/>
              </a:ext>
            </a:extLst>
          </p:cNvPr>
          <p:cNvSpPr txBox="1"/>
          <p:nvPr/>
        </p:nvSpPr>
        <p:spPr>
          <a:xfrm rot="10800000" flipV="1">
            <a:off x="7208669" y="1777685"/>
            <a:ext cx="4554244" cy="1815882"/>
          </a:xfrm>
          <a:prstGeom prst="rect">
            <a:avLst/>
          </a:prstGeom>
          <a:noFill/>
        </p:spPr>
        <p:txBody>
          <a:bodyPr wrap="square">
            <a:spAutoFit/>
          </a:bodyPr>
          <a:lstStyle/>
          <a:p>
            <a:r>
              <a:rPr lang="lt-LT" sz="1600" dirty="0"/>
              <a:t>AP dokumentavimas gali būti atliktas įvairiais būdais: gyvūnų priežiūros darbuotojai su inicialais kalendoriniu formatu įrašo, kada buvo suteikta praturtinimo priemonė; vaizdo įrašymas, nuotraukos, kompiuterinės programos (ZIMS);</a:t>
            </a:r>
          </a:p>
          <a:p>
            <a:r>
              <a:rPr lang="lt-LT" sz="1600" dirty="0"/>
              <a:t> AP dokumentai gali padėti išnagrinėti tendencijas ir įvertinti praturtinimo strategijas.</a:t>
            </a:r>
          </a:p>
        </p:txBody>
      </p:sp>
      <p:pic>
        <p:nvPicPr>
          <p:cNvPr id="9" name="Paveikslėlis 8">
            <a:extLst>
              <a:ext uri="{FF2B5EF4-FFF2-40B4-BE49-F238E27FC236}">
                <a16:creationId xmlns:a16="http://schemas.microsoft.com/office/drawing/2014/main" id="{B05B824F-F371-3CF5-601D-AC6C951AC4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2505" y="4084973"/>
            <a:ext cx="2611562" cy="676680"/>
          </a:xfrm>
          <a:prstGeom prst="rect">
            <a:avLst/>
          </a:prstGeom>
        </p:spPr>
      </p:pic>
      <p:pic>
        <p:nvPicPr>
          <p:cNvPr id="1026" name="Picture 2" descr="Species360 ZIMS Help">
            <a:extLst>
              <a:ext uri="{FF2B5EF4-FFF2-40B4-BE49-F238E27FC236}">
                <a16:creationId xmlns:a16="http://schemas.microsoft.com/office/drawing/2014/main" id="{CCB6865E-DC2E-B39B-D13C-4687B2A30D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82361" y="3812653"/>
            <a:ext cx="3005045" cy="20110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121B939-F93F-7EAF-05B2-2F97A6A28005}"/>
              </a:ext>
            </a:extLst>
          </p:cNvPr>
          <p:cNvSpPr txBox="1"/>
          <p:nvPr/>
        </p:nvSpPr>
        <p:spPr>
          <a:xfrm>
            <a:off x="5932505" y="4705102"/>
            <a:ext cx="2439139" cy="246221"/>
          </a:xfrm>
          <a:prstGeom prst="rect">
            <a:avLst/>
          </a:prstGeom>
          <a:noFill/>
        </p:spPr>
        <p:txBody>
          <a:bodyPr wrap="square">
            <a:spAutoFit/>
          </a:bodyPr>
          <a:lstStyle/>
          <a:p>
            <a:r>
              <a:rPr lang="lt-LT" sz="1000" dirty="0"/>
              <a:t>https://www.species360.org/</a:t>
            </a:r>
          </a:p>
        </p:txBody>
      </p:sp>
    </p:spTree>
    <p:extLst>
      <p:ext uri="{BB962C8B-B14F-4D97-AF65-F5344CB8AC3E}">
        <p14:creationId xmlns:p14="http://schemas.microsoft.com/office/powerpoint/2010/main" val="662997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136525"/>
            <a:ext cx="2775012" cy="625127"/>
          </a:xfrm>
        </p:spPr>
        <p:txBody>
          <a:bodyPr>
            <a:normAutofit fontScale="90000"/>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a:xfrm>
            <a:off x="337351" y="199178"/>
            <a:ext cx="5834313" cy="6042578"/>
          </a:xfrm>
        </p:spPr>
        <p:txBody>
          <a:bodyPr>
            <a:normAutofit fontScale="25000" lnSpcReduction="20000"/>
          </a:bodyPr>
          <a:lstStyle/>
          <a:p>
            <a:pPr marL="0" indent="0">
              <a:buNone/>
            </a:pPr>
            <a:r>
              <a:rPr lang="lt-LT" sz="8000" dirty="0"/>
              <a:t>V. J. </a:t>
            </a:r>
            <a:r>
              <a:rPr lang="lt-LT" sz="8000" dirty="0" err="1"/>
              <a:t>Hare</a:t>
            </a:r>
            <a:r>
              <a:rPr lang="lt-LT" sz="8000" dirty="0"/>
              <a:t> pataria:</a:t>
            </a:r>
          </a:p>
          <a:p>
            <a:pPr marL="0" indent="0">
              <a:buNone/>
            </a:pPr>
            <a:endParaRPr lang="lt-LT" sz="800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7200" b="1" i="0" u="none" strike="noStrike" kern="1200" cap="none" spc="0" normalizeH="0" baseline="0" noProof="0" dirty="0">
                <a:ln>
                  <a:noFill/>
                </a:ln>
                <a:solidFill>
                  <a:prstClr val="black"/>
                </a:solidFill>
                <a:effectLst/>
                <a:uLnTx/>
                <a:uFillTx/>
                <a:latin typeface="Calibri" panose="020F0502020204030204"/>
                <a:ea typeface="+mn-ea"/>
                <a:cs typeface="+mn-cs"/>
              </a:rPr>
              <a:t>Vertinimo įrankiai </a:t>
            </a:r>
            <a:r>
              <a:rPr kumimoji="0" lang="lt-LT"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7200" b="1" i="0" u="none" strike="noStrike" kern="1200" cap="none" spc="0" normalizeH="0" baseline="0" noProof="0" dirty="0">
                <a:ln>
                  <a:noFill/>
                </a:ln>
                <a:solidFill>
                  <a:prstClr val="black"/>
                </a:solidFill>
                <a:effectLst/>
                <a:uLnTx/>
                <a:uFillTx/>
                <a:latin typeface="Calibri" panose="020F0502020204030204"/>
                <a:ea typeface="+mn-ea"/>
                <a:cs typeface="+mn-cs"/>
              </a:rPr>
              <a:t>tiesioginis</a:t>
            </a:r>
            <a:r>
              <a:rPr kumimoji="0" lang="lt-LT" sz="7200" b="0" i="0" u="none" strike="noStrike" kern="1200" cap="none" spc="0" normalizeH="0" baseline="0" noProof="0" dirty="0">
                <a:ln>
                  <a:noFill/>
                </a:ln>
                <a:solidFill>
                  <a:prstClr val="black"/>
                </a:solidFill>
                <a:effectLst/>
                <a:uLnTx/>
                <a:uFillTx/>
                <a:latin typeface="Calibri" panose="020F0502020204030204"/>
                <a:ea typeface="+mn-ea"/>
                <a:cs typeface="+mn-cs"/>
              </a:rPr>
              <a:t> - stovėti ir stebėti; </a:t>
            </a:r>
            <a:r>
              <a:rPr kumimoji="0" lang="lt-LT" sz="7200" b="1" i="0" u="none" strike="noStrike" kern="1200" cap="none" spc="0" normalizeH="0" baseline="0" noProof="0" dirty="0">
                <a:ln>
                  <a:noFill/>
                </a:ln>
                <a:solidFill>
                  <a:prstClr val="black"/>
                </a:solidFill>
                <a:effectLst/>
                <a:uLnTx/>
                <a:uFillTx/>
                <a:latin typeface="Calibri" panose="020F0502020204030204"/>
                <a:ea typeface="+mn-ea"/>
                <a:cs typeface="+mn-cs"/>
              </a:rPr>
              <a:t>netiesioginis</a:t>
            </a:r>
            <a:r>
              <a:rPr kumimoji="0" lang="lt-LT" sz="7200" b="0" i="0" u="none" strike="noStrike" kern="1200" cap="none" spc="0" normalizeH="0" baseline="0" noProof="0" dirty="0">
                <a:ln>
                  <a:noFill/>
                </a:ln>
                <a:solidFill>
                  <a:prstClr val="black"/>
                </a:solidFill>
                <a:effectLst/>
                <a:uLnTx/>
                <a:uFillTx/>
                <a:latin typeface="Calibri" panose="020F0502020204030204"/>
                <a:ea typeface="+mn-ea"/>
                <a:cs typeface="+mn-cs"/>
              </a:rPr>
              <a:t> – matoma, kad objektas panaudotas, suėstas, liestas, nenaudotas. </a:t>
            </a:r>
            <a:endParaRPr lang="lt-LT" sz="8000" dirty="0"/>
          </a:p>
          <a:p>
            <a:pPr marL="0" indent="0">
              <a:buNone/>
            </a:pPr>
            <a:r>
              <a:rPr lang="lt-LT" sz="7200" dirty="0"/>
              <a:t>„Stebėkite ir užsirašykite kas vyksta, kaip keičiasi elgsena. Neišmeskite alternatyvų sąrašo. </a:t>
            </a:r>
          </a:p>
          <a:p>
            <a:pPr marL="0" indent="0">
              <a:buNone/>
            </a:pPr>
            <a:r>
              <a:rPr lang="lt-LT" sz="7200" dirty="0"/>
              <a:t>Kuo ilgesnės pertraukos, tuo didesnis susidomėjimas. </a:t>
            </a:r>
          </a:p>
          <a:p>
            <a:pPr marL="0" indent="0">
              <a:buNone/>
            </a:pPr>
            <a:r>
              <a:rPr lang="lt-LT" sz="7200" dirty="0"/>
              <a:t>Kai sužinosite ką jie renkasi, toliau siūlykite kitus pasirinkimus, BET užtikrinkite, kad jie gautų mėgstamiausius.</a:t>
            </a:r>
          </a:p>
          <a:p>
            <a:pPr marL="0" indent="0">
              <a:buNone/>
            </a:pPr>
            <a:r>
              <a:rPr lang="lt-LT" sz="6400" i="1" dirty="0"/>
              <a:t>Dažni pasiteisinimai  kodėl nedaroma - </a:t>
            </a:r>
          </a:p>
          <a:p>
            <a:pPr marL="0" indent="0">
              <a:buNone/>
            </a:pPr>
            <a:r>
              <a:rPr lang="lt-LT" sz="6400" i="1" dirty="0"/>
              <a:t>Užima per daug laiko...</a:t>
            </a:r>
          </a:p>
          <a:p>
            <a:pPr marL="0" indent="0">
              <a:buNone/>
            </a:pPr>
            <a:r>
              <a:rPr lang="lt-LT" sz="6400" i="1" dirty="0"/>
              <a:t>Per didelė netvarka...</a:t>
            </a:r>
          </a:p>
          <a:p>
            <a:pPr marL="0" indent="0">
              <a:buNone/>
            </a:pPr>
            <a:r>
              <a:rPr lang="lt-LT" sz="6400" i="1" dirty="0"/>
              <a:t>Pernelyg komplikuota...</a:t>
            </a:r>
          </a:p>
          <a:p>
            <a:pPr marL="0" indent="0">
              <a:buNone/>
            </a:pPr>
            <a:r>
              <a:rPr lang="lt-LT" sz="6400" i="1" dirty="0"/>
              <a:t>Neveikia...</a:t>
            </a:r>
          </a:p>
          <a:p>
            <a:pPr marL="0" indent="0">
              <a:buNone/>
            </a:pPr>
            <a:r>
              <a:rPr lang="lt-LT" sz="6400" i="1" dirty="0"/>
              <a:t>Per daug laiko sugaištama ruošiant...</a:t>
            </a:r>
          </a:p>
          <a:p>
            <a:pPr marL="0" indent="0">
              <a:buNone/>
            </a:pPr>
            <a:r>
              <a:rPr lang="lt-LT" sz="6400" i="1" dirty="0"/>
              <a:t>Per brangu...</a:t>
            </a:r>
          </a:p>
          <a:p>
            <a:pPr marL="0" indent="0">
              <a:buNone/>
            </a:pPr>
            <a:r>
              <a:rPr lang="lt-LT" sz="7200" dirty="0"/>
              <a:t>Tai daroma iš meilės, o ne dėl pinigų. AP nėra prabanga ar ne laiku atėjusi mintis. Tai YRA reikšmingas </a:t>
            </a:r>
            <a:r>
              <a:rPr lang="lt-LT" sz="7200" b="1" dirty="0"/>
              <a:t>elgsenos valdymo įrankis. “</a:t>
            </a:r>
          </a:p>
          <a:p>
            <a:pPr marL="0" indent="0">
              <a:buNone/>
            </a:pPr>
            <a:endParaRPr lang="lt-LT" sz="4800" dirty="0"/>
          </a:p>
          <a:p>
            <a:pPr marL="0" indent="0">
              <a:buNone/>
            </a:pPr>
            <a:endParaRPr lang="lt-LT" sz="4800" dirty="0"/>
          </a:p>
          <a:p>
            <a:pPr marL="0" indent="0">
              <a:buNone/>
            </a:pPr>
            <a:endParaRPr lang="lt-LT" sz="4800" dirty="0"/>
          </a:p>
          <a:p>
            <a:pPr marL="0" indent="0">
              <a:buNone/>
            </a:pPr>
            <a:r>
              <a:rPr lang="lt-LT" sz="4800" dirty="0"/>
              <a:t>	</a:t>
            </a:r>
            <a:endParaRPr lang="lt-LT" sz="8000" dirty="0"/>
          </a:p>
        </p:txBody>
      </p:sp>
      <p:pic>
        <p:nvPicPr>
          <p:cNvPr id="10" name="Paveikslėlis 9">
            <a:extLst>
              <a:ext uri="{FF2B5EF4-FFF2-40B4-BE49-F238E27FC236}">
                <a16:creationId xmlns:a16="http://schemas.microsoft.com/office/drawing/2014/main" id="{47EC0F38-1E6C-45FB-A144-44F05682B2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5909" y="857550"/>
            <a:ext cx="4607644" cy="5052919"/>
          </a:xfrm>
          <a:prstGeom prst="rect">
            <a:avLst/>
          </a:prstGeom>
        </p:spPr>
      </p:pic>
    </p:spTree>
    <p:extLst>
      <p:ext uri="{BB962C8B-B14F-4D97-AF65-F5344CB8AC3E}">
        <p14:creationId xmlns:p14="http://schemas.microsoft.com/office/powerpoint/2010/main" val="3238506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9" name="Paveikslėlis 8">
            <a:extLst>
              <a:ext uri="{FF2B5EF4-FFF2-40B4-BE49-F238E27FC236}">
                <a16:creationId xmlns:a16="http://schemas.microsoft.com/office/drawing/2014/main" id="{726E8F32-AA50-6BEC-BD2F-4C08EC3FC28A}"/>
              </a:ext>
            </a:extLst>
          </p:cNvPr>
          <p:cNvPicPr>
            <a:picLocks noChangeAspect="1"/>
          </p:cNvPicPr>
          <p:nvPr/>
        </p:nvPicPr>
        <p:blipFill>
          <a:blip r:embed="rId4"/>
          <a:stretch>
            <a:fillRect/>
          </a:stretch>
        </p:blipFill>
        <p:spPr>
          <a:xfrm>
            <a:off x="669241" y="457665"/>
            <a:ext cx="10683822" cy="779577"/>
          </a:xfrm>
          <a:prstGeom prst="rect">
            <a:avLst/>
          </a:prstGeom>
        </p:spPr>
      </p:pic>
      <p:sp>
        <p:nvSpPr>
          <p:cNvPr id="12" name="TextBox 11">
            <a:extLst>
              <a:ext uri="{FF2B5EF4-FFF2-40B4-BE49-F238E27FC236}">
                <a16:creationId xmlns:a16="http://schemas.microsoft.com/office/drawing/2014/main" id="{5A10BE1D-BCA4-B001-D1D1-0D1B787999D7}"/>
              </a:ext>
            </a:extLst>
          </p:cNvPr>
          <p:cNvSpPr txBox="1"/>
          <p:nvPr/>
        </p:nvSpPr>
        <p:spPr>
          <a:xfrm>
            <a:off x="669241" y="1309367"/>
            <a:ext cx="6202906"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t>Žirafų laikymas ir priežiūra rekonstrukcijos metu</a:t>
            </a:r>
          </a:p>
        </p:txBody>
      </p:sp>
      <p:pic>
        <p:nvPicPr>
          <p:cNvPr id="14" name="Paveikslėlis 13">
            <a:extLst>
              <a:ext uri="{FF2B5EF4-FFF2-40B4-BE49-F238E27FC236}">
                <a16:creationId xmlns:a16="http://schemas.microsoft.com/office/drawing/2014/main" id="{32E64A31-67F3-3E41-DA5A-8D0A37227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432" y="1824420"/>
            <a:ext cx="5380003" cy="4426786"/>
          </a:xfrm>
          <a:prstGeom prst="rect">
            <a:avLst/>
          </a:prstGeom>
        </p:spPr>
      </p:pic>
      <p:pic>
        <p:nvPicPr>
          <p:cNvPr id="15" name="Paveikslėlis 14">
            <a:extLst>
              <a:ext uri="{FF2B5EF4-FFF2-40B4-BE49-F238E27FC236}">
                <a16:creationId xmlns:a16="http://schemas.microsoft.com/office/drawing/2014/main" id="{53737BAB-88D7-E4BD-4E1B-7A9BCF8E5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8203" y="1815362"/>
            <a:ext cx="5380003" cy="4426786"/>
          </a:xfrm>
          <a:prstGeom prst="rect">
            <a:avLst/>
          </a:prstGeom>
        </p:spPr>
      </p:pic>
    </p:spTree>
    <p:extLst>
      <p:ext uri="{BB962C8B-B14F-4D97-AF65-F5344CB8AC3E}">
        <p14:creationId xmlns:p14="http://schemas.microsoft.com/office/powerpoint/2010/main" val="668108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2" name="Paveikslėlis 1">
            <a:extLst>
              <a:ext uri="{FF2B5EF4-FFF2-40B4-BE49-F238E27FC236}">
                <a16:creationId xmlns:a16="http://schemas.microsoft.com/office/drawing/2014/main" id="{B8BDE9A4-7050-01FA-2174-193AC3DFE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470" y="966873"/>
            <a:ext cx="7325139" cy="5754602"/>
          </a:xfrm>
          <a:prstGeom prst="rect">
            <a:avLst/>
          </a:prstGeom>
        </p:spPr>
      </p:pic>
      <p:sp>
        <p:nvSpPr>
          <p:cNvPr id="11" name="TextBox 10">
            <a:extLst>
              <a:ext uri="{FF2B5EF4-FFF2-40B4-BE49-F238E27FC236}">
                <a16:creationId xmlns:a16="http://schemas.microsoft.com/office/drawing/2014/main" id="{DBB92CD2-B28C-20DD-43E8-D62CE0B93D5E}"/>
              </a:ext>
            </a:extLst>
          </p:cNvPr>
          <p:cNvSpPr txBox="1"/>
          <p:nvPr/>
        </p:nvSpPr>
        <p:spPr>
          <a:xfrm>
            <a:off x="2015885" y="327724"/>
            <a:ext cx="6371128" cy="369332"/>
          </a:xfrm>
          <a:prstGeom prst="rect">
            <a:avLst/>
          </a:prstGeom>
          <a:noFill/>
        </p:spPr>
        <p:txBody>
          <a:bodyPr wrap="square">
            <a:spAutoFit/>
          </a:bodyPr>
          <a:lstStyle/>
          <a:p>
            <a:r>
              <a:rPr kumimoji="0" lang="lt-LT" sz="1800" b="0" i="0" u="none" strike="noStrike" kern="1200" cap="none" spc="0" normalizeH="0" baseline="0" noProof="0" dirty="0">
                <a:ln>
                  <a:noFill/>
                </a:ln>
                <a:solidFill>
                  <a:prstClr val="black"/>
                </a:solidFill>
                <a:effectLst/>
                <a:uLnTx/>
                <a:uFillTx/>
                <a:latin typeface="Calibri Light" panose="020F0302020204030204"/>
                <a:ea typeface="+mj-ea"/>
                <a:cs typeface="+mj-cs"/>
              </a:rPr>
              <a:t>Žirafų elgesio valdymas mitybinio – socialinio praturtinimo pagalba. </a:t>
            </a:r>
            <a:endParaRPr lang="lt-LT" dirty="0"/>
          </a:p>
        </p:txBody>
      </p:sp>
    </p:spTree>
    <p:extLst>
      <p:ext uri="{BB962C8B-B14F-4D97-AF65-F5344CB8AC3E}">
        <p14:creationId xmlns:p14="http://schemas.microsoft.com/office/powerpoint/2010/main" val="40178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2" name="Paveikslėlis 1">
            <a:extLst>
              <a:ext uri="{FF2B5EF4-FFF2-40B4-BE49-F238E27FC236}">
                <a16:creationId xmlns:a16="http://schemas.microsoft.com/office/drawing/2014/main" id="{1AA21CE2-4D76-6F7F-2376-F9202F4EA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53" y="759515"/>
            <a:ext cx="10575235" cy="5948570"/>
          </a:xfrm>
          <a:prstGeom prst="rect">
            <a:avLst/>
          </a:prstGeom>
        </p:spPr>
      </p:pic>
      <p:sp>
        <p:nvSpPr>
          <p:cNvPr id="8" name="TextBox 7">
            <a:extLst>
              <a:ext uri="{FF2B5EF4-FFF2-40B4-BE49-F238E27FC236}">
                <a16:creationId xmlns:a16="http://schemas.microsoft.com/office/drawing/2014/main" id="{A6D077E2-6D81-8A68-1504-73BCA86568F0}"/>
              </a:ext>
            </a:extLst>
          </p:cNvPr>
          <p:cNvSpPr txBox="1"/>
          <p:nvPr/>
        </p:nvSpPr>
        <p:spPr>
          <a:xfrm>
            <a:off x="1334173" y="322715"/>
            <a:ext cx="8014002" cy="369332"/>
          </a:xfrm>
          <a:prstGeom prst="rect">
            <a:avLst/>
          </a:prstGeom>
          <a:noFill/>
        </p:spPr>
        <p:txBody>
          <a:bodyPr wrap="square">
            <a:spAutoFit/>
          </a:bodyPr>
          <a:lstStyle/>
          <a:p>
            <a:r>
              <a:rPr kumimoji="0" lang="lt-LT" sz="1800" b="0" i="0" u="none" strike="noStrike" kern="1200" cap="none" spc="0" normalizeH="0" baseline="0" noProof="0" dirty="0">
                <a:ln>
                  <a:noFill/>
                </a:ln>
                <a:solidFill>
                  <a:prstClr val="black"/>
                </a:solidFill>
                <a:effectLst/>
                <a:uLnTx/>
                <a:uFillTx/>
                <a:latin typeface="Calibri Light" panose="020F0302020204030204"/>
                <a:ea typeface="+mj-ea"/>
                <a:cs typeface="+mj-cs"/>
              </a:rPr>
              <a:t>Žirafų elgesio valdymas mitybinio – socialinio praturtinimo pagalba. </a:t>
            </a:r>
            <a:endParaRPr lang="lt-LT" dirty="0"/>
          </a:p>
        </p:txBody>
      </p:sp>
    </p:spTree>
    <p:extLst>
      <p:ext uri="{BB962C8B-B14F-4D97-AF65-F5344CB8AC3E}">
        <p14:creationId xmlns:p14="http://schemas.microsoft.com/office/powerpoint/2010/main" val="2714129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3" name="TextBox 2">
            <a:extLst>
              <a:ext uri="{FF2B5EF4-FFF2-40B4-BE49-F238E27FC236}">
                <a16:creationId xmlns:a16="http://schemas.microsoft.com/office/drawing/2014/main" id="{3F669B44-8822-FD9F-5B78-B06381C172F3}"/>
              </a:ext>
            </a:extLst>
          </p:cNvPr>
          <p:cNvSpPr txBox="1"/>
          <p:nvPr/>
        </p:nvSpPr>
        <p:spPr>
          <a:xfrm>
            <a:off x="375356" y="605718"/>
            <a:ext cx="6202906" cy="369332"/>
          </a:xfrm>
          <a:prstGeom prst="rect">
            <a:avLst/>
          </a:prstGeom>
          <a:noFill/>
        </p:spPr>
        <p:txBody>
          <a:bodyPr wrap="square">
            <a:spAutoFit/>
          </a:bodyPr>
          <a:lstStyle/>
          <a:p>
            <a:r>
              <a:rPr kumimoji="0" lang="lt-LT" sz="1800" b="0" i="0" u="none" strike="noStrike" kern="1200" cap="none" spc="0" normalizeH="0" baseline="0" noProof="0" dirty="0">
                <a:ln>
                  <a:noFill/>
                </a:ln>
                <a:solidFill>
                  <a:prstClr val="black"/>
                </a:solidFill>
                <a:effectLst/>
                <a:uLnTx/>
                <a:uFillTx/>
                <a:latin typeface="Calibri Light" panose="020F0302020204030204"/>
                <a:ea typeface="+mj-ea"/>
                <a:cs typeface="+mj-cs"/>
              </a:rPr>
              <a:t>Stumbrų elgesys ir praturtinimai rekonstrukcijos metu </a:t>
            </a:r>
            <a:endParaRPr lang="lt-LT" dirty="0"/>
          </a:p>
        </p:txBody>
      </p:sp>
      <p:pic>
        <p:nvPicPr>
          <p:cNvPr id="9" name="Turinio vietos rezervavimo ženklas 2">
            <a:extLst>
              <a:ext uri="{FF2B5EF4-FFF2-40B4-BE49-F238E27FC236}">
                <a16:creationId xmlns:a16="http://schemas.microsoft.com/office/drawing/2014/main" id="{DF3068ED-3B0F-5A6B-A636-A865890DFA04}"/>
              </a:ext>
            </a:extLst>
          </p:cNvPr>
          <p:cNvPicPr>
            <a:picLocks noChangeAspect="1"/>
          </p:cNvPicPr>
          <p:nvPr/>
        </p:nvPicPr>
        <p:blipFill rotWithShape="1">
          <a:blip r:embed="rId4">
            <a:extLst>
              <a:ext uri="{28A0092B-C50C-407E-A947-70E740481C1C}">
                <a14:useLocalDpi xmlns:a14="http://schemas.microsoft.com/office/drawing/2010/main" val="0"/>
              </a:ext>
            </a:extLst>
          </a:blip>
          <a:srcRect r="25141" b="735"/>
          <a:stretch/>
        </p:blipFill>
        <p:spPr>
          <a:xfrm>
            <a:off x="185910" y="1754043"/>
            <a:ext cx="6110655" cy="3872387"/>
          </a:xfrm>
          <a:prstGeom prst="rect">
            <a:avLst/>
          </a:prstGeom>
        </p:spPr>
      </p:pic>
      <p:pic>
        <p:nvPicPr>
          <p:cNvPr id="10" name="Paveikslėlis 9">
            <a:extLst>
              <a:ext uri="{FF2B5EF4-FFF2-40B4-BE49-F238E27FC236}">
                <a16:creationId xmlns:a16="http://schemas.microsoft.com/office/drawing/2014/main" id="{E6691CA3-9E38-7132-1EB2-AB08F1B153B2}"/>
              </a:ext>
            </a:extLst>
          </p:cNvPr>
          <p:cNvPicPr>
            <a:picLocks noChangeAspect="1"/>
          </p:cNvPicPr>
          <p:nvPr/>
        </p:nvPicPr>
        <p:blipFill rotWithShape="1">
          <a:blip r:embed="rId5">
            <a:extLst>
              <a:ext uri="{28A0092B-C50C-407E-A947-70E740481C1C}">
                <a14:useLocalDpi xmlns:a14="http://schemas.microsoft.com/office/drawing/2010/main" val="0"/>
              </a:ext>
            </a:extLst>
          </a:blip>
          <a:srcRect t="14914" r="110" b="27881"/>
          <a:stretch/>
        </p:blipFill>
        <p:spPr>
          <a:xfrm>
            <a:off x="6423963" y="1423943"/>
            <a:ext cx="4502426" cy="4753020"/>
          </a:xfrm>
          <a:prstGeom prst="rect">
            <a:avLst/>
          </a:prstGeom>
        </p:spPr>
      </p:pic>
    </p:spTree>
    <p:extLst>
      <p:ext uri="{BB962C8B-B14F-4D97-AF65-F5344CB8AC3E}">
        <p14:creationId xmlns:p14="http://schemas.microsoft.com/office/powerpoint/2010/main" val="218151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3" name="TextBox 2">
            <a:extLst>
              <a:ext uri="{FF2B5EF4-FFF2-40B4-BE49-F238E27FC236}">
                <a16:creationId xmlns:a16="http://schemas.microsoft.com/office/drawing/2014/main" id="{CB18C24F-C7BB-0E28-AE70-B82EB39DEB26}"/>
              </a:ext>
            </a:extLst>
          </p:cNvPr>
          <p:cNvSpPr txBox="1"/>
          <p:nvPr/>
        </p:nvSpPr>
        <p:spPr>
          <a:xfrm>
            <a:off x="2629001" y="645247"/>
            <a:ext cx="6206836" cy="646331"/>
          </a:xfrm>
          <a:prstGeom prst="rect">
            <a:avLst/>
          </a:prstGeom>
          <a:noFill/>
        </p:spPr>
        <p:txBody>
          <a:bodyPr wrap="square">
            <a:spAutoFit/>
          </a:bodyPr>
          <a:lstStyle/>
          <a:p>
            <a:r>
              <a:rPr lang="lt-LT" sz="1800" dirty="0"/>
              <a:t>Plėšriųjų žinduolių reakcija į aplinkos pokyčius</a:t>
            </a:r>
            <a:br>
              <a:rPr lang="lt-LT" sz="1600" dirty="0"/>
            </a:br>
            <a:endParaRPr lang="lt-LT" dirty="0"/>
          </a:p>
        </p:txBody>
      </p:sp>
      <p:pic>
        <p:nvPicPr>
          <p:cNvPr id="8" name="Turinio vietos rezervavimo ženklas 2">
            <a:extLst>
              <a:ext uri="{FF2B5EF4-FFF2-40B4-BE49-F238E27FC236}">
                <a16:creationId xmlns:a16="http://schemas.microsoft.com/office/drawing/2014/main" id="{1F93B70A-F5B0-2278-5507-9060AB57D959}"/>
              </a:ext>
            </a:extLst>
          </p:cNvPr>
          <p:cNvPicPr>
            <a:picLocks noChangeAspect="1"/>
          </p:cNvPicPr>
          <p:nvPr/>
        </p:nvPicPr>
        <p:blipFill rotWithShape="1">
          <a:blip r:embed="rId4">
            <a:extLst>
              <a:ext uri="{28A0092B-C50C-407E-A947-70E740481C1C}">
                <a14:useLocalDpi xmlns:a14="http://schemas.microsoft.com/office/drawing/2010/main" val="0"/>
              </a:ext>
            </a:extLst>
          </a:blip>
          <a:srcRect r="27036" b="823"/>
          <a:stretch/>
        </p:blipFill>
        <p:spPr>
          <a:xfrm>
            <a:off x="2637467" y="1117600"/>
            <a:ext cx="6221843" cy="5593409"/>
          </a:xfrm>
          <a:prstGeom prst="rect">
            <a:avLst/>
          </a:prstGeom>
        </p:spPr>
      </p:pic>
    </p:spTree>
    <p:extLst>
      <p:ext uri="{BB962C8B-B14F-4D97-AF65-F5344CB8AC3E}">
        <p14:creationId xmlns:p14="http://schemas.microsoft.com/office/powerpoint/2010/main" val="1104760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3" name="TextBox 2">
            <a:extLst>
              <a:ext uri="{FF2B5EF4-FFF2-40B4-BE49-F238E27FC236}">
                <a16:creationId xmlns:a16="http://schemas.microsoft.com/office/drawing/2014/main" id="{D51EF080-4D33-161D-0A7D-76A7F2C6092D}"/>
              </a:ext>
            </a:extLst>
          </p:cNvPr>
          <p:cNvSpPr txBox="1"/>
          <p:nvPr/>
        </p:nvSpPr>
        <p:spPr>
          <a:xfrm>
            <a:off x="1885452" y="430212"/>
            <a:ext cx="7994072" cy="400110"/>
          </a:xfrm>
          <a:prstGeom prst="rect">
            <a:avLst/>
          </a:prstGeom>
          <a:noFill/>
        </p:spPr>
        <p:txBody>
          <a:bodyPr wrap="square">
            <a:spAutoFit/>
          </a:bodyPr>
          <a:lstStyle/>
          <a:p>
            <a:r>
              <a:rPr kumimoji="0" lang="lt-LT" sz="2000" b="0" i="0" u="none" strike="noStrike" kern="1200" cap="none" spc="0" normalizeH="0" baseline="0" noProof="0" dirty="0">
                <a:ln>
                  <a:noFill/>
                </a:ln>
                <a:solidFill>
                  <a:prstClr val="black"/>
                </a:solidFill>
                <a:effectLst/>
                <a:uLnTx/>
                <a:uFillTx/>
                <a:latin typeface="Calibri Light" panose="020F0302020204030204"/>
                <a:ea typeface="+mj-ea"/>
                <a:cs typeface="+mj-cs"/>
              </a:rPr>
              <a:t>Arktinio vilko pratinimas prie transportavimo dėžės-gaudyklės.</a:t>
            </a:r>
            <a:endParaRPr lang="lt-LT" dirty="0"/>
          </a:p>
        </p:txBody>
      </p:sp>
      <p:pic>
        <p:nvPicPr>
          <p:cNvPr id="8" name="Turinio vietos rezervavimo ženklas 8">
            <a:extLst>
              <a:ext uri="{FF2B5EF4-FFF2-40B4-BE49-F238E27FC236}">
                <a16:creationId xmlns:a16="http://schemas.microsoft.com/office/drawing/2014/main" id="{5A024862-2EFA-AB6A-1906-2EE8659E9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574" y="910224"/>
            <a:ext cx="7765774" cy="5824331"/>
          </a:xfrm>
          <a:prstGeom prst="rect">
            <a:avLst/>
          </a:prstGeom>
        </p:spPr>
      </p:pic>
    </p:spTree>
    <p:extLst>
      <p:ext uri="{BB962C8B-B14F-4D97-AF65-F5344CB8AC3E}">
        <p14:creationId xmlns:p14="http://schemas.microsoft.com/office/powerpoint/2010/main" val="2937642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2" name="Turinio vietos rezervavimo ženklas 7">
            <a:extLst>
              <a:ext uri="{FF2B5EF4-FFF2-40B4-BE49-F238E27FC236}">
                <a16:creationId xmlns:a16="http://schemas.microsoft.com/office/drawing/2014/main" id="{BCA94A5D-71F2-D56E-0E04-42DA0EF67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097" y="869483"/>
            <a:ext cx="7738240" cy="5803680"/>
          </a:xfrm>
          <a:prstGeom prst="rect">
            <a:avLst/>
          </a:prstGeom>
        </p:spPr>
      </p:pic>
      <p:sp>
        <p:nvSpPr>
          <p:cNvPr id="8" name="TextBox 7">
            <a:extLst>
              <a:ext uri="{FF2B5EF4-FFF2-40B4-BE49-F238E27FC236}">
                <a16:creationId xmlns:a16="http://schemas.microsoft.com/office/drawing/2014/main" id="{9B67ED61-6A45-0B5D-83A7-5A094AB927A3}"/>
              </a:ext>
            </a:extLst>
          </p:cNvPr>
          <p:cNvSpPr txBox="1"/>
          <p:nvPr/>
        </p:nvSpPr>
        <p:spPr>
          <a:xfrm>
            <a:off x="2107097" y="332848"/>
            <a:ext cx="6994998" cy="400110"/>
          </a:xfrm>
          <a:prstGeom prst="rect">
            <a:avLst/>
          </a:prstGeom>
          <a:noFill/>
        </p:spPr>
        <p:txBody>
          <a:bodyPr wrap="square">
            <a:spAutoFit/>
          </a:bodyPr>
          <a:lstStyle/>
          <a:p>
            <a:r>
              <a:rPr kumimoji="0" lang="lt-LT" sz="2000" b="0" i="0" u="none" strike="noStrike" kern="1200" cap="none" spc="0" normalizeH="0" baseline="0" noProof="0" dirty="0">
                <a:ln>
                  <a:noFill/>
                </a:ln>
                <a:solidFill>
                  <a:prstClr val="black"/>
                </a:solidFill>
                <a:effectLst/>
                <a:uLnTx/>
                <a:uFillTx/>
                <a:latin typeface="Calibri Light" panose="020F0302020204030204"/>
                <a:ea typeface="+mj-ea"/>
                <a:cs typeface="+mj-cs"/>
              </a:rPr>
              <a:t>Arktinio vilko pratinimas prie transportavimo dėžės-gaudyklės.</a:t>
            </a:r>
            <a:endParaRPr lang="lt-LT" dirty="0"/>
          </a:p>
        </p:txBody>
      </p:sp>
    </p:spTree>
    <p:extLst>
      <p:ext uri="{BB962C8B-B14F-4D97-AF65-F5344CB8AC3E}">
        <p14:creationId xmlns:p14="http://schemas.microsoft.com/office/powerpoint/2010/main" val="3501390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2" name="Turinio vietos rezervavimo ženklas 7">
            <a:extLst>
              <a:ext uri="{FF2B5EF4-FFF2-40B4-BE49-F238E27FC236}">
                <a16:creationId xmlns:a16="http://schemas.microsoft.com/office/drawing/2014/main" id="{2D8ED60E-4903-F11E-6C91-B53A64D37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087" y="855097"/>
            <a:ext cx="7791249" cy="5843436"/>
          </a:xfrm>
          <a:prstGeom prst="rect">
            <a:avLst/>
          </a:prstGeom>
        </p:spPr>
      </p:pic>
      <p:sp>
        <p:nvSpPr>
          <p:cNvPr id="8" name="TextBox 7">
            <a:extLst>
              <a:ext uri="{FF2B5EF4-FFF2-40B4-BE49-F238E27FC236}">
                <a16:creationId xmlns:a16="http://schemas.microsoft.com/office/drawing/2014/main" id="{11493DC3-58ED-3A5E-E77C-2D854A182623}"/>
              </a:ext>
            </a:extLst>
          </p:cNvPr>
          <p:cNvSpPr txBox="1"/>
          <p:nvPr/>
        </p:nvSpPr>
        <p:spPr>
          <a:xfrm>
            <a:off x="2054087" y="318462"/>
            <a:ext cx="7751867" cy="400110"/>
          </a:xfrm>
          <a:prstGeom prst="rect">
            <a:avLst/>
          </a:prstGeom>
          <a:noFill/>
        </p:spPr>
        <p:txBody>
          <a:bodyPr wrap="square">
            <a:spAutoFit/>
          </a:bodyPr>
          <a:lstStyle/>
          <a:p>
            <a:r>
              <a:rPr kumimoji="0" lang="lt-LT" sz="2000" b="0" i="0" u="none" strike="noStrike" kern="1200" cap="none" spc="0" normalizeH="0" baseline="0" noProof="0" dirty="0">
                <a:ln>
                  <a:noFill/>
                </a:ln>
                <a:solidFill>
                  <a:prstClr val="black"/>
                </a:solidFill>
                <a:effectLst/>
                <a:uLnTx/>
                <a:uFillTx/>
                <a:latin typeface="Calibri Light" panose="020F0302020204030204"/>
                <a:ea typeface="+mj-ea"/>
                <a:cs typeface="+mj-cs"/>
              </a:rPr>
              <a:t>Arktinio vilko pratinimas prie transportavimo dėžės-gaudyklės.</a:t>
            </a:r>
            <a:endParaRPr lang="lt-LT" dirty="0"/>
          </a:p>
        </p:txBody>
      </p:sp>
    </p:spTree>
    <p:extLst>
      <p:ext uri="{BB962C8B-B14F-4D97-AF65-F5344CB8AC3E}">
        <p14:creationId xmlns:p14="http://schemas.microsoft.com/office/powerpoint/2010/main" val="222424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t="-1212" r="-1600"/>
          <a:stretch/>
        </p:blipFill>
        <p:spPr>
          <a:xfrm>
            <a:off x="0" y="0"/>
            <a:ext cx="12277817"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2</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2" name="Antraštė 1"/>
          <p:cNvSpPr>
            <a:spLocks noGrp="1"/>
          </p:cNvSpPr>
          <p:nvPr>
            <p:ph type="title"/>
          </p:nvPr>
        </p:nvSpPr>
        <p:spPr>
          <a:xfrm>
            <a:off x="838200" y="719091"/>
            <a:ext cx="4861263" cy="692459"/>
          </a:xfrm>
        </p:spPr>
        <p:txBody>
          <a:bodyPr>
            <a:normAutofit fontScale="90000"/>
          </a:bodyPr>
          <a:lstStyle/>
          <a:p>
            <a:r>
              <a:rPr lang="pt-BR" sz="4000" dirty="0">
                <a:latin typeface="+mn-lt"/>
              </a:rPr>
              <a:t>Kas yra gyvūnų aplinkos praturtinimas - AP</a:t>
            </a:r>
            <a:endParaRPr lang="lt-LT" sz="4000" dirty="0">
              <a:latin typeface="+mn-lt"/>
            </a:endParaRPr>
          </a:p>
        </p:txBody>
      </p:sp>
      <p:sp>
        <p:nvSpPr>
          <p:cNvPr id="3" name="Turinio vietos rezervavimo ženklas 2"/>
          <p:cNvSpPr>
            <a:spLocks noGrp="1"/>
          </p:cNvSpPr>
          <p:nvPr>
            <p:ph idx="1"/>
          </p:nvPr>
        </p:nvSpPr>
        <p:spPr>
          <a:xfrm>
            <a:off x="527483" y="1890944"/>
            <a:ext cx="5568517" cy="4314547"/>
          </a:xfrm>
        </p:spPr>
        <p:txBody>
          <a:bodyPr>
            <a:normAutofit fontScale="25000" lnSpcReduction="20000"/>
          </a:bodyPr>
          <a:lstStyle/>
          <a:p>
            <a:pPr marL="0" indent="0">
              <a:buNone/>
            </a:pPr>
            <a:r>
              <a:rPr lang="lt-LT" sz="8000" dirty="0"/>
              <a:t>Tai procesas, kai laikomiems gyvūnams suteikiama tam tikra stimuliacija, siekiant </a:t>
            </a:r>
            <a:r>
              <a:rPr lang="lt-LT" sz="8000" b="1" dirty="0"/>
              <a:t>skatinti natūralų elgesį</a:t>
            </a:r>
            <a:r>
              <a:rPr lang="lt-LT" sz="8000" dirty="0"/>
              <a:t>, kuris padeda pagerinti arba išlaikyti jų fizinę ir psichinę sveikatą. </a:t>
            </a:r>
          </a:p>
          <a:p>
            <a:pPr marL="0" indent="0">
              <a:buNone/>
            </a:pPr>
            <a:r>
              <a:rPr lang="pt-BR" sz="8000" dirty="0"/>
              <a:t>Gyvūnų aplinkos praturtinimas - </a:t>
            </a:r>
            <a:r>
              <a:rPr lang="pt-BR" sz="8000" b="1" dirty="0"/>
              <a:t>aplinkos ar elgesio gerinimas.</a:t>
            </a:r>
            <a:endParaRPr lang="lt-LT" sz="8000" b="1" dirty="0"/>
          </a:p>
          <a:p>
            <a:pPr marL="0" indent="0">
              <a:buNone/>
            </a:pPr>
            <a:r>
              <a:rPr lang="lt-LT" sz="8000" dirty="0"/>
              <a:t>Gyvūnų praturtinimo tipas turėtų priklausyti nuo natūralaus jų elgesio laukinėje gamtoje. AP tikslas – suteikti gyvūnams </a:t>
            </a:r>
            <a:r>
              <a:rPr lang="lt-LT" sz="8000" b="1" dirty="0"/>
              <a:t>galimybę rinktis </a:t>
            </a:r>
            <a:r>
              <a:rPr lang="lt-LT" sz="8000" dirty="0"/>
              <a:t>bei </a:t>
            </a:r>
            <a:r>
              <a:rPr lang="lt-LT" sz="8000" b="1" dirty="0"/>
              <a:t>kontroliuoti savo aplinką, </a:t>
            </a:r>
            <a:r>
              <a:rPr lang="lt-LT" sz="8000" dirty="0"/>
              <a:t>skatinti smalsumą. </a:t>
            </a:r>
          </a:p>
          <a:p>
            <a:pPr marL="0" indent="0">
              <a:buNone/>
            </a:pPr>
            <a:r>
              <a:rPr lang="lt-LT" sz="8000" b="1" dirty="0"/>
              <a:t>Labai paprastai - tai suteikti galimybę gyvūnams ką nors veikti, kad jie būtų laimingi ir sveiki. </a:t>
            </a:r>
          </a:p>
          <a:p>
            <a:pPr marL="0" indent="0">
              <a:buNone/>
            </a:pPr>
            <a:r>
              <a:rPr lang="lt-LT" sz="8000" dirty="0"/>
              <a:t>Gyvūnai, kurių psichinė sveikata yra gera, labiau bendraus su aplinka, bus mažiau agresyvūs, mažiau bailūs, taikesni, smalsūs, tyrinėjantys. </a:t>
            </a:r>
            <a:r>
              <a:rPr lang="lt-LT" sz="8000" b="1" dirty="0"/>
              <a:t>Pokyčiai </a:t>
            </a:r>
            <a:r>
              <a:rPr lang="lt-LT" sz="8000" dirty="0"/>
              <a:t>ir</a:t>
            </a:r>
            <a:r>
              <a:rPr lang="lt-LT" sz="8000" b="1" dirty="0"/>
              <a:t>  įvairovė</a:t>
            </a:r>
            <a:r>
              <a:rPr lang="lt-LT" sz="8000" dirty="0"/>
              <a:t> yra svarbi siekiant išvengti nuobodulio ir nusivylimo. </a:t>
            </a:r>
          </a:p>
          <a:p>
            <a:pPr marL="0" indent="0">
              <a:buNone/>
            </a:pPr>
            <a:r>
              <a:rPr lang="lt-LT" sz="8000" dirty="0"/>
              <a:t>.</a:t>
            </a:r>
          </a:p>
          <a:p>
            <a:pPr marL="0" indent="0">
              <a:buNone/>
            </a:pPr>
            <a:endParaRPr lang="lt-LT" sz="5500" dirty="0"/>
          </a:p>
          <a:p>
            <a:pPr marL="0" indent="0">
              <a:buNone/>
            </a:pPr>
            <a:endParaRPr lang="lt-LT" sz="2000" b="1" dirty="0"/>
          </a:p>
          <a:p>
            <a:pPr marL="0" indent="0">
              <a:buNone/>
            </a:pPr>
            <a:endParaRPr lang="lt-LT" sz="2000" b="1" dirty="0"/>
          </a:p>
          <a:p>
            <a:pPr marL="0" indent="0">
              <a:buNone/>
            </a:pPr>
            <a:endParaRPr lang="lt-LT" sz="2000" b="1" dirty="0"/>
          </a:p>
          <a:p>
            <a:pPr marL="0" indent="0">
              <a:buNone/>
            </a:pPr>
            <a:endParaRPr lang="lt-LT" dirty="0"/>
          </a:p>
        </p:txBody>
      </p:sp>
      <p:pic>
        <p:nvPicPr>
          <p:cNvPr id="7" name="Paveikslėlis 6">
            <a:extLst>
              <a:ext uri="{FF2B5EF4-FFF2-40B4-BE49-F238E27FC236}">
                <a16:creationId xmlns:a16="http://schemas.microsoft.com/office/drawing/2014/main" id="{CE1C1A3B-20CB-1400-47E6-B77B925620F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7155418" y="1828333"/>
            <a:ext cx="3947540" cy="3504595"/>
          </a:xfrm>
          <a:prstGeom prst="rect">
            <a:avLst/>
          </a:prstGeom>
        </p:spPr>
      </p:pic>
    </p:spTree>
    <p:extLst>
      <p:ext uri="{BB962C8B-B14F-4D97-AF65-F5344CB8AC3E}">
        <p14:creationId xmlns:p14="http://schemas.microsoft.com/office/powerpoint/2010/main" val="262271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8" y="-136525"/>
            <a:ext cx="12192000" cy="6994525"/>
          </a:xfrm>
          <a:prstGeom prst="rect">
            <a:avLst/>
          </a:prstGeom>
        </p:spPr>
      </p:pic>
      <p:sp>
        <p:nvSpPr>
          <p:cNvPr id="4" name="Antraštė 3"/>
          <p:cNvSpPr>
            <a:spLocks noGrp="1"/>
          </p:cNvSpPr>
          <p:nvPr>
            <p:ph type="title"/>
          </p:nvPr>
        </p:nvSpPr>
        <p:spPr/>
        <p:txBody>
          <a:bodyPr>
            <a:normAutofit/>
          </a:bodyPr>
          <a:lstStyle/>
          <a:p>
            <a:br>
              <a:rPr lang="lt-LT" sz="3600" dirty="0">
                <a:latin typeface="+mn-lt"/>
              </a:rPr>
            </a:br>
            <a:endParaRPr lang="lt-LT" sz="3600" dirty="0">
              <a:latin typeface="+mn-lt"/>
            </a:endParaRPr>
          </a:p>
        </p:txBody>
      </p:sp>
      <p:sp>
        <p:nvSpPr>
          <p:cNvPr id="7" name="Turinio vietos rezervavimo ženklas 6"/>
          <p:cNvSpPr>
            <a:spLocks noGrp="1"/>
          </p:cNvSpPr>
          <p:nvPr>
            <p:ph idx="1"/>
          </p:nvPr>
        </p:nvSpPr>
        <p:spPr/>
        <p:txBody>
          <a:bodyPr>
            <a:normAutofit/>
          </a:bodyPr>
          <a:lstStyle/>
          <a:p>
            <a:pPr marL="0" indent="0">
              <a:buNone/>
            </a:pPr>
            <a:endParaRPr lang="lt-LT" sz="4800" dirty="0"/>
          </a:p>
          <a:p>
            <a:pPr marL="0" indent="0">
              <a:buNone/>
            </a:pPr>
            <a:endParaRPr lang="lt-LT" sz="4800" dirty="0"/>
          </a:p>
          <a:p>
            <a:pPr marL="0" indent="0">
              <a:buNone/>
            </a:pPr>
            <a:endParaRPr lang="lt-LT" sz="8000" dirty="0"/>
          </a:p>
        </p:txBody>
      </p:sp>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2" name="Turinio vietos rezervavimo ženklas 15">
            <a:extLst>
              <a:ext uri="{FF2B5EF4-FFF2-40B4-BE49-F238E27FC236}">
                <a16:creationId xmlns:a16="http://schemas.microsoft.com/office/drawing/2014/main" id="{2200AAA9-86B3-40E2-F75A-6628B942D94A}"/>
              </a:ext>
            </a:extLst>
          </p:cNvPr>
          <p:cNvPicPr>
            <a:picLocks noChangeAspect="1"/>
          </p:cNvPicPr>
          <p:nvPr/>
        </p:nvPicPr>
        <p:blipFill rotWithShape="1">
          <a:blip r:embed="rId4">
            <a:extLst>
              <a:ext uri="{28A0092B-C50C-407E-A947-70E740481C1C}">
                <a14:useLocalDpi xmlns:a14="http://schemas.microsoft.com/office/drawing/2010/main" val="0"/>
              </a:ext>
            </a:extLst>
          </a:blip>
          <a:srcRect l="-1" t="13473" r="1271" b="32621"/>
          <a:stretch/>
        </p:blipFill>
        <p:spPr>
          <a:xfrm>
            <a:off x="1061782" y="1038187"/>
            <a:ext cx="4476787" cy="5431854"/>
          </a:xfrm>
          <a:prstGeom prst="rect">
            <a:avLst/>
          </a:prstGeom>
        </p:spPr>
      </p:pic>
      <p:pic>
        <p:nvPicPr>
          <p:cNvPr id="3" name="Paveikslėlis 2">
            <a:extLst>
              <a:ext uri="{FF2B5EF4-FFF2-40B4-BE49-F238E27FC236}">
                <a16:creationId xmlns:a16="http://schemas.microsoft.com/office/drawing/2014/main" id="{2498F705-7F8B-5D7F-66E4-9521681F9C0B}"/>
              </a:ext>
            </a:extLst>
          </p:cNvPr>
          <p:cNvPicPr>
            <a:picLocks noChangeAspect="1"/>
          </p:cNvPicPr>
          <p:nvPr/>
        </p:nvPicPr>
        <p:blipFill rotWithShape="1">
          <a:blip r:embed="rId5">
            <a:extLst>
              <a:ext uri="{28A0092B-C50C-407E-A947-70E740481C1C}">
                <a14:useLocalDpi xmlns:a14="http://schemas.microsoft.com/office/drawing/2010/main" val="0"/>
              </a:ext>
            </a:extLst>
          </a:blip>
          <a:srcRect l="-1" t="9814" r="-1285" b="17015"/>
          <a:stretch/>
        </p:blipFill>
        <p:spPr>
          <a:xfrm>
            <a:off x="6830843" y="365125"/>
            <a:ext cx="3852693" cy="6185059"/>
          </a:xfrm>
          <a:prstGeom prst="rect">
            <a:avLst/>
          </a:prstGeom>
        </p:spPr>
      </p:pic>
      <p:sp>
        <p:nvSpPr>
          <p:cNvPr id="9" name="TextBox 8">
            <a:extLst>
              <a:ext uri="{FF2B5EF4-FFF2-40B4-BE49-F238E27FC236}">
                <a16:creationId xmlns:a16="http://schemas.microsoft.com/office/drawing/2014/main" id="{324EB7FE-D825-F472-51C3-8CB9EED17401}"/>
              </a:ext>
            </a:extLst>
          </p:cNvPr>
          <p:cNvSpPr txBox="1"/>
          <p:nvPr/>
        </p:nvSpPr>
        <p:spPr>
          <a:xfrm>
            <a:off x="1061782" y="650228"/>
            <a:ext cx="6206836" cy="369332"/>
          </a:xfrm>
          <a:prstGeom prst="rect">
            <a:avLst/>
          </a:prstGeom>
          <a:noFill/>
        </p:spPr>
        <p:txBody>
          <a:bodyPr wrap="square">
            <a:spAutoFit/>
          </a:bodyPr>
          <a:lstStyle/>
          <a:p>
            <a:r>
              <a:rPr lang="lt-LT" sz="1800" dirty="0"/>
              <a:t>Nykštukinio begemoto pratinimas prie dėžės-gaudyklės.</a:t>
            </a:r>
            <a:endParaRPr lang="lt-LT" dirty="0"/>
          </a:p>
        </p:txBody>
      </p:sp>
    </p:spTree>
    <p:extLst>
      <p:ext uri="{BB962C8B-B14F-4D97-AF65-F5344CB8AC3E}">
        <p14:creationId xmlns:p14="http://schemas.microsoft.com/office/powerpoint/2010/main" val="350662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8712"/>
            <a:ext cx="12646074" cy="7046712"/>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21</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0" y="365125"/>
            <a:ext cx="9007136" cy="1325563"/>
          </a:xfrm>
        </p:spPr>
        <p:txBody>
          <a:bodyPr/>
          <a:lstStyle/>
          <a:p>
            <a:r>
              <a:rPr lang="it-IT" sz="4400" b="0" i="1" dirty="0">
                <a:solidFill>
                  <a:srgbClr val="2E2E2E"/>
                </a:solidFill>
                <a:effectLst/>
                <a:latin typeface="Helvetica" panose="020B0604020202020204" pitchFamily="34" charset="0"/>
              </a:rPr>
              <a:t>"Qui bene diagnoscit, bene curat." </a:t>
            </a:r>
            <a:endParaRPr lang="lt-LT" dirty="0"/>
          </a:p>
        </p:txBody>
      </p:sp>
      <p:pic>
        <p:nvPicPr>
          <p:cNvPr id="3" name="Turinio vietos rezervavimo ženklas 2">
            <a:extLst>
              <a:ext uri="{FF2B5EF4-FFF2-40B4-BE49-F238E27FC236}">
                <a16:creationId xmlns:a16="http://schemas.microsoft.com/office/drawing/2014/main" id="{0709CDCC-5FCF-5B0F-4C98-C0B79FFBF21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27668" y="1695352"/>
            <a:ext cx="3521837" cy="4428960"/>
          </a:xfrm>
        </p:spPr>
      </p:pic>
      <p:pic>
        <p:nvPicPr>
          <p:cNvPr id="11" name="Paveikslėlis 10">
            <a:extLst>
              <a:ext uri="{FF2B5EF4-FFF2-40B4-BE49-F238E27FC236}">
                <a16:creationId xmlns:a16="http://schemas.microsoft.com/office/drawing/2014/main" id="{B5B7D988-88BE-646A-F143-53331CA97099}"/>
              </a:ext>
            </a:extLst>
          </p:cNvPr>
          <p:cNvPicPr>
            <a:picLocks noChangeAspect="1"/>
          </p:cNvPicPr>
          <p:nvPr/>
        </p:nvPicPr>
        <p:blipFill rotWithShape="1">
          <a:blip r:embed="rId5">
            <a:extLst>
              <a:ext uri="{28A0092B-C50C-407E-A947-70E740481C1C}">
                <a14:useLocalDpi xmlns:a14="http://schemas.microsoft.com/office/drawing/2010/main" val="0"/>
              </a:ext>
            </a:extLst>
          </a:blip>
          <a:srcRect r="37798"/>
          <a:stretch/>
        </p:blipFill>
        <p:spPr>
          <a:xfrm>
            <a:off x="5727413" y="1690689"/>
            <a:ext cx="5877293" cy="4427334"/>
          </a:xfrm>
          <a:prstGeom prst="rect">
            <a:avLst/>
          </a:prstGeom>
        </p:spPr>
      </p:pic>
    </p:spTree>
    <p:extLst>
      <p:ext uri="{BB962C8B-B14F-4D97-AF65-F5344CB8AC3E}">
        <p14:creationId xmlns:p14="http://schemas.microsoft.com/office/powerpoint/2010/main" val="3914503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05" y="-406826"/>
            <a:ext cx="12646074" cy="7046712"/>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22</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17" name="Turinio vietos rezervavimo ženklas 16">
            <a:extLst>
              <a:ext uri="{FF2B5EF4-FFF2-40B4-BE49-F238E27FC236}">
                <a16:creationId xmlns:a16="http://schemas.microsoft.com/office/drawing/2014/main" id="{3B36A9E0-74F4-83E3-E1FA-3800375FDAE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14768" y="2168462"/>
            <a:ext cx="2167574" cy="2890099"/>
          </a:xfrm>
        </p:spPr>
      </p:pic>
      <p:sp>
        <p:nvSpPr>
          <p:cNvPr id="2" name="Ovalas 1">
            <a:extLst>
              <a:ext uri="{FF2B5EF4-FFF2-40B4-BE49-F238E27FC236}">
                <a16:creationId xmlns:a16="http://schemas.microsoft.com/office/drawing/2014/main" id="{EA30ACAC-E9F9-A967-78B4-947D8E3336D6}"/>
              </a:ext>
            </a:extLst>
          </p:cNvPr>
          <p:cNvSpPr/>
          <p:nvPr/>
        </p:nvSpPr>
        <p:spPr>
          <a:xfrm>
            <a:off x="4839279" y="760957"/>
            <a:ext cx="1669409"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Administracija</a:t>
            </a:r>
          </a:p>
        </p:txBody>
      </p:sp>
      <p:sp>
        <p:nvSpPr>
          <p:cNvPr id="3" name="Ovalas 2">
            <a:extLst>
              <a:ext uri="{FF2B5EF4-FFF2-40B4-BE49-F238E27FC236}">
                <a16:creationId xmlns:a16="http://schemas.microsoft.com/office/drawing/2014/main" id="{56173C28-91E1-40EC-F1F4-5D6554F7D7F1}"/>
              </a:ext>
            </a:extLst>
          </p:cNvPr>
          <p:cNvSpPr/>
          <p:nvPr/>
        </p:nvSpPr>
        <p:spPr>
          <a:xfrm>
            <a:off x="6370076" y="5400823"/>
            <a:ext cx="1669409"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Pašarų skyrius</a:t>
            </a:r>
          </a:p>
        </p:txBody>
      </p:sp>
      <p:sp>
        <p:nvSpPr>
          <p:cNvPr id="8" name="Ovalas 7">
            <a:extLst>
              <a:ext uri="{FF2B5EF4-FFF2-40B4-BE49-F238E27FC236}">
                <a16:creationId xmlns:a16="http://schemas.microsoft.com/office/drawing/2014/main" id="{99A5EB9C-1789-D1E1-E1E7-AA647E18981E}"/>
              </a:ext>
            </a:extLst>
          </p:cNvPr>
          <p:cNvSpPr/>
          <p:nvPr/>
        </p:nvSpPr>
        <p:spPr>
          <a:xfrm>
            <a:off x="6909166" y="4229342"/>
            <a:ext cx="1661020" cy="6454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Ūkio skyrius</a:t>
            </a:r>
          </a:p>
        </p:txBody>
      </p:sp>
      <p:sp>
        <p:nvSpPr>
          <p:cNvPr id="9" name="Ovalas 8">
            <a:extLst>
              <a:ext uri="{FF2B5EF4-FFF2-40B4-BE49-F238E27FC236}">
                <a16:creationId xmlns:a16="http://schemas.microsoft.com/office/drawing/2014/main" id="{58A2D419-CAF3-084C-A31B-436A75CAD4C5}"/>
              </a:ext>
            </a:extLst>
          </p:cNvPr>
          <p:cNvSpPr/>
          <p:nvPr/>
        </p:nvSpPr>
        <p:spPr>
          <a:xfrm>
            <a:off x="2559338" y="5431159"/>
            <a:ext cx="1761689"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Kuratoriai</a:t>
            </a:r>
          </a:p>
        </p:txBody>
      </p:sp>
      <p:sp>
        <p:nvSpPr>
          <p:cNvPr id="10" name="Ovalas 9">
            <a:extLst>
              <a:ext uri="{FF2B5EF4-FFF2-40B4-BE49-F238E27FC236}">
                <a16:creationId xmlns:a16="http://schemas.microsoft.com/office/drawing/2014/main" id="{5E21F2C5-6B0A-4296-16DB-3F88F12FC6DB}"/>
              </a:ext>
            </a:extLst>
          </p:cNvPr>
          <p:cNvSpPr/>
          <p:nvPr/>
        </p:nvSpPr>
        <p:spPr>
          <a:xfrm>
            <a:off x="1859840" y="4075733"/>
            <a:ext cx="1786855" cy="6454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Specialistai</a:t>
            </a:r>
          </a:p>
        </p:txBody>
      </p:sp>
      <p:sp>
        <p:nvSpPr>
          <p:cNvPr id="11" name="Ovalas 10">
            <a:extLst>
              <a:ext uri="{FF2B5EF4-FFF2-40B4-BE49-F238E27FC236}">
                <a16:creationId xmlns:a16="http://schemas.microsoft.com/office/drawing/2014/main" id="{BF14154C-57D8-A1F0-6437-6DCBB0F3CE18}"/>
              </a:ext>
            </a:extLst>
          </p:cNvPr>
          <p:cNvSpPr/>
          <p:nvPr/>
        </p:nvSpPr>
        <p:spPr>
          <a:xfrm>
            <a:off x="6852125" y="2759998"/>
            <a:ext cx="1694577"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Reklamos skyrius</a:t>
            </a:r>
          </a:p>
        </p:txBody>
      </p:sp>
      <p:sp>
        <p:nvSpPr>
          <p:cNvPr id="12" name="Ovalas 11">
            <a:extLst>
              <a:ext uri="{FF2B5EF4-FFF2-40B4-BE49-F238E27FC236}">
                <a16:creationId xmlns:a16="http://schemas.microsoft.com/office/drawing/2014/main" id="{C87BBECE-3C47-4522-B3F7-DF3E7A84581D}"/>
              </a:ext>
            </a:extLst>
          </p:cNvPr>
          <p:cNvSpPr/>
          <p:nvPr/>
        </p:nvSpPr>
        <p:spPr>
          <a:xfrm>
            <a:off x="6808497" y="1494208"/>
            <a:ext cx="1761689"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err="1"/>
              <a:t>Edukologai</a:t>
            </a:r>
            <a:endParaRPr lang="lt-LT" dirty="0"/>
          </a:p>
        </p:txBody>
      </p:sp>
      <p:sp>
        <p:nvSpPr>
          <p:cNvPr id="14" name="Ovalas 13">
            <a:extLst>
              <a:ext uri="{FF2B5EF4-FFF2-40B4-BE49-F238E27FC236}">
                <a16:creationId xmlns:a16="http://schemas.microsoft.com/office/drawing/2014/main" id="{AE369475-19ED-F175-C594-E2D98AAEA122}"/>
              </a:ext>
            </a:extLst>
          </p:cNvPr>
          <p:cNvSpPr/>
          <p:nvPr/>
        </p:nvSpPr>
        <p:spPr>
          <a:xfrm>
            <a:off x="1971555" y="2754290"/>
            <a:ext cx="1862355"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Prižiūrėtojai</a:t>
            </a:r>
          </a:p>
        </p:txBody>
      </p:sp>
      <p:sp>
        <p:nvSpPr>
          <p:cNvPr id="15" name="Ovalas 14">
            <a:extLst>
              <a:ext uri="{FF2B5EF4-FFF2-40B4-BE49-F238E27FC236}">
                <a16:creationId xmlns:a16="http://schemas.microsoft.com/office/drawing/2014/main" id="{93CC4190-3C00-300F-D74D-9C386889361E}"/>
              </a:ext>
            </a:extLst>
          </p:cNvPr>
          <p:cNvSpPr/>
          <p:nvPr/>
        </p:nvSpPr>
        <p:spPr>
          <a:xfrm>
            <a:off x="2356023" y="1137676"/>
            <a:ext cx="1800138" cy="71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Veterinarija</a:t>
            </a:r>
          </a:p>
        </p:txBody>
      </p:sp>
      <p:cxnSp>
        <p:nvCxnSpPr>
          <p:cNvPr id="19" name="Tiesioji rodyklės jungtis 18">
            <a:extLst>
              <a:ext uri="{FF2B5EF4-FFF2-40B4-BE49-F238E27FC236}">
                <a16:creationId xmlns:a16="http://schemas.microsoft.com/office/drawing/2014/main" id="{A7D8682C-CBD0-5568-040F-727D78541A3A}"/>
              </a:ext>
            </a:extLst>
          </p:cNvPr>
          <p:cNvCxnSpPr/>
          <p:nvPr/>
        </p:nvCxnSpPr>
        <p:spPr>
          <a:xfrm>
            <a:off x="3937933" y="1850740"/>
            <a:ext cx="218228" cy="259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Tiesioji rodyklės jungtis 20">
            <a:extLst>
              <a:ext uri="{FF2B5EF4-FFF2-40B4-BE49-F238E27FC236}">
                <a16:creationId xmlns:a16="http://schemas.microsoft.com/office/drawing/2014/main" id="{B3E6310D-BA1C-0C43-A4CC-44202857FDFE}"/>
              </a:ext>
            </a:extLst>
          </p:cNvPr>
          <p:cNvCxnSpPr/>
          <p:nvPr/>
        </p:nvCxnSpPr>
        <p:spPr>
          <a:xfrm>
            <a:off x="5673983" y="1601729"/>
            <a:ext cx="0" cy="336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Tiesioji rodyklės jungtis 22">
            <a:extLst>
              <a:ext uri="{FF2B5EF4-FFF2-40B4-BE49-F238E27FC236}">
                <a16:creationId xmlns:a16="http://schemas.microsoft.com/office/drawing/2014/main" id="{89EA4137-CF70-DAC2-CB25-B04F00310335}"/>
              </a:ext>
            </a:extLst>
          </p:cNvPr>
          <p:cNvCxnSpPr/>
          <p:nvPr/>
        </p:nvCxnSpPr>
        <p:spPr>
          <a:xfrm flipH="1">
            <a:off x="6495849" y="2042094"/>
            <a:ext cx="276835" cy="171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Tiesioji rodyklės jungtis 24">
            <a:extLst>
              <a:ext uri="{FF2B5EF4-FFF2-40B4-BE49-F238E27FC236}">
                <a16:creationId xmlns:a16="http://schemas.microsoft.com/office/drawing/2014/main" id="{FB72E54F-30FE-204A-6061-00D982A8B0FB}"/>
              </a:ext>
            </a:extLst>
          </p:cNvPr>
          <p:cNvCxnSpPr/>
          <p:nvPr/>
        </p:nvCxnSpPr>
        <p:spPr>
          <a:xfrm flipH="1">
            <a:off x="6508688" y="3162005"/>
            <a:ext cx="251158" cy="199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Tiesioji rodyklės jungtis 26">
            <a:extLst>
              <a:ext uri="{FF2B5EF4-FFF2-40B4-BE49-F238E27FC236}">
                <a16:creationId xmlns:a16="http://schemas.microsoft.com/office/drawing/2014/main" id="{E47CE5A0-4344-E027-3765-5FB247E67662}"/>
              </a:ext>
            </a:extLst>
          </p:cNvPr>
          <p:cNvCxnSpPr/>
          <p:nvPr/>
        </p:nvCxnSpPr>
        <p:spPr>
          <a:xfrm>
            <a:off x="3885757" y="3237629"/>
            <a:ext cx="282872" cy="157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Tiesioji rodyklės jungtis 28">
            <a:extLst>
              <a:ext uri="{FF2B5EF4-FFF2-40B4-BE49-F238E27FC236}">
                <a16:creationId xmlns:a16="http://schemas.microsoft.com/office/drawing/2014/main" id="{2CDDC448-97F7-8717-2F12-B70FDCE34BED}"/>
              </a:ext>
            </a:extLst>
          </p:cNvPr>
          <p:cNvCxnSpPr/>
          <p:nvPr/>
        </p:nvCxnSpPr>
        <p:spPr>
          <a:xfrm>
            <a:off x="3758966" y="4473270"/>
            <a:ext cx="276835" cy="183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Tiesioji rodyklės jungtis 30">
            <a:extLst>
              <a:ext uri="{FF2B5EF4-FFF2-40B4-BE49-F238E27FC236}">
                <a16:creationId xmlns:a16="http://schemas.microsoft.com/office/drawing/2014/main" id="{A0247E94-F519-2362-7F0E-3B94EDB2AF95}"/>
              </a:ext>
            </a:extLst>
          </p:cNvPr>
          <p:cNvCxnSpPr/>
          <p:nvPr/>
        </p:nvCxnSpPr>
        <p:spPr>
          <a:xfrm flipV="1">
            <a:off x="3976858" y="5100785"/>
            <a:ext cx="159391" cy="300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Tiesioji rodyklės jungtis 32">
            <a:extLst>
              <a:ext uri="{FF2B5EF4-FFF2-40B4-BE49-F238E27FC236}">
                <a16:creationId xmlns:a16="http://schemas.microsoft.com/office/drawing/2014/main" id="{4C3F44A9-5C34-170A-D0FB-92D94F13496D}"/>
              </a:ext>
            </a:extLst>
          </p:cNvPr>
          <p:cNvCxnSpPr>
            <a:cxnSpLocks/>
          </p:cNvCxnSpPr>
          <p:nvPr/>
        </p:nvCxnSpPr>
        <p:spPr>
          <a:xfrm flipH="1" flipV="1">
            <a:off x="6478815" y="5124775"/>
            <a:ext cx="276835" cy="262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Tiesioji rodyklės jungtis 35">
            <a:extLst>
              <a:ext uri="{FF2B5EF4-FFF2-40B4-BE49-F238E27FC236}">
                <a16:creationId xmlns:a16="http://schemas.microsoft.com/office/drawing/2014/main" id="{E3AD9A20-907C-C475-B71D-8A7283028EF7}"/>
              </a:ext>
            </a:extLst>
          </p:cNvPr>
          <p:cNvCxnSpPr/>
          <p:nvPr/>
        </p:nvCxnSpPr>
        <p:spPr>
          <a:xfrm flipH="1" flipV="1">
            <a:off x="6434189" y="4235525"/>
            <a:ext cx="366089" cy="202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as 6">
            <a:extLst>
              <a:ext uri="{FF2B5EF4-FFF2-40B4-BE49-F238E27FC236}">
                <a16:creationId xmlns:a16="http://schemas.microsoft.com/office/drawing/2014/main" id="{AB81FDB7-4388-1E2F-5FD5-A2F996909B8E}"/>
              </a:ext>
            </a:extLst>
          </p:cNvPr>
          <p:cNvSpPr/>
          <p:nvPr/>
        </p:nvSpPr>
        <p:spPr>
          <a:xfrm>
            <a:off x="4421875" y="5548160"/>
            <a:ext cx="1760990" cy="695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white"/>
                </a:solidFill>
                <a:effectLst/>
                <a:uLnTx/>
                <a:uFillTx/>
                <a:latin typeface="Calibri" panose="020F0502020204030204"/>
                <a:ea typeface="+mn-ea"/>
                <a:cs typeface="+mn-cs"/>
              </a:rPr>
              <a:t>Darbų sauga</a:t>
            </a:r>
          </a:p>
        </p:txBody>
      </p:sp>
      <p:cxnSp>
        <p:nvCxnSpPr>
          <p:cNvPr id="18" name="Tiesioji rodyklės jungtis 17">
            <a:extLst>
              <a:ext uri="{FF2B5EF4-FFF2-40B4-BE49-F238E27FC236}">
                <a16:creationId xmlns:a16="http://schemas.microsoft.com/office/drawing/2014/main" id="{1A9BB079-A4F2-00A2-81C5-876578203B33}"/>
              </a:ext>
            </a:extLst>
          </p:cNvPr>
          <p:cNvCxnSpPr/>
          <p:nvPr/>
        </p:nvCxnSpPr>
        <p:spPr>
          <a:xfrm flipV="1">
            <a:off x="5298555" y="5124775"/>
            <a:ext cx="0" cy="345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82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8712"/>
            <a:ext cx="12646074" cy="7046712"/>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23</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pic>
        <p:nvPicPr>
          <p:cNvPr id="2" name="received_561499225347887 (4)">
            <a:hlinkClick r:id="" action="ppaction://media"/>
            <a:extLst>
              <a:ext uri="{FF2B5EF4-FFF2-40B4-BE49-F238E27FC236}">
                <a16:creationId xmlns:a16="http://schemas.microsoft.com/office/drawing/2014/main" id="{D75CD088-7E62-9A97-A65A-EE3744667E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681147" y="1530202"/>
            <a:ext cx="2810326" cy="5008710"/>
          </a:xfrm>
        </p:spPr>
      </p:pic>
      <p:sp>
        <p:nvSpPr>
          <p:cNvPr id="8" name="TextBox 7">
            <a:extLst>
              <a:ext uri="{FF2B5EF4-FFF2-40B4-BE49-F238E27FC236}">
                <a16:creationId xmlns:a16="http://schemas.microsoft.com/office/drawing/2014/main" id="{159ECFDE-D85A-0CA8-36D5-10ABD18EAD32}"/>
              </a:ext>
            </a:extLst>
          </p:cNvPr>
          <p:cNvSpPr txBox="1"/>
          <p:nvPr/>
        </p:nvSpPr>
        <p:spPr>
          <a:xfrm>
            <a:off x="996894" y="2126122"/>
            <a:ext cx="6379826" cy="331988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Bendravimas su gyvūnu turi vykti nuolatos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Ne tik sergant gyvūnui, bet ir esant sveikam</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Skatinti gerus prisiminimus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Stebėti gyvūnų būklę</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Profilaktika svarbiausia</a:t>
            </a:r>
          </a:p>
        </p:txBody>
      </p:sp>
    </p:spTree>
    <p:extLst>
      <p:ext uri="{BB962C8B-B14F-4D97-AF65-F5344CB8AC3E}">
        <p14:creationId xmlns:p14="http://schemas.microsoft.com/office/powerpoint/2010/main" val="19593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8712"/>
            <a:ext cx="12646074" cy="7046712"/>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24</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22121" y="365125"/>
            <a:ext cx="9748007" cy="1325563"/>
          </a:xfrm>
        </p:spPr>
        <p:txBody>
          <a:bodyPr/>
          <a:lstStyle/>
          <a:p>
            <a:r>
              <a:rPr lang="lt-LT" dirty="0"/>
              <a:t>Pasiekti rezultatai dar labiau motyvuoja judėti į priekį!</a:t>
            </a:r>
          </a:p>
        </p:txBody>
      </p:sp>
      <p:pic>
        <p:nvPicPr>
          <p:cNvPr id="2" name="Turinio vietos rezervavimo ženklas 1">
            <a:extLst>
              <a:ext uri="{FF2B5EF4-FFF2-40B4-BE49-F238E27FC236}">
                <a16:creationId xmlns:a16="http://schemas.microsoft.com/office/drawing/2014/main" id="{5AF88FB7-8B64-3DA0-B39C-D9D2E19AB31E}"/>
              </a:ext>
            </a:extLst>
          </p:cNvPr>
          <p:cNvPicPr>
            <a:picLocks noGrp="1" noChangeAspect="1"/>
          </p:cNvPicPr>
          <p:nvPr>
            <p:ph idx="1"/>
          </p:nvPr>
        </p:nvPicPr>
        <p:blipFill>
          <a:blip r:embed="rId4"/>
          <a:stretch>
            <a:fillRect/>
          </a:stretch>
        </p:blipFill>
        <p:spPr>
          <a:xfrm>
            <a:off x="760404" y="3441370"/>
            <a:ext cx="2146478" cy="2861972"/>
          </a:xfrm>
          <a:prstGeom prst="rect">
            <a:avLst/>
          </a:prstGeom>
        </p:spPr>
      </p:pic>
      <p:pic>
        <p:nvPicPr>
          <p:cNvPr id="9" name="Paveikslėlis 8">
            <a:extLst>
              <a:ext uri="{FF2B5EF4-FFF2-40B4-BE49-F238E27FC236}">
                <a16:creationId xmlns:a16="http://schemas.microsoft.com/office/drawing/2014/main" id="{79DFBF73-E4F8-CA5F-525D-FD3E34960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598" y="3621269"/>
            <a:ext cx="2146479" cy="2861972"/>
          </a:xfrm>
          <a:prstGeom prst="rect">
            <a:avLst/>
          </a:prstGeom>
        </p:spPr>
      </p:pic>
      <p:pic>
        <p:nvPicPr>
          <p:cNvPr id="11" name="Paveikslėlis 10">
            <a:extLst>
              <a:ext uri="{FF2B5EF4-FFF2-40B4-BE49-F238E27FC236}">
                <a16:creationId xmlns:a16="http://schemas.microsoft.com/office/drawing/2014/main" id="{BAF02B98-9407-1B19-17E1-4B3186EED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204" y="1903658"/>
            <a:ext cx="2146478" cy="2861971"/>
          </a:xfrm>
          <a:prstGeom prst="rect">
            <a:avLst/>
          </a:prstGeom>
        </p:spPr>
      </p:pic>
      <p:pic>
        <p:nvPicPr>
          <p:cNvPr id="14" name="Paveikslėlis 13">
            <a:extLst>
              <a:ext uri="{FF2B5EF4-FFF2-40B4-BE49-F238E27FC236}">
                <a16:creationId xmlns:a16="http://schemas.microsoft.com/office/drawing/2014/main" id="{CABC71EC-576F-3362-088E-0086BF215D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7211" y="3916500"/>
            <a:ext cx="2146479" cy="2861972"/>
          </a:xfrm>
          <a:prstGeom prst="rect">
            <a:avLst/>
          </a:prstGeom>
        </p:spPr>
      </p:pic>
      <p:pic>
        <p:nvPicPr>
          <p:cNvPr id="16" name="Paveikslėlis 15">
            <a:extLst>
              <a:ext uri="{FF2B5EF4-FFF2-40B4-BE49-F238E27FC236}">
                <a16:creationId xmlns:a16="http://schemas.microsoft.com/office/drawing/2014/main" id="{36BBA7E7-39FF-1240-D65E-E469E4B56B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4479" y="1054527"/>
            <a:ext cx="2146480" cy="2861973"/>
          </a:xfrm>
          <a:prstGeom prst="rect">
            <a:avLst/>
          </a:prstGeom>
        </p:spPr>
      </p:pic>
      <p:pic>
        <p:nvPicPr>
          <p:cNvPr id="7" name="Paveikslėlis 6">
            <a:extLst>
              <a:ext uri="{FF2B5EF4-FFF2-40B4-BE49-F238E27FC236}">
                <a16:creationId xmlns:a16="http://schemas.microsoft.com/office/drawing/2014/main" id="{EBA727BB-6302-6689-45D5-1AB9A4D9C7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5499" y="1190923"/>
            <a:ext cx="2359804" cy="2471652"/>
          </a:xfrm>
          <a:prstGeom prst="rect">
            <a:avLst/>
          </a:prstGeom>
        </p:spPr>
      </p:pic>
      <p:pic>
        <p:nvPicPr>
          <p:cNvPr id="10" name="Paveikslėlis 9">
            <a:extLst>
              <a:ext uri="{FF2B5EF4-FFF2-40B4-BE49-F238E27FC236}">
                <a16:creationId xmlns:a16="http://schemas.microsoft.com/office/drawing/2014/main" id="{15DEEA28-918C-C3F4-9A20-DA30578BE5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1617" y="3162809"/>
            <a:ext cx="2499391" cy="2691503"/>
          </a:xfrm>
          <a:prstGeom prst="rect">
            <a:avLst/>
          </a:prstGeom>
        </p:spPr>
      </p:pic>
    </p:spTree>
    <p:extLst>
      <p:ext uri="{BB962C8B-B14F-4D97-AF65-F5344CB8AC3E}">
        <p14:creationId xmlns:p14="http://schemas.microsoft.com/office/powerpoint/2010/main" val="389102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8712"/>
            <a:ext cx="12646074" cy="7046712"/>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fld id="{E40A75BB-73BC-48FB-8129-5DC61DA2E4D1}" type="slidenum">
              <a:rPr lang="en-US" smtClean="0"/>
              <a:t>25</a:t>
            </a:fld>
            <a:endParaRPr lang="en-US"/>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0" y="365125"/>
            <a:ext cx="4948238" cy="1006475"/>
          </a:xfrm>
        </p:spPr>
        <p:txBody>
          <a:bodyPr>
            <a:normAutofit/>
          </a:bodyPr>
          <a:lstStyle/>
          <a:p>
            <a:r>
              <a:rPr lang="lt-LT" sz="2000" dirty="0"/>
              <a:t>Naudoti informacijos šaltiniai:</a:t>
            </a:r>
          </a:p>
        </p:txBody>
      </p:sp>
      <p:sp>
        <p:nvSpPr>
          <p:cNvPr id="7" name="Turinio vietos rezervavimo ženklas 6"/>
          <p:cNvSpPr>
            <a:spLocks noGrp="1"/>
          </p:cNvSpPr>
          <p:nvPr>
            <p:ph idx="1"/>
          </p:nvPr>
        </p:nvSpPr>
        <p:spPr>
          <a:xfrm>
            <a:off x="600076" y="1128713"/>
            <a:ext cx="10215562" cy="3256856"/>
          </a:xfrm>
        </p:spPr>
        <p:txBody>
          <a:bodyPr>
            <a:norm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600" b="0" i="0" u="sng" strike="noStrike" kern="1200" cap="none" spc="0" baseline="0" dirty="0">
                <a:uFillTx/>
                <a:ea typeface="Times New Roman" pitchFamily="18"/>
                <a:cs typeface="Calibri" pitchFamily="34"/>
                <a:hlinkClick r:id="rId4">
                  <a:extLst>
                    <a:ext uri="{A12FA001-AC4F-418D-AE19-62706E023703}">
                      <ahyp:hlinkClr xmlns:ahyp="http://schemas.microsoft.com/office/drawing/2018/hyperlinkcolor" val="tx"/>
                    </a:ext>
                  </a:extLst>
                </a:hlinkClick>
              </a:rPr>
              <a:t>https://wildwelfare.org/enrichment-animal-welfare/</a:t>
            </a:r>
            <a:endParaRPr lang="lt-LT" sz="1600" b="0" i="0" u="sng" strike="noStrike" kern="1200" cap="none" spc="0" baseline="0" dirty="0">
              <a:uFillTx/>
              <a:ea typeface="Times New Roman" pitchFamily="18"/>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600" b="0" i="0" u="sng" strike="noStrike" kern="1200" cap="none" spc="0" baseline="0" dirty="0">
                <a:uFillTx/>
                <a:ea typeface="Times New Roman" pitchFamily="18"/>
                <a:cs typeface="Calibri" pitchFamily="34"/>
                <a:hlinkClick r:id="rId5">
                  <a:extLst>
                    <a:ext uri="{A12FA001-AC4F-418D-AE19-62706E023703}">
                      <ahyp:hlinkClr xmlns:ahyp="http://schemas.microsoft.com/office/drawing/2018/hyperlinkcolor" val="tx"/>
                    </a:ext>
                  </a:extLst>
                </a:hlinkClick>
              </a:rPr>
              <a:t>https://untamedscience.com/biology/ecology/ecology-articles/the-stimulating-science-of-animal-enrichment/</a:t>
            </a:r>
            <a:endParaRPr lang="lt-LT" sz="1600" b="0" i="0" u="none" strike="noStrike" kern="1200" cap="none" spc="0" baseline="0" dirty="0">
              <a:uFillTx/>
              <a:ea typeface="Times New Roman" pitchFamily="18"/>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600" b="0" i="0" u="sng" strike="noStrike" kern="1200" cap="none" spc="0" baseline="0" dirty="0">
                <a:uFillTx/>
                <a:ea typeface="Times New Roman" pitchFamily="18"/>
                <a:cs typeface="Calibri" pitchFamily="34"/>
                <a:hlinkClick r:id="rId6">
                  <a:extLst>
                    <a:ext uri="{A12FA001-AC4F-418D-AE19-62706E023703}">
                      <ahyp:hlinkClr xmlns:ahyp="http://schemas.microsoft.com/office/drawing/2018/hyperlinkcolor" val="tx"/>
                    </a:ext>
                  </a:extLst>
                </a:hlinkClick>
              </a:rPr>
              <a:t>Animalenrichment.org</a:t>
            </a:r>
            <a:endParaRPr lang="lt-LT" sz="1600" b="0" i="0" u="none" strike="noStrike" kern="1200" cap="none" spc="0" baseline="0" dirty="0">
              <a:uFillTx/>
              <a:ea typeface="Times New Roman" pitchFamily="18"/>
              <a:cs typeface="Calibri" pitchFamily="34"/>
            </a:endParaRPr>
          </a:p>
          <a:p>
            <a:pPr marL="0" indent="0">
              <a:buNone/>
            </a:pPr>
            <a:r>
              <a:rPr lang="lt-LT" sz="1600" dirty="0"/>
              <a:t>Parengta pagal „1-asis „Aplinkos praturtinimo“ mokymas Lietuvoje ( 1st </a:t>
            </a:r>
            <a:r>
              <a:rPr lang="lt-LT" sz="1600" dirty="0" err="1"/>
              <a:t>Lithuanina</a:t>
            </a:r>
            <a:r>
              <a:rPr lang="lt-LT" sz="1600" dirty="0"/>
              <a:t> </a:t>
            </a:r>
            <a:r>
              <a:rPr lang="lt-LT" sz="1600" dirty="0" err="1"/>
              <a:t>Shape</a:t>
            </a:r>
            <a:r>
              <a:rPr lang="lt-LT" sz="1600" dirty="0"/>
              <a:t> </a:t>
            </a:r>
            <a:r>
              <a:rPr lang="lt-LT" sz="1600" dirty="0" err="1"/>
              <a:t>of</a:t>
            </a:r>
            <a:r>
              <a:rPr lang="lt-LT" sz="1600" dirty="0"/>
              <a:t> </a:t>
            </a:r>
            <a:r>
              <a:rPr lang="lt-LT" sz="1600" dirty="0" err="1"/>
              <a:t>Enrichment</a:t>
            </a:r>
            <a:r>
              <a:rPr lang="lt-LT" sz="1600" dirty="0"/>
              <a:t> </a:t>
            </a:r>
            <a:r>
              <a:rPr lang="lt-LT" sz="1600" dirty="0" err="1"/>
              <a:t>Workshop</a:t>
            </a:r>
            <a:r>
              <a:rPr lang="lt-LT" sz="1600" dirty="0"/>
              <a:t> ) medžiagą </a:t>
            </a:r>
          </a:p>
          <a:p>
            <a:pPr marL="0" indent="0">
              <a:buNone/>
            </a:pPr>
            <a:r>
              <a:rPr lang="lt-LT" sz="1600" dirty="0"/>
              <a:t>Instruktoriai: </a:t>
            </a:r>
            <a:r>
              <a:rPr lang="lt-LT" sz="1600" dirty="0" err="1"/>
              <a:t>Valerie</a:t>
            </a:r>
            <a:r>
              <a:rPr lang="lt-LT" sz="1600" dirty="0"/>
              <a:t> </a:t>
            </a:r>
            <a:r>
              <a:rPr lang="lt-LT" sz="1600" dirty="0" err="1"/>
              <a:t>J.Hare</a:t>
            </a:r>
            <a:r>
              <a:rPr lang="lt-LT" sz="1600" dirty="0"/>
              <a:t> ir Mark </a:t>
            </a:r>
            <a:r>
              <a:rPr lang="lt-LT" sz="1600" dirty="0" err="1"/>
              <a:t>Kingston</a:t>
            </a:r>
            <a:r>
              <a:rPr lang="lt-LT" sz="1600" dirty="0"/>
              <a:t> Jones</a:t>
            </a:r>
          </a:p>
          <a:p>
            <a:pPr marL="0" indent="0">
              <a:buNone/>
            </a:pPr>
            <a:r>
              <a:rPr lang="lt-LT" sz="1600" dirty="0"/>
              <a:t>LZS, Kaunas 2014m.04.8-11d.</a:t>
            </a:r>
          </a:p>
          <a:p>
            <a:pPr marL="0" indent="0">
              <a:buNone/>
            </a:pPr>
            <a:endParaRPr lang="lt-LT" sz="1600" dirty="0"/>
          </a:p>
          <a:p>
            <a:pPr marL="0" indent="0">
              <a:buNone/>
            </a:pPr>
            <a:r>
              <a:rPr lang="lt-LT" sz="1600" dirty="0"/>
              <a:t>Naudotos nuotraukos ir vaizdinė medžiaga: </a:t>
            </a:r>
            <a:r>
              <a:rPr lang="lt-LT" sz="1600" dirty="0" err="1"/>
              <a:t>D.Preišegalavičienės</a:t>
            </a:r>
            <a:r>
              <a:rPr lang="lt-LT" sz="1600" dirty="0"/>
              <a:t>, </a:t>
            </a:r>
            <a:r>
              <a:rPr lang="lt-LT" sz="1600" dirty="0" err="1"/>
              <a:t>Ž.Kavaliauskienės</a:t>
            </a:r>
            <a:r>
              <a:rPr lang="lt-LT" sz="1600" dirty="0"/>
              <a:t>, </a:t>
            </a:r>
            <a:r>
              <a:rPr lang="lt-LT" sz="1600" dirty="0" err="1"/>
              <a:t>R.Jautakienės</a:t>
            </a:r>
            <a:r>
              <a:rPr lang="lt-LT" sz="1600" dirty="0"/>
              <a:t>, </a:t>
            </a:r>
            <a:r>
              <a:rPr lang="lt-LT" sz="1600" dirty="0" err="1"/>
              <a:t>T.Kizo</a:t>
            </a:r>
            <a:r>
              <a:rPr lang="lt-LT" sz="1600" dirty="0"/>
              <a:t>, </a:t>
            </a:r>
            <a:r>
              <a:rPr lang="lt-LT" sz="1600" dirty="0" err="1"/>
              <a:t>R.Šiugždienės</a:t>
            </a:r>
            <a:r>
              <a:rPr lang="lt-LT" sz="1600" dirty="0"/>
              <a:t>, </a:t>
            </a:r>
            <a:r>
              <a:rPr lang="lt-LT" sz="1600" dirty="0" err="1"/>
              <a:t>I.Pranaitienės</a:t>
            </a:r>
            <a:r>
              <a:rPr lang="lt-LT" sz="1600" dirty="0"/>
              <a:t>, </a:t>
            </a:r>
            <a:r>
              <a:rPr lang="lt-LT" sz="1600" dirty="0" err="1"/>
              <a:t>D.Zalagaitienės</a:t>
            </a:r>
            <a:r>
              <a:rPr lang="lt-LT" sz="1600" dirty="0"/>
              <a:t>, </a:t>
            </a:r>
            <a:r>
              <a:rPr lang="lt-LT" sz="1600" dirty="0" err="1"/>
              <a:t>R.Kovadlienės</a:t>
            </a:r>
            <a:r>
              <a:rPr lang="lt-LT" sz="1600" dirty="0"/>
              <a:t>.</a:t>
            </a:r>
          </a:p>
          <a:p>
            <a:pPr marL="0" indent="0">
              <a:buNone/>
            </a:pPr>
            <a:endParaRPr lang="lt-LT" dirty="0"/>
          </a:p>
        </p:txBody>
      </p:sp>
    </p:spTree>
    <p:extLst>
      <p:ext uri="{BB962C8B-B14F-4D97-AF65-F5344CB8AC3E}">
        <p14:creationId xmlns:p14="http://schemas.microsoft.com/office/powerpoint/2010/main" val="2641015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3024FB-A7AD-49C3-AFDC-78935E89E3E0}"/>
              </a:ext>
            </a:extLst>
          </p:cNvPr>
          <p:cNvSpPr>
            <a:spLocks noGrp="1"/>
          </p:cNvSpPr>
          <p:nvPr>
            <p:ph type="sldNum" sz="quarter" idx="12"/>
          </p:nvPr>
        </p:nvSpPr>
        <p:spPr/>
        <p:txBody>
          <a:bodyPr/>
          <a:lstStyle/>
          <a:p>
            <a:fld id="{E40A75BB-73BC-48FB-8129-5DC61DA2E4D1}" type="slidenum">
              <a:rPr lang="en-US" smtClean="0"/>
              <a:t>26</a:t>
            </a:fld>
            <a:endParaRPr lang="en-US"/>
          </a:p>
        </p:txBody>
      </p:sp>
      <p:pic>
        <p:nvPicPr>
          <p:cNvPr id="7" name="Picture 8">
            <a:extLst>
              <a:ext uri="{FF2B5EF4-FFF2-40B4-BE49-F238E27FC236}">
                <a16:creationId xmlns:a16="http://schemas.microsoft.com/office/drawing/2014/main" id="{BB70CF81-15F5-498D-A877-84CE1AC66B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931576">
            <a:off x="4953159" y="1303418"/>
            <a:ext cx="6736356" cy="4638546"/>
          </a:xfrm>
          <a:prstGeom prst="rect">
            <a:avLst/>
          </a:prstGeom>
        </p:spPr>
      </p:pic>
      <p:pic>
        <p:nvPicPr>
          <p:cNvPr id="11" name="Picture 10">
            <a:extLst>
              <a:ext uri="{FF2B5EF4-FFF2-40B4-BE49-F238E27FC236}">
                <a16:creationId xmlns:a16="http://schemas.microsoft.com/office/drawing/2014/main" id="{41C06C53-F959-4FEC-9014-B8D6F7E56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525" y="429532"/>
            <a:ext cx="3323801" cy="1203937"/>
          </a:xfrm>
          <a:prstGeom prst="rect">
            <a:avLst/>
          </a:prstGeom>
        </p:spPr>
      </p:pic>
      <p:pic>
        <p:nvPicPr>
          <p:cNvPr id="3" name="Paveikslėlis 2">
            <a:extLst>
              <a:ext uri="{FF2B5EF4-FFF2-40B4-BE49-F238E27FC236}">
                <a16:creationId xmlns:a16="http://schemas.microsoft.com/office/drawing/2014/main" id="{B59240FC-E4C7-948F-83D3-778E0CB3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950" y="1600799"/>
            <a:ext cx="4612481" cy="4899377"/>
          </a:xfrm>
          <a:prstGeom prst="rect">
            <a:avLst/>
          </a:prstGeom>
        </p:spPr>
      </p:pic>
    </p:spTree>
    <p:extLst>
      <p:ext uri="{BB962C8B-B14F-4D97-AF65-F5344CB8AC3E}">
        <p14:creationId xmlns:p14="http://schemas.microsoft.com/office/powerpoint/2010/main" val="314660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7" y="0"/>
            <a:ext cx="12192000"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a:xfrm>
            <a:off x="8137345" y="6367357"/>
            <a:ext cx="3394747" cy="35411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46045"/>
            <a:ext cx="5669132" cy="1962150"/>
          </a:xfrm>
        </p:spPr>
        <p:txBody>
          <a:bodyPr>
            <a:noAutofit/>
          </a:bodyPr>
          <a:lstStyle/>
          <a:p>
            <a:r>
              <a:rPr lang="lt-LT" sz="3200" dirty="0">
                <a:latin typeface="+mn-lt"/>
              </a:rPr>
              <a:t>Aplinkos praturtinimas yra skirtas ne tik taksonominei grupei, jis skirtas INDIVIDAMS</a:t>
            </a:r>
            <a:br>
              <a:rPr lang="lt-LT" sz="3600" dirty="0">
                <a:latin typeface="+mn-lt"/>
              </a:rPr>
            </a:br>
            <a:endParaRPr lang="lt-LT" sz="3600" dirty="0">
              <a:latin typeface="+mn-lt"/>
            </a:endParaRPr>
          </a:p>
        </p:txBody>
      </p:sp>
      <p:sp>
        <p:nvSpPr>
          <p:cNvPr id="7" name="Turinio vietos rezervavimo ženklas 6"/>
          <p:cNvSpPr>
            <a:spLocks noGrp="1"/>
          </p:cNvSpPr>
          <p:nvPr>
            <p:ph idx="1"/>
          </p:nvPr>
        </p:nvSpPr>
        <p:spPr>
          <a:xfrm>
            <a:off x="838202" y="2370337"/>
            <a:ext cx="6184036" cy="3755255"/>
          </a:xfrm>
        </p:spPr>
        <p:txBody>
          <a:bodyPr>
            <a:normAutofit fontScale="55000" lnSpcReduction="20000"/>
          </a:bodyPr>
          <a:lstStyle/>
          <a:p>
            <a:pPr marL="0" indent="0">
              <a:buNone/>
            </a:pPr>
            <a:r>
              <a:rPr lang="lt-LT" sz="2900" dirty="0"/>
              <a:t>„Gerovė ir tinkama aplinka yra svarbi visiems – naminiams augintiniams, laboratoriniams gyvūnams, egzotiniams, ūkiniams ir... kitiems.</a:t>
            </a:r>
          </a:p>
          <a:p>
            <a:pPr marL="0" indent="0">
              <a:buNone/>
            </a:pPr>
            <a:r>
              <a:rPr lang="lt-LT" sz="2900" dirty="0"/>
              <a:t> Praturtinimas turėtų būti vykdomas </a:t>
            </a:r>
            <a:r>
              <a:rPr lang="lt-LT" sz="2900" b="1" dirty="0"/>
              <a:t>kasdien</a:t>
            </a:r>
            <a:r>
              <a:rPr lang="lt-LT" sz="2900" dirty="0"/>
              <a:t> ir apimti </a:t>
            </a:r>
            <a:r>
              <a:rPr lang="lt-LT" sz="2900" b="1" dirty="0"/>
              <a:t>aplinkos gerinimą</a:t>
            </a:r>
            <a:r>
              <a:rPr lang="lt-LT" sz="2900" dirty="0"/>
              <a:t>, </a:t>
            </a:r>
            <a:r>
              <a:rPr lang="lt-LT" sz="2900" b="1" dirty="0"/>
              <a:t>socialines galimybes </a:t>
            </a:r>
            <a:r>
              <a:rPr lang="lt-LT" sz="2900" dirty="0"/>
              <a:t>ir užtikrinti  kasdienį </a:t>
            </a:r>
            <a:r>
              <a:rPr lang="lt-LT" sz="2900" b="1" dirty="0"/>
              <a:t>elgsenos gerinimą</a:t>
            </a:r>
            <a:r>
              <a:rPr lang="lt-LT" sz="2900" dirty="0"/>
              <a:t>. Praturtinimo būdai turi būti skatinantys į tikslą orientuotą elgesį.“ (V. J. </a:t>
            </a:r>
            <a:r>
              <a:rPr lang="lt-LT" sz="2900" dirty="0" err="1"/>
              <a:t>Hare</a:t>
            </a:r>
            <a:r>
              <a:rPr lang="lt-LT" sz="2900" dirty="0"/>
              <a:t>)</a:t>
            </a:r>
            <a:endParaRPr lang="en-GB" sz="2900" dirty="0"/>
          </a:p>
          <a:p>
            <a:pPr marL="0" indent="0">
              <a:buNone/>
            </a:pPr>
            <a:r>
              <a:rPr lang="lt-LT" sz="2900" dirty="0"/>
              <a:t>1) </a:t>
            </a:r>
            <a:r>
              <a:rPr lang="lt-LT" sz="2900" b="1" dirty="0"/>
              <a:t>Kam </a:t>
            </a:r>
            <a:r>
              <a:rPr lang="lt-LT" sz="2900" dirty="0"/>
              <a:t> rūšis leidžia laiką ir energiją laukinėje gamtoje:  kiek gyvūnas bus motyvuotas taip elgtis, ir, atvirkščiai, kaip jis bus nusivylęs, jei negalės atitinkamai elgtis.</a:t>
            </a:r>
          </a:p>
          <a:p>
            <a:pPr marL="0" indent="0">
              <a:buNone/>
            </a:pPr>
            <a:r>
              <a:rPr lang="lt-LT" sz="2900" dirty="0"/>
              <a:t>2) </a:t>
            </a:r>
            <a:r>
              <a:rPr lang="lt-LT" sz="2900" b="1" dirty="0"/>
              <a:t>Kodėl</a:t>
            </a:r>
            <a:r>
              <a:rPr lang="lt-LT" sz="2900" dirty="0"/>
              <a:t>  taip elgiasi (kiek laiko ir energijos išeikvojama elgesiui laukinėje gamtoje) : tai padeda nustatyti elgesio prioritetus, nes ne visų elgesys yra vienodas. Tai gali būti gairės, kokį elgesį nelaisvėje skatinti, kad gautumėte teigiamą patirtį. </a:t>
            </a:r>
          </a:p>
          <a:p>
            <a:pPr marL="0" indent="0">
              <a:buNone/>
            </a:pPr>
            <a:r>
              <a:rPr lang="lt-LT" sz="2900" dirty="0"/>
              <a:t>3) </a:t>
            </a:r>
            <a:r>
              <a:rPr lang="lt-LT" sz="2900" b="1" dirty="0"/>
              <a:t>Kada </a:t>
            </a:r>
            <a:r>
              <a:rPr lang="lt-LT" sz="2900" dirty="0"/>
              <a:t>rūšys turi išreikšti tam tikrą elgesį: gyvūnai turi skirtingus elgesio poreikius skirtingu paros metu, sezonu ir gyvenimo ciklu. </a:t>
            </a:r>
          </a:p>
          <a:p>
            <a:pPr marL="0" indent="0">
              <a:buNone/>
            </a:pPr>
            <a:r>
              <a:rPr lang="lt-LT" sz="2900" dirty="0"/>
              <a:t> </a:t>
            </a:r>
          </a:p>
          <a:p>
            <a:pPr marL="0" indent="0">
              <a:buNone/>
            </a:pPr>
            <a:endParaRPr lang="lt-LT" sz="1800" dirty="0"/>
          </a:p>
          <a:p>
            <a:pPr marL="0" indent="0">
              <a:buNone/>
            </a:pPr>
            <a:endParaRPr lang="lt-LT" dirty="0"/>
          </a:p>
        </p:txBody>
      </p:sp>
      <p:pic>
        <p:nvPicPr>
          <p:cNvPr id="14" name="Paveikslėlis 13">
            <a:extLst>
              <a:ext uri="{FF2B5EF4-FFF2-40B4-BE49-F238E27FC236}">
                <a16:creationId xmlns:a16="http://schemas.microsoft.com/office/drawing/2014/main" id="{7D63463B-253C-3A3D-24AF-6E6A3635358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6330388" y="1380687"/>
            <a:ext cx="5570690" cy="3919120"/>
          </a:xfrm>
          <a:prstGeom prst="rect">
            <a:avLst/>
          </a:prstGeom>
          <a:noFill/>
          <a:ln>
            <a:noFill/>
          </a:ln>
        </p:spPr>
      </p:pic>
    </p:spTree>
    <p:extLst>
      <p:ext uri="{BB962C8B-B14F-4D97-AF65-F5344CB8AC3E}">
        <p14:creationId xmlns:p14="http://schemas.microsoft.com/office/powerpoint/2010/main" val="86647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457809"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65125"/>
            <a:ext cx="5257800" cy="1037547"/>
          </a:xfrm>
        </p:spPr>
        <p:txBody>
          <a:bodyPr>
            <a:normAutofit fontScale="90000"/>
          </a:bodyPr>
          <a:lstStyle/>
          <a:p>
            <a:r>
              <a:rPr lang="lt-LT" sz="3600" dirty="0">
                <a:latin typeface="+mn-lt"/>
              </a:rPr>
              <a:t>Skiriamos 5 aplinkos praturtinimo kategorijos</a:t>
            </a:r>
          </a:p>
        </p:txBody>
      </p:sp>
      <p:sp>
        <p:nvSpPr>
          <p:cNvPr id="7" name="Turinio vietos rezervavimo ženklas 6"/>
          <p:cNvSpPr>
            <a:spLocks noGrp="1"/>
          </p:cNvSpPr>
          <p:nvPr>
            <p:ph idx="1"/>
          </p:nvPr>
        </p:nvSpPr>
        <p:spPr>
          <a:xfrm>
            <a:off x="443883" y="1979719"/>
            <a:ext cx="5741591" cy="3923931"/>
          </a:xfrm>
        </p:spPr>
        <p:txBody>
          <a:bodyPr>
            <a:normAutofit lnSpcReduction="10000"/>
          </a:bodyPr>
          <a:lstStyle/>
          <a:p>
            <a:r>
              <a:rPr lang="lt-LT" sz="1800" b="1" dirty="0"/>
              <a:t>Pažintinė</a:t>
            </a:r>
            <a:r>
              <a:rPr lang="lt-LT" sz="1800" dirty="0"/>
              <a:t> (kognityvinė) – yra viskas, kas nauja ar sudėtinga, kas privers gyvūną susimąstyti, susidurti su iššūkiu ar taps smalsu;</a:t>
            </a:r>
          </a:p>
          <a:p>
            <a:r>
              <a:rPr lang="lt-LT" sz="1800" b="1" dirty="0"/>
              <a:t>Socialinė</a:t>
            </a:r>
            <a:r>
              <a:rPr lang="lt-LT" sz="1800" dirty="0"/>
              <a:t> – viskas, kas apima socialinę sąveiką, dažnai su kitais  gyvais gyvūnais, taip pat – žmones;</a:t>
            </a:r>
          </a:p>
          <a:p>
            <a:r>
              <a:rPr lang="lt-LT" sz="1800" b="1" dirty="0"/>
              <a:t>Mitybinė</a:t>
            </a:r>
            <a:r>
              <a:rPr lang="lt-LT" sz="1800" dirty="0"/>
              <a:t> – apima naujus maisto produktus arba skirtingus pateikimo būdus, kaip gyvūnai gali gauti maistą;</a:t>
            </a:r>
          </a:p>
          <a:p>
            <a:r>
              <a:rPr lang="lt-LT" sz="1800" b="1" dirty="0"/>
              <a:t>Jutiminė</a:t>
            </a:r>
            <a:r>
              <a:rPr lang="lt-LT" sz="1800" dirty="0"/>
              <a:t> – tai viskas, kas stimuliuoja gyvūno pojūčius;</a:t>
            </a:r>
          </a:p>
          <a:p>
            <a:r>
              <a:rPr lang="lt-LT" sz="1800" b="1" dirty="0"/>
              <a:t>Fizinė</a:t>
            </a:r>
            <a:r>
              <a:rPr lang="lt-LT" sz="1800" dirty="0"/>
              <a:t> – yra būtent tai, kaip skamba: kažkas pridedamas, kad buveinė taptų dinamiškesnė, patogesnė, linksmesnė.</a:t>
            </a:r>
          </a:p>
          <a:p>
            <a:r>
              <a:rPr lang="lt-LT" sz="1600" i="1" dirty="0"/>
              <a:t>„Vienas praturtinimo elementas gali atitikti kelias ar net visas kategorijas. Geroje ekspozicijoje naudojamos visos kombinacijos. Jeigu vienam gyvūnui nepatinka, nereiškia, kad visiems nepatiks “ (V. J. </a:t>
            </a:r>
            <a:r>
              <a:rPr lang="lt-LT" sz="1600" i="1" dirty="0" err="1"/>
              <a:t>Hare</a:t>
            </a:r>
            <a:r>
              <a:rPr lang="lt-LT" sz="1600" i="1" dirty="0"/>
              <a:t>)</a:t>
            </a:r>
          </a:p>
          <a:p>
            <a:endParaRPr lang="lt-LT" sz="1800" dirty="0"/>
          </a:p>
        </p:txBody>
      </p:sp>
      <p:pic>
        <p:nvPicPr>
          <p:cNvPr id="22" name="Paveikslėlis 21">
            <a:extLst>
              <a:ext uri="{FF2B5EF4-FFF2-40B4-BE49-F238E27FC236}">
                <a16:creationId xmlns:a16="http://schemas.microsoft.com/office/drawing/2014/main" id="{514CECF3-1E80-B6DC-607B-0548E59D11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98189" y="1050677"/>
            <a:ext cx="5526233" cy="4378890"/>
          </a:xfrm>
          <a:prstGeom prst="rect">
            <a:avLst/>
          </a:prstGeom>
        </p:spPr>
      </p:pic>
    </p:spTree>
    <p:extLst>
      <p:ext uri="{BB962C8B-B14F-4D97-AF65-F5344CB8AC3E}">
        <p14:creationId xmlns:p14="http://schemas.microsoft.com/office/powerpoint/2010/main" val="136861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457809"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65125"/>
            <a:ext cx="5257800" cy="1037547"/>
          </a:xfrm>
        </p:spPr>
        <p:txBody>
          <a:bodyPr>
            <a:normAutofit/>
          </a:bodyPr>
          <a:lstStyle/>
          <a:p>
            <a:r>
              <a:rPr lang="lt-LT" sz="3600" b="1" dirty="0"/>
              <a:t>Pažintinė</a:t>
            </a:r>
            <a:r>
              <a:rPr lang="lt-LT" sz="3600" dirty="0"/>
              <a:t> (kognityvinė)</a:t>
            </a:r>
            <a:endParaRPr lang="lt-LT" sz="3600" dirty="0">
              <a:latin typeface="+mn-lt"/>
            </a:endParaRPr>
          </a:p>
        </p:txBody>
      </p:sp>
      <p:sp>
        <p:nvSpPr>
          <p:cNvPr id="7" name="Turinio vietos rezervavimo ženklas 6"/>
          <p:cNvSpPr>
            <a:spLocks noGrp="1"/>
          </p:cNvSpPr>
          <p:nvPr>
            <p:ph idx="1"/>
          </p:nvPr>
        </p:nvSpPr>
        <p:spPr>
          <a:xfrm>
            <a:off x="443884" y="1979720"/>
            <a:ext cx="4740676" cy="3231472"/>
          </a:xfrm>
        </p:spPr>
        <p:txBody>
          <a:bodyPr>
            <a:normAutofit/>
          </a:bodyPr>
          <a:lstStyle/>
          <a:p>
            <a:r>
              <a:rPr lang="lt-LT" sz="2000" dirty="0"/>
              <a:t>Protinė stimuliacija (problemų sprendimas, treniravimo sesija)</a:t>
            </a:r>
          </a:p>
          <a:p>
            <a:r>
              <a:rPr lang="lt-LT" sz="2000" dirty="0"/>
              <a:t>Nauja patirtis (neįprastas maistas, naujas daiktas, neįprastas kvapas)</a:t>
            </a:r>
          </a:p>
          <a:p>
            <a:r>
              <a:rPr lang="lt-LT" sz="2000" dirty="0" err="1"/>
              <a:t>Galvosūkinės</a:t>
            </a:r>
            <a:r>
              <a:rPr lang="lt-LT" sz="2000" dirty="0"/>
              <a:t> šėryklos</a:t>
            </a:r>
          </a:p>
          <a:p>
            <a:endParaRPr lang="lt-LT" sz="1800" dirty="0"/>
          </a:p>
        </p:txBody>
      </p:sp>
      <p:pic>
        <p:nvPicPr>
          <p:cNvPr id="2" name="Picture 2" descr="Enrichment For Your Parrot">
            <a:extLst>
              <a:ext uri="{FF2B5EF4-FFF2-40B4-BE49-F238E27FC236}">
                <a16:creationId xmlns:a16="http://schemas.microsoft.com/office/drawing/2014/main" id="{451B7198-0E23-CC0E-F2B8-B867D8E86EC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71523" y="687317"/>
            <a:ext cx="3881818" cy="2916546"/>
          </a:xfrm>
          <a:prstGeom prst="rect">
            <a:avLst/>
          </a:prstGeom>
          <a:noFill/>
          <a:ln cap="flat">
            <a:noFill/>
          </a:ln>
        </p:spPr>
      </p:pic>
      <p:pic>
        <p:nvPicPr>
          <p:cNvPr id="8" name="Paveikslėlis 7">
            <a:extLst>
              <a:ext uri="{FF2B5EF4-FFF2-40B4-BE49-F238E27FC236}">
                <a16:creationId xmlns:a16="http://schemas.microsoft.com/office/drawing/2014/main" id="{BBB6AED2-5397-22C4-B3E9-6F86AF6FD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0600" y="3714038"/>
            <a:ext cx="3030897" cy="2916546"/>
          </a:xfrm>
          <a:prstGeom prst="rect">
            <a:avLst/>
          </a:prstGeom>
        </p:spPr>
      </p:pic>
      <p:pic>
        <p:nvPicPr>
          <p:cNvPr id="10" name="Paveikslėlis 9">
            <a:extLst>
              <a:ext uri="{FF2B5EF4-FFF2-40B4-BE49-F238E27FC236}">
                <a16:creationId xmlns:a16="http://schemas.microsoft.com/office/drawing/2014/main" id="{0176B6BB-D06D-9BD2-05DE-A99A8A21B2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28444" y="3742283"/>
            <a:ext cx="2883988" cy="2927068"/>
          </a:xfrm>
          <a:prstGeom prst="rect">
            <a:avLst/>
          </a:prstGeom>
        </p:spPr>
      </p:pic>
    </p:spTree>
    <p:extLst>
      <p:ext uri="{BB962C8B-B14F-4D97-AF65-F5344CB8AC3E}">
        <p14:creationId xmlns:p14="http://schemas.microsoft.com/office/powerpoint/2010/main" val="221498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84"/>
            <a:ext cx="12457809"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65125"/>
            <a:ext cx="5257800" cy="1037547"/>
          </a:xfrm>
        </p:spPr>
        <p:txBody>
          <a:bodyPr>
            <a:normAutofit/>
          </a:bodyPr>
          <a:lstStyle/>
          <a:p>
            <a:r>
              <a:rPr lang="lt-LT" sz="3600" b="1" dirty="0"/>
              <a:t>Socialinė</a:t>
            </a:r>
            <a:endParaRPr lang="lt-LT" sz="3600" dirty="0">
              <a:latin typeface="+mn-lt"/>
            </a:endParaRPr>
          </a:p>
        </p:txBody>
      </p:sp>
      <p:sp>
        <p:nvSpPr>
          <p:cNvPr id="7" name="Turinio vietos rezervavimo ženklas 6"/>
          <p:cNvSpPr>
            <a:spLocks noGrp="1"/>
          </p:cNvSpPr>
          <p:nvPr>
            <p:ph idx="1"/>
          </p:nvPr>
        </p:nvSpPr>
        <p:spPr>
          <a:xfrm>
            <a:off x="443883" y="1979719"/>
            <a:ext cx="4997361" cy="3923931"/>
          </a:xfrm>
        </p:spPr>
        <p:txBody>
          <a:bodyPr>
            <a:normAutofit/>
          </a:bodyPr>
          <a:lstStyle/>
          <a:p>
            <a:pPr marL="0" indent="0">
              <a:buNone/>
            </a:pPr>
            <a:r>
              <a:rPr lang="lt-LT" sz="2400" dirty="0"/>
              <a:t>Tai gyvenimas su „bendraminčiais“, o tai reiškia daugiau tos pačios rūšies gyvūnų arba kitų rūšių gyvūnų, galinčių taikiai gyventi kartu. Tai taip pat gali apimti žmones ar net gyvūnų iškamšas ir veidrodžius, kurie imituotų kompaniją ar varžovą.</a:t>
            </a:r>
          </a:p>
          <a:p>
            <a:endParaRPr lang="lt-LT" sz="1800" dirty="0"/>
          </a:p>
        </p:txBody>
      </p:sp>
      <p:pic>
        <p:nvPicPr>
          <p:cNvPr id="2" name="Paveikslėlis 1">
            <a:extLst>
              <a:ext uri="{FF2B5EF4-FFF2-40B4-BE49-F238E27FC236}">
                <a16:creationId xmlns:a16="http://schemas.microsoft.com/office/drawing/2014/main" id="{9B2153D3-E78C-8065-E1F2-94FC65AD7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2865" y="1979719"/>
            <a:ext cx="3149713" cy="3447418"/>
          </a:xfrm>
          <a:prstGeom prst="rect">
            <a:avLst/>
          </a:prstGeom>
        </p:spPr>
      </p:pic>
      <p:pic>
        <p:nvPicPr>
          <p:cNvPr id="3" name="Paveikslėlis 2">
            <a:extLst>
              <a:ext uri="{FF2B5EF4-FFF2-40B4-BE49-F238E27FC236}">
                <a16:creationId xmlns:a16="http://schemas.microsoft.com/office/drawing/2014/main" id="{ABD52D4A-8283-F0C6-95B1-84C0AE7D3D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4019" y="3515930"/>
            <a:ext cx="3144270" cy="3441463"/>
          </a:xfrm>
          <a:prstGeom prst="rect">
            <a:avLst/>
          </a:prstGeom>
        </p:spPr>
      </p:pic>
      <p:pic>
        <p:nvPicPr>
          <p:cNvPr id="8" name="Paveikslėlis 7">
            <a:extLst>
              <a:ext uri="{FF2B5EF4-FFF2-40B4-BE49-F238E27FC236}">
                <a16:creationId xmlns:a16="http://schemas.microsoft.com/office/drawing/2014/main" id="{36B384F4-C8E1-6A66-0E07-7E3831DA35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4019" y="172621"/>
            <a:ext cx="3144270" cy="3256380"/>
          </a:xfrm>
          <a:prstGeom prst="rect">
            <a:avLst/>
          </a:prstGeom>
        </p:spPr>
      </p:pic>
    </p:spTree>
    <p:extLst>
      <p:ext uri="{BB962C8B-B14F-4D97-AF65-F5344CB8AC3E}">
        <p14:creationId xmlns:p14="http://schemas.microsoft.com/office/powerpoint/2010/main" val="1112447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48"/>
            <a:ext cx="12457809"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65125"/>
            <a:ext cx="5257800" cy="1037547"/>
          </a:xfrm>
        </p:spPr>
        <p:txBody>
          <a:bodyPr>
            <a:normAutofit/>
          </a:bodyPr>
          <a:lstStyle/>
          <a:p>
            <a:r>
              <a:rPr lang="lt-LT" sz="3600" b="1" dirty="0"/>
              <a:t>Mitybinė</a:t>
            </a:r>
            <a:endParaRPr lang="lt-LT" sz="3600" dirty="0">
              <a:latin typeface="+mn-lt"/>
            </a:endParaRPr>
          </a:p>
        </p:txBody>
      </p:sp>
      <p:sp>
        <p:nvSpPr>
          <p:cNvPr id="7" name="Turinio vietos rezervavimo ženklas 6"/>
          <p:cNvSpPr>
            <a:spLocks noGrp="1"/>
          </p:cNvSpPr>
          <p:nvPr>
            <p:ph idx="1"/>
          </p:nvPr>
        </p:nvSpPr>
        <p:spPr>
          <a:xfrm>
            <a:off x="443884" y="1979719"/>
            <a:ext cx="4918338" cy="2919659"/>
          </a:xfrm>
        </p:spPr>
        <p:txBody>
          <a:bodyPr>
            <a:normAutofit/>
          </a:bodyPr>
          <a:lstStyle/>
          <a:p>
            <a:r>
              <a:rPr lang="lt-LT" sz="2000" dirty="0"/>
              <a:t>Naujas maistas</a:t>
            </a:r>
          </a:p>
          <a:p>
            <a:r>
              <a:rPr lang="lt-LT" sz="2000" dirty="0"/>
              <a:t>Maisto pateikimo būdai (slapstymas, išbarstymas, užkasimas)</a:t>
            </a:r>
          </a:p>
          <a:p>
            <a:r>
              <a:rPr lang="lt-LT" sz="2000" dirty="0"/>
              <a:t>Natūralus racionas</a:t>
            </a:r>
          </a:p>
          <a:p>
            <a:r>
              <a:rPr lang="lt-LT" sz="2000" dirty="0"/>
              <a:t>Nenatūrali šėrimo įranga</a:t>
            </a:r>
          </a:p>
          <a:p>
            <a:endParaRPr lang="lt-LT" sz="1800" dirty="0"/>
          </a:p>
        </p:txBody>
      </p:sp>
      <p:pic>
        <p:nvPicPr>
          <p:cNvPr id="2" name="Paveikslėlis 1">
            <a:extLst>
              <a:ext uri="{FF2B5EF4-FFF2-40B4-BE49-F238E27FC236}">
                <a16:creationId xmlns:a16="http://schemas.microsoft.com/office/drawing/2014/main" id="{B8552225-9D3B-AD33-3DFB-B85DE299E7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5290" y="278477"/>
            <a:ext cx="3741285" cy="3402484"/>
          </a:xfrm>
          <a:prstGeom prst="rect">
            <a:avLst/>
          </a:prstGeom>
        </p:spPr>
      </p:pic>
      <p:pic>
        <p:nvPicPr>
          <p:cNvPr id="3" name="Paveikslėlis 2">
            <a:extLst>
              <a:ext uri="{FF2B5EF4-FFF2-40B4-BE49-F238E27FC236}">
                <a16:creationId xmlns:a16="http://schemas.microsoft.com/office/drawing/2014/main" id="{B78F4AAA-89DA-B3E7-7ED0-EB154E48C9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1925" y="3703615"/>
            <a:ext cx="2828254" cy="3110129"/>
          </a:xfrm>
          <a:prstGeom prst="rect">
            <a:avLst/>
          </a:prstGeom>
        </p:spPr>
      </p:pic>
      <p:pic>
        <p:nvPicPr>
          <p:cNvPr id="8" name="Paveikslėlis 7">
            <a:extLst>
              <a:ext uri="{FF2B5EF4-FFF2-40B4-BE49-F238E27FC236}">
                <a16:creationId xmlns:a16="http://schemas.microsoft.com/office/drawing/2014/main" id="{F27C6B03-F580-898C-E701-7D2E1CB5FB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7488" y="3703615"/>
            <a:ext cx="3420628" cy="3064292"/>
          </a:xfrm>
          <a:prstGeom prst="rect">
            <a:avLst/>
          </a:prstGeom>
        </p:spPr>
      </p:pic>
    </p:spTree>
    <p:extLst>
      <p:ext uri="{BB962C8B-B14F-4D97-AF65-F5344CB8AC3E}">
        <p14:creationId xmlns:p14="http://schemas.microsoft.com/office/powerpoint/2010/main" val="261045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457809"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65125"/>
            <a:ext cx="5257800" cy="1037547"/>
          </a:xfrm>
        </p:spPr>
        <p:txBody>
          <a:bodyPr>
            <a:normAutofit/>
          </a:bodyPr>
          <a:lstStyle/>
          <a:p>
            <a:r>
              <a:rPr lang="lt-LT" sz="3600" b="1" dirty="0"/>
              <a:t>Jutiminė</a:t>
            </a:r>
            <a:endParaRPr lang="lt-LT" sz="3600" dirty="0">
              <a:latin typeface="+mn-lt"/>
            </a:endParaRPr>
          </a:p>
        </p:txBody>
      </p:sp>
      <p:sp>
        <p:nvSpPr>
          <p:cNvPr id="7" name="Turinio vietos rezervavimo ženklas 6"/>
          <p:cNvSpPr>
            <a:spLocks noGrp="1"/>
          </p:cNvSpPr>
          <p:nvPr>
            <p:ph idx="1"/>
          </p:nvPr>
        </p:nvSpPr>
        <p:spPr>
          <a:xfrm>
            <a:off x="443883" y="1979720"/>
            <a:ext cx="5741591" cy="2580992"/>
          </a:xfrm>
        </p:spPr>
        <p:txBody>
          <a:bodyPr>
            <a:normAutofit/>
          </a:bodyPr>
          <a:lstStyle/>
          <a:p>
            <a:r>
              <a:rPr lang="lt-LT" sz="2000" dirty="0" err="1"/>
              <a:t>Taktilinis</a:t>
            </a:r>
            <a:r>
              <a:rPr lang="lt-LT" sz="2000" dirty="0"/>
              <a:t> (lytėjimo pojūtis)</a:t>
            </a:r>
          </a:p>
          <a:p>
            <a:r>
              <a:rPr lang="lt-LT" sz="2000" dirty="0"/>
              <a:t>Kvapas / skonis</a:t>
            </a:r>
          </a:p>
          <a:p>
            <a:r>
              <a:rPr lang="lt-LT" sz="2000" dirty="0"/>
              <a:t>Klausa</a:t>
            </a:r>
          </a:p>
          <a:p>
            <a:r>
              <a:rPr lang="lt-LT" sz="2000" dirty="0"/>
              <a:t>Vaizdas</a:t>
            </a:r>
          </a:p>
        </p:txBody>
      </p:sp>
      <p:pic>
        <p:nvPicPr>
          <p:cNvPr id="2" name="Paveikslėlis 1">
            <a:extLst>
              <a:ext uri="{FF2B5EF4-FFF2-40B4-BE49-F238E27FC236}">
                <a16:creationId xmlns:a16="http://schemas.microsoft.com/office/drawing/2014/main" id="{A8153CF7-0E8B-919E-0159-8E3C4290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0600" y="2293566"/>
            <a:ext cx="3138242" cy="3345895"/>
          </a:xfrm>
          <a:prstGeom prst="rect">
            <a:avLst/>
          </a:prstGeom>
        </p:spPr>
      </p:pic>
      <p:pic>
        <p:nvPicPr>
          <p:cNvPr id="8" name="Paveikslėlis 7">
            <a:extLst>
              <a:ext uri="{FF2B5EF4-FFF2-40B4-BE49-F238E27FC236}">
                <a16:creationId xmlns:a16="http://schemas.microsoft.com/office/drawing/2014/main" id="{F6B4BF31-19A3-4425-4C12-9E177F7E4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1357" y="4390"/>
            <a:ext cx="3389243" cy="3367924"/>
          </a:xfrm>
          <a:prstGeom prst="rect">
            <a:avLst/>
          </a:prstGeom>
        </p:spPr>
      </p:pic>
      <p:pic>
        <p:nvPicPr>
          <p:cNvPr id="9" name="Paveikslėlis 8">
            <a:extLst>
              <a:ext uri="{FF2B5EF4-FFF2-40B4-BE49-F238E27FC236}">
                <a16:creationId xmlns:a16="http://schemas.microsoft.com/office/drawing/2014/main" id="{AC800570-3214-0E2E-0D30-0146862E0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1267" y="3350527"/>
            <a:ext cx="2509421" cy="3345895"/>
          </a:xfrm>
          <a:prstGeom prst="rect">
            <a:avLst/>
          </a:prstGeom>
        </p:spPr>
      </p:pic>
    </p:spTree>
    <p:extLst>
      <p:ext uri="{BB962C8B-B14F-4D97-AF65-F5344CB8AC3E}">
        <p14:creationId xmlns:p14="http://schemas.microsoft.com/office/powerpoint/2010/main" val="6493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D793"/>
        </a:solidFill>
        <a:effectLst/>
      </p:bgPr>
    </p:bg>
    <p:spTree>
      <p:nvGrpSpPr>
        <p:cNvPr id="1" name=""/>
        <p:cNvGrpSpPr/>
        <p:nvPr/>
      </p:nvGrpSpPr>
      <p:grpSpPr>
        <a:xfrm>
          <a:off x="0" y="0"/>
          <a:ext cx="0" cy="0"/>
          <a:chOff x="0" y="0"/>
          <a:chExt cx="0" cy="0"/>
        </a:xfrm>
      </p:grpSpPr>
      <p:pic>
        <p:nvPicPr>
          <p:cNvPr id="13" name="Content Placeholder 24">
            <a:extLst>
              <a:ext uri="{FF2B5EF4-FFF2-40B4-BE49-F238E27FC236}">
                <a16:creationId xmlns:a16="http://schemas.microsoft.com/office/drawing/2014/main" id="{B7AF625A-BA6A-42FC-BBDD-095345F1D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457809" cy="6858000"/>
          </a:xfrm>
          <a:prstGeom prst="rect">
            <a:avLst/>
          </a:prstGeom>
        </p:spPr>
      </p:pic>
      <p:sp>
        <p:nvSpPr>
          <p:cNvPr id="5" name="Slide Number Placeholder 4">
            <a:extLst>
              <a:ext uri="{FF2B5EF4-FFF2-40B4-BE49-F238E27FC236}">
                <a16:creationId xmlns:a16="http://schemas.microsoft.com/office/drawing/2014/main" id="{C8D37558-3112-44F2-96FF-0A1A9CD33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A75BB-73BC-48FB-8129-5DC61DA2E4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6FB6B7-BABE-4336-A702-4BCE92763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036" y="136525"/>
            <a:ext cx="1306054" cy="473075"/>
          </a:xfrm>
          <a:prstGeom prst="rect">
            <a:avLst/>
          </a:prstGeom>
        </p:spPr>
      </p:pic>
      <p:sp>
        <p:nvSpPr>
          <p:cNvPr id="4" name="Antraštė 3"/>
          <p:cNvSpPr>
            <a:spLocks noGrp="1"/>
          </p:cNvSpPr>
          <p:nvPr>
            <p:ph type="title"/>
          </p:nvPr>
        </p:nvSpPr>
        <p:spPr>
          <a:xfrm>
            <a:off x="838201" y="365125"/>
            <a:ext cx="5257800" cy="1037547"/>
          </a:xfrm>
        </p:spPr>
        <p:txBody>
          <a:bodyPr>
            <a:normAutofit/>
          </a:bodyPr>
          <a:lstStyle/>
          <a:p>
            <a:r>
              <a:rPr lang="lt-LT" sz="3600" b="1" dirty="0"/>
              <a:t>Fizinė</a:t>
            </a:r>
            <a:endParaRPr lang="lt-LT" sz="3600" dirty="0">
              <a:latin typeface="+mn-lt"/>
            </a:endParaRPr>
          </a:p>
        </p:txBody>
      </p:sp>
      <p:sp>
        <p:nvSpPr>
          <p:cNvPr id="7" name="Turinio vietos rezervavimo ženklas 6"/>
          <p:cNvSpPr>
            <a:spLocks noGrp="1"/>
          </p:cNvSpPr>
          <p:nvPr>
            <p:ph idx="1"/>
          </p:nvPr>
        </p:nvSpPr>
        <p:spPr>
          <a:xfrm>
            <a:off x="443883" y="1979719"/>
            <a:ext cx="5741591" cy="3923931"/>
          </a:xfrm>
        </p:spPr>
        <p:txBody>
          <a:bodyPr>
            <a:normAutofit/>
          </a:bodyPr>
          <a:lstStyle/>
          <a:p>
            <a:r>
              <a:rPr lang="lt-LT" sz="1800" dirty="0"/>
              <a:t>Tupėjimo, laipiojimo konstrukcijos</a:t>
            </a:r>
          </a:p>
          <a:p>
            <a:r>
              <a:rPr lang="lt-LT" sz="1800" dirty="0"/>
              <a:t>Substratai</a:t>
            </a:r>
          </a:p>
          <a:p>
            <a:r>
              <a:rPr lang="lt-LT" sz="1800" dirty="0"/>
              <a:t>Lizdai / guoliai </a:t>
            </a:r>
          </a:p>
          <a:p>
            <a:r>
              <a:rPr lang="lt-LT" sz="1800" dirty="0"/>
              <a:t>Slėptuvės</a:t>
            </a:r>
          </a:p>
          <a:p>
            <a:endParaRPr lang="lt-LT" sz="1800" dirty="0"/>
          </a:p>
        </p:txBody>
      </p:sp>
      <p:pic>
        <p:nvPicPr>
          <p:cNvPr id="2" name="Paveikslėlis 1">
            <a:extLst>
              <a:ext uri="{FF2B5EF4-FFF2-40B4-BE49-F238E27FC236}">
                <a16:creationId xmlns:a16="http://schemas.microsoft.com/office/drawing/2014/main" id="{548DEF86-FB29-97D0-FA6B-BBAB80122A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277"/>
          <a:stretch/>
        </p:blipFill>
        <p:spPr>
          <a:xfrm rot="5400000">
            <a:off x="4626368" y="729058"/>
            <a:ext cx="3198435" cy="3902009"/>
          </a:xfrm>
          <a:prstGeom prst="rect">
            <a:avLst/>
          </a:prstGeom>
        </p:spPr>
      </p:pic>
      <p:pic>
        <p:nvPicPr>
          <p:cNvPr id="3" name="Paveikslėlis 2">
            <a:extLst>
              <a:ext uri="{FF2B5EF4-FFF2-40B4-BE49-F238E27FC236}">
                <a16:creationId xmlns:a16="http://schemas.microsoft.com/office/drawing/2014/main" id="{F2115322-8693-98A0-1967-275F0A9BCA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05516" y="2641388"/>
            <a:ext cx="3591068" cy="3388351"/>
          </a:xfrm>
          <a:prstGeom prst="rect">
            <a:avLst/>
          </a:prstGeom>
        </p:spPr>
      </p:pic>
    </p:spTree>
    <p:extLst>
      <p:ext uri="{BB962C8B-B14F-4D97-AF65-F5344CB8AC3E}">
        <p14:creationId xmlns:p14="http://schemas.microsoft.com/office/powerpoint/2010/main" val="1711770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IJA_sablonas" id="{E1299544-E844-4C68-8746-5A353D1E034A}" vid="{E168FA93-20DD-4F9B-AB9A-0105F0CA69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PREZENTACIJA_sablonas</Template>
  <TotalTime>834</TotalTime>
  <Words>1146</Words>
  <Application>Microsoft Office PowerPoint</Application>
  <PresentationFormat>Plačiaekranė</PresentationFormat>
  <Paragraphs>150</Paragraphs>
  <Slides>26</Slides>
  <Notes>0</Notes>
  <HiddenSlides>0</HiddenSlides>
  <MMClips>1</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26</vt:i4>
      </vt:variant>
    </vt:vector>
  </HeadingPairs>
  <TitlesOfParts>
    <vt:vector size="32" baseType="lpstr">
      <vt:lpstr>Arial</vt:lpstr>
      <vt:lpstr>Calibri</vt:lpstr>
      <vt:lpstr>Calibri Light</vt:lpstr>
      <vt:lpstr>Helvetica</vt:lpstr>
      <vt:lpstr>Wingdings</vt:lpstr>
      <vt:lpstr>Office Theme</vt:lpstr>
      <vt:lpstr>Gyvūnų aplinkos praturtinimas (AP)  ir elgsenos valdymas Lietuvos zoologijos sode  Parengė Rasa Mikuličienė; Rimgailė Pėtelytė – Brazaitienė; Dr. Jurgita Autukaitė </vt:lpstr>
      <vt:lpstr>Kas yra gyvūnų aplinkos praturtinimas - AP</vt:lpstr>
      <vt:lpstr>Aplinkos praturtinimas yra skirtas ne tik taksonominei grupei, jis skirtas INDIVIDAMS </vt:lpstr>
      <vt:lpstr>Skiriamos 5 aplinkos praturtinimo kategorijos</vt:lpstr>
      <vt:lpstr>Pažintinė (kognityvinė)</vt:lpstr>
      <vt:lpstr>Socialinė</vt:lpstr>
      <vt:lpstr>Mitybinė</vt:lpstr>
      <vt:lpstr>Jutiminė</vt:lpstr>
      <vt:lpstr>Fizinė</vt:lpstr>
      <vt:lpstr>AP programos žingsniai</vt:lpstr>
      <vt:lpstr> </vt:lpstr>
      <vt:lpstr> </vt:lpstr>
      <vt:lpstr> </vt:lpstr>
      <vt:lpstr> </vt:lpstr>
      <vt:lpstr> </vt:lpstr>
      <vt:lpstr> </vt:lpstr>
      <vt:lpstr> </vt:lpstr>
      <vt:lpstr> </vt:lpstr>
      <vt:lpstr> </vt:lpstr>
      <vt:lpstr> </vt:lpstr>
      <vt:lpstr>"Qui bene diagnoscit, bene curat." </vt:lpstr>
      <vt:lpstr>„PowerPoint“ pateiktis</vt:lpstr>
      <vt:lpstr>„PowerPoint“ pateiktis</vt:lpstr>
      <vt:lpstr>Pasiekti rezultatai dar labiau motyvuoja judėti į priekį!</vt:lpstr>
      <vt:lpstr>Naudoti informacijos šaltiniai:</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PREZENTACIJOS PAVADINIMAS</dc:title>
  <dc:creator>VEJAS</dc:creator>
  <cp:lastModifiedBy>Aistė Judickytė</cp:lastModifiedBy>
  <cp:revision>165</cp:revision>
  <dcterms:created xsi:type="dcterms:W3CDTF">2020-01-27T11:09:56Z</dcterms:created>
  <dcterms:modified xsi:type="dcterms:W3CDTF">2022-10-10T09:24:10Z</dcterms:modified>
</cp:coreProperties>
</file>