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809" r:id="rId6"/>
    <p:sldId id="749" r:id="rId7"/>
    <p:sldId id="833" r:id="rId8"/>
    <p:sldId id="834" r:id="rId9"/>
    <p:sldId id="835" r:id="rId10"/>
    <p:sldId id="832" r:id="rId11"/>
    <p:sldId id="83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us Grendelis | M&amp;A" initials="PG|M" lastIdx="1" clrIdx="0">
    <p:extLst>
      <p:ext uri="{19B8F6BF-5375-455C-9EA6-DF929625EA0E}">
        <p15:presenceInfo xmlns:p15="http://schemas.microsoft.com/office/powerpoint/2012/main" userId="S::paulius.grendelis@motieka.com::a7f71977-1331-4d8f-8d6a-dddcde04d690" providerId="AD"/>
      </p:ext>
    </p:extLst>
  </p:cmAuthor>
  <p:cmAuthor id="2" name="Albertas Sekstelo | M&amp;A" initials="AS|M" lastIdx="1" clrIdx="1">
    <p:extLst>
      <p:ext uri="{19B8F6BF-5375-455C-9EA6-DF929625EA0E}">
        <p15:presenceInfo xmlns:p15="http://schemas.microsoft.com/office/powerpoint/2012/main" userId="S::albertas.sekstelo@motieka.com::08178360-277e-4586-8b08-f45095ebd9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3657" autoAdjust="0"/>
  </p:normalViewPr>
  <p:slideViewPr>
    <p:cSldViewPr>
      <p:cViewPr varScale="1">
        <p:scale>
          <a:sx n="78" d="100"/>
          <a:sy n="78" d="100"/>
        </p:scale>
        <p:origin x="70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7F30-2F21-4B48-9BBC-02AEFD1412CE}" type="datetimeFigureOut">
              <a:rPr lang="lt-LT" smtClean="0"/>
              <a:t>2022-10-12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18EC-B465-41E2-AC02-2B2E5E7B2E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391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D58D-A408-42A4-AEDC-1EFC288174E0}" type="datetimeFigureOut">
              <a:rPr lang="lt-LT" smtClean="0"/>
              <a:t>2022-10-12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9F7E-D286-4F60-997B-935DDF3915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63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9F7E-D286-4F60-997B-935DDF39154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515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9F7E-D286-4F60-997B-935DDF39154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210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9F7E-D286-4F60-997B-935DDF39154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932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9F7E-D286-4F60-997B-935DDF39154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264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9F7E-D286-4F60-997B-935DDF39154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201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9F7E-D286-4F60-997B-935DDF39154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752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1196752"/>
            <a:ext cx="8352928" cy="1152128"/>
          </a:xfrm>
        </p:spPr>
        <p:txBody>
          <a:bodyPr anchor="t">
            <a:noAutofit/>
          </a:bodyPr>
          <a:lstStyle>
            <a:lvl1pPr algn="l">
              <a:defRPr sz="34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445" y="2708920"/>
            <a:ext cx="6048672" cy="64807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3445" y="220660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5" y="1124744"/>
            <a:ext cx="9217024" cy="490066"/>
          </a:xfrm>
        </p:spPr>
        <p:txBody>
          <a:bodyPr anchor="t">
            <a:noAutofit/>
          </a:bodyPr>
          <a:lstStyle>
            <a:lvl1pPr algn="l">
              <a:defRPr sz="28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862" y="2532038"/>
            <a:ext cx="9052586" cy="3849290"/>
          </a:xfrm>
        </p:spPr>
        <p:txBody>
          <a:bodyPr>
            <a:noAutofit/>
          </a:bodyPr>
          <a:lstStyle>
            <a:lvl1pPr marL="0" indent="-180000">
              <a:spcAft>
                <a:spcPts val="600"/>
              </a:spcAft>
              <a:buSzPct val="150000"/>
              <a:defRPr sz="1400"/>
            </a:lvl1pPr>
            <a:lvl2pPr marL="540000" indent="-1800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 sz="1400" baseline="0"/>
            </a:lvl2pPr>
            <a:lvl3pPr marL="720000" indent="-180000">
              <a:spcAft>
                <a:spcPts val="600"/>
              </a:spcAft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03445" y="141277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1103445" y="1988840"/>
            <a:ext cx="6048672" cy="648072"/>
          </a:xfrm>
        </p:spPr>
        <p:txBody>
          <a:bodyPr tIns="0">
            <a:noAutofit/>
          </a:bodyPr>
          <a:lstStyle>
            <a:lvl1pPr marL="0" indent="0" algn="l">
              <a:buNone/>
              <a:defRPr sz="15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397" y="1058814"/>
            <a:ext cx="10363200" cy="1074043"/>
          </a:xfrm>
        </p:spPr>
        <p:txBody>
          <a:bodyPr anchor="t">
            <a:noAutofit/>
          </a:bodyPr>
          <a:lstStyle>
            <a:lvl1pPr algn="l">
              <a:buClr>
                <a:schemeClr val="tx1"/>
              </a:buClr>
              <a:buFont typeface="Norpeth Medium" pitchFamily="50" charset="0"/>
              <a:buChar char="/"/>
              <a:defRPr sz="8000" b="0" cap="all" baseline="0"/>
            </a:lvl1pPr>
          </a:lstStyle>
          <a:p>
            <a:r>
              <a:rPr lang="en-GB" dirty="0"/>
              <a:t> 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446" y="2708920"/>
            <a:ext cx="9697077" cy="1656184"/>
          </a:xfrm>
        </p:spPr>
        <p:txBody>
          <a:bodyPr tIns="0" anchor="t">
            <a:noAutofit/>
          </a:bodyPr>
          <a:lstStyle>
            <a:lvl1pPr marL="0" indent="0">
              <a:buNone/>
              <a:defRPr sz="34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03445" y="21345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7635" y="980728"/>
            <a:ext cx="3936437" cy="432048"/>
          </a:xfrm>
        </p:spPr>
        <p:txBody>
          <a:bodyPr lIns="36000" tIns="72000" rIns="36000" anchor="t">
            <a:normAutofit/>
          </a:bodyPr>
          <a:lstStyle>
            <a:lvl1pPr algn="l">
              <a:defRPr sz="21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11624" y="11967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07637" y="1556792"/>
            <a:ext cx="3936437" cy="288032"/>
          </a:xfrm>
        </p:spPr>
        <p:txBody>
          <a:bodyPr lIns="36000" tIns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435" y="2708920"/>
            <a:ext cx="7132373" cy="3168352"/>
          </a:xfrm>
        </p:spPr>
        <p:txBody>
          <a:bodyPr lIns="108000" tIns="72000">
            <a:noAutofit/>
          </a:bodyPr>
          <a:lstStyle>
            <a:lvl1pPr marL="0" indent="-360000">
              <a:buSzPct val="185000"/>
              <a:buNone/>
              <a:defRPr sz="1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031437" y="965413"/>
            <a:ext cx="1152128" cy="144016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960096" y="1052736"/>
            <a:ext cx="0" cy="8640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2"/>
          </p:nvPr>
        </p:nvSpPr>
        <p:spPr>
          <a:xfrm>
            <a:off x="7152118" y="1052736"/>
            <a:ext cx="2208245" cy="792088"/>
          </a:xfrm>
        </p:spPr>
        <p:txBody>
          <a:bodyPr lIns="108000" tIns="72000">
            <a:noAutofit/>
          </a:bodyPr>
          <a:lstStyle>
            <a:lvl1pPr marL="0" indent="-360000">
              <a:spcAft>
                <a:spcPts val="0"/>
              </a:spcAft>
              <a:buSzPct val="185000"/>
              <a:buNone/>
              <a:defRPr sz="1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ing for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397" y="1484785"/>
            <a:ext cx="10363200" cy="1074043"/>
          </a:xfrm>
        </p:spPr>
        <p:txBody>
          <a:bodyPr anchor="t">
            <a:noAutofit/>
          </a:bodyPr>
          <a:lstStyle>
            <a:lvl1pPr algn="l">
              <a:buClr>
                <a:schemeClr val="tx1"/>
              </a:buClr>
              <a:buFont typeface="Norpeth Medium" pitchFamily="50" charset="0"/>
              <a:buNone/>
              <a:defRPr sz="3100" b="0" cap="none" baseline="0"/>
            </a:lvl1pPr>
          </a:lstStyle>
          <a:p>
            <a:r>
              <a:rPr lang="en-GB" dirty="0"/>
              <a:t>Looking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446" y="2924944"/>
            <a:ext cx="9697077" cy="216024"/>
          </a:xfrm>
        </p:spPr>
        <p:txBody>
          <a:bodyPr tIns="0" anchor="t"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03445" y="234888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103446" y="3212976"/>
            <a:ext cx="9697077" cy="216024"/>
          </a:xfrm>
        </p:spPr>
        <p:txBody>
          <a:bodyPr tIns="0" anchor="t">
            <a:noAutofit/>
          </a:bodyPr>
          <a:lstStyle>
            <a:lvl1pPr marL="0" indent="0">
              <a:buNone/>
              <a:defRPr sz="13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103446" y="3573016"/>
            <a:ext cx="9697077" cy="720080"/>
          </a:xfrm>
        </p:spPr>
        <p:txBody>
          <a:bodyPr tIns="0" anchor="t">
            <a:noAutofit/>
          </a:bodyPr>
          <a:lstStyle>
            <a:lvl1pPr marL="0" indent="0">
              <a:spcAft>
                <a:spcPts val="0"/>
              </a:spcAft>
              <a:buNone/>
              <a:defRPr sz="13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5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FCBF1A-228A-435A-8B82-359FC09E8034}" type="datetimeFigureOut">
              <a:rPr lang="en-GB" smtClean="0"/>
              <a:pPr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AF3B33-F8E8-480E-8892-242402D58B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4" r:id="rId6"/>
    <p:sldLayoutId id="2147483658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spcBef>
          <a:spcPts val="0"/>
        </a:spcBef>
        <a:spcAft>
          <a:spcPts val="1800"/>
        </a:spcAft>
        <a:buClr>
          <a:schemeClr val="accent2"/>
        </a:buClr>
        <a:buSzPct val="200000"/>
        <a:buFont typeface="+mj-lt"/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360000" algn="l" defTabSz="914400" rtl="0" eaLnBrk="1" latinLnBrk="0" hangingPunct="1">
        <a:spcBef>
          <a:spcPts val="0"/>
        </a:spcBef>
        <a:spcAft>
          <a:spcPts val="1800"/>
        </a:spcAft>
        <a:buClr>
          <a:schemeClr val="accent2"/>
        </a:buClr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60000" algn="l" defTabSz="914400" rtl="0" eaLnBrk="1" latinLnBrk="0" hangingPunct="1">
        <a:spcBef>
          <a:spcPts val="0"/>
        </a:spcBef>
        <a:spcAft>
          <a:spcPts val="1800"/>
        </a:spcAft>
        <a:buClr>
          <a:schemeClr val="accent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60000" algn="l" defTabSz="914400" rtl="0" eaLnBrk="1" latinLnBrk="0" hangingPunct="1">
        <a:spcBef>
          <a:spcPts val="0"/>
        </a:spcBef>
        <a:spcAft>
          <a:spcPts val="1800"/>
        </a:spcAft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360000" algn="l" defTabSz="914400" rtl="0" eaLnBrk="1" latinLnBrk="0" hangingPunct="1">
        <a:spcBef>
          <a:spcPts val="0"/>
        </a:spcBef>
        <a:spcAft>
          <a:spcPts val="1800"/>
        </a:spcAft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1517" y="836712"/>
            <a:ext cx="8592955" cy="1464528"/>
          </a:xfrm>
        </p:spPr>
        <p:txBody>
          <a:bodyPr/>
          <a:lstStyle/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Albertas Šekštelo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VU TF lektorius, advokatas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7632"/>
              </p:ext>
            </p:extLst>
          </p:nvPr>
        </p:nvGraphicFramePr>
        <p:xfrm>
          <a:off x="767408" y="2636912"/>
          <a:ext cx="10873208" cy="1127760"/>
        </p:xfrm>
        <a:graphic>
          <a:graphicData uri="http://schemas.openxmlformats.org/drawingml/2006/table">
            <a:tbl>
              <a:tblPr/>
              <a:tblGrid>
                <a:gridCol w="108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3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Gyv</a:t>
                      </a:r>
                      <a:r>
                        <a:rPr lang="lt-LT" sz="3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ūno</a:t>
                      </a:r>
                      <a:r>
                        <a:rPr lang="lt-LT" sz="3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kaip juslių būtybės, teisinio statuso problema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3F5F45-DF82-4B63-3C6D-8AA9B596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548680"/>
            <a:ext cx="9289032" cy="61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918853"/>
            <a:ext cx="10513168" cy="490066"/>
          </a:xfrm>
        </p:spPr>
        <p:txBody>
          <a:bodyPr/>
          <a:lstStyle/>
          <a:p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Gyvūno teisinio statuso problema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84784"/>
            <a:ext cx="11017224" cy="511256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Civilinė teisė (klasikiniu požiūriu): 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Teisnumas ir veiksnumas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Gyvūnai prilyginami daiktams, nes neturi teisnumo ir veiksnumo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Matom pokytį: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ES teisė: SESV 13 str.: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09708-B694-EE69-4A7C-34C2E0AD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717032"/>
            <a:ext cx="9217024" cy="19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918853"/>
            <a:ext cx="11737304" cy="490066"/>
          </a:xfrm>
        </p:spPr>
        <p:txBody>
          <a:bodyPr/>
          <a:lstStyle/>
          <a:p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Gyvūnas - juslių būtybė (</a:t>
            </a: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être sensible</a:t>
            </a:r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lt-LT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sentient</a:t>
            </a:r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</a:t>
            </a:r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84784"/>
            <a:ext cx="11017224" cy="511256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Gyv</a:t>
            </a:r>
            <a:r>
              <a:rPr lang="lt-L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ūnų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gerovės ir apsaugos įstatymas (GGAĮ): nustato valstybės ir savivaldybių institucijų kompetenciją užtikrinant </a:t>
            </a:r>
            <a:r>
              <a:rPr lang="lt-L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gyvūnų, kaip juslių būtybių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, gerovę ir apsaugą (GGAĮ 1 str. 1 d.)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Kas yra juslių būtybė?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Pripažįstama gyvūno fizinė ir psichikos sveikata (GGAĮ 2 str. 12(1) d.): Gyvūno suluošinimas – veiksmai ar neveikimas, dėl kurių sužalojamos gyvūno kūno dalys ir (ar) organai ir (arba) atsiranda žalingų liekamųjų reiškinių jo </a:t>
            </a:r>
            <a:r>
              <a:rPr lang="lt-L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fizinei ir (ar)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psichikos sveikatai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Gyvūno </a:t>
            </a:r>
            <a:r>
              <a:rPr lang="lt-L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etologinių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poreikių tenkinimas (GGAĮ 2 str. 15 d.)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Gyvūno fiziologiniai ir kt. poreikiai (GGAĮ 4 str. 2 d. 18 p., 6 str.)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Gyvūno globa (GRAĮ 2 str. 16-17 d., 14-15 str.)</a:t>
            </a:r>
          </a:p>
          <a:p>
            <a:pPr marL="882900" lvl="1" indent="-342900" algn="just"/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918853"/>
            <a:ext cx="11737304" cy="490066"/>
          </a:xfrm>
        </p:spPr>
        <p:txBody>
          <a:bodyPr/>
          <a:lstStyle/>
          <a:p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Gyvūnas - juslių būtybė. Kas toliau?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84784"/>
            <a:ext cx="11017224" cy="511256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Europos Komisija pradėjo viešą konsultaciją dėl gyvūnų gerovės, gavo apie 60 tūkst. atsakymų, reikalaujančių dar didesnės gyvūnų apsaugos, pvz.: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Būtina peržiūrėti esamą gyvūnų gerovės reglamentavimą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Būtina užtikrinti „Europą be narvų“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Labiau vienodinti gyvūnų apsaugą Europos sąjungoje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Gerinti vartotojų informavimą apie gyvūnų laikymo sąlygas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Griežtinti gyvūnų skerdimo reikalavimus</a:t>
            </a:r>
          </a:p>
          <a:p>
            <a:pPr marL="882900" lvl="1" indent="-342900"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Kt.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Pasvajokime, kokia teisinio statuso ateitis laukia gyvūnų?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918853"/>
            <a:ext cx="11737304" cy="490066"/>
          </a:xfrm>
        </p:spPr>
        <p:txBody>
          <a:bodyPr/>
          <a:lstStyle/>
          <a:p>
            <a:r>
              <a:rPr lang="lt-LT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Gyvūnas - juslių būtybė. Kas toliau?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84784"/>
            <a:ext cx="11017224" cy="511256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F798E-872B-B528-AA7A-15292060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491587"/>
            <a:ext cx="6192688" cy="4991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A582D-D066-11C4-60FF-BD910522E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6093297"/>
            <a:ext cx="2592288" cy="3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3F5F45-DF82-4B63-3C6D-8AA9B596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556792"/>
            <a:ext cx="7344816" cy="4879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A92EE-62B7-4EC8-3C19-F8F9A3EF783A}"/>
              </a:ext>
            </a:extLst>
          </p:cNvPr>
          <p:cNvSpPr txBox="1"/>
          <p:nvPr/>
        </p:nvSpPr>
        <p:spPr>
          <a:xfrm>
            <a:off x="1343472" y="836712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Praeitis (ir?) ateitis?</a:t>
            </a:r>
            <a:endParaRPr lang="en-US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8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1517" y="836712"/>
            <a:ext cx="8592955" cy="1464528"/>
          </a:xfrm>
        </p:spPr>
        <p:txBody>
          <a:bodyPr/>
          <a:lstStyle/>
          <a:p>
            <a:pPr algn="ctr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Albertas Šekštelo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VU TF lektorius, advokatas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20542"/>
              </p:ext>
            </p:extLst>
          </p:nvPr>
        </p:nvGraphicFramePr>
        <p:xfrm>
          <a:off x="767408" y="2636912"/>
          <a:ext cx="10873208" cy="1080120"/>
        </p:xfrm>
        <a:graphic>
          <a:graphicData uri="http://schemas.openxmlformats.org/drawingml/2006/table">
            <a:tbl>
              <a:tblPr/>
              <a:tblGrid>
                <a:gridCol w="108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lt-LT" sz="3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Dėkoju už dėmesį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78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eka">
      <a:dk1>
        <a:srgbClr val="214065"/>
      </a:dk1>
      <a:lt1>
        <a:srgbClr val="F8F8F8"/>
      </a:lt1>
      <a:dk2>
        <a:srgbClr val="AE1F27"/>
      </a:dk2>
      <a:lt2>
        <a:srgbClr val="808080"/>
      </a:lt2>
      <a:accent1>
        <a:srgbClr val="214065"/>
      </a:accent1>
      <a:accent2>
        <a:srgbClr val="EC2024"/>
      </a:accent2>
      <a:accent3>
        <a:srgbClr val="AE1F27"/>
      </a:accent3>
      <a:accent4>
        <a:srgbClr val="666666"/>
      </a:accent4>
      <a:accent5>
        <a:srgbClr val="808080"/>
      </a:accent5>
      <a:accent6>
        <a:srgbClr val="214065"/>
      </a:accent6>
      <a:hlink>
        <a:srgbClr val="214065"/>
      </a:hlink>
      <a:folHlink>
        <a:srgbClr val="214065"/>
      </a:folHlink>
    </a:clrScheme>
    <a:fontScheme name="motieka">
      <a:majorFont>
        <a:latin typeface="Norpeth Medium"/>
        <a:ea typeface=""/>
        <a:cs typeface=""/>
      </a:majorFont>
      <a:minorFont>
        <a:latin typeface="Norpet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246E43B085C468F467CF7140ABF6A" ma:contentTypeVersion="13" ma:contentTypeDescription="Create a new document." ma:contentTypeScope="" ma:versionID="2827b3b6c186e48a081cb319ad4f54df">
  <xsd:schema xmlns:xsd="http://www.w3.org/2001/XMLSchema" xmlns:xs="http://www.w3.org/2001/XMLSchema" xmlns:p="http://schemas.microsoft.com/office/2006/metadata/properties" xmlns:ns2="073ef4ed-3455-4758-a924-b91e971c1a5a" xmlns:ns3="16e62402-1327-41e8-a409-134bd6a68906" targetNamespace="http://schemas.microsoft.com/office/2006/metadata/properties" ma:root="true" ma:fieldsID="205905aba0eff3326d774fc8bceda57b" ns2:_="" ns3:_="">
    <xsd:import namespace="073ef4ed-3455-4758-a924-b91e971c1a5a"/>
    <xsd:import namespace="16e62402-1327-41e8-a409-134bd6a689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ef4ed-3455-4758-a924-b91e971c1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62402-1327-41e8-a409-134bd6a689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FE0E33-3479-42F4-9309-9DFB845A1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3B17D3-AB33-4572-8F0C-401F551C53C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73ef4ed-3455-4758-a924-b91e971c1a5a"/>
    <ds:schemaRef ds:uri="http://schemas.openxmlformats.org/package/2006/metadata/core-properties"/>
    <ds:schemaRef ds:uri="16e62402-1327-41e8-a409-134bd6a689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6CC4C1-3947-47CB-B366-BDB1C0B75B7C}">
  <ds:schemaRefs>
    <ds:schemaRef ds:uri="073ef4ed-3455-4758-a924-b91e971c1a5a"/>
    <ds:schemaRef ds:uri="16e62402-1327-41e8-a409-134bd6a68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10951</TotalTime>
  <Words>297</Words>
  <Application>Microsoft Office PowerPoint</Application>
  <PresentationFormat>Widescreen</PresentationFormat>
  <Paragraphs>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Norpeth Medium</vt:lpstr>
      <vt:lpstr>Wingdings</vt:lpstr>
      <vt:lpstr>Office Theme</vt:lpstr>
      <vt:lpstr>Albertas Šekštelo VU TF lektorius, advokatas</vt:lpstr>
      <vt:lpstr>PowerPoint Presentation</vt:lpstr>
      <vt:lpstr>Gyvūno teisinio statuso problema</vt:lpstr>
      <vt:lpstr>Gyvūnas - juslių būtybė (être sensible, sentient being)</vt:lpstr>
      <vt:lpstr>Gyvūnas - juslių būtybė. Kas toliau?</vt:lpstr>
      <vt:lpstr>Gyvūnas - juslių būtybė. Kas toliau?</vt:lpstr>
      <vt:lpstr>PowerPoint Presentation</vt:lpstr>
      <vt:lpstr>Albertas Šekštelo VU TF lektorius, advokatas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Ramunas Audzevicus</dc:creator>
  <cp:lastModifiedBy>Albertas Šekštelo | MOTIEKA</cp:lastModifiedBy>
  <cp:revision>416</cp:revision>
  <cp:lastPrinted>2019-05-02T08:22:18Z</cp:lastPrinted>
  <dcterms:created xsi:type="dcterms:W3CDTF">2017-03-08T15:46:18Z</dcterms:created>
  <dcterms:modified xsi:type="dcterms:W3CDTF">2022-10-12T19:04:53Z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0x01010046B246E43B085C468F467CF7140ABF6A</vt:lpwstr>
  </property>
</Properties>
</file>