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0"/>
  </p:notesMasterIdLst>
  <p:sldIdLst>
    <p:sldId id="257" r:id="rId5"/>
    <p:sldId id="847" r:id="rId6"/>
    <p:sldId id="848" r:id="rId7"/>
    <p:sldId id="849" r:id="rId8"/>
    <p:sldId id="832" r:id="rId9"/>
    <p:sldId id="839" r:id="rId10"/>
    <p:sldId id="851" r:id="rId11"/>
    <p:sldId id="850" r:id="rId12"/>
    <p:sldId id="838" r:id="rId13"/>
    <p:sldId id="840" r:id="rId14"/>
    <p:sldId id="841" r:id="rId15"/>
    <p:sldId id="842" r:id="rId16"/>
    <p:sldId id="843" r:id="rId17"/>
    <p:sldId id="844" r:id="rId18"/>
    <p:sldId id="259"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07D"/>
    <a:srgbClr val="126A3A"/>
    <a:srgbClr val="8EC5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032A82-8644-4466-9536-3836755591F8}" v="95" dt="2022-10-11T10:25:52.113"/>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84" autoAdjust="0"/>
    <p:restoredTop sz="81305" autoAdjust="0"/>
  </p:normalViewPr>
  <p:slideViewPr>
    <p:cSldViewPr snapToGrid="0">
      <p:cViewPr varScale="1">
        <p:scale>
          <a:sx n="96" d="100"/>
          <a:sy n="96" d="100"/>
        </p:scale>
        <p:origin x="102" y="51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11.62791" units="1/cm"/>
          <inkml:channelProperty channel="Y" name="resolution" value="55.95855" units="1/cm"/>
          <inkml:channelProperty channel="T" name="resolution" value="1" units="1/dev"/>
        </inkml:channelProperties>
      </inkml:inkSource>
      <inkml:timestamp xml:id="ts0" timeString="2022-10-06T11:52:50.28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6609 11658 0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91FE38-6656-4C69-8773-66178E16107B}" type="datetimeFigureOut">
              <a:rPr lang="en-US" smtClean="0"/>
              <a:pPr/>
              <a:t>10/13/2022</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7D9B4B-C667-46DA-8DB6-7CF7DF6CE5C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a:t>
            </a:fld>
            <a:endParaRPr lang="en-GB"/>
          </a:p>
        </p:txBody>
      </p:sp>
    </p:spTree>
    <p:extLst>
      <p:ext uri="{BB962C8B-B14F-4D97-AF65-F5344CB8AC3E}">
        <p14:creationId xmlns:p14="http://schemas.microsoft.com/office/powerpoint/2010/main" val="2082030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4</a:t>
            </a:fld>
            <a:endParaRPr lang="en-GB"/>
          </a:p>
        </p:txBody>
      </p:sp>
    </p:spTree>
    <p:extLst>
      <p:ext uri="{BB962C8B-B14F-4D97-AF65-F5344CB8AC3E}">
        <p14:creationId xmlns:p14="http://schemas.microsoft.com/office/powerpoint/2010/main" val="3771224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dirty="0">
                <a:cs typeface="Calibri"/>
              </a:rPr>
              <a:t>G</a:t>
            </a:r>
            <a:r>
              <a:rPr lang="en-US" sz="1200" dirty="0">
                <a:cs typeface="Calibri"/>
              </a:rPr>
              <a:t>alima </a:t>
            </a:r>
            <a:r>
              <a:rPr lang="en-US" sz="1200" dirty="0" err="1">
                <a:cs typeface="Calibri"/>
              </a:rPr>
              <a:t>kalbėti</a:t>
            </a:r>
            <a:r>
              <a:rPr lang="en-US" sz="1200" dirty="0">
                <a:cs typeface="Calibri"/>
              </a:rPr>
              <a:t> </a:t>
            </a:r>
            <a:r>
              <a:rPr lang="en-US" sz="1200" dirty="0" err="1">
                <a:cs typeface="Calibri"/>
              </a:rPr>
              <a:t>apie</a:t>
            </a:r>
            <a:r>
              <a:rPr lang="en-US" sz="1200" dirty="0">
                <a:cs typeface="Calibri"/>
              </a:rPr>
              <a:t> </a:t>
            </a:r>
            <a:r>
              <a:rPr lang="en-US" sz="1200" dirty="0" err="1">
                <a:cs typeface="Calibri"/>
              </a:rPr>
              <a:t>naujausią</a:t>
            </a:r>
            <a:r>
              <a:rPr lang="en-US" sz="1200" dirty="0">
                <a:cs typeface="Calibri"/>
              </a:rPr>
              <a:t> GGAĮ </a:t>
            </a:r>
            <a:r>
              <a:rPr lang="en-US" sz="1200" dirty="0" err="1">
                <a:cs typeface="Calibri"/>
              </a:rPr>
              <a:t>pakeitimą</a:t>
            </a:r>
            <a:r>
              <a:rPr lang="en-US" sz="1200" dirty="0">
                <a:cs typeface="Calibri"/>
              </a:rPr>
              <a:t>, </a:t>
            </a:r>
            <a:r>
              <a:rPr lang="en-US" sz="1200" dirty="0" err="1">
                <a:cs typeface="Calibri"/>
              </a:rPr>
              <a:t>kad</a:t>
            </a:r>
            <a:r>
              <a:rPr lang="en-US" sz="1200" dirty="0">
                <a:cs typeface="Calibri"/>
              </a:rPr>
              <a:t> </a:t>
            </a:r>
            <a:r>
              <a:rPr lang="en-US" sz="1200" dirty="0" err="1">
                <a:cs typeface="Calibri"/>
              </a:rPr>
              <a:t>augintinių</a:t>
            </a:r>
            <a:r>
              <a:rPr lang="en-US" sz="1200" dirty="0">
                <a:cs typeface="Calibri"/>
              </a:rPr>
              <a:t> </a:t>
            </a:r>
            <a:r>
              <a:rPr lang="en-US" sz="1200" dirty="0" err="1">
                <a:cs typeface="Calibri"/>
              </a:rPr>
              <a:t>gerovė</a:t>
            </a:r>
            <a:r>
              <a:rPr lang="en-US" sz="1200" dirty="0">
                <a:cs typeface="Calibri"/>
              </a:rPr>
              <a:t> </a:t>
            </a:r>
            <a:r>
              <a:rPr lang="en-US" sz="1200" dirty="0" err="1">
                <a:cs typeface="Calibri"/>
              </a:rPr>
              <a:t>nuo</a:t>
            </a:r>
            <a:r>
              <a:rPr lang="en-US" sz="1200" dirty="0">
                <a:cs typeface="Calibri"/>
              </a:rPr>
              <a:t> 2023 m. </a:t>
            </a:r>
            <a:r>
              <a:rPr lang="en-US" sz="1200" dirty="0" err="1">
                <a:cs typeface="Calibri"/>
              </a:rPr>
              <a:t>sausio</a:t>
            </a:r>
            <a:r>
              <a:rPr lang="en-US" sz="1200" dirty="0">
                <a:cs typeface="Calibri"/>
              </a:rPr>
              <a:t> 1 d. </a:t>
            </a:r>
            <a:r>
              <a:rPr lang="en-US" sz="1200" dirty="0" err="1">
                <a:cs typeface="Calibri"/>
              </a:rPr>
              <a:t>pereina</a:t>
            </a:r>
            <a:r>
              <a:rPr lang="en-US" sz="1200" dirty="0">
                <a:cs typeface="Calibri"/>
              </a:rPr>
              <a:t> į AM </a:t>
            </a:r>
            <a:r>
              <a:rPr lang="en-US" sz="1200" dirty="0" err="1">
                <a:cs typeface="Calibri"/>
              </a:rPr>
              <a:t>kompetenciją</a:t>
            </a:r>
            <a:r>
              <a:rPr lang="en-US" sz="1200" dirty="0">
                <a:cs typeface="Calibri"/>
              </a:rPr>
              <a:t>, </a:t>
            </a:r>
            <a:r>
              <a:rPr lang="en-US" sz="1200" dirty="0" err="1">
                <a:cs typeface="Calibri"/>
              </a:rPr>
              <a:t>galima</a:t>
            </a:r>
            <a:r>
              <a:rPr lang="en-US" sz="1200" dirty="0">
                <a:cs typeface="Calibri"/>
              </a:rPr>
              <a:t> </a:t>
            </a:r>
            <a:r>
              <a:rPr lang="en-US" sz="1200" dirty="0" err="1">
                <a:cs typeface="Calibri"/>
              </a:rPr>
              <a:t>pasamprotauti</a:t>
            </a:r>
            <a:r>
              <a:rPr lang="en-US" sz="1200" dirty="0">
                <a:cs typeface="Calibri"/>
              </a:rPr>
              <a:t>, </a:t>
            </a:r>
            <a:r>
              <a:rPr lang="en-US" sz="1200" dirty="0" err="1">
                <a:cs typeface="Calibri"/>
              </a:rPr>
              <a:t>kodėl</a:t>
            </a:r>
            <a:r>
              <a:rPr lang="en-US" sz="1200" dirty="0">
                <a:cs typeface="Calibri"/>
              </a:rPr>
              <a:t> </a:t>
            </a:r>
            <a:r>
              <a:rPr lang="en-US" sz="1200" dirty="0" err="1">
                <a:cs typeface="Calibri"/>
              </a:rPr>
              <a:t>taip</a:t>
            </a:r>
            <a:r>
              <a:rPr lang="en-US" sz="1200" dirty="0">
                <a:cs typeface="Calibri"/>
              </a:rPr>
              <a:t> Seimas </a:t>
            </a:r>
            <a:r>
              <a:rPr lang="en-US" sz="1200" dirty="0" err="1">
                <a:cs typeface="Calibri"/>
              </a:rPr>
              <a:t>nusprendė</a:t>
            </a:r>
            <a:r>
              <a:rPr lang="en-US" sz="1200" dirty="0">
                <a:cs typeface="Calibri"/>
              </a:rPr>
              <a:t>, </a:t>
            </a:r>
            <a:r>
              <a:rPr lang="en-US" sz="1200" dirty="0" err="1">
                <a:cs typeface="Calibri"/>
              </a:rPr>
              <a:t>nes</a:t>
            </a:r>
            <a:r>
              <a:rPr lang="en-US" sz="1200" dirty="0">
                <a:cs typeface="Calibri"/>
              </a:rPr>
              <a:t> </a:t>
            </a:r>
            <a:r>
              <a:rPr lang="en-US" sz="1200" dirty="0" err="1">
                <a:cs typeface="Calibri"/>
              </a:rPr>
              <a:t>valstybės</a:t>
            </a:r>
            <a:r>
              <a:rPr lang="en-US" sz="1200" dirty="0">
                <a:cs typeface="Calibri"/>
              </a:rPr>
              <a:t> </a:t>
            </a:r>
            <a:r>
              <a:rPr lang="en-US" sz="1200" dirty="0" err="1">
                <a:cs typeface="Calibri"/>
              </a:rPr>
              <a:t>politikos</a:t>
            </a:r>
            <a:r>
              <a:rPr lang="en-US" sz="1200" dirty="0">
                <a:cs typeface="Calibri"/>
              </a:rPr>
              <a:t> </a:t>
            </a:r>
            <a:r>
              <a:rPr lang="en-US" sz="1200" dirty="0" err="1">
                <a:cs typeface="Calibri"/>
              </a:rPr>
              <a:t>formavimas</a:t>
            </a:r>
            <a:r>
              <a:rPr lang="en-US" sz="1200" dirty="0">
                <a:cs typeface="Calibri"/>
              </a:rPr>
              <a:t> veterinarijos </a:t>
            </a:r>
            <a:r>
              <a:rPr lang="en-US" sz="1200" dirty="0" err="1">
                <a:cs typeface="Calibri"/>
              </a:rPr>
              <a:t>srityje</a:t>
            </a:r>
            <a:r>
              <a:rPr lang="en-US" sz="1200" dirty="0">
                <a:cs typeface="Calibri"/>
              </a:rPr>
              <a:t> (ir </a:t>
            </a:r>
            <a:r>
              <a:rPr lang="en-US" sz="1200" dirty="0" err="1">
                <a:cs typeface="Calibri"/>
              </a:rPr>
              <a:t>ūkinių</a:t>
            </a:r>
            <a:r>
              <a:rPr lang="en-US" sz="1200" dirty="0">
                <a:cs typeface="Calibri"/>
              </a:rPr>
              <a:t> </a:t>
            </a:r>
            <a:r>
              <a:rPr lang="en-US" sz="1200" dirty="0" err="1">
                <a:cs typeface="Calibri"/>
              </a:rPr>
              <a:t>gyvūnų</a:t>
            </a:r>
            <a:r>
              <a:rPr lang="en-US" sz="1200" dirty="0">
                <a:cs typeface="Calibri"/>
              </a:rPr>
              <a:t> ir </a:t>
            </a:r>
            <a:r>
              <a:rPr lang="en-US" sz="1200" dirty="0" err="1">
                <a:cs typeface="Calibri"/>
              </a:rPr>
              <a:t>augintinių</a:t>
            </a:r>
            <a:r>
              <a:rPr lang="en-US" sz="1200" dirty="0">
                <a:cs typeface="Calibri"/>
              </a:rPr>
              <a:t>) </a:t>
            </a:r>
            <a:r>
              <a:rPr lang="en-US" sz="1200" dirty="0" err="1">
                <a:cs typeface="Calibri"/>
              </a:rPr>
              <a:t>liko</a:t>
            </a:r>
            <a:r>
              <a:rPr lang="en-US" sz="1200" dirty="0">
                <a:cs typeface="Calibri"/>
              </a:rPr>
              <a:t> ŽŪM </a:t>
            </a:r>
            <a:r>
              <a:rPr lang="en-US" sz="1200" dirty="0" err="1">
                <a:cs typeface="Calibri"/>
              </a:rPr>
              <a:t>funkcija</a:t>
            </a:r>
            <a:r>
              <a:rPr lang="en-US" sz="1200" dirty="0">
                <a:cs typeface="Calibri"/>
              </a:rPr>
              <a:t>. </a:t>
            </a:r>
            <a:r>
              <a:rPr lang="en-US" sz="1200" dirty="0" err="1">
                <a:cs typeface="Calibri"/>
              </a:rPr>
              <a:t>Baigiant</a:t>
            </a:r>
            <a:r>
              <a:rPr lang="en-US" sz="1200" dirty="0">
                <a:cs typeface="Calibri"/>
              </a:rPr>
              <a:t> </a:t>
            </a:r>
            <a:r>
              <a:rPr lang="en-US" sz="1200" dirty="0" err="1">
                <a:cs typeface="Calibri"/>
              </a:rPr>
              <a:t>galima</a:t>
            </a:r>
            <a:r>
              <a:rPr lang="en-US" sz="1200" dirty="0">
                <a:cs typeface="Calibri"/>
              </a:rPr>
              <a:t> </a:t>
            </a:r>
            <a:r>
              <a:rPr lang="en-US" sz="1200" dirty="0" err="1">
                <a:cs typeface="Calibri"/>
              </a:rPr>
              <a:t>pasakyti</a:t>
            </a:r>
            <a:r>
              <a:rPr lang="en-US" sz="1200" dirty="0">
                <a:cs typeface="Calibri"/>
              </a:rPr>
              <a:t>, </a:t>
            </a:r>
            <a:r>
              <a:rPr lang="en-US" sz="1200" dirty="0" err="1">
                <a:cs typeface="Calibri"/>
              </a:rPr>
              <a:t>kad</a:t>
            </a:r>
            <a:r>
              <a:rPr lang="en-US" sz="1200" dirty="0">
                <a:cs typeface="Calibri"/>
              </a:rPr>
              <a:t>, vis </a:t>
            </a:r>
            <a:r>
              <a:rPr lang="en-US" sz="1200" dirty="0" err="1">
                <a:cs typeface="Calibri"/>
              </a:rPr>
              <a:t>dėlto</a:t>
            </a:r>
            <a:r>
              <a:rPr lang="en-US" sz="1200" dirty="0">
                <a:cs typeface="Calibri"/>
              </a:rPr>
              <a:t>, Seimas gal ir </a:t>
            </a:r>
            <a:r>
              <a:rPr lang="en-US" sz="1200" dirty="0" err="1">
                <a:cs typeface="Calibri"/>
              </a:rPr>
              <a:t>protingai</a:t>
            </a:r>
            <a:r>
              <a:rPr lang="en-US" sz="1200" dirty="0">
                <a:cs typeface="Calibri"/>
              </a:rPr>
              <a:t> </a:t>
            </a:r>
            <a:r>
              <a:rPr lang="en-US" sz="1200" dirty="0" err="1">
                <a:cs typeface="Calibri"/>
              </a:rPr>
              <a:t>apsisprendė</a:t>
            </a:r>
            <a:r>
              <a:rPr lang="en-US" sz="1200" dirty="0">
                <a:cs typeface="Calibri"/>
              </a:rPr>
              <a:t>, </a:t>
            </a:r>
            <a:r>
              <a:rPr lang="en-US" sz="1200" dirty="0" err="1">
                <a:cs typeface="Calibri"/>
              </a:rPr>
              <a:t>nes</a:t>
            </a:r>
            <a:r>
              <a:rPr lang="en-US" sz="1200" dirty="0">
                <a:cs typeface="Calibri"/>
              </a:rPr>
              <a:t> </a:t>
            </a:r>
            <a:r>
              <a:rPr lang="en-US" sz="1200" dirty="0" err="1">
                <a:cs typeface="Calibri"/>
              </a:rPr>
              <a:t>gyvūnai</a:t>
            </a:r>
            <a:r>
              <a:rPr lang="en-US" sz="1200" dirty="0">
                <a:cs typeface="Calibri"/>
              </a:rPr>
              <a:t> </a:t>
            </a:r>
            <a:r>
              <a:rPr lang="en-US" sz="1200" dirty="0" err="1">
                <a:cs typeface="Calibri"/>
              </a:rPr>
              <a:t>augintiniai</a:t>
            </a:r>
            <a:r>
              <a:rPr lang="en-US" sz="1200" dirty="0">
                <a:cs typeface="Calibri"/>
              </a:rPr>
              <a:t> </a:t>
            </a:r>
            <a:r>
              <a:rPr lang="en-US" sz="1200" dirty="0" err="1">
                <a:cs typeface="Calibri"/>
              </a:rPr>
              <a:t>mažai</a:t>
            </a:r>
            <a:r>
              <a:rPr lang="en-US" sz="1200" dirty="0">
                <a:cs typeface="Calibri"/>
              </a:rPr>
              <a:t> </a:t>
            </a:r>
            <a:r>
              <a:rPr lang="en-US" sz="1200" dirty="0" err="1">
                <a:cs typeface="Calibri"/>
              </a:rPr>
              <a:t>ką</a:t>
            </a:r>
            <a:r>
              <a:rPr lang="en-US" sz="1200" dirty="0">
                <a:cs typeface="Calibri"/>
              </a:rPr>
              <a:t> </a:t>
            </a:r>
            <a:r>
              <a:rPr lang="en-US" sz="1200" dirty="0" err="1">
                <a:cs typeface="Calibri"/>
              </a:rPr>
              <a:t>turi</a:t>
            </a:r>
            <a:r>
              <a:rPr lang="en-US" sz="1200" dirty="0">
                <a:cs typeface="Calibri"/>
              </a:rPr>
              <a:t> </a:t>
            </a:r>
            <a:r>
              <a:rPr lang="en-US" sz="1200" dirty="0" err="1">
                <a:cs typeface="Calibri"/>
              </a:rPr>
              <a:t>bendra</a:t>
            </a:r>
            <a:r>
              <a:rPr lang="en-US" sz="1200" dirty="0">
                <a:cs typeface="Calibri"/>
              </a:rPr>
              <a:t> </a:t>
            </a:r>
            <a:r>
              <a:rPr lang="en-US" sz="1200" dirty="0" err="1">
                <a:cs typeface="Calibri"/>
              </a:rPr>
              <a:t>su</a:t>
            </a:r>
            <a:r>
              <a:rPr lang="en-US" sz="1200" dirty="0">
                <a:cs typeface="Calibri"/>
              </a:rPr>
              <a:t> žemės </a:t>
            </a:r>
            <a:r>
              <a:rPr lang="en-US" sz="1200" dirty="0" err="1">
                <a:cs typeface="Calibri"/>
              </a:rPr>
              <a:t>ūkiu</a:t>
            </a:r>
            <a:r>
              <a:rPr lang="en-US" sz="1200" dirty="0">
                <a:cs typeface="Calibri"/>
              </a:rPr>
              <a:t> ir pan.</a:t>
            </a:r>
            <a:r>
              <a:rPr lang="en-US" dirty="0">
                <a:cs typeface="Calibri"/>
              </a:rPr>
              <a:t>)    </a:t>
            </a:r>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5</a:t>
            </a:fld>
            <a:endParaRPr lang="en-GB"/>
          </a:p>
        </p:txBody>
      </p:sp>
    </p:spTree>
    <p:extLst>
      <p:ext uri="{BB962C8B-B14F-4D97-AF65-F5344CB8AC3E}">
        <p14:creationId xmlns:p14="http://schemas.microsoft.com/office/powerpoint/2010/main" val="2719975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dirty="0">
                <a:cs typeface="Calibri"/>
              </a:rPr>
              <a:t>G</a:t>
            </a:r>
            <a:r>
              <a:rPr lang="en-US" sz="1200" dirty="0" err="1">
                <a:cs typeface="Calibri"/>
              </a:rPr>
              <a:t>yvūnas</a:t>
            </a:r>
            <a:r>
              <a:rPr lang="en-US" sz="1200" dirty="0">
                <a:cs typeface="Calibri"/>
              </a:rPr>
              <a:t> </a:t>
            </a:r>
            <a:r>
              <a:rPr lang="en-US" sz="1200" dirty="0" err="1">
                <a:cs typeface="Calibri"/>
              </a:rPr>
              <a:t>yra</a:t>
            </a:r>
            <a:r>
              <a:rPr lang="en-US" sz="1200" dirty="0">
                <a:cs typeface="Calibri"/>
              </a:rPr>
              <a:t> </a:t>
            </a:r>
            <a:r>
              <a:rPr lang="en-US" sz="1200" dirty="0" err="1">
                <a:cs typeface="Calibri"/>
              </a:rPr>
              <a:t>vienas</a:t>
            </a:r>
            <a:r>
              <a:rPr lang="en-US" sz="1200" dirty="0">
                <a:cs typeface="Calibri"/>
              </a:rPr>
              <a:t> </a:t>
            </a:r>
            <a:r>
              <a:rPr lang="en-US" sz="1200" dirty="0" err="1">
                <a:cs typeface="Calibri"/>
              </a:rPr>
              <a:t>svarbiausių</a:t>
            </a:r>
            <a:r>
              <a:rPr lang="en-US" sz="1200" dirty="0">
                <a:cs typeface="Calibri"/>
              </a:rPr>
              <a:t> </a:t>
            </a:r>
            <a:r>
              <a:rPr lang="en-US" sz="1200" dirty="0" err="1">
                <a:cs typeface="Calibri"/>
              </a:rPr>
              <a:t>pirminės</a:t>
            </a:r>
            <a:r>
              <a:rPr lang="en-US" sz="1200" dirty="0">
                <a:cs typeface="Calibri"/>
              </a:rPr>
              <a:t> maisto </a:t>
            </a:r>
            <a:r>
              <a:rPr lang="en-US" sz="1200" dirty="0" err="1">
                <a:cs typeface="Calibri"/>
              </a:rPr>
              <a:t>tiekimo</a:t>
            </a:r>
            <a:r>
              <a:rPr lang="en-US" sz="1200" dirty="0">
                <a:cs typeface="Calibri"/>
              </a:rPr>
              <a:t> </a:t>
            </a:r>
            <a:r>
              <a:rPr lang="en-US" sz="1200" dirty="0" err="1">
                <a:cs typeface="Calibri"/>
              </a:rPr>
              <a:t>grandinės</a:t>
            </a:r>
            <a:r>
              <a:rPr lang="en-US" sz="1200" dirty="0">
                <a:cs typeface="Calibri"/>
              </a:rPr>
              <a:t> </a:t>
            </a:r>
            <a:r>
              <a:rPr lang="en-US" sz="1200" dirty="0" err="1">
                <a:cs typeface="Calibri"/>
              </a:rPr>
              <a:t>objektų</a:t>
            </a:r>
            <a:r>
              <a:rPr lang="en-US" sz="1200" dirty="0">
                <a:cs typeface="Calibri"/>
              </a:rPr>
              <a:t>, </a:t>
            </a:r>
            <a:r>
              <a:rPr lang="en-US" sz="1200" dirty="0" err="1">
                <a:cs typeface="Calibri"/>
              </a:rPr>
              <a:t>nuo</a:t>
            </a:r>
            <a:r>
              <a:rPr lang="en-US" sz="1200" dirty="0">
                <a:cs typeface="Calibri"/>
              </a:rPr>
              <a:t> </a:t>
            </a:r>
            <a:r>
              <a:rPr lang="en-US" sz="1200" dirty="0" err="1">
                <a:cs typeface="Calibri"/>
              </a:rPr>
              <a:t>kurio</a:t>
            </a:r>
            <a:r>
              <a:rPr lang="en-US" sz="1200" dirty="0">
                <a:cs typeface="Calibri"/>
              </a:rPr>
              <a:t> gerovės ir </a:t>
            </a:r>
            <a:r>
              <a:rPr lang="en-US" sz="1200" dirty="0" err="1">
                <a:cs typeface="Calibri"/>
              </a:rPr>
              <a:t>būklės</a:t>
            </a:r>
            <a:r>
              <a:rPr lang="en-US" sz="1200" dirty="0">
                <a:cs typeface="Calibri"/>
              </a:rPr>
              <a:t> </a:t>
            </a:r>
            <a:r>
              <a:rPr lang="en-US" sz="1200" dirty="0" err="1">
                <a:cs typeface="Calibri"/>
              </a:rPr>
              <a:t>priklauso</a:t>
            </a:r>
            <a:r>
              <a:rPr lang="en-US" sz="1200" dirty="0">
                <a:cs typeface="Calibri"/>
              </a:rPr>
              <a:t> </a:t>
            </a:r>
            <a:r>
              <a:rPr lang="en-US" sz="1200" dirty="0" err="1">
                <a:cs typeface="Calibri"/>
              </a:rPr>
              <a:t>kitų</a:t>
            </a:r>
            <a:r>
              <a:rPr lang="en-US" sz="1200" dirty="0">
                <a:cs typeface="Calibri"/>
              </a:rPr>
              <a:t> maisto </a:t>
            </a:r>
            <a:r>
              <a:rPr lang="en-US" sz="1200" dirty="0" err="1">
                <a:cs typeface="Calibri"/>
              </a:rPr>
              <a:t>tiekimo</a:t>
            </a:r>
            <a:r>
              <a:rPr lang="en-US" sz="1200" dirty="0">
                <a:cs typeface="Calibri"/>
              </a:rPr>
              <a:t> </a:t>
            </a:r>
            <a:r>
              <a:rPr lang="en-US" sz="1200" dirty="0" err="1">
                <a:cs typeface="Calibri"/>
              </a:rPr>
              <a:t>grandžių</a:t>
            </a:r>
            <a:r>
              <a:rPr lang="en-US" sz="1200" dirty="0">
                <a:cs typeface="Calibri"/>
              </a:rPr>
              <a:t> (</a:t>
            </a:r>
            <a:r>
              <a:rPr lang="en-US" sz="1200" dirty="0" err="1">
                <a:cs typeface="Calibri"/>
              </a:rPr>
              <a:t>perdirbimas</a:t>
            </a:r>
            <a:r>
              <a:rPr lang="en-US" sz="1200" dirty="0">
                <a:cs typeface="Calibri"/>
              </a:rPr>
              <a:t>, </a:t>
            </a:r>
            <a:r>
              <a:rPr lang="en-US" sz="1200" dirty="0" err="1">
                <a:cs typeface="Calibri"/>
              </a:rPr>
              <a:t>gamyba</a:t>
            </a:r>
            <a:r>
              <a:rPr lang="en-US" sz="1200" dirty="0">
                <a:cs typeface="Calibri"/>
              </a:rPr>
              <a:t>, </a:t>
            </a:r>
            <a:r>
              <a:rPr lang="en-US" sz="1200" dirty="0" err="1">
                <a:cs typeface="Calibri"/>
              </a:rPr>
              <a:t>realizacija</a:t>
            </a:r>
            <a:r>
              <a:rPr lang="en-US" sz="1200" dirty="0">
                <a:cs typeface="Calibri"/>
              </a:rPr>
              <a:t>) </a:t>
            </a:r>
            <a:r>
              <a:rPr lang="en-US" sz="1200" dirty="0" err="1">
                <a:cs typeface="Calibri"/>
              </a:rPr>
              <a:t>veikla</a:t>
            </a:r>
            <a:r>
              <a:rPr lang="en-US" sz="1200" dirty="0">
                <a:cs typeface="Calibri"/>
              </a:rPr>
              <a:t>,</a:t>
            </a:r>
            <a:r>
              <a:rPr lang="lt-LT" sz="1200" dirty="0">
                <a:cs typeface="Calibri"/>
              </a:rPr>
              <a:t> </a:t>
            </a:r>
            <a:r>
              <a:rPr lang="en-US" sz="1200" dirty="0" err="1">
                <a:cs typeface="Calibri"/>
              </a:rPr>
              <a:t>todėl</a:t>
            </a:r>
            <a:r>
              <a:rPr lang="en-US" sz="1200" dirty="0">
                <a:cs typeface="Calibri"/>
              </a:rPr>
              <a:t> ŽŪM </a:t>
            </a:r>
            <a:r>
              <a:rPr lang="en-US" sz="1200" dirty="0" err="1">
                <a:cs typeface="Calibri"/>
              </a:rPr>
              <a:t>savo</a:t>
            </a:r>
            <a:r>
              <a:rPr lang="en-US" sz="1200" dirty="0">
                <a:cs typeface="Calibri"/>
              </a:rPr>
              <a:t> </a:t>
            </a:r>
            <a:r>
              <a:rPr lang="en-US" sz="1200" dirty="0" err="1">
                <a:cs typeface="Calibri"/>
              </a:rPr>
              <a:t>kompetencijos</a:t>
            </a:r>
            <a:r>
              <a:rPr lang="en-US" sz="1200" dirty="0">
                <a:cs typeface="Calibri"/>
              </a:rPr>
              <a:t> ribose </a:t>
            </a:r>
            <a:r>
              <a:rPr lang="en-US" sz="1200" dirty="0" err="1">
                <a:cs typeface="Calibri"/>
              </a:rPr>
              <a:t>remia</a:t>
            </a:r>
            <a:r>
              <a:rPr lang="en-US" sz="1200" dirty="0">
                <a:cs typeface="Calibri"/>
              </a:rPr>
              <a:t> </a:t>
            </a:r>
            <a:r>
              <a:rPr lang="en-US" sz="1200" dirty="0" err="1">
                <a:cs typeface="Calibri"/>
              </a:rPr>
              <a:t>siekius</a:t>
            </a:r>
            <a:r>
              <a:rPr lang="en-US" sz="1200" dirty="0">
                <a:cs typeface="Calibri"/>
              </a:rPr>
              <a:t>, </a:t>
            </a:r>
            <a:r>
              <a:rPr lang="en-US" sz="1200" dirty="0" err="1">
                <a:cs typeface="Calibri"/>
              </a:rPr>
              <a:t>kad</a:t>
            </a:r>
            <a:r>
              <a:rPr lang="en-US" sz="1200" dirty="0">
                <a:cs typeface="Calibri"/>
              </a:rPr>
              <a:t> </a:t>
            </a:r>
            <a:r>
              <a:rPr lang="en-US" sz="1200" dirty="0" err="1">
                <a:cs typeface="Calibri"/>
              </a:rPr>
              <a:t>piliečiai</a:t>
            </a:r>
            <a:r>
              <a:rPr lang="en-US" sz="1200" dirty="0">
                <a:cs typeface="Calibri"/>
              </a:rPr>
              <a:t> </a:t>
            </a:r>
            <a:r>
              <a:rPr lang="en-US" sz="1200" dirty="0" err="1">
                <a:cs typeface="Calibri"/>
              </a:rPr>
              <a:t>turėtų</a:t>
            </a:r>
            <a:r>
              <a:rPr lang="en-US" sz="1200" dirty="0">
                <a:cs typeface="Calibri"/>
              </a:rPr>
              <a:t> </a:t>
            </a:r>
            <a:r>
              <a:rPr lang="en-US" sz="1200" dirty="0" err="1">
                <a:cs typeface="Calibri"/>
              </a:rPr>
              <a:t>sveikų</a:t>
            </a:r>
            <a:r>
              <a:rPr lang="en-US" sz="1200" dirty="0">
                <a:cs typeface="Calibri"/>
              </a:rPr>
              <a:t>, </a:t>
            </a:r>
            <a:r>
              <a:rPr lang="en-US" sz="1200" dirty="0" err="1">
                <a:cs typeface="Calibri"/>
              </a:rPr>
              <a:t>įperkamų</a:t>
            </a:r>
            <a:r>
              <a:rPr lang="en-US" sz="1200" dirty="0">
                <a:cs typeface="Calibri"/>
              </a:rPr>
              <a:t> ir </a:t>
            </a:r>
            <a:r>
              <a:rPr lang="en-US" sz="1200" dirty="0" err="1">
                <a:cs typeface="Calibri"/>
              </a:rPr>
              <a:t>tvariai</a:t>
            </a:r>
            <a:r>
              <a:rPr lang="en-US" sz="1200" dirty="0">
                <a:cs typeface="Calibri"/>
              </a:rPr>
              <a:t> </a:t>
            </a:r>
            <a:r>
              <a:rPr lang="en-US" sz="1200" dirty="0" err="1">
                <a:cs typeface="Calibri"/>
              </a:rPr>
              <a:t>gaminamų</a:t>
            </a:r>
            <a:r>
              <a:rPr lang="en-US" sz="1200" dirty="0">
                <a:cs typeface="Calibri"/>
              </a:rPr>
              <a:t> maisto </a:t>
            </a:r>
            <a:r>
              <a:rPr lang="en-US" sz="1200" dirty="0" err="1">
                <a:cs typeface="Calibri"/>
              </a:rPr>
              <a:t>produktų</a:t>
            </a:r>
            <a:r>
              <a:rPr lang="en-US" sz="1200" dirty="0">
                <a:cs typeface="Calibri"/>
              </a:rPr>
              <a:t>, ir </a:t>
            </a:r>
            <a:r>
              <a:rPr lang="en-US" sz="1200" dirty="0" err="1">
                <a:cs typeface="Calibri"/>
              </a:rPr>
              <a:t>kad</a:t>
            </a:r>
            <a:r>
              <a:rPr lang="en-US" sz="1200" dirty="0">
                <a:cs typeface="Calibri"/>
              </a:rPr>
              <a:t> </a:t>
            </a:r>
            <a:r>
              <a:rPr lang="en-US" sz="1200" dirty="0" err="1">
                <a:cs typeface="Calibri"/>
              </a:rPr>
              <a:t>kartu</a:t>
            </a:r>
            <a:r>
              <a:rPr lang="en-US" sz="1200" dirty="0">
                <a:cs typeface="Calibri"/>
              </a:rPr>
              <a:t> </a:t>
            </a:r>
            <a:r>
              <a:rPr lang="en-US" sz="1200" dirty="0" err="1">
                <a:cs typeface="Calibri"/>
              </a:rPr>
              <a:t>būtų</a:t>
            </a:r>
            <a:r>
              <a:rPr lang="en-US" sz="1200" dirty="0">
                <a:cs typeface="Calibri"/>
              </a:rPr>
              <a:t> </a:t>
            </a:r>
            <a:r>
              <a:rPr lang="en-US" sz="1200" dirty="0" err="1">
                <a:cs typeface="Calibri"/>
              </a:rPr>
              <a:t>sprendžiami</a:t>
            </a:r>
            <a:r>
              <a:rPr lang="en-US" sz="1200" dirty="0">
                <a:cs typeface="Calibri"/>
              </a:rPr>
              <a:t> </a:t>
            </a:r>
            <a:r>
              <a:rPr lang="en-US" sz="1200" dirty="0" err="1">
                <a:cs typeface="Calibri"/>
              </a:rPr>
              <a:t>klimato</a:t>
            </a:r>
            <a:r>
              <a:rPr lang="en-US" sz="1200" dirty="0">
                <a:cs typeface="Calibri"/>
              </a:rPr>
              <a:t> </a:t>
            </a:r>
            <a:r>
              <a:rPr lang="en-US" sz="1200" dirty="0" err="1">
                <a:cs typeface="Calibri"/>
              </a:rPr>
              <a:t>kaitos</a:t>
            </a:r>
            <a:r>
              <a:rPr lang="en-US" sz="1200" dirty="0">
                <a:cs typeface="Calibri"/>
              </a:rPr>
              <a:t> </a:t>
            </a:r>
            <a:r>
              <a:rPr lang="en-US" sz="1200" dirty="0" err="1">
                <a:cs typeface="Calibri"/>
              </a:rPr>
              <a:t>klausimai</a:t>
            </a:r>
            <a:r>
              <a:rPr lang="en-US" sz="1200" dirty="0">
                <a:cs typeface="Calibri"/>
              </a:rPr>
              <a:t>, </a:t>
            </a:r>
            <a:r>
              <a:rPr lang="en-US" sz="1200" dirty="0" err="1">
                <a:cs typeface="Calibri"/>
              </a:rPr>
              <a:t>saugoma</a:t>
            </a:r>
            <a:r>
              <a:rPr lang="en-US" sz="1200" dirty="0">
                <a:cs typeface="Calibri"/>
              </a:rPr>
              <a:t> </a:t>
            </a:r>
            <a:r>
              <a:rPr lang="en-US" sz="1200" dirty="0" err="1">
                <a:cs typeface="Calibri"/>
              </a:rPr>
              <a:t>aplinka</a:t>
            </a:r>
            <a:r>
              <a:rPr lang="en-US" sz="1200" dirty="0">
                <a:cs typeface="Calibri"/>
              </a:rPr>
              <a:t> </a:t>
            </a:r>
            <a:r>
              <a:rPr lang="en-US" sz="1200" dirty="0" err="1">
                <a:cs typeface="Calibri"/>
              </a:rPr>
              <a:t>bei</a:t>
            </a:r>
            <a:r>
              <a:rPr lang="en-US" sz="1200" dirty="0">
                <a:cs typeface="Calibri"/>
              </a:rPr>
              <a:t> </a:t>
            </a:r>
            <a:r>
              <a:rPr lang="en-US" sz="1200" dirty="0" err="1">
                <a:cs typeface="Calibri"/>
              </a:rPr>
              <a:t>biologinė</a:t>
            </a:r>
            <a:r>
              <a:rPr lang="en-US" sz="1200" dirty="0">
                <a:cs typeface="Calibri"/>
              </a:rPr>
              <a:t> </a:t>
            </a:r>
            <a:r>
              <a:rPr lang="en-US" sz="1200" dirty="0" err="1">
                <a:cs typeface="Calibri"/>
              </a:rPr>
              <a:t>įvairovė</a:t>
            </a:r>
            <a:r>
              <a:rPr lang="en-US" sz="1200" dirty="0">
                <a:cs typeface="Calibri"/>
              </a:rPr>
              <a:t> ir </a:t>
            </a:r>
            <a:r>
              <a:rPr lang="en-US" sz="1200" dirty="0" err="1">
                <a:cs typeface="Calibri"/>
              </a:rPr>
              <a:t>tuo</a:t>
            </a:r>
            <a:r>
              <a:rPr lang="en-US" sz="1200" dirty="0">
                <a:cs typeface="Calibri"/>
              </a:rPr>
              <a:t> </a:t>
            </a:r>
            <a:r>
              <a:rPr lang="en-US" sz="1200" dirty="0" err="1">
                <a:cs typeface="Calibri"/>
              </a:rPr>
              <a:t>pačiu</a:t>
            </a:r>
            <a:r>
              <a:rPr lang="en-US" sz="1200" dirty="0">
                <a:cs typeface="Calibri"/>
              </a:rPr>
              <a:t> </a:t>
            </a:r>
            <a:r>
              <a:rPr lang="en-US" sz="1200" dirty="0" err="1">
                <a:cs typeface="Calibri"/>
              </a:rPr>
              <a:t>užtikrinama</a:t>
            </a:r>
            <a:r>
              <a:rPr lang="en-US" sz="1200" dirty="0">
                <a:cs typeface="Calibri"/>
              </a:rPr>
              <a:t> </a:t>
            </a:r>
            <a:r>
              <a:rPr lang="en-US" sz="1200" dirty="0" err="1">
                <a:cs typeface="Calibri"/>
              </a:rPr>
              <a:t>gyvūnų</a:t>
            </a:r>
            <a:r>
              <a:rPr lang="en-US" sz="1200" dirty="0">
                <a:cs typeface="Calibri"/>
              </a:rPr>
              <a:t> </a:t>
            </a:r>
            <a:r>
              <a:rPr lang="en-US" sz="1200" dirty="0" err="1">
                <a:cs typeface="Calibri"/>
              </a:rPr>
              <a:t>gerovė</a:t>
            </a:r>
            <a:r>
              <a:rPr lang="en-US" sz="1200" dirty="0">
                <a:cs typeface="Calibri"/>
              </a:rPr>
              <a:t>. </a:t>
            </a:r>
            <a:r>
              <a:rPr lang="en-US" sz="1200" dirty="0" err="1">
                <a:cs typeface="Calibri"/>
              </a:rPr>
              <a:t>Savo</a:t>
            </a:r>
            <a:r>
              <a:rPr lang="en-US" sz="1200" dirty="0">
                <a:cs typeface="Calibri"/>
              </a:rPr>
              <a:t> </a:t>
            </a:r>
            <a:r>
              <a:rPr lang="en-US" sz="1200" dirty="0" err="1">
                <a:cs typeface="Calibri"/>
              </a:rPr>
              <a:t>ruožtu</a:t>
            </a:r>
            <a:r>
              <a:rPr lang="en-US" sz="1200" dirty="0">
                <a:cs typeface="Calibri"/>
              </a:rPr>
              <a:t> </a:t>
            </a:r>
            <a:r>
              <a:rPr lang="en-US" sz="1200" dirty="0" err="1">
                <a:cs typeface="Calibri"/>
              </a:rPr>
              <a:t>imamės</a:t>
            </a:r>
            <a:r>
              <a:rPr lang="en-US" sz="1200" dirty="0">
                <a:cs typeface="Calibri"/>
              </a:rPr>
              <a:t> </a:t>
            </a:r>
            <a:r>
              <a:rPr lang="en-US" sz="1200" dirty="0" err="1">
                <a:cs typeface="Calibri"/>
              </a:rPr>
              <a:t>veiksmų</a:t>
            </a:r>
            <a:r>
              <a:rPr lang="en-US" sz="1200" dirty="0">
                <a:cs typeface="Calibri"/>
              </a:rPr>
              <a:t>, </a:t>
            </a:r>
            <a:r>
              <a:rPr lang="en-US" sz="1200" dirty="0" err="1">
                <a:cs typeface="Calibri"/>
              </a:rPr>
              <a:t>kuriais</a:t>
            </a:r>
            <a:r>
              <a:rPr lang="en-US" sz="1200" dirty="0">
                <a:cs typeface="Calibri"/>
              </a:rPr>
              <a:t> </a:t>
            </a:r>
            <a:r>
              <a:rPr lang="en-US" sz="1200" dirty="0" err="1">
                <a:cs typeface="Calibri"/>
              </a:rPr>
              <a:t>siekiame</a:t>
            </a:r>
            <a:r>
              <a:rPr lang="en-US" sz="1200" dirty="0">
                <a:cs typeface="Calibri"/>
              </a:rPr>
              <a:t> </a:t>
            </a:r>
            <a:r>
              <a:rPr lang="en-US" sz="1200" dirty="0" err="1">
                <a:cs typeface="Calibri"/>
              </a:rPr>
              <a:t>užtikrinti</a:t>
            </a:r>
            <a:r>
              <a:rPr lang="en-US" sz="1200" dirty="0">
                <a:cs typeface="Calibri"/>
              </a:rPr>
              <a:t> </a:t>
            </a:r>
            <a:r>
              <a:rPr lang="en-US" sz="1200" dirty="0" err="1">
                <a:cs typeface="Calibri"/>
              </a:rPr>
              <a:t>tvarų</a:t>
            </a:r>
            <a:r>
              <a:rPr lang="en-US" sz="1200" dirty="0">
                <a:cs typeface="Calibri"/>
              </a:rPr>
              <a:t> </a:t>
            </a:r>
            <a:r>
              <a:rPr lang="en-US" sz="1200" dirty="0" err="1">
                <a:cs typeface="Calibri"/>
              </a:rPr>
              <a:t>ūkininkavimą</a:t>
            </a:r>
            <a:r>
              <a:rPr lang="en-US" sz="1200" dirty="0">
                <a:cs typeface="Calibri"/>
              </a:rPr>
              <a:t> </a:t>
            </a:r>
            <a:r>
              <a:rPr lang="en-US" sz="1200" dirty="0" err="1">
                <a:cs typeface="Calibri"/>
              </a:rPr>
              <a:t>bei</a:t>
            </a:r>
            <a:r>
              <a:rPr lang="en-US" sz="1200" dirty="0">
                <a:cs typeface="Calibri"/>
              </a:rPr>
              <a:t> </a:t>
            </a:r>
            <a:r>
              <a:rPr lang="en-US" sz="1200" dirty="0" err="1">
                <a:cs typeface="Calibri"/>
              </a:rPr>
              <a:t>ūkinių</a:t>
            </a:r>
            <a:r>
              <a:rPr lang="en-US" sz="1200" dirty="0">
                <a:cs typeface="Calibri"/>
              </a:rPr>
              <a:t> </a:t>
            </a:r>
            <a:r>
              <a:rPr lang="en-US" sz="1200" dirty="0" err="1">
                <a:cs typeface="Calibri"/>
              </a:rPr>
              <a:t>gyvūnų</a:t>
            </a:r>
            <a:r>
              <a:rPr lang="en-US" sz="1200" dirty="0">
                <a:cs typeface="Calibri"/>
              </a:rPr>
              <a:t> gerovės </a:t>
            </a:r>
            <a:r>
              <a:rPr lang="en-US" sz="1200" dirty="0" err="1">
                <a:cs typeface="Calibri"/>
              </a:rPr>
              <a:t>reikalavimų</a:t>
            </a:r>
            <a:r>
              <a:rPr lang="en-US" sz="1200" dirty="0">
                <a:cs typeface="Calibri"/>
              </a:rPr>
              <a:t> </a:t>
            </a:r>
            <a:r>
              <a:rPr lang="en-US" sz="1200" dirty="0" err="1">
                <a:cs typeface="Calibri"/>
              </a:rPr>
              <a:t>laikymasį</a:t>
            </a:r>
            <a:r>
              <a:rPr lang="en-US" sz="1200" dirty="0">
                <a:cs typeface="Calibri"/>
              </a:rPr>
              <a:t>, </a:t>
            </a:r>
            <a:r>
              <a:rPr lang="en-US" sz="1200" dirty="0" err="1">
                <a:cs typeface="Calibri"/>
              </a:rPr>
              <a:t>todėl</a:t>
            </a:r>
            <a:r>
              <a:rPr lang="en-US" sz="1200" dirty="0">
                <a:cs typeface="Calibri"/>
              </a:rPr>
              <a:t> </a:t>
            </a:r>
            <a:r>
              <a:rPr lang="en-US" sz="1200" dirty="0" err="1">
                <a:cs typeface="Calibri"/>
              </a:rPr>
              <a:t>pirmiausia</a:t>
            </a:r>
            <a:r>
              <a:rPr lang="en-US" sz="1200" dirty="0">
                <a:cs typeface="Calibri"/>
              </a:rPr>
              <a:t> </a:t>
            </a:r>
            <a:r>
              <a:rPr lang="en-US" sz="1200" dirty="0" err="1">
                <a:cs typeface="Calibri"/>
              </a:rPr>
              <a:t>reiktų</a:t>
            </a:r>
            <a:r>
              <a:rPr lang="en-US" sz="1200" dirty="0">
                <a:cs typeface="Calibri"/>
              </a:rPr>
              <a:t> </a:t>
            </a:r>
            <a:r>
              <a:rPr lang="en-US" sz="1200" dirty="0" err="1">
                <a:cs typeface="Calibri"/>
              </a:rPr>
              <a:t>patikslinti</a:t>
            </a:r>
            <a:r>
              <a:rPr lang="en-US" sz="1200" dirty="0">
                <a:cs typeface="Calibri"/>
              </a:rPr>
              <a:t>, </a:t>
            </a:r>
            <a:r>
              <a:rPr lang="en-US" sz="1200" dirty="0" err="1">
                <a:cs typeface="Calibri"/>
              </a:rPr>
              <a:t>kaip</a:t>
            </a:r>
            <a:r>
              <a:rPr lang="en-US" sz="1200" dirty="0">
                <a:cs typeface="Calibri"/>
              </a:rPr>
              <a:t> </a:t>
            </a:r>
            <a:r>
              <a:rPr lang="en-US" sz="1200" dirty="0" err="1">
                <a:cs typeface="Calibri"/>
              </a:rPr>
              <a:t>yra</a:t>
            </a:r>
            <a:r>
              <a:rPr lang="en-US" sz="1200" dirty="0">
                <a:cs typeface="Calibri"/>
              </a:rPr>
              <a:t> </a:t>
            </a:r>
            <a:r>
              <a:rPr lang="en-US" sz="1200" dirty="0" err="1">
                <a:cs typeface="Calibri"/>
              </a:rPr>
              <a:t>suprantama</a:t>
            </a:r>
            <a:r>
              <a:rPr lang="en-US" sz="1200" dirty="0">
                <a:cs typeface="Calibri"/>
              </a:rPr>
              <a:t> </a:t>
            </a:r>
            <a:r>
              <a:rPr lang="en-US" sz="1200" dirty="0" err="1">
                <a:cs typeface="Calibri"/>
              </a:rPr>
              <a:t>gyvūnų</a:t>
            </a:r>
            <a:r>
              <a:rPr lang="en-US" sz="1200" dirty="0">
                <a:cs typeface="Calibri"/>
              </a:rPr>
              <a:t> </a:t>
            </a:r>
            <a:r>
              <a:rPr lang="en-US" sz="1200" dirty="0" err="1">
                <a:cs typeface="Calibri"/>
              </a:rPr>
              <a:t>gerovė</a:t>
            </a:r>
            <a:r>
              <a:rPr lang="en-US" sz="1200" dirty="0">
                <a:cs typeface="Calibri"/>
              </a:rPr>
              <a:t>  </a:t>
            </a:r>
            <a:r>
              <a:rPr lang="en-US" dirty="0">
                <a:cs typeface="Calibri"/>
              </a:rPr>
              <a:t>  </a:t>
            </a:r>
          </a:p>
          <a:p>
            <a:endParaRPr lang="en-US" dirty="0"/>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6</a:t>
            </a:fld>
            <a:endParaRPr lang="en-GB"/>
          </a:p>
        </p:txBody>
      </p:sp>
    </p:spTree>
    <p:extLst>
      <p:ext uri="{BB962C8B-B14F-4D97-AF65-F5344CB8AC3E}">
        <p14:creationId xmlns:p14="http://schemas.microsoft.com/office/powerpoint/2010/main" val="3180653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14</a:t>
            </a:fld>
            <a:endParaRPr lang="en-GB"/>
          </a:p>
        </p:txBody>
      </p:sp>
    </p:spTree>
    <p:extLst>
      <p:ext uri="{BB962C8B-B14F-4D97-AF65-F5344CB8AC3E}">
        <p14:creationId xmlns:p14="http://schemas.microsoft.com/office/powerpoint/2010/main" val="124610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lt-LT"/>
              <a:t>Spustelėję redaguokite stilių</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GB"/>
          </a:p>
        </p:txBody>
      </p:sp>
      <p:sp>
        <p:nvSpPr>
          <p:cNvPr id="4" name="Date Placeholder 3"/>
          <p:cNvSpPr>
            <a:spLocks noGrp="1"/>
          </p:cNvSpPr>
          <p:nvPr>
            <p:ph type="dt" sz="half" idx="10"/>
          </p:nvPr>
        </p:nvSpPr>
        <p:spPr/>
        <p:txBody>
          <a:bodyPr/>
          <a:lstStyle/>
          <a:p>
            <a:fld id="{E0C5E10E-1B65-4CA0-99E9-B70C83969AFE}" type="datetime1">
              <a:rPr lang="en-US" smtClean="0"/>
              <a:t>10/13/2022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Vertical Text Placeholder 2"/>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7BD70489-4326-4452-A7D0-61428C82B7E7}" type="datetime1">
              <a:rPr lang="en-US" smtClean="0"/>
              <a:t>10/13/2022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lt-LT"/>
              <a:t>Spustelėję redaguokite stilių</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50E321FA-D497-41A5-BD38-09B797A13FE1}" type="datetime1">
              <a:rPr lang="en-US" smtClean="0"/>
              <a:t>10/13/2022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CA861EA6-0412-44C3-83BA-AD1D4EB887A9}" type="datetime1">
              <a:rPr lang="en-US" smtClean="0"/>
              <a:t>10/13/2022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lt-LT"/>
              <a:t>Spustelėję redaguokite stilių</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22FA04-6ED6-44DC-B360-1B9640967682}" type="datetime1">
              <a:rPr lang="en-US" smtClean="0"/>
              <a:t>10/13/2022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Date Placeholder 4"/>
          <p:cNvSpPr>
            <a:spLocks noGrp="1"/>
          </p:cNvSpPr>
          <p:nvPr>
            <p:ph type="dt" sz="half" idx="10"/>
          </p:nvPr>
        </p:nvSpPr>
        <p:spPr/>
        <p:txBody>
          <a:bodyPr/>
          <a:lstStyle/>
          <a:p>
            <a:fld id="{676AD9DD-520C-4474-AE95-C126ECDC5595}" type="datetime1">
              <a:rPr lang="en-US" smtClean="0"/>
              <a:t>10/13/2022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lt-LT"/>
              <a:t>Spustelėję redaguokite stilių</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7" name="Date Placeholder 6"/>
          <p:cNvSpPr>
            <a:spLocks noGrp="1"/>
          </p:cNvSpPr>
          <p:nvPr>
            <p:ph type="dt" sz="half" idx="10"/>
          </p:nvPr>
        </p:nvSpPr>
        <p:spPr/>
        <p:txBody>
          <a:bodyPr/>
          <a:lstStyle/>
          <a:p>
            <a:fld id="{937B5D7B-91AC-4B8E-B638-FECE65A3FBA7}" type="datetime1">
              <a:rPr lang="en-US" smtClean="0"/>
              <a:t>10/13/2022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Date Placeholder 2"/>
          <p:cNvSpPr>
            <a:spLocks noGrp="1"/>
          </p:cNvSpPr>
          <p:nvPr>
            <p:ph type="dt" sz="half" idx="10"/>
          </p:nvPr>
        </p:nvSpPr>
        <p:spPr/>
        <p:txBody>
          <a:bodyPr/>
          <a:lstStyle/>
          <a:p>
            <a:fld id="{157267E3-5B3B-48A6-88FA-6C065E60AB8F}" type="datetime1">
              <a:rPr lang="en-US" smtClean="0"/>
              <a:t>10/13/2022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623643-FC07-4995-BFCB-670D531C5F53}" type="datetime1">
              <a:rPr lang="en-US" smtClean="0"/>
              <a:t>10/13/2022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lt-LT"/>
              <a:t>Spustelėję redaguokite stilių</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6BA4D45F-7A88-45F9-8A3E-42DCDC7A8D5B}" type="datetime1">
              <a:rPr lang="en-US" smtClean="0"/>
              <a:t>10/13/2022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lt-LT"/>
              <a:t>Spustelėję redaguokite stilių</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80DFFA72-5B00-413B-9BC4-5BDBA8E925AA}" type="datetime1">
              <a:rPr lang="en-US" smtClean="0"/>
              <a:t>10/13/2022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lt-LT"/>
              <a:t>Spustelėję redaguokite stilių</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466C2F6-8E6D-4BB0-B700-231AC351A3CF}" type="datetime1">
              <a:rPr lang="en-US" smtClean="0"/>
              <a:t>10/13/2022</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A9B7F88-8E2D-499B-BAD8-FA2927D3DC0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467544" y="1203598"/>
            <a:ext cx="5832648" cy="1415772"/>
          </a:xfrm>
          <a:prstGeom prst="rect">
            <a:avLst/>
          </a:prstGeom>
          <a:noFill/>
        </p:spPr>
        <p:txBody>
          <a:bodyPr wrap="square" rtlCol="0">
            <a:spAutoFit/>
          </a:bodyPr>
          <a:lstStyle/>
          <a:p>
            <a:r>
              <a:rPr lang="lt-LT" sz="240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rPr>
              <a:t>Sveikas, sotus, saugus ir ramus  gyvūnas – mūsų siekis įtvirtinant ūkinių gyvūnų gerovės pamatinius principus</a:t>
            </a:r>
            <a:r>
              <a:rPr lang="lt-LT" sz="2000">
                <a:solidFill>
                  <a:srgbClr val="92D050"/>
                </a:solidFill>
                <a:latin typeface="Times New Roman" panose="02020603050405020304" pitchFamily="18" charset="0"/>
                <a:cs typeface="Times New Roman" panose="02020603050405020304" pitchFamily="18" charset="0"/>
              </a:rPr>
              <a:t> </a:t>
            </a:r>
          </a:p>
          <a:p>
            <a:endParaRPr lang="en-GB" sz="1400">
              <a:solidFill>
                <a:srgbClr val="8EC543"/>
              </a:solidFill>
              <a:latin typeface="Arial" pitchFamily="34" charset="0"/>
              <a:cs typeface="Arial" pitchFamily="34" charset="0"/>
            </a:endParaRPr>
          </a:p>
        </p:txBody>
      </p:sp>
      <p:sp>
        <p:nvSpPr>
          <p:cNvPr id="6" name="TextBox 5"/>
          <p:cNvSpPr txBox="1"/>
          <p:nvPr/>
        </p:nvSpPr>
        <p:spPr>
          <a:xfrm>
            <a:off x="5580112" y="4659982"/>
            <a:ext cx="2664296" cy="276999"/>
          </a:xfrm>
          <a:prstGeom prst="rect">
            <a:avLst/>
          </a:prstGeom>
          <a:noFill/>
        </p:spPr>
        <p:txBody>
          <a:bodyPr wrap="square" rtlCol="0">
            <a:spAutoFit/>
          </a:bodyPr>
          <a:lstStyle/>
          <a:p>
            <a:pPr algn="r"/>
            <a:r>
              <a:rPr lang="en-GB" sz="1200">
                <a:solidFill>
                  <a:srgbClr val="8EC543"/>
                </a:solidFill>
                <a:latin typeface="Times New Roman" panose="02020603050405020304" pitchFamily="18" charset="0"/>
                <a:cs typeface="Times New Roman" panose="02020603050405020304" pitchFamily="18" charset="0"/>
              </a:rPr>
              <a:t>2022</a:t>
            </a:r>
            <a:r>
              <a:rPr lang="lt-LT" sz="1200">
                <a:solidFill>
                  <a:srgbClr val="8EC543"/>
                </a:solidFill>
                <a:latin typeface="Times New Roman" panose="02020603050405020304" pitchFamily="18" charset="0"/>
                <a:cs typeface="Times New Roman" panose="02020603050405020304" pitchFamily="18" charset="0"/>
              </a:rPr>
              <a:t> m. spalio 14 d.</a:t>
            </a:r>
            <a:r>
              <a:rPr lang="en-GB" sz="1200">
                <a:solidFill>
                  <a:srgbClr val="8EC543"/>
                </a:solidFill>
                <a:latin typeface="Times New Roman" panose="02020603050405020304" pitchFamily="18" charset="0"/>
                <a:cs typeface="Times New Roman" panose="02020603050405020304" pitchFamily="18" charset="0"/>
              </a:rPr>
              <a:t>, </a:t>
            </a:r>
            <a:r>
              <a:rPr lang="lt-LT" sz="1200">
                <a:solidFill>
                  <a:srgbClr val="8EC543"/>
                </a:solidFill>
                <a:latin typeface="Times New Roman" panose="02020603050405020304" pitchFamily="18" charset="0"/>
                <a:cs typeface="Times New Roman" panose="02020603050405020304" pitchFamily="18" charset="0"/>
              </a:rPr>
              <a:t>Klaipėda</a:t>
            </a:r>
            <a:endParaRPr lang="en-GB" sz="1200">
              <a:solidFill>
                <a:srgbClr val="8EC543"/>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5940152" y="3579862"/>
            <a:ext cx="2375904" cy="430887"/>
          </a:xfrm>
          <a:prstGeom prst="rect">
            <a:avLst/>
          </a:prstGeom>
          <a:noFill/>
        </p:spPr>
        <p:txBody>
          <a:bodyPr wrap="square" rtlCol="0">
            <a:spAutoFit/>
          </a:bodyPr>
          <a:lstStyle/>
          <a:p>
            <a:pPr algn="ctr"/>
            <a:r>
              <a:rPr lang="lt-LT" sz="1100" b="1" dirty="0">
                <a:solidFill>
                  <a:srgbClr val="8EC543"/>
                </a:solidFill>
                <a:latin typeface="Times New Roman" panose="02020603050405020304" pitchFamily="18" charset="0"/>
                <a:cs typeface="Times New Roman" panose="02020603050405020304" pitchFamily="18" charset="0"/>
              </a:rPr>
              <a:t>ŽŪM TŽŪGMPD Gyvulininkystės ir gyvūnų gerovės skyrius</a:t>
            </a:r>
            <a:endParaRPr lang="en-GB" sz="1100" dirty="0">
              <a:solidFill>
                <a:srgbClr val="8EC543"/>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6516216" y="2619370"/>
            <a:ext cx="1857388" cy="600164"/>
          </a:xfrm>
          <a:prstGeom prst="rect">
            <a:avLst/>
          </a:prstGeom>
          <a:noFill/>
        </p:spPr>
        <p:txBody>
          <a:bodyPr wrap="square" rtlCol="0">
            <a:spAutoFit/>
          </a:bodyPr>
          <a:lstStyle/>
          <a:p>
            <a:pPr algn="ctr"/>
            <a:r>
              <a:rPr lang="lt-LT" sz="1100">
                <a:solidFill>
                  <a:srgbClr val="8EC543"/>
                </a:solidFill>
                <a:latin typeface="Times New Roman" panose="02020603050405020304" pitchFamily="18" charset="0"/>
                <a:cs typeface="Times New Roman" panose="02020603050405020304" pitchFamily="18" charset="0"/>
              </a:rPr>
              <a:t>Konferencija „Gyvūnų gerovės, apsaugos ir globos pokyčiai Lietuvoje“</a:t>
            </a:r>
            <a:endParaRPr lang="en-GB" sz="1100">
              <a:solidFill>
                <a:srgbClr val="8EC543"/>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p14="http://schemas.microsoft.com/office/powerpoint/2010/main">
        <mc:Choice Requires="p14">
          <p:contentPart p14:bwMode="auto" r:id="rId4">
            <p14:nvContentPartPr>
              <p14:cNvPr id="2" name="Rankraštį 1">
                <a:extLst>
                  <a:ext uri="{FF2B5EF4-FFF2-40B4-BE49-F238E27FC236}">
                    <a16:creationId xmlns:a16="http://schemas.microsoft.com/office/drawing/2014/main" id="{FF9C58EE-5E78-DD9E-0755-AA0D5B3C6954}"/>
                  </a:ext>
                </a:extLst>
              </p14:cNvPr>
              <p14:cNvContentPartPr/>
              <p14:nvPr/>
            </p14:nvContentPartPr>
            <p14:xfrm>
              <a:off x="2379240" y="4196880"/>
              <a:ext cx="360" cy="360"/>
            </p14:xfrm>
          </p:contentPart>
        </mc:Choice>
        <mc:Fallback xmlns="">
          <p:pic>
            <p:nvPicPr>
              <p:cNvPr id="2" name="Rankraštį 1">
                <a:extLst>
                  <a:ext uri="{FF2B5EF4-FFF2-40B4-BE49-F238E27FC236}">
                    <a16:creationId xmlns:a16="http://schemas.microsoft.com/office/drawing/2014/main" id="{FF9C58EE-5E78-DD9E-0755-AA0D5B3C6954}"/>
                  </a:ext>
                </a:extLst>
              </p:cNvPr>
              <p:cNvPicPr/>
              <p:nvPr/>
            </p:nvPicPr>
            <p:blipFill>
              <a:blip r:embed="rId5"/>
              <a:stretch>
                <a:fillRect/>
              </a:stretch>
            </p:blipFill>
            <p:spPr>
              <a:xfrm>
                <a:off x="2363400" y="4133520"/>
                <a:ext cx="31680" cy="127080"/>
              </a:xfrm>
              <a:prstGeom prst="rect">
                <a:avLst/>
              </a:prstGeom>
            </p:spPr>
          </p:pic>
        </mc:Fallback>
      </mc:AlternateContent>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F6FE2B-DDEF-749C-46CA-04D8897F36BB}"/>
              </a:ext>
            </a:extLst>
          </p:cNvPr>
          <p:cNvSpPr txBox="1"/>
          <p:nvPr/>
        </p:nvSpPr>
        <p:spPr>
          <a:xfrm>
            <a:off x="711918" y="1291059"/>
            <a:ext cx="7909515"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lt-LT" sz="2800" b="1" dirty="0">
                <a:cs typeface="Calibri"/>
              </a:rPr>
              <a:t>       A</a:t>
            </a:r>
            <a:r>
              <a:rPr lang="en-US" sz="2800" b="1" dirty="0" err="1">
                <a:cs typeface="Calibri"/>
              </a:rPr>
              <a:t>ukštesni</a:t>
            </a:r>
            <a:r>
              <a:rPr lang="lt-LT" sz="2800" b="1" dirty="0" err="1">
                <a:cs typeface="Calibri"/>
              </a:rPr>
              <a:t>eji</a:t>
            </a:r>
            <a:r>
              <a:rPr lang="en-US" sz="2800" b="1" dirty="0">
                <a:cs typeface="Calibri"/>
              </a:rPr>
              <a:t> </a:t>
            </a:r>
            <a:r>
              <a:rPr lang="en-US" sz="2800" b="1" dirty="0" err="1">
                <a:cs typeface="Calibri"/>
              </a:rPr>
              <a:t>gyvūnų</a:t>
            </a:r>
            <a:r>
              <a:rPr lang="en-US" sz="2800" b="1" dirty="0">
                <a:cs typeface="Calibri"/>
              </a:rPr>
              <a:t> </a:t>
            </a:r>
            <a:r>
              <a:rPr lang="en-US" sz="2800" b="1" dirty="0" err="1">
                <a:cs typeface="Calibri"/>
              </a:rPr>
              <a:t>gerovės</a:t>
            </a:r>
            <a:r>
              <a:rPr lang="en-US" sz="2800" b="1" dirty="0">
                <a:cs typeface="Calibri"/>
              </a:rPr>
              <a:t> </a:t>
            </a:r>
            <a:r>
              <a:rPr lang="en-US" sz="2800" b="1" dirty="0" err="1">
                <a:cs typeface="Calibri"/>
              </a:rPr>
              <a:t>reikalavim</a:t>
            </a:r>
            <a:r>
              <a:rPr lang="lt-LT" sz="2800" b="1" dirty="0">
                <a:cs typeface="Calibri"/>
              </a:rPr>
              <a:t>ai įgyvendinant Europos </a:t>
            </a:r>
            <a:r>
              <a:rPr lang="lt-LT" sz="2800" b="1" dirty="0" err="1">
                <a:cs typeface="Calibri"/>
              </a:rPr>
              <a:t>BŽŪP</a:t>
            </a:r>
            <a:r>
              <a:rPr lang="lt-LT" sz="2800" b="1" dirty="0">
                <a:cs typeface="Calibri"/>
              </a:rPr>
              <a:t> strategiją „Nuo ūkio iki stalo“</a:t>
            </a:r>
            <a:endParaRPr lang="en-US" sz="2800" b="1" dirty="0">
              <a:cs typeface="Calibri"/>
            </a:endParaRPr>
          </a:p>
        </p:txBody>
      </p:sp>
      <p:sp>
        <p:nvSpPr>
          <p:cNvPr id="3" name="TextBox 2">
            <a:extLst>
              <a:ext uri="{FF2B5EF4-FFF2-40B4-BE49-F238E27FC236}">
                <a16:creationId xmlns:a16="http://schemas.microsoft.com/office/drawing/2014/main" id="{3932A564-E647-DC6A-246F-47B5E1205AD0}"/>
              </a:ext>
            </a:extLst>
          </p:cNvPr>
          <p:cNvSpPr txBox="1"/>
          <p:nvPr/>
        </p:nvSpPr>
        <p:spPr>
          <a:xfrm>
            <a:off x="223282" y="3852441"/>
            <a:ext cx="7882934"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lt-LT" sz="1200" b="1" dirty="0" err="1">
              <a:ea typeface="+mn-lt"/>
              <a:cs typeface="+mn-lt"/>
            </a:endParaRPr>
          </a:p>
        </p:txBody>
      </p:sp>
    </p:spTree>
    <p:extLst>
      <p:ext uri="{BB962C8B-B14F-4D97-AF65-F5344CB8AC3E}">
        <p14:creationId xmlns:p14="http://schemas.microsoft.com/office/powerpoint/2010/main" val="2373171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5A7A96-848C-997A-03A3-7E9026CBB411}"/>
              </a:ext>
            </a:extLst>
          </p:cNvPr>
          <p:cNvSpPr txBox="1"/>
          <p:nvPr/>
        </p:nvSpPr>
        <p:spPr>
          <a:xfrm>
            <a:off x="830934" y="1028965"/>
            <a:ext cx="7391178"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ea typeface="+mn-lt"/>
                <a:cs typeface="+mn-lt"/>
              </a:rPr>
              <a:t>Europos </a:t>
            </a:r>
            <a:r>
              <a:rPr lang="en-US" b="1" err="1">
                <a:ea typeface="+mn-lt"/>
                <a:cs typeface="+mn-lt"/>
              </a:rPr>
              <a:t>žemės</a:t>
            </a:r>
            <a:r>
              <a:rPr lang="en-US" b="1">
                <a:ea typeface="+mn-lt"/>
                <a:cs typeface="+mn-lt"/>
              </a:rPr>
              <a:t> </a:t>
            </a:r>
            <a:r>
              <a:rPr lang="en-US" b="1" err="1">
                <a:ea typeface="+mn-lt"/>
                <a:cs typeface="+mn-lt"/>
              </a:rPr>
              <a:t>ūkio</a:t>
            </a:r>
            <a:r>
              <a:rPr lang="en-US" b="1">
                <a:ea typeface="+mn-lt"/>
                <a:cs typeface="+mn-lt"/>
              </a:rPr>
              <a:t> </a:t>
            </a:r>
            <a:r>
              <a:rPr lang="en-US" b="1" err="1">
                <a:ea typeface="+mn-lt"/>
                <a:cs typeface="+mn-lt"/>
              </a:rPr>
              <a:t>fondo</a:t>
            </a:r>
            <a:r>
              <a:rPr lang="en-US" b="1">
                <a:ea typeface="+mn-lt"/>
                <a:cs typeface="+mn-lt"/>
              </a:rPr>
              <a:t> </a:t>
            </a:r>
            <a:r>
              <a:rPr lang="en-US" b="1" err="1">
                <a:ea typeface="+mn-lt"/>
                <a:cs typeface="+mn-lt"/>
              </a:rPr>
              <a:t>lėšos</a:t>
            </a:r>
            <a:r>
              <a:rPr lang="en-US" b="1">
                <a:ea typeface="+mn-lt"/>
                <a:cs typeface="+mn-lt"/>
              </a:rPr>
              <a:t> - </a:t>
            </a:r>
            <a:r>
              <a:rPr lang="en-US" b="1" err="1">
                <a:ea typeface="+mn-lt"/>
                <a:cs typeface="+mn-lt"/>
              </a:rPr>
              <a:t>kiaulių</a:t>
            </a:r>
            <a:r>
              <a:rPr lang="en-US" b="1">
                <a:ea typeface="+mn-lt"/>
                <a:cs typeface="+mn-lt"/>
              </a:rPr>
              <a:t> </a:t>
            </a:r>
            <a:r>
              <a:rPr lang="en-US" b="1" err="1">
                <a:ea typeface="+mn-lt"/>
                <a:cs typeface="+mn-lt"/>
              </a:rPr>
              <a:t>gerovei</a:t>
            </a:r>
            <a:r>
              <a:rPr lang="en-US" b="1">
                <a:ea typeface="+mn-lt"/>
                <a:cs typeface="+mn-lt"/>
              </a:rPr>
              <a:t> </a:t>
            </a:r>
            <a:r>
              <a:rPr lang="en-US" b="1" err="1">
                <a:ea typeface="+mn-lt"/>
                <a:cs typeface="+mn-lt"/>
              </a:rPr>
              <a:t>stiprinti</a:t>
            </a:r>
            <a:endParaRPr lang="en-US" b="1">
              <a:ea typeface="+mn-lt"/>
              <a:cs typeface="+mn-lt"/>
            </a:endParaRPr>
          </a:p>
          <a:p>
            <a:endParaRPr lang="en-US">
              <a:cs typeface="Calibri"/>
            </a:endParaRPr>
          </a:p>
          <a:p>
            <a:endParaRPr lang="en-US">
              <a:cs typeface="Calibri"/>
            </a:endParaRPr>
          </a:p>
        </p:txBody>
      </p:sp>
      <p:sp>
        <p:nvSpPr>
          <p:cNvPr id="3" name="TextBox 2">
            <a:extLst>
              <a:ext uri="{FF2B5EF4-FFF2-40B4-BE49-F238E27FC236}">
                <a16:creationId xmlns:a16="http://schemas.microsoft.com/office/drawing/2014/main" id="{B2A1A128-E06F-164F-8814-85CF7E324811}"/>
              </a:ext>
            </a:extLst>
          </p:cNvPr>
          <p:cNvSpPr txBox="1"/>
          <p:nvPr/>
        </p:nvSpPr>
        <p:spPr>
          <a:xfrm>
            <a:off x="704406" y="1612959"/>
            <a:ext cx="8009195" cy="9387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dirty="0">
                <a:ea typeface="+mn-lt"/>
                <a:cs typeface="+mn-lt"/>
              </a:rPr>
              <a:t>     </a:t>
            </a:r>
            <a:r>
              <a:rPr lang="lt-LT" sz="1100" dirty="0">
                <a:ea typeface="+mn-lt"/>
                <a:cs typeface="+mn-lt"/>
              </a:rPr>
              <a:t>A</a:t>
            </a:r>
            <a:r>
              <a:rPr lang="en-US" sz="1100" dirty="0" err="1">
                <a:ea typeface="+mn-lt"/>
                <a:cs typeface="+mn-lt"/>
              </a:rPr>
              <a:t>tsižvelg</a:t>
            </a:r>
            <a:r>
              <a:rPr lang="lt-LT" sz="1100" dirty="0" err="1">
                <a:ea typeface="+mn-lt"/>
                <a:cs typeface="+mn-lt"/>
              </a:rPr>
              <a:t>iant</a:t>
            </a:r>
            <a:r>
              <a:rPr lang="en-US" sz="1100" dirty="0">
                <a:ea typeface="+mn-lt"/>
                <a:cs typeface="+mn-lt"/>
              </a:rPr>
              <a:t> į </a:t>
            </a:r>
            <a:r>
              <a:rPr lang="en-US" sz="1100" dirty="0" err="1">
                <a:ea typeface="+mn-lt"/>
                <a:cs typeface="+mn-lt"/>
              </a:rPr>
              <a:t>kiaulininkystės</a:t>
            </a:r>
            <a:r>
              <a:rPr lang="en-US" sz="1100" dirty="0">
                <a:ea typeface="+mn-lt"/>
                <a:cs typeface="+mn-lt"/>
              </a:rPr>
              <a:t> </a:t>
            </a:r>
            <a:r>
              <a:rPr lang="en-US" sz="1100" dirty="0" err="1">
                <a:ea typeface="+mn-lt"/>
                <a:cs typeface="+mn-lt"/>
              </a:rPr>
              <a:t>sektoriaus</a:t>
            </a:r>
            <a:r>
              <a:rPr lang="en-US" sz="1100" dirty="0">
                <a:ea typeface="+mn-lt"/>
                <a:cs typeface="+mn-lt"/>
              </a:rPr>
              <a:t> </a:t>
            </a:r>
            <a:r>
              <a:rPr lang="en-US" sz="1100" dirty="0" err="1">
                <a:ea typeface="+mn-lt"/>
                <a:cs typeface="+mn-lt"/>
              </a:rPr>
              <a:t>ūkio</a:t>
            </a:r>
            <a:r>
              <a:rPr lang="en-US" sz="1100" dirty="0">
                <a:ea typeface="+mn-lt"/>
                <a:cs typeface="+mn-lt"/>
              </a:rPr>
              <a:t> </a:t>
            </a:r>
            <a:r>
              <a:rPr lang="en-US" sz="1100" dirty="0" err="1">
                <a:ea typeface="+mn-lt"/>
                <a:cs typeface="+mn-lt"/>
              </a:rPr>
              <a:t>subjektų</a:t>
            </a:r>
            <a:r>
              <a:rPr lang="en-US" sz="1100" dirty="0">
                <a:ea typeface="+mn-lt"/>
                <a:cs typeface="+mn-lt"/>
              </a:rPr>
              <a:t> </a:t>
            </a:r>
            <a:r>
              <a:rPr lang="en-US" sz="1100" dirty="0" err="1">
                <a:ea typeface="+mn-lt"/>
                <a:cs typeface="+mn-lt"/>
              </a:rPr>
              <a:t>keliamus</a:t>
            </a:r>
            <a:r>
              <a:rPr lang="en-US" sz="1100" dirty="0">
                <a:ea typeface="+mn-lt"/>
                <a:cs typeface="+mn-lt"/>
              </a:rPr>
              <a:t> </a:t>
            </a:r>
            <a:r>
              <a:rPr lang="en-US" sz="1100" dirty="0" err="1">
                <a:ea typeface="+mn-lt"/>
                <a:cs typeface="+mn-lt"/>
              </a:rPr>
              <a:t>probleminius</a:t>
            </a:r>
            <a:r>
              <a:rPr lang="en-US" sz="1100" dirty="0">
                <a:ea typeface="+mn-lt"/>
                <a:cs typeface="+mn-lt"/>
              </a:rPr>
              <a:t> </a:t>
            </a:r>
            <a:r>
              <a:rPr lang="en-US" sz="1100" dirty="0" err="1">
                <a:ea typeface="+mn-lt"/>
                <a:cs typeface="+mn-lt"/>
              </a:rPr>
              <a:t>kiaulių</a:t>
            </a:r>
            <a:r>
              <a:rPr lang="en-US" sz="1100" dirty="0">
                <a:ea typeface="+mn-lt"/>
                <a:cs typeface="+mn-lt"/>
              </a:rPr>
              <a:t> </a:t>
            </a:r>
            <a:r>
              <a:rPr lang="en-US" sz="1100" dirty="0" err="1">
                <a:ea typeface="+mn-lt"/>
                <a:cs typeface="+mn-lt"/>
              </a:rPr>
              <a:t>gerovės</a:t>
            </a:r>
            <a:r>
              <a:rPr lang="en-US" sz="1100" dirty="0">
                <a:ea typeface="+mn-lt"/>
                <a:cs typeface="+mn-lt"/>
              </a:rPr>
              <a:t> </a:t>
            </a:r>
            <a:r>
              <a:rPr lang="en-US" sz="1100" dirty="0" err="1">
                <a:ea typeface="+mn-lt"/>
                <a:cs typeface="+mn-lt"/>
              </a:rPr>
              <a:t>standartų</a:t>
            </a:r>
            <a:r>
              <a:rPr lang="en-US" sz="1100" dirty="0">
                <a:ea typeface="+mn-lt"/>
                <a:cs typeface="+mn-lt"/>
              </a:rPr>
              <a:t> </a:t>
            </a:r>
            <a:r>
              <a:rPr lang="en-US" sz="1100" dirty="0" err="1">
                <a:ea typeface="+mn-lt"/>
                <a:cs typeface="+mn-lt"/>
              </a:rPr>
              <a:t>įgyvendinimo</a:t>
            </a:r>
            <a:r>
              <a:rPr lang="en-US" sz="1100" dirty="0">
                <a:ea typeface="+mn-lt"/>
                <a:cs typeface="+mn-lt"/>
              </a:rPr>
              <a:t> </a:t>
            </a:r>
            <a:r>
              <a:rPr lang="en-US" sz="1100" dirty="0" err="1">
                <a:ea typeface="+mn-lt"/>
                <a:cs typeface="+mn-lt"/>
              </a:rPr>
              <a:t>klausimus</a:t>
            </a:r>
            <a:r>
              <a:rPr lang="en-US" sz="1100" dirty="0">
                <a:ea typeface="+mn-lt"/>
                <a:cs typeface="+mn-lt"/>
              </a:rPr>
              <a:t>, </a:t>
            </a:r>
            <a:r>
              <a:rPr lang="en-US" sz="1100" dirty="0" err="1">
                <a:ea typeface="+mn-lt"/>
                <a:cs typeface="+mn-lt"/>
              </a:rPr>
              <a:t>planuoja</a:t>
            </a:r>
            <a:r>
              <a:rPr lang="lt-LT" sz="1100" dirty="0" err="1">
                <a:ea typeface="+mn-lt"/>
                <a:cs typeface="+mn-lt"/>
              </a:rPr>
              <a:t>ma</a:t>
            </a:r>
            <a:r>
              <a:rPr lang="en-US" sz="1100" dirty="0">
                <a:ea typeface="+mn-lt"/>
                <a:cs typeface="+mn-lt"/>
              </a:rPr>
              <a:t> </a:t>
            </a:r>
            <a:r>
              <a:rPr lang="en-US" sz="1100" dirty="0" err="1">
                <a:ea typeface="+mn-lt"/>
                <a:cs typeface="+mn-lt"/>
              </a:rPr>
              <a:t>pasinaudoti</a:t>
            </a:r>
            <a:r>
              <a:rPr lang="en-US" sz="1100" dirty="0">
                <a:ea typeface="+mn-lt"/>
                <a:cs typeface="+mn-lt"/>
              </a:rPr>
              <a:t> Europos </a:t>
            </a:r>
            <a:r>
              <a:rPr lang="en-US" sz="1100" dirty="0" err="1">
                <a:ea typeface="+mn-lt"/>
                <a:cs typeface="+mn-lt"/>
              </a:rPr>
              <a:t>žemės</a:t>
            </a:r>
            <a:r>
              <a:rPr lang="en-US" sz="1100" dirty="0">
                <a:ea typeface="+mn-lt"/>
                <a:cs typeface="+mn-lt"/>
              </a:rPr>
              <a:t> </a:t>
            </a:r>
            <a:r>
              <a:rPr lang="en-US" sz="1100" dirty="0" err="1">
                <a:ea typeface="+mn-lt"/>
                <a:cs typeface="+mn-lt"/>
              </a:rPr>
              <a:t>ūkio</a:t>
            </a:r>
            <a:r>
              <a:rPr lang="en-US" sz="1100" dirty="0">
                <a:ea typeface="+mn-lt"/>
                <a:cs typeface="+mn-lt"/>
              </a:rPr>
              <a:t> </a:t>
            </a:r>
            <a:r>
              <a:rPr lang="en-US" sz="1100" dirty="0" err="1">
                <a:ea typeface="+mn-lt"/>
                <a:cs typeface="+mn-lt"/>
              </a:rPr>
              <a:t>fondo</a:t>
            </a:r>
            <a:r>
              <a:rPr lang="en-US" sz="1100" dirty="0">
                <a:ea typeface="+mn-lt"/>
                <a:cs typeface="+mn-lt"/>
              </a:rPr>
              <a:t> </a:t>
            </a:r>
            <a:r>
              <a:rPr lang="en-US" sz="1100" dirty="0" err="1">
                <a:ea typeface="+mn-lt"/>
                <a:cs typeface="+mn-lt"/>
              </a:rPr>
              <a:t>kaimo</a:t>
            </a:r>
            <a:r>
              <a:rPr lang="en-US" sz="1100" dirty="0">
                <a:ea typeface="+mn-lt"/>
                <a:cs typeface="+mn-lt"/>
              </a:rPr>
              <a:t> </a:t>
            </a:r>
            <a:r>
              <a:rPr lang="en-US" sz="1100" dirty="0" err="1">
                <a:ea typeface="+mn-lt"/>
                <a:cs typeface="+mn-lt"/>
              </a:rPr>
              <a:t>plėtrai</a:t>
            </a:r>
            <a:r>
              <a:rPr lang="en-US" sz="1100" dirty="0">
                <a:ea typeface="+mn-lt"/>
                <a:cs typeface="+mn-lt"/>
              </a:rPr>
              <a:t> </a:t>
            </a:r>
            <a:r>
              <a:rPr lang="en-US" sz="1100" dirty="0" err="1">
                <a:ea typeface="+mn-lt"/>
                <a:cs typeface="+mn-lt"/>
              </a:rPr>
              <a:t>ir</a:t>
            </a:r>
            <a:r>
              <a:rPr lang="en-US" sz="1100" dirty="0">
                <a:ea typeface="+mn-lt"/>
                <a:cs typeface="+mn-lt"/>
              </a:rPr>
              <a:t> </a:t>
            </a:r>
            <a:r>
              <a:rPr lang="en-US" sz="1100" dirty="0" err="1">
                <a:ea typeface="+mn-lt"/>
                <a:cs typeface="+mn-lt"/>
              </a:rPr>
              <a:t>nacionalinėmis</a:t>
            </a:r>
            <a:r>
              <a:rPr lang="en-US" sz="1100" dirty="0">
                <a:ea typeface="+mn-lt"/>
                <a:cs typeface="+mn-lt"/>
              </a:rPr>
              <a:t> </a:t>
            </a:r>
            <a:r>
              <a:rPr lang="en-US" sz="1100" dirty="0" err="1">
                <a:ea typeface="+mn-lt"/>
                <a:cs typeface="+mn-lt"/>
              </a:rPr>
              <a:t>lėšomis</a:t>
            </a:r>
            <a:r>
              <a:rPr lang="en-US" sz="1100" dirty="0">
                <a:ea typeface="+mn-lt"/>
                <a:cs typeface="+mn-lt"/>
              </a:rPr>
              <a:t>.  </a:t>
            </a:r>
            <a:r>
              <a:rPr lang="en-US" sz="1100" dirty="0" err="1">
                <a:ea typeface="+mn-lt"/>
                <a:cs typeface="+mn-lt"/>
              </a:rPr>
              <a:t>Lietuvos</a:t>
            </a:r>
            <a:r>
              <a:rPr lang="en-US" sz="1100" dirty="0">
                <a:ea typeface="+mn-lt"/>
                <a:cs typeface="+mn-lt"/>
              </a:rPr>
              <a:t> </a:t>
            </a:r>
            <a:r>
              <a:rPr lang="en-US" sz="1100" dirty="0" err="1">
                <a:ea typeface="+mn-lt"/>
                <a:cs typeface="+mn-lt"/>
              </a:rPr>
              <a:t>žemės</a:t>
            </a:r>
            <a:r>
              <a:rPr lang="en-US" sz="1100" dirty="0">
                <a:ea typeface="+mn-lt"/>
                <a:cs typeface="+mn-lt"/>
              </a:rPr>
              <a:t> </a:t>
            </a:r>
            <a:r>
              <a:rPr lang="en-US" sz="1100" dirty="0" err="1">
                <a:ea typeface="+mn-lt"/>
                <a:cs typeface="+mn-lt"/>
              </a:rPr>
              <a:t>ūkio</a:t>
            </a:r>
            <a:r>
              <a:rPr lang="en-US" sz="1100" dirty="0">
                <a:ea typeface="+mn-lt"/>
                <a:cs typeface="+mn-lt"/>
              </a:rPr>
              <a:t> </a:t>
            </a:r>
            <a:r>
              <a:rPr lang="en-US" sz="1100" dirty="0" err="1">
                <a:ea typeface="+mn-lt"/>
                <a:cs typeface="+mn-lt"/>
              </a:rPr>
              <a:t>ir</a:t>
            </a:r>
            <a:r>
              <a:rPr lang="en-US" sz="1100" dirty="0">
                <a:ea typeface="+mn-lt"/>
                <a:cs typeface="+mn-lt"/>
              </a:rPr>
              <a:t> </a:t>
            </a:r>
            <a:r>
              <a:rPr lang="en-US" sz="1100" dirty="0" err="1">
                <a:ea typeface="+mn-lt"/>
                <a:cs typeface="+mn-lt"/>
              </a:rPr>
              <a:t>kaimo</a:t>
            </a:r>
            <a:r>
              <a:rPr lang="en-US" sz="1100" dirty="0">
                <a:ea typeface="+mn-lt"/>
                <a:cs typeface="+mn-lt"/>
              </a:rPr>
              <a:t> </a:t>
            </a:r>
            <a:r>
              <a:rPr lang="en-US" sz="1100" dirty="0" err="1">
                <a:ea typeface="+mn-lt"/>
                <a:cs typeface="+mn-lt"/>
              </a:rPr>
              <a:t>plėtros</a:t>
            </a:r>
            <a:r>
              <a:rPr lang="en-US" sz="1100" dirty="0">
                <a:ea typeface="+mn-lt"/>
                <a:cs typeface="+mn-lt"/>
              </a:rPr>
              <a:t> </a:t>
            </a:r>
            <a:r>
              <a:rPr lang="en-US" sz="1100" dirty="0" err="1">
                <a:ea typeface="+mn-lt"/>
                <a:cs typeface="+mn-lt"/>
              </a:rPr>
              <a:t>iki</a:t>
            </a:r>
            <a:r>
              <a:rPr lang="en-US" sz="1100" dirty="0">
                <a:ea typeface="+mn-lt"/>
                <a:cs typeface="+mn-lt"/>
              </a:rPr>
              <a:t> 2027 </a:t>
            </a:r>
            <a:r>
              <a:rPr lang="en-US" sz="1100" dirty="0" err="1">
                <a:ea typeface="+mn-lt"/>
                <a:cs typeface="+mn-lt"/>
              </a:rPr>
              <a:t>strateginiame</a:t>
            </a:r>
            <a:r>
              <a:rPr lang="en-US" sz="1100" dirty="0">
                <a:ea typeface="+mn-lt"/>
                <a:cs typeface="+mn-lt"/>
              </a:rPr>
              <a:t> plane </a:t>
            </a:r>
            <a:r>
              <a:rPr lang="en-US" sz="1100" dirty="0" err="1">
                <a:ea typeface="+mn-lt"/>
                <a:cs typeface="+mn-lt"/>
              </a:rPr>
              <a:t>numatytos</a:t>
            </a:r>
            <a:r>
              <a:rPr lang="en-US" sz="1100" dirty="0">
                <a:ea typeface="+mn-lt"/>
                <a:cs typeface="+mn-lt"/>
              </a:rPr>
              <a:t> </a:t>
            </a:r>
            <a:r>
              <a:rPr lang="en-US" sz="1100" dirty="0" err="1">
                <a:ea typeface="+mn-lt"/>
                <a:cs typeface="+mn-lt"/>
              </a:rPr>
              <a:t>gyvūnų</a:t>
            </a:r>
            <a:r>
              <a:rPr lang="en-US" sz="1100" dirty="0">
                <a:ea typeface="+mn-lt"/>
                <a:cs typeface="+mn-lt"/>
              </a:rPr>
              <a:t> </a:t>
            </a:r>
            <a:r>
              <a:rPr lang="en-US" sz="1100" dirty="0" err="1">
                <a:ea typeface="+mn-lt"/>
                <a:cs typeface="+mn-lt"/>
              </a:rPr>
              <a:t>gerovės</a:t>
            </a:r>
            <a:r>
              <a:rPr lang="en-US" sz="1100" dirty="0">
                <a:ea typeface="+mn-lt"/>
                <a:cs typeface="+mn-lt"/>
              </a:rPr>
              <a:t> </a:t>
            </a:r>
            <a:r>
              <a:rPr lang="en-US" sz="1100" dirty="0" err="1">
                <a:ea typeface="+mn-lt"/>
                <a:cs typeface="+mn-lt"/>
              </a:rPr>
              <a:t>priemonės</a:t>
            </a:r>
            <a:r>
              <a:rPr lang="en-US" sz="1100" dirty="0">
                <a:ea typeface="+mn-lt"/>
                <a:cs typeface="+mn-lt"/>
              </a:rPr>
              <a:t>, </a:t>
            </a:r>
            <a:r>
              <a:rPr lang="en-US" sz="1100" dirty="0" err="1">
                <a:ea typeface="+mn-lt"/>
                <a:cs typeface="+mn-lt"/>
              </a:rPr>
              <a:t>padėsiančios</a:t>
            </a:r>
            <a:r>
              <a:rPr lang="en-US" sz="1100" dirty="0">
                <a:ea typeface="+mn-lt"/>
                <a:cs typeface="+mn-lt"/>
              </a:rPr>
              <a:t> </a:t>
            </a:r>
            <a:r>
              <a:rPr lang="en-US" sz="1100" dirty="0" err="1">
                <a:ea typeface="+mn-lt"/>
                <a:cs typeface="+mn-lt"/>
              </a:rPr>
              <a:t>įgyvendinti</a:t>
            </a:r>
            <a:r>
              <a:rPr lang="en-US" sz="1100" dirty="0">
                <a:ea typeface="+mn-lt"/>
                <a:cs typeface="+mn-lt"/>
              </a:rPr>
              <a:t> </a:t>
            </a:r>
            <a:r>
              <a:rPr lang="en-US" sz="1100" dirty="0" err="1">
                <a:ea typeface="+mn-lt"/>
                <a:cs typeface="+mn-lt"/>
              </a:rPr>
              <a:t>numatytą</a:t>
            </a:r>
            <a:r>
              <a:rPr lang="en-US" sz="1100" dirty="0">
                <a:ea typeface="+mn-lt"/>
                <a:cs typeface="+mn-lt"/>
              </a:rPr>
              <a:t> </a:t>
            </a:r>
            <a:r>
              <a:rPr lang="en-US" sz="1100" dirty="0" err="1">
                <a:ea typeface="+mn-lt"/>
                <a:cs typeface="+mn-lt"/>
              </a:rPr>
              <a:t>pagalbos</a:t>
            </a:r>
            <a:r>
              <a:rPr lang="en-US" sz="1100" dirty="0">
                <a:ea typeface="+mn-lt"/>
                <a:cs typeface="+mn-lt"/>
              </a:rPr>
              <a:t> </a:t>
            </a:r>
            <a:r>
              <a:rPr lang="en-US" sz="1100" dirty="0" err="1">
                <a:ea typeface="+mn-lt"/>
                <a:cs typeface="+mn-lt"/>
              </a:rPr>
              <a:t>teikimą</a:t>
            </a:r>
            <a:r>
              <a:rPr lang="en-US" sz="1100" dirty="0">
                <a:ea typeface="+mn-lt"/>
                <a:cs typeface="+mn-lt"/>
              </a:rPr>
              <a:t> </a:t>
            </a:r>
            <a:r>
              <a:rPr lang="en-US" sz="1100" dirty="0" err="1">
                <a:ea typeface="+mn-lt"/>
                <a:cs typeface="+mn-lt"/>
              </a:rPr>
              <a:t>įgyvendinant</a:t>
            </a:r>
            <a:r>
              <a:rPr lang="en-US" sz="1100" dirty="0">
                <a:ea typeface="+mn-lt"/>
                <a:cs typeface="+mn-lt"/>
              </a:rPr>
              <a:t> </a:t>
            </a:r>
            <a:r>
              <a:rPr lang="en-US" sz="1100" dirty="0" err="1">
                <a:ea typeface="+mn-lt"/>
                <a:cs typeface="+mn-lt"/>
              </a:rPr>
              <a:t>įsipareigojimus</a:t>
            </a:r>
            <a:r>
              <a:rPr lang="en-US" sz="1100" dirty="0">
                <a:ea typeface="+mn-lt"/>
                <a:cs typeface="+mn-lt"/>
              </a:rPr>
              <a:t> </a:t>
            </a:r>
            <a:r>
              <a:rPr lang="en-US" sz="1100" dirty="0" err="1">
                <a:ea typeface="+mn-lt"/>
                <a:cs typeface="+mn-lt"/>
              </a:rPr>
              <a:t>dėl</a:t>
            </a:r>
            <a:r>
              <a:rPr lang="en-US" sz="1100" dirty="0">
                <a:ea typeface="+mn-lt"/>
                <a:cs typeface="+mn-lt"/>
              </a:rPr>
              <a:t> </a:t>
            </a:r>
            <a:r>
              <a:rPr lang="en-US" sz="1100" dirty="0" err="1">
                <a:ea typeface="+mn-lt"/>
                <a:cs typeface="+mn-lt"/>
              </a:rPr>
              <a:t>gyvūnų</a:t>
            </a:r>
            <a:r>
              <a:rPr lang="en-US" sz="1100" dirty="0">
                <a:ea typeface="+mn-lt"/>
                <a:cs typeface="+mn-lt"/>
              </a:rPr>
              <a:t> </a:t>
            </a:r>
            <a:r>
              <a:rPr lang="en-US" sz="1100" dirty="0" err="1">
                <a:ea typeface="+mn-lt"/>
                <a:cs typeface="+mn-lt"/>
              </a:rPr>
              <a:t>gerovės</a:t>
            </a:r>
            <a:r>
              <a:rPr lang="en-US" sz="1100" dirty="0">
                <a:ea typeface="+mn-lt"/>
                <a:cs typeface="+mn-lt"/>
              </a:rPr>
              <a:t> </a:t>
            </a:r>
            <a:r>
              <a:rPr lang="en-US" sz="1100" dirty="0" err="1">
                <a:ea typeface="+mn-lt"/>
                <a:cs typeface="+mn-lt"/>
              </a:rPr>
              <a:t>įmonėms</a:t>
            </a:r>
            <a:r>
              <a:rPr lang="en-US" sz="1100" dirty="0">
                <a:ea typeface="+mn-lt"/>
                <a:cs typeface="+mn-lt"/>
              </a:rPr>
              <a:t>, </a:t>
            </a:r>
            <a:r>
              <a:rPr lang="en-US" sz="1100" dirty="0" err="1">
                <a:ea typeface="+mn-lt"/>
                <a:cs typeface="+mn-lt"/>
              </a:rPr>
              <a:t>kurios</a:t>
            </a:r>
            <a:r>
              <a:rPr lang="en-US" sz="1100" dirty="0">
                <a:ea typeface="+mn-lt"/>
                <a:cs typeface="+mn-lt"/>
              </a:rPr>
              <a:t> </a:t>
            </a:r>
            <a:r>
              <a:rPr lang="en-US" sz="1100" dirty="0" err="1">
                <a:ea typeface="+mn-lt"/>
                <a:cs typeface="+mn-lt"/>
              </a:rPr>
              <a:t>savanoriškai</a:t>
            </a:r>
            <a:r>
              <a:rPr lang="en-US" sz="1100" dirty="0">
                <a:ea typeface="+mn-lt"/>
                <a:cs typeface="+mn-lt"/>
              </a:rPr>
              <a:t> </a:t>
            </a:r>
            <a:r>
              <a:rPr lang="en-US" sz="1100" dirty="0" err="1">
                <a:ea typeface="+mn-lt"/>
                <a:cs typeface="+mn-lt"/>
              </a:rPr>
              <a:t>imasi</a:t>
            </a:r>
            <a:r>
              <a:rPr lang="en-US" sz="1100" dirty="0">
                <a:ea typeface="+mn-lt"/>
                <a:cs typeface="+mn-lt"/>
              </a:rPr>
              <a:t> </a:t>
            </a:r>
            <a:r>
              <a:rPr lang="en-US" sz="1100" dirty="0" err="1">
                <a:ea typeface="+mn-lt"/>
                <a:cs typeface="+mn-lt"/>
              </a:rPr>
              <a:t>įgyvendinti</a:t>
            </a:r>
            <a:r>
              <a:rPr lang="en-US" sz="1100" dirty="0">
                <a:ea typeface="+mn-lt"/>
                <a:cs typeface="+mn-lt"/>
              </a:rPr>
              <a:t> </a:t>
            </a:r>
            <a:r>
              <a:rPr lang="en-US" sz="1100" dirty="0" err="1">
                <a:ea typeface="+mn-lt"/>
                <a:cs typeface="+mn-lt"/>
              </a:rPr>
              <a:t>veiksmus</a:t>
            </a:r>
            <a:r>
              <a:rPr lang="en-US" sz="1100" dirty="0">
                <a:ea typeface="+mn-lt"/>
                <a:cs typeface="+mn-lt"/>
              </a:rPr>
              <a:t> </a:t>
            </a:r>
            <a:r>
              <a:rPr lang="en-US" sz="1100" dirty="0" err="1">
                <a:ea typeface="+mn-lt"/>
                <a:cs typeface="+mn-lt"/>
              </a:rPr>
              <a:t>pagal</a:t>
            </a:r>
            <a:r>
              <a:rPr lang="en-US" sz="1100" dirty="0">
                <a:ea typeface="+mn-lt"/>
                <a:cs typeface="+mn-lt"/>
              </a:rPr>
              <a:t> </a:t>
            </a:r>
            <a:r>
              <a:rPr lang="en-US" sz="1100" dirty="0" err="1">
                <a:ea typeface="+mn-lt"/>
                <a:cs typeface="+mn-lt"/>
              </a:rPr>
              <a:t>vieną</a:t>
            </a:r>
            <a:r>
              <a:rPr lang="en-US" sz="1100" dirty="0">
                <a:ea typeface="+mn-lt"/>
                <a:cs typeface="+mn-lt"/>
              </a:rPr>
              <a:t> </a:t>
            </a:r>
            <a:r>
              <a:rPr lang="en-US" sz="1100" dirty="0" err="1">
                <a:ea typeface="+mn-lt"/>
                <a:cs typeface="+mn-lt"/>
              </a:rPr>
              <a:t>ar</a:t>
            </a:r>
            <a:r>
              <a:rPr lang="en-US" sz="1100" dirty="0">
                <a:ea typeface="+mn-lt"/>
                <a:cs typeface="+mn-lt"/>
              </a:rPr>
              <a:t> </a:t>
            </a:r>
            <a:r>
              <a:rPr lang="en-US" sz="1100" dirty="0" err="1">
                <a:ea typeface="+mn-lt"/>
                <a:cs typeface="+mn-lt"/>
              </a:rPr>
              <a:t>kelis</a:t>
            </a:r>
            <a:r>
              <a:rPr lang="en-US" sz="1100" dirty="0">
                <a:ea typeface="+mn-lt"/>
                <a:cs typeface="+mn-lt"/>
              </a:rPr>
              <a:t> </a:t>
            </a:r>
            <a:r>
              <a:rPr lang="en-US" sz="1100" dirty="0" err="1">
                <a:ea typeface="+mn-lt"/>
                <a:cs typeface="+mn-lt"/>
              </a:rPr>
              <a:t>gyvūnų</a:t>
            </a:r>
            <a:r>
              <a:rPr lang="en-US" sz="1100" dirty="0">
                <a:ea typeface="+mn-lt"/>
                <a:cs typeface="+mn-lt"/>
              </a:rPr>
              <a:t> </a:t>
            </a:r>
            <a:r>
              <a:rPr lang="en-US" sz="1100" dirty="0" err="1">
                <a:ea typeface="+mn-lt"/>
                <a:cs typeface="+mn-lt"/>
              </a:rPr>
              <a:t>gerovės</a:t>
            </a:r>
            <a:r>
              <a:rPr lang="en-US" sz="1100" dirty="0">
                <a:ea typeface="+mn-lt"/>
                <a:cs typeface="+mn-lt"/>
              </a:rPr>
              <a:t> </a:t>
            </a:r>
            <a:r>
              <a:rPr lang="en-US" sz="1100" dirty="0" err="1">
                <a:ea typeface="+mn-lt"/>
                <a:cs typeface="+mn-lt"/>
              </a:rPr>
              <a:t>užtikrinimo</a:t>
            </a:r>
            <a:r>
              <a:rPr lang="en-US" sz="1100" dirty="0">
                <a:ea typeface="+mn-lt"/>
                <a:cs typeface="+mn-lt"/>
              </a:rPr>
              <a:t> </a:t>
            </a:r>
            <a:r>
              <a:rPr lang="en-US" sz="1100" dirty="0" err="1">
                <a:ea typeface="+mn-lt"/>
                <a:cs typeface="+mn-lt"/>
              </a:rPr>
              <a:t>įsipareigojimus</a:t>
            </a:r>
            <a:r>
              <a:rPr lang="lt-LT" sz="1100" dirty="0">
                <a:ea typeface="+mn-lt"/>
                <a:cs typeface="+mn-lt"/>
              </a:rPr>
              <a:t> – šiuo atveju grindų ploto padidinimas grupėmis laikomoms kiaulėms.</a:t>
            </a:r>
            <a:endParaRPr lang="en-US" sz="1100" dirty="0">
              <a:cs typeface="Calibri"/>
            </a:endParaRPr>
          </a:p>
        </p:txBody>
      </p:sp>
    </p:spTree>
    <p:extLst>
      <p:ext uri="{BB962C8B-B14F-4D97-AF65-F5344CB8AC3E}">
        <p14:creationId xmlns:p14="http://schemas.microsoft.com/office/powerpoint/2010/main" val="1041976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5CD515-F7DB-0EF1-CB94-A27CE28B8B91}"/>
              </a:ext>
            </a:extLst>
          </p:cNvPr>
          <p:cNvSpPr txBox="1"/>
          <p:nvPr/>
        </p:nvSpPr>
        <p:spPr>
          <a:xfrm>
            <a:off x="640079" y="1161075"/>
            <a:ext cx="8162039"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ŽŪM 2023-2027 m. </a:t>
            </a:r>
            <a:r>
              <a:rPr lang="en-US" dirty="0" err="1">
                <a:cs typeface="Calibri"/>
              </a:rPr>
              <a:t>strateginio</a:t>
            </a:r>
            <a:r>
              <a:rPr lang="en-US" dirty="0">
                <a:cs typeface="Calibri"/>
              </a:rPr>
              <a:t> </a:t>
            </a:r>
            <a:r>
              <a:rPr lang="en-US" dirty="0" err="1">
                <a:cs typeface="Calibri"/>
              </a:rPr>
              <a:t>plano</a:t>
            </a:r>
            <a:r>
              <a:rPr lang="en-US" dirty="0">
                <a:cs typeface="Calibri"/>
              </a:rPr>
              <a:t> </a:t>
            </a:r>
            <a:r>
              <a:rPr lang="en-US" dirty="0" err="1">
                <a:cs typeface="Calibri"/>
              </a:rPr>
              <a:t>investicinės</a:t>
            </a:r>
            <a:r>
              <a:rPr lang="en-US" dirty="0">
                <a:cs typeface="Calibri"/>
              </a:rPr>
              <a:t> </a:t>
            </a:r>
            <a:r>
              <a:rPr lang="en-US" dirty="0" err="1">
                <a:cs typeface="Calibri"/>
              </a:rPr>
              <a:t>priemonės</a:t>
            </a:r>
            <a:r>
              <a:rPr lang="en-US" dirty="0">
                <a:cs typeface="Calibri"/>
              </a:rPr>
              <a:t> - </a:t>
            </a:r>
            <a:r>
              <a:rPr lang="en-US" dirty="0" err="1">
                <a:cs typeface="Calibri"/>
              </a:rPr>
              <a:t>aukštesniems</a:t>
            </a:r>
            <a:r>
              <a:rPr lang="en-US" dirty="0">
                <a:cs typeface="Calibri"/>
              </a:rPr>
              <a:t> </a:t>
            </a:r>
            <a:r>
              <a:rPr lang="en-US" dirty="0" err="1">
                <a:cs typeface="Calibri"/>
              </a:rPr>
              <a:t>ūkinių</a:t>
            </a:r>
            <a:r>
              <a:rPr lang="en-US" dirty="0">
                <a:cs typeface="Calibri"/>
              </a:rPr>
              <a:t> </a:t>
            </a:r>
            <a:r>
              <a:rPr lang="en-US" dirty="0" err="1">
                <a:cs typeface="Calibri"/>
              </a:rPr>
              <a:t>gyvūnų</a:t>
            </a:r>
            <a:r>
              <a:rPr lang="en-US" dirty="0">
                <a:cs typeface="Calibri"/>
              </a:rPr>
              <a:t> </a:t>
            </a:r>
            <a:r>
              <a:rPr lang="en-US" dirty="0" err="1">
                <a:cs typeface="Calibri"/>
              </a:rPr>
              <a:t>gerovės</a:t>
            </a:r>
            <a:r>
              <a:rPr lang="en-US" dirty="0">
                <a:cs typeface="Calibri"/>
              </a:rPr>
              <a:t> </a:t>
            </a:r>
            <a:r>
              <a:rPr lang="en-US" dirty="0" err="1">
                <a:cs typeface="Calibri"/>
              </a:rPr>
              <a:t>standartams</a:t>
            </a:r>
            <a:r>
              <a:rPr lang="en-US" dirty="0">
                <a:cs typeface="Calibri"/>
              </a:rPr>
              <a:t> </a:t>
            </a:r>
            <a:r>
              <a:rPr lang="en-US" dirty="0" err="1">
                <a:cs typeface="Calibri"/>
              </a:rPr>
              <a:t>įgyvendinti</a:t>
            </a:r>
            <a:endParaRPr lang="lt-LT" dirty="0">
              <a:cs typeface="Calibri"/>
            </a:endParaRPr>
          </a:p>
          <a:p>
            <a:endParaRPr lang="lt-LT" dirty="0">
              <a:cs typeface="Calibri"/>
            </a:endParaRPr>
          </a:p>
          <a:p>
            <a:r>
              <a:rPr lang="lt-LT" dirty="0">
                <a:cs typeface="Calibri"/>
              </a:rPr>
              <a:t>Intervencine priemone remiama veikla</a:t>
            </a:r>
            <a:endParaRPr lang="en-US" dirty="0" err="1">
              <a:cs typeface="Calibri"/>
            </a:endParaRPr>
          </a:p>
          <a:p>
            <a:endParaRPr lang="en-US" dirty="0">
              <a:cs typeface="Calibri"/>
            </a:endParaRPr>
          </a:p>
        </p:txBody>
      </p:sp>
      <p:sp>
        <p:nvSpPr>
          <p:cNvPr id="3" name="TextBox 2">
            <a:extLst>
              <a:ext uri="{FF2B5EF4-FFF2-40B4-BE49-F238E27FC236}">
                <a16:creationId xmlns:a16="http://schemas.microsoft.com/office/drawing/2014/main" id="{669CB2CD-C30E-B876-B1D6-4D27E76B5ABF}"/>
              </a:ext>
            </a:extLst>
          </p:cNvPr>
          <p:cNvSpPr txBox="1"/>
          <p:nvPr/>
        </p:nvSpPr>
        <p:spPr>
          <a:xfrm>
            <a:off x="590904" y="2346871"/>
            <a:ext cx="8128812" cy="24929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err="1">
                <a:ea typeface="+mn-lt"/>
                <a:cs typeface="+mn-lt"/>
              </a:rPr>
              <a:t>Ūkinių</a:t>
            </a:r>
            <a:r>
              <a:rPr lang="en-US" sz="1200" dirty="0">
                <a:ea typeface="+mn-lt"/>
                <a:cs typeface="+mn-lt"/>
              </a:rPr>
              <a:t> </a:t>
            </a:r>
            <a:r>
              <a:rPr lang="en-US" sz="1200" dirty="0" err="1">
                <a:ea typeface="+mn-lt"/>
                <a:cs typeface="+mn-lt"/>
              </a:rPr>
              <a:t>gyvūnų</a:t>
            </a:r>
            <a:r>
              <a:rPr lang="en-US" sz="1200" dirty="0">
                <a:ea typeface="+mn-lt"/>
                <a:cs typeface="+mn-lt"/>
              </a:rPr>
              <a:t> </a:t>
            </a:r>
            <a:r>
              <a:rPr lang="en-US" sz="1200" dirty="0" err="1">
                <a:ea typeface="+mn-lt"/>
                <a:cs typeface="+mn-lt"/>
              </a:rPr>
              <a:t>gerovės</a:t>
            </a:r>
            <a:r>
              <a:rPr lang="en-US" sz="1200" dirty="0">
                <a:ea typeface="+mn-lt"/>
                <a:cs typeface="+mn-lt"/>
              </a:rPr>
              <a:t> </a:t>
            </a:r>
            <a:r>
              <a:rPr lang="en-US" sz="1200" dirty="0" err="1">
                <a:ea typeface="+mn-lt"/>
                <a:cs typeface="+mn-lt"/>
              </a:rPr>
              <a:t>užtikrinimo</a:t>
            </a:r>
            <a:r>
              <a:rPr lang="en-US" sz="1200" dirty="0">
                <a:ea typeface="+mn-lt"/>
                <a:cs typeface="+mn-lt"/>
              </a:rPr>
              <a:t> </a:t>
            </a:r>
            <a:r>
              <a:rPr lang="en-US" sz="1200" dirty="0" err="1">
                <a:ea typeface="+mn-lt"/>
                <a:cs typeface="+mn-lt"/>
              </a:rPr>
              <a:t>technologijos</a:t>
            </a:r>
            <a:r>
              <a:rPr lang="lt-LT" sz="1200" dirty="0">
                <a:ea typeface="+mn-lt"/>
                <a:cs typeface="+mn-lt"/>
              </a:rPr>
              <a:t>.</a:t>
            </a:r>
          </a:p>
          <a:p>
            <a:endParaRPr lang="lt-LT" sz="1200" dirty="0">
              <a:ea typeface="+mn-lt"/>
              <a:cs typeface="+mn-lt"/>
            </a:endParaRPr>
          </a:p>
          <a:p>
            <a:r>
              <a:rPr lang="en-US" sz="1200" dirty="0">
                <a:ea typeface="+mn-lt"/>
                <a:cs typeface="+mn-lt"/>
              </a:rPr>
              <a:t> </a:t>
            </a:r>
            <a:r>
              <a:rPr lang="en-US" sz="1200" dirty="0" err="1">
                <a:ea typeface="+mn-lt"/>
                <a:cs typeface="+mn-lt"/>
              </a:rPr>
              <a:t>Ūkinių</a:t>
            </a:r>
            <a:r>
              <a:rPr lang="en-US" sz="1200" dirty="0">
                <a:ea typeface="+mn-lt"/>
                <a:cs typeface="+mn-lt"/>
              </a:rPr>
              <a:t> </a:t>
            </a:r>
            <a:r>
              <a:rPr lang="en-US" sz="1200" dirty="0" err="1">
                <a:ea typeface="+mn-lt"/>
                <a:cs typeface="+mn-lt"/>
              </a:rPr>
              <a:t>gyvūnų</a:t>
            </a:r>
            <a:r>
              <a:rPr lang="en-US" sz="1200" dirty="0">
                <a:ea typeface="+mn-lt"/>
                <a:cs typeface="+mn-lt"/>
              </a:rPr>
              <a:t>  </a:t>
            </a:r>
            <a:r>
              <a:rPr lang="en-US" sz="1200" dirty="0" err="1">
                <a:ea typeface="+mn-lt"/>
                <a:cs typeface="+mn-lt"/>
              </a:rPr>
              <a:t>tankumą</a:t>
            </a:r>
            <a:r>
              <a:rPr lang="en-US" sz="1200" dirty="0">
                <a:ea typeface="+mn-lt"/>
                <a:cs typeface="+mn-lt"/>
              </a:rPr>
              <a:t> </a:t>
            </a:r>
            <a:r>
              <a:rPr lang="en-US" sz="1200" dirty="0" err="1">
                <a:ea typeface="+mn-lt"/>
                <a:cs typeface="+mn-lt"/>
              </a:rPr>
              <a:t>mažinančių</a:t>
            </a:r>
            <a:r>
              <a:rPr lang="en-US" sz="1200" dirty="0">
                <a:ea typeface="+mn-lt"/>
                <a:cs typeface="+mn-lt"/>
              </a:rPr>
              <a:t> </a:t>
            </a:r>
            <a:r>
              <a:rPr lang="en-US" sz="1200" dirty="0" err="1">
                <a:ea typeface="+mn-lt"/>
                <a:cs typeface="+mn-lt"/>
              </a:rPr>
              <a:t>sprendimų</a:t>
            </a:r>
            <a:r>
              <a:rPr lang="en-US" sz="1200" dirty="0">
                <a:ea typeface="+mn-lt"/>
                <a:cs typeface="+mn-lt"/>
              </a:rPr>
              <a:t> </a:t>
            </a:r>
            <a:r>
              <a:rPr lang="en-US" sz="1200" dirty="0" err="1">
                <a:ea typeface="+mn-lt"/>
                <a:cs typeface="+mn-lt"/>
              </a:rPr>
              <a:t>diegimas</a:t>
            </a:r>
            <a:r>
              <a:rPr lang="en-US" sz="1200" dirty="0">
                <a:ea typeface="+mn-lt"/>
                <a:cs typeface="+mn-lt"/>
              </a:rPr>
              <a:t> </a:t>
            </a:r>
            <a:r>
              <a:rPr lang="en-US" sz="1200" dirty="0" err="1">
                <a:ea typeface="+mn-lt"/>
                <a:cs typeface="+mn-lt"/>
              </a:rPr>
              <a:t>ir</a:t>
            </a:r>
            <a:r>
              <a:rPr lang="en-US" sz="1200" dirty="0">
                <a:ea typeface="+mn-lt"/>
                <a:cs typeface="+mn-lt"/>
              </a:rPr>
              <a:t> </a:t>
            </a:r>
            <a:r>
              <a:rPr lang="en-US" sz="1200" dirty="0" err="1">
                <a:ea typeface="+mn-lt"/>
                <a:cs typeface="+mn-lt"/>
              </a:rPr>
              <a:t>laikymo</a:t>
            </a:r>
            <a:r>
              <a:rPr lang="en-US" sz="1200" dirty="0">
                <a:ea typeface="+mn-lt"/>
                <a:cs typeface="+mn-lt"/>
              </a:rPr>
              <a:t> </a:t>
            </a:r>
            <a:r>
              <a:rPr lang="en-US" sz="1200" dirty="0" err="1">
                <a:ea typeface="+mn-lt"/>
                <a:cs typeface="+mn-lt"/>
              </a:rPr>
              <a:t>sąlygų</a:t>
            </a:r>
            <a:r>
              <a:rPr lang="en-US" sz="1200" i="1" dirty="0">
                <a:ea typeface="+mn-lt"/>
                <a:cs typeface="+mn-lt"/>
              </a:rPr>
              <a:t> </a:t>
            </a:r>
            <a:r>
              <a:rPr lang="en-US" sz="1200" dirty="0" err="1">
                <a:ea typeface="+mn-lt"/>
                <a:cs typeface="+mn-lt"/>
              </a:rPr>
              <a:t>gerinimas</a:t>
            </a:r>
            <a:r>
              <a:rPr lang="lt-LT" sz="1200" dirty="0">
                <a:ea typeface="+mn-lt"/>
                <a:cs typeface="+mn-lt"/>
              </a:rPr>
              <a:t>.</a:t>
            </a:r>
            <a:r>
              <a:rPr lang="en-US" sz="1200" dirty="0">
                <a:ea typeface="+mn-lt"/>
                <a:cs typeface="+mn-lt"/>
              </a:rPr>
              <a:t> </a:t>
            </a:r>
            <a:endParaRPr lang="lt-LT" sz="1200" dirty="0">
              <a:ea typeface="+mn-lt"/>
              <a:cs typeface="+mn-lt"/>
            </a:endParaRPr>
          </a:p>
          <a:p>
            <a:endParaRPr lang="lt-LT" sz="1200" dirty="0">
              <a:ea typeface="+mn-lt"/>
              <a:cs typeface="+mn-lt"/>
            </a:endParaRPr>
          </a:p>
          <a:p>
            <a:r>
              <a:rPr lang="en-US" sz="1200" dirty="0">
                <a:ea typeface="+mn-lt"/>
                <a:cs typeface="+mn-lt"/>
              </a:rPr>
              <a:t> </a:t>
            </a:r>
            <a:r>
              <a:rPr lang="en-US" sz="1200" dirty="0" err="1">
                <a:ea typeface="+mn-lt"/>
                <a:cs typeface="+mn-lt"/>
              </a:rPr>
              <a:t>Tinkamomis</a:t>
            </a:r>
            <a:r>
              <a:rPr lang="en-US" sz="1200" dirty="0">
                <a:ea typeface="+mn-lt"/>
                <a:cs typeface="+mn-lt"/>
              </a:rPr>
              <a:t> </a:t>
            </a:r>
            <a:r>
              <a:rPr lang="en-US" sz="1200" dirty="0" err="1">
                <a:ea typeface="+mn-lt"/>
                <a:cs typeface="+mn-lt"/>
              </a:rPr>
              <a:t>laikomos</a:t>
            </a:r>
            <a:r>
              <a:rPr lang="en-US" sz="1200" dirty="0">
                <a:ea typeface="+mn-lt"/>
                <a:cs typeface="+mn-lt"/>
              </a:rPr>
              <a:t> </a:t>
            </a:r>
            <a:r>
              <a:rPr lang="en-US" sz="1200" dirty="0" err="1">
                <a:ea typeface="+mn-lt"/>
                <a:cs typeface="+mn-lt"/>
              </a:rPr>
              <a:t>investicijos</a:t>
            </a:r>
            <a:r>
              <a:rPr lang="en-US" sz="1200" dirty="0">
                <a:ea typeface="+mn-lt"/>
                <a:cs typeface="+mn-lt"/>
              </a:rPr>
              <a:t>, </a:t>
            </a:r>
            <a:r>
              <a:rPr lang="en-US" sz="1200" dirty="0" err="1">
                <a:ea typeface="+mn-lt"/>
                <a:cs typeface="+mn-lt"/>
              </a:rPr>
              <a:t>daromos</a:t>
            </a:r>
            <a:r>
              <a:rPr lang="en-US" sz="1200" dirty="0">
                <a:ea typeface="+mn-lt"/>
                <a:cs typeface="+mn-lt"/>
              </a:rPr>
              <a:t> </a:t>
            </a:r>
            <a:r>
              <a:rPr lang="en-US" sz="1200" dirty="0" err="1">
                <a:ea typeface="+mn-lt"/>
                <a:cs typeface="+mn-lt"/>
              </a:rPr>
              <a:t>siekiant</a:t>
            </a:r>
            <a:r>
              <a:rPr lang="en-US" sz="1200" dirty="0">
                <a:ea typeface="+mn-lt"/>
                <a:cs typeface="+mn-lt"/>
              </a:rPr>
              <a:t> </a:t>
            </a:r>
            <a:r>
              <a:rPr lang="en-US" sz="1200" dirty="0" err="1">
                <a:ea typeface="+mn-lt"/>
                <a:cs typeface="+mn-lt"/>
              </a:rPr>
              <a:t>pagerinti</a:t>
            </a:r>
            <a:r>
              <a:rPr lang="en-US" sz="1200" dirty="0">
                <a:ea typeface="+mn-lt"/>
                <a:cs typeface="+mn-lt"/>
              </a:rPr>
              <a:t> paramos </a:t>
            </a:r>
            <a:r>
              <a:rPr lang="en-US" sz="1200" dirty="0" err="1">
                <a:ea typeface="+mn-lt"/>
                <a:cs typeface="+mn-lt"/>
              </a:rPr>
              <a:t>gavėjo</a:t>
            </a:r>
            <a:r>
              <a:rPr lang="en-US" sz="1200" dirty="0">
                <a:ea typeface="+mn-lt"/>
                <a:cs typeface="+mn-lt"/>
              </a:rPr>
              <a:t> </a:t>
            </a:r>
            <a:r>
              <a:rPr lang="en-US" sz="1200" dirty="0" err="1">
                <a:ea typeface="+mn-lt"/>
                <a:cs typeface="+mn-lt"/>
              </a:rPr>
              <a:t>gyvūnų</a:t>
            </a:r>
            <a:r>
              <a:rPr lang="en-US" sz="1200" dirty="0">
                <a:ea typeface="+mn-lt"/>
                <a:cs typeface="+mn-lt"/>
              </a:rPr>
              <a:t> </a:t>
            </a:r>
            <a:r>
              <a:rPr lang="en-US" sz="1200" dirty="0" err="1">
                <a:ea typeface="+mn-lt"/>
                <a:cs typeface="+mn-lt"/>
              </a:rPr>
              <a:t>laikymo</a:t>
            </a:r>
            <a:r>
              <a:rPr lang="en-US" sz="1200" dirty="0">
                <a:ea typeface="+mn-lt"/>
                <a:cs typeface="+mn-lt"/>
              </a:rPr>
              <a:t> </a:t>
            </a:r>
            <a:r>
              <a:rPr lang="en-US" sz="1200" dirty="0" err="1">
                <a:ea typeface="+mn-lt"/>
                <a:cs typeface="+mn-lt"/>
              </a:rPr>
              <a:t>praktiką</a:t>
            </a:r>
            <a:r>
              <a:rPr lang="en-US" sz="1200" dirty="0">
                <a:ea typeface="+mn-lt"/>
                <a:cs typeface="+mn-lt"/>
              </a:rPr>
              <a:t> </a:t>
            </a:r>
            <a:r>
              <a:rPr lang="en-US" sz="1200" dirty="0" err="1">
                <a:ea typeface="+mn-lt"/>
                <a:cs typeface="+mn-lt"/>
              </a:rPr>
              <a:t>taip</a:t>
            </a:r>
            <a:r>
              <a:rPr lang="en-US" sz="1200" dirty="0">
                <a:ea typeface="+mn-lt"/>
                <a:cs typeface="+mn-lt"/>
              </a:rPr>
              <a:t>, </a:t>
            </a:r>
            <a:r>
              <a:rPr lang="en-US" sz="1200" dirty="0" err="1">
                <a:ea typeface="+mn-lt"/>
                <a:cs typeface="+mn-lt"/>
              </a:rPr>
              <a:t>kad</a:t>
            </a:r>
            <a:r>
              <a:rPr lang="en-US" sz="1200" dirty="0">
                <a:ea typeface="+mn-lt"/>
                <a:cs typeface="+mn-lt"/>
              </a:rPr>
              <a:t> ji </a:t>
            </a:r>
            <a:r>
              <a:rPr lang="en-US" sz="1200" b="1" dirty="0" err="1">
                <a:ea typeface="+mn-lt"/>
                <a:cs typeface="+mn-lt"/>
              </a:rPr>
              <a:t>viršytų</a:t>
            </a:r>
            <a:r>
              <a:rPr lang="en-US" sz="1200" b="1" dirty="0">
                <a:ea typeface="+mn-lt"/>
                <a:cs typeface="+mn-lt"/>
              </a:rPr>
              <a:t> </a:t>
            </a:r>
            <a:r>
              <a:rPr lang="en-US" sz="1200" b="1" dirty="0" err="1">
                <a:ea typeface="+mn-lt"/>
                <a:cs typeface="+mn-lt"/>
              </a:rPr>
              <a:t>pareiškėjui</a:t>
            </a:r>
            <a:r>
              <a:rPr lang="en-US" sz="1200" b="1" dirty="0">
                <a:ea typeface="+mn-lt"/>
                <a:cs typeface="+mn-lt"/>
              </a:rPr>
              <a:t> </a:t>
            </a:r>
            <a:r>
              <a:rPr lang="en-US" sz="1200" b="1" dirty="0" err="1">
                <a:ea typeface="+mn-lt"/>
                <a:cs typeface="+mn-lt"/>
              </a:rPr>
              <a:t>privalomus</a:t>
            </a:r>
            <a:r>
              <a:rPr lang="en-US" sz="1200" b="1" dirty="0">
                <a:ea typeface="+mn-lt"/>
                <a:cs typeface="+mn-lt"/>
              </a:rPr>
              <a:t> Europos </a:t>
            </a:r>
            <a:r>
              <a:rPr lang="en-US" sz="1200" b="1" dirty="0" err="1">
                <a:ea typeface="+mn-lt"/>
                <a:cs typeface="+mn-lt"/>
              </a:rPr>
              <a:t>sąjungos</a:t>
            </a:r>
            <a:r>
              <a:rPr lang="en-US" sz="1200" b="1" dirty="0">
                <a:ea typeface="+mn-lt"/>
                <a:cs typeface="+mn-lt"/>
              </a:rPr>
              <a:t> </a:t>
            </a:r>
            <a:r>
              <a:rPr lang="en-US" sz="1200" b="1" dirty="0" err="1">
                <a:ea typeface="+mn-lt"/>
                <a:cs typeface="+mn-lt"/>
              </a:rPr>
              <a:t>ir</a:t>
            </a:r>
            <a:r>
              <a:rPr lang="en-US" sz="1200" b="1" dirty="0">
                <a:ea typeface="+mn-lt"/>
                <a:cs typeface="+mn-lt"/>
              </a:rPr>
              <a:t> (</a:t>
            </a:r>
            <a:r>
              <a:rPr lang="en-US" sz="1200" b="1" dirty="0" err="1">
                <a:ea typeface="+mn-lt"/>
                <a:cs typeface="+mn-lt"/>
              </a:rPr>
              <a:t>arba</a:t>
            </a:r>
            <a:r>
              <a:rPr lang="en-US" sz="1200" b="1" dirty="0">
                <a:ea typeface="+mn-lt"/>
                <a:cs typeface="+mn-lt"/>
              </a:rPr>
              <a:t>) </a:t>
            </a:r>
            <a:r>
              <a:rPr lang="en-US" sz="1200" b="1" dirty="0" err="1">
                <a:ea typeface="+mn-lt"/>
                <a:cs typeface="+mn-lt"/>
              </a:rPr>
              <a:t>nacionalinius</a:t>
            </a:r>
            <a:r>
              <a:rPr lang="en-US" sz="1200" b="1" dirty="0">
                <a:ea typeface="+mn-lt"/>
                <a:cs typeface="+mn-lt"/>
              </a:rPr>
              <a:t> </a:t>
            </a:r>
            <a:r>
              <a:rPr lang="en-US" sz="1200" b="1" dirty="0" err="1">
                <a:ea typeface="+mn-lt"/>
                <a:cs typeface="+mn-lt"/>
              </a:rPr>
              <a:t>standartus</a:t>
            </a:r>
            <a:r>
              <a:rPr lang="en-US" sz="1200" b="1" dirty="0">
                <a:ea typeface="+mn-lt"/>
                <a:cs typeface="+mn-lt"/>
              </a:rPr>
              <a:t> </a:t>
            </a:r>
            <a:r>
              <a:rPr lang="en-US" sz="1200" b="1" dirty="0" err="1">
                <a:ea typeface="+mn-lt"/>
                <a:cs typeface="+mn-lt"/>
              </a:rPr>
              <a:t>ir</a:t>
            </a:r>
            <a:r>
              <a:rPr lang="en-US" sz="1200" b="1" dirty="0">
                <a:ea typeface="+mn-lt"/>
                <a:cs typeface="+mn-lt"/>
              </a:rPr>
              <a:t> (</a:t>
            </a:r>
            <a:r>
              <a:rPr lang="en-US" sz="1200" b="1" dirty="0" err="1">
                <a:ea typeface="+mn-lt"/>
                <a:cs typeface="+mn-lt"/>
              </a:rPr>
              <a:t>arba</a:t>
            </a:r>
            <a:r>
              <a:rPr lang="en-US" sz="1200" b="1" dirty="0">
                <a:ea typeface="+mn-lt"/>
                <a:cs typeface="+mn-lt"/>
              </a:rPr>
              <a:t>) </a:t>
            </a:r>
            <a:r>
              <a:rPr lang="en-US" sz="1200" b="1" dirty="0" err="1">
                <a:ea typeface="+mn-lt"/>
                <a:cs typeface="+mn-lt"/>
              </a:rPr>
              <a:t>įprastinę</a:t>
            </a:r>
            <a:r>
              <a:rPr lang="en-US" sz="1200" b="1" dirty="0">
                <a:ea typeface="+mn-lt"/>
                <a:cs typeface="+mn-lt"/>
              </a:rPr>
              <a:t> </a:t>
            </a:r>
            <a:r>
              <a:rPr lang="en-US" sz="1200" b="1" dirty="0" err="1">
                <a:ea typeface="+mn-lt"/>
                <a:cs typeface="+mn-lt"/>
              </a:rPr>
              <a:t>praktiką</a:t>
            </a:r>
            <a:r>
              <a:rPr lang="en-US" sz="1200" b="1" dirty="0">
                <a:ea typeface="+mn-lt"/>
                <a:cs typeface="+mn-lt"/>
              </a:rPr>
              <a:t>,</a:t>
            </a:r>
            <a:r>
              <a:rPr lang="en-US" sz="1200" dirty="0">
                <a:ea typeface="+mn-lt"/>
                <a:cs typeface="+mn-lt"/>
              </a:rPr>
              <a:t> tame </a:t>
            </a:r>
            <a:r>
              <a:rPr lang="en-US" sz="1200" dirty="0" err="1">
                <a:ea typeface="+mn-lt"/>
                <a:cs typeface="+mn-lt"/>
              </a:rPr>
              <a:t>tarpe</a:t>
            </a:r>
            <a:r>
              <a:rPr lang="en-US" sz="1200" dirty="0">
                <a:ea typeface="+mn-lt"/>
                <a:cs typeface="+mn-lt"/>
              </a:rPr>
              <a:t>: </a:t>
            </a:r>
            <a:endParaRPr lang="lt-LT" sz="1200" dirty="0">
              <a:ea typeface="+mn-lt"/>
              <a:cs typeface="+mn-lt"/>
            </a:endParaRPr>
          </a:p>
          <a:p>
            <a:endParaRPr lang="en-US" sz="1200" dirty="0">
              <a:cs typeface="Calibri"/>
            </a:endParaRPr>
          </a:p>
          <a:p>
            <a:r>
              <a:rPr lang="en-US" sz="1200" dirty="0">
                <a:ea typeface="+mn-lt"/>
                <a:cs typeface="+mn-lt"/>
              </a:rPr>
              <a:t> </a:t>
            </a:r>
            <a:r>
              <a:rPr lang="en-US" sz="1200" dirty="0" err="1">
                <a:ea typeface="+mn-lt"/>
                <a:cs typeface="+mn-lt"/>
              </a:rPr>
              <a:t>investuojant</a:t>
            </a:r>
            <a:r>
              <a:rPr lang="en-US" sz="1200" dirty="0">
                <a:ea typeface="+mn-lt"/>
                <a:cs typeface="+mn-lt"/>
              </a:rPr>
              <a:t> į </a:t>
            </a:r>
            <a:r>
              <a:rPr lang="en-US" sz="1200" dirty="0" err="1">
                <a:ea typeface="+mn-lt"/>
                <a:cs typeface="+mn-lt"/>
              </a:rPr>
              <a:t>kiaulininkystės</a:t>
            </a:r>
            <a:r>
              <a:rPr lang="en-US" sz="1200" dirty="0">
                <a:ea typeface="+mn-lt"/>
                <a:cs typeface="+mn-lt"/>
              </a:rPr>
              <a:t> </a:t>
            </a:r>
            <a:r>
              <a:rPr lang="en-US" sz="1200" dirty="0" err="1">
                <a:ea typeface="+mn-lt"/>
                <a:cs typeface="+mn-lt"/>
              </a:rPr>
              <a:t>sektorių</a:t>
            </a:r>
            <a:r>
              <a:rPr lang="en-US" sz="1200" dirty="0">
                <a:ea typeface="+mn-lt"/>
                <a:cs typeface="+mn-lt"/>
              </a:rPr>
              <a:t>, </a:t>
            </a:r>
            <a:r>
              <a:rPr lang="en-US" sz="1200" dirty="0" err="1">
                <a:ea typeface="+mn-lt"/>
                <a:cs typeface="+mn-lt"/>
              </a:rPr>
              <a:t>pareiškėjas</a:t>
            </a:r>
            <a:r>
              <a:rPr lang="en-US" sz="1200" dirty="0">
                <a:ea typeface="+mn-lt"/>
                <a:cs typeface="+mn-lt"/>
              </a:rPr>
              <a:t> </a:t>
            </a:r>
            <a:r>
              <a:rPr lang="en-US" sz="1200" dirty="0" err="1">
                <a:ea typeface="+mn-lt"/>
                <a:cs typeface="+mn-lt"/>
              </a:rPr>
              <a:t>privalo</a:t>
            </a:r>
            <a:r>
              <a:rPr lang="en-US" sz="1200" dirty="0">
                <a:ea typeface="+mn-lt"/>
                <a:cs typeface="+mn-lt"/>
              </a:rPr>
              <a:t> </a:t>
            </a:r>
            <a:r>
              <a:rPr lang="en-US" sz="1200" dirty="0" err="1">
                <a:ea typeface="+mn-lt"/>
                <a:cs typeface="+mn-lt"/>
              </a:rPr>
              <a:t>įsipareigoti</a:t>
            </a:r>
            <a:r>
              <a:rPr lang="en-US" sz="1200" dirty="0">
                <a:ea typeface="+mn-lt"/>
                <a:cs typeface="+mn-lt"/>
              </a:rPr>
              <a:t> </a:t>
            </a:r>
            <a:r>
              <a:rPr lang="en-US" sz="1200" dirty="0" err="1">
                <a:ea typeface="+mn-lt"/>
                <a:cs typeface="+mn-lt"/>
              </a:rPr>
              <a:t>laikyti</a:t>
            </a:r>
            <a:r>
              <a:rPr lang="en-US" sz="1200" dirty="0">
                <a:ea typeface="+mn-lt"/>
                <a:cs typeface="+mn-lt"/>
              </a:rPr>
              <a:t> </a:t>
            </a:r>
            <a:r>
              <a:rPr lang="en-US" sz="1200" dirty="0" err="1">
                <a:ea typeface="+mn-lt"/>
                <a:cs typeface="+mn-lt"/>
              </a:rPr>
              <a:t>kiaules</a:t>
            </a:r>
            <a:r>
              <a:rPr lang="en-US" sz="1200" dirty="0">
                <a:ea typeface="+mn-lt"/>
                <a:cs typeface="+mn-lt"/>
              </a:rPr>
              <a:t> bent 20 proc. </a:t>
            </a:r>
            <a:r>
              <a:rPr lang="en-US" sz="1200" dirty="0" err="1">
                <a:ea typeface="+mn-lt"/>
                <a:cs typeface="+mn-lt"/>
              </a:rPr>
              <a:t>didesniame</a:t>
            </a:r>
            <a:r>
              <a:rPr lang="en-US" sz="1200" dirty="0">
                <a:ea typeface="+mn-lt"/>
                <a:cs typeface="+mn-lt"/>
              </a:rPr>
              <a:t> </a:t>
            </a:r>
            <a:r>
              <a:rPr lang="en-US" sz="1200" dirty="0" err="1">
                <a:ea typeface="+mn-lt"/>
                <a:cs typeface="+mn-lt"/>
              </a:rPr>
              <a:t>plote</a:t>
            </a:r>
            <a:r>
              <a:rPr lang="en-US" sz="1200" dirty="0">
                <a:ea typeface="+mn-lt"/>
                <a:cs typeface="+mn-lt"/>
              </a:rPr>
              <a:t> </a:t>
            </a:r>
            <a:r>
              <a:rPr lang="en-US" sz="1200" dirty="0" err="1">
                <a:ea typeface="+mn-lt"/>
                <a:cs typeface="+mn-lt"/>
              </a:rPr>
              <a:t>nei</a:t>
            </a:r>
            <a:r>
              <a:rPr lang="en-US" sz="1200" dirty="0">
                <a:ea typeface="+mn-lt"/>
                <a:cs typeface="+mn-lt"/>
              </a:rPr>
              <a:t> </a:t>
            </a:r>
            <a:r>
              <a:rPr lang="en-US" sz="1200" dirty="0" err="1">
                <a:ea typeface="+mn-lt"/>
                <a:cs typeface="+mn-lt"/>
              </a:rPr>
              <a:t>minimalus</a:t>
            </a:r>
            <a:r>
              <a:rPr lang="en-US" sz="1200" dirty="0">
                <a:ea typeface="+mn-lt"/>
                <a:cs typeface="+mn-lt"/>
              </a:rPr>
              <a:t> </a:t>
            </a:r>
            <a:r>
              <a:rPr lang="en-US" sz="1200" dirty="0" err="1">
                <a:ea typeface="+mn-lt"/>
                <a:cs typeface="+mn-lt"/>
              </a:rPr>
              <a:t>privalomas</a:t>
            </a:r>
            <a:r>
              <a:rPr lang="en-US" sz="1200" dirty="0">
                <a:ea typeface="+mn-lt"/>
                <a:cs typeface="+mn-lt"/>
              </a:rPr>
              <a:t> </a:t>
            </a:r>
            <a:r>
              <a:rPr lang="en-US" sz="1200" dirty="0" err="1">
                <a:ea typeface="+mn-lt"/>
                <a:cs typeface="+mn-lt"/>
              </a:rPr>
              <a:t>plotas</a:t>
            </a:r>
            <a:r>
              <a:rPr lang="en-US" sz="1200" dirty="0">
                <a:ea typeface="+mn-lt"/>
                <a:cs typeface="+mn-lt"/>
              </a:rPr>
              <a:t>; </a:t>
            </a:r>
            <a:endParaRPr lang="lt-LT" sz="1200" dirty="0">
              <a:ea typeface="+mn-lt"/>
              <a:cs typeface="+mn-lt"/>
            </a:endParaRPr>
          </a:p>
          <a:p>
            <a:endParaRPr lang="en-US" sz="1200" dirty="0">
              <a:cs typeface="Calibri"/>
            </a:endParaRPr>
          </a:p>
          <a:p>
            <a:r>
              <a:rPr lang="en-US" sz="1200" dirty="0">
                <a:ea typeface="+mn-lt"/>
                <a:cs typeface="+mn-lt"/>
              </a:rPr>
              <a:t> </a:t>
            </a:r>
            <a:r>
              <a:rPr lang="en-US" sz="1200" dirty="0" err="1">
                <a:ea typeface="+mn-lt"/>
                <a:cs typeface="+mn-lt"/>
              </a:rPr>
              <a:t>investuojant</a:t>
            </a:r>
            <a:r>
              <a:rPr lang="en-US" sz="1200" dirty="0">
                <a:ea typeface="+mn-lt"/>
                <a:cs typeface="+mn-lt"/>
              </a:rPr>
              <a:t> į </a:t>
            </a:r>
            <a:r>
              <a:rPr lang="en-US" sz="1200" dirty="0" err="1">
                <a:ea typeface="+mn-lt"/>
                <a:cs typeface="+mn-lt"/>
              </a:rPr>
              <a:t>vištų</a:t>
            </a:r>
            <a:r>
              <a:rPr lang="en-US" sz="1200" dirty="0">
                <a:ea typeface="+mn-lt"/>
                <a:cs typeface="+mn-lt"/>
              </a:rPr>
              <a:t> </a:t>
            </a:r>
            <a:r>
              <a:rPr lang="en-US" sz="1200" dirty="0" err="1">
                <a:ea typeface="+mn-lt"/>
                <a:cs typeface="+mn-lt"/>
              </a:rPr>
              <a:t>dedeklių</a:t>
            </a:r>
            <a:r>
              <a:rPr lang="en-US" sz="1200" dirty="0">
                <a:ea typeface="+mn-lt"/>
                <a:cs typeface="+mn-lt"/>
              </a:rPr>
              <a:t> </a:t>
            </a:r>
            <a:r>
              <a:rPr lang="en-US" sz="1200" dirty="0" err="1">
                <a:ea typeface="+mn-lt"/>
                <a:cs typeface="+mn-lt"/>
              </a:rPr>
              <a:t>paukštynus</a:t>
            </a:r>
            <a:r>
              <a:rPr lang="en-US" sz="1200" dirty="0">
                <a:ea typeface="+mn-lt"/>
                <a:cs typeface="+mn-lt"/>
              </a:rPr>
              <a:t> </a:t>
            </a:r>
            <a:r>
              <a:rPr lang="en-US" sz="1200" dirty="0" err="1">
                <a:ea typeface="+mn-lt"/>
                <a:cs typeface="+mn-lt"/>
              </a:rPr>
              <a:t>pareiškėjas</a:t>
            </a:r>
            <a:r>
              <a:rPr lang="en-US" sz="1200" dirty="0">
                <a:ea typeface="+mn-lt"/>
                <a:cs typeface="+mn-lt"/>
              </a:rPr>
              <a:t> </a:t>
            </a:r>
            <a:r>
              <a:rPr lang="en-US" sz="1200" dirty="0" err="1">
                <a:ea typeface="+mn-lt"/>
                <a:cs typeface="+mn-lt"/>
              </a:rPr>
              <a:t>privalo</a:t>
            </a:r>
            <a:r>
              <a:rPr lang="en-US" sz="1200" dirty="0">
                <a:ea typeface="+mn-lt"/>
                <a:cs typeface="+mn-lt"/>
              </a:rPr>
              <a:t> </a:t>
            </a:r>
            <a:r>
              <a:rPr lang="en-US" sz="1200" dirty="0" err="1">
                <a:ea typeface="+mn-lt"/>
                <a:cs typeface="+mn-lt"/>
              </a:rPr>
              <a:t>įsipareigoti</a:t>
            </a:r>
            <a:r>
              <a:rPr lang="en-US" sz="1200" dirty="0">
                <a:ea typeface="+mn-lt"/>
                <a:cs typeface="+mn-lt"/>
              </a:rPr>
              <a:t> </a:t>
            </a:r>
            <a:r>
              <a:rPr lang="en-US" sz="1200" dirty="0" err="1">
                <a:ea typeface="+mn-lt"/>
                <a:cs typeface="+mn-lt"/>
              </a:rPr>
              <a:t>laikyti</a:t>
            </a:r>
            <a:r>
              <a:rPr lang="en-US" sz="1200" dirty="0">
                <a:ea typeface="+mn-lt"/>
                <a:cs typeface="+mn-lt"/>
              </a:rPr>
              <a:t> </a:t>
            </a:r>
            <a:r>
              <a:rPr lang="en-US" sz="1200" dirty="0" err="1">
                <a:ea typeface="+mn-lt"/>
                <a:cs typeface="+mn-lt"/>
              </a:rPr>
              <a:t>vištas</a:t>
            </a:r>
            <a:r>
              <a:rPr lang="en-US" sz="1200" dirty="0">
                <a:ea typeface="+mn-lt"/>
                <a:cs typeface="+mn-lt"/>
              </a:rPr>
              <a:t> </a:t>
            </a:r>
            <a:r>
              <a:rPr lang="en-US" sz="1200" dirty="0" err="1">
                <a:ea typeface="+mn-lt"/>
                <a:cs typeface="+mn-lt"/>
              </a:rPr>
              <a:t>dedekles</a:t>
            </a:r>
            <a:r>
              <a:rPr lang="en-US" sz="1200" dirty="0">
                <a:ea typeface="+mn-lt"/>
                <a:cs typeface="+mn-lt"/>
              </a:rPr>
              <a:t> </a:t>
            </a:r>
            <a:r>
              <a:rPr lang="en-US" sz="1200" dirty="0" err="1">
                <a:ea typeface="+mn-lt"/>
                <a:cs typeface="+mn-lt"/>
              </a:rPr>
              <a:t>laisvai</a:t>
            </a:r>
            <a:r>
              <a:rPr lang="en-US" sz="1200" dirty="0">
                <a:ea typeface="+mn-lt"/>
                <a:cs typeface="+mn-lt"/>
              </a:rPr>
              <a:t> </a:t>
            </a:r>
            <a:r>
              <a:rPr lang="en-US" sz="1200" dirty="0" err="1">
                <a:ea typeface="+mn-lt"/>
                <a:cs typeface="+mn-lt"/>
              </a:rPr>
              <a:t>arba</a:t>
            </a:r>
            <a:r>
              <a:rPr lang="en-US" sz="1200" dirty="0">
                <a:ea typeface="+mn-lt"/>
                <a:cs typeface="+mn-lt"/>
              </a:rPr>
              <a:t> ant </a:t>
            </a:r>
            <a:r>
              <a:rPr lang="en-US" sz="1200" dirty="0" err="1">
                <a:ea typeface="+mn-lt"/>
                <a:cs typeface="+mn-lt"/>
              </a:rPr>
              <a:t>kraiko</a:t>
            </a:r>
            <a:r>
              <a:rPr lang="en-US" sz="1200" dirty="0">
                <a:ea typeface="+mn-lt"/>
                <a:cs typeface="+mn-lt"/>
              </a:rPr>
              <a:t>;</a:t>
            </a:r>
            <a:endParaRPr lang="lt-LT" sz="1200" dirty="0">
              <a:ea typeface="+mn-lt"/>
              <a:cs typeface="+mn-lt"/>
            </a:endParaRPr>
          </a:p>
          <a:p>
            <a:endParaRPr lang="lt-LT" sz="1200" dirty="0">
              <a:ea typeface="+mn-lt"/>
              <a:cs typeface="+mn-lt"/>
            </a:endParaRPr>
          </a:p>
          <a:p>
            <a:r>
              <a:rPr lang="en-US" sz="1200" dirty="0">
                <a:ea typeface="+mn-lt"/>
                <a:cs typeface="+mn-lt"/>
              </a:rPr>
              <a:t> </a:t>
            </a:r>
            <a:r>
              <a:rPr lang="en-US" sz="1200" dirty="0" err="1">
                <a:ea typeface="+mn-lt"/>
                <a:cs typeface="+mn-lt"/>
              </a:rPr>
              <a:t>investuojant</a:t>
            </a:r>
            <a:r>
              <a:rPr lang="en-US" sz="1200" dirty="0">
                <a:ea typeface="+mn-lt"/>
                <a:cs typeface="+mn-lt"/>
              </a:rPr>
              <a:t>  į </a:t>
            </a:r>
            <a:r>
              <a:rPr lang="en-US" sz="1200" dirty="0" err="1">
                <a:ea typeface="+mn-lt"/>
                <a:cs typeface="+mn-lt"/>
              </a:rPr>
              <a:t>galvijininkystę</a:t>
            </a:r>
            <a:r>
              <a:rPr lang="en-US" sz="1200" dirty="0">
                <a:ea typeface="+mn-lt"/>
                <a:cs typeface="+mn-lt"/>
              </a:rPr>
              <a:t>, </a:t>
            </a:r>
            <a:r>
              <a:rPr lang="en-US" sz="1200" dirty="0" err="1">
                <a:ea typeface="+mn-lt"/>
                <a:cs typeface="+mn-lt"/>
              </a:rPr>
              <a:t>pareiškėjas</a:t>
            </a:r>
            <a:r>
              <a:rPr lang="en-US" sz="1200" dirty="0">
                <a:ea typeface="+mn-lt"/>
                <a:cs typeface="+mn-lt"/>
              </a:rPr>
              <a:t> </a:t>
            </a:r>
            <a:r>
              <a:rPr lang="en-US" sz="1200" dirty="0" err="1">
                <a:ea typeface="+mn-lt"/>
                <a:cs typeface="+mn-lt"/>
              </a:rPr>
              <a:t>privalo</a:t>
            </a:r>
            <a:r>
              <a:rPr lang="en-US" sz="1200" dirty="0">
                <a:ea typeface="+mn-lt"/>
                <a:cs typeface="+mn-lt"/>
              </a:rPr>
              <a:t> </a:t>
            </a:r>
            <a:r>
              <a:rPr lang="en-US" sz="1200" dirty="0" err="1">
                <a:ea typeface="+mn-lt"/>
                <a:cs typeface="+mn-lt"/>
              </a:rPr>
              <a:t>įsipareigoti</a:t>
            </a:r>
            <a:r>
              <a:rPr lang="en-US" sz="1200" dirty="0">
                <a:ea typeface="+mn-lt"/>
                <a:cs typeface="+mn-lt"/>
              </a:rPr>
              <a:t> </a:t>
            </a:r>
            <a:r>
              <a:rPr lang="en-US" sz="1200" dirty="0" err="1">
                <a:ea typeface="+mn-lt"/>
                <a:cs typeface="+mn-lt"/>
              </a:rPr>
              <a:t>veršelių</a:t>
            </a:r>
            <a:r>
              <a:rPr lang="en-US" sz="1200" dirty="0">
                <a:ea typeface="+mn-lt"/>
                <a:cs typeface="+mn-lt"/>
              </a:rPr>
              <a:t> </a:t>
            </a:r>
            <a:r>
              <a:rPr lang="en-US" sz="1200" dirty="0" err="1">
                <a:ea typeface="+mn-lt"/>
                <a:cs typeface="+mn-lt"/>
              </a:rPr>
              <a:t>nelaikyti</a:t>
            </a:r>
            <a:r>
              <a:rPr lang="en-US" sz="1200" dirty="0">
                <a:ea typeface="+mn-lt"/>
                <a:cs typeface="+mn-lt"/>
              </a:rPr>
              <a:t> </a:t>
            </a:r>
            <a:r>
              <a:rPr lang="en-US" sz="1200" dirty="0" err="1">
                <a:ea typeface="+mn-lt"/>
                <a:cs typeface="+mn-lt"/>
              </a:rPr>
              <a:t>individualiuose</a:t>
            </a:r>
            <a:r>
              <a:rPr lang="en-US" sz="1200" dirty="0">
                <a:ea typeface="+mn-lt"/>
                <a:cs typeface="+mn-lt"/>
              </a:rPr>
              <a:t> </a:t>
            </a:r>
            <a:r>
              <a:rPr lang="en-US" sz="1200" dirty="0" err="1">
                <a:ea typeface="+mn-lt"/>
                <a:cs typeface="+mn-lt"/>
              </a:rPr>
              <a:t>garduose</a:t>
            </a:r>
            <a:r>
              <a:rPr lang="en-US" sz="1200" dirty="0">
                <a:ea typeface="+mn-lt"/>
                <a:cs typeface="+mn-lt"/>
              </a:rPr>
              <a:t>.</a:t>
            </a:r>
            <a:endParaRPr lang="en-US" sz="1200" dirty="0">
              <a:cs typeface="Calibri"/>
            </a:endParaRPr>
          </a:p>
        </p:txBody>
      </p:sp>
    </p:spTree>
    <p:extLst>
      <p:ext uri="{BB962C8B-B14F-4D97-AF65-F5344CB8AC3E}">
        <p14:creationId xmlns:p14="http://schemas.microsoft.com/office/powerpoint/2010/main" val="822234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ECF9C9-7401-D43A-D96C-B8CE3D648DE3}"/>
              </a:ext>
            </a:extLst>
          </p:cNvPr>
          <p:cNvSpPr txBox="1"/>
          <p:nvPr/>
        </p:nvSpPr>
        <p:spPr>
          <a:xfrm>
            <a:off x="803820" y="1503443"/>
            <a:ext cx="7510794"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cs typeface="Calibri"/>
              </a:rPr>
              <a:t>Apie </a:t>
            </a:r>
            <a:r>
              <a:rPr lang="en-US" b="1" dirty="0" err="1">
                <a:cs typeface="Calibri"/>
              </a:rPr>
              <a:t>ekoschemas</a:t>
            </a:r>
            <a:r>
              <a:rPr lang="en-US" b="1" dirty="0">
                <a:cs typeface="Calibri"/>
              </a:rPr>
              <a:t> - </a:t>
            </a:r>
            <a:r>
              <a:rPr lang="en-US" b="1" dirty="0" err="1">
                <a:ea typeface="+mn-lt"/>
                <a:cs typeface="+mn-lt"/>
              </a:rPr>
              <a:t>siekiant</a:t>
            </a:r>
            <a:r>
              <a:rPr lang="en-US" b="1" dirty="0">
                <a:ea typeface="+mn-lt"/>
                <a:cs typeface="+mn-lt"/>
              </a:rPr>
              <a:t> </a:t>
            </a:r>
            <a:r>
              <a:rPr lang="en-US" b="1" dirty="0" err="1">
                <a:ea typeface="+mn-lt"/>
                <a:cs typeface="+mn-lt"/>
              </a:rPr>
              <a:t>užtikrinti</a:t>
            </a:r>
            <a:r>
              <a:rPr lang="en-US" b="1" dirty="0">
                <a:ea typeface="+mn-lt"/>
                <a:cs typeface="+mn-lt"/>
              </a:rPr>
              <a:t> </a:t>
            </a:r>
            <a:r>
              <a:rPr lang="en-US" b="1" dirty="0" err="1">
                <a:ea typeface="+mn-lt"/>
                <a:cs typeface="+mn-lt"/>
              </a:rPr>
              <a:t>aukštesnius</a:t>
            </a:r>
            <a:r>
              <a:rPr lang="en-US" b="1" dirty="0">
                <a:ea typeface="+mn-lt"/>
                <a:cs typeface="+mn-lt"/>
              </a:rPr>
              <a:t> </a:t>
            </a:r>
            <a:r>
              <a:rPr lang="en-US" b="1" dirty="0" err="1">
                <a:ea typeface="+mn-lt"/>
                <a:cs typeface="+mn-lt"/>
              </a:rPr>
              <a:t>gyvūnų</a:t>
            </a:r>
            <a:r>
              <a:rPr lang="en-US" b="1" dirty="0">
                <a:ea typeface="+mn-lt"/>
                <a:cs typeface="+mn-lt"/>
              </a:rPr>
              <a:t> </a:t>
            </a:r>
            <a:r>
              <a:rPr lang="en-US" b="1" dirty="0" err="1">
                <a:ea typeface="+mn-lt"/>
                <a:cs typeface="+mn-lt"/>
              </a:rPr>
              <a:t>gerovės</a:t>
            </a:r>
            <a:r>
              <a:rPr lang="en-US" b="1" dirty="0">
                <a:ea typeface="+mn-lt"/>
                <a:cs typeface="+mn-lt"/>
              </a:rPr>
              <a:t> </a:t>
            </a:r>
            <a:r>
              <a:rPr lang="en-US" b="1" dirty="0" err="1">
                <a:ea typeface="+mn-lt"/>
                <a:cs typeface="+mn-lt"/>
              </a:rPr>
              <a:t>standartus</a:t>
            </a:r>
            <a:r>
              <a:rPr lang="en-US" b="1" dirty="0">
                <a:ea typeface="+mn-lt"/>
                <a:cs typeface="+mn-lt"/>
              </a:rPr>
              <a:t> </a:t>
            </a:r>
            <a:r>
              <a:rPr lang="en-US" b="1" dirty="0" err="1">
                <a:ea typeface="+mn-lt"/>
                <a:cs typeface="+mn-lt"/>
              </a:rPr>
              <a:t>pareiškėjas</a:t>
            </a:r>
            <a:r>
              <a:rPr lang="en-US" b="1" dirty="0">
                <a:ea typeface="+mn-lt"/>
                <a:cs typeface="+mn-lt"/>
              </a:rPr>
              <a:t> </a:t>
            </a:r>
            <a:r>
              <a:rPr lang="en-US" b="1" dirty="0" err="1">
                <a:ea typeface="+mn-lt"/>
                <a:cs typeface="+mn-lt"/>
              </a:rPr>
              <a:t>gali</a:t>
            </a:r>
            <a:r>
              <a:rPr lang="en-US" b="1" dirty="0">
                <a:ea typeface="+mn-lt"/>
                <a:cs typeface="+mn-lt"/>
              </a:rPr>
              <a:t> </a:t>
            </a:r>
            <a:r>
              <a:rPr lang="en-US" b="1" dirty="0" err="1">
                <a:ea typeface="+mn-lt"/>
                <a:cs typeface="+mn-lt"/>
              </a:rPr>
              <a:t>dalyvauti</a:t>
            </a:r>
            <a:r>
              <a:rPr lang="en-US" b="1" dirty="0">
                <a:ea typeface="+mn-lt"/>
                <a:cs typeface="+mn-lt"/>
              </a:rPr>
              <a:t> </a:t>
            </a:r>
            <a:r>
              <a:rPr lang="en-US" b="1" dirty="0" err="1">
                <a:ea typeface="+mn-lt"/>
                <a:cs typeface="+mn-lt"/>
              </a:rPr>
              <a:t>šiose</a:t>
            </a:r>
            <a:r>
              <a:rPr lang="en-US" b="1" dirty="0">
                <a:ea typeface="+mn-lt"/>
                <a:cs typeface="+mn-lt"/>
              </a:rPr>
              <a:t> </a:t>
            </a:r>
            <a:r>
              <a:rPr lang="en-US" b="1" dirty="0" err="1">
                <a:ea typeface="+mn-lt"/>
                <a:cs typeface="+mn-lt"/>
              </a:rPr>
              <a:t>intervencinės</a:t>
            </a:r>
            <a:r>
              <a:rPr lang="en-US" b="1" dirty="0">
                <a:ea typeface="+mn-lt"/>
                <a:cs typeface="+mn-lt"/>
              </a:rPr>
              <a:t> </a:t>
            </a:r>
            <a:r>
              <a:rPr lang="en-US" b="1" dirty="0" err="1">
                <a:ea typeface="+mn-lt"/>
                <a:cs typeface="+mn-lt"/>
              </a:rPr>
              <a:t>priemonės</a:t>
            </a:r>
            <a:r>
              <a:rPr lang="en-US" b="1" dirty="0">
                <a:ea typeface="+mn-lt"/>
                <a:cs typeface="+mn-lt"/>
              </a:rPr>
              <a:t> </a:t>
            </a:r>
            <a:r>
              <a:rPr lang="en-US" b="1" dirty="0" err="1">
                <a:ea typeface="+mn-lt"/>
                <a:cs typeface="+mn-lt"/>
              </a:rPr>
              <a:t>veiklose</a:t>
            </a:r>
            <a:r>
              <a:rPr lang="en-US" b="1" dirty="0">
                <a:ea typeface="+mn-lt"/>
                <a:cs typeface="+mn-lt"/>
              </a:rPr>
              <a:t>:</a:t>
            </a:r>
          </a:p>
          <a:p>
            <a:endParaRPr lang="en-US" dirty="0">
              <a:ea typeface="+mn-lt"/>
              <a:cs typeface="+mn-lt"/>
            </a:endParaRPr>
          </a:p>
          <a:p>
            <a:r>
              <a:rPr lang="en-US" dirty="0">
                <a:ea typeface="+mn-lt"/>
                <a:cs typeface="+mn-lt"/>
              </a:rPr>
              <a:t>Parama </a:t>
            </a:r>
            <a:r>
              <a:rPr lang="en-US" dirty="0" err="1">
                <a:ea typeface="+mn-lt"/>
                <a:cs typeface="+mn-lt"/>
              </a:rPr>
              <a:t>už</a:t>
            </a:r>
            <a:r>
              <a:rPr lang="en-US" dirty="0">
                <a:ea typeface="+mn-lt"/>
                <a:cs typeface="+mn-lt"/>
              </a:rPr>
              <a:t> </a:t>
            </a:r>
            <a:r>
              <a:rPr lang="en-US" dirty="0" err="1">
                <a:ea typeface="+mn-lt"/>
                <a:cs typeface="+mn-lt"/>
              </a:rPr>
              <a:t>efektyviau</a:t>
            </a:r>
            <a:r>
              <a:rPr lang="en-US" dirty="0">
                <a:ea typeface="+mn-lt"/>
                <a:cs typeface="+mn-lt"/>
              </a:rPr>
              <a:t> </a:t>
            </a:r>
            <a:r>
              <a:rPr lang="en-US" dirty="0" err="1">
                <a:ea typeface="+mn-lt"/>
                <a:cs typeface="+mn-lt"/>
              </a:rPr>
              <a:t>pašarus</a:t>
            </a:r>
            <a:r>
              <a:rPr lang="en-US" dirty="0">
                <a:ea typeface="+mn-lt"/>
                <a:cs typeface="+mn-lt"/>
              </a:rPr>
              <a:t> </a:t>
            </a:r>
            <a:r>
              <a:rPr lang="en-US" dirty="0" err="1">
                <a:ea typeface="+mn-lt"/>
                <a:cs typeface="+mn-lt"/>
              </a:rPr>
              <a:t>panaudojančių</a:t>
            </a:r>
            <a:r>
              <a:rPr lang="en-US" dirty="0">
                <a:ea typeface="+mn-lt"/>
                <a:cs typeface="+mn-lt"/>
              </a:rPr>
              <a:t> </a:t>
            </a:r>
            <a:r>
              <a:rPr lang="en-US" dirty="0" err="1">
                <a:ea typeface="+mn-lt"/>
                <a:cs typeface="+mn-lt"/>
              </a:rPr>
              <a:t>galvijų</a:t>
            </a:r>
            <a:r>
              <a:rPr lang="en-US" dirty="0">
                <a:ea typeface="+mn-lt"/>
                <a:cs typeface="+mn-lt"/>
              </a:rPr>
              <a:t> </a:t>
            </a:r>
            <a:r>
              <a:rPr lang="en-US" dirty="0" err="1">
                <a:ea typeface="+mn-lt"/>
                <a:cs typeface="+mn-lt"/>
              </a:rPr>
              <a:t>veisimą</a:t>
            </a:r>
            <a:r>
              <a:rPr lang="en-US" dirty="0">
                <a:ea typeface="+mn-lt"/>
                <a:cs typeface="+mn-lt"/>
              </a:rPr>
              <a:t>, </a:t>
            </a:r>
            <a:r>
              <a:rPr lang="en-US" dirty="0" err="1">
                <a:ea typeface="+mn-lt"/>
                <a:cs typeface="+mn-lt"/>
              </a:rPr>
              <a:t>kurios</a:t>
            </a:r>
            <a:r>
              <a:rPr lang="en-US" dirty="0">
                <a:ea typeface="+mn-lt"/>
                <a:cs typeface="+mn-lt"/>
              </a:rPr>
              <a:t> </a:t>
            </a:r>
            <a:r>
              <a:rPr lang="en-US" dirty="0" err="1">
                <a:ea typeface="+mn-lt"/>
                <a:cs typeface="+mn-lt"/>
              </a:rPr>
              <a:t>tikslas</a:t>
            </a:r>
            <a:r>
              <a:rPr lang="en-US" dirty="0">
                <a:ea typeface="+mn-lt"/>
                <a:cs typeface="+mn-lt"/>
              </a:rPr>
              <a:t> </a:t>
            </a:r>
            <a:r>
              <a:rPr lang="en-US" dirty="0" err="1">
                <a:ea typeface="+mn-lt"/>
                <a:cs typeface="+mn-lt"/>
              </a:rPr>
              <a:t>skatinti</a:t>
            </a:r>
            <a:r>
              <a:rPr lang="en-US" dirty="0">
                <a:ea typeface="+mn-lt"/>
                <a:cs typeface="+mn-lt"/>
              </a:rPr>
              <a:t> </a:t>
            </a:r>
            <a:r>
              <a:rPr lang="en-US" dirty="0" err="1">
                <a:ea typeface="+mn-lt"/>
                <a:cs typeface="+mn-lt"/>
              </a:rPr>
              <a:t>veislių</a:t>
            </a:r>
            <a:r>
              <a:rPr lang="en-US" dirty="0">
                <a:ea typeface="+mn-lt"/>
                <a:cs typeface="+mn-lt"/>
              </a:rPr>
              <a:t> </a:t>
            </a:r>
            <a:r>
              <a:rPr lang="en-US" dirty="0" err="1">
                <a:ea typeface="+mn-lt"/>
                <a:cs typeface="+mn-lt"/>
              </a:rPr>
              <a:t>tinkamiausių</a:t>
            </a:r>
            <a:r>
              <a:rPr lang="en-US" dirty="0">
                <a:ea typeface="+mn-lt"/>
                <a:cs typeface="+mn-lt"/>
              </a:rPr>
              <a:t> </a:t>
            </a:r>
            <a:r>
              <a:rPr lang="en-US" dirty="0" err="1">
                <a:ea typeface="+mn-lt"/>
                <a:cs typeface="+mn-lt"/>
              </a:rPr>
              <a:t>ir</a:t>
            </a:r>
            <a:r>
              <a:rPr lang="en-US" dirty="0">
                <a:ea typeface="+mn-lt"/>
                <a:cs typeface="+mn-lt"/>
              </a:rPr>
              <a:t> </a:t>
            </a:r>
            <a:r>
              <a:rPr lang="en-US" dirty="0" err="1">
                <a:ea typeface="+mn-lt"/>
                <a:cs typeface="+mn-lt"/>
              </a:rPr>
              <a:t>labiausiai</a:t>
            </a:r>
            <a:r>
              <a:rPr lang="en-US" dirty="0">
                <a:ea typeface="+mn-lt"/>
                <a:cs typeface="+mn-lt"/>
              </a:rPr>
              <a:t> </a:t>
            </a:r>
            <a:r>
              <a:rPr lang="en-US" dirty="0" err="1">
                <a:ea typeface="+mn-lt"/>
                <a:cs typeface="+mn-lt"/>
              </a:rPr>
              <a:t>prisitaikiusių</a:t>
            </a:r>
            <a:r>
              <a:rPr lang="en-US" dirty="0">
                <a:ea typeface="+mn-lt"/>
                <a:cs typeface="+mn-lt"/>
              </a:rPr>
              <a:t> Lietuvos </a:t>
            </a:r>
            <a:r>
              <a:rPr lang="en-US" dirty="0" err="1">
                <a:ea typeface="+mn-lt"/>
                <a:cs typeface="+mn-lt"/>
              </a:rPr>
              <a:t>sąlygoms</a:t>
            </a:r>
            <a:r>
              <a:rPr lang="en-US" dirty="0">
                <a:ea typeface="+mn-lt"/>
                <a:cs typeface="+mn-lt"/>
              </a:rPr>
              <a:t> </a:t>
            </a:r>
            <a:r>
              <a:rPr lang="en-US" dirty="0" err="1">
                <a:ea typeface="+mn-lt"/>
                <a:cs typeface="+mn-lt"/>
              </a:rPr>
              <a:t>atrinkimą</a:t>
            </a:r>
            <a:r>
              <a:rPr lang="en-US" dirty="0">
                <a:ea typeface="+mn-lt"/>
                <a:cs typeface="+mn-lt"/>
              </a:rPr>
              <a:t>;</a:t>
            </a:r>
          </a:p>
          <a:p>
            <a:r>
              <a:rPr lang="en-US" dirty="0">
                <a:ea typeface="+mn-lt"/>
                <a:cs typeface="+mn-lt"/>
              </a:rPr>
              <a:t>Parama </a:t>
            </a:r>
            <a:r>
              <a:rPr lang="en-US" dirty="0" err="1">
                <a:ea typeface="+mn-lt"/>
                <a:cs typeface="+mn-lt"/>
              </a:rPr>
              <a:t>už</a:t>
            </a:r>
            <a:r>
              <a:rPr lang="en-US" dirty="0">
                <a:ea typeface="+mn-lt"/>
                <a:cs typeface="+mn-lt"/>
              </a:rPr>
              <a:t> </a:t>
            </a:r>
            <a:r>
              <a:rPr lang="en-US" dirty="0" err="1">
                <a:ea typeface="+mn-lt"/>
                <a:cs typeface="+mn-lt"/>
              </a:rPr>
              <a:t>galimybę</a:t>
            </a:r>
            <a:r>
              <a:rPr lang="en-US" dirty="0">
                <a:ea typeface="+mn-lt"/>
                <a:cs typeface="+mn-lt"/>
              </a:rPr>
              <a:t> </a:t>
            </a:r>
            <a:r>
              <a:rPr lang="en-US" dirty="0" err="1">
                <a:ea typeface="+mn-lt"/>
                <a:cs typeface="+mn-lt"/>
              </a:rPr>
              <a:t>galvijams</a:t>
            </a:r>
            <a:r>
              <a:rPr lang="en-US" dirty="0">
                <a:ea typeface="+mn-lt"/>
                <a:cs typeface="+mn-lt"/>
              </a:rPr>
              <a:t> </a:t>
            </a:r>
            <a:r>
              <a:rPr lang="en-US" dirty="0" err="1">
                <a:ea typeface="+mn-lt"/>
                <a:cs typeface="+mn-lt"/>
              </a:rPr>
              <a:t>išeiti</a:t>
            </a:r>
            <a:r>
              <a:rPr lang="en-US" dirty="0">
                <a:ea typeface="+mn-lt"/>
                <a:cs typeface="+mn-lt"/>
              </a:rPr>
              <a:t> į </a:t>
            </a:r>
            <a:r>
              <a:rPr lang="en-US" dirty="0" err="1">
                <a:ea typeface="+mn-lt"/>
                <a:cs typeface="+mn-lt"/>
              </a:rPr>
              <a:t>ganyklas</a:t>
            </a:r>
            <a:r>
              <a:rPr lang="en-US" dirty="0">
                <a:ea typeface="+mn-lt"/>
                <a:cs typeface="+mn-lt"/>
              </a:rPr>
              <a:t>, </a:t>
            </a:r>
            <a:r>
              <a:rPr lang="en-US" dirty="0" err="1">
                <a:ea typeface="+mn-lt"/>
                <a:cs typeface="+mn-lt"/>
              </a:rPr>
              <a:t>įtraukiant</a:t>
            </a:r>
            <a:r>
              <a:rPr lang="en-US" dirty="0">
                <a:ea typeface="+mn-lt"/>
                <a:cs typeface="+mn-lt"/>
              </a:rPr>
              <a:t> </a:t>
            </a:r>
            <a:r>
              <a:rPr lang="en-US" dirty="0" err="1">
                <a:ea typeface="+mn-lt"/>
                <a:cs typeface="+mn-lt"/>
              </a:rPr>
              <a:t>galvijų</a:t>
            </a:r>
            <a:r>
              <a:rPr lang="en-US" dirty="0">
                <a:ea typeface="+mn-lt"/>
                <a:cs typeface="+mn-lt"/>
              </a:rPr>
              <a:t> </a:t>
            </a:r>
            <a:r>
              <a:rPr lang="en-US" dirty="0" err="1">
                <a:ea typeface="+mn-lt"/>
                <a:cs typeface="+mn-lt"/>
              </a:rPr>
              <a:t>ganymą</a:t>
            </a:r>
            <a:r>
              <a:rPr lang="en-US" dirty="0">
                <a:ea typeface="+mn-lt"/>
                <a:cs typeface="+mn-lt"/>
              </a:rPr>
              <a:t> </a:t>
            </a:r>
            <a:r>
              <a:rPr lang="en-US" dirty="0" err="1">
                <a:ea typeface="+mn-lt"/>
                <a:cs typeface="+mn-lt"/>
              </a:rPr>
              <a:t>laukuose</a:t>
            </a:r>
            <a:r>
              <a:rPr lang="en-US" dirty="0">
                <a:ea typeface="+mn-lt"/>
                <a:cs typeface="+mn-lt"/>
              </a:rPr>
              <a:t> </a:t>
            </a:r>
            <a:r>
              <a:rPr lang="en-US" dirty="0" err="1">
                <a:ea typeface="+mn-lt"/>
                <a:cs typeface="+mn-lt"/>
              </a:rPr>
              <a:t>šiltuoju</a:t>
            </a:r>
            <a:r>
              <a:rPr lang="en-US" dirty="0">
                <a:ea typeface="+mn-lt"/>
                <a:cs typeface="+mn-lt"/>
              </a:rPr>
              <a:t> </a:t>
            </a:r>
            <a:r>
              <a:rPr lang="en-US" dirty="0" err="1">
                <a:ea typeface="+mn-lt"/>
                <a:cs typeface="+mn-lt"/>
              </a:rPr>
              <a:t>metų</a:t>
            </a:r>
            <a:r>
              <a:rPr lang="en-US" dirty="0">
                <a:ea typeface="+mn-lt"/>
                <a:cs typeface="+mn-lt"/>
              </a:rPr>
              <a:t> </a:t>
            </a:r>
            <a:r>
              <a:rPr lang="en-US" dirty="0" err="1">
                <a:ea typeface="+mn-lt"/>
                <a:cs typeface="+mn-lt"/>
              </a:rPr>
              <a:t>laiku</a:t>
            </a:r>
            <a:r>
              <a:rPr lang="en-US" dirty="0">
                <a:ea typeface="+mn-lt"/>
                <a:cs typeface="+mn-lt"/>
              </a:rPr>
              <a:t>;</a:t>
            </a:r>
          </a:p>
          <a:p>
            <a:r>
              <a:rPr lang="en-US" dirty="0">
                <a:ea typeface="+mn-lt"/>
                <a:cs typeface="+mn-lt"/>
              </a:rPr>
              <a:t>Parama </a:t>
            </a:r>
            <a:r>
              <a:rPr lang="en-US" dirty="0" err="1">
                <a:ea typeface="+mn-lt"/>
                <a:cs typeface="+mn-lt"/>
              </a:rPr>
              <a:t>už</a:t>
            </a:r>
            <a:r>
              <a:rPr lang="en-US" dirty="0">
                <a:ea typeface="+mn-lt"/>
                <a:cs typeface="+mn-lt"/>
              </a:rPr>
              <a:t> 20 proc. </a:t>
            </a:r>
            <a:r>
              <a:rPr lang="en-US" dirty="0" err="1">
                <a:ea typeface="+mn-lt"/>
                <a:cs typeface="+mn-lt"/>
              </a:rPr>
              <a:t>didesnio</a:t>
            </a:r>
            <a:r>
              <a:rPr lang="en-US" dirty="0">
                <a:ea typeface="+mn-lt"/>
                <a:cs typeface="+mn-lt"/>
              </a:rPr>
              <a:t> </a:t>
            </a:r>
            <a:r>
              <a:rPr lang="en-US" dirty="0" err="1">
                <a:ea typeface="+mn-lt"/>
                <a:cs typeface="+mn-lt"/>
              </a:rPr>
              <a:t>laikymo</a:t>
            </a:r>
            <a:r>
              <a:rPr lang="en-US" dirty="0">
                <a:ea typeface="+mn-lt"/>
                <a:cs typeface="+mn-lt"/>
              </a:rPr>
              <a:t> </a:t>
            </a:r>
            <a:r>
              <a:rPr lang="en-US" dirty="0" err="1">
                <a:ea typeface="+mn-lt"/>
                <a:cs typeface="+mn-lt"/>
              </a:rPr>
              <a:t>ploto</a:t>
            </a:r>
            <a:r>
              <a:rPr lang="en-US" dirty="0">
                <a:ea typeface="+mn-lt"/>
                <a:cs typeface="+mn-lt"/>
              </a:rPr>
              <a:t> </a:t>
            </a:r>
            <a:r>
              <a:rPr lang="en-US" dirty="0" err="1">
                <a:ea typeface="+mn-lt"/>
                <a:cs typeface="+mn-lt"/>
              </a:rPr>
              <a:t>užtikrinimą</a:t>
            </a:r>
            <a:r>
              <a:rPr lang="en-US" dirty="0">
                <a:ea typeface="+mn-lt"/>
                <a:cs typeface="+mn-lt"/>
              </a:rPr>
              <a:t> </a:t>
            </a:r>
            <a:r>
              <a:rPr lang="en-US" dirty="0" err="1">
                <a:ea typeface="+mn-lt"/>
                <a:cs typeface="+mn-lt"/>
              </a:rPr>
              <a:t>penimoms</a:t>
            </a:r>
            <a:r>
              <a:rPr lang="en-US" dirty="0">
                <a:ea typeface="+mn-lt"/>
                <a:cs typeface="+mn-lt"/>
              </a:rPr>
              <a:t> </a:t>
            </a:r>
            <a:r>
              <a:rPr lang="en-US" dirty="0" err="1">
                <a:ea typeface="+mn-lt"/>
                <a:cs typeface="+mn-lt"/>
              </a:rPr>
              <a:t>kiaulėms</a:t>
            </a:r>
            <a:r>
              <a:rPr lang="en-US" dirty="0">
                <a:ea typeface="+mn-lt"/>
                <a:cs typeface="+mn-lt"/>
              </a:rPr>
              <a:t>;</a:t>
            </a:r>
            <a:endParaRPr lang="en-US" dirty="0" err="1">
              <a:ea typeface="+mn-lt"/>
              <a:cs typeface="+mn-lt"/>
            </a:endParaRPr>
          </a:p>
          <a:p>
            <a:r>
              <a:rPr lang="en-US" dirty="0">
                <a:ea typeface="+mn-lt"/>
                <a:cs typeface="+mn-lt"/>
              </a:rPr>
              <a:t>Parama </a:t>
            </a:r>
            <a:r>
              <a:rPr lang="en-US" dirty="0" err="1">
                <a:ea typeface="+mn-lt"/>
                <a:cs typeface="+mn-lt"/>
              </a:rPr>
              <a:t>vištų</a:t>
            </a:r>
            <a:r>
              <a:rPr lang="en-US" dirty="0">
                <a:ea typeface="+mn-lt"/>
                <a:cs typeface="+mn-lt"/>
              </a:rPr>
              <a:t> </a:t>
            </a:r>
            <a:r>
              <a:rPr lang="en-US" dirty="0" err="1">
                <a:ea typeface="+mn-lt"/>
                <a:cs typeface="+mn-lt"/>
              </a:rPr>
              <a:t>dedeklių</a:t>
            </a:r>
            <a:r>
              <a:rPr lang="en-US" dirty="0">
                <a:ea typeface="+mn-lt"/>
                <a:cs typeface="+mn-lt"/>
              </a:rPr>
              <a:t> </a:t>
            </a:r>
            <a:r>
              <a:rPr lang="en-US" dirty="0" err="1">
                <a:ea typeface="+mn-lt"/>
                <a:cs typeface="+mn-lt"/>
              </a:rPr>
              <a:t>ir</a:t>
            </a:r>
            <a:r>
              <a:rPr lang="en-US" dirty="0">
                <a:ea typeface="+mn-lt"/>
                <a:cs typeface="+mn-lt"/>
              </a:rPr>
              <a:t> </a:t>
            </a:r>
            <a:r>
              <a:rPr lang="en-US" dirty="0" err="1">
                <a:ea typeface="+mn-lt"/>
                <a:cs typeface="+mn-lt"/>
              </a:rPr>
              <a:t>broilerių</a:t>
            </a:r>
            <a:r>
              <a:rPr lang="en-US" dirty="0">
                <a:ea typeface="+mn-lt"/>
                <a:cs typeface="+mn-lt"/>
              </a:rPr>
              <a:t> </a:t>
            </a:r>
            <a:r>
              <a:rPr lang="en-US" dirty="0" err="1">
                <a:ea typeface="+mn-lt"/>
                <a:cs typeface="+mn-lt"/>
              </a:rPr>
              <a:t>laikytojams</a:t>
            </a:r>
            <a:r>
              <a:rPr lang="en-US" dirty="0">
                <a:ea typeface="+mn-lt"/>
                <a:cs typeface="+mn-lt"/>
              </a:rPr>
              <a:t>, </a:t>
            </a:r>
            <a:r>
              <a:rPr lang="en-US" dirty="0" err="1">
                <a:ea typeface="+mn-lt"/>
                <a:cs typeface="+mn-lt"/>
              </a:rPr>
              <a:t>įsipareigojantiems</a:t>
            </a:r>
            <a:r>
              <a:rPr lang="en-US" dirty="0">
                <a:ea typeface="+mn-lt"/>
                <a:cs typeface="+mn-lt"/>
              </a:rPr>
              <a:t> ne </a:t>
            </a:r>
            <a:r>
              <a:rPr lang="en-US" dirty="0" err="1">
                <a:ea typeface="+mn-lt"/>
                <a:cs typeface="+mn-lt"/>
              </a:rPr>
              <a:t>mažiau</a:t>
            </a:r>
            <a:r>
              <a:rPr lang="en-US" dirty="0">
                <a:ea typeface="+mn-lt"/>
                <a:cs typeface="+mn-lt"/>
              </a:rPr>
              <a:t> </a:t>
            </a:r>
            <a:r>
              <a:rPr lang="en-US" dirty="0" err="1">
                <a:ea typeface="+mn-lt"/>
                <a:cs typeface="+mn-lt"/>
              </a:rPr>
              <a:t>kaip</a:t>
            </a:r>
            <a:r>
              <a:rPr lang="en-US" dirty="0">
                <a:ea typeface="+mn-lt"/>
                <a:cs typeface="+mn-lt"/>
              </a:rPr>
              <a:t> 60 % </a:t>
            </a:r>
            <a:r>
              <a:rPr lang="en-US" dirty="0" err="1">
                <a:ea typeface="+mn-lt"/>
                <a:cs typeface="+mn-lt"/>
              </a:rPr>
              <a:t>paukščių</a:t>
            </a:r>
            <a:r>
              <a:rPr lang="en-US" dirty="0">
                <a:ea typeface="+mn-lt"/>
                <a:cs typeface="+mn-lt"/>
              </a:rPr>
              <a:t> </a:t>
            </a:r>
            <a:r>
              <a:rPr lang="en-US" dirty="0" err="1">
                <a:ea typeface="+mn-lt"/>
                <a:cs typeface="+mn-lt"/>
              </a:rPr>
              <a:t>laikyti</a:t>
            </a:r>
            <a:r>
              <a:rPr lang="en-US" dirty="0">
                <a:ea typeface="+mn-lt"/>
                <a:cs typeface="+mn-lt"/>
              </a:rPr>
              <a:t> </a:t>
            </a:r>
            <a:r>
              <a:rPr lang="en-US" dirty="0" err="1">
                <a:ea typeface="+mn-lt"/>
                <a:cs typeface="+mn-lt"/>
              </a:rPr>
              <a:t>palaidus</a:t>
            </a:r>
            <a:r>
              <a:rPr lang="en-US" dirty="0">
                <a:ea typeface="+mn-lt"/>
                <a:cs typeface="+mn-lt"/>
              </a:rPr>
              <a:t>, ne </a:t>
            </a:r>
            <a:r>
              <a:rPr lang="en-US" dirty="0" err="1">
                <a:ea typeface="+mn-lt"/>
                <a:cs typeface="+mn-lt"/>
              </a:rPr>
              <a:t>garduose</a:t>
            </a:r>
            <a:r>
              <a:rPr lang="en-US" dirty="0">
                <a:ea typeface="+mn-lt"/>
                <a:cs typeface="+mn-lt"/>
              </a:rPr>
              <a:t>.</a:t>
            </a:r>
            <a:endParaRPr lang="en-US" dirty="0"/>
          </a:p>
        </p:txBody>
      </p:sp>
    </p:spTree>
    <p:extLst>
      <p:ext uri="{BB962C8B-B14F-4D97-AF65-F5344CB8AC3E}">
        <p14:creationId xmlns:p14="http://schemas.microsoft.com/office/powerpoint/2010/main" val="2890303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A98C2C-7AFF-477E-0CE9-E886C95872BD}"/>
              </a:ext>
            </a:extLst>
          </p:cNvPr>
          <p:cNvSpPr txBox="1"/>
          <p:nvPr/>
        </p:nvSpPr>
        <p:spPr>
          <a:xfrm>
            <a:off x="854765" y="1470991"/>
            <a:ext cx="7802218" cy="3646191"/>
          </a:xfrm>
          <a:prstGeom prst="rect">
            <a:avLst/>
          </a:prstGeom>
          <a:noFill/>
        </p:spPr>
        <p:txBody>
          <a:bodyPr wrap="square" rtlCol="0">
            <a:spAutoFit/>
          </a:bodyPr>
          <a:lstStyle/>
          <a:p>
            <a:r>
              <a:rPr lang="lt-LT" dirty="0"/>
              <a:t>                           </a:t>
            </a:r>
            <a:r>
              <a:rPr lang="lt-LT" sz="1600" b="1" dirty="0">
                <a:latin typeface="Times New Roman" panose="02020603050405020304" pitchFamily="18" charset="0"/>
                <a:cs typeface="Times New Roman" panose="02020603050405020304" pitchFamily="18" charset="0"/>
              </a:rPr>
              <a:t>TEISĖKŪRA, SUSIJUSI SU GYVŪNŲ GEROVE</a:t>
            </a:r>
          </a:p>
          <a:p>
            <a:endParaRPr lang="lt-LT" sz="1600" b="1" dirty="0">
              <a:latin typeface="Times New Roman" panose="02020603050405020304" pitchFamily="18" charset="0"/>
              <a:cs typeface="Times New Roman" panose="02020603050405020304" pitchFamily="18" charset="0"/>
            </a:endParaRPr>
          </a:p>
          <a:p>
            <a:pPr hangingPunct="1">
              <a:lnSpc>
                <a:spcPct val="107000"/>
              </a:lnSpc>
              <a:spcAft>
                <a:spcPts val="800"/>
              </a:spcAft>
            </a:pPr>
            <a:r>
              <a:rPr lang="lt-LT"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2022 m. kovo 24 d. Nr. XIV-974</a:t>
            </a:r>
            <a:r>
              <a:rPr lang="lt-LT" sz="1100" dirty="0">
                <a:latin typeface="Times New Roman" panose="02020603050405020304" pitchFamily="18" charset="0"/>
                <a:ea typeface="Times New Roman" panose="02020603050405020304" pitchFamily="18" charset="0"/>
                <a:cs typeface="Times New Roman" panose="02020603050405020304" pitchFamily="18" charset="0"/>
              </a:rPr>
              <a:t> </a:t>
            </a:r>
            <a:r>
              <a:rPr lang="lt-LT"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LIETUVOS RESPUBLIKOS GYVŪNŲ GEROVĖS IR APSAUGOS ĮSTATYMO NR. VIII-500 3 </a:t>
            </a:r>
            <a:r>
              <a:rPr lang="lt-LT" sz="1100" dirty="0">
                <a:effectLst/>
                <a:latin typeface="Times New Roman" panose="02020603050405020304" pitchFamily="18" charset="0"/>
                <a:ea typeface="Times New Roman" panose="02020603050405020304" pitchFamily="18" charset="0"/>
                <a:cs typeface="Times New Roman" panose="02020603050405020304" pitchFamily="18" charset="0"/>
              </a:rPr>
              <a:t>IR 7 STRAIPSNIŲ PAKEITIMO ĮSTATYMAS</a:t>
            </a:r>
            <a:r>
              <a:rPr lang="lt-LT"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ctr" hangingPunct="1"/>
            <a:r>
              <a:rPr lang="lt-LT" sz="1100" dirty="0">
                <a:effectLst/>
                <a:latin typeface="Times New Roman" panose="02020603050405020304" pitchFamily="18" charset="0"/>
                <a:ea typeface="Times New Roman" panose="02020603050405020304" pitchFamily="18" charset="0"/>
                <a:cs typeface="Times New Roman" panose="02020603050405020304" pitchFamily="18" charset="0"/>
              </a:rPr>
              <a:t>LIETUVOS RESPUBLIKOS VYRIAUSYBĖS NUTARIMAS</a:t>
            </a:r>
          </a:p>
          <a:p>
            <a:pPr algn="ctr" hangingPunct="1"/>
            <a:r>
              <a:rPr lang="lt-LT" sz="1100" cap="all" dirty="0">
                <a:effectLst/>
                <a:latin typeface="Times New Roman" panose="02020603050405020304" pitchFamily="18" charset="0"/>
                <a:ea typeface="Times New Roman" panose="02020603050405020304" pitchFamily="18" charset="0"/>
                <a:cs typeface="Times New Roman" panose="02020603050405020304" pitchFamily="18" charset="0"/>
              </a:rPr>
              <a:t>DĖL LIETUVOS RESPUBLIKOS GYVŪNŲ GEROVĖS IR  apsaugos įstatymo Nr. viii-500 4 straipsnio pakeitimo įstatymo projekto </a:t>
            </a:r>
            <a:r>
              <a:rPr lang="lt-LT" sz="1100" cap="all" dirty="0" err="1">
                <a:effectLst/>
                <a:latin typeface="Times New Roman" panose="02020603050405020304" pitchFamily="18" charset="0"/>
                <a:ea typeface="Times New Roman" panose="02020603050405020304" pitchFamily="18" charset="0"/>
                <a:cs typeface="Times New Roman" panose="02020603050405020304" pitchFamily="18" charset="0"/>
              </a:rPr>
              <a:t>nr.</a:t>
            </a:r>
            <a:r>
              <a:rPr lang="lt-LT" sz="1100" cap="all"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100" cap="all" dirty="0" err="1">
                <a:effectLst/>
                <a:latin typeface="Times New Roman" panose="02020603050405020304" pitchFamily="18" charset="0"/>
                <a:ea typeface="Times New Roman" panose="02020603050405020304" pitchFamily="18" charset="0"/>
                <a:cs typeface="Times New Roman" panose="02020603050405020304" pitchFamily="18" charset="0"/>
              </a:rPr>
              <a:t>xivp</a:t>
            </a:r>
            <a:r>
              <a:rPr lang="lt-LT" sz="1100" cap="all" dirty="0">
                <a:effectLst/>
                <a:latin typeface="Times New Roman" panose="02020603050405020304" pitchFamily="18" charset="0"/>
                <a:ea typeface="Times New Roman" panose="02020603050405020304" pitchFamily="18" charset="0"/>
                <a:cs typeface="Times New Roman" panose="02020603050405020304" pitchFamily="18" charset="0"/>
              </a:rPr>
              <a:t>-861</a:t>
            </a:r>
          </a:p>
          <a:p>
            <a:pPr algn="ctr" hangingPunct="1"/>
            <a:endParaRPr lang="lt-LT" sz="1100" cap="all" dirty="0">
              <a:latin typeface="Times New Roman" panose="02020603050405020304" pitchFamily="18" charset="0"/>
              <a:ea typeface="Times New Roman" panose="02020603050405020304" pitchFamily="18" charset="0"/>
              <a:cs typeface="Times New Roman" panose="02020603050405020304" pitchFamily="18" charset="0"/>
            </a:endParaRPr>
          </a:p>
          <a:p>
            <a:pPr algn="ctr" hangingPunct="1"/>
            <a:r>
              <a:rPr lang="lt-LT" sz="1100" cap="al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lt-LT" sz="1100" dirty="0">
                <a:effectLst/>
                <a:latin typeface="Times New Roman" panose="02020603050405020304" pitchFamily="18" charset="0"/>
                <a:ea typeface="Yu Mincho" panose="02020400000000000000" pitchFamily="18" charset="-128"/>
                <a:cs typeface="Times New Roman" panose="02020603050405020304" pitchFamily="18" charset="0"/>
              </a:rPr>
              <a:t>LIETUVOS RESPUBLIKOS VYRIAUSYBĖS NUTARIMO PROJEKTAS  </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DĖL LIETUVOS RESPUBLIKOS gyvūnų gerovės ir apsaugos įstatymo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nr.</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 viii-500 2, 3, 10, 12 ir 17 straipsnių pakeitimo įstatymo projekto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nr.</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xivp</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-1104 ir dėl LAUKINĖS GYVŪNIJOS ĮSTATYMO NR. VIII-498  8 IR 24 STRAIPSNIŲ PAKEITIMO ĮSTATYMO PROJEKTO NR.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XIVP</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-1105” </a:t>
            </a:r>
            <a:endParaRPr lang="lt-LT"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hangingPunct="1">
              <a:lnSpc>
                <a:spcPct val="107000"/>
              </a:lnSpc>
              <a:spcAft>
                <a:spcPts val="800"/>
              </a:spcAft>
            </a:pPr>
            <a:r>
              <a:rPr lang="lt-LT" sz="1100" dirty="0">
                <a:effectLst/>
                <a:latin typeface="Times New Roman" panose="02020603050405020304" pitchFamily="18" charset="0"/>
                <a:ea typeface="Times New Roman" panose="02020603050405020304" pitchFamily="18" charset="0"/>
                <a:cs typeface="Times New Roman" panose="02020603050405020304" pitchFamily="18" charset="0"/>
              </a:rPr>
              <a:t>ŽEMĖS ŪKIO MINISTRO 2021 M. BALANDŽIO 28 D. ĮSAKYMAS Nr. </a:t>
            </a:r>
            <a:r>
              <a:rPr lang="lt-LT" sz="1100" dirty="0" err="1">
                <a:effectLst/>
                <a:latin typeface="Times New Roman" panose="02020603050405020304" pitchFamily="18" charset="0"/>
                <a:ea typeface="Times New Roman" panose="02020603050405020304" pitchFamily="18" charset="0"/>
                <a:cs typeface="Times New Roman" panose="02020603050405020304" pitchFamily="18" charset="0"/>
              </a:rPr>
              <a:t>3D</a:t>
            </a:r>
            <a:r>
              <a:rPr lang="lt-LT" sz="1100" dirty="0">
                <a:effectLst/>
                <a:latin typeface="Times New Roman" panose="02020603050405020304" pitchFamily="18" charset="0"/>
                <a:ea typeface="Times New Roman" panose="02020603050405020304" pitchFamily="18" charset="0"/>
                <a:cs typeface="Times New Roman" panose="02020603050405020304" pitchFamily="18" charset="0"/>
              </a:rPr>
              <a:t>-284 „Dėl konfiskuotų ar kitaip valstybei perduotų ūkinių gyvūnų ir gyvūnų augintinių perėmimo, įtraukimo į apskaitą, įkainojimo, saugojimo, realizavimo ir nugaišinimo tvarkos aprašo patvirtinimo“</a:t>
            </a:r>
          </a:p>
          <a:p>
            <a:endParaRPr lang="lt-LT"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3933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85720" y="2214560"/>
            <a:ext cx="2857520" cy="523220"/>
          </a:xfrm>
          <a:prstGeom prst="rect">
            <a:avLst/>
          </a:prstGeom>
          <a:noFill/>
        </p:spPr>
        <p:txBody>
          <a:bodyPr wrap="square" rtlCol="0">
            <a:spAutoFit/>
          </a:bodyPr>
          <a:lstStyle/>
          <a:p>
            <a:r>
              <a:rPr lang="lt-LT" sz="2800" b="1">
                <a:solidFill>
                  <a:srgbClr val="8EC543"/>
                </a:solidFill>
                <a:latin typeface="Arial" pitchFamily="34" charset="0"/>
                <a:cs typeface="Arial" pitchFamily="34" charset="0"/>
              </a:rPr>
              <a:t>Ačiū už dėmesį</a:t>
            </a:r>
            <a:endParaRPr lang="en-GB" sz="2800" b="1">
              <a:solidFill>
                <a:srgbClr val="8EC543"/>
              </a:solidFill>
              <a:latin typeface="Arial" pitchFamily="34" charset="0"/>
              <a:cs typeface="Arial" pitchFamily="34" charset="0"/>
            </a:endParaRPr>
          </a:p>
        </p:txBody>
      </p:sp>
      <p:sp>
        <p:nvSpPr>
          <p:cNvPr id="7" name="TextBox 6"/>
          <p:cNvSpPr txBox="1"/>
          <p:nvPr/>
        </p:nvSpPr>
        <p:spPr>
          <a:xfrm>
            <a:off x="285720" y="4421373"/>
            <a:ext cx="1646605" cy="507831"/>
          </a:xfrm>
          <a:prstGeom prst="rect">
            <a:avLst/>
          </a:prstGeom>
          <a:noFill/>
        </p:spPr>
        <p:txBody>
          <a:bodyPr wrap="none" rtlCol="0">
            <a:spAutoFit/>
          </a:bodyPr>
          <a:lstStyle/>
          <a:p>
            <a:r>
              <a:rPr lang="lt-LT" sz="900">
                <a:latin typeface="Arial" pitchFamily="34" charset="0"/>
                <a:cs typeface="Arial" pitchFamily="34" charset="0"/>
              </a:rPr>
              <a:t>LIETUVOS RESPUBLIKOS </a:t>
            </a:r>
          </a:p>
          <a:p>
            <a:r>
              <a:rPr lang="lt-LT" sz="900">
                <a:latin typeface="Arial" pitchFamily="34" charset="0"/>
                <a:cs typeface="Arial" pitchFamily="34" charset="0"/>
              </a:rPr>
              <a:t>ŽEMĖS ŪKIO MINISTERIJA</a:t>
            </a:r>
          </a:p>
          <a:p>
            <a:r>
              <a:rPr lang="lt-LT" sz="900">
                <a:latin typeface="Arial" pitchFamily="34" charset="0"/>
                <a:cs typeface="Arial" pitchFamily="34" charset="0"/>
              </a:rPr>
              <a:t>PVM kodas LT886751917</a:t>
            </a:r>
            <a:endParaRPr lang="en-GB" sz="900">
              <a:latin typeface="Arial" pitchFamily="34" charset="0"/>
              <a:cs typeface="Arial" pitchFamily="34" charset="0"/>
            </a:endParaRPr>
          </a:p>
        </p:txBody>
      </p:sp>
      <p:sp>
        <p:nvSpPr>
          <p:cNvPr id="8" name="TextBox 7"/>
          <p:cNvSpPr txBox="1"/>
          <p:nvPr/>
        </p:nvSpPr>
        <p:spPr>
          <a:xfrm>
            <a:off x="2214546" y="4421373"/>
            <a:ext cx="1088760" cy="507831"/>
          </a:xfrm>
          <a:prstGeom prst="rect">
            <a:avLst/>
          </a:prstGeom>
          <a:noFill/>
        </p:spPr>
        <p:txBody>
          <a:bodyPr wrap="none" rtlCol="0">
            <a:spAutoFit/>
          </a:bodyPr>
          <a:lstStyle/>
          <a:p>
            <a:r>
              <a:rPr lang="lt-LT" sz="900">
                <a:latin typeface="Arial" pitchFamily="34" charset="0"/>
                <a:cs typeface="Arial" pitchFamily="34" charset="0"/>
              </a:rPr>
              <a:t>Biudžetinė įstaiga</a:t>
            </a:r>
          </a:p>
          <a:p>
            <a:r>
              <a:rPr lang="lt-LT" sz="900">
                <a:latin typeface="Arial" pitchFamily="34" charset="0"/>
                <a:cs typeface="Arial" pitchFamily="34" charset="0"/>
              </a:rPr>
              <a:t>Gedimino pr. 19, </a:t>
            </a:r>
          </a:p>
          <a:p>
            <a:r>
              <a:rPr lang="lt-LT" sz="900">
                <a:latin typeface="Arial" pitchFamily="34" charset="0"/>
                <a:cs typeface="Arial" pitchFamily="34" charset="0"/>
              </a:rPr>
              <a:t>LT-01103 Vilnius</a:t>
            </a:r>
            <a:endParaRPr lang="en-GB" sz="900">
              <a:latin typeface="Arial" pitchFamily="34" charset="0"/>
              <a:cs typeface="Arial" pitchFamily="34" charset="0"/>
            </a:endParaRPr>
          </a:p>
        </p:txBody>
      </p:sp>
      <p:sp>
        <p:nvSpPr>
          <p:cNvPr id="10" name="TextBox 9"/>
          <p:cNvSpPr txBox="1"/>
          <p:nvPr/>
        </p:nvSpPr>
        <p:spPr>
          <a:xfrm>
            <a:off x="3591220" y="4421373"/>
            <a:ext cx="1117614" cy="507831"/>
          </a:xfrm>
          <a:prstGeom prst="rect">
            <a:avLst/>
          </a:prstGeom>
          <a:noFill/>
        </p:spPr>
        <p:txBody>
          <a:bodyPr wrap="none" rtlCol="0">
            <a:spAutoFit/>
          </a:bodyPr>
          <a:lstStyle/>
          <a:p>
            <a:r>
              <a:rPr lang="lt-LT" sz="900">
                <a:latin typeface="Arial" pitchFamily="34" charset="0"/>
                <a:cs typeface="Arial" pitchFamily="34" charset="0"/>
              </a:rPr>
              <a:t>+370 5 239 11 11 </a:t>
            </a:r>
          </a:p>
          <a:p>
            <a:r>
              <a:rPr lang="lt-LT" sz="900">
                <a:latin typeface="Arial" pitchFamily="34" charset="0"/>
                <a:cs typeface="Arial" pitchFamily="34" charset="0"/>
              </a:rPr>
              <a:t>zum@zum.lt</a:t>
            </a:r>
          </a:p>
          <a:p>
            <a:r>
              <a:rPr lang="lt-LT" sz="900">
                <a:latin typeface="Arial" pitchFamily="34" charset="0"/>
                <a:cs typeface="Arial" pitchFamily="34" charset="0"/>
              </a:rPr>
              <a:t>zum.lrv.lt</a:t>
            </a:r>
            <a:endParaRPr lang="en-GB" sz="900">
              <a:latin typeface="Arial" pitchFamily="34" charset="0"/>
              <a:cs typeface="Arial" pitchFamily="34" charset="0"/>
            </a:endParaRPr>
          </a:p>
        </p:txBody>
      </p:sp>
      <p:sp>
        <p:nvSpPr>
          <p:cNvPr id="2" name="Skaidrės numerio vietos rezervavimo ženklas 1">
            <a:extLst>
              <a:ext uri="{FF2B5EF4-FFF2-40B4-BE49-F238E27FC236}">
                <a16:creationId xmlns:a16="http://schemas.microsoft.com/office/drawing/2014/main" id="{6BF855DA-DCE9-CFA1-8DC7-B8ADC84CFD55}"/>
              </a:ext>
            </a:extLst>
          </p:cNvPr>
          <p:cNvSpPr>
            <a:spLocks noGrp="1"/>
          </p:cNvSpPr>
          <p:nvPr>
            <p:ph type="sldNum" sz="quarter" idx="12"/>
          </p:nvPr>
        </p:nvSpPr>
        <p:spPr/>
        <p:txBody>
          <a:bodyPr/>
          <a:lstStyle/>
          <a:p>
            <a:fld id="{DA9B7F88-8E2D-499B-BAD8-FA2927D3DC0E}" type="slidenum">
              <a:rPr lang="en-GB" smtClean="0"/>
              <a:pPr/>
              <a:t>15</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Pavadinimas 13">
            <a:extLst>
              <a:ext uri="{FF2B5EF4-FFF2-40B4-BE49-F238E27FC236}">
                <a16:creationId xmlns:a16="http://schemas.microsoft.com/office/drawing/2014/main" id="{2EA84138-CDA0-4686-5232-6CBBA3031448}"/>
              </a:ext>
            </a:extLst>
          </p:cNvPr>
          <p:cNvSpPr>
            <a:spLocks noGrp="1"/>
          </p:cNvSpPr>
          <p:nvPr>
            <p:ph type="title"/>
          </p:nvPr>
        </p:nvSpPr>
        <p:spPr/>
        <p:txBody>
          <a:bodyPr>
            <a:noAutofit/>
          </a:bodyPr>
          <a:lstStyle/>
          <a:p>
            <a:pPr hangingPunct="1">
              <a:lnSpc>
                <a:spcPct val="107000"/>
              </a:lnSpc>
              <a:spcAft>
                <a:spcPts val="800"/>
              </a:spcAft>
            </a:pP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br>
              <a:rPr lang="lt-LT" sz="1800" dirty="0">
                <a:latin typeface="Times New Roman" panose="02020603050405020304" pitchFamily="18" charset="0"/>
                <a:cs typeface="Times New Roman" panose="02020603050405020304" pitchFamily="18" charset="0"/>
              </a:rPr>
            </a:br>
            <a:r>
              <a:rPr lang="lt-LT" sz="2200" dirty="0">
                <a:latin typeface="Times New Roman" panose="02020603050405020304" pitchFamily="18" charset="0"/>
                <a:cs typeface="Times New Roman" panose="02020603050405020304" pitchFamily="18" charset="0"/>
              </a:rPr>
              <a:t>Gyvūnų augintinių gerovė – Aplinkos ministerijos kompetencija</a:t>
            </a:r>
            <a:br>
              <a:rPr lang="lt-LT" sz="2200" dirty="0">
                <a:latin typeface="Times New Roman" panose="02020603050405020304" pitchFamily="18" charset="0"/>
                <a:cs typeface="Times New Roman" panose="02020603050405020304" pitchFamily="18" charset="0"/>
              </a:rPr>
            </a:br>
            <a:br>
              <a:rPr lang="lt-LT" sz="2200" dirty="0">
                <a:latin typeface="Times New Roman" panose="02020603050405020304" pitchFamily="18" charset="0"/>
                <a:cs typeface="Times New Roman" panose="02020603050405020304" pitchFamily="18" charset="0"/>
              </a:rPr>
            </a:br>
            <a:br>
              <a:rPr lang="lt-LT" sz="2200" dirty="0">
                <a:latin typeface="Times New Roman" panose="02020603050405020304" pitchFamily="18" charset="0"/>
                <a:cs typeface="Times New Roman" panose="02020603050405020304" pitchFamily="18" charset="0"/>
              </a:rPr>
            </a:br>
            <a:r>
              <a:rPr lang="lt-L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2022 m. kovo 24 d. Nr. XIV-974</a:t>
            </a:r>
            <a:br>
              <a:rPr lang="lt-LT" sz="1300" dirty="0">
                <a:effectLst/>
                <a:latin typeface="Times New Roman" panose="02020603050405020304" pitchFamily="18" charset="0"/>
                <a:ea typeface="Times New Roman" panose="02020603050405020304" pitchFamily="18" charset="0"/>
                <a:cs typeface="Times New Roman" panose="02020603050405020304" pitchFamily="18" charset="0"/>
              </a:rPr>
            </a:br>
            <a:r>
              <a:rPr lang="lt-L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LIETUVOS RESPUBLIKOS GYVŪNŲ GEROVĖS IR APSAUGOS ĮSTATYMO NR. VIII-500 3 </a:t>
            </a:r>
            <a:r>
              <a:rPr lang="lt-LT" sz="1300" dirty="0">
                <a:effectLst/>
                <a:latin typeface="Times New Roman" panose="02020603050405020304" pitchFamily="18" charset="0"/>
                <a:ea typeface="Times New Roman" panose="02020603050405020304" pitchFamily="18" charset="0"/>
                <a:cs typeface="Times New Roman" panose="02020603050405020304" pitchFamily="18" charset="0"/>
              </a:rPr>
              <a:t>IR 7 STRAIPSNIŲ PAKEITIMO ĮSTATYMAS</a:t>
            </a:r>
            <a:r>
              <a:rPr lang="lt-L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lt-LT" sz="1300" dirty="0">
                <a:latin typeface="Times New Roman" panose="02020603050405020304" pitchFamily="18" charset="0"/>
                <a:cs typeface="Times New Roman" panose="02020603050405020304" pitchFamily="18" charset="0"/>
              </a:rPr>
            </a:br>
            <a:br>
              <a:rPr lang="lt-LT" sz="1300" dirty="0">
                <a:latin typeface="Times New Roman" panose="02020603050405020304" pitchFamily="18" charset="0"/>
                <a:cs typeface="Times New Roman" panose="02020603050405020304" pitchFamily="18" charset="0"/>
              </a:rPr>
            </a:br>
            <a:endParaRPr lang="lt-LT" sz="1300" dirty="0">
              <a:latin typeface="Times New Roman" panose="02020603050405020304" pitchFamily="18" charset="0"/>
              <a:cs typeface="Times New Roman" panose="02020603050405020304" pitchFamily="18" charset="0"/>
            </a:endParaRPr>
          </a:p>
        </p:txBody>
      </p:sp>
      <p:sp>
        <p:nvSpPr>
          <p:cNvPr id="4" name="Skaidrės numerio vietos rezervavimo ženklas 3">
            <a:extLst>
              <a:ext uri="{FF2B5EF4-FFF2-40B4-BE49-F238E27FC236}">
                <a16:creationId xmlns:a16="http://schemas.microsoft.com/office/drawing/2014/main" id="{B2A67377-F211-E563-0DBE-C81BBC09A82A}"/>
              </a:ext>
            </a:extLst>
          </p:cNvPr>
          <p:cNvSpPr>
            <a:spLocks noGrp="1"/>
          </p:cNvSpPr>
          <p:nvPr>
            <p:ph type="sldNum" sz="quarter" idx="12"/>
          </p:nvPr>
        </p:nvSpPr>
        <p:spPr/>
        <p:txBody>
          <a:bodyPr/>
          <a:lstStyle/>
          <a:p>
            <a:fld id="{DA9B7F88-8E2D-499B-BAD8-FA2927D3DC0E}" type="slidenum">
              <a:rPr lang="en-GB" smtClean="0"/>
              <a:pPr/>
              <a:t>2</a:t>
            </a:fld>
            <a:endParaRPr lang="en-GB"/>
          </a:p>
        </p:txBody>
      </p:sp>
    </p:spTree>
    <p:extLst>
      <p:ext uri="{BB962C8B-B14F-4D97-AF65-F5344CB8AC3E}">
        <p14:creationId xmlns:p14="http://schemas.microsoft.com/office/powerpoint/2010/main" val="2704282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EBC936C-AD7F-C908-FBF7-D3B59819A2B1}"/>
              </a:ext>
            </a:extLst>
          </p:cNvPr>
          <p:cNvSpPr>
            <a:spLocks noGrp="1"/>
          </p:cNvSpPr>
          <p:nvPr>
            <p:ph type="title"/>
          </p:nvPr>
        </p:nvSpPr>
        <p:spPr/>
        <p:txBody>
          <a:bodyPr>
            <a:normAutofit fontScale="90000"/>
          </a:bodyPr>
          <a:lstStyle/>
          <a:p>
            <a:br>
              <a:rPr lang="lt-LT" dirty="0"/>
            </a:br>
            <a:endParaRPr lang="lt-LT" dirty="0"/>
          </a:p>
        </p:txBody>
      </p:sp>
      <p:sp>
        <p:nvSpPr>
          <p:cNvPr id="4" name="Skaidrės numerio vietos rezervavimo ženklas 3">
            <a:extLst>
              <a:ext uri="{FF2B5EF4-FFF2-40B4-BE49-F238E27FC236}">
                <a16:creationId xmlns:a16="http://schemas.microsoft.com/office/drawing/2014/main" id="{77E783BC-E94A-D6E6-211B-3DC9680C1076}"/>
              </a:ext>
            </a:extLst>
          </p:cNvPr>
          <p:cNvSpPr>
            <a:spLocks noGrp="1"/>
          </p:cNvSpPr>
          <p:nvPr>
            <p:ph type="sldNum" sz="quarter" idx="12"/>
          </p:nvPr>
        </p:nvSpPr>
        <p:spPr/>
        <p:txBody>
          <a:bodyPr/>
          <a:lstStyle/>
          <a:p>
            <a:fld id="{DA9B7F88-8E2D-499B-BAD8-FA2927D3DC0E}" type="slidenum">
              <a:rPr lang="en-GB" smtClean="0"/>
              <a:pPr/>
              <a:t>3</a:t>
            </a:fld>
            <a:endParaRPr lang="en-GB"/>
          </a:p>
        </p:txBody>
      </p:sp>
      <p:sp>
        <p:nvSpPr>
          <p:cNvPr id="3" name="Turinio vietos rezervavimo ženklas 2">
            <a:extLst>
              <a:ext uri="{FF2B5EF4-FFF2-40B4-BE49-F238E27FC236}">
                <a16:creationId xmlns:a16="http://schemas.microsoft.com/office/drawing/2014/main" id="{E63BB1C2-9164-1C86-DC5E-4BDAE77B3E30}"/>
              </a:ext>
            </a:extLst>
          </p:cNvPr>
          <p:cNvSpPr>
            <a:spLocks noGrp="1"/>
          </p:cNvSpPr>
          <p:nvPr>
            <p:ph idx="4294967295"/>
          </p:nvPr>
        </p:nvSpPr>
        <p:spPr>
          <a:xfrm>
            <a:off x="0" y="1200150"/>
            <a:ext cx="8229600" cy="3394075"/>
          </a:xfrm>
        </p:spPr>
        <p:txBody>
          <a:bodyPr>
            <a:normAutofit fontScale="77500" lnSpcReduction="20000"/>
          </a:bodyPr>
          <a:lstStyle/>
          <a:p>
            <a:pPr marL="0" indent="0">
              <a:buNone/>
            </a:pPr>
            <a:r>
              <a:rPr lang="lt-LT" dirty="0"/>
              <a:t>                         </a:t>
            </a:r>
            <a:r>
              <a:rPr lang="lt-LT" sz="2000" dirty="0">
                <a:latin typeface="Times New Roman" panose="02020603050405020304" pitchFamily="18" charset="0"/>
                <a:cs typeface="Times New Roman" panose="02020603050405020304" pitchFamily="18" charset="0"/>
              </a:rPr>
              <a:t>Gyvūnų augintinių gerovės kontrolės probleminių klausimų </a:t>
            </a:r>
          </a:p>
          <a:p>
            <a:pPr marL="0" indent="0">
              <a:buNone/>
            </a:pPr>
            <a:r>
              <a:rPr lang="lt-LT" sz="2000" dirty="0">
                <a:latin typeface="Times New Roman" panose="02020603050405020304" pitchFamily="18" charset="0"/>
                <a:cs typeface="Times New Roman" panose="02020603050405020304" pitchFamily="18" charset="0"/>
              </a:rPr>
              <a:t>                                                         sprendimo  darbo grupė</a:t>
            </a:r>
          </a:p>
          <a:p>
            <a:pPr marL="0" indent="0">
              <a:buNone/>
            </a:pPr>
            <a:endParaRPr lang="lt-LT" sz="2000" dirty="0">
              <a:latin typeface="Times New Roman" panose="02020603050405020304" pitchFamily="18" charset="0"/>
              <a:cs typeface="Times New Roman" panose="02020603050405020304" pitchFamily="18" charset="0"/>
            </a:endParaRPr>
          </a:p>
          <a:p>
            <a:pPr marL="0" indent="0">
              <a:buNone/>
            </a:pPr>
            <a:r>
              <a:rPr lang="lt-LT" sz="2000" dirty="0">
                <a:latin typeface="Times New Roman" panose="02020603050405020304" pitchFamily="18" charset="0"/>
                <a:cs typeface="Times New Roman" panose="02020603050405020304" pitchFamily="18" charset="0"/>
              </a:rPr>
              <a:t>                                                            </a:t>
            </a:r>
            <a:r>
              <a:rPr lang="lt-LT" sz="1700" dirty="0">
                <a:latin typeface="Times New Roman" panose="02020603050405020304" pitchFamily="18" charset="0"/>
                <a:cs typeface="Times New Roman" panose="02020603050405020304" pitchFamily="18" charset="0"/>
              </a:rPr>
              <a:t>Darbo grupės pasiūlymai:</a:t>
            </a:r>
          </a:p>
          <a:p>
            <a:pPr marL="0" indent="0">
              <a:buNone/>
            </a:pPr>
            <a:endParaRPr lang="lt-LT" sz="2000" dirty="0">
              <a:latin typeface="Times New Roman" panose="02020603050405020304" pitchFamily="18" charset="0"/>
              <a:cs typeface="Times New Roman" panose="02020603050405020304" pitchFamily="18" charset="0"/>
            </a:endParaRPr>
          </a:p>
          <a:p>
            <a:pPr marL="0" indent="0">
              <a:buNone/>
            </a:pPr>
            <a:r>
              <a:rPr lang="lt-LT" sz="2000" dirty="0">
                <a:latin typeface="Times New Roman" panose="02020603050405020304" pitchFamily="18" charset="0"/>
                <a:cs typeface="Times New Roman" panose="02020603050405020304" pitchFamily="18" charset="0"/>
              </a:rPr>
              <a:t>         </a:t>
            </a:r>
            <a:r>
              <a:rPr lang="lt-LT" sz="1500" dirty="0">
                <a:latin typeface="Times New Roman" panose="02020603050405020304" pitchFamily="18" charset="0"/>
                <a:cs typeface="Times New Roman" panose="02020603050405020304" pitchFamily="18" charset="0"/>
              </a:rPr>
              <a:t>privalomas augintinių ženklinimas;</a:t>
            </a:r>
          </a:p>
          <a:p>
            <a:pPr marL="0" indent="0">
              <a:buNone/>
            </a:pPr>
            <a:r>
              <a:rPr lang="lt-LT" sz="1500" dirty="0">
                <a:latin typeface="Times New Roman" panose="02020603050405020304" pitchFamily="18" charset="0"/>
                <a:cs typeface="Times New Roman" panose="02020603050405020304" pitchFamily="18" charset="0"/>
              </a:rPr>
              <a:t>            </a:t>
            </a:r>
            <a:r>
              <a:rPr lang="lt-LT" sz="1500" dirty="0">
                <a:solidFill>
                  <a:srgbClr val="000000"/>
                </a:solidFill>
                <a:effectLst/>
                <a:latin typeface="Times New Roman" panose="02020603050405020304" pitchFamily="18" charset="0"/>
                <a:ea typeface="Calibri" panose="020F0502020204030204" pitchFamily="34" charset="0"/>
              </a:rPr>
              <a:t>socialiai remtinų asmenų laikomų gyvūnų augintinių ženklinimo išlaidų kompensavimas ;</a:t>
            </a:r>
          </a:p>
          <a:p>
            <a:pPr marL="0" indent="0">
              <a:buNone/>
            </a:pPr>
            <a:r>
              <a:rPr lang="lt-LT" sz="1500" dirty="0">
                <a:solidFill>
                  <a:srgbClr val="000000"/>
                </a:solidFill>
                <a:latin typeface="Times New Roman" panose="02020603050405020304" pitchFamily="18" charset="0"/>
                <a:cs typeface="Times New Roman" panose="02020603050405020304" pitchFamily="18" charset="0"/>
              </a:rPr>
              <a:t>            finansavimo gerinimas, siekiant užtikrinti operatyvų </a:t>
            </a:r>
            <a:r>
              <a:rPr lang="lt-LT" sz="1500" dirty="0" err="1">
                <a:solidFill>
                  <a:srgbClr val="000000"/>
                </a:solidFill>
                <a:latin typeface="Times New Roman" panose="02020603050405020304" pitchFamily="18" charset="0"/>
                <a:cs typeface="Times New Roman" panose="02020603050405020304" pitchFamily="18" charset="0"/>
              </a:rPr>
              <a:t>VMVT</a:t>
            </a:r>
            <a:r>
              <a:rPr lang="lt-LT" sz="1500" dirty="0">
                <a:solidFill>
                  <a:srgbClr val="000000"/>
                </a:solidFill>
                <a:latin typeface="Times New Roman" panose="02020603050405020304" pitchFamily="18" charset="0"/>
                <a:cs typeface="Times New Roman" panose="02020603050405020304" pitchFamily="18" charset="0"/>
              </a:rPr>
              <a:t> pareigūnų darbo grupės</a:t>
            </a:r>
          </a:p>
          <a:p>
            <a:pPr marL="0" indent="0">
              <a:buNone/>
            </a:pPr>
            <a:r>
              <a:rPr lang="lt-LT" sz="1500" dirty="0">
                <a:solidFill>
                  <a:srgbClr val="000000"/>
                </a:solidFill>
                <a:latin typeface="Times New Roman" panose="02020603050405020304" pitchFamily="18" charset="0"/>
                <a:cs typeface="Times New Roman" panose="02020603050405020304" pitchFamily="18" charset="0"/>
              </a:rPr>
              <a:t>            reagavimą į pranešimus dėl gyvūnų gerovės pažeidimų . 24 / 7</a:t>
            </a:r>
          </a:p>
          <a:p>
            <a:pPr marL="0" indent="0">
              <a:buNone/>
            </a:pPr>
            <a:r>
              <a:rPr lang="lt-LT" sz="1500" dirty="0">
                <a:solidFill>
                  <a:srgbClr val="000000"/>
                </a:solidFill>
                <a:latin typeface="Times New Roman" panose="02020603050405020304" pitchFamily="18" charset="0"/>
                <a:cs typeface="Times New Roman" panose="02020603050405020304" pitchFamily="18" charset="0"/>
              </a:rPr>
              <a:t>            teisinės bazės tobulinimas, susijęs su atsakomybės už žiaurų elgesį su gyvūnais griežtinimą;</a:t>
            </a:r>
          </a:p>
          <a:p>
            <a:pPr marL="0" indent="0">
              <a:buNone/>
            </a:pPr>
            <a:r>
              <a:rPr lang="lt-LT" sz="1500" dirty="0">
                <a:solidFill>
                  <a:srgbClr val="000000"/>
                </a:solidFill>
                <a:latin typeface="Times New Roman" panose="02020603050405020304" pitchFamily="18" charset="0"/>
                <a:cs typeface="Times New Roman" panose="02020603050405020304" pitchFamily="18" charset="0"/>
              </a:rPr>
              <a:t>            visuomenės švietimas apie atsakingą elgesį su gyvūnais, pasitelkiant švietimo ir kitas įstaigas bei organizacijas;</a:t>
            </a:r>
          </a:p>
          <a:p>
            <a:pPr marL="0" indent="0">
              <a:buNone/>
            </a:pPr>
            <a:r>
              <a:rPr lang="lt-LT" sz="1500" dirty="0">
                <a:solidFill>
                  <a:srgbClr val="000000"/>
                </a:solidFill>
                <a:latin typeface="Times New Roman" panose="02020603050405020304" pitchFamily="18" charset="0"/>
                <a:cs typeface="Times New Roman" panose="02020603050405020304" pitchFamily="18" charset="0"/>
              </a:rPr>
              <a:t>            savivaldybių lygmenyje skirti papildomą finansavimą gyvūnų globos organizacijoms.</a:t>
            </a:r>
          </a:p>
          <a:p>
            <a:pPr marL="0" indent="0">
              <a:buNone/>
            </a:pPr>
            <a:r>
              <a:rPr lang="lt-LT" sz="2000" dirty="0">
                <a:latin typeface="Times New Roman" panose="02020603050405020304" pitchFamily="18" charset="0"/>
                <a:cs typeface="Times New Roman" panose="02020603050405020304" pitchFamily="18" charset="0"/>
              </a:rPr>
              <a:t>    </a:t>
            </a:r>
          </a:p>
          <a:p>
            <a:pPr marL="0" indent="0">
              <a:buNone/>
            </a:pPr>
            <a:r>
              <a:rPr lang="lt-LT" sz="2000" dirty="0">
                <a:latin typeface="Times New Roman" panose="02020603050405020304" pitchFamily="18" charset="0"/>
                <a:cs typeface="Times New Roman" panose="02020603050405020304" pitchFamily="18" charset="0"/>
              </a:rPr>
              <a:t>    </a:t>
            </a:r>
          </a:p>
          <a:p>
            <a:pPr marL="0" indent="0">
              <a:buNone/>
            </a:pPr>
            <a:endParaRPr lang="lt-L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041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8EEF08-9B94-AFB9-1206-B7111652F30C}"/>
              </a:ext>
            </a:extLst>
          </p:cNvPr>
          <p:cNvSpPr>
            <a:spLocks noGrp="1"/>
          </p:cNvSpPr>
          <p:nvPr>
            <p:ph type="title"/>
          </p:nvPr>
        </p:nvSpPr>
        <p:spPr>
          <a:xfrm>
            <a:off x="457200" y="328247"/>
            <a:ext cx="8229600" cy="4149968"/>
          </a:xfrm>
        </p:spPr>
        <p:txBody>
          <a:bodyPr>
            <a:normAutofit/>
          </a:bodyPr>
          <a:lstStyle/>
          <a:p>
            <a:pPr>
              <a:lnSpc>
                <a:spcPct val="107000"/>
              </a:lnSpc>
              <a:spcAft>
                <a:spcPts val="800"/>
              </a:spcAft>
            </a:pPr>
            <a:r>
              <a:rPr lang="lt-LT" sz="1800" dirty="0">
                <a:latin typeface="Times New Roman" panose="02020603050405020304" pitchFamily="18" charset="0"/>
                <a:cs typeface="Times New Roman" panose="02020603050405020304" pitchFamily="18" charset="0"/>
              </a:rPr>
              <a:t>                       </a:t>
            </a:r>
            <a:r>
              <a:rPr lang="lt-LT" sz="1800" dirty="0">
                <a:effectLst/>
                <a:latin typeface="Times New Roman" panose="02020603050405020304" pitchFamily="18" charset="0"/>
                <a:ea typeface="Yu Mincho" panose="02020400000000000000" pitchFamily="18" charset="-128"/>
                <a:cs typeface="Times New Roman" panose="02020603050405020304" pitchFamily="18" charset="0"/>
              </a:rPr>
              <a:t>Atsižvelgiant į darbo grupės pasiūlymus parengti ir rengiami teisės aktai ir projektai</a:t>
            </a:r>
            <a:br>
              <a:rPr lang="lt-LT" sz="1800" dirty="0">
                <a:effectLst/>
                <a:latin typeface="Calibri" panose="020F0502020204030204" pitchFamily="34" charset="0"/>
                <a:ea typeface="Yu Mincho" panose="02020400000000000000" pitchFamily="18" charset="-128"/>
                <a:cs typeface="Times New Roman" panose="02020603050405020304" pitchFamily="18" charset="0"/>
              </a:rPr>
            </a:br>
            <a:r>
              <a:rPr lang="lt-LT" sz="1800" dirty="0">
                <a:effectLst/>
                <a:latin typeface="Times New Roman" panose="02020603050405020304" pitchFamily="18" charset="0"/>
                <a:ea typeface="Yu Mincho" panose="02020400000000000000" pitchFamily="18" charset="-128"/>
                <a:cs typeface="Times New Roman" panose="02020603050405020304" pitchFamily="18" charset="0"/>
              </a:rPr>
              <a:t> </a:t>
            </a:r>
            <a:br>
              <a:rPr lang="lt-LT" sz="1800" dirty="0">
                <a:effectLst/>
                <a:latin typeface="Calibri" panose="020F0502020204030204" pitchFamily="34" charset="0"/>
                <a:ea typeface="Yu Mincho" panose="02020400000000000000" pitchFamily="18" charset="-128"/>
                <a:cs typeface="Times New Roman" panose="02020603050405020304" pitchFamily="18" charset="0"/>
              </a:rPr>
            </a:br>
            <a: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2021 m. kovo 30 d. Nr. XIV-231 </a:t>
            </a:r>
            <a:b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b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LIETUVOS RESPUBLIKOS GYVŪNŲ GEROVĖS IR APSAUGOS ĮSTATYMO NR. VIII-500 2, 4, 7, 9, 10 IR 12 STRAIPSNIŲ PAKEITIMO</a:t>
            </a:r>
            <a: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 </a:t>
            </a: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ĮSTATYMAS</a:t>
            </a:r>
            <a:b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br>
            <a:b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br>
            <a: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LIETUVOS RESPUBLIKOS VYRIAUSYBĖS NUTARIMAS</a:t>
            </a:r>
            <a:br>
              <a:rPr lang="lt-LT" sz="1100" kern="1200"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b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DĖL LIETUVOS RESPUBLIKOS GYVŪNŲ GEROVĖS IR  apsaugos įstatymo Nr. viii-500 4 straipsnio pakeitimo įstatymo projekto </a:t>
            </a:r>
            <a:r>
              <a:rPr lang="lt-LT" sz="1100" kern="1200" cap="all" dirty="0" err="1">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nr.</a:t>
            </a: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 </a:t>
            </a:r>
            <a:r>
              <a:rPr lang="lt-LT" sz="1100" kern="1200" cap="all" dirty="0" err="1">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xivp</a:t>
            </a: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-861</a:t>
            </a:r>
            <a:br>
              <a:rPr lang="lt-LT" sz="1100" dirty="0">
                <a:effectLst/>
                <a:latin typeface="Times New Roman" panose="02020603050405020304" pitchFamily="18" charset="0"/>
                <a:ea typeface="Yu Mincho" panose="02020400000000000000" pitchFamily="18" charset="-128"/>
                <a:cs typeface="Times New Roman" panose="02020603050405020304" pitchFamily="18" charset="0"/>
              </a:rPr>
            </a:br>
            <a:r>
              <a:rPr lang="lt-LT" sz="1100" kern="1200" cap="all" dirty="0">
                <a:solidFill>
                  <a:srgbClr val="000000"/>
                </a:solidFill>
                <a:effectLst/>
                <a:latin typeface="Times New Roman" panose="02020603050405020304" pitchFamily="18" charset="0"/>
                <a:ea typeface="Yu Mincho" panose="02020400000000000000" pitchFamily="18" charset="-128"/>
                <a:cs typeface="Times New Roman" panose="02020603050405020304" pitchFamily="18" charset="0"/>
              </a:rPr>
              <a:t> </a:t>
            </a:r>
            <a:br>
              <a:rPr lang="lt-LT" sz="1100" dirty="0">
                <a:effectLst/>
                <a:latin typeface="Times New Roman" panose="02020603050405020304" pitchFamily="18" charset="0"/>
                <a:ea typeface="Yu Mincho" panose="02020400000000000000" pitchFamily="18" charset="-128"/>
                <a:cs typeface="Times New Roman" panose="02020603050405020304" pitchFamily="18" charset="0"/>
              </a:rPr>
            </a:br>
            <a:r>
              <a:rPr lang="lt-LT" sz="1100" dirty="0">
                <a:effectLst/>
                <a:latin typeface="Times New Roman" panose="02020603050405020304" pitchFamily="18" charset="0"/>
                <a:ea typeface="Yu Mincho" panose="02020400000000000000" pitchFamily="18" charset="-128"/>
                <a:cs typeface="Times New Roman" panose="02020603050405020304" pitchFamily="18" charset="0"/>
              </a:rPr>
              <a:t>LIETUVOS RESPUBLIKOS VYRIAUSYBĖS NUTARIMO PROJEKTAS </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DĖL LIETUVOS RESPUBLIKOS GYVŪNŲ GEROVĖS IR apsaugos įstatymo Nr. viii-500 4 straipsnio pakeitimo įstatymo projekto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nr.</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xivp</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-1682 ir dėl administracinių nusižengimų kodekso 346 straipsnio pakeitimo įstatymo projekto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nr.</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 </a:t>
            </a:r>
            <a:r>
              <a:rPr lang="lt-LT" sz="1100" cap="all" dirty="0" err="1">
                <a:effectLst/>
                <a:latin typeface="Times New Roman" panose="02020603050405020304" pitchFamily="18" charset="0"/>
                <a:ea typeface="Yu Mincho" panose="02020400000000000000" pitchFamily="18" charset="-128"/>
                <a:cs typeface="Times New Roman" panose="02020603050405020304" pitchFamily="18" charset="0"/>
              </a:rPr>
              <a:t>xivp</a:t>
            </a:r>
            <a:r>
              <a:rPr lang="lt-LT" sz="1100" cap="all" dirty="0">
                <a:effectLst/>
                <a:latin typeface="Times New Roman" panose="02020603050405020304" pitchFamily="18" charset="0"/>
                <a:ea typeface="Yu Mincho" panose="02020400000000000000" pitchFamily="18" charset="-128"/>
                <a:cs typeface="Times New Roman" panose="02020603050405020304" pitchFamily="18" charset="0"/>
              </a:rPr>
              <a:t>-1683</a:t>
            </a:r>
            <a:br>
              <a:rPr lang="lt-LT" sz="1100" dirty="0">
                <a:effectLst/>
                <a:latin typeface="Times New Roman" panose="02020603050405020304" pitchFamily="18" charset="0"/>
                <a:ea typeface="Yu Mincho" panose="02020400000000000000" pitchFamily="18" charset="-128"/>
                <a:cs typeface="Times New Roman" panose="02020603050405020304" pitchFamily="18" charset="0"/>
              </a:rPr>
            </a:br>
            <a:br>
              <a:rPr lang="lt-LT" sz="1100" dirty="0">
                <a:latin typeface="Times New Roman" panose="02020603050405020304" pitchFamily="18" charset="0"/>
                <a:cs typeface="Times New Roman" panose="02020603050405020304" pitchFamily="18" charset="0"/>
              </a:rPr>
            </a:br>
            <a:br>
              <a:rPr lang="lt-LT" sz="1100" dirty="0">
                <a:latin typeface="Times New Roman" panose="02020603050405020304" pitchFamily="18" charset="0"/>
                <a:cs typeface="Times New Roman" panose="02020603050405020304" pitchFamily="18" charset="0"/>
              </a:rPr>
            </a:br>
            <a:endParaRPr lang="lt-LT" sz="1100" dirty="0">
              <a:latin typeface="Times New Roman" panose="02020603050405020304" pitchFamily="18" charset="0"/>
              <a:cs typeface="Times New Roman" panose="02020603050405020304" pitchFamily="18" charset="0"/>
            </a:endParaRPr>
          </a:p>
        </p:txBody>
      </p:sp>
      <p:sp>
        <p:nvSpPr>
          <p:cNvPr id="4" name="Skaidrės numerio vietos rezervavimo ženklas 3">
            <a:extLst>
              <a:ext uri="{FF2B5EF4-FFF2-40B4-BE49-F238E27FC236}">
                <a16:creationId xmlns:a16="http://schemas.microsoft.com/office/drawing/2014/main" id="{46A9B025-CA2B-CC67-0886-179B3336F821}"/>
              </a:ext>
            </a:extLst>
          </p:cNvPr>
          <p:cNvSpPr>
            <a:spLocks noGrp="1"/>
          </p:cNvSpPr>
          <p:nvPr>
            <p:ph type="sldNum" sz="quarter" idx="12"/>
          </p:nvPr>
        </p:nvSpPr>
        <p:spPr/>
        <p:txBody>
          <a:bodyPr/>
          <a:lstStyle/>
          <a:p>
            <a:fld id="{DA9B7F88-8E2D-499B-BAD8-FA2927D3DC0E}" type="slidenum">
              <a:rPr lang="en-GB" smtClean="0"/>
              <a:pPr/>
              <a:t>4</a:t>
            </a:fld>
            <a:endParaRPr lang="en-GB"/>
          </a:p>
        </p:txBody>
      </p:sp>
    </p:spTree>
    <p:extLst>
      <p:ext uri="{BB962C8B-B14F-4D97-AF65-F5344CB8AC3E}">
        <p14:creationId xmlns:p14="http://schemas.microsoft.com/office/powerpoint/2010/main" val="427448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D2172A-A925-AB52-F84A-1679D1FF6B2C}"/>
              </a:ext>
            </a:extLst>
          </p:cNvPr>
          <p:cNvSpPr txBox="1"/>
          <p:nvPr/>
        </p:nvSpPr>
        <p:spPr>
          <a:xfrm>
            <a:off x="438959" y="1164475"/>
            <a:ext cx="8372473"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a:p>
            <a:r>
              <a:rPr lang="en-US" sz="3600" dirty="0">
                <a:cs typeface="Calibri"/>
              </a:rPr>
              <a:t>Žemės ūkio </a:t>
            </a:r>
            <a:r>
              <a:rPr lang="en-US" sz="3600" dirty="0" err="1">
                <a:cs typeface="Calibri"/>
              </a:rPr>
              <a:t>ministerijos</a:t>
            </a:r>
            <a:r>
              <a:rPr lang="en-US" sz="3600" dirty="0">
                <a:cs typeface="Calibri"/>
              </a:rPr>
              <a:t> </a:t>
            </a:r>
            <a:r>
              <a:rPr lang="en-US" sz="3600" dirty="0" err="1">
                <a:cs typeface="Calibri"/>
              </a:rPr>
              <a:t>kompetencija</a:t>
            </a:r>
            <a:r>
              <a:rPr lang="en-US" sz="3600" dirty="0">
                <a:cs typeface="Calibri"/>
              </a:rPr>
              <a:t> – </a:t>
            </a:r>
          </a:p>
          <a:p>
            <a:r>
              <a:rPr lang="en-US" sz="3600" dirty="0" err="1">
                <a:cs typeface="Calibri"/>
              </a:rPr>
              <a:t>valstybės</a:t>
            </a:r>
            <a:r>
              <a:rPr lang="en-US" sz="3600" dirty="0">
                <a:cs typeface="Calibri"/>
              </a:rPr>
              <a:t> </a:t>
            </a:r>
            <a:r>
              <a:rPr lang="en-US" sz="3600" dirty="0" err="1">
                <a:cs typeface="Calibri"/>
              </a:rPr>
              <a:t>politikos</a:t>
            </a:r>
            <a:r>
              <a:rPr lang="en-US" sz="3600" dirty="0">
                <a:cs typeface="Calibri"/>
              </a:rPr>
              <a:t> </a:t>
            </a:r>
            <a:r>
              <a:rPr lang="en-US" sz="3600" dirty="0" err="1">
                <a:cs typeface="Calibri"/>
              </a:rPr>
              <a:t>formavimas</a:t>
            </a:r>
            <a:r>
              <a:rPr lang="en-US" sz="3600" dirty="0">
                <a:cs typeface="Calibri"/>
              </a:rPr>
              <a:t> </a:t>
            </a:r>
            <a:r>
              <a:rPr lang="en-US" sz="3600" u="sng" dirty="0" err="1">
                <a:cs typeface="Calibri"/>
              </a:rPr>
              <a:t>ūkinių</a:t>
            </a:r>
            <a:r>
              <a:rPr lang="en-US" sz="3600" u="sng" dirty="0">
                <a:cs typeface="Calibri"/>
              </a:rPr>
              <a:t> </a:t>
            </a:r>
            <a:r>
              <a:rPr lang="en-US" sz="3600" u="sng" dirty="0" err="1">
                <a:cs typeface="Calibri"/>
              </a:rPr>
              <a:t>gyvūnų</a:t>
            </a:r>
            <a:r>
              <a:rPr lang="en-US" sz="3600" u="sng" dirty="0">
                <a:cs typeface="Calibri"/>
              </a:rPr>
              <a:t> gerovės </a:t>
            </a:r>
            <a:r>
              <a:rPr lang="en-US" sz="3600" u="sng" dirty="0" err="1">
                <a:cs typeface="Calibri"/>
              </a:rPr>
              <a:t>srityje</a:t>
            </a:r>
            <a:r>
              <a:rPr lang="en-US" sz="3600" dirty="0">
                <a:cs typeface="Calibri"/>
              </a:rPr>
              <a:t> </a:t>
            </a:r>
          </a:p>
          <a:p>
            <a:endParaRPr lang="en-US" dirty="0">
              <a:cs typeface="Calibri"/>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928743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D2172A-A925-AB52-F84A-1679D1FF6B2C}"/>
              </a:ext>
            </a:extLst>
          </p:cNvPr>
          <p:cNvSpPr txBox="1"/>
          <p:nvPr/>
        </p:nvSpPr>
        <p:spPr>
          <a:xfrm>
            <a:off x="323504" y="1118293"/>
            <a:ext cx="8372473"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a:p>
            <a:endParaRPr lang="en-US" dirty="0">
              <a:cs typeface="Calibri"/>
            </a:endParaRPr>
          </a:p>
          <a:p>
            <a:r>
              <a:rPr lang="en-US" sz="3600" dirty="0" err="1">
                <a:ea typeface="+mn-lt"/>
                <a:cs typeface="+mn-lt"/>
              </a:rPr>
              <a:t>Ūkinis</a:t>
            </a:r>
            <a:r>
              <a:rPr lang="en-US" sz="3600" dirty="0">
                <a:ea typeface="+mn-lt"/>
                <a:cs typeface="+mn-lt"/>
              </a:rPr>
              <a:t> </a:t>
            </a:r>
            <a:r>
              <a:rPr lang="en-US" sz="3600" dirty="0" err="1">
                <a:ea typeface="+mn-lt"/>
                <a:cs typeface="+mn-lt"/>
              </a:rPr>
              <a:t>gyvūnas</a:t>
            </a:r>
            <a:r>
              <a:rPr lang="en-US" sz="3600" dirty="0">
                <a:ea typeface="+mn-lt"/>
                <a:cs typeface="+mn-lt"/>
              </a:rPr>
              <a:t> - </a:t>
            </a:r>
            <a:r>
              <a:rPr lang="en-US" sz="3600" dirty="0" err="1">
                <a:ea typeface="+mn-lt"/>
                <a:cs typeface="+mn-lt"/>
              </a:rPr>
              <a:t>gyvūnas</a:t>
            </a:r>
            <a:r>
              <a:rPr lang="en-US" sz="3600" dirty="0">
                <a:ea typeface="+mn-lt"/>
                <a:cs typeface="+mn-lt"/>
              </a:rPr>
              <a:t>, </a:t>
            </a:r>
            <a:r>
              <a:rPr lang="en-US" sz="3600" dirty="0" err="1">
                <a:ea typeface="+mn-lt"/>
                <a:cs typeface="+mn-lt"/>
              </a:rPr>
              <a:t>laikomas</a:t>
            </a:r>
            <a:r>
              <a:rPr lang="en-US" sz="3600" dirty="0">
                <a:ea typeface="+mn-lt"/>
                <a:cs typeface="+mn-lt"/>
              </a:rPr>
              <a:t> </a:t>
            </a:r>
            <a:r>
              <a:rPr lang="en-US" sz="3600" dirty="0" err="1">
                <a:ea typeface="+mn-lt"/>
                <a:cs typeface="+mn-lt"/>
              </a:rPr>
              <a:t>ar</a:t>
            </a:r>
            <a:r>
              <a:rPr lang="en-US" sz="3600" dirty="0">
                <a:ea typeface="+mn-lt"/>
                <a:cs typeface="+mn-lt"/>
              </a:rPr>
              <a:t> </a:t>
            </a:r>
          </a:p>
          <a:p>
            <a:r>
              <a:rPr lang="en-US" sz="3600" dirty="0" err="1">
                <a:ea typeface="+mn-lt"/>
                <a:cs typeface="+mn-lt"/>
              </a:rPr>
              <a:t>veisiamas</a:t>
            </a:r>
            <a:r>
              <a:rPr lang="en-US" sz="3600" dirty="0">
                <a:ea typeface="+mn-lt"/>
                <a:cs typeface="+mn-lt"/>
              </a:rPr>
              <a:t> </a:t>
            </a:r>
            <a:r>
              <a:rPr lang="en-US" sz="3600" dirty="0" err="1">
                <a:ea typeface="+mn-lt"/>
                <a:cs typeface="+mn-lt"/>
              </a:rPr>
              <a:t>maistui</a:t>
            </a:r>
            <a:r>
              <a:rPr lang="en-US" sz="3600" dirty="0">
                <a:ea typeface="+mn-lt"/>
                <a:cs typeface="+mn-lt"/>
              </a:rPr>
              <a:t>, </a:t>
            </a:r>
            <a:r>
              <a:rPr lang="en-US" sz="3600" dirty="0" err="1">
                <a:ea typeface="+mn-lt"/>
                <a:cs typeface="+mn-lt"/>
              </a:rPr>
              <a:t>kailiams</a:t>
            </a:r>
            <a:r>
              <a:rPr lang="en-US" sz="3600" dirty="0">
                <a:ea typeface="+mn-lt"/>
                <a:cs typeface="+mn-lt"/>
              </a:rPr>
              <a:t>, </a:t>
            </a:r>
            <a:r>
              <a:rPr lang="en-US" sz="3600" dirty="0" err="1">
                <a:ea typeface="+mn-lt"/>
                <a:cs typeface="+mn-lt"/>
              </a:rPr>
              <a:t>vaistams</a:t>
            </a:r>
            <a:r>
              <a:rPr lang="en-US" sz="3600" dirty="0">
                <a:ea typeface="+mn-lt"/>
                <a:cs typeface="+mn-lt"/>
              </a:rPr>
              <a:t> ir </a:t>
            </a:r>
            <a:r>
              <a:rPr lang="en-US" sz="3600" dirty="0" err="1">
                <a:ea typeface="+mn-lt"/>
                <a:cs typeface="+mn-lt"/>
              </a:rPr>
              <a:t>kitai</a:t>
            </a:r>
            <a:r>
              <a:rPr lang="en-US" sz="3600" dirty="0">
                <a:ea typeface="+mn-lt"/>
                <a:cs typeface="+mn-lt"/>
              </a:rPr>
              <a:t> </a:t>
            </a:r>
            <a:r>
              <a:rPr lang="en-US" sz="3600" dirty="0" err="1">
                <a:ea typeface="+mn-lt"/>
                <a:cs typeface="+mn-lt"/>
              </a:rPr>
              <a:t>produkcijai</a:t>
            </a:r>
            <a:r>
              <a:rPr lang="en-US" sz="3600" dirty="0">
                <a:ea typeface="+mn-lt"/>
                <a:cs typeface="+mn-lt"/>
              </a:rPr>
              <a:t> </a:t>
            </a:r>
            <a:r>
              <a:rPr lang="en-US" sz="3600" dirty="0" err="1">
                <a:ea typeface="+mn-lt"/>
                <a:cs typeface="+mn-lt"/>
              </a:rPr>
              <a:t>gauti</a:t>
            </a:r>
            <a:r>
              <a:rPr lang="en-US" sz="3600" dirty="0">
                <a:ea typeface="+mn-lt"/>
                <a:cs typeface="+mn-lt"/>
              </a:rPr>
              <a:t>, </a:t>
            </a:r>
            <a:r>
              <a:rPr lang="en-US" sz="3600" dirty="0" err="1">
                <a:ea typeface="+mn-lt"/>
                <a:cs typeface="+mn-lt"/>
              </a:rPr>
              <a:t>darbo</a:t>
            </a:r>
            <a:r>
              <a:rPr lang="en-US" sz="3600" dirty="0">
                <a:ea typeface="+mn-lt"/>
                <a:cs typeface="+mn-lt"/>
              </a:rPr>
              <a:t> ir </a:t>
            </a:r>
            <a:r>
              <a:rPr lang="en-US" sz="3600" dirty="0" err="1">
                <a:ea typeface="+mn-lt"/>
                <a:cs typeface="+mn-lt"/>
              </a:rPr>
              <a:t>kitais</a:t>
            </a:r>
            <a:r>
              <a:rPr lang="en-US" sz="3600" dirty="0">
                <a:ea typeface="+mn-lt"/>
                <a:cs typeface="+mn-lt"/>
              </a:rPr>
              <a:t> </a:t>
            </a:r>
            <a:r>
              <a:rPr lang="en-US" sz="3600" dirty="0" err="1">
                <a:ea typeface="+mn-lt"/>
                <a:cs typeface="+mn-lt"/>
              </a:rPr>
              <a:t>tikslais</a:t>
            </a:r>
            <a:endParaRPr lang="en-US" sz="3600" dirty="0">
              <a:ea typeface="+mn-lt"/>
              <a:cs typeface="+mn-lt"/>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323900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421FC03-28A2-0472-3483-2D31573CF818}"/>
              </a:ext>
            </a:extLst>
          </p:cNvPr>
          <p:cNvSpPr>
            <a:spLocks noGrp="1"/>
          </p:cNvSpPr>
          <p:nvPr>
            <p:ph type="title"/>
          </p:nvPr>
        </p:nvSpPr>
        <p:spPr/>
        <p:txBody>
          <a:bodyPr>
            <a:normAutofit fontScale="90000"/>
          </a:bodyPr>
          <a:lstStyle/>
          <a:p>
            <a:r>
              <a:rPr lang="lt-LT" sz="1800" b="1" dirty="0">
                <a:effectLst/>
                <a:latin typeface="Times New Roman" panose="02020603050405020304" pitchFamily="18" charset="0"/>
                <a:ea typeface="Yu Mincho" panose="02020400000000000000" pitchFamily="18" charset="-128"/>
                <a:cs typeface="Times New Roman" panose="02020603050405020304" pitchFamily="18" charset="0"/>
              </a:rPr>
              <a:t>KAIP SUPRANTAME GYVŪNŲ GEROVĘ</a:t>
            </a:r>
            <a:br>
              <a:rPr lang="lt-LT" sz="1800" dirty="0">
                <a:effectLst/>
                <a:latin typeface="Calibri" panose="020F0502020204030204" pitchFamily="34" charset="0"/>
                <a:ea typeface="Yu Mincho" panose="02020400000000000000" pitchFamily="18" charset="-128"/>
                <a:cs typeface="Times New Roman" panose="02020603050405020304" pitchFamily="18" charset="0"/>
              </a:rPr>
            </a:br>
            <a:endParaRPr lang="lt-LT" dirty="0"/>
          </a:p>
        </p:txBody>
      </p:sp>
      <p:sp>
        <p:nvSpPr>
          <p:cNvPr id="3" name="Turinio vietos rezervavimo ženklas 2">
            <a:extLst>
              <a:ext uri="{FF2B5EF4-FFF2-40B4-BE49-F238E27FC236}">
                <a16:creationId xmlns:a16="http://schemas.microsoft.com/office/drawing/2014/main" id="{FA484622-E8E5-6E10-7D32-69D89BDA92ED}"/>
              </a:ext>
            </a:extLst>
          </p:cNvPr>
          <p:cNvSpPr>
            <a:spLocks noGrp="1"/>
          </p:cNvSpPr>
          <p:nvPr>
            <p:ph idx="1"/>
          </p:nvPr>
        </p:nvSpPr>
        <p:spPr/>
        <p:txBody>
          <a:bodyPr/>
          <a:lstStyle/>
          <a:p>
            <a:pPr>
              <a:lnSpc>
                <a:spcPct val="107000"/>
              </a:lnSpc>
              <a:spcAft>
                <a:spcPts val="800"/>
              </a:spcAft>
            </a:pPr>
            <a:r>
              <a:rPr lang="lt-LT" sz="1800" b="1" dirty="0">
                <a:effectLst/>
                <a:latin typeface="Times New Roman" panose="02020603050405020304" pitchFamily="18" charset="0"/>
                <a:ea typeface="Yu Mincho" panose="02020400000000000000" pitchFamily="18" charset="-128"/>
                <a:cs typeface="Times New Roman" panose="02020603050405020304" pitchFamily="18" charset="0"/>
              </a:rPr>
              <a:t> Trys gyvūnų gerovės vertinimo sistemos </a:t>
            </a:r>
            <a:endParaRPr lang="lt-L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lnSpc>
                <a:spcPct val="107000"/>
              </a:lnSpc>
              <a:spcAft>
                <a:spcPts val="800"/>
              </a:spcAft>
              <a:buNone/>
            </a:pPr>
            <a:r>
              <a:rPr lang="lt-LT" sz="1800" b="1" dirty="0">
                <a:effectLst/>
                <a:latin typeface="Times New Roman" panose="02020603050405020304" pitchFamily="18" charset="0"/>
                <a:ea typeface="Yu Mincho" panose="02020400000000000000" pitchFamily="18" charset="-128"/>
                <a:cs typeface="Times New Roman" panose="02020603050405020304" pitchFamily="18" charset="0"/>
              </a:rPr>
              <a:t> </a:t>
            </a:r>
            <a:endParaRPr lang="lt-L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nSpc>
                <a:spcPct val="107000"/>
              </a:lnSpc>
              <a:buFont typeface="+mj-lt"/>
              <a:buAutoNum type="arabicPeriod"/>
            </a:pPr>
            <a:r>
              <a:rPr lang="lt-LT" sz="1800" dirty="0">
                <a:effectLst/>
                <a:latin typeface="Times New Roman" panose="02020603050405020304" pitchFamily="18" charset="0"/>
                <a:ea typeface="Yu Mincho" panose="02020400000000000000" pitchFamily="18" charset="-128"/>
                <a:cs typeface="Times New Roman" panose="02020603050405020304" pitchFamily="18" charset="0"/>
              </a:rPr>
              <a:t>Pagal penkias teises ir laisves.</a:t>
            </a:r>
            <a:endParaRPr lang="lt-L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nSpc>
                <a:spcPct val="107000"/>
              </a:lnSpc>
              <a:buFont typeface="+mj-lt"/>
              <a:buAutoNum type="arabicPeriod"/>
            </a:pPr>
            <a:r>
              <a:rPr lang="lt-LT" sz="1800" dirty="0">
                <a:effectLst/>
                <a:latin typeface="Times New Roman" panose="02020603050405020304" pitchFamily="18" charset="0"/>
                <a:ea typeface="Yu Mincho" panose="02020400000000000000" pitchFamily="18" charset="-128"/>
                <a:cs typeface="Times New Roman" panose="02020603050405020304" pitchFamily="18" charset="0"/>
              </a:rPr>
              <a:t>Pagal poreikių indeksą.</a:t>
            </a:r>
            <a:endParaRPr lang="lt-L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mj-lt"/>
              <a:buAutoNum type="arabicPeriod"/>
            </a:pPr>
            <a:r>
              <a:rPr lang="lt-LT" sz="1800" dirty="0">
                <a:effectLst/>
                <a:latin typeface="Times New Roman" panose="02020603050405020304" pitchFamily="18" charset="0"/>
                <a:ea typeface="Yu Mincho" panose="02020400000000000000" pitchFamily="18" charset="-128"/>
                <a:cs typeface="Times New Roman" panose="02020603050405020304" pitchFamily="18" charset="0"/>
              </a:rPr>
              <a:t>Klasikinis vertinimas </a:t>
            </a:r>
            <a:endParaRPr lang="lt-LT" dirty="0"/>
          </a:p>
        </p:txBody>
      </p:sp>
      <p:sp>
        <p:nvSpPr>
          <p:cNvPr id="4" name="Skaidrės numerio vietos rezervavimo ženklas 3">
            <a:extLst>
              <a:ext uri="{FF2B5EF4-FFF2-40B4-BE49-F238E27FC236}">
                <a16:creationId xmlns:a16="http://schemas.microsoft.com/office/drawing/2014/main" id="{3E505579-AEAC-A501-14D5-E6CFD86A11FC}"/>
              </a:ext>
            </a:extLst>
          </p:cNvPr>
          <p:cNvSpPr>
            <a:spLocks noGrp="1"/>
          </p:cNvSpPr>
          <p:nvPr>
            <p:ph type="sldNum" sz="quarter" idx="12"/>
          </p:nvPr>
        </p:nvSpPr>
        <p:spPr/>
        <p:txBody>
          <a:bodyPr/>
          <a:lstStyle/>
          <a:p>
            <a:fld id="{DA9B7F88-8E2D-499B-BAD8-FA2927D3DC0E}" type="slidenum">
              <a:rPr lang="en-GB" smtClean="0"/>
              <a:pPr/>
              <a:t>7</a:t>
            </a:fld>
            <a:endParaRPr lang="en-GB"/>
          </a:p>
        </p:txBody>
      </p:sp>
    </p:spTree>
    <p:extLst>
      <p:ext uri="{BB962C8B-B14F-4D97-AF65-F5344CB8AC3E}">
        <p14:creationId xmlns:p14="http://schemas.microsoft.com/office/powerpoint/2010/main" val="3171204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89EF363-C056-829B-DB81-6DD53C9C383B}"/>
              </a:ext>
            </a:extLst>
          </p:cNvPr>
          <p:cNvSpPr>
            <a:spLocks noGrp="1"/>
          </p:cNvSpPr>
          <p:nvPr>
            <p:ph type="title"/>
          </p:nvPr>
        </p:nvSpPr>
        <p:spPr/>
        <p:txBody>
          <a:bodyPr/>
          <a:lstStyle/>
          <a:p>
            <a:r>
              <a:rPr lang="lt-LT" sz="1800" b="1" dirty="0">
                <a:solidFill>
                  <a:srgbClr val="000000"/>
                </a:solidFill>
                <a:effectLst/>
                <a:latin typeface="Times New Roman" panose="02020603050405020304" pitchFamily="18" charset="0"/>
                <a:ea typeface="Yu Mincho" panose="02020400000000000000" pitchFamily="18" charset="-128"/>
              </a:rPr>
              <a:t>Pasaulinės gyvūnų sveikatos organizacijos pateikiama  gyvūnų gerovės apibrėžtis</a:t>
            </a:r>
            <a:endParaRPr lang="lt-LT" b="1" dirty="0"/>
          </a:p>
        </p:txBody>
      </p:sp>
      <p:sp>
        <p:nvSpPr>
          <p:cNvPr id="3" name="Turinio vietos rezervavimo ženklas 2">
            <a:extLst>
              <a:ext uri="{FF2B5EF4-FFF2-40B4-BE49-F238E27FC236}">
                <a16:creationId xmlns:a16="http://schemas.microsoft.com/office/drawing/2014/main" id="{C691B959-124F-2801-7E15-82421B4725E7}"/>
              </a:ext>
            </a:extLst>
          </p:cNvPr>
          <p:cNvSpPr>
            <a:spLocks noGrp="1"/>
          </p:cNvSpPr>
          <p:nvPr>
            <p:ph idx="1"/>
          </p:nvPr>
        </p:nvSpPr>
        <p:spPr/>
        <p:txBody>
          <a:bodyPr/>
          <a:lstStyle/>
          <a:p>
            <a:r>
              <a:rPr lang="lt-LT" sz="1800" i="1" dirty="0">
                <a:solidFill>
                  <a:srgbClr val="000000"/>
                </a:solidFill>
                <a:effectLst/>
                <a:latin typeface="Times New Roman" panose="02020603050405020304" pitchFamily="18" charset="0"/>
                <a:ea typeface="Yu Mincho" panose="02020400000000000000" pitchFamily="18" charset="-128"/>
              </a:rPr>
              <a:t>Gyvūno gerovė yra pakankama, jeigu jis yra sveikas, jam patogu, jis tinkamai pasimaitinęs, saugus, gali elgtis pagal savo(natūralią) prigimtį ir jeigu jo nevargina nemaloni būsena, kaipo antai skausmas, baimė ar stresas“</a:t>
            </a:r>
            <a:endParaRPr lang="lt-LT" dirty="0"/>
          </a:p>
        </p:txBody>
      </p:sp>
      <p:sp>
        <p:nvSpPr>
          <p:cNvPr id="4" name="Skaidrės numerio vietos rezervavimo ženklas 3">
            <a:extLst>
              <a:ext uri="{FF2B5EF4-FFF2-40B4-BE49-F238E27FC236}">
                <a16:creationId xmlns:a16="http://schemas.microsoft.com/office/drawing/2014/main" id="{593A174D-F909-4D05-9522-6C48A97E18AD}"/>
              </a:ext>
            </a:extLst>
          </p:cNvPr>
          <p:cNvSpPr>
            <a:spLocks noGrp="1"/>
          </p:cNvSpPr>
          <p:nvPr>
            <p:ph type="sldNum" sz="quarter" idx="12"/>
          </p:nvPr>
        </p:nvSpPr>
        <p:spPr/>
        <p:txBody>
          <a:bodyPr/>
          <a:lstStyle/>
          <a:p>
            <a:fld id="{DA9B7F88-8E2D-499B-BAD8-FA2927D3DC0E}" type="slidenum">
              <a:rPr lang="en-GB" smtClean="0"/>
              <a:pPr/>
              <a:t>8</a:t>
            </a:fld>
            <a:endParaRPr lang="en-GB"/>
          </a:p>
        </p:txBody>
      </p:sp>
    </p:spTree>
    <p:extLst>
      <p:ext uri="{BB962C8B-B14F-4D97-AF65-F5344CB8AC3E}">
        <p14:creationId xmlns:p14="http://schemas.microsoft.com/office/powerpoint/2010/main" val="1015335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F3ECB7-3668-1B17-B12B-AC10938156CB}"/>
              </a:ext>
            </a:extLst>
          </p:cNvPr>
          <p:cNvSpPr txBox="1"/>
          <p:nvPr/>
        </p:nvSpPr>
        <p:spPr>
          <a:xfrm>
            <a:off x="540132" y="1203870"/>
            <a:ext cx="8168684"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cs typeface="Calibri"/>
              </a:rPr>
              <a:t>Svarbiausi</a:t>
            </a:r>
            <a:r>
              <a:rPr lang="en-US">
                <a:cs typeface="Calibri"/>
              </a:rPr>
              <a:t> </a:t>
            </a:r>
            <a:r>
              <a:rPr lang="en-US" err="1">
                <a:cs typeface="Calibri"/>
              </a:rPr>
              <a:t>nacionaliniai</a:t>
            </a:r>
            <a:r>
              <a:rPr lang="en-US">
                <a:cs typeface="Calibri"/>
              </a:rPr>
              <a:t> </a:t>
            </a:r>
            <a:r>
              <a:rPr lang="en-US" err="1">
                <a:cs typeface="Calibri"/>
              </a:rPr>
              <a:t>ir</a:t>
            </a:r>
            <a:r>
              <a:rPr lang="en-US">
                <a:cs typeface="Calibri"/>
              </a:rPr>
              <a:t> ES </a:t>
            </a:r>
            <a:r>
              <a:rPr lang="en-US" err="1">
                <a:cs typeface="Calibri"/>
              </a:rPr>
              <a:t>teisės</a:t>
            </a:r>
            <a:r>
              <a:rPr lang="en-US">
                <a:cs typeface="Calibri"/>
              </a:rPr>
              <a:t> </a:t>
            </a:r>
            <a:r>
              <a:rPr lang="en-US" err="1">
                <a:cs typeface="Calibri"/>
              </a:rPr>
              <a:t>aktai</a:t>
            </a:r>
            <a:r>
              <a:rPr lang="en-US">
                <a:cs typeface="Calibri"/>
              </a:rPr>
              <a:t>:</a:t>
            </a:r>
          </a:p>
          <a:p>
            <a:r>
              <a:rPr lang="en-US">
                <a:ea typeface="+mn-lt"/>
                <a:cs typeface="+mn-lt"/>
              </a:rPr>
              <a:t>1998 m. </a:t>
            </a:r>
            <a:r>
              <a:rPr lang="en-US" err="1">
                <a:ea typeface="+mn-lt"/>
                <a:cs typeface="+mn-lt"/>
              </a:rPr>
              <a:t>liepos</a:t>
            </a:r>
            <a:r>
              <a:rPr lang="en-US">
                <a:ea typeface="+mn-lt"/>
                <a:cs typeface="+mn-lt"/>
              </a:rPr>
              <a:t> 20 d. </a:t>
            </a:r>
            <a:r>
              <a:rPr lang="en-US" err="1">
                <a:ea typeface="+mn-lt"/>
                <a:cs typeface="+mn-lt"/>
              </a:rPr>
              <a:t>Tarybos</a:t>
            </a:r>
            <a:r>
              <a:rPr lang="en-US">
                <a:ea typeface="+mn-lt"/>
                <a:cs typeface="+mn-lt"/>
              </a:rPr>
              <a:t> </a:t>
            </a:r>
            <a:r>
              <a:rPr lang="en-US" err="1">
                <a:ea typeface="+mn-lt"/>
                <a:cs typeface="+mn-lt"/>
              </a:rPr>
              <a:t>direktyva</a:t>
            </a:r>
            <a:r>
              <a:rPr lang="en-US">
                <a:ea typeface="+mn-lt"/>
                <a:cs typeface="+mn-lt"/>
              </a:rPr>
              <a:t> 98/58/EB </a:t>
            </a:r>
            <a:r>
              <a:rPr lang="en-US" err="1">
                <a:ea typeface="+mn-lt"/>
                <a:cs typeface="+mn-lt"/>
              </a:rPr>
              <a:t>dėl</a:t>
            </a:r>
            <a:r>
              <a:rPr lang="en-US">
                <a:ea typeface="+mn-lt"/>
                <a:cs typeface="+mn-lt"/>
              </a:rPr>
              <a:t> </a:t>
            </a:r>
            <a:r>
              <a:rPr lang="en-US" err="1">
                <a:ea typeface="+mn-lt"/>
                <a:cs typeface="+mn-lt"/>
              </a:rPr>
              <a:t>ūkinės</a:t>
            </a:r>
            <a:r>
              <a:rPr lang="en-US">
                <a:ea typeface="+mn-lt"/>
                <a:cs typeface="+mn-lt"/>
              </a:rPr>
              <a:t> </a:t>
            </a:r>
            <a:r>
              <a:rPr lang="en-US" err="1">
                <a:ea typeface="+mn-lt"/>
                <a:cs typeface="+mn-lt"/>
              </a:rPr>
              <a:t>paskirties</a:t>
            </a:r>
            <a:r>
              <a:rPr lang="en-US">
                <a:ea typeface="+mn-lt"/>
                <a:cs typeface="+mn-lt"/>
              </a:rPr>
              <a:t> </a:t>
            </a:r>
            <a:r>
              <a:rPr lang="en-US" err="1">
                <a:ea typeface="+mn-lt"/>
                <a:cs typeface="+mn-lt"/>
              </a:rPr>
              <a:t>gyvūnų</a:t>
            </a:r>
            <a:r>
              <a:rPr lang="en-US">
                <a:ea typeface="+mn-lt"/>
                <a:cs typeface="+mn-lt"/>
              </a:rPr>
              <a:t> </a:t>
            </a:r>
            <a:r>
              <a:rPr lang="en-US" err="1">
                <a:ea typeface="+mn-lt"/>
                <a:cs typeface="+mn-lt"/>
              </a:rPr>
              <a:t>apsaugos</a:t>
            </a:r>
            <a:endParaRPr lang="en-US" err="1"/>
          </a:p>
          <a:p>
            <a:r>
              <a:rPr lang="en-US">
                <a:ea typeface="+mn-lt"/>
                <a:cs typeface="+mn-lt"/>
              </a:rPr>
              <a:t>Lietuvos </a:t>
            </a:r>
            <a:r>
              <a:rPr lang="en-US" err="1">
                <a:ea typeface="+mn-lt"/>
                <a:cs typeface="+mn-lt"/>
              </a:rPr>
              <a:t>Respublikos</a:t>
            </a:r>
            <a:r>
              <a:rPr lang="en-US">
                <a:ea typeface="+mn-lt"/>
                <a:cs typeface="+mn-lt"/>
              </a:rPr>
              <a:t> </a:t>
            </a:r>
            <a:r>
              <a:rPr lang="en-US" err="1">
                <a:ea typeface="+mn-lt"/>
                <a:cs typeface="+mn-lt"/>
              </a:rPr>
              <a:t>gyvūnų</a:t>
            </a:r>
            <a:r>
              <a:rPr lang="en-US">
                <a:ea typeface="+mn-lt"/>
                <a:cs typeface="+mn-lt"/>
              </a:rPr>
              <a:t> </a:t>
            </a:r>
            <a:r>
              <a:rPr lang="en-US" err="1">
                <a:ea typeface="+mn-lt"/>
                <a:cs typeface="+mn-lt"/>
              </a:rPr>
              <a:t>gerovės</a:t>
            </a:r>
            <a:r>
              <a:rPr lang="en-US">
                <a:ea typeface="+mn-lt"/>
                <a:cs typeface="+mn-lt"/>
              </a:rPr>
              <a:t> </a:t>
            </a:r>
            <a:r>
              <a:rPr lang="en-US" err="1">
                <a:ea typeface="+mn-lt"/>
                <a:cs typeface="+mn-lt"/>
              </a:rPr>
              <a:t>ir</a:t>
            </a:r>
            <a:r>
              <a:rPr lang="en-US">
                <a:ea typeface="+mn-lt"/>
                <a:cs typeface="+mn-lt"/>
              </a:rPr>
              <a:t> </a:t>
            </a:r>
            <a:r>
              <a:rPr lang="en-US" err="1">
                <a:ea typeface="+mn-lt"/>
                <a:cs typeface="+mn-lt"/>
              </a:rPr>
              <a:t>apsaugos</a:t>
            </a:r>
            <a:r>
              <a:rPr lang="en-US">
                <a:ea typeface="+mn-lt"/>
                <a:cs typeface="+mn-lt"/>
              </a:rPr>
              <a:t> </a:t>
            </a:r>
            <a:r>
              <a:rPr lang="en-US" err="1">
                <a:ea typeface="+mn-lt"/>
                <a:cs typeface="+mn-lt"/>
              </a:rPr>
              <a:t>įstatymas</a:t>
            </a:r>
            <a:endParaRPr lang="en-US">
              <a:ea typeface="+mn-lt"/>
              <a:cs typeface="+mn-lt"/>
            </a:endParaRPr>
          </a:p>
          <a:p>
            <a:r>
              <a:rPr lang="en-US" err="1">
                <a:ea typeface="+mn-lt"/>
                <a:cs typeface="+mn-lt"/>
              </a:rPr>
              <a:t>Valstybinės</a:t>
            </a:r>
            <a:r>
              <a:rPr lang="en-US">
                <a:ea typeface="+mn-lt"/>
                <a:cs typeface="+mn-lt"/>
              </a:rPr>
              <a:t> </a:t>
            </a:r>
            <a:r>
              <a:rPr lang="en-US" err="1">
                <a:ea typeface="+mn-lt"/>
                <a:cs typeface="+mn-lt"/>
              </a:rPr>
              <a:t>maisto</a:t>
            </a:r>
            <a:r>
              <a:rPr lang="en-US">
                <a:ea typeface="+mn-lt"/>
                <a:cs typeface="+mn-lt"/>
              </a:rPr>
              <a:t> </a:t>
            </a:r>
            <a:r>
              <a:rPr lang="en-US" err="1">
                <a:ea typeface="+mn-lt"/>
                <a:cs typeface="+mn-lt"/>
              </a:rPr>
              <a:t>ir</a:t>
            </a:r>
            <a:r>
              <a:rPr lang="en-US">
                <a:ea typeface="+mn-lt"/>
                <a:cs typeface="+mn-lt"/>
              </a:rPr>
              <a:t> </a:t>
            </a:r>
            <a:r>
              <a:rPr lang="en-US" err="1">
                <a:ea typeface="+mn-lt"/>
                <a:cs typeface="+mn-lt"/>
              </a:rPr>
              <a:t>veterinarijos</a:t>
            </a:r>
            <a:r>
              <a:rPr lang="en-US">
                <a:ea typeface="+mn-lt"/>
                <a:cs typeface="+mn-lt"/>
              </a:rPr>
              <a:t> </a:t>
            </a:r>
            <a:r>
              <a:rPr lang="en-US" err="1">
                <a:ea typeface="+mn-lt"/>
                <a:cs typeface="+mn-lt"/>
              </a:rPr>
              <a:t>tarnybos</a:t>
            </a:r>
            <a:r>
              <a:rPr lang="en-US">
                <a:ea typeface="+mn-lt"/>
                <a:cs typeface="+mn-lt"/>
              </a:rPr>
              <a:t> </a:t>
            </a:r>
            <a:r>
              <a:rPr lang="en-US" err="1">
                <a:ea typeface="+mn-lt"/>
                <a:cs typeface="+mn-lt"/>
              </a:rPr>
              <a:t>direktoriaus</a:t>
            </a:r>
            <a:r>
              <a:rPr lang="en-US">
                <a:ea typeface="+mn-lt"/>
                <a:cs typeface="+mn-lt"/>
              </a:rPr>
              <a:t> 2019 m. </a:t>
            </a:r>
            <a:r>
              <a:rPr lang="en-US" err="1">
                <a:ea typeface="+mn-lt"/>
                <a:cs typeface="+mn-lt"/>
              </a:rPr>
              <a:t>rugsėjo</a:t>
            </a:r>
            <a:r>
              <a:rPr lang="en-US">
                <a:ea typeface="+mn-lt"/>
                <a:cs typeface="+mn-lt"/>
              </a:rPr>
              <a:t> 20 d. </a:t>
            </a:r>
            <a:r>
              <a:rPr lang="en-US" err="1">
                <a:ea typeface="+mn-lt"/>
                <a:cs typeface="+mn-lt"/>
              </a:rPr>
              <a:t>įsakymas</a:t>
            </a:r>
            <a:r>
              <a:rPr lang="en-US">
                <a:ea typeface="+mn-lt"/>
                <a:cs typeface="+mn-lt"/>
              </a:rPr>
              <a:t> Nr. B1-690  „</a:t>
            </a:r>
            <a:r>
              <a:rPr lang="en-US" err="1">
                <a:ea typeface="+mn-lt"/>
                <a:cs typeface="+mn-lt"/>
              </a:rPr>
              <a:t>Dėl</a:t>
            </a:r>
            <a:r>
              <a:rPr lang="en-US">
                <a:ea typeface="+mn-lt"/>
                <a:cs typeface="+mn-lt"/>
              </a:rPr>
              <a:t> </a:t>
            </a:r>
            <a:r>
              <a:rPr lang="en-US" err="1">
                <a:ea typeface="+mn-lt"/>
                <a:cs typeface="+mn-lt"/>
              </a:rPr>
              <a:t>Ūkinės</a:t>
            </a:r>
            <a:r>
              <a:rPr lang="en-US">
                <a:ea typeface="+mn-lt"/>
                <a:cs typeface="+mn-lt"/>
              </a:rPr>
              <a:t> </a:t>
            </a:r>
            <a:r>
              <a:rPr lang="en-US" err="1">
                <a:ea typeface="+mn-lt"/>
                <a:cs typeface="+mn-lt"/>
              </a:rPr>
              <a:t>paskirties</a:t>
            </a:r>
            <a:r>
              <a:rPr lang="en-US">
                <a:ea typeface="+mn-lt"/>
                <a:cs typeface="+mn-lt"/>
              </a:rPr>
              <a:t> </a:t>
            </a:r>
            <a:r>
              <a:rPr lang="en-US" err="1">
                <a:ea typeface="+mn-lt"/>
                <a:cs typeface="+mn-lt"/>
              </a:rPr>
              <a:t>gyvūnų</a:t>
            </a:r>
            <a:r>
              <a:rPr lang="en-US">
                <a:ea typeface="+mn-lt"/>
                <a:cs typeface="+mn-lt"/>
              </a:rPr>
              <a:t> </a:t>
            </a:r>
            <a:r>
              <a:rPr lang="en-US" err="1">
                <a:ea typeface="+mn-lt"/>
                <a:cs typeface="+mn-lt"/>
              </a:rPr>
              <a:t>gerovės</a:t>
            </a:r>
            <a:r>
              <a:rPr lang="en-US">
                <a:ea typeface="+mn-lt"/>
                <a:cs typeface="+mn-lt"/>
              </a:rPr>
              <a:t> </a:t>
            </a:r>
            <a:r>
              <a:rPr lang="en-US" err="1">
                <a:ea typeface="+mn-lt"/>
                <a:cs typeface="+mn-lt"/>
              </a:rPr>
              <a:t>reikalavimų</a:t>
            </a:r>
            <a:r>
              <a:rPr lang="en-US">
                <a:ea typeface="+mn-lt"/>
                <a:cs typeface="+mn-lt"/>
              </a:rPr>
              <a:t> </a:t>
            </a:r>
            <a:r>
              <a:rPr lang="en-US" err="1">
                <a:ea typeface="+mn-lt"/>
                <a:cs typeface="+mn-lt"/>
              </a:rPr>
              <a:t>patvirtinimo</a:t>
            </a:r>
            <a:r>
              <a:rPr lang="en-US">
                <a:ea typeface="+mn-lt"/>
                <a:cs typeface="+mn-lt"/>
              </a:rPr>
              <a:t>“</a:t>
            </a:r>
            <a:endParaRPr lang="en-US"/>
          </a:p>
          <a:p>
            <a:r>
              <a:rPr lang="en-US">
                <a:cs typeface="Calibri"/>
              </a:rPr>
              <a:t>...</a:t>
            </a:r>
          </a:p>
          <a:p>
            <a:r>
              <a:rPr lang="en-US">
                <a:cs typeface="Calibri"/>
              </a:rPr>
              <a:t>…</a:t>
            </a: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727375475"/>
      </p:ext>
    </p:extLst>
  </p:cSld>
  <p:clrMapOvr>
    <a:masterClrMapping/>
  </p:clrMapOvr>
</p:sld>
</file>

<file path=ppt/theme/theme1.xml><?xml version="1.0" encoding="utf-8"?>
<a:theme xmlns:a="http://schemas.openxmlformats.org/drawingml/2006/main" name="ZUM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ZUM PPT template (002).pptx  -  Tik skaityti" id="{7F436046-F3F6-4520-8AB3-D81269D02C44}" vid="{332B72F7-2300-4B3F-863E-43245681ED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410986FB263A4F94202C116B3ED1C3" ma:contentTypeVersion="8" ma:contentTypeDescription="Create a new document." ma:contentTypeScope="" ma:versionID="30860e90d0b80badb5c9e11df860e482">
  <xsd:schema xmlns:xsd="http://www.w3.org/2001/XMLSchema" xmlns:xs="http://www.w3.org/2001/XMLSchema" xmlns:p="http://schemas.microsoft.com/office/2006/metadata/properties" xmlns:ns2="c488262e-fee8-4365-a613-8b9e3fbd1795" xmlns:ns3="63783bbd-3efe-4ae6-b83d-d59d748d4472" targetNamespace="http://schemas.microsoft.com/office/2006/metadata/properties" ma:root="true" ma:fieldsID="d03137594a77882959925cada76fe0ff" ns2:_="" ns3:_="">
    <xsd:import namespace="c488262e-fee8-4365-a613-8b9e3fbd1795"/>
    <xsd:import namespace="63783bbd-3efe-4ae6-b83d-d59d748d447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88262e-fee8-4365-a613-8b9e3fbd17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3783bbd-3efe-4ae6-b83d-d59d748d447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2B8D86-E53E-41A2-9186-4A690BD6B4F2}">
  <ds:schemaRefs>
    <ds:schemaRef ds:uri="http://schemas.microsoft.com/sharepoint/v3/contenttype/forms"/>
  </ds:schemaRefs>
</ds:datastoreItem>
</file>

<file path=customXml/itemProps2.xml><?xml version="1.0" encoding="utf-8"?>
<ds:datastoreItem xmlns:ds="http://schemas.openxmlformats.org/officeDocument/2006/customXml" ds:itemID="{904E68C7-AF3C-460D-909D-1D19ACBF5927}">
  <ds:schemaRefs>
    <ds:schemaRef ds:uri="63783bbd-3efe-4ae6-b83d-d59d748d4472"/>
    <ds:schemaRef ds:uri="c488262e-fee8-4365-a613-8b9e3fbd17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265D5C0-B7E3-4221-AA84-F2D0F2BE00A2}">
  <ds:schemaRefs>
    <ds:schemaRef ds:uri="63783bbd-3efe-4ae6-b83d-d59d748d4472"/>
    <ds:schemaRef ds:uri="c488262e-fee8-4365-a613-8b9e3fbd179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ZUM PPT template</Template>
  <TotalTime>399</TotalTime>
  <Words>1177</Words>
  <Application>Microsoft Office PowerPoint</Application>
  <PresentationFormat>Demonstracija ekrane (16:9)</PresentationFormat>
  <Paragraphs>99</Paragraphs>
  <Slides>15</Slides>
  <Notes>5</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15</vt:i4>
      </vt:variant>
    </vt:vector>
  </HeadingPairs>
  <TitlesOfParts>
    <vt:vector size="19" baseType="lpstr">
      <vt:lpstr>Arial</vt:lpstr>
      <vt:lpstr>Calibri</vt:lpstr>
      <vt:lpstr>Times New Roman</vt:lpstr>
      <vt:lpstr>ZUM PPT template</vt:lpstr>
      <vt:lpstr>„PowerPoint“ pateiktis</vt:lpstr>
      <vt:lpstr>              Gyvūnų augintinių gerovė – Aplinkos ministerijos kompetencija    2022 m. kovo 24 d. Nr. XIV-974 LIETUVOS RESPUBLIKOS GYVŪNŲ GEROVĖS IR APSAUGOS ĮSTATYMO NR. VIII-500 3 IR 7 STRAIPSNIŲ PAKEITIMO ĮSTATYMAS   </vt:lpstr>
      <vt:lpstr> </vt:lpstr>
      <vt:lpstr>                       Atsižvelgiant į darbo grupės pasiūlymus parengti ir rengiami teisės aktai ir projektai   2021 m. kovo 30 d. Nr. XIV-231  LIETUVOS RESPUBLIKOS GYVŪNŲ GEROVĖS IR APSAUGOS ĮSTATYMO NR. VIII-500 2, 4, 7, 9, 10 IR 12 STRAIPSNIŲ PAKEITIMO ĮSTATYMAS  LIETUVOS RESPUBLIKOS VYRIAUSYBĖS NUTARIMAS DĖL LIETUVOS RESPUBLIKOS GYVŪNŲ GEROVĖS IR  apsaugos įstatymo Nr. viii-500 4 straipsnio pakeitimo įstatymo projekto nr. xivp-861   LIETUVOS RESPUBLIKOS VYRIAUSYBĖS NUTARIMO PROJEKTAS DĖL LIETUVOS RESPUBLIKOS GYVŪNŲ GEROVĖS IR apsaugos įstatymo Nr. viii-500 4 straipsnio pakeitimo įstatymo projekto nr. xivp-1682 ir dėl administracinių nusižengimų kodekso 346 straipsnio pakeitimo įstatymo projekto nr. xivp-1683   </vt:lpstr>
      <vt:lpstr>„PowerPoint“ pateiktis</vt:lpstr>
      <vt:lpstr>„PowerPoint“ pateiktis</vt:lpstr>
      <vt:lpstr>KAIP SUPRANTAME GYVŪNŲ GEROVĘ </vt:lpstr>
      <vt:lpstr>Pasaulinės gyvūnų sveikatos organizacijos pateikiama  gyvūnų gerovės apibrėžtis</vt:lpstr>
      <vt:lpstr>„PowerPoint“ pateiktis</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Kristina Indriošienė</dc:creator>
  <cp:lastModifiedBy>Arūnas Raila</cp:lastModifiedBy>
  <cp:revision>21</cp:revision>
  <dcterms:created xsi:type="dcterms:W3CDTF">2022-09-05T07:04:46Z</dcterms:created>
  <dcterms:modified xsi:type="dcterms:W3CDTF">2022-10-13T12:15:39Z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0x0101009E410986FB263A4F94202C116B3ED1C3</vt:lpwstr>
  </property>
</Properties>
</file>