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81" r:id="rId3"/>
    <p:sldId id="355" r:id="rId4"/>
    <p:sldId id="371" r:id="rId5"/>
    <p:sldId id="372" r:id="rId6"/>
    <p:sldId id="374" r:id="rId7"/>
    <p:sldId id="356" r:id="rId8"/>
  </p:sldIdLst>
  <p:sldSz cx="9144000" cy="6858000" type="screen4x3"/>
  <p:notesSz cx="7315200" cy="9601200"/>
  <p:defaultTextStyle>
    <a:defPPr>
      <a:defRPr lang="lt-L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4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035F6F1C-A304-4185-B7ED-03BB088D0C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lt-LT"/>
              <a:t>Mikrobiota ir gyvūnas - sąveika, sveikatingumas, gerovė ir produkcija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C71E5B2A-9B8D-47A7-930B-F18A70F917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lt-LT"/>
              <a:t>2022-09-30</a:t>
            </a:r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1E158431-B03B-4471-80B8-8561B602DF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fi-FI"/>
              <a:t>Dr. Vytautas Ribikauskas, LSMU VA</a:t>
            </a:r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97E2F561-4632-4234-91B8-29A2124DC7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1D0CDB-F087-4EDB-8AD3-9B9D6899CAF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094602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3B0CA8-E6E4-4010-AAC4-A6DF247719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t-LT"/>
              <a:t>Mikrobiota ir gyvūnas - sąveika, sveikatingumas, gerovė ir produkcija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404E3D-3037-4461-9680-C7D7E3DFA6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t-LT"/>
              <a:t>2022-09-30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0DF663A-DB26-4D7D-8211-722DFD9BB5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lt-LT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DD584B-8B0F-49C5-B005-B0E5B2138D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t-LT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C8A9E-5132-4AB2-9F17-DFBAE5E8D3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Dr. Vytautas Ribikauskas, LSMU VA</a:t>
            </a:r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E9464-1777-4EE9-B9AE-3207F0EF42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fld id="{7E1C389D-7637-4ABC-A90C-7448B876C55E}" type="slidenum">
              <a:rPr lang="lt-LT" altLang="lt-LT"/>
              <a:pPr/>
              <a:t>‹#›</a:t>
            </a:fld>
            <a:endParaRPr lang="lt-LT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F44EC-1DC6-4F4E-A7DF-3D31123EC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415B3-6281-44F0-9D9E-1C8FB69C136B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CCA68-0053-461A-94F8-0B6745121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3D8B0-12D5-4CCE-B278-B37FC5A11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A5720-A26B-4638-A18D-ADB4536DB674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886668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1FF91-4228-45C4-B6E4-9D8BFFB3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CD9C-A729-4B49-976A-913EA6402018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7F13F-4374-4474-A5E2-E6036DCB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17B35-6595-46FC-A29A-13524CE7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213F9-91AF-4150-8E56-0799D66383B8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593834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4B131-AA86-4473-97B2-D797FA262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8C83F-E8BE-46C4-AB71-92DC84DA32BA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581D6-0B45-4B88-AC97-4E2C674F3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D6541-A974-4B36-907E-8EBEA8956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B83CA-C925-4F02-83D3-47CD8EBE1D8F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571485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Pavadinimas, turinys ir dviejų stulpelių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1143000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quarter" idx="2"/>
          </p:nvPr>
        </p:nvSpPr>
        <p:spPr>
          <a:xfrm>
            <a:off x="4645025" y="1981200"/>
            <a:ext cx="3810000" cy="1981200"/>
          </a:xfrm>
        </p:spPr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3"/>
          </p:nvPr>
        </p:nvSpPr>
        <p:spPr>
          <a:xfrm>
            <a:off x="4645025" y="4114800"/>
            <a:ext cx="3810000" cy="1981200"/>
          </a:xfrm>
        </p:spPr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56A36C3-3490-4716-8B8D-DB023C570E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LSMU, dr. Vytautas Ribikauskas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3FD1871-8CA7-4554-8CBB-D1BAEE5D50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DE37073-916F-40B7-B63A-CD1E1C35F68E}" type="slidenum">
              <a:rPr lang="en-US" altLang="lt-LT"/>
              <a:pPr lvl="1"/>
              <a:t>‹#›</a:t>
            </a:fld>
            <a:endParaRPr lang="en-US" altLang="lt-L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976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Pavadinimas, tekstas ir dviejų stulpelių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1143000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quarter" idx="2"/>
          </p:nvPr>
        </p:nvSpPr>
        <p:spPr>
          <a:xfrm>
            <a:off x="4645025" y="1981200"/>
            <a:ext cx="3810000" cy="1981200"/>
          </a:xfrm>
        </p:spPr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3"/>
          </p:nvPr>
        </p:nvSpPr>
        <p:spPr>
          <a:xfrm>
            <a:off x="4645025" y="4114800"/>
            <a:ext cx="3810000" cy="1981200"/>
          </a:xfrm>
        </p:spPr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FC99CF27-CCEA-4797-9F26-9626ED003D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LSMU, dr. Vytautas Ribikauskas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62145C34-6E67-497B-A125-FF189D40F5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4223CB67-BA8F-4AF4-B466-7F3131C15F82}" type="slidenum">
              <a:rPr lang="en-US" altLang="lt-LT"/>
              <a:pPr lvl="1"/>
              <a:t>‹#›</a:t>
            </a:fld>
            <a:endParaRPr lang="en-US" altLang="lt-L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688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EA908-49FC-4E01-91C9-FFA41B26B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78106-A488-4BFD-9FA2-DAC522E78E43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8DCC-06EE-4B2A-BA7E-3BD88814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56AE0-5CA4-4E1E-ABB2-49DF2CF14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4257F-4E2F-40B9-9AE9-881C3347D280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100875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E862-278D-4E5B-98CC-7A0C6AF6B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D301F-CEA1-48E9-B4F9-A0D3F9DB8FAF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94D40-E43A-4F9A-B6DF-9498E3601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D3DF5-A3F9-448B-B3C6-0530937E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2B654-CA78-44D7-82B4-3BEA6E7F55CA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51195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SMU">
            <a:extLst>
              <a:ext uri="{FF2B5EF4-FFF2-40B4-BE49-F238E27FC236}">
                <a16:creationId xmlns:a16="http://schemas.microsoft.com/office/drawing/2014/main" id="{36AF6611-C21C-4DA0-A6EA-E8B37940E1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453188"/>
            <a:ext cx="2016125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6A305F9-84B2-4994-937E-F579BE75B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0C2AD-848D-44C3-B184-2C5A7D526688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00859F-17BE-4E7F-B72B-629AA76FB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B39C11C-FF78-4A9B-B4E1-08C1F923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011E3-1A9F-486F-BFFA-558DD0F2DB34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5945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33AB2D-DE4D-4CF1-B9FD-947EF086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BCE0B-BC95-422A-B97B-2AB5AE771310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3E2853-C291-464F-A96D-77E5AB56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7C2CF7-E61F-40C6-A082-31EB82CE9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F4F3A-102F-4432-A479-CB7F80FF2C47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5747746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7161706-ECAA-44C2-B420-B551CD9D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CA5AE-EA98-4E37-8F5F-AD2E0E446AD6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9755AB8-338C-48B3-9EA7-6D7E80EEE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09BDE60-1C47-46F5-AB58-E8481345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8A175-3004-4E3E-A371-0408441FC4A2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992669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F0C99F8-6D1E-4ECC-952C-409993AD5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95E5F-CAA0-47E9-9931-1E082143F3CD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76C5F57-5C48-4C6E-9410-2ABB66257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061C6F7-F501-40D5-BD80-5EA1796F9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F0A9B-64AF-46EB-A350-A6F641A87897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61656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SMU">
            <a:extLst>
              <a:ext uri="{FF2B5EF4-FFF2-40B4-BE49-F238E27FC236}">
                <a16:creationId xmlns:a16="http://schemas.microsoft.com/office/drawing/2014/main" id="{7D4F33BE-DABD-4EB7-B3FF-0B629308E8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456363"/>
            <a:ext cx="21605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LSMU Veterinarijos fakultetas">
            <a:extLst>
              <a:ext uri="{FF2B5EF4-FFF2-40B4-BE49-F238E27FC236}">
                <a16:creationId xmlns:a16="http://schemas.microsoft.com/office/drawing/2014/main" id="{73128F4C-72AA-4AB5-BEE5-0D15046A4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338" y="643890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C:\Users\Liudas\Desktop\kmu www\veterinarijos-ak.gif">
            <a:extLst>
              <a:ext uri="{FF2B5EF4-FFF2-40B4-BE49-F238E27FC236}">
                <a16:creationId xmlns:a16="http://schemas.microsoft.com/office/drawing/2014/main" id="{BE795D5B-F172-416D-96E5-62E250FF95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6480175"/>
            <a:ext cx="249238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23EE7B3-C5C7-40D2-8252-B0B07A3978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32031E8-46B7-484A-985D-5BC0DBDAAE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64BA39-837B-40ED-91E6-77A2C58DB05B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8108029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A119FD1-FEA1-42D9-B317-8930F0B18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E2ABD-51A2-4394-B48A-58951A54E16C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0DBAFA-78FD-4428-B03D-3FCDEB67D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948E26-F329-4FA4-97F9-5160C33A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57608-3F3D-4BA5-B3F0-6748AC7B879B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800245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7B22BD-A3BC-45C8-ACD2-D8D6E4F0A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C9E80-F4A2-43D4-8D34-53E344138802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A836F0-B215-406F-8FDA-C24C0366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6E1F5A-E885-4168-9FCF-091685DD5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66180-70AD-4CC9-8B14-9368F93CB925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526282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860269-C65A-4599-B722-B3D5DED3D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000A1-42E6-40E5-BCC7-1D6E87094D84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7E9609-0137-406C-8511-37002902A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5BEA73-E4DD-40B2-ADBE-C32FD00DA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5CD3F-4B16-47C1-ACA1-8A9554EFCE26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0553479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7B141-133F-45E9-A12F-A6CC6A06C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CC96E-90D4-47A2-B0A0-6B3F47AC2CE5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FDFF7-12CE-4007-8439-F1337FA1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6D1C6-FA1C-4254-ADC4-D0EF48144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5024C-D3D0-4822-B6DA-BC4EFADA0479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109350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C0501-C5DE-4B62-AA4F-1E756018F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EF854-F514-4DC5-95C6-E9961F5DE931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021A1-1D34-4799-B2CB-68D401F3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69558-1A35-49F7-8259-8FD38D09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D5450-109A-4943-913B-D3455940416B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25084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41078-A288-4243-BD91-1873DE411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F91F6-0E57-4D3E-9B2A-A5643E1515E9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ED19C-D7D0-4466-AB38-7C2E309F7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E754C-7343-446C-9CF3-0FC75B3DA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5846B-09CB-4FA7-99E8-2B9377842957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21118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F8E8A6-EA4F-46C4-83C8-054CD6C79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E8C4F-ED16-4341-956F-8D39BA929ED8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7C69F0-73E0-4BFD-AC95-121244AE9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19ABE0-2E27-439A-AABC-A26A58946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FAFA2-6CCD-4676-969F-ED0020CECFAC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46219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15498CC-4F5E-45A3-BFC1-443251D7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7CE7D-CF9A-46E0-BB77-8D949B5E04CC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66662CC-A4A3-4D39-8E79-E6A9FE4F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944CC1-2D31-467D-99B1-ECCECAED3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625ED-B3D2-42B8-BF01-C1E9EAC74F19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674539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41D07C-632C-4408-9D08-0C5ED6F8D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57A4B-EED5-4937-8BCE-37DAD6F55131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42006E6-75D5-41C0-9485-6B0AE1275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56DA6F1-9243-4C25-A46D-F8B2EC9E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6D427-D2C5-4989-AC10-6A519C754CE2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96872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98787AE-6407-41F5-99A4-BD21D078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BD0BD-69A2-46E3-96FE-78DCB5EB4E4D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2E71AC8-3908-426D-8FB0-3DED830F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DBFC3E-ABE6-437C-A012-C3FB0732A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C98E3-0AAB-455A-9DB7-8236E83359E5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93439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01C268E-5A82-479A-88CD-28F8B3C4D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F420A-6FE8-4499-8340-1AAAFB82A679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BBCA2E8-3651-40B7-85E3-CC0820C22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10839F-6A66-479F-86D5-4BF673442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4DB4D-98D0-41EE-9913-BA8A797A6C3A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30515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4A2F61-361A-4901-804D-22B1B5B1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71944-4D0B-4C71-8602-7AF95F7186B1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90A0EC-BFC4-42A5-9D49-FC3A84FFA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D11C648-34DA-4391-B521-AB2F8AB6E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FBACD-F1AA-4286-82BB-7EDED98299AA}" type="slidenum">
              <a:rPr lang="lt-LT" altLang="lt-LT"/>
              <a:pPr/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5162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F2095BB-8B3A-47ED-874A-FE8926F0ECE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title style</a:t>
            </a:r>
            <a:endParaRPr lang="lt-LT" altLang="lt-L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64D8388-6AEF-4081-9CED-2F92270A27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  <a:endParaRPr lang="lt-LT" alt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9AE50-5D6B-43AF-B022-6B071F948E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152414-B05A-4482-BD33-3470F8D25671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52C18-6D7B-465A-81AB-055C2DDA6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128A1-7F60-429D-B8C3-D10699C31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1F4FE4E-4FBB-4E77-A1E9-64787B5590AF}" type="slidenum">
              <a:rPr lang="lt-LT" altLang="lt-LT"/>
              <a:pPr/>
              <a:t>‹#›</a:t>
            </a:fld>
            <a:endParaRPr lang="lt-LT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3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39" r:id="rId12"/>
    <p:sldLayoutId id="214748404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FCA5179B-0043-4E7B-BCFB-3C4087D4B1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title style</a:t>
            </a:r>
            <a:endParaRPr lang="lt-LT" altLang="lt-LT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76CE0BA3-5157-4661-AA08-EFA2BEFBF6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  <a:endParaRPr lang="lt-LT" alt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494CE-09D4-40C6-AEDA-8D94EF1B1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FD375D-D890-4117-8CB9-05F4FA13BB90}" type="datetime1">
              <a:rPr lang="lt-LT"/>
              <a:pPr>
                <a:defRPr/>
              </a:pPr>
              <a:t>2022-10-06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F9D47-2B02-4DD6-9308-5771A2362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05967-34B4-4CE1-BA19-CA2750E09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6112871-BF12-4F4B-A20B-35185B6EF7E3}" type="slidenum">
              <a:rPr lang="lt-LT" altLang="lt-LT"/>
              <a:pPr/>
              <a:t>‹#›</a:t>
            </a:fld>
            <a:endParaRPr lang="lt-LT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29" r:id="rId2"/>
    <p:sldLayoutId id="2147484041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2" name="Rectangle 8198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4" name="Pavadinimas 1">
            <a:extLst>
              <a:ext uri="{FF2B5EF4-FFF2-40B4-BE49-F238E27FC236}">
                <a16:creationId xmlns:a16="http://schemas.microsoft.com/office/drawing/2014/main" id="{0E467F8A-1EA8-4662-91E0-062BC3BBB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485" y="1122363"/>
            <a:ext cx="3017520" cy="3204134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lt-LT" altLang="lt-LT" sz="2900"/>
              <a:t>ES politika ir ES specializuotųjų organizacijų veikla gyvūnų augintinių ir ūkinių gyvūnų gerovės</a:t>
            </a:r>
            <a:br>
              <a:rPr lang="lt-LT" altLang="lt-LT" sz="2900"/>
            </a:br>
            <a:r>
              <a:rPr lang="lt-LT" altLang="lt-LT" sz="2900"/>
              <a:t>srityje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BD378515-51D9-4102-A7EA-B154DCC41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485" y="4872922"/>
            <a:ext cx="2949980" cy="1208141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lt-LT" sz="1700"/>
              <a:t>Dr. Vytautas Ribikauskas</a:t>
            </a:r>
          </a:p>
          <a:p>
            <a:pPr algn="l">
              <a:lnSpc>
                <a:spcPct val="90000"/>
              </a:lnSpc>
              <a:defRPr/>
            </a:pPr>
            <a:r>
              <a:rPr lang="lt-LT" sz="1700"/>
              <a:t>LSMU Veterinarijos akademija, </a:t>
            </a:r>
          </a:p>
          <a:p>
            <a:pPr algn="l">
              <a:lnSpc>
                <a:spcPct val="90000"/>
              </a:lnSpc>
              <a:defRPr/>
            </a:pPr>
            <a:r>
              <a:rPr lang="lt-LT" sz="1700"/>
              <a:t>Gyvūnų gerovės centras</a:t>
            </a:r>
          </a:p>
          <a:p>
            <a:pPr algn="l">
              <a:lnSpc>
                <a:spcPct val="90000"/>
              </a:lnSpc>
              <a:defRPr/>
            </a:pPr>
            <a:r>
              <a:rPr lang="lt-LT" sz="1700"/>
              <a:t>vytautas.ribikauskas@lsmuni.lt</a:t>
            </a:r>
          </a:p>
        </p:txBody>
      </p:sp>
      <p:sp>
        <p:nvSpPr>
          <p:cNvPr id="8201" name="Rectangle 820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03" name="Rectangle 820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30175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98D89A63-DAAC-41D3-8E75-37F99D3B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456" y="785987"/>
            <a:ext cx="5134772" cy="51347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>
            <a:extLst>
              <a:ext uri="{FF2B5EF4-FFF2-40B4-BE49-F238E27FC236}">
                <a16:creationId xmlns:a16="http://schemas.microsoft.com/office/drawing/2014/main" id="{B79BDD4D-3688-42E6-B8E5-20EB2E937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2601"/>
            <a:ext cx="8229600" cy="778098"/>
          </a:xfrm>
        </p:spPr>
        <p:txBody>
          <a:bodyPr/>
          <a:lstStyle/>
          <a:p>
            <a:pPr eaLnBrk="1" hangingPunct="1"/>
            <a:r>
              <a:rPr lang="lt-LT" altLang="lt-LT" sz="3200" dirty="0"/>
              <a:t>Pagrindiniai ES ūkinių gyvūnų gerovės įstatymai</a:t>
            </a:r>
          </a:p>
        </p:txBody>
      </p:sp>
      <p:sp>
        <p:nvSpPr>
          <p:cNvPr id="12292" name="Skaidrės numerio vietos rezervavimo ženklas 6">
            <a:extLst>
              <a:ext uri="{FF2B5EF4-FFF2-40B4-BE49-F238E27FC236}">
                <a16:creationId xmlns:a16="http://schemas.microsoft.com/office/drawing/2014/main" id="{D7FAB5AF-8085-433E-8077-8F1F686154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fld id="{9A5202A4-51FA-42B6-94D5-5F1E32343E41}" type="slidenum">
              <a:rPr lang="en-US" altLang="lt-LT" sz="1400">
                <a:latin typeface="Arial" panose="020B0604020202020204" pitchFamily="34" charset="0"/>
              </a:rPr>
              <a:pPr lvl="1">
                <a:spcBef>
                  <a:spcPct val="0"/>
                </a:spcBef>
                <a:buFontTx/>
                <a:buNone/>
              </a:pPr>
              <a:t>2</a:t>
            </a:fld>
            <a:endParaRPr lang="en-US" altLang="lt-LT" sz="1400">
              <a:latin typeface="Times New Roman" panose="02020603050405020304" pitchFamily="18" charset="0"/>
            </a:endParaRPr>
          </a:p>
        </p:txBody>
      </p:sp>
      <p:cxnSp>
        <p:nvCxnSpPr>
          <p:cNvPr id="27" name="Straight Connector 29">
            <a:extLst>
              <a:ext uri="{FF2B5EF4-FFF2-40B4-BE49-F238E27FC236}">
                <a16:creationId xmlns:a16="http://schemas.microsoft.com/office/drawing/2014/main" id="{0B90BC56-698C-4912-AE68-66AFB3631ADD}"/>
              </a:ext>
            </a:extLst>
          </p:cNvPr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FC9934B-5D9A-4E88-BDF8-4A2CC6823646}"/>
              </a:ext>
            </a:extLst>
          </p:cNvPr>
          <p:cNvSpPr txBox="1"/>
          <p:nvPr/>
        </p:nvSpPr>
        <p:spPr>
          <a:xfrm>
            <a:off x="573018" y="2473214"/>
            <a:ext cx="43590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2005 - Tarybos reglamentas (EB) Nr. 1/2005, dėl gyvūnų apsaugos juos vežant ir atliekant susijusias operacijas</a:t>
            </a:r>
          </a:p>
          <a:p>
            <a:r>
              <a:rPr lang="lt-LT" dirty="0"/>
              <a:t>2007 - Tarybos direktyva 2007/43/EB, nustatanti būtiniausias broilerių apsaugos taisykles</a:t>
            </a:r>
          </a:p>
        </p:txBody>
      </p:sp>
      <p:pic>
        <p:nvPicPr>
          <p:cNvPr id="5" name="Paveikslėlis 4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DA040970-4432-4270-9684-2BD0E802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143701"/>
            <a:ext cx="3988638" cy="2251741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88C20192-7B9D-469C-BC85-996BFB750038}"/>
              </a:ext>
            </a:extLst>
          </p:cNvPr>
          <p:cNvSpPr txBox="1"/>
          <p:nvPr/>
        </p:nvSpPr>
        <p:spPr>
          <a:xfrm>
            <a:off x="573018" y="823289"/>
            <a:ext cx="792088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1974 – gyvulių skerdimo reglamentavimas</a:t>
            </a:r>
          </a:p>
          <a:p>
            <a:r>
              <a:rPr lang="lt-LT" dirty="0"/>
              <a:t>1978 – Europos konvencija dėl ūkinės paskirties gyvūnų apsaugos</a:t>
            </a:r>
          </a:p>
          <a:p>
            <a:r>
              <a:rPr lang="lt-LT" dirty="0"/>
              <a:t>1998 – Tarybos direktyva 98/58/EB dėl ūkinės paskirties gyvūnų apsaugos</a:t>
            </a:r>
          </a:p>
          <a:p>
            <a:r>
              <a:rPr lang="lt-LT" dirty="0"/>
              <a:t>1999 - Tarybos direktyva 1999/74/EB, nustatanti būtiniausius dedeklių vištų apsaugos standartus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69146C2-0755-40AF-B9FE-AA85A3AFB58A}"/>
              </a:ext>
            </a:extLst>
          </p:cNvPr>
          <p:cNvSpPr txBox="1"/>
          <p:nvPr/>
        </p:nvSpPr>
        <p:spPr>
          <a:xfrm>
            <a:off x="573018" y="4395442"/>
            <a:ext cx="80325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2008 - Tarybos direktyva 2008/119/EB, nustatanti būtiniausius veršelių apsaugos standartus</a:t>
            </a:r>
          </a:p>
          <a:p>
            <a:r>
              <a:rPr lang="lt-LT" dirty="0"/>
              <a:t>2008 - Tarybos direktyva 2008/120/EB, nustatanti būtiniausius kiaulių apsaugos standartus</a:t>
            </a:r>
          </a:p>
          <a:p>
            <a:r>
              <a:rPr lang="lt-LT" dirty="0"/>
              <a:t>2009 - Tarybos reglamentas (EB) Nr. 1099/2009 dėl žudomų gyvūnų apsaugos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>
            <a:extLst>
              <a:ext uri="{FF2B5EF4-FFF2-40B4-BE49-F238E27FC236}">
                <a16:creationId xmlns:a16="http://schemas.microsoft.com/office/drawing/2014/main" id="{B79BDD4D-3688-42E6-B8E5-20EB2E937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z="3200" dirty="0"/>
              <a:t>Kiti su gyvūnų gerove susiję ES dokumentai, strategijos, gairės</a:t>
            </a:r>
          </a:p>
        </p:txBody>
      </p:sp>
      <p:sp>
        <p:nvSpPr>
          <p:cNvPr id="12292" name="Skaidrės numerio vietos rezervavimo ženklas 6">
            <a:extLst>
              <a:ext uri="{FF2B5EF4-FFF2-40B4-BE49-F238E27FC236}">
                <a16:creationId xmlns:a16="http://schemas.microsoft.com/office/drawing/2014/main" id="{D7FAB5AF-8085-433E-8077-8F1F686154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fld id="{9A5202A4-51FA-42B6-94D5-5F1E32343E41}" type="slidenum">
              <a:rPr lang="en-US" altLang="lt-LT" sz="1400">
                <a:latin typeface="Arial" panose="020B0604020202020204" pitchFamily="34" charset="0"/>
              </a:rPr>
              <a:pPr lvl="1">
                <a:spcBef>
                  <a:spcPct val="0"/>
                </a:spcBef>
                <a:buFontTx/>
                <a:buNone/>
              </a:pPr>
              <a:t>3</a:t>
            </a:fld>
            <a:endParaRPr lang="en-US" altLang="lt-LT" sz="1400">
              <a:latin typeface="Times New Roman" panose="02020603050405020304" pitchFamily="18" charset="0"/>
            </a:endParaRPr>
          </a:p>
        </p:txBody>
      </p:sp>
      <p:cxnSp>
        <p:nvCxnSpPr>
          <p:cNvPr id="27" name="Straight Connector 29">
            <a:extLst>
              <a:ext uri="{FF2B5EF4-FFF2-40B4-BE49-F238E27FC236}">
                <a16:creationId xmlns:a16="http://schemas.microsoft.com/office/drawing/2014/main" id="{0B90BC56-698C-4912-AE68-66AFB3631ADD}"/>
              </a:ext>
            </a:extLst>
          </p:cNvPr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FC9934B-5D9A-4E88-BDF8-4A2CC6823646}"/>
              </a:ext>
            </a:extLst>
          </p:cNvPr>
          <p:cNvSpPr txBox="1"/>
          <p:nvPr/>
        </p:nvSpPr>
        <p:spPr>
          <a:xfrm>
            <a:off x="683568" y="1417638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ES strategija dėl gyvūnų gerovės apsaugos 2012–2015 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dirty="0"/>
              <a:t>2021 - ES strategijos įvertinimas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Šalys narės neatitinka; sudėtingos taisyklės; trūksta ryšio su Bendrąja žemės ūkio politika ir kitomis sritimis, tokiomis kaip žuvininkystė, prekyba, aplinka ir transportas; vartotojai mažai informuoti apie produktų kilmę; neaptariami tokie dalykai kaip transportas dideliais atstumais, produktų ženklinimas, melžiamų galvijų gerovė, antibiotikų naudojimas.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2020 – ES strategija „Nuo ūkio iki stalo“ (</a:t>
            </a:r>
            <a:r>
              <a:rPr lang="en-US" dirty="0"/>
              <a:t>EU Farm to Fork </a:t>
            </a:r>
            <a:r>
              <a:rPr lang="en-US" dirty="0" err="1"/>
              <a:t>Strateg</a:t>
            </a:r>
            <a:r>
              <a:rPr lang="lt-LT" dirty="0"/>
              <a:t>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2021 - Europos piliečių iniciatyva dėl gyvūnų veisimo narvuose uždraudimo (angl. „</a:t>
            </a:r>
            <a:r>
              <a:rPr lang="lt-LT" dirty="0" err="1"/>
              <a:t>End</a:t>
            </a:r>
            <a:r>
              <a:rPr lang="lt-LT" dirty="0"/>
              <a:t>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Cage</a:t>
            </a:r>
            <a:r>
              <a:rPr lang="lt-LT" dirty="0"/>
              <a:t> </a:t>
            </a:r>
            <a:r>
              <a:rPr lang="lt-LT" dirty="0" err="1"/>
              <a:t>Age</a:t>
            </a:r>
            <a:r>
              <a:rPr lang="lt-LT" dirty="0"/>
              <a:t>“)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dirty="0"/>
              <a:t>Nenaudoti narvų vištų dedeklių, veislinių vištų, triušių, putpelių</a:t>
            </a:r>
            <a:r>
              <a:rPr lang="en-US" dirty="0"/>
              <a:t>,</a:t>
            </a:r>
            <a:r>
              <a:rPr lang="lt-LT" dirty="0"/>
              <a:t>ančių ir žąsų laikymui; nenaudoti paršiavimosi gardų, individualių veršelių aptvarų. </a:t>
            </a:r>
            <a:endParaRPr lang="en-US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D5E0936C-E26A-4E78-8A0A-C6199386B7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97" y="5229200"/>
            <a:ext cx="955541" cy="1011514"/>
          </a:xfrm>
          <a:prstGeom prst="rect">
            <a:avLst/>
          </a:prstGeom>
        </p:spPr>
      </p:pic>
      <p:pic>
        <p:nvPicPr>
          <p:cNvPr id="5" name="Paveikslėlis 4">
            <a:extLst>
              <a:ext uri="{FF2B5EF4-FFF2-40B4-BE49-F238E27FC236}">
                <a16:creationId xmlns:a16="http://schemas.microsoft.com/office/drawing/2014/main" id="{B9D9BCB0-85AF-4592-A022-854F8E6B8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81" y="2204864"/>
            <a:ext cx="1519342" cy="151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>
            <a:extLst>
              <a:ext uri="{FF2B5EF4-FFF2-40B4-BE49-F238E27FC236}">
                <a16:creationId xmlns:a16="http://schemas.microsoft.com/office/drawing/2014/main" id="{B79BDD4D-3688-42E6-B8E5-20EB2E937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z="3200" dirty="0"/>
              <a:t>Pagrindinės ES gyvūnų gerovės institucijos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C9934B-5D9A-4E88-BDF8-4A2CC6823646}"/>
              </a:ext>
            </a:extLst>
          </p:cNvPr>
          <p:cNvSpPr txBox="1"/>
          <p:nvPr/>
        </p:nvSpPr>
        <p:spPr>
          <a:xfrm>
            <a:off x="683568" y="1417638"/>
            <a:ext cx="79208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Maisto</a:t>
            </a:r>
            <a:r>
              <a:rPr lang="lt-LT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veterinarijos</a:t>
            </a:r>
            <a:r>
              <a:rPr lang="lt-LT" dirty="0"/>
              <a:t> </a:t>
            </a:r>
            <a:r>
              <a:rPr lang="en-US" dirty="0" err="1"/>
              <a:t>tarnyba</a:t>
            </a:r>
            <a:r>
              <a:rPr lang="lt-LT" dirty="0"/>
              <a:t> - Vienas iš Europos Komisijos Sveikatos ir vartotojų reikalų generaliniam direktoratui priklausančių direktoratų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Europos </a:t>
            </a:r>
            <a:r>
              <a:rPr lang="en-US" dirty="0" err="1"/>
              <a:t>maisto</a:t>
            </a:r>
            <a:r>
              <a:rPr lang="en-US" dirty="0"/>
              <a:t> </a:t>
            </a:r>
            <a:r>
              <a:rPr lang="en-US" dirty="0" err="1"/>
              <a:t>saugos</a:t>
            </a:r>
            <a:r>
              <a:rPr lang="en-US" dirty="0"/>
              <a:t> </a:t>
            </a:r>
            <a:r>
              <a:rPr lang="en-US" dirty="0" err="1"/>
              <a:t>tarnyba</a:t>
            </a: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Jungtinė gyvūnų gerovės ir apsaugos grupė (</a:t>
            </a:r>
            <a:r>
              <a:rPr lang="en-US" dirty="0"/>
              <a:t>Intergroup on the Welfare and Conservation of Animals</a:t>
            </a:r>
            <a:r>
              <a:rPr lang="lt-LT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ES Gyvūnų gerovės platforma (2017)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ES Gyvūnų gerovės referenciniai centrai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dirty="0"/>
              <a:t>Kiaulių gerovės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dirty="0"/>
              <a:t>Paukščių ir kitų smulkių ūkinių gyvūnų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dirty="0"/>
              <a:t>Atrajotojų ir arklių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ACD30D69-706C-4A11-8594-0385E233B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848"/>
            <a:ext cx="1377503" cy="675455"/>
          </a:xfrm>
          <a:prstGeom prst="rect">
            <a:avLst/>
          </a:prstGeom>
        </p:spPr>
      </p:pic>
      <p:pic>
        <p:nvPicPr>
          <p:cNvPr id="6" name="Paveikslėlis 5" descr="Paveikslėlis, kuriame yra žinutė, iliustracija&#10;&#10;Automatiškai sugeneruotas aprašymas">
            <a:extLst>
              <a:ext uri="{FF2B5EF4-FFF2-40B4-BE49-F238E27FC236}">
                <a16:creationId xmlns:a16="http://schemas.microsoft.com/office/drawing/2014/main" id="{B15058B6-F422-478F-9804-9AA23653ED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996" y="3144411"/>
            <a:ext cx="851356" cy="1689547"/>
          </a:xfrm>
          <a:prstGeom prst="rect">
            <a:avLst/>
          </a:prstGeom>
        </p:spPr>
      </p:pic>
      <p:pic>
        <p:nvPicPr>
          <p:cNvPr id="8" name="Paveikslėlis 7">
            <a:extLst>
              <a:ext uri="{FF2B5EF4-FFF2-40B4-BE49-F238E27FC236}">
                <a16:creationId xmlns:a16="http://schemas.microsoft.com/office/drawing/2014/main" id="{D65E787F-7E1B-4C56-86DF-396CE8B6E6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424" y="3326500"/>
            <a:ext cx="2327668" cy="1268178"/>
          </a:xfrm>
          <a:prstGeom prst="rect">
            <a:avLst/>
          </a:prstGeom>
        </p:spPr>
      </p:pic>
      <p:pic>
        <p:nvPicPr>
          <p:cNvPr id="10" name="Paveikslėlis 9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DB83D248-A22F-44B3-9550-5023116080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594678"/>
            <a:ext cx="3456384" cy="617211"/>
          </a:xfrm>
          <a:prstGeom prst="rect">
            <a:avLst/>
          </a:prstGeom>
        </p:spPr>
      </p:pic>
      <p:pic>
        <p:nvPicPr>
          <p:cNvPr id="12" name="Paveikslėlis 11">
            <a:extLst>
              <a:ext uri="{FF2B5EF4-FFF2-40B4-BE49-F238E27FC236}">
                <a16:creationId xmlns:a16="http://schemas.microsoft.com/office/drawing/2014/main" id="{A8BE30A5-96FA-400A-A752-8C39010096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323" y="5183981"/>
            <a:ext cx="1889827" cy="1064826"/>
          </a:xfrm>
          <a:prstGeom prst="rect">
            <a:avLst/>
          </a:prstGeom>
        </p:spPr>
      </p:pic>
      <p:pic>
        <p:nvPicPr>
          <p:cNvPr id="14" name="Paveikslėlis 13" descr="Paveikslėlis, kuriame yra žinutė, rašymo lenta&#10;&#10;Automatiškai sugeneruotas aprašymas">
            <a:extLst>
              <a:ext uri="{FF2B5EF4-FFF2-40B4-BE49-F238E27FC236}">
                <a16:creationId xmlns:a16="http://schemas.microsoft.com/office/drawing/2014/main" id="{20F8AAD7-F66B-44D2-8824-648C52AC11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5724765"/>
            <a:ext cx="1563770" cy="99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40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>
            <a:extLst>
              <a:ext uri="{FF2B5EF4-FFF2-40B4-BE49-F238E27FC236}">
                <a16:creationId xmlns:a16="http://schemas.microsoft.com/office/drawing/2014/main" id="{B79BDD4D-3688-42E6-B8E5-20EB2E937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009"/>
            <a:ext cx="8229600" cy="706090"/>
          </a:xfrm>
        </p:spPr>
        <p:txBody>
          <a:bodyPr/>
          <a:lstStyle/>
          <a:p>
            <a:pPr eaLnBrk="1" hangingPunct="1"/>
            <a:r>
              <a:rPr lang="lt-LT" altLang="lt-LT" sz="3200" dirty="0"/>
              <a:t>ES gyvūnų gerovės platforma: pogrupiai</a:t>
            </a:r>
          </a:p>
        </p:txBody>
      </p:sp>
      <p:cxnSp>
        <p:nvCxnSpPr>
          <p:cNvPr id="27" name="Straight Connector 29">
            <a:extLst>
              <a:ext uri="{FF2B5EF4-FFF2-40B4-BE49-F238E27FC236}">
                <a16:creationId xmlns:a16="http://schemas.microsoft.com/office/drawing/2014/main" id="{0B90BC56-698C-4912-AE68-66AFB3631ADD}"/>
              </a:ext>
            </a:extLst>
          </p:cNvPr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FC9934B-5D9A-4E88-BDF8-4A2CC6823646}"/>
              </a:ext>
            </a:extLst>
          </p:cNvPr>
          <p:cNvSpPr txBox="1"/>
          <p:nvPr/>
        </p:nvSpPr>
        <p:spPr>
          <a:xfrm>
            <a:off x="395536" y="715099"/>
            <a:ext cx="874846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Gyvūnų transportas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Gerosios gyvūnų transportavimo praktikos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Galvijų transportavimo į ne ES šalis organizavimas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Ekstremalios temperatūros transportuojant ūkinius gyvūnus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Ūkinių gyvūnų skerdimas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Ūkinių paukščių gerovė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Veršelių ir melžiamų karvių gerovė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Gyvūnų gerovės ženklinimas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Kiaulių gerovė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Alternatyvos paršelių kastravimui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Nekastruotų ar </a:t>
            </a:r>
            <a:r>
              <a:rPr lang="lt-LT" dirty="0" err="1"/>
              <a:t>imunokastruotų</a:t>
            </a:r>
            <a:r>
              <a:rPr lang="lt-LT" dirty="0"/>
              <a:t> kuilių mėsos produkcijos, perdirbimo ir marketingo geroji praktika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Kiaulių uodegų kandžiojimo indikatoriai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Gyvūnų augintinių gerovė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Atsakingo šunų ir kačių veisimo rekomendacijos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Rekomendacijos komerciniam šunų ir kačių transportavimui sausuma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Arklių gerovė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Atsakingas arklių auginimas ir priežiūra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t-LT" b="1" dirty="0"/>
              <a:t>Ūkinių žuvų gerovė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lt-LT" dirty="0"/>
              <a:t>Rekomendacijos ūkinių žuvų gerovei ir vandens kokybei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</p:txBody>
      </p:sp>
      <p:pic>
        <p:nvPicPr>
          <p:cNvPr id="4" name="Paveikslėlis 3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11C3C812-8EFB-443F-B97D-F3A848D9D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7" y="2116078"/>
            <a:ext cx="3538733" cy="85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284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1629FAF-3734-4DD8-A7D8-68FEE7C2D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z="3200" dirty="0"/>
              <a:t>Literatūra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81B30C8-B5A0-47DD-A3BE-4BEFDEBBDB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lt-LT" altLang="lt-LT" sz="2800" dirty="0" err="1"/>
              <a:t>Pantzer</a:t>
            </a:r>
            <a:r>
              <a:rPr lang="lt-LT" altLang="lt-LT" sz="2800" dirty="0"/>
              <a:t>, Y. </a:t>
            </a:r>
            <a:r>
              <a:rPr lang="en-US" altLang="lt-LT" sz="2800" dirty="0"/>
              <a:t>Animal Welfare Policy in the European Union: Where Are We Now and Where Are We Heading?</a:t>
            </a:r>
            <a:r>
              <a:rPr lang="lt-LT" altLang="lt-LT" sz="2800" dirty="0"/>
              <a:t> </a:t>
            </a:r>
            <a:r>
              <a:rPr lang="lt-LT" altLang="lt-LT" sz="2800" dirty="0" err="1"/>
              <a:t>Slow</a:t>
            </a:r>
            <a:r>
              <a:rPr lang="lt-LT" altLang="lt-LT" sz="2800" dirty="0"/>
              <a:t> </a:t>
            </a:r>
            <a:r>
              <a:rPr lang="lt-LT" altLang="lt-LT" sz="2800" dirty="0" err="1"/>
              <a:t>Food</a:t>
            </a:r>
            <a:r>
              <a:rPr lang="lt-LT" altLang="lt-LT" sz="2800" dirty="0"/>
              <a:t> </a:t>
            </a:r>
            <a:r>
              <a:rPr lang="lt-LT" altLang="lt-LT" sz="2800" dirty="0" err="1"/>
              <a:t>Europe</a:t>
            </a:r>
            <a:r>
              <a:rPr lang="lt-LT" altLang="lt-LT" sz="2800" dirty="0"/>
              <a:t>, 2021.</a:t>
            </a:r>
          </a:p>
          <a:p>
            <a:pPr eaLnBrk="1" hangingPunct="1"/>
            <a:r>
              <a:rPr lang="lt-LT" altLang="lt-LT" sz="2800" dirty="0" err="1"/>
              <a:t>Simonin</a:t>
            </a:r>
            <a:r>
              <a:rPr lang="lt-LT" altLang="lt-LT" sz="2800" dirty="0"/>
              <a:t>, D. &amp; A. </a:t>
            </a:r>
            <a:r>
              <a:rPr lang="lt-LT" altLang="lt-LT" sz="2800" dirty="0" err="1"/>
              <a:t>Gavinelli</a:t>
            </a:r>
            <a:r>
              <a:rPr lang="lt-LT" altLang="lt-LT" sz="2800" dirty="0"/>
              <a:t>. </a:t>
            </a:r>
            <a:r>
              <a:rPr lang="en-US" altLang="lt-LT" sz="2800" dirty="0"/>
              <a:t>The European Union legislation on animal welfare: state of play, enforcement and future activities</a:t>
            </a:r>
            <a:r>
              <a:rPr lang="lt-LT" altLang="lt-LT" sz="2800" dirty="0"/>
              <a:t>. </a:t>
            </a:r>
            <a:r>
              <a:rPr lang="en-US" altLang="lt-LT" sz="2800" dirty="0"/>
              <a:t>In: </a:t>
            </a:r>
            <a:r>
              <a:rPr lang="en-US" altLang="lt-LT" sz="2800" dirty="0" err="1"/>
              <a:t>Hild</a:t>
            </a:r>
            <a:r>
              <a:rPr lang="en-US" altLang="lt-LT" sz="2800" dirty="0"/>
              <a:t> S. &amp; Schweitzer L. (Eds), Animal Welfare: From Science to Law, 2019, pp.59-70.</a:t>
            </a:r>
            <a:endParaRPr lang="lt-LT" altLang="lt-LT" sz="2800" dirty="0"/>
          </a:p>
          <a:p>
            <a:pPr eaLnBrk="1" hangingPunct="1"/>
            <a:r>
              <a:rPr lang="lt-LT" altLang="lt-LT" sz="2800" dirty="0" err="1"/>
              <a:t>Broom</a:t>
            </a:r>
            <a:r>
              <a:rPr lang="lt-LT" altLang="lt-LT" sz="2800" dirty="0"/>
              <a:t>, D. M. </a:t>
            </a:r>
            <a:r>
              <a:rPr lang="en-US" altLang="lt-LT" sz="2800" dirty="0"/>
              <a:t>Animal Welfare in the European Union</a:t>
            </a:r>
            <a:r>
              <a:rPr lang="lt-LT" altLang="lt-LT" sz="2800" dirty="0"/>
              <a:t>. </a:t>
            </a:r>
            <a:r>
              <a:rPr lang="lt-LT" altLang="lt-LT" sz="2800" dirty="0" err="1"/>
              <a:t>European</a:t>
            </a:r>
            <a:r>
              <a:rPr lang="lt-LT" altLang="lt-LT" sz="2800" dirty="0"/>
              <a:t> </a:t>
            </a:r>
            <a:r>
              <a:rPr lang="lt-LT" altLang="lt-LT" sz="2800" dirty="0" err="1"/>
              <a:t>Parliament</a:t>
            </a:r>
            <a:r>
              <a:rPr lang="lt-LT" altLang="lt-LT" sz="2800" dirty="0"/>
              <a:t>, </a:t>
            </a:r>
            <a:r>
              <a:rPr lang="en-US" altLang="lt-LT" sz="2800" dirty="0"/>
              <a:t>Directorate General For Internal Policies, Policy Department C: Citizens' Rights And Constitutional Affairs</a:t>
            </a:r>
            <a:r>
              <a:rPr lang="lt-LT" altLang="lt-LT" sz="2800" dirty="0"/>
              <a:t>, 2017, 78 p.</a:t>
            </a:r>
          </a:p>
        </p:txBody>
      </p:sp>
      <p:sp>
        <p:nvSpPr>
          <p:cNvPr id="13316" name="Skaidrės numerio vietos rezervavimo ženklas 6">
            <a:extLst>
              <a:ext uri="{FF2B5EF4-FFF2-40B4-BE49-F238E27FC236}">
                <a16:creationId xmlns:a16="http://schemas.microsoft.com/office/drawing/2014/main" id="{E92FBB99-06DD-4BA0-BE3B-C082F312E2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fld id="{9BE7E2F4-7003-4C99-B61F-FA90ACDE5289}" type="slidenum">
              <a:rPr lang="en-US" altLang="lt-LT" sz="1400">
                <a:latin typeface="Arial" panose="020B0604020202020204" pitchFamily="34" charset="0"/>
              </a:rPr>
              <a:pPr lvl="1">
                <a:spcBef>
                  <a:spcPct val="0"/>
                </a:spcBef>
                <a:buFontTx/>
                <a:buNone/>
              </a:pPr>
              <a:t>6</a:t>
            </a:fld>
            <a:endParaRPr lang="en-US" altLang="lt-LT" sz="1400">
              <a:latin typeface="Times New Roman" panose="02020603050405020304" pitchFamily="18" charset="0"/>
            </a:endParaRPr>
          </a:p>
        </p:txBody>
      </p:sp>
      <p:cxnSp>
        <p:nvCxnSpPr>
          <p:cNvPr id="7" name="Straight Connector 29">
            <a:extLst>
              <a:ext uri="{FF2B5EF4-FFF2-40B4-BE49-F238E27FC236}">
                <a16:creationId xmlns:a16="http://schemas.microsoft.com/office/drawing/2014/main" id="{C4D50FFC-554C-43F8-98D6-4E4A912C0ADE}"/>
              </a:ext>
            </a:extLst>
          </p:cNvPr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571</Words>
  <Application>Microsoft Office PowerPoint</Application>
  <PresentationFormat>Demonstracija ekrane (4:3)</PresentationFormat>
  <Paragraphs>67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Custom Design</vt:lpstr>
      <vt:lpstr>ES politika ir ES specializuotųjų organizacijų veikla gyvūnų augintinių ir ūkinių gyvūnų gerovės srityje</vt:lpstr>
      <vt:lpstr>Pagrindiniai ES ūkinių gyvūnų gerovės įstatymai</vt:lpstr>
      <vt:lpstr>Kiti su gyvūnų gerove susiję ES dokumentai, strategijos, gairės</vt:lpstr>
      <vt:lpstr>Pagrindinės ES gyvūnų gerovės institucijos</vt:lpstr>
      <vt:lpstr>ES gyvūnų gerovės platforma: pogrupiai</vt:lpstr>
      <vt:lpstr>Literatūra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Mindaugas</dc:creator>
  <cp:lastModifiedBy>Vytautas Ribikauskas</cp:lastModifiedBy>
  <cp:revision>178</cp:revision>
  <cp:lastPrinted>2022-09-27T11:21:19Z</cp:lastPrinted>
  <dcterms:created xsi:type="dcterms:W3CDTF">2016-01-26T16:28:43Z</dcterms:created>
  <dcterms:modified xsi:type="dcterms:W3CDTF">2022-10-06T08:38:32Z</dcterms:modified>
</cp:coreProperties>
</file>