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56" r:id="rId5"/>
    <p:sldId id="260" r:id="rId6"/>
    <p:sldId id="267" r:id="rId7"/>
    <p:sldId id="269" r:id="rId8"/>
    <p:sldId id="270" r:id="rId9"/>
    <p:sldId id="271" r:id="rId10"/>
    <p:sldId id="272" r:id="rId11"/>
    <p:sldId id="259" r:id="rId12"/>
    <p:sldId id="261" r:id="rId13"/>
    <p:sldId id="262" r:id="rId14"/>
    <p:sldId id="263" r:id="rId15"/>
    <p:sldId id="264" r:id="rId16"/>
    <p:sldId id="265" r:id="rId17"/>
    <p:sldId id="266" r:id="rId18"/>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02" autoAdjust="0"/>
    <p:restoredTop sz="98271" autoAdjust="0"/>
  </p:normalViewPr>
  <p:slideViewPr>
    <p:cSldViewPr>
      <p:cViewPr>
        <p:scale>
          <a:sx n="125" d="100"/>
          <a:sy n="125" d="100"/>
        </p:scale>
        <p:origin x="-456" y="-2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7C2C53-9CF3-40E5-BE96-4DBEA1F663E6}" type="datetimeFigureOut">
              <a:rPr lang="en-GB" smtClean="0"/>
              <a:t>28/05/2021</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220A1A-8332-4C36-81C6-D8A5975FC00A}" type="slidenum">
              <a:rPr lang="en-GB" smtClean="0"/>
              <a:t>‹#›</a:t>
            </a:fld>
            <a:endParaRPr lang="en-GB"/>
          </a:p>
        </p:txBody>
      </p:sp>
    </p:spTree>
    <p:extLst>
      <p:ext uri="{BB962C8B-B14F-4D97-AF65-F5344CB8AC3E}">
        <p14:creationId xmlns:p14="http://schemas.microsoft.com/office/powerpoint/2010/main" val="1179254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7220A1A-8332-4C36-81C6-D8A5975FC00A}" type="slidenum">
              <a:rPr lang="en-GB" smtClean="0"/>
              <a:t>1</a:t>
            </a:fld>
            <a:endParaRPr lang="en-GB"/>
          </a:p>
        </p:txBody>
      </p:sp>
    </p:spTree>
    <p:extLst>
      <p:ext uri="{BB962C8B-B14F-4D97-AF65-F5344CB8AC3E}">
        <p14:creationId xmlns:p14="http://schemas.microsoft.com/office/powerpoint/2010/main" val="9422378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noProof="0"/>
              <a:t>Click to edit Master title style</a:t>
            </a:r>
            <a:endParaRPr lang="lt-LT" noProof="0" dirty="0"/>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4" name="Date Placeholder 3"/>
          <p:cNvSpPr>
            <a:spLocks noGrp="1"/>
          </p:cNvSpPr>
          <p:nvPr>
            <p:ph type="dt" sz="half" idx="10"/>
          </p:nvPr>
        </p:nvSpPr>
        <p:spPr/>
        <p:txBody>
          <a:bodyPr/>
          <a:lstStyle/>
          <a:p>
            <a:fld id="{29173665-AE9F-4FE8-9E50-A8C281A09C20}" type="datetime1">
              <a:rPr lang="lt-LT" smtClean="0"/>
              <a:t>2021-05-28</a:t>
            </a:fld>
            <a:endParaRPr lang="en-GB" dirty="0"/>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9E7F80-E1AD-42A4-AD0D-86CDA66BDED5}" type="slidenum">
              <a:rPr lang="en-GB" smtClean="0"/>
              <a:t>‹#›</a:t>
            </a:fld>
            <a:endParaRPr lang="en-GB"/>
          </a:p>
        </p:txBody>
      </p:sp>
    </p:spTree>
    <p:extLst>
      <p:ext uri="{BB962C8B-B14F-4D97-AF65-F5344CB8AC3E}">
        <p14:creationId xmlns:p14="http://schemas.microsoft.com/office/powerpoint/2010/main" val="2635907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88A5B98-B877-4516-9EDD-B5C50262C456}" type="datetime1">
              <a:rPr lang="lt-LT" smtClean="0"/>
              <a:t>2021-05-28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9E7F80-E1AD-42A4-AD0D-86CDA66BDED5}" type="slidenum">
              <a:rPr lang="en-GB" smtClean="0"/>
              <a:t>‹#›</a:t>
            </a:fld>
            <a:endParaRPr lang="en-GB"/>
          </a:p>
        </p:txBody>
      </p:sp>
    </p:spTree>
    <p:extLst>
      <p:ext uri="{BB962C8B-B14F-4D97-AF65-F5344CB8AC3E}">
        <p14:creationId xmlns:p14="http://schemas.microsoft.com/office/powerpoint/2010/main" val="4052620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D5F408F-44BA-4A2E-88D6-0774CBB71269}" type="datetime1">
              <a:rPr lang="lt-LT" smtClean="0"/>
              <a:t>2021-05-28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9E7F80-E1AD-42A4-AD0D-86CDA66BDED5}" type="slidenum">
              <a:rPr lang="en-GB" smtClean="0"/>
              <a:t>‹#›</a:t>
            </a:fld>
            <a:endParaRPr lang="en-GB"/>
          </a:p>
        </p:txBody>
      </p:sp>
    </p:spTree>
    <p:extLst>
      <p:ext uri="{BB962C8B-B14F-4D97-AF65-F5344CB8AC3E}">
        <p14:creationId xmlns:p14="http://schemas.microsoft.com/office/powerpoint/2010/main" val="28424758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FCC2172-D8BA-46FE-A8C7-D14046005AC7}" type="datetime1">
              <a:rPr lang="lt-LT" smtClean="0"/>
              <a:t>2021-05-28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49E7F80-E1AD-42A4-AD0D-86CDA66BDED5}" type="slidenum">
              <a:rPr lang="en-GB" smtClean="0"/>
              <a:t>‹#›</a:t>
            </a:fld>
            <a:endParaRPr lang="en-GB"/>
          </a:p>
        </p:txBody>
      </p:sp>
    </p:spTree>
    <p:extLst>
      <p:ext uri="{BB962C8B-B14F-4D97-AF65-F5344CB8AC3E}">
        <p14:creationId xmlns:p14="http://schemas.microsoft.com/office/powerpoint/2010/main" val="2482445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27584" y="4731990"/>
            <a:ext cx="2133600" cy="273844"/>
          </a:xfrm>
        </p:spPr>
        <p:txBody>
          <a:bodyPr/>
          <a:lstStyle/>
          <a:p>
            <a:fld id="{8E47FA52-03BB-4F8E-9B04-AD5EA041E714}" type="datetime1">
              <a:rPr lang="lt-LT" smtClean="0"/>
              <a:t>2021-05-28</a:t>
            </a:fld>
            <a:endParaRPr lang="en-GB" dirty="0"/>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9E7F80-E1AD-42A4-AD0D-86CDA66BDED5}" type="slidenum">
              <a:rPr lang="en-GB" smtClean="0"/>
              <a:t>‹#›</a:t>
            </a:fld>
            <a:endParaRPr lang="en-GB"/>
          </a:p>
        </p:txBody>
      </p:sp>
    </p:spTree>
    <p:extLst>
      <p:ext uri="{BB962C8B-B14F-4D97-AF65-F5344CB8AC3E}">
        <p14:creationId xmlns:p14="http://schemas.microsoft.com/office/powerpoint/2010/main" val="2250898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EE73E0-6916-4D86-80A2-0845742022E3}" type="datetime1">
              <a:rPr lang="lt-LT" smtClean="0"/>
              <a:t>2021-05-28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9E7F80-E1AD-42A4-AD0D-86CDA66BDED5}" type="slidenum">
              <a:rPr lang="en-GB" smtClean="0"/>
              <a:t>‹#›</a:t>
            </a:fld>
            <a:endParaRPr lang="en-GB"/>
          </a:p>
        </p:txBody>
      </p:sp>
    </p:spTree>
    <p:extLst>
      <p:ext uri="{BB962C8B-B14F-4D97-AF65-F5344CB8AC3E}">
        <p14:creationId xmlns:p14="http://schemas.microsoft.com/office/powerpoint/2010/main" val="105893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1D41CFE-8F96-4AB7-989D-C67C226BDB6A}" type="datetime1">
              <a:rPr lang="lt-LT" smtClean="0"/>
              <a:t>2021-05-28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9E7F80-E1AD-42A4-AD0D-86CDA66BDED5}" type="slidenum">
              <a:rPr lang="en-GB" smtClean="0"/>
              <a:t>‹#›</a:t>
            </a:fld>
            <a:endParaRPr lang="en-GB"/>
          </a:p>
        </p:txBody>
      </p:sp>
    </p:spTree>
    <p:extLst>
      <p:ext uri="{BB962C8B-B14F-4D97-AF65-F5344CB8AC3E}">
        <p14:creationId xmlns:p14="http://schemas.microsoft.com/office/powerpoint/2010/main" val="2270904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2CE08BF-82CA-47B6-82DC-395C5BCAAAA4}" type="datetime1">
              <a:rPr lang="lt-LT" smtClean="0"/>
              <a:t>2021-05-28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49E7F80-E1AD-42A4-AD0D-86CDA66BDED5}" type="slidenum">
              <a:rPr lang="en-GB" smtClean="0"/>
              <a:t>‹#›</a:t>
            </a:fld>
            <a:endParaRPr lang="en-GB"/>
          </a:p>
        </p:txBody>
      </p:sp>
    </p:spTree>
    <p:extLst>
      <p:ext uri="{BB962C8B-B14F-4D97-AF65-F5344CB8AC3E}">
        <p14:creationId xmlns:p14="http://schemas.microsoft.com/office/powerpoint/2010/main" val="1000396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009ED66-62F4-41DA-BF08-9CB0B4DB6C07}" type="datetime1">
              <a:rPr lang="lt-LT" smtClean="0"/>
              <a:t>2021-05-28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49E7F80-E1AD-42A4-AD0D-86CDA66BDED5}" type="slidenum">
              <a:rPr lang="en-GB" smtClean="0"/>
              <a:t>‹#›</a:t>
            </a:fld>
            <a:endParaRPr lang="en-GB"/>
          </a:p>
        </p:txBody>
      </p:sp>
    </p:spTree>
    <p:extLst>
      <p:ext uri="{BB962C8B-B14F-4D97-AF65-F5344CB8AC3E}">
        <p14:creationId xmlns:p14="http://schemas.microsoft.com/office/powerpoint/2010/main" val="629705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539EC9-4703-4751-ACFD-0CC34ADA0C9E}" type="datetime1">
              <a:rPr lang="lt-LT" smtClean="0"/>
              <a:t>2021-05-28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49E7F80-E1AD-42A4-AD0D-86CDA66BDED5}" type="slidenum">
              <a:rPr lang="en-GB" smtClean="0"/>
              <a:t>‹#›</a:t>
            </a:fld>
            <a:endParaRPr lang="en-GB"/>
          </a:p>
        </p:txBody>
      </p:sp>
    </p:spTree>
    <p:extLst>
      <p:ext uri="{BB962C8B-B14F-4D97-AF65-F5344CB8AC3E}">
        <p14:creationId xmlns:p14="http://schemas.microsoft.com/office/powerpoint/2010/main" val="466130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08EDC1-DB2D-4C46-AB7E-C8077B37A6AE}" type="datetime1">
              <a:rPr lang="lt-LT" smtClean="0"/>
              <a:t>2021-05-28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9E7F80-E1AD-42A4-AD0D-86CDA66BDED5}" type="slidenum">
              <a:rPr lang="en-GB" smtClean="0"/>
              <a:t>‹#›</a:t>
            </a:fld>
            <a:endParaRPr lang="en-GB"/>
          </a:p>
        </p:txBody>
      </p:sp>
    </p:spTree>
    <p:extLst>
      <p:ext uri="{BB962C8B-B14F-4D97-AF65-F5344CB8AC3E}">
        <p14:creationId xmlns:p14="http://schemas.microsoft.com/office/powerpoint/2010/main" val="923191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11BD29-B212-4424-9131-CED603456D9A}" type="datetime1">
              <a:rPr lang="lt-LT" noProof="0" smtClean="0"/>
              <a:t>2021-05-28</a:t>
            </a:fld>
            <a:endParaRPr lang="lt-LT" noProof="0" dirty="0"/>
          </a:p>
        </p:txBody>
      </p:sp>
      <p:sp>
        <p:nvSpPr>
          <p:cNvPr id="6" name="Footer Placeholder 5"/>
          <p:cNvSpPr>
            <a:spLocks noGrp="1"/>
          </p:cNvSpPr>
          <p:nvPr>
            <p:ph type="ftr" sz="quarter" idx="11"/>
          </p:nvPr>
        </p:nvSpPr>
        <p:spPr/>
        <p:txBody>
          <a:bodyPr/>
          <a:lstStyle/>
          <a:p>
            <a:endParaRPr lang="lt-LT" noProof="0" dirty="0"/>
          </a:p>
        </p:txBody>
      </p:sp>
      <p:sp>
        <p:nvSpPr>
          <p:cNvPr id="7" name="Slide Number Placeholder 6"/>
          <p:cNvSpPr>
            <a:spLocks noGrp="1"/>
          </p:cNvSpPr>
          <p:nvPr>
            <p:ph type="sldNum" sz="quarter" idx="12"/>
          </p:nvPr>
        </p:nvSpPr>
        <p:spPr/>
        <p:txBody>
          <a:bodyPr/>
          <a:lstStyle/>
          <a:p>
            <a:fld id="{649E7F80-E1AD-42A4-AD0D-86CDA66BDED5}" type="slidenum">
              <a:rPr lang="en-GB" smtClean="0"/>
              <a:t>‹#›</a:t>
            </a:fld>
            <a:endParaRPr lang="en-GB" dirty="0"/>
          </a:p>
        </p:txBody>
      </p:sp>
    </p:spTree>
    <p:extLst>
      <p:ext uri="{BB962C8B-B14F-4D97-AF65-F5344CB8AC3E}">
        <p14:creationId xmlns:p14="http://schemas.microsoft.com/office/powerpoint/2010/main" val="2100787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dirty="0"/>
              <a:t>Click to edit </a:t>
            </a:r>
            <a:endParaRPr lang="en-GB"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p:cNvSpPr>
            <a:spLocks noGrp="1"/>
          </p:cNvSpPr>
          <p:nvPr>
            <p:ph type="dt" sz="half" idx="2"/>
          </p:nvPr>
        </p:nvSpPr>
        <p:spPr>
          <a:xfrm>
            <a:off x="899592" y="4731990"/>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40722E74-F705-4A9D-9D56-04B2EEFC6A71}" type="datetime1">
              <a:rPr lang="lt-LT" smtClean="0"/>
              <a:t>2021-05-28</a:t>
            </a:fld>
            <a:endParaRPr lang="en-GB" dirty="0"/>
          </a:p>
        </p:txBody>
      </p:sp>
      <p:sp>
        <p:nvSpPr>
          <p:cNvPr id="5" name="Footer Placeholder 4"/>
          <p:cNvSpPr>
            <a:spLocks noGrp="1"/>
          </p:cNvSpPr>
          <p:nvPr>
            <p:ph type="ftr" sz="quarter" idx="3"/>
          </p:nvPr>
        </p:nvSpPr>
        <p:spPr>
          <a:xfrm>
            <a:off x="3131840" y="4731990"/>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156176" y="4731990"/>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49E7F80-E1AD-42A4-AD0D-86CDA66BDED5}" type="slidenum">
              <a:rPr lang="en-GB" smtClean="0"/>
              <a:t>‹#›</a:t>
            </a:fld>
            <a:endParaRPr lang="en-GB" dirty="0"/>
          </a:p>
        </p:txBody>
      </p:sp>
      <p:pic>
        <p:nvPicPr>
          <p:cNvPr id="1026" name="Picture 2" descr="\\amfs.ad.am.lt\user_home$\austina.vzesniauskai\Documents\Logotipai\AM-zenklas2.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8362264" y="4197052"/>
            <a:ext cx="391488" cy="440900"/>
          </a:xfrm>
          <a:prstGeom prst="rect">
            <a:avLst/>
          </a:prstGeom>
          <a:noFill/>
          <a:extLst>
            <a:ext uri="{909E8E84-426E-40DD-AFC4-6F175D3DCCD1}">
              <a14:hiddenFill xmlns:a14="http://schemas.microsoft.com/office/drawing/2010/main">
                <a:solidFill>
                  <a:srgbClr val="FFFFFF"/>
                </a:solidFill>
              </a14:hiddenFill>
            </a:ext>
          </a:extLst>
        </p:spPr>
      </p:pic>
      <p:sp>
        <p:nvSpPr>
          <p:cNvPr id="24" name="Rounded Rectangle 23"/>
          <p:cNvSpPr/>
          <p:nvPr/>
        </p:nvSpPr>
        <p:spPr>
          <a:xfrm>
            <a:off x="251520" y="195486"/>
            <a:ext cx="8640960" cy="4536504"/>
          </a:xfrm>
          <a:prstGeom prst="roundRect">
            <a:avLst>
              <a:gd name="adj" fmla="val 5917"/>
            </a:avLst>
          </a:prstGeom>
          <a:noFill/>
          <a:ln w="9525">
            <a:solidFill>
              <a:schemeClr val="accent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ounded Rectangle 25"/>
          <p:cNvSpPr/>
          <p:nvPr/>
        </p:nvSpPr>
        <p:spPr>
          <a:xfrm>
            <a:off x="107504" y="123478"/>
            <a:ext cx="8928992" cy="4608512"/>
          </a:xfrm>
          <a:prstGeom prst="roundRect">
            <a:avLst>
              <a:gd name="adj" fmla="val 5754"/>
            </a:avLst>
          </a:prstGeom>
          <a:noFill/>
          <a:ln w="9525">
            <a:solidFill>
              <a:schemeClr val="accent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523924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563638"/>
            <a:ext cx="7772400" cy="1102519"/>
          </a:xfrm>
        </p:spPr>
        <p:txBody>
          <a:bodyPr>
            <a:normAutofit/>
          </a:bodyPr>
          <a:lstStyle/>
          <a:p>
            <a:r>
              <a:rPr lang="lt-LT" dirty="0"/>
              <a:t>Miško kirtimų taisyklių pakeitimas</a:t>
            </a:r>
            <a:endParaRPr lang="en-GB" dirty="0"/>
          </a:p>
        </p:txBody>
      </p:sp>
      <p:sp>
        <p:nvSpPr>
          <p:cNvPr id="3" name="Subtitle 2"/>
          <p:cNvSpPr>
            <a:spLocks noGrp="1"/>
          </p:cNvSpPr>
          <p:nvPr>
            <p:ph type="subTitle" idx="1"/>
          </p:nvPr>
        </p:nvSpPr>
        <p:spPr>
          <a:xfrm>
            <a:off x="1371600" y="2914650"/>
            <a:ext cx="6400800" cy="593204"/>
          </a:xfrm>
        </p:spPr>
        <p:txBody>
          <a:bodyPr>
            <a:noAutofit/>
          </a:bodyPr>
          <a:lstStyle/>
          <a:p>
            <a:r>
              <a:rPr lang="lt-LT" sz="1800" dirty="0" smtClean="0"/>
              <a:t>Zbignev </a:t>
            </a:r>
            <a:r>
              <a:rPr lang="lt-LT" sz="1800" dirty="0"/>
              <a:t>Glazko </a:t>
            </a:r>
          </a:p>
          <a:p>
            <a:r>
              <a:rPr lang="lt-LT" sz="1800" dirty="0"/>
              <a:t>AM Miškų politikos grupės </a:t>
            </a:r>
          </a:p>
          <a:p>
            <a:r>
              <a:rPr lang="lt-LT" sz="1800" dirty="0"/>
              <a:t>Vyresnysis </a:t>
            </a:r>
            <a:r>
              <a:rPr lang="lt-LT" sz="1800" dirty="0" smtClean="0"/>
              <a:t>patarėjas</a:t>
            </a:r>
          </a:p>
          <a:p>
            <a:endParaRPr lang="lt-LT" sz="1800" dirty="0"/>
          </a:p>
          <a:p>
            <a:r>
              <a:rPr lang="lt-LT" sz="1800" dirty="0"/>
              <a:t>Miškų konsultacinės tarybos </a:t>
            </a:r>
            <a:r>
              <a:rPr lang="lt-LT" sz="1800" dirty="0" smtClean="0"/>
              <a:t>posėdis, 2021-05-28</a:t>
            </a:r>
            <a:endParaRPr lang="en-GB" sz="1800" dirty="0"/>
          </a:p>
        </p:txBody>
      </p:sp>
    </p:spTree>
    <p:extLst>
      <p:ext uri="{BB962C8B-B14F-4D97-AF65-F5344CB8AC3E}">
        <p14:creationId xmlns:p14="http://schemas.microsoft.com/office/powerpoint/2010/main" val="40937673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3512" y="1995686"/>
            <a:ext cx="8640960" cy="1477328"/>
          </a:xfrm>
          <a:prstGeom prst="rect">
            <a:avLst/>
          </a:prstGeom>
        </p:spPr>
        <p:txBody>
          <a:bodyPr wrap="square">
            <a:spAutoFit/>
          </a:bodyPr>
          <a:lstStyle/>
          <a:p>
            <a:r>
              <a:rPr lang="lt-LT" b="1" dirty="0" smtClean="0"/>
              <a:t>9.4</a:t>
            </a:r>
            <a:r>
              <a:rPr lang="lt-LT" b="1" dirty="0"/>
              <a:t>. biržėse palikti visus storesnio kaip 140 cm skersmens 1,3 m aukštyje ąžuolus (jei tokių nėra – ne mažiau kaip vieną storesnį kaip 50 cm skersmens 1,3 m aukštyje ąžuolą), 120 cm – drebules, 90 cm – pušis, uosius, bukus, klevus, 70 cm – vinkšnas, guobas, liepas, 60 cm  – </a:t>
            </a:r>
            <a:r>
              <a:rPr lang="lt-LT" b="1" dirty="0" err="1"/>
              <a:t>skirpstus</a:t>
            </a:r>
            <a:r>
              <a:rPr lang="lt-LT" b="1" dirty="0"/>
              <a:t>, skroblus (jei tokių yra);</a:t>
            </a:r>
            <a:endParaRPr lang="lt-LT" dirty="0"/>
          </a:p>
          <a:p>
            <a:endParaRPr lang="lt-LT" dirty="0"/>
          </a:p>
        </p:txBody>
      </p:sp>
      <p:sp>
        <p:nvSpPr>
          <p:cNvPr id="3" name="TextBox 2"/>
          <p:cNvSpPr txBox="1"/>
          <p:nvPr/>
        </p:nvSpPr>
        <p:spPr>
          <a:xfrm>
            <a:off x="963592" y="180676"/>
            <a:ext cx="7200800" cy="461665"/>
          </a:xfrm>
          <a:prstGeom prst="rect">
            <a:avLst/>
          </a:prstGeom>
          <a:noFill/>
        </p:spPr>
        <p:txBody>
          <a:bodyPr wrap="square" rtlCol="0">
            <a:spAutoFit/>
          </a:bodyPr>
          <a:lstStyle/>
          <a:p>
            <a:pPr algn="ctr"/>
            <a:r>
              <a:rPr lang="lt-LT" sz="2400" b="1" dirty="0" smtClean="0"/>
              <a:t>Biologinės įvairovės medžių palikimas (3)</a:t>
            </a:r>
            <a:endParaRPr lang="en-GB" sz="2400" b="1" dirty="0"/>
          </a:p>
        </p:txBody>
      </p:sp>
    </p:spTree>
    <p:extLst>
      <p:ext uri="{BB962C8B-B14F-4D97-AF65-F5344CB8AC3E}">
        <p14:creationId xmlns:p14="http://schemas.microsoft.com/office/powerpoint/2010/main" val="25712903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3512" y="1088613"/>
            <a:ext cx="8640960" cy="3970318"/>
          </a:xfrm>
          <a:prstGeom prst="rect">
            <a:avLst/>
          </a:prstGeom>
        </p:spPr>
        <p:txBody>
          <a:bodyPr wrap="square">
            <a:spAutoFit/>
          </a:bodyPr>
          <a:lstStyle/>
          <a:p>
            <a:pPr algn="just"/>
            <a:r>
              <a:rPr lang="lt-LT" dirty="0" smtClean="0"/>
              <a:t>14</a:t>
            </a:r>
            <a:r>
              <a:rPr lang="lt-LT" dirty="0"/>
              <a:t>. </a:t>
            </a:r>
            <a:r>
              <a:rPr lang="lt-LT" dirty="0" smtClean="0"/>
              <a:t>(...) </a:t>
            </a:r>
            <a:r>
              <a:rPr lang="lt-LT" b="1" dirty="0" smtClean="0"/>
              <a:t>Paviršinių </a:t>
            </a:r>
            <a:r>
              <a:rPr lang="lt-LT" b="1" dirty="0"/>
              <a:t>vandens telkinių pakrančių apsaugos juostose </a:t>
            </a:r>
            <a:r>
              <a:rPr lang="lt-LT" b="1" dirty="0" err="1"/>
              <a:t>plynieji</a:t>
            </a:r>
            <a:r>
              <a:rPr lang="lt-LT" b="1" dirty="0"/>
              <a:t> pagrindiniai miško kirtimai neprojektuojami</a:t>
            </a:r>
            <a:r>
              <a:rPr lang="lt-LT" dirty="0" smtClean="0"/>
              <a:t>.</a:t>
            </a:r>
          </a:p>
          <a:p>
            <a:endParaRPr lang="lt-LT" dirty="0" smtClean="0"/>
          </a:p>
          <a:p>
            <a:pPr algn="just"/>
            <a:r>
              <a:rPr lang="lt-LT" dirty="0"/>
              <a:t>38. </a:t>
            </a:r>
            <a:r>
              <a:rPr lang="lt-LT" dirty="0" err="1"/>
              <a:t>Atvejiniai</a:t>
            </a:r>
            <a:r>
              <a:rPr lang="lt-LT" dirty="0"/>
              <a:t> pagrindiniai miško kirtimai II miškų grupės miškuose turi būti suprojektuoti vidinės miškotvarkos projekte. Saugomose teritorijose šie miško kirtimai projektuojami, kai jie atitinka saugomos teritorijos tvarkymo ir apsaugos tikslus. </a:t>
            </a:r>
            <a:r>
              <a:rPr lang="lt-LT" b="1" dirty="0"/>
              <a:t>Paviršinių vandens telkinių pakrančių apsaugos juostose projektuojami ir vykdomi tik </a:t>
            </a:r>
            <a:r>
              <a:rPr lang="lt-LT" b="1" dirty="0" err="1"/>
              <a:t>atvejiniai</a:t>
            </a:r>
            <a:r>
              <a:rPr lang="lt-LT" b="1" dirty="0"/>
              <a:t> arba atrankiniai pagrindiniai miško kirtimai</a:t>
            </a:r>
            <a:r>
              <a:rPr lang="lt-LT" b="1" dirty="0" smtClean="0"/>
              <a:t>.</a:t>
            </a:r>
            <a:endParaRPr lang="lt-LT" dirty="0"/>
          </a:p>
          <a:p>
            <a:endParaRPr lang="lt-LT" dirty="0" smtClean="0"/>
          </a:p>
          <a:p>
            <a:r>
              <a:rPr lang="lt-LT" dirty="0" smtClean="0"/>
              <a:t>47</a:t>
            </a:r>
            <a:r>
              <a:rPr lang="lt-LT" dirty="0"/>
              <a:t>. Pagrindinių miško kirtimų technologiniai reikalavimai:</a:t>
            </a:r>
          </a:p>
          <a:p>
            <a:r>
              <a:rPr lang="lt-LT" dirty="0" smtClean="0"/>
              <a:t>(...)</a:t>
            </a:r>
            <a:endParaRPr lang="lt-LT" dirty="0"/>
          </a:p>
          <a:p>
            <a:r>
              <a:rPr lang="lt-LT" b="1" dirty="0"/>
              <a:t>47.3. paviršinių vandens telkinių pakrančių apsaugos juostose draudžiama įrengti valksmus, pažeisti dirvožemį</a:t>
            </a:r>
            <a:r>
              <a:rPr lang="lt-LT" b="1" dirty="0" smtClean="0"/>
              <a:t>.</a:t>
            </a:r>
            <a:endParaRPr lang="lt-LT" dirty="0"/>
          </a:p>
          <a:p>
            <a:pPr algn="just"/>
            <a:endParaRPr lang="lt-LT" dirty="0"/>
          </a:p>
        </p:txBody>
      </p:sp>
      <p:sp>
        <p:nvSpPr>
          <p:cNvPr id="3" name="TextBox 2"/>
          <p:cNvSpPr txBox="1"/>
          <p:nvPr/>
        </p:nvSpPr>
        <p:spPr>
          <a:xfrm>
            <a:off x="963592" y="180676"/>
            <a:ext cx="7200800" cy="830997"/>
          </a:xfrm>
          <a:prstGeom prst="rect">
            <a:avLst/>
          </a:prstGeom>
          <a:noFill/>
        </p:spPr>
        <p:txBody>
          <a:bodyPr wrap="square" rtlCol="0">
            <a:spAutoFit/>
          </a:bodyPr>
          <a:lstStyle/>
          <a:p>
            <a:pPr algn="ctr"/>
            <a:r>
              <a:rPr lang="lt-LT" sz="2400" b="1" dirty="0" smtClean="0"/>
              <a:t>Miško kirtimai </a:t>
            </a:r>
            <a:r>
              <a:rPr lang="lt-LT" sz="2400" b="1" dirty="0"/>
              <a:t>paviršinių vandens telkinių pakrančių apsaugos </a:t>
            </a:r>
            <a:r>
              <a:rPr lang="lt-LT" sz="2400" b="1" dirty="0" smtClean="0"/>
              <a:t>juostose</a:t>
            </a:r>
            <a:endParaRPr lang="en-GB" sz="2400" b="1" dirty="0"/>
          </a:p>
        </p:txBody>
      </p:sp>
    </p:spTree>
    <p:extLst>
      <p:ext uri="{BB962C8B-B14F-4D97-AF65-F5344CB8AC3E}">
        <p14:creationId xmlns:p14="http://schemas.microsoft.com/office/powerpoint/2010/main" val="17830059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3512" y="987574"/>
            <a:ext cx="8640960" cy="3693319"/>
          </a:xfrm>
          <a:prstGeom prst="rect">
            <a:avLst/>
          </a:prstGeom>
        </p:spPr>
        <p:txBody>
          <a:bodyPr wrap="square">
            <a:spAutoFit/>
          </a:bodyPr>
          <a:lstStyle/>
          <a:p>
            <a:r>
              <a:rPr lang="lt-LT" dirty="0" smtClean="0"/>
              <a:t>46</a:t>
            </a:r>
            <a:r>
              <a:rPr lang="lt-LT" dirty="0"/>
              <a:t>. </a:t>
            </a:r>
            <a:r>
              <a:rPr lang="lt-LT" dirty="0" smtClean="0"/>
              <a:t>(...)Biržės </a:t>
            </a:r>
            <a:r>
              <a:rPr lang="lt-LT" dirty="0"/>
              <a:t>brėžinyje pažymimos saugomų augalų </a:t>
            </a:r>
            <a:r>
              <a:rPr lang="lt-LT" dirty="0" err="1"/>
              <a:t>radavietės</a:t>
            </a:r>
            <a:r>
              <a:rPr lang="lt-LT" dirty="0"/>
              <a:t>, nekirstinos sklypo dalys ar medžių grupės, taip pat 0,1 ha ir didesni saugotino pomiškio ir jaunuolynų grupės ar perspektyvūs želdiniai</a:t>
            </a:r>
            <a:r>
              <a:rPr lang="lt-LT" b="1" dirty="0"/>
              <a:t>, informacinio ženklo pastatymo vieta</a:t>
            </a:r>
            <a:r>
              <a:rPr lang="lt-LT" dirty="0"/>
              <a:t>. </a:t>
            </a:r>
            <a:r>
              <a:rPr lang="lt-LT" b="1" dirty="0"/>
              <a:t>Prieš vykdant miško kirtimą II miškų grupės miškuose arba miškuose, esančiose saugomose teritorijose, kurios įsteigtos ir registruotos Lietuvos Respublikos saugomų teritorijų valstybės kadastre Saugomų teritorijų įstatymo nustatyta tvarka, biržėje būtina įrengti informacinį ženklą, jame nurodant kirtimų rūšį, biržės plotą, leidimo miškui kirsti numerį, numatomą iškirsti apytikrį </a:t>
            </a:r>
            <a:r>
              <a:rPr lang="lt-LT" b="1" dirty="0" err="1"/>
              <a:t>likvidinį</a:t>
            </a:r>
            <a:r>
              <a:rPr lang="lt-LT" b="1" dirty="0"/>
              <a:t> medienos tūrį, miško kirtimo tikslus, vykdytojo kontaktinę informaciją (valstybiniuose miškuose),  numatomą miško atkūrimo būdą, laiką ir planuojamo atkurti miško rūšinę sudėtį. Biržėse, kuriose vykdyti </a:t>
            </a:r>
            <a:r>
              <a:rPr lang="lt-LT" b="1" dirty="0" err="1"/>
              <a:t>plynieji</a:t>
            </a:r>
            <a:r>
              <a:rPr lang="lt-LT" b="1" dirty="0"/>
              <a:t> miško kirtimai arba </a:t>
            </a:r>
            <a:r>
              <a:rPr lang="lt-LT" b="1" dirty="0" err="1"/>
              <a:t>atvejinių</a:t>
            </a:r>
            <a:r>
              <a:rPr lang="lt-LT" b="1" dirty="0"/>
              <a:t> pagrindinių kirtimų paskutinis atvejis, informacinis ženklas turi būti iki kol bus atkurtas miškas, </a:t>
            </a:r>
            <a:r>
              <a:rPr lang="lt-LT" b="1" dirty="0" smtClean="0"/>
              <a:t>kitose </a:t>
            </a:r>
            <a:r>
              <a:rPr lang="lt-LT" b="1" dirty="0"/>
              <a:t>biržėse – iki leidimo kirsti mišką galiojimo pabaigos</a:t>
            </a:r>
            <a:r>
              <a:rPr lang="lt-LT" dirty="0"/>
              <a:t>.“</a:t>
            </a:r>
          </a:p>
        </p:txBody>
      </p:sp>
      <p:sp>
        <p:nvSpPr>
          <p:cNvPr id="3" name="TextBox 2"/>
          <p:cNvSpPr txBox="1"/>
          <p:nvPr/>
        </p:nvSpPr>
        <p:spPr>
          <a:xfrm>
            <a:off x="963592" y="180676"/>
            <a:ext cx="7200800" cy="461665"/>
          </a:xfrm>
          <a:prstGeom prst="rect">
            <a:avLst/>
          </a:prstGeom>
          <a:noFill/>
        </p:spPr>
        <p:txBody>
          <a:bodyPr wrap="square" rtlCol="0">
            <a:spAutoFit/>
          </a:bodyPr>
          <a:lstStyle/>
          <a:p>
            <a:pPr algn="ctr"/>
            <a:r>
              <a:rPr lang="lt-LT" sz="2400" b="1" dirty="0" smtClean="0"/>
              <a:t>Informacinių ženklų įrengimas </a:t>
            </a:r>
            <a:r>
              <a:rPr lang="lt-LT" sz="2400" b="1" dirty="0"/>
              <a:t>kirtavietėse</a:t>
            </a:r>
            <a:endParaRPr lang="en-GB" sz="2400" b="1" dirty="0"/>
          </a:p>
        </p:txBody>
      </p:sp>
    </p:spTree>
    <p:extLst>
      <p:ext uri="{BB962C8B-B14F-4D97-AF65-F5344CB8AC3E}">
        <p14:creationId xmlns:p14="http://schemas.microsoft.com/office/powerpoint/2010/main" val="26683967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3512" y="987574"/>
            <a:ext cx="8640960" cy="3416320"/>
          </a:xfrm>
          <a:prstGeom prst="rect">
            <a:avLst/>
          </a:prstGeom>
        </p:spPr>
        <p:txBody>
          <a:bodyPr wrap="square">
            <a:spAutoFit/>
          </a:bodyPr>
          <a:lstStyle/>
          <a:p>
            <a:pPr algn="just"/>
            <a:r>
              <a:rPr lang="lt-LT" dirty="0" smtClean="0"/>
              <a:t>80</a:t>
            </a:r>
            <a:r>
              <a:rPr lang="lt-LT" dirty="0"/>
              <a:t>. </a:t>
            </a:r>
            <a:r>
              <a:rPr lang="lt-LT" dirty="0" err="1"/>
              <a:t>Plynaisiais</a:t>
            </a:r>
            <a:r>
              <a:rPr lang="lt-LT" dirty="0"/>
              <a:t> sanitariniais miško kirtimais kertami </a:t>
            </a:r>
            <a:r>
              <a:rPr lang="lt-LT" dirty="0" err="1"/>
              <a:t>abiotinių</a:t>
            </a:r>
            <a:r>
              <a:rPr lang="lt-LT" dirty="0"/>
              <a:t> veiksnių, ligų ar miško kenkėjų pažeisti medynai, kuriuose </a:t>
            </a:r>
            <a:r>
              <a:rPr lang="lt-LT" strike="sngStrike" dirty="0"/>
              <a:t>kitomis miško sanitarinės apsaugos priemonėmis neįmanoma pagerinti medyno sanitarinės būklės arba</a:t>
            </a:r>
            <a:r>
              <a:rPr lang="lt-LT" dirty="0"/>
              <a:t> </a:t>
            </a:r>
            <a:r>
              <a:rPr lang="lt-LT" b="1" dirty="0"/>
              <a:t>pažeisti medžiai sudaro 10 proc. ir daugiau medyno tūrio ir </a:t>
            </a:r>
            <a:r>
              <a:rPr lang="lt-LT" dirty="0"/>
              <a:t>kuriuose atlikus atrankinius sanitarinius miško kirtimus liktų 0,4 ir mažesnis medyno skalsumas</a:t>
            </a:r>
            <a:r>
              <a:rPr lang="lt-LT" b="1" dirty="0"/>
              <a:t>, IIA miškų grupės miškuose – 0,2 ir mažesnis medyno skalsumas</a:t>
            </a:r>
            <a:r>
              <a:rPr lang="lt-LT" dirty="0"/>
              <a:t>. Kertant IIA, </a:t>
            </a:r>
            <a:r>
              <a:rPr lang="lt-LT" b="1" dirty="0"/>
              <a:t>III ir IVA </a:t>
            </a:r>
            <a:r>
              <a:rPr lang="lt-LT" dirty="0"/>
              <a:t>miškų grupės mišką </a:t>
            </a:r>
            <a:r>
              <a:rPr lang="lt-LT" b="1" dirty="0"/>
              <a:t>saugomose teritorijose</a:t>
            </a:r>
            <a:r>
              <a:rPr lang="lt-LT" b="1" i="1" dirty="0"/>
              <a:t> </a:t>
            </a:r>
            <a:r>
              <a:rPr lang="lt-LT" dirty="0" err="1"/>
              <a:t>plynaisiais</a:t>
            </a:r>
            <a:r>
              <a:rPr lang="lt-LT" dirty="0"/>
              <a:t> sanitariniais miško kirtimais paliekami nepažeisti</a:t>
            </a:r>
            <a:r>
              <a:rPr lang="lt-LT" strike="sngStrike" dirty="0"/>
              <a:t>, atsparūs </a:t>
            </a:r>
            <a:r>
              <a:rPr lang="lt-LT" strike="sngStrike" dirty="0" err="1"/>
              <a:t>abiotiniams</a:t>
            </a:r>
            <a:r>
              <a:rPr lang="lt-LT" strike="sngStrike" dirty="0"/>
              <a:t> veiksniams tikslinių rūšių</a:t>
            </a:r>
            <a:r>
              <a:rPr lang="lt-LT" dirty="0"/>
              <a:t> medžiai </a:t>
            </a:r>
            <a:r>
              <a:rPr lang="lt-LT" b="1" dirty="0"/>
              <a:t>(išskyrus egles)</a:t>
            </a:r>
            <a:r>
              <a:rPr lang="lt-LT" dirty="0"/>
              <a:t> </a:t>
            </a:r>
            <a:r>
              <a:rPr lang="lt-LT" b="1" dirty="0"/>
              <a:t>ir jų grupės, kurias sudaro ne mažiau kaip 3 medžiai (šis reikalavimas netaikomas kelių apsaugos zonose ir inžinierinių tinklų apsaugos zonose), papildomai turi būti palikta ne mažiau kaip 20 m</a:t>
            </a:r>
            <a:r>
              <a:rPr lang="lt-LT" b="1" baseline="30000" dirty="0"/>
              <a:t>3</a:t>
            </a:r>
            <a:r>
              <a:rPr lang="lt-LT" b="1" dirty="0"/>
              <a:t>/ha (Kuršių nerijos miškuose – 5 proc. medynų tūrio) storesnių nei vidutinis medyno skersmuo negyvų medžių, jeigu jų yra ir jei tai neprieštarauja saugomų teritorijų planavimo dokumentams</a:t>
            </a:r>
            <a:r>
              <a:rPr lang="lt-LT" dirty="0"/>
              <a:t>. </a:t>
            </a:r>
            <a:r>
              <a:rPr lang="lt-LT" dirty="0" smtClean="0"/>
              <a:t>(...)</a:t>
            </a:r>
            <a:endParaRPr lang="lt-LT" dirty="0"/>
          </a:p>
        </p:txBody>
      </p:sp>
      <p:sp>
        <p:nvSpPr>
          <p:cNvPr id="3" name="TextBox 2"/>
          <p:cNvSpPr txBox="1"/>
          <p:nvPr/>
        </p:nvSpPr>
        <p:spPr>
          <a:xfrm>
            <a:off x="963592" y="180676"/>
            <a:ext cx="7200800" cy="830997"/>
          </a:xfrm>
          <a:prstGeom prst="rect">
            <a:avLst/>
          </a:prstGeom>
          <a:noFill/>
        </p:spPr>
        <p:txBody>
          <a:bodyPr wrap="square" rtlCol="0">
            <a:spAutoFit/>
          </a:bodyPr>
          <a:lstStyle/>
          <a:p>
            <a:pPr algn="ctr"/>
            <a:r>
              <a:rPr lang="lt-LT" sz="2400" b="1" dirty="0" smtClean="0"/>
              <a:t>Sausuolių kirtimas saugomose </a:t>
            </a:r>
            <a:r>
              <a:rPr lang="lt-LT" sz="2400" b="1" dirty="0"/>
              <a:t>teritorijose </a:t>
            </a:r>
            <a:r>
              <a:rPr lang="lt-LT" sz="2400" b="1" dirty="0" smtClean="0"/>
              <a:t>sanitariniais </a:t>
            </a:r>
            <a:r>
              <a:rPr lang="lt-LT" sz="2400" b="1" dirty="0"/>
              <a:t>miško </a:t>
            </a:r>
            <a:r>
              <a:rPr lang="lt-LT" sz="2400" b="1" dirty="0" smtClean="0"/>
              <a:t>kirtimais (1)</a:t>
            </a:r>
            <a:endParaRPr lang="en-GB" sz="2400" b="1" dirty="0"/>
          </a:p>
        </p:txBody>
      </p:sp>
    </p:spTree>
    <p:extLst>
      <p:ext uri="{BB962C8B-B14F-4D97-AF65-F5344CB8AC3E}">
        <p14:creationId xmlns:p14="http://schemas.microsoft.com/office/powerpoint/2010/main" val="16970932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3512" y="987574"/>
            <a:ext cx="8640960" cy="3139321"/>
          </a:xfrm>
          <a:prstGeom prst="rect">
            <a:avLst/>
          </a:prstGeom>
        </p:spPr>
        <p:txBody>
          <a:bodyPr wrap="square">
            <a:spAutoFit/>
          </a:bodyPr>
          <a:lstStyle/>
          <a:p>
            <a:pPr algn="just"/>
            <a:endParaRPr lang="lt-LT" dirty="0"/>
          </a:p>
          <a:p>
            <a:pPr algn="just"/>
            <a:r>
              <a:rPr lang="lt-LT" dirty="0" smtClean="0"/>
              <a:t>81</a:t>
            </a:r>
            <a:r>
              <a:rPr lang="lt-LT" dirty="0"/>
              <a:t>. </a:t>
            </a:r>
            <a:r>
              <a:rPr lang="lt-LT" b="1" dirty="0"/>
              <a:t>Saugomų teritorijų </a:t>
            </a:r>
            <a:r>
              <a:rPr lang="lt-LT" dirty="0"/>
              <a:t>IIA</a:t>
            </a:r>
            <a:r>
              <a:rPr lang="lt-LT" b="1" dirty="0"/>
              <a:t>, III ir IV miško</a:t>
            </a:r>
            <a:r>
              <a:rPr lang="lt-LT" dirty="0"/>
              <a:t> </a:t>
            </a:r>
            <a:r>
              <a:rPr lang="lt-LT" dirty="0" err="1"/>
              <a:t>grup</a:t>
            </a:r>
            <a:r>
              <a:rPr lang="lt-LT" strike="sngStrike" dirty="0" err="1"/>
              <a:t>ės</a:t>
            </a:r>
            <a:r>
              <a:rPr lang="lt-LT" b="1" dirty="0" err="1"/>
              <a:t>ių</a:t>
            </a:r>
            <a:r>
              <a:rPr lang="lt-LT" dirty="0"/>
              <a:t> miškuose,</a:t>
            </a:r>
            <a:r>
              <a:rPr lang="lt-LT" b="1" dirty="0"/>
              <a:t> </a:t>
            </a:r>
            <a:r>
              <a:rPr lang="lt-LT" dirty="0"/>
              <a:t>atlikus atrankinius sanitarinius miško kirtimus, turi būti palikta ne mažiau kaip 20 m</a:t>
            </a:r>
            <a:r>
              <a:rPr lang="lt-LT" baseline="30000" dirty="0"/>
              <a:t>3</a:t>
            </a:r>
            <a:r>
              <a:rPr lang="lt-LT" dirty="0"/>
              <a:t>/ha (Kuršių nerijos miškuose – 5 proc. medynų tūrio) storesnių nei vidutinis medyno skersmuo negyvų medžių, jeigu jų yra ir jei tai neprieštarauja saugomų teritorijų planavimo dokumentams. Jei tokių medžių nėra, reikia palikti atitinkamą tūrį džiūstančių, sumažėjusio gyvybingumo lapuočių medžių. </a:t>
            </a:r>
            <a:r>
              <a:rPr lang="lt-LT" strike="sngStrike" dirty="0"/>
              <a:t>III ir IVA grupių valstybiniuose miškuose, atlikus atrankinius sanitarinius miško kirtimus, įvairių suirimo stadijų negyvi medžiai turėtų sudaryti ne mažiau kaip 5 proc. po kirtimų likusio medyno tūrio; jei jų nėra, palikti atitinkamą tūrį džiūstančių, sumažėjusio gyvybingumo lapuočių medžių.</a:t>
            </a:r>
            <a:r>
              <a:rPr lang="lt-LT" dirty="0"/>
              <a:t> Paliekant </a:t>
            </a:r>
            <a:r>
              <a:rPr lang="lt-LT" b="1" dirty="0"/>
              <a:t>nenukirstus</a:t>
            </a:r>
            <a:r>
              <a:rPr lang="lt-LT" dirty="0"/>
              <a:t> negyvus medžius būtina atsižvelgti į darbų saugos reikalavimus, saugumą šalia kelių ir rekreacinėse vietose</a:t>
            </a:r>
            <a:r>
              <a:rPr lang="lt-LT" dirty="0" smtClean="0"/>
              <a:t>.</a:t>
            </a:r>
            <a:endParaRPr lang="lt-LT" dirty="0"/>
          </a:p>
        </p:txBody>
      </p:sp>
      <p:sp>
        <p:nvSpPr>
          <p:cNvPr id="3" name="TextBox 2"/>
          <p:cNvSpPr txBox="1"/>
          <p:nvPr/>
        </p:nvSpPr>
        <p:spPr>
          <a:xfrm>
            <a:off x="963592" y="180676"/>
            <a:ext cx="7200800" cy="830997"/>
          </a:xfrm>
          <a:prstGeom prst="rect">
            <a:avLst/>
          </a:prstGeom>
          <a:noFill/>
        </p:spPr>
        <p:txBody>
          <a:bodyPr wrap="square" rtlCol="0">
            <a:spAutoFit/>
          </a:bodyPr>
          <a:lstStyle/>
          <a:p>
            <a:pPr algn="ctr"/>
            <a:r>
              <a:rPr lang="lt-LT" sz="2400" b="1" dirty="0" smtClean="0"/>
              <a:t>Sausuolių kirtimas saugomose </a:t>
            </a:r>
            <a:r>
              <a:rPr lang="lt-LT" sz="2400" b="1" dirty="0"/>
              <a:t>teritorijose </a:t>
            </a:r>
            <a:r>
              <a:rPr lang="lt-LT" sz="2400" b="1" dirty="0" smtClean="0"/>
              <a:t>sanitariniais </a:t>
            </a:r>
            <a:r>
              <a:rPr lang="lt-LT" sz="2400" b="1" dirty="0"/>
              <a:t>miško </a:t>
            </a:r>
            <a:r>
              <a:rPr lang="lt-LT" sz="2400" b="1" dirty="0" smtClean="0"/>
              <a:t>kirtimais (2)</a:t>
            </a:r>
            <a:endParaRPr lang="en-GB" sz="2400" b="1" dirty="0"/>
          </a:p>
        </p:txBody>
      </p:sp>
    </p:spTree>
    <p:extLst>
      <p:ext uri="{BB962C8B-B14F-4D97-AF65-F5344CB8AC3E}">
        <p14:creationId xmlns:p14="http://schemas.microsoft.com/office/powerpoint/2010/main" val="36417954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6384" y="1419622"/>
            <a:ext cx="8424936" cy="2031325"/>
          </a:xfrm>
          <a:prstGeom prst="rect">
            <a:avLst/>
          </a:prstGeom>
          <a:noFill/>
        </p:spPr>
        <p:txBody>
          <a:bodyPr wrap="square" rtlCol="0">
            <a:spAutoFit/>
          </a:bodyPr>
          <a:lstStyle/>
          <a:p>
            <a:pPr marL="285750" indent="-285750" algn="just">
              <a:buFont typeface="Arial" panose="020B0604020202020204" pitchFamily="34" charset="0"/>
              <a:buChar char="•"/>
            </a:pPr>
            <a:endParaRPr lang="lt-LT" dirty="0" smtClean="0"/>
          </a:p>
          <a:p>
            <a:pPr marL="285750" indent="-285750" algn="just">
              <a:buFont typeface="Arial" panose="020B0604020202020204" pitchFamily="34" charset="0"/>
              <a:buChar char="•"/>
            </a:pPr>
            <a:r>
              <a:rPr lang="lt-LT" dirty="0" smtClean="0"/>
              <a:t>Taisyklių pakeitimo </a:t>
            </a:r>
            <a:r>
              <a:rPr lang="lt-LT" dirty="0"/>
              <a:t>rengimą paskatinusios priežastys </a:t>
            </a:r>
            <a:endParaRPr lang="lt-LT" dirty="0" smtClean="0"/>
          </a:p>
          <a:p>
            <a:pPr marL="285750" indent="-285750" algn="just">
              <a:buFont typeface="Arial" panose="020B0604020202020204" pitchFamily="34" charset="0"/>
              <a:buChar char="•"/>
            </a:pPr>
            <a:r>
              <a:rPr lang="lt-LT" dirty="0"/>
              <a:t>Siūlomi Miško kirtimų taisyklių reikalavimų pakeitimai:</a:t>
            </a:r>
          </a:p>
          <a:p>
            <a:pPr algn="just"/>
            <a:r>
              <a:rPr lang="lt-LT" dirty="0"/>
              <a:t>	</a:t>
            </a:r>
            <a:r>
              <a:rPr lang="lt-LT" dirty="0" smtClean="0"/>
              <a:t>- paliekant biologinės įvairovės medžius;</a:t>
            </a:r>
          </a:p>
          <a:p>
            <a:pPr algn="just"/>
            <a:r>
              <a:rPr lang="lt-LT" dirty="0"/>
              <a:t>	</a:t>
            </a:r>
            <a:r>
              <a:rPr lang="lt-LT" dirty="0" smtClean="0"/>
              <a:t>- paviršinių </a:t>
            </a:r>
            <a:r>
              <a:rPr lang="lt-LT" dirty="0"/>
              <a:t>vandens telkinių pakrančių apsaugos </a:t>
            </a:r>
            <a:r>
              <a:rPr lang="lt-LT" dirty="0" smtClean="0"/>
              <a:t>juostose;</a:t>
            </a:r>
          </a:p>
          <a:p>
            <a:pPr algn="just"/>
            <a:r>
              <a:rPr lang="lt-LT" dirty="0" smtClean="0"/>
              <a:t>	- įrengiant informacinius ženklus kirtavietėse;</a:t>
            </a:r>
          </a:p>
          <a:p>
            <a:pPr algn="just"/>
            <a:r>
              <a:rPr lang="lt-LT" dirty="0" smtClean="0"/>
              <a:t>	- kertant saugomose teritorijose </a:t>
            </a:r>
            <a:r>
              <a:rPr lang="lt-LT" dirty="0"/>
              <a:t>sausuolius </a:t>
            </a:r>
            <a:r>
              <a:rPr lang="lt-LT" dirty="0" smtClean="0"/>
              <a:t>sanitariniais </a:t>
            </a:r>
            <a:r>
              <a:rPr lang="lt-LT" dirty="0"/>
              <a:t>miško </a:t>
            </a:r>
            <a:r>
              <a:rPr lang="lt-LT" dirty="0" smtClean="0"/>
              <a:t>kirtimais.</a:t>
            </a:r>
          </a:p>
        </p:txBody>
      </p:sp>
      <p:sp>
        <p:nvSpPr>
          <p:cNvPr id="4" name="TextBox 3"/>
          <p:cNvSpPr txBox="1"/>
          <p:nvPr/>
        </p:nvSpPr>
        <p:spPr>
          <a:xfrm>
            <a:off x="963592" y="180676"/>
            <a:ext cx="7200800" cy="461665"/>
          </a:xfrm>
          <a:prstGeom prst="rect">
            <a:avLst/>
          </a:prstGeom>
          <a:noFill/>
        </p:spPr>
        <p:txBody>
          <a:bodyPr wrap="square" rtlCol="0">
            <a:spAutoFit/>
          </a:bodyPr>
          <a:lstStyle/>
          <a:p>
            <a:pPr algn="ctr"/>
            <a:r>
              <a:rPr lang="lt-LT" sz="2400" b="1" dirty="0" smtClean="0"/>
              <a:t>Turinys</a:t>
            </a:r>
            <a:endParaRPr lang="en-GB" sz="2400" b="1" dirty="0"/>
          </a:p>
        </p:txBody>
      </p:sp>
    </p:spTree>
    <p:extLst>
      <p:ext uri="{BB962C8B-B14F-4D97-AF65-F5344CB8AC3E}">
        <p14:creationId xmlns:p14="http://schemas.microsoft.com/office/powerpoint/2010/main" val="1286669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51524" y="843558"/>
            <a:ext cx="8424936" cy="3970318"/>
          </a:xfrm>
          <a:prstGeom prst="rect">
            <a:avLst/>
          </a:prstGeom>
          <a:noFill/>
        </p:spPr>
        <p:txBody>
          <a:bodyPr wrap="square" rtlCol="0">
            <a:spAutoFit/>
          </a:bodyPr>
          <a:lstStyle/>
          <a:p>
            <a:pPr marL="285750" indent="-285750" algn="just">
              <a:buFontTx/>
              <a:buChar char="-"/>
            </a:pPr>
            <a:endParaRPr lang="lt-LT" i="1" dirty="0" smtClean="0"/>
          </a:p>
          <a:p>
            <a:pPr algn="just"/>
            <a:r>
              <a:rPr lang="lt-LT" b="1" dirty="0" smtClean="0"/>
              <a:t>Siūloma</a:t>
            </a:r>
            <a:r>
              <a:rPr lang="lt-LT" i="1" dirty="0" smtClean="0"/>
              <a:t> </a:t>
            </a:r>
            <a:r>
              <a:rPr lang="lt-LT" dirty="0"/>
              <a:t>n</a:t>
            </a:r>
            <a:r>
              <a:rPr lang="lt-LT" dirty="0" smtClean="0"/>
              <a:t>ustatyti</a:t>
            </a:r>
            <a:r>
              <a:rPr lang="lt-LT" dirty="0"/>
              <a:t>, kad </a:t>
            </a:r>
            <a:r>
              <a:rPr lang="lt-LT" dirty="0" smtClean="0"/>
              <a:t>biologinės </a:t>
            </a:r>
            <a:r>
              <a:rPr lang="lt-LT" dirty="0"/>
              <a:t>įvairovės medžiai būtų paliekami </a:t>
            </a:r>
            <a:r>
              <a:rPr lang="lt-LT" dirty="0" smtClean="0"/>
              <a:t>grupėmis, o ne pavieniai.</a:t>
            </a:r>
          </a:p>
          <a:p>
            <a:pPr marL="285750" indent="-285750" algn="just">
              <a:buFontTx/>
              <a:buChar char="-"/>
            </a:pPr>
            <a:endParaRPr lang="lt-LT" b="1" dirty="0" smtClean="0"/>
          </a:p>
          <a:p>
            <a:pPr algn="just"/>
            <a:r>
              <a:rPr lang="lt-LT" b="1" dirty="0" smtClean="0"/>
              <a:t>Pagrindimas</a:t>
            </a:r>
            <a:r>
              <a:rPr lang="lt-LT" dirty="0" smtClean="0"/>
              <a:t>: nepažeisto senojo medyno fragmentai žymiai vertingesni biologinės įvairovės išsaugojimo požiūriu nei pavieniai medžiai. Užsienio </a:t>
            </a:r>
            <a:r>
              <a:rPr lang="lt-LT" dirty="0"/>
              <a:t>šalyse </a:t>
            </a:r>
            <a:r>
              <a:rPr lang="lt-LT" dirty="0" smtClean="0"/>
              <a:t>taikomi panašūs reikalavimai </a:t>
            </a:r>
            <a:r>
              <a:rPr lang="lt-LT" dirty="0"/>
              <a:t>pvz., Lenkijoje – plynose kirtavietėse būtina palikti &gt;6 arų </a:t>
            </a:r>
            <a:r>
              <a:rPr lang="lt-LT" dirty="0" err="1"/>
              <a:t>biogrupes</a:t>
            </a:r>
            <a:r>
              <a:rPr lang="lt-LT" dirty="0"/>
              <a:t>, bet ne daugiau 5 proc. biržės ploto.</a:t>
            </a:r>
          </a:p>
          <a:p>
            <a:pPr algn="just"/>
            <a:endParaRPr lang="lt-LT" dirty="0"/>
          </a:p>
          <a:p>
            <a:pPr algn="just"/>
            <a:r>
              <a:rPr lang="lt-LT" b="1" dirty="0" smtClean="0"/>
              <a:t>Laukiamas teigiamas rezultatas</a:t>
            </a:r>
            <a:r>
              <a:rPr lang="lt-LT" dirty="0" smtClean="0"/>
              <a:t>: </a:t>
            </a:r>
          </a:p>
          <a:p>
            <a:pPr algn="just"/>
            <a:r>
              <a:rPr lang="lt-LT" dirty="0" smtClean="0"/>
              <a:t>Palikus neiškirstus nepažeistus senojo medyno fragmentus, būtų sudarytos sąlygos specializuotų </a:t>
            </a:r>
            <a:r>
              <a:rPr lang="lt-LT" dirty="0"/>
              <a:t>brandžių medynų </a:t>
            </a:r>
            <a:r>
              <a:rPr lang="lt-LT" dirty="0" smtClean="0"/>
              <a:t>rūšių prieglobsčio sudarymui ir išlikimui. Ateityje išsaugotos grupės taptų plitimo </a:t>
            </a:r>
            <a:r>
              <a:rPr lang="lt-LT" dirty="0"/>
              <a:t>centrais ir </a:t>
            </a:r>
            <a:r>
              <a:rPr lang="lt-LT" dirty="0" smtClean="0"/>
              <a:t>paspartintų jaunų </a:t>
            </a:r>
            <a:r>
              <a:rPr lang="lt-LT" dirty="0"/>
              <a:t>miškų </a:t>
            </a:r>
            <a:r>
              <a:rPr lang="lt-LT" dirty="0" smtClean="0"/>
              <a:t>apgyvendinimą šiomis rūšimis. Palikti fragmentai prisidėtų </a:t>
            </a:r>
            <a:r>
              <a:rPr lang="lt-LT" dirty="0"/>
              <a:t>prie </a:t>
            </a:r>
            <a:r>
              <a:rPr lang="lt-LT" dirty="0" smtClean="0"/>
              <a:t>naujo medyno struktūros įvairinimo, taptų </a:t>
            </a:r>
            <a:r>
              <a:rPr lang="lt-LT" dirty="0"/>
              <a:t>įvairių suirimo stadijų </a:t>
            </a:r>
            <a:r>
              <a:rPr lang="lt-LT" dirty="0" smtClean="0"/>
              <a:t>negyvos </a:t>
            </a:r>
            <a:r>
              <a:rPr lang="lt-LT" dirty="0"/>
              <a:t>medienos </a:t>
            </a:r>
            <a:r>
              <a:rPr lang="lt-LT" dirty="0" smtClean="0"/>
              <a:t>šaltiniu.</a:t>
            </a:r>
          </a:p>
        </p:txBody>
      </p:sp>
      <p:sp>
        <p:nvSpPr>
          <p:cNvPr id="4" name="TextBox 3"/>
          <p:cNvSpPr txBox="1"/>
          <p:nvPr/>
        </p:nvSpPr>
        <p:spPr>
          <a:xfrm>
            <a:off x="963592" y="180676"/>
            <a:ext cx="7200800" cy="830997"/>
          </a:xfrm>
          <a:prstGeom prst="rect">
            <a:avLst/>
          </a:prstGeom>
          <a:noFill/>
        </p:spPr>
        <p:txBody>
          <a:bodyPr wrap="square" rtlCol="0">
            <a:spAutoFit/>
          </a:bodyPr>
          <a:lstStyle/>
          <a:p>
            <a:pPr algn="ctr"/>
            <a:r>
              <a:rPr lang="lt-LT" sz="2400" b="1" dirty="0" smtClean="0"/>
              <a:t>Miško kirtimų taisyklių pakeitimo </a:t>
            </a:r>
            <a:r>
              <a:rPr lang="lt-LT" sz="2400" b="1" dirty="0"/>
              <a:t>rengimą paskatinusios priežastys</a:t>
            </a:r>
            <a:r>
              <a:rPr lang="lt-LT" sz="2400" b="1" dirty="0" smtClean="0"/>
              <a:t> (1)</a:t>
            </a:r>
            <a:endParaRPr lang="lt-LT" sz="2400" b="1" dirty="0"/>
          </a:p>
        </p:txBody>
      </p:sp>
    </p:spTree>
    <p:extLst>
      <p:ext uri="{BB962C8B-B14F-4D97-AF65-F5344CB8AC3E}">
        <p14:creationId xmlns:p14="http://schemas.microsoft.com/office/powerpoint/2010/main" val="34999482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51524" y="843558"/>
            <a:ext cx="8424936" cy="3970318"/>
          </a:xfrm>
          <a:prstGeom prst="rect">
            <a:avLst/>
          </a:prstGeom>
          <a:noFill/>
        </p:spPr>
        <p:txBody>
          <a:bodyPr wrap="square" rtlCol="0">
            <a:spAutoFit/>
          </a:bodyPr>
          <a:lstStyle/>
          <a:p>
            <a:pPr marL="285750" indent="-285750" algn="just">
              <a:buFontTx/>
              <a:buChar char="-"/>
            </a:pPr>
            <a:endParaRPr lang="lt-LT" i="1" dirty="0" smtClean="0"/>
          </a:p>
          <a:p>
            <a:pPr algn="just"/>
            <a:r>
              <a:rPr lang="lt-LT" b="1" dirty="0" smtClean="0"/>
              <a:t>Siūloma</a:t>
            </a:r>
            <a:r>
              <a:rPr lang="lt-LT" i="1" dirty="0" smtClean="0"/>
              <a:t> </a:t>
            </a:r>
            <a:r>
              <a:rPr lang="lt-LT" dirty="0"/>
              <a:t>n</a:t>
            </a:r>
            <a:r>
              <a:rPr lang="lt-LT" dirty="0" smtClean="0"/>
              <a:t>ustatyti</a:t>
            </a:r>
            <a:r>
              <a:rPr lang="lt-LT" dirty="0"/>
              <a:t>, kad </a:t>
            </a:r>
            <a:r>
              <a:rPr lang="lt-LT" dirty="0" smtClean="0"/>
              <a:t>pagrindinių </a:t>
            </a:r>
            <a:r>
              <a:rPr lang="lt-LT" dirty="0"/>
              <a:t>miško kirtimų biržėse būtų saugomi  medžiai </a:t>
            </a:r>
            <a:r>
              <a:rPr lang="lt-LT" dirty="0" smtClean="0"/>
              <a:t>milžinai.</a:t>
            </a:r>
          </a:p>
          <a:p>
            <a:pPr marL="285750" indent="-285750" algn="just">
              <a:buFontTx/>
              <a:buChar char="-"/>
            </a:pPr>
            <a:endParaRPr lang="lt-LT" b="1" dirty="0" smtClean="0"/>
          </a:p>
          <a:p>
            <a:pPr algn="just"/>
            <a:r>
              <a:rPr lang="lt-LT" b="1" dirty="0" smtClean="0"/>
              <a:t>Pagrindimas</a:t>
            </a:r>
            <a:r>
              <a:rPr lang="lt-LT" dirty="0" smtClean="0"/>
              <a:t>: </a:t>
            </a:r>
            <a:r>
              <a:rPr lang="lt-LT" dirty="0"/>
              <a:t>Biologinei įvairovei išsaugoti ypač </a:t>
            </a:r>
            <a:r>
              <a:rPr lang="lt-LT" dirty="0" smtClean="0"/>
              <a:t>svarbūs medžiai milžinai, kurie padeda įvairiausio lygmens </a:t>
            </a:r>
            <a:r>
              <a:rPr lang="lt-LT" dirty="0"/>
              <a:t>miško </a:t>
            </a:r>
            <a:r>
              <a:rPr lang="lt-LT" dirty="0" smtClean="0"/>
              <a:t>gyvūnijai </a:t>
            </a:r>
            <a:r>
              <a:rPr lang="lt-LT" dirty="0"/>
              <a:t>migruoti iš vienos vietovės į kitą. </a:t>
            </a:r>
            <a:r>
              <a:rPr lang="lt-LT" dirty="0" smtClean="0"/>
              <a:t>Itin </a:t>
            </a:r>
            <a:r>
              <a:rPr lang="lt-LT" dirty="0"/>
              <a:t>didelė rūšių įvairovė sutinkama senuose </a:t>
            </a:r>
            <a:r>
              <a:rPr lang="lt-LT" dirty="0" smtClean="0"/>
              <a:t>ąžuoluose - </a:t>
            </a:r>
            <a:r>
              <a:rPr lang="lt-LT" dirty="0"/>
              <a:t>su šiais medžiais susiję </a:t>
            </a:r>
            <a:r>
              <a:rPr lang="lt-LT" dirty="0" smtClean="0"/>
              <a:t>daugiau </a:t>
            </a:r>
            <a:r>
              <a:rPr lang="lt-LT" dirty="0"/>
              <a:t>kaip 320 kerpių </a:t>
            </a:r>
            <a:r>
              <a:rPr lang="lt-LT" dirty="0" smtClean="0"/>
              <a:t>rūšių, apie 700 vabzdžių rūšių, </a:t>
            </a:r>
            <a:r>
              <a:rPr lang="en-GB" dirty="0" err="1"/>
              <a:t>iš</a:t>
            </a:r>
            <a:r>
              <a:rPr lang="en-GB" dirty="0"/>
              <a:t> </a:t>
            </a:r>
            <a:r>
              <a:rPr lang="en-GB" dirty="0" err="1"/>
              <a:t>kurių</a:t>
            </a:r>
            <a:r>
              <a:rPr lang="en-GB" dirty="0"/>
              <a:t> </a:t>
            </a:r>
            <a:r>
              <a:rPr lang="en-GB" dirty="0" err="1"/>
              <a:t>dalis</a:t>
            </a:r>
            <a:r>
              <a:rPr lang="en-GB" dirty="0"/>
              <a:t> </a:t>
            </a:r>
            <a:r>
              <a:rPr lang="en-GB" dirty="0" err="1"/>
              <a:t>aptinkamos</a:t>
            </a:r>
            <a:r>
              <a:rPr lang="en-GB" dirty="0"/>
              <a:t> </a:t>
            </a:r>
            <a:r>
              <a:rPr lang="en-GB" dirty="0" err="1"/>
              <a:t>tik</a:t>
            </a:r>
            <a:r>
              <a:rPr lang="en-GB" dirty="0"/>
              <a:t> </a:t>
            </a:r>
            <a:r>
              <a:rPr lang="en-GB" dirty="0" err="1"/>
              <a:t>medžiuose</a:t>
            </a:r>
            <a:r>
              <a:rPr lang="en-GB" dirty="0"/>
              <a:t> </a:t>
            </a:r>
            <a:r>
              <a:rPr lang="en-GB" dirty="0" err="1" smtClean="0"/>
              <a:t>milžinuose</a:t>
            </a:r>
            <a:r>
              <a:rPr lang="lt-LT" dirty="0"/>
              <a:t>, </a:t>
            </a:r>
            <a:r>
              <a:rPr lang="lt-LT" dirty="0" smtClean="0"/>
              <a:t>suskaičiuojama </a:t>
            </a:r>
            <a:r>
              <a:rPr lang="lt-LT" dirty="0"/>
              <a:t>apie 28 paukščių ir daugiau nei 20 žinduolių rūšių, kurios gali gyventi medžių milžinų ertmėse.</a:t>
            </a:r>
            <a:endParaRPr lang="lt-LT" dirty="0" smtClean="0"/>
          </a:p>
          <a:p>
            <a:pPr algn="just"/>
            <a:endParaRPr lang="lt-LT" dirty="0"/>
          </a:p>
          <a:p>
            <a:pPr algn="just"/>
            <a:r>
              <a:rPr lang="lt-LT" b="1" dirty="0" smtClean="0"/>
              <a:t>Laukiamas teigiamas rezultatas</a:t>
            </a:r>
            <a:r>
              <a:rPr lang="lt-LT" dirty="0" smtClean="0"/>
              <a:t>: </a:t>
            </a:r>
          </a:p>
          <a:p>
            <a:pPr algn="just"/>
            <a:r>
              <a:rPr lang="lt-LT" dirty="0" smtClean="0"/>
              <a:t>Būtų sudarytos prielaidos užtikrinti </a:t>
            </a:r>
            <a:r>
              <a:rPr lang="lt-LT" dirty="0"/>
              <a:t>senų medžių ir su jomis susijusių </a:t>
            </a:r>
            <a:r>
              <a:rPr lang="lt-LT" dirty="0" err="1"/>
              <a:t>mikrobuveinių</a:t>
            </a:r>
            <a:r>
              <a:rPr lang="lt-LT" dirty="0"/>
              <a:t> </a:t>
            </a:r>
            <a:r>
              <a:rPr lang="lt-LT" dirty="0" smtClean="0"/>
              <a:t>išlikimą, išsaugoti medžius, kurie </a:t>
            </a:r>
            <a:r>
              <a:rPr lang="lt-LT" dirty="0"/>
              <a:t>dėl savo </a:t>
            </a:r>
            <a:r>
              <a:rPr lang="lt-LT" dirty="0" smtClean="0"/>
              <a:t>dydžio ir amžiaus išsiskiria </a:t>
            </a:r>
            <a:r>
              <a:rPr lang="lt-LT" dirty="0"/>
              <a:t>iš aplinkos savo įspūdingais </a:t>
            </a:r>
            <a:r>
              <a:rPr lang="lt-LT" dirty="0" smtClean="0"/>
              <a:t>matmenimis ar </a:t>
            </a:r>
            <a:r>
              <a:rPr lang="lt-LT" dirty="0"/>
              <a:t>išvaizda ir yra vertingi biologiniu, kultūriniu ar estetiniu </a:t>
            </a:r>
            <a:r>
              <a:rPr lang="lt-LT" dirty="0" smtClean="0"/>
              <a:t>požiūriu, </a:t>
            </a:r>
          </a:p>
        </p:txBody>
      </p:sp>
      <p:sp>
        <p:nvSpPr>
          <p:cNvPr id="4" name="TextBox 3"/>
          <p:cNvSpPr txBox="1"/>
          <p:nvPr/>
        </p:nvSpPr>
        <p:spPr>
          <a:xfrm>
            <a:off x="963592" y="180676"/>
            <a:ext cx="7200800" cy="830997"/>
          </a:xfrm>
          <a:prstGeom prst="rect">
            <a:avLst/>
          </a:prstGeom>
          <a:noFill/>
        </p:spPr>
        <p:txBody>
          <a:bodyPr wrap="square" rtlCol="0">
            <a:spAutoFit/>
          </a:bodyPr>
          <a:lstStyle/>
          <a:p>
            <a:pPr algn="ctr"/>
            <a:r>
              <a:rPr lang="lt-LT" sz="2400" b="1" dirty="0" smtClean="0"/>
              <a:t>Miško kirtimų taisyklių pakeitimo </a:t>
            </a:r>
            <a:r>
              <a:rPr lang="lt-LT" sz="2400" b="1" dirty="0"/>
              <a:t>rengimą paskatinusios priežastys</a:t>
            </a:r>
            <a:r>
              <a:rPr lang="lt-LT" sz="2400" b="1" dirty="0" smtClean="0"/>
              <a:t> (2)</a:t>
            </a:r>
            <a:endParaRPr lang="lt-LT" sz="2400" b="1" dirty="0"/>
          </a:p>
        </p:txBody>
      </p:sp>
    </p:spTree>
    <p:extLst>
      <p:ext uri="{BB962C8B-B14F-4D97-AF65-F5344CB8AC3E}">
        <p14:creationId xmlns:p14="http://schemas.microsoft.com/office/powerpoint/2010/main" val="34416618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51524" y="843558"/>
            <a:ext cx="8424936" cy="3970318"/>
          </a:xfrm>
          <a:prstGeom prst="rect">
            <a:avLst/>
          </a:prstGeom>
          <a:noFill/>
        </p:spPr>
        <p:txBody>
          <a:bodyPr wrap="square" rtlCol="0">
            <a:spAutoFit/>
          </a:bodyPr>
          <a:lstStyle/>
          <a:p>
            <a:pPr marL="285750" indent="-285750" algn="just">
              <a:buFontTx/>
              <a:buChar char="-"/>
            </a:pPr>
            <a:endParaRPr lang="lt-LT" i="1" dirty="0" smtClean="0"/>
          </a:p>
          <a:p>
            <a:pPr algn="just"/>
            <a:r>
              <a:rPr lang="lt-LT" b="1" dirty="0" smtClean="0"/>
              <a:t>Siūloma</a:t>
            </a:r>
            <a:r>
              <a:rPr lang="lt-LT" i="1" dirty="0" smtClean="0"/>
              <a:t> </a:t>
            </a:r>
            <a:r>
              <a:rPr lang="lt-LT" dirty="0" smtClean="0"/>
              <a:t>reglamentuoti pagrindinių miško </a:t>
            </a:r>
            <a:r>
              <a:rPr lang="lt-LT" dirty="0"/>
              <a:t>kirtimų tvarką paviršinių vandens telkinių apsaugos juostose</a:t>
            </a:r>
            <a:r>
              <a:rPr lang="lt-LT" dirty="0" smtClean="0"/>
              <a:t>.</a:t>
            </a:r>
          </a:p>
          <a:p>
            <a:pPr marL="285750" indent="-285750" algn="just">
              <a:buFontTx/>
              <a:buChar char="-"/>
            </a:pPr>
            <a:endParaRPr lang="lt-LT" b="1" dirty="0" smtClean="0"/>
          </a:p>
          <a:p>
            <a:pPr algn="just"/>
            <a:r>
              <a:rPr lang="lt-LT" b="1" dirty="0" smtClean="0"/>
              <a:t>Pagrindimas</a:t>
            </a:r>
            <a:r>
              <a:rPr lang="lt-LT" dirty="0" smtClean="0"/>
              <a:t>: iki 2020-01-01 galiojo </a:t>
            </a:r>
            <a:r>
              <a:rPr lang="lt-LT" dirty="0" err="1" smtClean="0"/>
              <a:t>spec</a:t>
            </a:r>
            <a:r>
              <a:rPr lang="lt-LT" dirty="0" smtClean="0"/>
              <a:t>. sąlyga pakrantės </a:t>
            </a:r>
            <a:r>
              <a:rPr lang="lt-LT" dirty="0"/>
              <a:t>apsaugos juostose </a:t>
            </a:r>
            <a:r>
              <a:rPr lang="lt-LT" dirty="0" smtClean="0"/>
              <a:t>draudžianti vykdyti </a:t>
            </a:r>
            <a:r>
              <a:rPr lang="lt-LT" dirty="0"/>
              <a:t>pagrindinius plynus miško kirtimus, naikinti miško paklotę</a:t>
            </a:r>
            <a:r>
              <a:rPr lang="lt-LT" dirty="0" smtClean="0"/>
              <a:t>. Šiuo metu rengiamas SŽNSĮ pakeitimas, numatantis grąžinti ankstesnį reglamentavimą.</a:t>
            </a:r>
          </a:p>
          <a:p>
            <a:pPr algn="just"/>
            <a:endParaRPr lang="lt-LT" dirty="0"/>
          </a:p>
          <a:p>
            <a:pPr algn="just"/>
            <a:r>
              <a:rPr lang="lt-LT" b="1" dirty="0" smtClean="0"/>
              <a:t>Laukiamas teigiamas rezultatas</a:t>
            </a:r>
            <a:r>
              <a:rPr lang="lt-LT" dirty="0" smtClean="0"/>
              <a:t>:</a:t>
            </a:r>
            <a:r>
              <a:rPr lang="lt-LT" dirty="0"/>
              <a:t> </a:t>
            </a:r>
            <a:r>
              <a:rPr lang="lt-LT" dirty="0" smtClean="0"/>
              <a:t>sumažinta maistinių medžiagų ir </a:t>
            </a:r>
            <a:r>
              <a:rPr lang="lt-LT" dirty="0"/>
              <a:t>suspenduotų kietųjų dalelių </a:t>
            </a:r>
            <a:r>
              <a:rPr lang="lt-LT" dirty="0" smtClean="0"/>
              <a:t>padidintos </a:t>
            </a:r>
            <a:r>
              <a:rPr lang="lt-LT" dirty="0" err="1"/>
              <a:t>prietakos</a:t>
            </a:r>
            <a:r>
              <a:rPr lang="lt-LT" dirty="0"/>
              <a:t> </a:t>
            </a:r>
            <a:r>
              <a:rPr lang="lt-LT" dirty="0" smtClean="0"/>
              <a:t>grėsmė į </a:t>
            </a:r>
            <a:r>
              <a:rPr lang="lt-LT" dirty="0"/>
              <a:t>paviršinius </a:t>
            </a:r>
            <a:r>
              <a:rPr lang="lt-LT" dirty="0" smtClean="0"/>
              <a:t>vandenis. Užkirstas kelias dirvožemio </a:t>
            </a:r>
            <a:r>
              <a:rPr lang="lt-LT" dirty="0"/>
              <a:t>pažeidimams šalia </a:t>
            </a:r>
            <a:r>
              <a:rPr lang="lt-LT" dirty="0" smtClean="0"/>
              <a:t>paviršinių vandens telkinių, </a:t>
            </a:r>
            <a:r>
              <a:rPr lang="lt-LT" dirty="0"/>
              <a:t>ypač užmirkusiose vietose, </a:t>
            </a:r>
            <a:r>
              <a:rPr lang="lt-LT" dirty="0" smtClean="0"/>
              <a:t>tokiu būdu išvengiant </a:t>
            </a:r>
            <a:r>
              <a:rPr lang="lt-LT" dirty="0"/>
              <a:t>padidėjusios dirvožemio erozijos ir kietųjų dalelių </a:t>
            </a:r>
            <a:r>
              <a:rPr lang="lt-LT" dirty="0" smtClean="0"/>
              <a:t>ir </a:t>
            </a:r>
            <a:r>
              <a:rPr lang="lt-LT" dirty="0"/>
              <a:t>gyvsidabrio išplovos iš </a:t>
            </a:r>
            <a:r>
              <a:rPr lang="lt-LT" dirty="0" smtClean="0"/>
              <a:t>dirvožemio.</a:t>
            </a:r>
          </a:p>
          <a:p>
            <a:pPr algn="just"/>
            <a:endParaRPr lang="lt-LT" dirty="0" smtClean="0"/>
          </a:p>
        </p:txBody>
      </p:sp>
      <p:sp>
        <p:nvSpPr>
          <p:cNvPr id="4" name="TextBox 3"/>
          <p:cNvSpPr txBox="1"/>
          <p:nvPr/>
        </p:nvSpPr>
        <p:spPr>
          <a:xfrm>
            <a:off x="963592" y="180676"/>
            <a:ext cx="7200800" cy="830997"/>
          </a:xfrm>
          <a:prstGeom prst="rect">
            <a:avLst/>
          </a:prstGeom>
          <a:noFill/>
        </p:spPr>
        <p:txBody>
          <a:bodyPr wrap="square" rtlCol="0">
            <a:spAutoFit/>
          </a:bodyPr>
          <a:lstStyle/>
          <a:p>
            <a:pPr algn="ctr"/>
            <a:r>
              <a:rPr lang="lt-LT" sz="2400" b="1" dirty="0" smtClean="0"/>
              <a:t>Miško kirtimų taisyklių pakeitimo </a:t>
            </a:r>
            <a:r>
              <a:rPr lang="lt-LT" sz="2400" b="1" dirty="0"/>
              <a:t>rengimą paskatinusios priežastys</a:t>
            </a:r>
            <a:r>
              <a:rPr lang="lt-LT" sz="2400" b="1" dirty="0" smtClean="0"/>
              <a:t> (3)</a:t>
            </a:r>
            <a:endParaRPr lang="lt-LT" sz="2400" b="1" dirty="0"/>
          </a:p>
        </p:txBody>
      </p:sp>
    </p:spTree>
    <p:extLst>
      <p:ext uri="{BB962C8B-B14F-4D97-AF65-F5344CB8AC3E}">
        <p14:creationId xmlns:p14="http://schemas.microsoft.com/office/powerpoint/2010/main" val="12682394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51524" y="843558"/>
            <a:ext cx="8424936" cy="3970318"/>
          </a:xfrm>
          <a:prstGeom prst="rect">
            <a:avLst/>
          </a:prstGeom>
          <a:noFill/>
        </p:spPr>
        <p:txBody>
          <a:bodyPr wrap="square" rtlCol="0">
            <a:spAutoFit/>
          </a:bodyPr>
          <a:lstStyle/>
          <a:p>
            <a:pPr marL="285750" indent="-285750" algn="just">
              <a:buFontTx/>
              <a:buChar char="-"/>
            </a:pPr>
            <a:endParaRPr lang="lt-LT" i="1" dirty="0" smtClean="0"/>
          </a:p>
          <a:p>
            <a:pPr algn="just"/>
            <a:r>
              <a:rPr lang="lt-LT" b="1" dirty="0" smtClean="0"/>
              <a:t>Siūloma</a:t>
            </a:r>
            <a:r>
              <a:rPr lang="lt-LT" i="1" dirty="0" smtClean="0"/>
              <a:t> </a:t>
            </a:r>
            <a:r>
              <a:rPr lang="lt-LT" dirty="0" smtClean="0"/>
              <a:t>reglamentuoti </a:t>
            </a:r>
            <a:r>
              <a:rPr lang="lt-LT" dirty="0"/>
              <a:t>informacinių stendų įrengimą miestų ir saugomų teritorijų miškuose</a:t>
            </a:r>
            <a:r>
              <a:rPr lang="lt-LT" dirty="0" smtClean="0"/>
              <a:t>.</a:t>
            </a:r>
          </a:p>
          <a:p>
            <a:pPr marL="285750" indent="-285750" algn="just">
              <a:buFontTx/>
              <a:buChar char="-"/>
            </a:pPr>
            <a:endParaRPr lang="lt-LT" b="1" dirty="0" smtClean="0"/>
          </a:p>
          <a:p>
            <a:pPr algn="just"/>
            <a:r>
              <a:rPr lang="lt-LT" b="1" dirty="0" smtClean="0"/>
              <a:t>Pagrindimas</a:t>
            </a:r>
            <a:r>
              <a:rPr lang="lt-LT" dirty="0" smtClean="0"/>
              <a:t>: siūlymas parengtas atsižvelgiant </a:t>
            </a:r>
            <a:r>
              <a:rPr lang="lt-LT" dirty="0"/>
              <a:t>į visuomenei kylančius klausimus dėl miškų naudojimo intensyvumo, vykdomų  miško kirtimų tikslingumo, teisėtumo ir teisės aktų reikalavimų </a:t>
            </a:r>
            <a:r>
              <a:rPr lang="lt-LT" dirty="0" smtClean="0"/>
              <a:t>laikymosi.</a:t>
            </a:r>
            <a:endParaRPr lang="lt-LT" dirty="0"/>
          </a:p>
          <a:p>
            <a:pPr algn="just"/>
            <a:endParaRPr lang="lt-LT" dirty="0" smtClean="0"/>
          </a:p>
          <a:p>
            <a:pPr algn="just"/>
            <a:r>
              <a:rPr lang="lt-LT" b="1" dirty="0" smtClean="0"/>
              <a:t>Laukiamas teigiamas rezultatas</a:t>
            </a:r>
            <a:r>
              <a:rPr lang="lt-LT" dirty="0" smtClean="0"/>
              <a:t>: tinkamai informuota visuomenė apie saugomų </a:t>
            </a:r>
            <a:r>
              <a:rPr lang="lt-LT" dirty="0"/>
              <a:t>teritorijų ir kituose ekologine ar rekreacine svarba ir jautrumu pasižyminčiuose miškuose </a:t>
            </a:r>
            <a:r>
              <a:rPr lang="lt-LT" dirty="0" smtClean="0"/>
              <a:t>planuojamą </a:t>
            </a:r>
            <a:r>
              <a:rPr lang="lt-LT" dirty="0"/>
              <a:t>vykdyti </a:t>
            </a:r>
            <a:r>
              <a:rPr lang="lt-LT" dirty="0" smtClean="0"/>
              <a:t>ūkinę veiklą, tikslus</a:t>
            </a:r>
            <a:r>
              <a:rPr lang="lt-LT" dirty="0"/>
              <a:t>, kuriems pasiekti vykdyti pagrindiniai miško kirtimai, </a:t>
            </a:r>
            <a:r>
              <a:rPr lang="lt-LT" dirty="0" smtClean="0"/>
              <a:t>konkrečioje </a:t>
            </a:r>
            <a:r>
              <a:rPr lang="lt-LT" dirty="0"/>
              <a:t>vietoje vykdyto miško kirtimo </a:t>
            </a:r>
            <a:r>
              <a:rPr lang="lt-LT" dirty="0" smtClean="0"/>
              <a:t>siektinus </a:t>
            </a:r>
            <a:r>
              <a:rPr lang="lt-LT" dirty="0"/>
              <a:t>rezultatus.</a:t>
            </a:r>
          </a:p>
          <a:p>
            <a:pPr algn="just"/>
            <a:endParaRPr lang="lt-LT" dirty="0"/>
          </a:p>
          <a:p>
            <a:pPr algn="just"/>
            <a:endParaRPr lang="lt-LT" dirty="0"/>
          </a:p>
          <a:p>
            <a:pPr algn="just"/>
            <a:endParaRPr lang="lt-LT" dirty="0" smtClean="0"/>
          </a:p>
        </p:txBody>
      </p:sp>
      <p:sp>
        <p:nvSpPr>
          <p:cNvPr id="4" name="TextBox 3"/>
          <p:cNvSpPr txBox="1"/>
          <p:nvPr/>
        </p:nvSpPr>
        <p:spPr>
          <a:xfrm>
            <a:off x="963592" y="180676"/>
            <a:ext cx="7200800" cy="830997"/>
          </a:xfrm>
          <a:prstGeom prst="rect">
            <a:avLst/>
          </a:prstGeom>
          <a:noFill/>
        </p:spPr>
        <p:txBody>
          <a:bodyPr wrap="square" rtlCol="0">
            <a:spAutoFit/>
          </a:bodyPr>
          <a:lstStyle/>
          <a:p>
            <a:pPr algn="ctr"/>
            <a:r>
              <a:rPr lang="lt-LT" sz="2400" b="1" dirty="0" smtClean="0"/>
              <a:t>Miško kirtimų taisyklių pakeitimo </a:t>
            </a:r>
            <a:r>
              <a:rPr lang="lt-LT" sz="2400" b="1" dirty="0"/>
              <a:t>rengimą paskatinusios priežastys</a:t>
            </a:r>
            <a:r>
              <a:rPr lang="lt-LT" sz="2400" b="1" dirty="0" smtClean="0"/>
              <a:t> (4)</a:t>
            </a:r>
            <a:endParaRPr lang="lt-LT" sz="2400" b="1" dirty="0"/>
          </a:p>
        </p:txBody>
      </p:sp>
    </p:spTree>
    <p:extLst>
      <p:ext uri="{BB962C8B-B14F-4D97-AF65-F5344CB8AC3E}">
        <p14:creationId xmlns:p14="http://schemas.microsoft.com/office/powerpoint/2010/main" val="25999998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78620" y="600772"/>
            <a:ext cx="8424936" cy="4247317"/>
          </a:xfrm>
          <a:prstGeom prst="rect">
            <a:avLst/>
          </a:prstGeom>
          <a:noFill/>
        </p:spPr>
        <p:txBody>
          <a:bodyPr wrap="square" rtlCol="0">
            <a:spAutoFit/>
          </a:bodyPr>
          <a:lstStyle/>
          <a:p>
            <a:pPr marL="285750" indent="-285750" algn="just">
              <a:buFontTx/>
              <a:buChar char="-"/>
            </a:pPr>
            <a:endParaRPr lang="lt-LT" i="1" dirty="0" smtClean="0"/>
          </a:p>
          <a:p>
            <a:pPr algn="just"/>
            <a:r>
              <a:rPr lang="lt-LT" b="1" dirty="0" smtClean="0"/>
              <a:t>Siūloma</a:t>
            </a:r>
            <a:r>
              <a:rPr lang="lt-LT" i="1" dirty="0" smtClean="0"/>
              <a:t> </a:t>
            </a:r>
            <a:r>
              <a:rPr lang="lt-LT" dirty="0"/>
              <a:t>patikslinti </a:t>
            </a:r>
            <a:r>
              <a:rPr lang="lt-LT" dirty="0" smtClean="0"/>
              <a:t>plynųjų sanitarinių miško kirtimų ir sausuolių </a:t>
            </a:r>
            <a:r>
              <a:rPr lang="lt-LT" dirty="0"/>
              <a:t>kirtimų tvarką saugomose teritorijose</a:t>
            </a:r>
            <a:r>
              <a:rPr lang="lt-LT" dirty="0" smtClean="0"/>
              <a:t>.</a:t>
            </a:r>
          </a:p>
          <a:p>
            <a:pPr marL="285750" indent="-285750" algn="just">
              <a:buFontTx/>
              <a:buChar char="-"/>
            </a:pPr>
            <a:endParaRPr lang="lt-LT" b="1" dirty="0" smtClean="0"/>
          </a:p>
          <a:p>
            <a:pPr algn="just"/>
            <a:r>
              <a:rPr lang="lt-LT" b="1" dirty="0" smtClean="0"/>
              <a:t>Pagrindimas</a:t>
            </a:r>
            <a:r>
              <a:rPr lang="lt-LT" dirty="0" smtClean="0"/>
              <a:t>: didžiausią grėsmę saugomoms miško vabzdžių rūšims kelia negyvos medienos trūkumas (80 proc. ) ir/arba senų medžių trūkumas medyne (kelia grėsmę 58 proc. saugomų miško vabzdžių). Sausuolių kirtimas sumažina galimybes susidaryti negyvai medienai, todėl saugomose teritorijose būtina skirtingai nei ūkiniuose miškuose reglamentuoti sanitariniu požiūriu nepavojingų medžių (pvz. sausuolių) kirtimą.</a:t>
            </a:r>
          </a:p>
          <a:p>
            <a:pPr algn="just"/>
            <a:r>
              <a:rPr lang="lt-LT" dirty="0"/>
              <a:t>Sanitarinis miško kirtimas vykdomas siekiant išvengti ligų ar miško kenkėjų plitimo (MĮ 2 str. 26 d.). </a:t>
            </a:r>
          </a:p>
          <a:p>
            <a:pPr algn="just"/>
            <a:endParaRPr lang="lt-LT" dirty="0"/>
          </a:p>
          <a:p>
            <a:pPr algn="just"/>
            <a:r>
              <a:rPr lang="lt-LT" b="1" dirty="0" smtClean="0"/>
              <a:t>Laukiamas teigiamas rezultatas</a:t>
            </a:r>
            <a:r>
              <a:rPr lang="lt-LT" dirty="0" smtClean="0"/>
              <a:t>:</a:t>
            </a:r>
          </a:p>
          <a:p>
            <a:pPr algn="just"/>
            <a:r>
              <a:rPr lang="lt-LT" dirty="0"/>
              <a:t>Sanitariniai miško kirtimai taikomi, kai </a:t>
            </a:r>
            <a:r>
              <a:rPr lang="lt-LT" dirty="0" smtClean="0"/>
              <a:t>vadovaujantis teisės aktų reikalavimais būtina </a:t>
            </a:r>
            <a:r>
              <a:rPr lang="lt-LT" dirty="0"/>
              <a:t>sunaikinti miško kenkėjus arba kenksmingus organizmus</a:t>
            </a:r>
            <a:r>
              <a:rPr lang="lt-LT" dirty="0" smtClean="0"/>
              <a:t>. </a:t>
            </a:r>
          </a:p>
        </p:txBody>
      </p:sp>
      <p:sp>
        <p:nvSpPr>
          <p:cNvPr id="4" name="TextBox 3"/>
          <p:cNvSpPr txBox="1"/>
          <p:nvPr/>
        </p:nvSpPr>
        <p:spPr>
          <a:xfrm>
            <a:off x="963592" y="180676"/>
            <a:ext cx="7200800" cy="830997"/>
          </a:xfrm>
          <a:prstGeom prst="rect">
            <a:avLst/>
          </a:prstGeom>
          <a:noFill/>
        </p:spPr>
        <p:txBody>
          <a:bodyPr wrap="square" rtlCol="0">
            <a:spAutoFit/>
          </a:bodyPr>
          <a:lstStyle/>
          <a:p>
            <a:pPr algn="ctr"/>
            <a:r>
              <a:rPr lang="lt-LT" sz="2400" b="1" dirty="0" smtClean="0"/>
              <a:t>Miško kirtimų taisyklių pakeitimo </a:t>
            </a:r>
            <a:r>
              <a:rPr lang="lt-LT" sz="2400" b="1" dirty="0"/>
              <a:t>rengimą paskatinusios priežastys</a:t>
            </a:r>
            <a:r>
              <a:rPr lang="lt-LT" sz="2400" b="1" dirty="0" smtClean="0"/>
              <a:t> (5)</a:t>
            </a:r>
            <a:endParaRPr lang="lt-LT" sz="2400" b="1" dirty="0"/>
          </a:p>
        </p:txBody>
      </p:sp>
    </p:spTree>
    <p:extLst>
      <p:ext uri="{BB962C8B-B14F-4D97-AF65-F5344CB8AC3E}">
        <p14:creationId xmlns:p14="http://schemas.microsoft.com/office/powerpoint/2010/main" val="25999998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3512" y="1088613"/>
            <a:ext cx="8640960" cy="3139321"/>
          </a:xfrm>
          <a:prstGeom prst="rect">
            <a:avLst/>
          </a:prstGeom>
        </p:spPr>
        <p:txBody>
          <a:bodyPr wrap="square">
            <a:spAutoFit/>
          </a:bodyPr>
          <a:lstStyle/>
          <a:p>
            <a:r>
              <a:rPr lang="lt-LT" dirty="0" smtClean="0"/>
              <a:t>9</a:t>
            </a:r>
            <a:r>
              <a:rPr lang="lt-LT" dirty="0"/>
              <a:t>. Biologinei įvairovei išsaugoti II-IVA miškų grupių miškuose privaloma:</a:t>
            </a:r>
          </a:p>
          <a:p>
            <a:r>
              <a:rPr lang="lt-LT" dirty="0"/>
              <a:t>9.1. didesnėse kaip 1 ha plynųjų ar </a:t>
            </a:r>
            <a:r>
              <a:rPr lang="lt-LT" dirty="0" err="1"/>
              <a:t>atvejinių</a:t>
            </a:r>
            <a:r>
              <a:rPr lang="lt-LT" dirty="0"/>
              <a:t> pagrindinių miško kirtimų biržėse palikti ne mažiau kaip</a:t>
            </a:r>
            <a:r>
              <a:rPr lang="lt-LT" strike="sngStrike" dirty="0"/>
              <a:t> 7 gyvus medžius 1 ha (iš kurių ne mažiau kaip 3 būtų senesni arba storesni negu vidutiniai medžiai medyne) ir ne mažiau kaip</a:t>
            </a:r>
            <a:r>
              <a:rPr lang="lt-LT" dirty="0"/>
              <a:t> 3 negyvus storesnio kaip 20 cm skersmens 1,3 m aukštyje medžius 1 ha (jeigu tokių medžių nėra, reikia palikti </a:t>
            </a:r>
            <a:r>
              <a:rPr lang="lt-LT" b="1" dirty="0"/>
              <a:t>ar padaryti</a:t>
            </a:r>
            <a:r>
              <a:rPr lang="lt-LT" dirty="0"/>
              <a:t> atitinkamą kiekį stuobrių,</a:t>
            </a:r>
            <a:r>
              <a:rPr lang="lt-LT" b="1" dirty="0"/>
              <a:t> storesnio kaip 20 cm skersmens 1,0 m aukštyje</a:t>
            </a:r>
            <a:r>
              <a:rPr lang="lt-LT" dirty="0"/>
              <a:t>);</a:t>
            </a:r>
          </a:p>
          <a:p>
            <a:r>
              <a:rPr lang="lt-LT" dirty="0"/>
              <a:t>9.2. plynųjų ar </a:t>
            </a:r>
            <a:r>
              <a:rPr lang="lt-LT" dirty="0" err="1"/>
              <a:t>atvejinių</a:t>
            </a:r>
            <a:r>
              <a:rPr lang="lt-LT" dirty="0"/>
              <a:t> pagrindinių miško kirtimų 0,5–1 ha dydžio biržėse palikti ne mažiau kaip 3 gyvus medžius (iš kurių ne mažiau kaip 2 būtų senesni arba storesni medžiai negu vidutiniai medžiai medyne) ir ne mažiau kaip 2 negyvus storesnio kaip 20 cm skersmens 1,3 m aukštyje medžius (jeigu tokių medžių nėra, reikia palikti </a:t>
            </a:r>
            <a:r>
              <a:rPr lang="lt-LT" b="1" dirty="0"/>
              <a:t>ar padaryti</a:t>
            </a:r>
            <a:r>
              <a:rPr lang="lt-LT" dirty="0"/>
              <a:t> atitinkamą kiekį stuobrių,</a:t>
            </a:r>
            <a:r>
              <a:rPr lang="lt-LT" b="1" dirty="0"/>
              <a:t> storesnio kaip 20 cm skersmens 1,0 m aukštyje</a:t>
            </a:r>
            <a:r>
              <a:rPr lang="lt-LT" dirty="0" smtClean="0"/>
              <a:t>);</a:t>
            </a:r>
            <a:endParaRPr lang="lt-LT" dirty="0"/>
          </a:p>
        </p:txBody>
      </p:sp>
      <p:sp>
        <p:nvSpPr>
          <p:cNvPr id="3" name="TextBox 2"/>
          <p:cNvSpPr txBox="1"/>
          <p:nvPr/>
        </p:nvSpPr>
        <p:spPr>
          <a:xfrm>
            <a:off x="963592" y="180676"/>
            <a:ext cx="7200800" cy="461665"/>
          </a:xfrm>
          <a:prstGeom prst="rect">
            <a:avLst/>
          </a:prstGeom>
          <a:noFill/>
        </p:spPr>
        <p:txBody>
          <a:bodyPr wrap="square" rtlCol="0">
            <a:spAutoFit/>
          </a:bodyPr>
          <a:lstStyle/>
          <a:p>
            <a:pPr algn="ctr"/>
            <a:r>
              <a:rPr lang="lt-LT" sz="2400" b="1" dirty="0" smtClean="0"/>
              <a:t>Biologinės įvairovės medžių palikimas (1)</a:t>
            </a:r>
            <a:endParaRPr lang="en-GB" sz="2400" b="1" dirty="0"/>
          </a:p>
        </p:txBody>
      </p:sp>
    </p:spTree>
    <p:extLst>
      <p:ext uri="{BB962C8B-B14F-4D97-AF65-F5344CB8AC3E}">
        <p14:creationId xmlns:p14="http://schemas.microsoft.com/office/powerpoint/2010/main" val="33637646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3512" y="1347614"/>
            <a:ext cx="8640960" cy="2031325"/>
          </a:xfrm>
          <a:prstGeom prst="rect">
            <a:avLst/>
          </a:prstGeom>
        </p:spPr>
        <p:txBody>
          <a:bodyPr wrap="square">
            <a:spAutoFit/>
          </a:bodyPr>
          <a:lstStyle/>
          <a:p>
            <a:pPr algn="just"/>
            <a:r>
              <a:rPr lang="lt-LT" b="1" dirty="0" smtClean="0"/>
              <a:t>9.3</a:t>
            </a:r>
            <a:r>
              <a:rPr lang="lt-LT" b="1" dirty="0"/>
              <a:t>. didesnėse kaip 1 ha</a:t>
            </a:r>
            <a:r>
              <a:rPr lang="lt-LT" dirty="0"/>
              <a:t> </a:t>
            </a:r>
            <a:r>
              <a:rPr lang="lt-LT" b="1" dirty="0"/>
              <a:t>plynųjų ir supaprastintų </a:t>
            </a:r>
            <a:r>
              <a:rPr lang="lt-LT" b="1" dirty="0" err="1"/>
              <a:t>atvejinių</a:t>
            </a:r>
            <a:r>
              <a:rPr lang="lt-LT" b="1" dirty="0"/>
              <a:t> pagrindinių miško kirtimų biržėse palikti ne mažesnio kaip 5 arų ploto nekirstas medžių grupes biologinės įvairovės požiūriu vertingose miško ekosistemos dalyse (šlapynėse, šaltiniuotose vietose, prie upelių, lomose, šlaituose), jeigu tokių vietų nėra, medžių grupę palikti prie biržės ribos, kad ribotųsi su nekertamu </a:t>
            </a:r>
            <a:r>
              <a:rPr lang="lt-LT" b="1" dirty="0" smtClean="0"/>
              <a:t>mišku;</a:t>
            </a:r>
          </a:p>
          <a:p>
            <a:endParaRPr lang="lt-LT" b="1" dirty="0"/>
          </a:p>
          <a:p>
            <a:endParaRPr lang="lt-LT" dirty="0"/>
          </a:p>
        </p:txBody>
      </p:sp>
      <p:sp>
        <p:nvSpPr>
          <p:cNvPr id="3" name="TextBox 2"/>
          <p:cNvSpPr txBox="1"/>
          <p:nvPr/>
        </p:nvSpPr>
        <p:spPr>
          <a:xfrm>
            <a:off x="963592" y="180676"/>
            <a:ext cx="7200800" cy="461665"/>
          </a:xfrm>
          <a:prstGeom prst="rect">
            <a:avLst/>
          </a:prstGeom>
          <a:noFill/>
        </p:spPr>
        <p:txBody>
          <a:bodyPr wrap="square" rtlCol="0">
            <a:spAutoFit/>
          </a:bodyPr>
          <a:lstStyle/>
          <a:p>
            <a:pPr algn="ctr"/>
            <a:r>
              <a:rPr lang="lt-LT" sz="2400" b="1" dirty="0" smtClean="0"/>
              <a:t>Biologinės įvairovės medžių palikimas (2)</a:t>
            </a:r>
            <a:endParaRPr lang="en-GB" sz="2400" b="1" dirty="0"/>
          </a:p>
        </p:txBody>
      </p:sp>
    </p:spTree>
    <p:extLst>
      <p:ext uri="{BB962C8B-B14F-4D97-AF65-F5344CB8AC3E}">
        <p14:creationId xmlns:p14="http://schemas.microsoft.com/office/powerpoint/2010/main" val="1452385031"/>
      </p:ext>
    </p:extLst>
  </p:cSld>
  <p:clrMapOvr>
    <a:masterClrMapping/>
  </p:clrMapOvr>
  <p:timing>
    <p:tnLst>
      <p:par>
        <p:cTn id="1" dur="indefinite" restart="never" nodeType="tmRoot"/>
      </p:par>
    </p:tnLst>
  </p:timing>
</p:sld>
</file>

<file path=ppt/theme/theme1.xml><?xml version="1.0" encoding="utf-8"?>
<a:theme xmlns:a="http://schemas.openxmlformats.org/drawingml/2006/main" name="AM prezentacijos šablonas">
  <a:themeElements>
    <a:clrScheme name="Aplinkos ministerija">
      <a:dk1>
        <a:sysClr val="windowText" lastClr="000000"/>
      </a:dk1>
      <a:lt1>
        <a:sysClr val="window" lastClr="FFFFFF"/>
      </a:lt1>
      <a:dk2>
        <a:srgbClr val="003746"/>
      </a:dk2>
      <a:lt2>
        <a:srgbClr val="D8D8D8"/>
      </a:lt2>
      <a:accent1>
        <a:srgbClr val="F57921"/>
      </a:accent1>
      <a:accent2>
        <a:srgbClr val="02A0CD"/>
      </a:accent2>
      <a:accent3>
        <a:srgbClr val="FFC000"/>
      </a:accent3>
      <a:accent4>
        <a:srgbClr val="016985"/>
      </a:accent4>
      <a:accent5>
        <a:srgbClr val="919B31"/>
      </a:accent5>
      <a:accent6>
        <a:srgbClr val="FEA022"/>
      </a:accent6>
      <a:hlink>
        <a:srgbClr val="E68200"/>
      </a:hlink>
      <a:folHlink>
        <a:srgbClr val="FFA94A"/>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FDA964F1C275C4D86F2E57031B6AE29" ma:contentTypeVersion="13" ma:contentTypeDescription="Create a new document." ma:contentTypeScope="" ma:versionID="341895915572af9684c088f2dd3701c7">
  <xsd:schema xmlns:xsd="http://www.w3.org/2001/XMLSchema" xmlns:xs="http://www.w3.org/2001/XMLSchema" xmlns:p="http://schemas.microsoft.com/office/2006/metadata/properties" xmlns:ns2="58c6f6df-7e1f-4a2e-8979-e3f4c92e56f2" xmlns:ns3="2ad30025-d0d5-4532-b26e-26983efa1e1c" targetNamespace="http://schemas.microsoft.com/office/2006/metadata/properties" ma:root="true" ma:fieldsID="0d3004b3a80ac5e4db89dd794164ea4d" ns2:_="" ns3:_="">
    <xsd:import namespace="58c6f6df-7e1f-4a2e-8979-e3f4c92e56f2"/>
    <xsd:import namespace="2ad30025-d0d5-4532-b26e-26983efa1e1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ServiceDateTaken" minOccurs="0"/>
                <xsd:element ref="ns2:Numeri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8c6f6df-7e1f-4a2e-8979-e3f4c92e56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Numeris" ma:index="19" nillable="true" ma:displayName="Numeris" ma:format="Dropdown" ma:internalName="Numeris" ma:percentage="FALSE">
      <xsd:simpleType>
        <xsd:restriction base="dms:Number"/>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ad30025-d0d5-4532-b26e-26983efa1e1c"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Numeris xmlns="58c6f6df-7e1f-4a2e-8979-e3f4c92e56f2" xsi:nil="true"/>
  </documentManagement>
</p:properties>
</file>

<file path=customXml/itemProps1.xml><?xml version="1.0" encoding="utf-8"?>
<ds:datastoreItem xmlns:ds="http://schemas.openxmlformats.org/officeDocument/2006/customXml" ds:itemID="{393E97E9-2091-46EF-8F22-5421234FFF5F}">
  <ds:schemaRefs>
    <ds:schemaRef ds:uri="http://schemas.microsoft.com/sharepoint/v3/contenttype/forms"/>
  </ds:schemaRefs>
</ds:datastoreItem>
</file>

<file path=customXml/itemProps2.xml><?xml version="1.0" encoding="utf-8"?>
<ds:datastoreItem xmlns:ds="http://schemas.openxmlformats.org/officeDocument/2006/customXml" ds:itemID="{47807B5E-A143-414D-86D4-2A8FEB60B1A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8c6f6df-7e1f-4a2e-8979-e3f4c92e56f2"/>
    <ds:schemaRef ds:uri="2ad30025-d0d5-4532-b26e-26983efa1e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FBAE017-AC4D-4788-B8A4-B0EFD1982C56}">
  <ds:schemaRefs>
    <ds:schemaRef ds:uri="58c6f6df-7e1f-4a2e-8979-e3f4c92e56f2"/>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2ad30025-d0d5-4532-b26e-26983efa1e1c"/>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AM prezentacijos šablonas</Template>
  <TotalTime>3565</TotalTime>
  <Words>1491</Words>
  <Application>Microsoft Office PowerPoint</Application>
  <PresentationFormat>Demonstracija ekrane (16:9)</PresentationFormat>
  <Paragraphs>78</Paragraphs>
  <Slides>14</Slides>
  <Notes>1</Notes>
  <HiddenSlides>0</HiddenSlides>
  <MMClips>0</MMClips>
  <ScaleCrop>false</ScaleCrop>
  <HeadingPairs>
    <vt:vector size="4" baseType="variant">
      <vt:variant>
        <vt:lpstr>Tema</vt:lpstr>
      </vt:variant>
      <vt:variant>
        <vt:i4>1</vt:i4>
      </vt:variant>
      <vt:variant>
        <vt:lpstr>Skaidrių pavadinimai</vt:lpstr>
      </vt:variant>
      <vt:variant>
        <vt:i4>14</vt:i4>
      </vt:variant>
    </vt:vector>
  </HeadingPairs>
  <TitlesOfParts>
    <vt:vector size="15" baseType="lpstr">
      <vt:lpstr>AM prezentacijos šablonas</vt:lpstr>
      <vt:lpstr>Miško kirtimų taisyklių pakeitimas</vt:lpstr>
      <vt:lpstr>PowerPoint pristatymas</vt:lpstr>
      <vt:lpstr>PowerPoint pristatymas</vt:lpstr>
      <vt:lpstr>PowerPoint pristatymas</vt:lpstr>
      <vt:lpstr>PowerPoint pristatymas</vt:lpstr>
      <vt:lpstr>PowerPoint pristatymas</vt:lpstr>
      <vt:lpstr>PowerPoint pristatymas</vt:lpstr>
      <vt:lpstr>PowerPoint pristatymas</vt:lpstr>
      <vt:lpstr>PowerPoint pristatymas</vt:lpstr>
      <vt:lpstr>PowerPoint pristatymas</vt:lpstr>
      <vt:lpstr>PowerPoint pristatymas</vt:lpstr>
      <vt:lpstr>PowerPoint pristatymas</vt:lpstr>
      <vt:lpstr>PowerPoint pristatymas</vt:lpstr>
      <vt:lpstr>PowerPoint pristatymas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LR aplinkos ministerijos  prezentacijos šablonas</dc:title>
  <dc:creator>Austina Vžesniauskaitė</dc:creator>
  <cp:lastModifiedBy>Vilija Masaitienė</cp:lastModifiedBy>
  <cp:revision>59</cp:revision>
  <dcterms:created xsi:type="dcterms:W3CDTF">2019-02-06T08:51:24Z</dcterms:created>
  <dcterms:modified xsi:type="dcterms:W3CDTF">2021-05-28T05:03:32Z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0x0101003FDA964F1C275C4D86F2E57031B6AE29</vt:lpwstr>
  </property>
</Properties>
</file>