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34"/>
  </p:notesMasterIdLst>
  <p:handoutMasterIdLst>
    <p:handoutMasterId r:id="rId35"/>
  </p:handoutMasterIdLst>
  <p:sldIdLst>
    <p:sldId id="299" r:id="rId2"/>
    <p:sldId id="281" r:id="rId3"/>
    <p:sldId id="294" r:id="rId4"/>
    <p:sldId id="316" r:id="rId5"/>
    <p:sldId id="386" r:id="rId6"/>
    <p:sldId id="406" r:id="rId7"/>
    <p:sldId id="407" r:id="rId8"/>
    <p:sldId id="408" r:id="rId9"/>
    <p:sldId id="409" r:id="rId10"/>
    <p:sldId id="410" r:id="rId11"/>
    <p:sldId id="411" r:id="rId12"/>
    <p:sldId id="427" r:id="rId13"/>
    <p:sldId id="412" r:id="rId14"/>
    <p:sldId id="413" r:id="rId15"/>
    <p:sldId id="414" r:id="rId16"/>
    <p:sldId id="415" r:id="rId17"/>
    <p:sldId id="416" r:id="rId18"/>
    <p:sldId id="417" r:id="rId19"/>
    <p:sldId id="418" r:id="rId20"/>
    <p:sldId id="419" r:id="rId21"/>
    <p:sldId id="423" r:id="rId22"/>
    <p:sldId id="428" r:id="rId23"/>
    <p:sldId id="429" r:id="rId24"/>
    <p:sldId id="424" r:id="rId25"/>
    <p:sldId id="425" r:id="rId26"/>
    <p:sldId id="426" r:id="rId27"/>
    <p:sldId id="420" r:id="rId28"/>
    <p:sldId id="405" r:id="rId29"/>
    <p:sldId id="421" r:id="rId30"/>
    <p:sldId id="422" r:id="rId31"/>
    <p:sldId id="430" r:id="rId32"/>
    <p:sldId id="286" r:id="rId33"/>
  </p:sldIdLst>
  <p:sldSz cx="9144000" cy="5143500" type="screen16x9"/>
  <p:notesSz cx="9144000" cy="6858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09636F-699B-F4B8-C165-0BE737FB79ED}" name="Rugile Atkociunaite" initials="RA" userId="S::rugile.atkociunaite@smartcontinent.com::505090de-5270-49a7-aec9-ce1af331ba98" providerId="AD"/>
  <p188:author id="{8D35ABE8-0B39-54E6-8CBD-ADAF9D7E5750}" name="Elzbieta Germanovic (SC)" initials="EG(" userId="Elzbieta Germanovic (SC)"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ECBC6"/>
    <a:srgbClr val="92A9A0"/>
    <a:srgbClr val="2FBB95"/>
    <a:srgbClr val="A66BD3"/>
    <a:srgbClr val="653D04"/>
    <a:srgbClr val="8C6603"/>
    <a:srgbClr val="B28F02"/>
    <a:srgbClr val="D9B801"/>
    <a:srgbClr val="FFE200"/>
    <a:srgbClr val="993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C9D91-EC7E-43C4-BFD4-FA860DBBA093}" v="168" dt="2023-08-08T07:33:08.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B982B-5960-454B-9873-6C24A9D5D4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page</a:t>
            </a:r>
          </a:p>
        </p:txBody>
      </p:sp>
      <p:sp>
        <p:nvSpPr>
          <p:cNvPr id="3" name="Date Placeholder 2">
            <a:extLst>
              <a:ext uri="{FF2B5EF4-FFF2-40B4-BE49-F238E27FC236}">
                <a16:creationId xmlns:a16="http://schemas.microsoft.com/office/drawing/2014/main" id="{8A6BDF08-DFF2-BC46-A19B-82F42ADA703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A3A976E-1F14-FC46-B72C-1BD59733924B}" type="datetimeFigureOut">
              <a:t>2023-08-08</a:t>
            </a:fld>
            <a:endParaRPr lang="en-US"/>
          </a:p>
        </p:txBody>
      </p:sp>
      <p:sp>
        <p:nvSpPr>
          <p:cNvPr id="4" name="Footer Placeholder 3">
            <a:extLst>
              <a:ext uri="{FF2B5EF4-FFF2-40B4-BE49-F238E27FC236}">
                <a16:creationId xmlns:a16="http://schemas.microsoft.com/office/drawing/2014/main" id="{4328387E-1E3A-E84C-A306-F30DFE260C6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7FC8DE-5BDD-4F45-9B85-ADBC233DD37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4B7462F-8C8C-C447-9E6B-4AF4C52150EB}" type="slidenum">
              <a:t>‹#›</a:t>
            </a:fld>
            <a:endParaRPr lang="en-US"/>
          </a:p>
        </p:txBody>
      </p:sp>
    </p:spTree>
    <p:extLst>
      <p:ext uri="{BB962C8B-B14F-4D97-AF65-F5344CB8AC3E}">
        <p14:creationId xmlns:p14="http://schemas.microsoft.com/office/powerpoint/2010/main" val="194176361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page</a:t>
            </a: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A622C7F-4FE3-3942-9B8F-6ED21B79CC75}" type="datetimeFigureOut">
              <a:t>2023-08-08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7DE7753-4557-4344-A6D4-17BC665E9D2D}" type="slidenum">
              <a:t>‹#›</a:t>
            </a:fld>
            <a:endParaRPr lang="en-US"/>
          </a:p>
        </p:txBody>
      </p:sp>
    </p:spTree>
    <p:extLst>
      <p:ext uri="{BB962C8B-B14F-4D97-AF65-F5344CB8AC3E}">
        <p14:creationId xmlns:p14="http://schemas.microsoft.com/office/powerpoint/2010/main" val="676231078"/>
      </p:ext>
    </p:extLst>
  </p:cSld>
  <p:clrMap bg1="lt1" tx1="dk1" bg2="lt2" tx2="dk2" accent1="accent1" accent2="accent2" accent3="accent3" accent4="accent4" accent5="accent5" accent6="accent6" hlink="hlink" folHlink="folHlink"/>
  <p:hf sldNum="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410693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255679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E422C9E-5862-6149-91A7-97C6A26CA606}"/>
              </a:ext>
            </a:extLst>
          </p:cNvPr>
          <p:cNvSpPr/>
          <p:nvPr userDrawn="1"/>
        </p:nvSpPr>
        <p:spPr>
          <a:xfrm>
            <a:off x="0" y="0"/>
            <a:ext cx="9144000" cy="36576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79B9EC5-2A9B-B443-ABC6-8282133C8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4300" y="0"/>
            <a:ext cx="3949700" cy="3657600"/>
          </a:xfrm>
          <a:prstGeom prst="rect">
            <a:avLst/>
          </a:prstGeom>
        </p:spPr>
      </p:pic>
      <p:sp>
        <p:nvSpPr>
          <p:cNvPr id="6" name="Picture Placeholder 5">
            <a:extLst>
              <a:ext uri="{FF2B5EF4-FFF2-40B4-BE49-F238E27FC236}">
                <a16:creationId xmlns:a16="http://schemas.microsoft.com/office/drawing/2014/main" id="{5E04444F-7D67-0E4D-A088-B512F7F6B407}"/>
              </a:ext>
            </a:extLst>
          </p:cNvPr>
          <p:cNvSpPr>
            <a:spLocks noGrp="1"/>
          </p:cNvSpPr>
          <p:nvPr>
            <p:ph type="pic" sz="quarter" idx="10" hasCustomPrompt="1"/>
          </p:nvPr>
        </p:nvSpPr>
        <p:spPr>
          <a:xfrm>
            <a:off x="1531078" y="3818856"/>
            <a:ext cx="1287534" cy="686652"/>
          </a:xfrm>
        </p:spPr>
        <p:txBody>
          <a:bodyPr/>
          <a:lstStyle>
            <a:lvl1pPr>
              <a:defRPr sz="1000"/>
            </a:lvl1pPr>
          </a:lstStyle>
          <a:p>
            <a:r>
              <a:rPr lang="en-US"/>
              <a:t>Client logo if applied</a:t>
            </a:r>
          </a:p>
        </p:txBody>
      </p:sp>
      <p:sp>
        <p:nvSpPr>
          <p:cNvPr id="19" name="Picture Placeholder 5">
            <a:extLst>
              <a:ext uri="{FF2B5EF4-FFF2-40B4-BE49-F238E27FC236}">
                <a16:creationId xmlns:a16="http://schemas.microsoft.com/office/drawing/2014/main" id="{019F173E-367C-0541-8638-E89CA621C235}"/>
              </a:ext>
            </a:extLst>
          </p:cNvPr>
          <p:cNvSpPr>
            <a:spLocks noGrp="1"/>
          </p:cNvSpPr>
          <p:nvPr>
            <p:ph type="pic" sz="quarter" idx="11" hasCustomPrompt="1"/>
          </p:nvPr>
        </p:nvSpPr>
        <p:spPr>
          <a:xfrm>
            <a:off x="1531078" y="4668005"/>
            <a:ext cx="1287534" cy="294409"/>
          </a:xfrm>
        </p:spPr>
        <p:txBody>
          <a:bodyPr/>
          <a:lstStyle>
            <a:lvl1pPr>
              <a:defRPr sz="1000"/>
            </a:lvl1pPr>
          </a:lstStyle>
          <a:p>
            <a:r>
              <a:rPr lang="en-US"/>
              <a:t>Partner logo if applied</a:t>
            </a:r>
          </a:p>
        </p:txBody>
      </p:sp>
      <p:sp>
        <p:nvSpPr>
          <p:cNvPr id="27" name="Picture Placeholder 5">
            <a:extLst>
              <a:ext uri="{FF2B5EF4-FFF2-40B4-BE49-F238E27FC236}">
                <a16:creationId xmlns:a16="http://schemas.microsoft.com/office/drawing/2014/main" id="{99951022-024E-3740-9601-D19AF6282F86}"/>
              </a:ext>
            </a:extLst>
          </p:cNvPr>
          <p:cNvSpPr>
            <a:spLocks noGrp="1"/>
          </p:cNvSpPr>
          <p:nvPr>
            <p:ph type="pic" sz="quarter" idx="12" hasCustomPrompt="1"/>
          </p:nvPr>
        </p:nvSpPr>
        <p:spPr>
          <a:xfrm>
            <a:off x="2888539" y="3818856"/>
            <a:ext cx="1287534" cy="686652"/>
          </a:xfrm>
        </p:spPr>
        <p:txBody>
          <a:bodyPr/>
          <a:lstStyle>
            <a:lvl1pPr>
              <a:defRPr sz="1000"/>
            </a:lvl1pPr>
          </a:lstStyle>
          <a:p>
            <a:r>
              <a:rPr lang="en-US"/>
              <a:t>Client logo if applied</a:t>
            </a:r>
          </a:p>
        </p:txBody>
      </p:sp>
      <p:sp>
        <p:nvSpPr>
          <p:cNvPr id="28" name="Picture Placeholder 5">
            <a:extLst>
              <a:ext uri="{FF2B5EF4-FFF2-40B4-BE49-F238E27FC236}">
                <a16:creationId xmlns:a16="http://schemas.microsoft.com/office/drawing/2014/main" id="{5DC50D8A-E35F-154C-A3FE-02205C0D6239}"/>
              </a:ext>
            </a:extLst>
          </p:cNvPr>
          <p:cNvSpPr>
            <a:spLocks noGrp="1"/>
          </p:cNvSpPr>
          <p:nvPr>
            <p:ph type="pic" sz="quarter" idx="13" hasCustomPrompt="1"/>
          </p:nvPr>
        </p:nvSpPr>
        <p:spPr>
          <a:xfrm>
            <a:off x="2888539" y="4668005"/>
            <a:ext cx="1287534" cy="294409"/>
          </a:xfrm>
        </p:spPr>
        <p:txBody>
          <a:bodyPr/>
          <a:lstStyle>
            <a:lvl1pPr>
              <a:defRPr sz="1000"/>
            </a:lvl1pPr>
          </a:lstStyle>
          <a:p>
            <a:r>
              <a:rPr lang="en-US"/>
              <a:t>Partner logo if applied</a:t>
            </a:r>
          </a:p>
        </p:txBody>
      </p:sp>
      <p:sp>
        <p:nvSpPr>
          <p:cNvPr id="29" name="Picture Placeholder 5">
            <a:extLst>
              <a:ext uri="{FF2B5EF4-FFF2-40B4-BE49-F238E27FC236}">
                <a16:creationId xmlns:a16="http://schemas.microsoft.com/office/drawing/2014/main" id="{A5291A40-10DE-F448-A886-9ECAEB6C0370}"/>
              </a:ext>
            </a:extLst>
          </p:cNvPr>
          <p:cNvSpPr>
            <a:spLocks noGrp="1"/>
          </p:cNvSpPr>
          <p:nvPr>
            <p:ph type="pic" sz="quarter" idx="14" hasCustomPrompt="1"/>
          </p:nvPr>
        </p:nvSpPr>
        <p:spPr>
          <a:xfrm>
            <a:off x="4245997" y="3818856"/>
            <a:ext cx="1287534" cy="686652"/>
          </a:xfrm>
        </p:spPr>
        <p:txBody>
          <a:bodyPr/>
          <a:lstStyle>
            <a:lvl1pPr>
              <a:defRPr sz="1000"/>
            </a:lvl1pPr>
          </a:lstStyle>
          <a:p>
            <a:r>
              <a:rPr lang="en-US"/>
              <a:t>Client logo if applied</a:t>
            </a:r>
          </a:p>
        </p:txBody>
      </p:sp>
      <p:sp>
        <p:nvSpPr>
          <p:cNvPr id="30" name="Picture Placeholder 5">
            <a:extLst>
              <a:ext uri="{FF2B5EF4-FFF2-40B4-BE49-F238E27FC236}">
                <a16:creationId xmlns:a16="http://schemas.microsoft.com/office/drawing/2014/main" id="{966546DB-D72F-9843-B125-A2B82E64760B}"/>
              </a:ext>
            </a:extLst>
          </p:cNvPr>
          <p:cNvSpPr>
            <a:spLocks noGrp="1"/>
          </p:cNvSpPr>
          <p:nvPr>
            <p:ph type="pic" sz="quarter" idx="15" hasCustomPrompt="1"/>
          </p:nvPr>
        </p:nvSpPr>
        <p:spPr>
          <a:xfrm>
            <a:off x="4245997" y="4668005"/>
            <a:ext cx="1287534" cy="294409"/>
          </a:xfrm>
        </p:spPr>
        <p:txBody>
          <a:bodyPr/>
          <a:lstStyle>
            <a:lvl1pPr>
              <a:defRPr sz="1000"/>
            </a:lvl1pPr>
          </a:lstStyle>
          <a:p>
            <a:r>
              <a:rPr lang="en-US"/>
              <a:t>Partner logo if applied</a:t>
            </a:r>
          </a:p>
        </p:txBody>
      </p:sp>
      <p:pic>
        <p:nvPicPr>
          <p:cNvPr id="14" name="Graphic 13">
            <a:extLst>
              <a:ext uri="{FF2B5EF4-FFF2-40B4-BE49-F238E27FC236}">
                <a16:creationId xmlns:a16="http://schemas.microsoft.com/office/drawing/2014/main" id="{31B84456-F847-064E-85E5-7BC60A2AFF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sp>
        <p:nvSpPr>
          <p:cNvPr id="32" name="TextBox 31">
            <a:extLst>
              <a:ext uri="{FF2B5EF4-FFF2-40B4-BE49-F238E27FC236}">
                <a16:creationId xmlns:a16="http://schemas.microsoft.com/office/drawing/2014/main" id="{F138EF75-897B-C44A-9D2B-1B8D43756BF3}"/>
              </a:ext>
            </a:extLst>
          </p:cNvPr>
          <p:cNvSpPr txBox="1"/>
          <p:nvPr userDrawn="1"/>
        </p:nvSpPr>
        <p:spPr>
          <a:xfrm>
            <a:off x="546099" y="3818857"/>
            <a:ext cx="1197641" cy="123111"/>
          </a:xfrm>
          <a:prstGeom prst="rect">
            <a:avLst/>
          </a:prstGeom>
          <a:noFill/>
        </p:spPr>
        <p:txBody>
          <a:bodyPr vert="horz" wrap="square" lIns="0" tIns="0" rIns="0" bIns="0" rtlCol="0" anchor="t" anchorCtr="0">
            <a:spAutoFit/>
          </a:bodyPr>
          <a:lstStyle/>
          <a:p>
            <a:r>
              <a:rPr lang="en-US" sz="800" b="0" i="0" err="1">
                <a:solidFill>
                  <a:srgbClr val="279A7B"/>
                </a:solidFill>
                <a:latin typeface="+mn-lt"/>
              </a:rPr>
              <a:t>Projekto</a:t>
            </a:r>
            <a:r>
              <a:rPr lang="en-US" sz="800" b="0" i="0">
                <a:solidFill>
                  <a:srgbClr val="279A7B"/>
                </a:solidFill>
                <a:latin typeface="+mn-lt"/>
              </a:rPr>
              <a:t> </a:t>
            </a:r>
            <a:r>
              <a:rPr lang="en-US" sz="800" b="0" i="0" err="1">
                <a:solidFill>
                  <a:srgbClr val="279A7B"/>
                </a:solidFill>
                <a:latin typeface="+mn-lt"/>
              </a:rPr>
              <a:t>užsakovai</a:t>
            </a:r>
            <a:r>
              <a:rPr lang="en-US" sz="800" b="0" i="0">
                <a:solidFill>
                  <a:srgbClr val="279A7B"/>
                </a:solidFill>
                <a:latin typeface="+mn-lt"/>
              </a:rPr>
              <a:t>:</a:t>
            </a:r>
          </a:p>
        </p:txBody>
      </p:sp>
      <p:sp>
        <p:nvSpPr>
          <p:cNvPr id="33" name="TextBox 32">
            <a:extLst>
              <a:ext uri="{FF2B5EF4-FFF2-40B4-BE49-F238E27FC236}">
                <a16:creationId xmlns:a16="http://schemas.microsoft.com/office/drawing/2014/main" id="{5E324E28-5BDB-EF4F-B00D-95FB82A0634B}"/>
              </a:ext>
            </a:extLst>
          </p:cNvPr>
          <p:cNvSpPr txBox="1"/>
          <p:nvPr userDrawn="1"/>
        </p:nvSpPr>
        <p:spPr>
          <a:xfrm>
            <a:off x="546099" y="4668005"/>
            <a:ext cx="1474087" cy="246825"/>
          </a:xfrm>
          <a:prstGeom prst="rect">
            <a:avLst/>
          </a:prstGeom>
          <a:noFill/>
        </p:spPr>
        <p:txBody>
          <a:bodyPr wrap="square" lIns="0" tIns="0" rIns="0" bIns="0" rtlCol="0" anchor="t">
            <a:spAutoFit/>
          </a:bodyPr>
          <a:lstStyle/>
          <a:p>
            <a:r>
              <a:rPr lang="en-US" sz="800" b="0" i="0" err="1">
                <a:solidFill>
                  <a:srgbClr val="279A7B"/>
                </a:solidFill>
                <a:latin typeface="+mn-lt"/>
              </a:rPr>
              <a:t>Projekto</a:t>
            </a:r>
            <a:r>
              <a:rPr lang="en-US" sz="800" b="0" i="0">
                <a:solidFill>
                  <a:srgbClr val="279A7B"/>
                </a:solidFill>
                <a:latin typeface="+mn-lt"/>
              </a:rPr>
              <a:t> </a:t>
            </a:r>
            <a:r>
              <a:rPr lang="en-US" sz="800" b="0" i="0" err="1">
                <a:solidFill>
                  <a:srgbClr val="279A7B"/>
                </a:solidFill>
                <a:latin typeface="+mn-lt"/>
              </a:rPr>
              <a:t>vykdytojai</a:t>
            </a:r>
            <a:endParaRPr lang="en-US" sz="800" b="0" i="0">
              <a:solidFill>
                <a:srgbClr val="279A7B"/>
              </a:solidFill>
              <a:latin typeface="+mn-lt"/>
            </a:endParaRPr>
          </a:p>
          <a:p>
            <a:r>
              <a:rPr lang="en-US" sz="800" b="0" i="0" err="1">
                <a:solidFill>
                  <a:srgbClr val="279A7B"/>
                </a:solidFill>
                <a:latin typeface="+mn-lt"/>
              </a:rPr>
              <a:t>ir</a:t>
            </a:r>
            <a:r>
              <a:rPr lang="en-US" sz="800" b="0" i="0">
                <a:solidFill>
                  <a:srgbClr val="279A7B"/>
                </a:solidFill>
                <a:latin typeface="+mn-lt"/>
              </a:rPr>
              <a:t> </a:t>
            </a:r>
            <a:r>
              <a:rPr lang="en-US" sz="800" b="0" i="0" err="1">
                <a:solidFill>
                  <a:srgbClr val="279A7B"/>
                </a:solidFill>
                <a:latin typeface="+mn-lt"/>
              </a:rPr>
              <a:t>partneriai</a:t>
            </a:r>
            <a:r>
              <a:rPr lang="en-US" sz="800" b="0" i="0">
                <a:solidFill>
                  <a:srgbClr val="279A7B"/>
                </a:solidFill>
                <a:latin typeface="+mn-lt"/>
              </a:rPr>
              <a:t>:</a:t>
            </a:r>
          </a:p>
        </p:txBody>
      </p:sp>
      <p:pic>
        <p:nvPicPr>
          <p:cNvPr id="34" name="Picture 33">
            <a:extLst>
              <a:ext uri="{FF2B5EF4-FFF2-40B4-BE49-F238E27FC236}">
                <a16:creationId xmlns:a16="http://schemas.microsoft.com/office/drawing/2014/main" id="{481D540B-710B-8342-BD30-641E551F27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16" name="Text Placeholder 15">
            <a:extLst>
              <a:ext uri="{FF2B5EF4-FFF2-40B4-BE49-F238E27FC236}">
                <a16:creationId xmlns:a16="http://schemas.microsoft.com/office/drawing/2014/main" id="{F0D55E71-DFDA-7E45-A8B0-276CA0AA497B}"/>
              </a:ext>
            </a:extLst>
          </p:cNvPr>
          <p:cNvSpPr>
            <a:spLocks noGrp="1"/>
          </p:cNvSpPr>
          <p:nvPr>
            <p:ph type="body" sz="quarter" idx="16" hasCustomPrompt="1"/>
          </p:nvPr>
        </p:nvSpPr>
        <p:spPr>
          <a:xfrm>
            <a:off x="546100" y="887298"/>
            <a:ext cx="8051800" cy="1839423"/>
          </a:xfrm>
        </p:spPr>
        <p:txBody>
          <a:bodyPr/>
          <a:lstStyle>
            <a:lvl1pPr>
              <a:defRPr sz="2400">
                <a:solidFill>
                  <a:srgbClr val="E1E1D5"/>
                </a:solidFill>
              </a:defRPr>
            </a:lvl1pPr>
            <a:lvl2pPr marL="342900" indent="0">
              <a:buNone/>
              <a:defRPr/>
            </a:lvl2pPr>
          </a:lstStyle>
          <a:p>
            <a:pPr lvl="0"/>
            <a:r>
              <a:rPr lang="en-US"/>
              <a:t>Insert title text</a:t>
            </a:r>
          </a:p>
        </p:txBody>
      </p:sp>
      <p:sp>
        <p:nvSpPr>
          <p:cNvPr id="21" name="Text Placeholder 20">
            <a:extLst>
              <a:ext uri="{FF2B5EF4-FFF2-40B4-BE49-F238E27FC236}">
                <a16:creationId xmlns:a16="http://schemas.microsoft.com/office/drawing/2014/main" id="{A47CDE05-9070-894B-9F4A-5E8FBC393221}"/>
              </a:ext>
            </a:extLst>
          </p:cNvPr>
          <p:cNvSpPr>
            <a:spLocks noGrp="1"/>
          </p:cNvSpPr>
          <p:nvPr>
            <p:ph type="body" sz="quarter" idx="17" hasCustomPrompt="1"/>
          </p:nvPr>
        </p:nvSpPr>
        <p:spPr>
          <a:xfrm>
            <a:off x="546099" y="2799494"/>
            <a:ext cx="8051801" cy="675226"/>
          </a:xfrm>
        </p:spPr>
        <p:txBody>
          <a:bodyPr/>
          <a:lstStyle>
            <a:lvl1pPr>
              <a:defRPr sz="1000">
                <a:solidFill>
                  <a:srgbClr val="E1E1D5"/>
                </a:solidFill>
              </a:defRPr>
            </a:lvl1pPr>
          </a:lstStyle>
          <a:p>
            <a:pPr lvl="0"/>
            <a:r>
              <a:rPr lang="en-US"/>
              <a:t>Insert subtitle text</a:t>
            </a:r>
          </a:p>
        </p:txBody>
      </p:sp>
    </p:spTree>
    <p:extLst>
      <p:ext uri="{BB962C8B-B14F-4D97-AF65-F5344CB8AC3E}">
        <p14:creationId xmlns:p14="http://schemas.microsoft.com/office/powerpoint/2010/main" val="93241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6AFF-5118-EF41-A85C-C5D5E2A07B64}" type="datetime1">
              <a:t>2023-08-08</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0444475A-96B4-834E-A9CA-21B22EF9D4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7" name="Slide Number Placeholder 5">
            <a:extLst>
              <a:ext uri="{FF2B5EF4-FFF2-40B4-BE49-F238E27FC236}">
                <a16:creationId xmlns:a16="http://schemas.microsoft.com/office/drawing/2014/main" id="{54670CFC-789B-354F-8A5D-B761657D992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8" name="Picture 7">
            <a:extLst>
              <a:ext uri="{FF2B5EF4-FFF2-40B4-BE49-F238E27FC236}">
                <a16:creationId xmlns:a16="http://schemas.microsoft.com/office/drawing/2014/main" id="{81CA6AA6-7C4A-B545-A1F7-2F1D8E5E6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9" name="Graphic 8">
            <a:extLst>
              <a:ext uri="{FF2B5EF4-FFF2-40B4-BE49-F238E27FC236}">
                <a16:creationId xmlns:a16="http://schemas.microsoft.com/office/drawing/2014/main" id="{455593FC-530A-2B41-8356-7451D02247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14745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Pabaig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4644152"/>
            <a:ext cx="3086100" cy="273844"/>
          </a:xfrm>
        </p:spPr>
        <p:txBody>
          <a:bodyPr/>
          <a:lstStyle/>
          <a:p>
            <a:endParaRPr lang="en-US"/>
          </a:p>
        </p:txBody>
      </p:sp>
      <p:pic>
        <p:nvPicPr>
          <p:cNvPr id="4" name="Picture 3">
            <a:extLst>
              <a:ext uri="{FF2B5EF4-FFF2-40B4-BE49-F238E27FC236}">
                <a16:creationId xmlns:a16="http://schemas.microsoft.com/office/drawing/2014/main" id="{1390451F-A9F0-404D-8A5B-723793E099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5200" y="0"/>
            <a:ext cx="4368800" cy="4343400"/>
          </a:xfrm>
          <a:prstGeom prst="rect">
            <a:avLst/>
          </a:prstGeom>
        </p:spPr>
      </p:pic>
      <p:sp>
        <p:nvSpPr>
          <p:cNvPr id="2" name="Title 1"/>
          <p:cNvSpPr>
            <a:spLocks noGrp="1"/>
          </p:cNvSpPr>
          <p:nvPr>
            <p:ph type="ctrTitle" hasCustomPrompt="1"/>
          </p:nvPr>
        </p:nvSpPr>
        <p:spPr>
          <a:xfrm>
            <a:off x="546100" y="2639511"/>
            <a:ext cx="7188200" cy="427040"/>
          </a:xfrm>
          <a:prstGeom prst="rect">
            <a:avLst/>
          </a:prstGeom>
        </p:spPr>
        <p:txBody>
          <a:bodyPr anchor="t">
            <a:spAutoFit/>
          </a:bodyPr>
          <a:lstStyle>
            <a:lvl1pPr algn="l">
              <a:defRPr sz="3000" b="1" i="0">
                <a:solidFill>
                  <a:srgbClr val="1F7B62"/>
                </a:solidFill>
                <a:latin typeface="Avenir Next Demi Bold" panose="020B0503020202020204" pitchFamily="34" charset="0"/>
              </a:defRPr>
            </a:lvl1pPr>
          </a:lstStyle>
          <a:p>
            <a:r>
              <a:rPr lang="en-US"/>
              <a:t>Ačiū</a:t>
            </a:r>
          </a:p>
        </p:txBody>
      </p:sp>
      <p:sp>
        <p:nvSpPr>
          <p:cNvPr id="3" name="Subtitle 2"/>
          <p:cNvSpPr>
            <a:spLocks noGrp="1"/>
          </p:cNvSpPr>
          <p:nvPr>
            <p:ph type="subTitle" idx="1" hasCustomPrompt="1"/>
          </p:nvPr>
        </p:nvSpPr>
        <p:spPr>
          <a:xfrm>
            <a:off x="546100" y="3741056"/>
            <a:ext cx="3650515" cy="153888"/>
          </a:xfrm>
        </p:spPr>
        <p:txBody>
          <a:bodyPr wrap="square" anchor="t">
            <a:spAutoFit/>
          </a:bodyPr>
          <a:lstStyle>
            <a:lvl1pPr marL="0" indent="0" algn="l">
              <a:lnSpc>
                <a:spcPct val="100000"/>
              </a:lnSpc>
              <a:buNone/>
              <a:defRPr sz="1000" b="0" i="0">
                <a:solidFill>
                  <a:srgbClr val="2D3934"/>
                </a:solidFill>
                <a:latin typeface="Avenir Next Medium" panose="020B05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Rekvizitai</a:t>
            </a:r>
          </a:p>
        </p:txBody>
      </p:sp>
      <p:pic>
        <p:nvPicPr>
          <p:cNvPr id="6" name="Picture 5">
            <a:extLst>
              <a:ext uri="{FF2B5EF4-FFF2-40B4-BE49-F238E27FC236}">
                <a16:creationId xmlns:a16="http://schemas.microsoft.com/office/drawing/2014/main" id="{C75E5A9A-CDEE-304F-8E26-705385872E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pic>
        <p:nvPicPr>
          <p:cNvPr id="8" name="Graphic 7">
            <a:extLst>
              <a:ext uri="{FF2B5EF4-FFF2-40B4-BE49-F238E27FC236}">
                <a16:creationId xmlns:a16="http://schemas.microsoft.com/office/drawing/2014/main" id="{C2F5E78B-2484-BF4E-B769-CF8D6F6156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35216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062116-2C92-EE4E-8A75-25C4998F8259}"/>
              </a:ext>
            </a:extLst>
          </p:cNvPr>
          <p:cNvSpPr/>
          <p:nvPr userDrawn="1"/>
        </p:nvSpPr>
        <p:spPr>
          <a:xfrm>
            <a:off x="0" y="0"/>
            <a:ext cx="9144000" cy="4365266"/>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6100" y="901699"/>
            <a:ext cx="7188200" cy="341632"/>
          </a:xfrm>
          <a:prstGeom prst="rect">
            <a:avLst/>
          </a:prstGeom>
        </p:spPr>
        <p:txBody>
          <a:bodyPr anchor="t">
            <a:spAutoFit/>
          </a:bodyPr>
          <a:lstStyle>
            <a:lvl1pPr algn="l">
              <a:defRPr sz="2400" b="1" i="0">
                <a:solidFill>
                  <a:srgbClr val="E1E1D5"/>
                </a:solidFill>
                <a:latin typeface="Avenir Next Demi Bold" panose="020B0503020202020204" pitchFamily="34" charset="0"/>
              </a:defRPr>
            </a:lvl1pPr>
          </a:lstStyle>
          <a:p>
            <a:r>
              <a:rPr lang="en-US"/>
              <a:t>Click to edit Master title style</a:t>
            </a:r>
          </a:p>
        </p:txBody>
      </p:sp>
      <p:sp>
        <p:nvSpPr>
          <p:cNvPr id="3" name="Subtitle 2"/>
          <p:cNvSpPr>
            <a:spLocks noGrp="1"/>
          </p:cNvSpPr>
          <p:nvPr>
            <p:ph type="subTitle" idx="1"/>
          </p:nvPr>
        </p:nvSpPr>
        <p:spPr>
          <a:xfrm>
            <a:off x="546100" y="2701528"/>
            <a:ext cx="7188200" cy="142347"/>
          </a:xfrm>
        </p:spPr>
        <p:txBody>
          <a:bodyPr anchor="t">
            <a:spAutoFit/>
          </a:bodyPr>
          <a:lstStyle>
            <a:lvl1pPr marL="0" indent="0" algn="l">
              <a:buNone/>
              <a:defRPr sz="1000" b="1" i="0">
                <a:solidFill>
                  <a:srgbClr val="E1E1D5"/>
                </a:solidFill>
                <a:latin typeface="Avenir Next Demi Bold" panose="020B05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644152"/>
            <a:ext cx="3086100" cy="273844"/>
          </a:xfrm>
        </p:spPr>
        <p:txBody>
          <a:bodyPr/>
          <a:lstStyle/>
          <a:p>
            <a:endParaRPr lang="en-US"/>
          </a:p>
        </p:txBody>
      </p:sp>
      <p:pic>
        <p:nvPicPr>
          <p:cNvPr id="6" name="Picture 5">
            <a:extLst>
              <a:ext uri="{FF2B5EF4-FFF2-40B4-BE49-F238E27FC236}">
                <a16:creationId xmlns:a16="http://schemas.microsoft.com/office/drawing/2014/main" id="{53E059BD-37AF-D14C-8E74-F9C26A37E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pic>
        <p:nvPicPr>
          <p:cNvPr id="8" name="Graphic 7">
            <a:extLst>
              <a:ext uri="{FF2B5EF4-FFF2-40B4-BE49-F238E27FC236}">
                <a16:creationId xmlns:a16="http://schemas.microsoft.com/office/drawing/2014/main" id="{E901B448-F87C-CD40-A779-A085E51C1F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154775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rtukas_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3500" y="0"/>
            <a:ext cx="5270500" cy="51435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799" y="4604257"/>
            <a:ext cx="8064500" cy="317500"/>
          </a:xfrm>
          <a:prstGeom prst="rect">
            <a:avLst/>
          </a:prstGeom>
        </p:spPr>
      </p:pic>
      <p:sp>
        <p:nvSpPr>
          <p:cNvPr id="22" name="Picture Placeholder 21">
            <a:extLst>
              <a:ext uri="{FF2B5EF4-FFF2-40B4-BE49-F238E27FC236}">
                <a16:creationId xmlns:a16="http://schemas.microsoft.com/office/drawing/2014/main" id="{5E8C436E-D486-3D4D-A080-8EDC1527F063}"/>
              </a:ext>
            </a:extLst>
          </p:cNvPr>
          <p:cNvSpPr>
            <a:spLocks noGrp="1"/>
          </p:cNvSpPr>
          <p:nvPr>
            <p:ph type="pic" sz="quarter" idx="13"/>
          </p:nvPr>
        </p:nvSpPr>
        <p:spPr>
          <a:xfrm>
            <a:off x="534988" y="353224"/>
            <a:ext cx="5583237" cy="2882900"/>
          </a:xfrm>
        </p:spPr>
        <p:txBody>
          <a:bodyPr/>
          <a:lstStyle/>
          <a:p>
            <a:endParaRPr lang="en-US"/>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3602450"/>
            <a:ext cx="8064500" cy="398571"/>
          </a:xfrm>
        </p:spPr>
        <p:txBody>
          <a:bodyPr/>
          <a:lstStyle>
            <a:lvl1pPr>
              <a:defRPr sz="2800">
                <a:solidFill>
                  <a:srgbClr val="E1E1D5"/>
                </a:solidFill>
              </a:defRPr>
            </a:lvl1pPr>
          </a:lstStyle>
          <a:p>
            <a:pPr lvl="0"/>
            <a:r>
              <a:rPr lang="en-US"/>
              <a:t>Click to edit text</a:t>
            </a:r>
          </a:p>
        </p:txBody>
      </p:sp>
      <p:pic>
        <p:nvPicPr>
          <p:cNvPr id="28" name="Picture 27">
            <a:extLst>
              <a:ext uri="{FF2B5EF4-FFF2-40B4-BE49-F238E27FC236}">
                <a16:creationId xmlns:a16="http://schemas.microsoft.com/office/drawing/2014/main" id="{4674F785-DE58-4E40-A7FB-61C4C95891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sp>
        <p:nvSpPr>
          <p:cNvPr id="12" name="Slide Number Placeholder 5">
            <a:extLst>
              <a:ext uri="{FF2B5EF4-FFF2-40B4-BE49-F238E27FC236}">
                <a16:creationId xmlns:a16="http://schemas.microsoft.com/office/drawing/2014/main" id="{303DD8DA-D7F0-3443-91F4-8AA82626DD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208792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rtukas. Tekstas_fon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3500" y="0"/>
            <a:ext cx="5270500" cy="51435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799" y="4604257"/>
            <a:ext cx="8064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82394"/>
            <a:ext cx="8064500" cy="584775"/>
          </a:xfrm>
        </p:spPr>
        <p:txBody>
          <a:bodyPr/>
          <a:lstStyle>
            <a:lvl1pPr>
              <a:lnSpc>
                <a:spcPts val="4400"/>
              </a:lnSpc>
              <a:spcBef>
                <a:spcPts val="0"/>
              </a:spcBef>
              <a:defRPr sz="4200">
                <a:solidFill>
                  <a:srgbClr val="E1E1D5"/>
                </a:solidFill>
              </a:defRPr>
            </a:lvl1pPr>
          </a:lstStyle>
          <a:p>
            <a:pPr lvl="0"/>
            <a:r>
              <a:rPr lang="en-US"/>
              <a:t>Click to edit text</a:t>
            </a:r>
          </a:p>
        </p:txBody>
      </p:sp>
      <p:pic>
        <p:nvPicPr>
          <p:cNvPr id="8" name="Picture 7">
            <a:extLst>
              <a:ext uri="{FF2B5EF4-FFF2-40B4-BE49-F238E27FC236}">
                <a16:creationId xmlns:a16="http://schemas.microsoft.com/office/drawing/2014/main" id="{AFC7C23F-50E1-A241-8996-AAE3035FD1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55FBDBFE-DB52-034B-B2E0-733F768B137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92951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3500" y="0"/>
            <a:ext cx="5270500" cy="5143500"/>
          </a:xfrm>
          <a:prstGeom prst="rect">
            <a:avLst/>
          </a:prstGeom>
        </p:spPr>
      </p:pic>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5143500"/>
          </a:xfrm>
        </p:spPr>
        <p:txBody>
          <a:body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799" y="4604257"/>
            <a:ext cx="3746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929290"/>
          </a:xfrm>
        </p:spPr>
        <p:txBody>
          <a:bodyPr/>
          <a:lstStyle>
            <a:lvl1pPr>
              <a:lnSpc>
                <a:spcPts val="2800"/>
              </a:lnSpc>
              <a:spcBef>
                <a:spcPts val="0"/>
              </a:spcBef>
              <a:defRPr sz="2600">
                <a:solidFill>
                  <a:srgbClr val="E1E1D5"/>
                </a:solidFill>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D0129B7F-CCE4-6D45-B8BF-AA62F5EA18B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231153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to_Tekstas_0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5143500"/>
          </a:xfrm>
        </p:spPr>
        <p:txBody>
          <a:body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9799" y="4604257"/>
            <a:ext cx="3746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929290"/>
          </a:xfrm>
        </p:spPr>
        <p:txBody>
          <a:bodyPr/>
          <a:lstStyle>
            <a:lvl1pPr>
              <a:lnSpc>
                <a:spcPts val="2800"/>
              </a:lnSpc>
              <a:spcBef>
                <a:spcPts val="0"/>
              </a:spcBef>
              <a:defRPr sz="2600">
                <a:solidFill>
                  <a:srgbClr val="E1E1D5"/>
                </a:solidFill>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02A2897C-E8E2-8E4C-B723-1F69DA05B9F8}"/>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197793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99" y="4604257"/>
            <a:ext cx="8064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57856"/>
            <a:ext cx="8064500" cy="773289"/>
          </a:xfrm>
        </p:spPr>
        <p:txBody>
          <a:bodyPr/>
          <a:lstStyle>
            <a:lvl1pPr>
              <a:lnSpc>
                <a:spcPts val="5800"/>
              </a:lnSpc>
              <a:spcBef>
                <a:spcPts val="0"/>
              </a:spcBef>
              <a:defRPr sz="5600">
                <a:solidFill>
                  <a:srgbClr val="E1E1D5"/>
                </a:solidFill>
              </a:defRPr>
            </a:lvl1pPr>
          </a:lstStyle>
          <a:p>
            <a:pPr lvl="0"/>
            <a:r>
              <a:rPr lang="en-US"/>
              <a:t>Click to edit text</a:t>
            </a:r>
          </a:p>
        </p:txBody>
      </p:sp>
      <p:pic>
        <p:nvPicPr>
          <p:cNvPr id="7" name="Picture 6">
            <a:extLst>
              <a:ext uri="{FF2B5EF4-FFF2-40B4-BE49-F238E27FC236}">
                <a16:creationId xmlns:a16="http://schemas.microsoft.com/office/drawing/2014/main" id="{088E7FE7-43D5-8A4F-9BB9-E2970E2CA6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F9ECE9BA-268D-2440-875F-8A140D3B15AD}"/>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1476674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14B17E-6E8F-F04B-AABC-77CAAEDF1E07}" type="datetime1">
              <a:t>2023-08-08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p>
            <a:fld id="{42B1E8F1-27DF-3C4C-AF5E-F329429EDE92}" type="slidenum">
              <a:t>‹#›</a:t>
            </a:fld>
            <a:endParaRPr lang="en-US"/>
          </a:p>
        </p:txBody>
      </p:sp>
    </p:spTree>
    <p:extLst>
      <p:ext uri="{BB962C8B-B14F-4D97-AF65-F5344CB8AC3E}">
        <p14:creationId xmlns:p14="http://schemas.microsoft.com/office/powerpoint/2010/main" val="35953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EC8ED1-6727-4240-941C-3CBAB450F832}" type="datetime1">
              <a:t>2023-08-08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p>
            <a:fld id="{42B1E8F1-27DF-3C4C-AF5E-F329429EDE92}" type="slidenum">
              <a:t>‹#›</a:t>
            </a:fld>
            <a:endParaRPr lang="en-US"/>
          </a:p>
        </p:txBody>
      </p:sp>
    </p:spTree>
    <p:extLst>
      <p:ext uri="{BB962C8B-B14F-4D97-AF65-F5344CB8AC3E}">
        <p14:creationId xmlns:p14="http://schemas.microsoft.com/office/powerpoint/2010/main" val="186663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313163"/>
          </a:xfrm>
          <a:prstGeom prst="rect">
            <a:avLst/>
          </a:prstGeom>
        </p:spPr>
        <p:txBody>
          <a:bodyPr>
            <a:spAutoFit/>
          </a:bodyPr>
          <a:lstStyle>
            <a:lvl1pPr>
              <a:defRPr sz="2200">
                <a:solidFill>
                  <a:srgbClr val="2D3934"/>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01B8F554-72D4-784C-9C80-66ED6A569017}" type="datetime1">
              <a:t>2023-08-08</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B383362-1A76-C047-A69B-EC43E7DFF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68BDCF5D-1BE2-864A-A33A-BA760230843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0" name="Picture 9">
            <a:extLst>
              <a:ext uri="{FF2B5EF4-FFF2-40B4-BE49-F238E27FC236}">
                <a16:creationId xmlns:a16="http://schemas.microsoft.com/office/drawing/2014/main" id="{BF818864-E290-8E47-A388-9541D0F1BA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11" name="Graphic 10">
            <a:extLst>
              <a:ext uri="{FF2B5EF4-FFF2-40B4-BE49-F238E27FC236}">
                <a16:creationId xmlns:a16="http://schemas.microsoft.com/office/drawing/2014/main" id="{384A5845-AF63-DB45-A3B4-01F1BC96DD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13345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ontent (su teksto blokais)">
    <p:spTree>
      <p:nvGrpSpPr>
        <p:cNvPr id="1" name=""/>
        <p:cNvGrpSpPr/>
        <p:nvPr/>
      </p:nvGrpSpPr>
      <p:grpSpPr>
        <a:xfrm>
          <a:off x="0" y="0"/>
          <a:ext cx="0" cy="0"/>
          <a:chOff x="0" y="0"/>
          <a:chExt cx="0" cy="0"/>
        </a:xfrm>
      </p:grpSpPr>
      <p:sp>
        <p:nvSpPr>
          <p:cNvPr id="18" name="SmartArt Placeholder 14">
            <a:extLst>
              <a:ext uri="{FF2B5EF4-FFF2-40B4-BE49-F238E27FC236}">
                <a16:creationId xmlns:a16="http://schemas.microsoft.com/office/drawing/2014/main" id="{56EEAF9C-9C1C-8F40-85D5-BF30A7BEFBD3}"/>
              </a:ext>
            </a:extLst>
          </p:cNvPr>
          <p:cNvSpPr>
            <a:spLocks noGrp="1"/>
          </p:cNvSpPr>
          <p:nvPr>
            <p:ph type="dgm" sz="quarter" idx="15" hasCustomPrompt="1"/>
          </p:nvPr>
        </p:nvSpPr>
        <p:spPr>
          <a:xfrm>
            <a:off x="523434" y="1161477"/>
            <a:ext cx="3912208" cy="284693"/>
          </a:xfrm>
          <a:solidFill>
            <a:srgbClr val="1F7B62"/>
          </a:solidFill>
        </p:spPr>
        <p:txBody>
          <a:bodyPr>
            <a:spAutoFit/>
          </a:bodyPr>
          <a:lstStyle>
            <a:lvl1pPr>
              <a:defRPr>
                <a:latin typeface="+mn-lt"/>
              </a:defRPr>
            </a:lvl1pPr>
          </a:lstStyle>
          <a:p>
            <a:r>
              <a:rPr lang="en-US"/>
              <a:t> </a:t>
            </a:r>
          </a:p>
        </p:txBody>
      </p:sp>
      <p:sp>
        <p:nvSpPr>
          <p:cNvPr id="2" name="Title 1"/>
          <p:cNvSpPr>
            <a:spLocks noGrp="1"/>
          </p:cNvSpPr>
          <p:nvPr>
            <p:ph type="title"/>
          </p:nvPr>
        </p:nvSpPr>
        <p:spPr>
          <a:xfrm>
            <a:off x="533400" y="413468"/>
            <a:ext cx="8064500" cy="284693"/>
          </a:xfrm>
          <a:prstGeom prst="rect">
            <a:avLst/>
          </a:prstGeom>
        </p:spPr>
        <p:txBody>
          <a:bodyPr>
            <a:spAutoFit/>
          </a:bodyPr>
          <a:lstStyle>
            <a:lvl1pPr>
              <a:defRPr sz="2000">
                <a:solidFill>
                  <a:srgbClr val="2D3934"/>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01B8F554-72D4-784C-9C80-66ED6A569017}" type="datetime1">
              <a:t>2023-08-08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sp>
        <p:nvSpPr>
          <p:cNvPr id="9" name="Text Placeholder 8">
            <a:extLst>
              <a:ext uri="{FF2B5EF4-FFF2-40B4-BE49-F238E27FC236}">
                <a16:creationId xmlns:a16="http://schemas.microsoft.com/office/drawing/2014/main" id="{031BEC53-7AF7-9E44-950E-5A8B97263605}"/>
              </a:ext>
            </a:extLst>
          </p:cNvPr>
          <p:cNvSpPr>
            <a:spLocks noGrp="1"/>
          </p:cNvSpPr>
          <p:nvPr>
            <p:ph type="body" sz="quarter" idx="13" hasCustomPrompt="1"/>
          </p:nvPr>
        </p:nvSpPr>
        <p:spPr>
          <a:xfrm>
            <a:off x="697830" y="1243396"/>
            <a:ext cx="2156662" cy="113877"/>
          </a:xfrm>
        </p:spPr>
        <p:txBody>
          <a:bodyPr wrap="square">
            <a:spAutoFit/>
          </a:bodyPr>
          <a:lstStyle>
            <a:lvl1pPr>
              <a:defRPr sz="800" b="1" i="0">
                <a:solidFill>
                  <a:srgbClr val="E1E1D5"/>
                </a:solidFill>
                <a:latin typeface="+mn-lt"/>
              </a:defRPr>
            </a:lvl1pPr>
          </a:lstStyle>
          <a:p>
            <a:pPr lvl="0"/>
            <a:r>
              <a:rPr lang="en-US"/>
              <a:t>Edit Master text styles</a:t>
            </a:r>
          </a:p>
        </p:txBody>
      </p:sp>
      <p:sp>
        <p:nvSpPr>
          <p:cNvPr id="21" name="Content Placeholder 20">
            <a:extLst>
              <a:ext uri="{FF2B5EF4-FFF2-40B4-BE49-F238E27FC236}">
                <a16:creationId xmlns:a16="http://schemas.microsoft.com/office/drawing/2014/main" id="{161B5FB8-3D1B-2549-8E39-679F1445596A}"/>
              </a:ext>
            </a:extLst>
          </p:cNvPr>
          <p:cNvSpPr>
            <a:spLocks noGrp="1"/>
          </p:cNvSpPr>
          <p:nvPr>
            <p:ph sz="quarter" idx="16" hasCustomPrompt="1"/>
          </p:nvPr>
        </p:nvSpPr>
        <p:spPr>
          <a:xfrm>
            <a:off x="533400" y="1493565"/>
            <a:ext cx="3902075" cy="2324229"/>
          </a:xfrm>
        </p:spPr>
        <p:txBody>
          <a:bodyPr>
            <a:normAutofit/>
          </a:bodyPr>
          <a:lstStyle>
            <a:lvl1pPr>
              <a:defRPr sz="800" b="0" i="0">
                <a:latin typeface="+mn-lt"/>
              </a:defRPr>
            </a:lvl1pPr>
          </a:lstStyle>
          <a:p>
            <a:pPr lvl="0"/>
            <a:r>
              <a:rPr lang="en-US"/>
              <a:t>Edit Master text styles</a:t>
            </a:r>
          </a:p>
        </p:txBody>
      </p:sp>
      <p:sp>
        <p:nvSpPr>
          <p:cNvPr id="22" name="SmartArt Placeholder 14">
            <a:extLst>
              <a:ext uri="{FF2B5EF4-FFF2-40B4-BE49-F238E27FC236}">
                <a16:creationId xmlns:a16="http://schemas.microsoft.com/office/drawing/2014/main" id="{6F8E8FC0-B0CC-B141-9DDF-663F1EF5F029}"/>
              </a:ext>
            </a:extLst>
          </p:cNvPr>
          <p:cNvSpPr>
            <a:spLocks noGrp="1"/>
          </p:cNvSpPr>
          <p:nvPr>
            <p:ph type="dgm" sz="quarter" idx="17" hasCustomPrompt="1"/>
          </p:nvPr>
        </p:nvSpPr>
        <p:spPr>
          <a:xfrm>
            <a:off x="4697868" y="1161477"/>
            <a:ext cx="3912208" cy="284693"/>
          </a:xfrm>
          <a:solidFill>
            <a:srgbClr val="1F7B62"/>
          </a:solidFill>
        </p:spPr>
        <p:txBody>
          <a:bodyPr>
            <a:spAutoFit/>
          </a:bodyPr>
          <a:lstStyle>
            <a:lvl1pPr>
              <a:defRPr>
                <a:latin typeface="+mn-lt"/>
              </a:defRPr>
            </a:lvl1pPr>
          </a:lstStyle>
          <a:p>
            <a:r>
              <a:rPr lang="en-US"/>
              <a:t> </a:t>
            </a:r>
          </a:p>
        </p:txBody>
      </p:sp>
      <p:sp>
        <p:nvSpPr>
          <p:cNvPr id="23" name="Text Placeholder 8">
            <a:extLst>
              <a:ext uri="{FF2B5EF4-FFF2-40B4-BE49-F238E27FC236}">
                <a16:creationId xmlns:a16="http://schemas.microsoft.com/office/drawing/2014/main" id="{48223BBE-6280-F945-B565-42B967095B74}"/>
              </a:ext>
            </a:extLst>
          </p:cNvPr>
          <p:cNvSpPr>
            <a:spLocks noGrp="1"/>
          </p:cNvSpPr>
          <p:nvPr>
            <p:ph type="body" sz="quarter" idx="18" hasCustomPrompt="1"/>
          </p:nvPr>
        </p:nvSpPr>
        <p:spPr>
          <a:xfrm>
            <a:off x="4872264" y="1243396"/>
            <a:ext cx="2156662" cy="113877"/>
          </a:xfrm>
        </p:spPr>
        <p:txBody>
          <a:bodyPr wrap="square">
            <a:spAutoFit/>
          </a:bodyPr>
          <a:lstStyle>
            <a:lvl1pPr>
              <a:defRPr sz="800" b="1" i="0">
                <a:solidFill>
                  <a:srgbClr val="E1E1D5"/>
                </a:solidFill>
                <a:latin typeface="+mn-lt"/>
              </a:defRPr>
            </a:lvl1pPr>
          </a:lstStyle>
          <a:p>
            <a:pPr lvl="0"/>
            <a:r>
              <a:rPr lang="en-US"/>
              <a:t>Edit Master text styles</a:t>
            </a:r>
          </a:p>
        </p:txBody>
      </p:sp>
      <p:sp>
        <p:nvSpPr>
          <p:cNvPr id="24" name="Content Placeholder 20">
            <a:extLst>
              <a:ext uri="{FF2B5EF4-FFF2-40B4-BE49-F238E27FC236}">
                <a16:creationId xmlns:a16="http://schemas.microsoft.com/office/drawing/2014/main" id="{9E84325D-6247-5841-83FF-BD122420D97C}"/>
              </a:ext>
            </a:extLst>
          </p:cNvPr>
          <p:cNvSpPr>
            <a:spLocks noGrp="1"/>
          </p:cNvSpPr>
          <p:nvPr>
            <p:ph sz="quarter" idx="19" hasCustomPrompt="1"/>
          </p:nvPr>
        </p:nvSpPr>
        <p:spPr>
          <a:xfrm>
            <a:off x="4707834" y="1493565"/>
            <a:ext cx="3902075" cy="2324229"/>
          </a:xfrm>
        </p:spPr>
        <p:txBody>
          <a:bodyPr>
            <a:normAutofit/>
          </a:bodyPr>
          <a:lstStyle>
            <a:lvl1pPr>
              <a:defRPr sz="800" b="0" i="0">
                <a:latin typeface="+mn-lt"/>
              </a:defRPr>
            </a:lvl1pPr>
          </a:lstStyle>
          <a:p>
            <a:pPr lvl="0"/>
            <a:r>
              <a:rPr lang="en-US"/>
              <a:t>Edit Master text styles</a:t>
            </a:r>
          </a:p>
        </p:txBody>
      </p:sp>
      <p:pic>
        <p:nvPicPr>
          <p:cNvPr id="12" name="Picture 11">
            <a:extLst>
              <a:ext uri="{FF2B5EF4-FFF2-40B4-BE49-F238E27FC236}">
                <a16:creationId xmlns:a16="http://schemas.microsoft.com/office/drawing/2014/main" id="{8155E40E-13C4-654B-A193-B16F4C526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pic>
        <p:nvPicPr>
          <p:cNvPr id="14" name="Picture 13">
            <a:extLst>
              <a:ext uri="{FF2B5EF4-FFF2-40B4-BE49-F238E27FC236}">
                <a16:creationId xmlns:a16="http://schemas.microsoft.com/office/drawing/2014/main" id="{1ADC4924-9EE4-6C47-8106-CCB76FC8E2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15" name="Graphic 14">
            <a:extLst>
              <a:ext uri="{FF2B5EF4-FFF2-40B4-BE49-F238E27FC236}">
                <a16:creationId xmlns:a16="http://schemas.microsoft.com/office/drawing/2014/main" id="{E200CC69-5F06-E446-93A1-3563DD452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1536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24130"/>
            <a:ext cx="8064500" cy="313163"/>
          </a:xfrm>
          <a:prstGeom prst="rect">
            <a:avLst/>
          </a:prstGeom>
        </p:spPr>
        <p:txBody>
          <a:bodyPr>
            <a:spAutoFit/>
          </a:bodyPr>
          <a:lstStyle>
            <a:lvl1pPr>
              <a:defRPr sz="2200"/>
            </a:lvl1pPr>
          </a:lstStyle>
          <a:p>
            <a:r>
              <a:rPr lang="en-US"/>
              <a:t>Click to edit Master title style</a:t>
            </a:r>
          </a:p>
        </p:txBody>
      </p:sp>
      <p:sp>
        <p:nvSpPr>
          <p:cNvPr id="3" name="Content Placeholder 2"/>
          <p:cNvSpPr>
            <a:spLocks noGrp="1"/>
          </p:cNvSpPr>
          <p:nvPr>
            <p:ph idx="1"/>
          </p:nvPr>
        </p:nvSpPr>
        <p:spPr>
          <a:xfrm>
            <a:off x="533400" y="1226100"/>
            <a:ext cx="8064500" cy="1039259"/>
          </a:xfrm>
        </p:spPr>
        <p:txBody>
          <a:bodyPr>
            <a:spAutoFit/>
          </a:bodyPr>
          <a:lstStyle>
            <a:lvl1pPr>
              <a:defRPr sz="1600"/>
            </a:lvl1pPr>
            <a:lvl2pPr>
              <a:defRPr sz="1400"/>
            </a:lvl2pPr>
            <a:lvl3pPr>
              <a:defRPr sz="1200"/>
            </a:lvl3pPr>
            <a:lvl4pPr>
              <a:defRPr sz="1000"/>
            </a:lvl4pPr>
            <a:lvl5pP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8F554-72D4-784C-9C80-66ED6A569017}" type="datetime1">
              <a:t>2023-08-08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7" name="Picture 6">
            <a:extLst>
              <a:ext uri="{FF2B5EF4-FFF2-40B4-BE49-F238E27FC236}">
                <a16:creationId xmlns:a16="http://schemas.microsoft.com/office/drawing/2014/main" id="{2386D0D3-FEAD-0642-9F75-A6E5AED9F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pic>
        <p:nvPicPr>
          <p:cNvPr id="9" name="Picture 8">
            <a:extLst>
              <a:ext uri="{FF2B5EF4-FFF2-40B4-BE49-F238E27FC236}">
                <a16:creationId xmlns:a16="http://schemas.microsoft.com/office/drawing/2014/main" id="{36C5EB23-596F-0543-BBAF-2185CFF9C0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10" name="Graphic 9">
            <a:extLst>
              <a:ext uri="{FF2B5EF4-FFF2-40B4-BE49-F238E27FC236}">
                <a16:creationId xmlns:a16="http://schemas.microsoft.com/office/drawing/2014/main" id="{90BCB865-E933-8949-9452-F59CB37BC7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208953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tyreja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23358"/>
            <a:ext cx="8064500" cy="381370"/>
          </a:xfrm>
          <a:prstGeom prst="rect">
            <a:avLst/>
          </a:prstGeom>
        </p:spPr>
        <p:txBody>
          <a:bodyPr>
            <a:normAutofit/>
          </a:bodyPr>
          <a:lstStyle>
            <a:lvl1pPr>
              <a:defRPr sz="2400"/>
            </a:lvl1pPr>
          </a:lstStyle>
          <a:p>
            <a:r>
              <a:rPr lang="en-US"/>
              <a:t>Tyrėjai</a:t>
            </a:r>
          </a:p>
        </p:txBody>
      </p:sp>
      <p:sp>
        <p:nvSpPr>
          <p:cNvPr id="4" name="Date Placeholder 3"/>
          <p:cNvSpPr>
            <a:spLocks noGrp="1"/>
          </p:cNvSpPr>
          <p:nvPr>
            <p:ph type="dt" sz="half" idx="10"/>
          </p:nvPr>
        </p:nvSpPr>
        <p:spPr/>
        <p:txBody>
          <a:bodyPr/>
          <a:lstStyle/>
          <a:p>
            <a:fld id="{01B8F554-72D4-784C-9C80-66ED6A569017}" type="datetime1">
              <a:t>2023-08-08</a:t>
            </a:fld>
            <a:endParaRPr lang="en-US"/>
          </a:p>
        </p:txBody>
      </p:sp>
      <p:sp>
        <p:nvSpPr>
          <p:cNvPr id="5" name="Footer Placeholder 4"/>
          <p:cNvSpPr>
            <a:spLocks noGrp="1"/>
          </p:cNvSpPr>
          <p:nvPr>
            <p:ph type="ftr" sz="quarter" idx="11"/>
          </p:nvPr>
        </p:nvSpPr>
        <p:spPr/>
        <p:txBody>
          <a:bodyPr/>
          <a:lstStyle/>
          <a:p>
            <a:endParaRPr lang="en-US"/>
          </a:p>
        </p:txBody>
      </p:sp>
      <p:sp>
        <p:nvSpPr>
          <p:cNvPr id="37" name="Picture Placeholder 18">
            <a:extLst>
              <a:ext uri="{FF2B5EF4-FFF2-40B4-BE49-F238E27FC236}">
                <a16:creationId xmlns:a16="http://schemas.microsoft.com/office/drawing/2014/main" id="{03122222-5051-4D4D-AE43-E2200889133E}"/>
              </a:ext>
            </a:extLst>
          </p:cNvPr>
          <p:cNvSpPr>
            <a:spLocks noGrp="1"/>
          </p:cNvSpPr>
          <p:nvPr>
            <p:ph type="pic" sz="quarter" idx="27" hasCustomPrompt="1"/>
          </p:nvPr>
        </p:nvSpPr>
        <p:spPr>
          <a:xfrm>
            <a:off x="563970" y="954938"/>
            <a:ext cx="1045551" cy="1075712"/>
          </a:xfrm>
        </p:spPr>
        <p:txBody>
          <a:bodyPr>
            <a:normAutofit/>
          </a:bodyPr>
          <a:lstStyle>
            <a:lvl1pPr>
              <a:defRPr sz="1200"/>
            </a:lvl1pPr>
          </a:lstStyle>
          <a:p>
            <a:r>
              <a:rPr lang="en-US" err="1"/>
              <a:t>Darbuotojo</a:t>
            </a:r>
            <a:r>
              <a:rPr lang="en-US"/>
              <a:t> </a:t>
            </a:r>
            <a:r>
              <a:rPr lang="en-US" err="1"/>
              <a:t>foto</a:t>
            </a:r>
            <a:endParaRPr lang="en-US"/>
          </a:p>
        </p:txBody>
      </p:sp>
      <p:sp>
        <p:nvSpPr>
          <p:cNvPr id="38" name="Text Placeholder 23">
            <a:extLst>
              <a:ext uri="{FF2B5EF4-FFF2-40B4-BE49-F238E27FC236}">
                <a16:creationId xmlns:a16="http://schemas.microsoft.com/office/drawing/2014/main" id="{890A0B85-701D-ED41-BC2D-926653BDAEE2}"/>
              </a:ext>
            </a:extLst>
          </p:cNvPr>
          <p:cNvSpPr>
            <a:spLocks noGrp="1"/>
          </p:cNvSpPr>
          <p:nvPr>
            <p:ph type="body" sz="quarter" idx="28" hasCustomPrompt="1"/>
          </p:nvPr>
        </p:nvSpPr>
        <p:spPr>
          <a:xfrm>
            <a:off x="563970"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39" name="Text Placeholder 25">
            <a:extLst>
              <a:ext uri="{FF2B5EF4-FFF2-40B4-BE49-F238E27FC236}">
                <a16:creationId xmlns:a16="http://schemas.microsoft.com/office/drawing/2014/main" id="{BB02B954-FD23-D745-872D-325BB44DDA24}"/>
              </a:ext>
            </a:extLst>
          </p:cNvPr>
          <p:cNvSpPr>
            <a:spLocks noGrp="1"/>
          </p:cNvSpPr>
          <p:nvPr>
            <p:ph type="body" sz="quarter" idx="29" hasCustomPrompt="1"/>
          </p:nvPr>
        </p:nvSpPr>
        <p:spPr>
          <a:xfrm>
            <a:off x="563970"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0" name="Text Placeholder 25">
            <a:extLst>
              <a:ext uri="{FF2B5EF4-FFF2-40B4-BE49-F238E27FC236}">
                <a16:creationId xmlns:a16="http://schemas.microsoft.com/office/drawing/2014/main" id="{C92583EF-E079-7042-9D28-AD745E0AEBA6}"/>
              </a:ext>
            </a:extLst>
          </p:cNvPr>
          <p:cNvSpPr>
            <a:spLocks noGrp="1"/>
          </p:cNvSpPr>
          <p:nvPr>
            <p:ph type="body" sz="quarter" idx="30" hasCustomPrompt="1"/>
          </p:nvPr>
        </p:nvSpPr>
        <p:spPr>
          <a:xfrm>
            <a:off x="563970"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1" name="Picture Placeholder 18">
            <a:extLst>
              <a:ext uri="{FF2B5EF4-FFF2-40B4-BE49-F238E27FC236}">
                <a16:creationId xmlns:a16="http://schemas.microsoft.com/office/drawing/2014/main" id="{703C99A6-A3BC-8D4E-8760-75C8DD6744CE}"/>
              </a:ext>
            </a:extLst>
          </p:cNvPr>
          <p:cNvSpPr>
            <a:spLocks noGrp="1"/>
          </p:cNvSpPr>
          <p:nvPr>
            <p:ph type="pic" sz="quarter" idx="31" hasCustomPrompt="1"/>
          </p:nvPr>
        </p:nvSpPr>
        <p:spPr>
          <a:xfrm>
            <a:off x="2631314" y="954938"/>
            <a:ext cx="1045551" cy="1075712"/>
          </a:xfrm>
        </p:spPr>
        <p:txBody>
          <a:bodyPr>
            <a:normAutofit/>
          </a:bodyPr>
          <a:lstStyle>
            <a:lvl1pPr>
              <a:defRPr sz="1200"/>
            </a:lvl1pPr>
          </a:lstStyle>
          <a:p>
            <a:r>
              <a:rPr lang="en-US"/>
              <a:t>Darbuotojo foto</a:t>
            </a:r>
          </a:p>
        </p:txBody>
      </p:sp>
      <p:sp>
        <p:nvSpPr>
          <p:cNvPr id="42" name="Text Placeholder 23">
            <a:extLst>
              <a:ext uri="{FF2B5EF4-FFF2-40B4-BE49-F238E27FC236}">
                <a16:creationId xmlns:a16="http://schemas.microsoft.com/office/drawing/2014/main" id="{E8EC5346-8C22-A64B-82CE-CE8D35E1BA53}"/>
              </a:ext>
            </a:extLst>
          </p:cNvPr>
          <p:cNvSpPr>
            <a:spLocks noGrp="1"/>
          </p:cNvSpPr>
          <p:nvPr>
            <p:ph type="body" sz="quarter" idx="32" hasCustomPrompt="1"/>
          </p:nvPr>
        </p:nvSpPr>
        <p:spPr>
          <a:xfrm>
            <a:off x="2631314"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43" name="Text Placeholder 25">
            <a:extLst>
              <a:ext uri="{FF2B5EF4-FFF2-40B4-BE49-F238E27FC236}">
                <a16:creationId xmlns:a16="http://schemas.microsoft.com/office/drawing/2014/main" id="{ED7B86D4-8067-B547-B6A5-DD028C099316}"/>
              </a:ext>
            </a:extLst>
          </p:cNvPr>
          <p:cNvSpPr>
            <a:spLocks noGrp="1"/>
          </p:cNvSpPr>
          <p:nvPr>
            <p:ph type="body" sz="quarter" idx="33" hasCustomPrompt="1"/>
          </p:nvPr>
        </p:nvSpPr>
        <p:spPr>
          <a:xfrm>
            <a:off x="2631314"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4" name="Text Placeholder 25">
            <a:extLst>
              <a:ext uri="{FF2B5EF4-FFF2-40B4-BE49-F238E27FC236}">
                <a16:creationId xmlns:a16="http://schemas.microsoft.com/office/drawing/2014/main" id="{375BB803-D491-5E43-96FC-87281B2E9C0B}"/>
              </a:ext>
            </a:extLst>
          </p:cNvPr>
          <p:cNvSpPr>
            <a:spLocks noGrp="1"/>
          </p:cNvSpPr>
          <p:nvPr>
            <p:ph type="body" sz="quarter" idx="34" hasCustomPrompt="1"/>
          </p:nvPr>
        </p:nvSpPr>
        <p:spPr>
          <a:xfrm>
            <a:off x="2631314"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5" name="Picture Placeholder 18">
            <a:extLst>
              <a:ext uri="{FF2B5EF4-FFF2-40B4-BE49-F238E27FC236}">
                <a16:creationId xmlns:a16="http://schemas.microsoft.com/office/drawing/2014/main" id="{42B3E58F-1342-CE4D-A236-E0BCDA101402}"/>
              </a:ext>
            </a:extLst>
          </p:cNvPr>
          <p:cNvSpPr>
            <a:spLocks noGrp="1"/>
          </p:cNvSpPr>
          <p:nvPr>
            <p:ph type="pic" sz="quarter" idx="35" hasCustomPrompt="1"/>
          </p:nvPr>
        </p:nvSpPr>
        <p:spPr>
          <a:xfrm>
            <a:off x="4690705"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r>
              <a:rPr lang="en-US"/>
              <a:t> </a:t>
            </a:r>
          </a:p>
        </p:txBody>
      </p:sp>
      <p:sp>
        <p:nvSpPr>
          <p:cNvPr id="46" name="Text Placeholder 23">
            <a:extLst>
              <a:ext uri="{FF2B5EF4-FFF2-40B4-BE49-F238E27FC236}">
                <a16:creationId xmlns:a16="http://schemas.microsoft.com/office/drawing/2014/main" id="{E6A2A66B-C50D-3244-82F7-ECAC13A04151}"/>
              </a:ext>
            </a:extLst>
          </p:cNvPr>
          <p:cNvSpPr>
            <a:spLocks noGrp="1"/>
          </p:cNvSpPr>
          <p:nvPr>
            <p:ph type="body" sz="quarter" idx="36" hasCustomPrompt="1"/>
          </p:nvPr>
        </p:nvSpPr>
        <p:spPr>
          <a:xfrm>
            <a:off x="4690705"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47" name="Text Placeholder 25">
            <a:extLst>
              <a:ext uri="{FF2B5EF4-FFF2-40B4-BE49-F238E27FC236}">
                <a16:creationId xmlns:a16="http://schemas.microsoft.com/office/drawing/2014/main" id="{F4A94C17-315B-2F41-A007-884DDBB329BC}"/>
              </a:ext>
            </a:extLst>
          </p:cNvPr>
          <p:cNvSpPr>
            <a:spLocks noGrp="1"/>
          </p:cNvSpPr>
          <p:nvPr>
            <p:ph type="body" sz="quarter" idx="37" hasCustomPrompt="1"/>
          </p:nvPr>
        </p:nvSpPr>
        <p:spPr>
          <a:xfrm>
            <a:off x="4690705"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8" name="Text Placeholder 25">
            <a:extLst>
              <a:ext uri="{FF2B5EF4-FFF2-40B4-BE49-F238E27FC236}">
                <a16:creationId xmlns:a16="http://schemas.microsoft.com/office/drawing/2014/main" id="{DC1C6711-4981-8147-9E61-484F4CF733DB}"/>
              </a:ext>
            </a:extLst>
          </p:cNvPr>
          <p:cNvSpPr>
            <a:spLocks noGrp="1"/>
          </p:cNvSpPr>
          <p:nvPr>
            <p:ph type="body" sz="quarter" idx="38" hasCustomPrompt="1"/>
          </p:nvPr>
        </p:nvSpPr>
        <p:spPr>
          <a:xfrm>
            <a:off x="4690705"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9" name="Picture Placeholder 18">
            <a:extLst>
              <a:ext uri="{FF2B5EF4-FFF2-40B4-BE49-F238E27FC236}">
                <a16:creationId xmlns:a16="http://schemas.microsoft.com/office/drawing/2014/main" id="{1EFAE2F2-525F-BA49-9F9C-13CE3FFECAF0}"/>
              </a:ext>
            </a:extLst>
          </p:cNvPr>
          <p:cNvSpPr>
            <a:spLocks noGrp="1"/>
          </p:cNvSpPr>
          <p:nvPr>
            <p:ph type="pic" sz="quarter" idx="39" hasCustomPrompt="1"/>
          </p:nvPr>
        </p:nvSpPr>
        <p:spPr>
          <a:xfrm>
            <a:off x="6742144"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0" name="Text Placeholder 23">
            <a:extLst>
              <a:ext uri="{FF2B5EF4-FFF2-40B4-BE49-F238E27FC236}">
                <a16:creationId xmlns:a16="http://schemas.microsoft.com/office/drawing/2014/main" id="{F6ACE469-48F3-6A49-9A92-422B14E1812C}"/>
              </a:ext>
            </a:extLst>
          </p:cNvPr>
          <p:cNvSpPr>
            <a:spLocks noGrp="1"/>
          </p:cNvSpPr>
          <p:nvPr>
            <p:ph type="body" sz="quarter" idx="40" hasCustomPrompt="1"/>
          </p:nvPr>
        </p:nvSpPr>
        <p:spPr>
          <a:xfrm>
            <a:off x="6742144"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1" name="Text Placeholder 25">
            <a:extLst>
              <a:ext uri="{FF2B5EF4-FFF2-40B4-BE49-F238E27FC236}">
                <a16:creationId xmlns:a16="http://schemas.microsoft.com/office/drawing/2014/main" id="{069BF1A0-43D4-8E46-9D86-73A19736F712}"/>
              </a:ext>
            </a:extLst>
          </p:cNvPr>
          <p:cNvSpPr>
            <a:spLocks noGrp="1"/>
          </p:cNvSpPr>
          <p:nvPr>
            <p:ph type="body" sz="quarter" idx="41" hasCustomPrompt="1"/>
          </p:nvPr>
        </p:nvSpPr>
        <p:spPr>
          <a:xfrm>
            <a:off x="6742144"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52" name="Text Placeholder 25">
            <a:extLst>
              <a:ext uri="{FF2B5EF4-FFF2-40B4-BE49-F238E27FC236}">
                <a16:creationId xmlns:a16="http://schemas.microsoft.com/office/drawing/2014/main" id="{1369ABB1-6316-714B-8B37-FB61C0BFEA58}"/>
              </a:ext>
            </a:extLst>
          </p:cNvPr>
          <p:cNvSpPr>
            <a:spLocks noGrp="1"/>
          </p:cNvSpPr>
          <p:nvPr>
            <p:ph type="body" sz="quarter" idx="42" hasCustomPrompt="1"/>
          </p:nvPr>
        </p:nvSpPr>
        <p:spPr>
          <a:xfrm>
            <a:off x="6742144"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53" name="Picture Placeholder 18">
            <a:extLst>
              <a:ext uri="{FF2B5EF4-FFF2-40B4-BE49-F238E27FC236}">
                <a16:creationId xmlns:a16="http://schemas.microsoft.com/office/drawing/2014/main" id="{16ABA252-87C7-0144-8A33-570D1CA2AF63}"/>
              </a:ext>
            </a:extLst>
          </p:cNvPr>
          <p:cNvSpPr>
            <a:spLocks noGrp="1"/>
          </p:cNvSpPr>
          <p:nvPr>
            <p:ph type="pic" sz="quarter" idx="43" hasCustomPrompt="1"/>
          </p:nvPr>
        </p:nvSpPr>
        <p:spPr>
          <a:xfrm>
            <a:off x="563970"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endParaRPr lang="en-US"/>
          </a:p>
        </p:txBody>
      </p:sp>
      <p:sp>
        <p:nvSpPr>
          <p:cNvPr id="54" name="Text Placeholder 23">
            <a:extLst>
              <a:ext uri="{FF2B5EF4-FFF2-40B4-BE49-F238E27FC236}">
                <a16:creationId xmlns:a16="http://schemas.microsoft.com/office/drawing/2014/main" id="{CABA8E3C-029F-EE4D-9929-888E12C4142B}"/>
              </a:ext>
            </a:extLst>
          </p:cNvPr>
          <p:cNvSpPr>
            <a:spLocks noGrp="1"/>
          </p:cNvSpPr>
          <p:nvPr>
            <p:ph type="body" sz="quarter" idx="44" hasCustomPrompt="1"/>
          </p:nvPr>
        </p:nvSpPr>
        <p:spPr>
          <a:xfrm>
            <a:off x="563970"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5" name="Text Placeholder 25">
            <a:extLst>
              <a:ext uri="{FF2B5EF4-FFF2-40B4-BE49-F238E27FC236}">
                <a16:creationId xmlns:a16="http://schemas.microsoft.com/office/drawing/2014/main" id="{376CEB49-3220-C140-8734-2F2AE2C34AD1}"/>
              </a:ext>
            </a:extLst>
          </p:cNvPr>
          <p:cNvSpPr>
            <a:spLocks noGrp="1"/>
          </p:cNvSpPr>
          <p:nvPr>
            <p:ph type="body" sz="quarter" idx="45" hasCustomPrompt="1"/>
          </p:nvPr>
        </p:nvSpPr>
        <p:spPr>
          <a:xfrm>
            <a:off x="563970"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56" name="Text Placeholder 25">
            <a:extLst>
              <a:ext uri="{FF2B5EF4-FFF2-40B4-BE49-F238E27FC236}">
                <a16:creationId xmlns:a16="http://schemas.microsoft.com/office/drawing/2014/main" id="{798F2D9E-A200-0142-9585-7F36258B96E7}"/>
              </a:ext>
            </a:extLst>
          </p:cNvPr>
          <p:cNvSpPr>
            <a:spLocks noGrp="1"/>
          </p:cNvSpPr>
          <p:nvPr>
            <p:ph type="body" sz="quarter" idx="46" hasCustomPrompt="1"/>
          </p:nvPr>
        </p:nvSpPr>
        <p:spPr>
          <a:xfrm>
            <a:off x="563970"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57" name="Picture Placeholder 18">
            <a:extLst>
              <a:ext uri="{FF2B5EF4-FFF2-40B4-BE49-F238E27FC236}">
                <a16:creationId xmlns:a16="http://schemas.microsoft.com/office/drawing/2014/main" id="{B01F4EF8-A3B3-0A4B-852C-0E9B7B196F1C}"/>
              </a:ext>
            </a:extLst>
          </p:cNvPr>
          <p:cNvSpPr>
            <a:spLocks noGrp="1"/>
          </p:cNvSpPr>
          <p:nvPr>
            <p:ph type="pic" sz="quarter" idx="47" hasCustomPrompt="1"/>
          </p:nvPr>
        </p:nvSpPr>
        <p:spPr>
          <a:xfrm>
            <a:off x="263131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8" name="Text Placeholder 23">
            <a:extLst>
              <a:ext uri="{FF2B5EF4-FFF2-40B4-BE49-F238E27FC236}">
                <a16:creationId xmlns:a16="http://schemas.microsoft.com/office/drawing/2014/main" id="{A4A3E644-E1D1-F249-A4CB-56907221B741}"/>
              </a:ext>
            </a:extLst>
          </p:cNvPr>
          <p:cNvSpPr>
            <a:spLocks noGrp="1"/>
          </p:cNvSpPr>
          <p:nvPr>
            <p:ph type="body" sz="quarter" idx="48" hasCustomPrompt="1"/>
          </p:nvPr>
        </p:nvSpPr>
        <p:spPr>
          <a:xfrm>
            <a:off x="2631314"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9" name="Text Placeholder 25">
            <a:extLst>
              <a:ext uri="{FF2B5EF4-FFF2-40B4-BE49-F238E27FC236}">
                <a16:creationId xmlns:a16="http://schemas.microsoft.com/office/drawing/2014/main" id="{D28DE2A8-AAD1-084B-AA89-67F9058A1DB3}"/>
              </a:ext>
            </a:extLst>
          </p:cNvPr>
          <p:cNvSpPr>
            <a:spLocks noGrp="1"/>
          </p:cNvSpPr>
          <p:nvPr>
            <p:ph type="body" sz="quarter" idx="49" hasCustomPrompt="1"/>
          </p:nvPr>
        </p:nvSpPr>
        <p:spPr>
          <a:xfrm>
            <a:off x="2631314"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0" name="Text Placeholder 25">
            <a:extLst>
              <a:ext uri="{FF2B5EF4-FFF2-40B4-BE49-F238E27FC236}">
                <a16:creationId xmlns:a16="http://schemas.microsoft.com/office/drawing/2014/main" id="{C7669993-555F-3B46-84D6-3CDAF79E3294}"/>
              </a:ext>
            </a:extLst>
          </p:cNvPr>
          <p:cNvSpPr>
            <a:spLocks noGrp="1"/>
          </p:cNvSpPr>
          <p:nvPr>
            <p:ph type="body" sz="quarter" idx="50" hasCustomPrompt="1"/>
          </p:nvPr>
        </p:nvSpPr>
        <p:spPr>
          <a:xfrm>
            <a:off x="2631314"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61" name="Picture Placeholder 18">
            <a:extLst>
              <a:ext uri="{FF2B5EF4-FFF2-40B4-BE49-F238E27FC236}">
                <a16:creationId xmlns:a16="http://schemas.microsoft.com/office/drawing/2014/main" id="{82BDD24C-59AE-C04D-A25A-2E45D1EE5299}"/>
              </a:ext>
            </a:extLst>
          </p:cNvPr>
          <p:cNvSpPr>
            <a:spLocks noGrp="1"/>
          </p:cNvSpPr>
          <p:nvPr>
            <p:ph type="pic" sz="quarter" idx="51" hasCustomPrompt="1"/>
          </p:nvPr>
        </p:nvSpPr>
        <p:spPr>
          <a:xfrm>
            <a:off x="4690705"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2" name="Text Placeholder 23">
            <a:extLst>
              <a:ext uri="{FF2B5EF4-FFF2-40B4-BE49-F238E27FC236}">
                <a16:creationId xmlns:a16="http://schemas.microsoft.com/office/drawing/2014/main" id="{3E434577-92AD-A546-BA63-9FCB0CFDCCD1}"/>
              </a:ext>
            </a:extLst>
          </p:cNvPr>
          <p:cNvSpPr>
            <a:spLocks noGrp="1"/>
          </p:cNvSpPr>
          <p:nvPr>
            <p:ph type="body" sz="quarter" idx="52" hasCustomPrompt="1"/>
          </p:nvPr>
        </p:nvSpPr>
        <p:spPr>
          <a:xfrm>
            <a:off x="4690705"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63" name="Text Placeholder 25">
            <a:extLst>
              <a:ext uri="{FF2B5EF4-FFF2-40B4-BE49-F238E27FC236}">
                <a16:creationId xmlns:a16="http://schemas.microsoft.com/office/drawing/2014/main" id="{CA4D742F-5602-2844-AC85-5C12FBA29E39}"/>
              </a:ext>
            </a:extLst>
          </p:cNvPr>
          <p:cNvSpPr>
            <a:spLocks noGrp="1"/>
          </p:cNvSpPr>
          <p:nvPr>
            <p:ph type="body" sz="quarter" idx="53" hasCustomPrompt="1"/>
          </p:nvPr>
        </p:nvSpPr>
        <p:spPr>
          <a:xfrm>
            <a:off x="4690705"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4" name="Text Placeholder 25">
            <a:extLst>
              <a:ext uri="{FF2B5EF4-FFF2-40B4-BE49-F238E27FC236}">
                <a16:creationId xmlns:a16="http://schemas.microsoft.com/office/drawing/2014/main" id="{EC88B9AF-B274-C840-8131-4542E735B0BC}"/>
              </a:ext>
            </a:extLst>
          </p:cNvPr>
          <p:cNvSpPr>
            <a:spLocks noGrp="1"/>
          </p:cNvSpPr>
          <p:nvPr>
            <p:ph type="body" sz="quarter" idx="54" hasCustomPrompt="1"/>
          </p:nvPr>
        </p:nvSpPr>
        <p:spPr>
          <a:xfrm>
            <a:off x="4690705"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65" name="Picture Placeholder 18">
            <a:extLst>
              <a:ext uri="{FF2B5EF4-FFF2-40B4-BE49-F238E27FC236}">
                <a16:creationId xmlns:a16="http://schemas.microsoft.com/office/drawing/2014/main" id="{4CF340C9-6BC3-C248-B4C0-AB010F384217}"/>
              </a:ext>
            </a:extLst>
          </p:cNvPr>
          <p:cNvSpPr>
            <a:spLocks noGrp="1"/>
          </p:cNvSpPr>
          <p:nvPr>
            <p:ph type="pic" sz="quarter" idx="55" hasCustomPrompt="1"/>
          </p:nvPr>
        </p:nvSpPr>
        <p:spPr>
          <a:xfrm>
            <a:off x="674214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6" name="Text Placeholder 23">
            <a:extLst>
              <a:ext uri="{FF2B5EF4-FFF2-40B4-BE49-F238E27FC236}">
                <a16:creationId xmlns:a16="http://schemas.microsoft.com/office/drawing/2014/main" id="{8DC1797B-CD6F-DD42-88F5-D61AF443AFE7}"/>
              </a:ext>
            </a:extLst>
          </p:cNvPr>
          <p:cNvSpPr>
            <a:spLocks noGrp="1"/>
          </p:cNvSpPr>
          <p:nvPr>
            <p:ph type="body" sz="quarter" idx="56" hasCustomPrompt="1"/>
          </p:nvPr>
        </p:nvSpPr>
        <p:spPr>
          <a:xfrm>
            <a:off x="6742144"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67" name="Text Placeholder 25">
            <a:extLst>
              <a:ext uri="{FF2B5EF4-FFF2-40B4-BE49-F238E27FC236}">
                <a16:creationId xmlns:a16="http://schemas.microsoft.com/office/drawing/2014/main" id="{FEC36B77-5EBE-824A-8AE2-677FD028A4B8}"/>
              </a:ext>
            </a:extLst>
          </p:cNvPr>
          <p:cNvSpPr>
            <a:spLocks noGrp="1"/>
          </p:cNvSpPr>
          <p:nvPr>
            <p:ph type="body" sz="quarter" idx="57" hasCustomPrompt="1"/>
          </p:nvPr>
        </p:nvSpPr>
        <p:spPr>
          <a:xfrm>
            <a:off x="6742144"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8" name="Text Placeholder 25">
            <a:extLst>
              <a:ext uri="{FF2B5EF4-FFF2-40B4-BE49-F238E27FC236}">
                <a16:creationId xmlns:a16="http://schemas.microsoft.com/office/drawing/2014/main" id="{3674554D-02F9-054C-A8CB-028E4359A03A}"/>
              </a:ext>
            </a:extLst>
          </p:cNvPr>
          <p:cNvSpPr>
            <a:spLocks noGrp="1"/>
          </p:cNvSpPr>
          <p:nvPr>
            <p:ph type="body" sz="quarter" idx="58" hasCustomPrompt="1"/>
          </p:nvPr>
        </p:nvSpPr>
        <p:spPr>
          <a:xfrm>
            <a:off x="6742144"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pic>
        <p:nvPicPr>
          <p:cNvPr id="69" name="Picture 68">
            <a:extLst>
              <a:ext uri="{FF2B5EF4-FFF2-40B4-BE49-F238E27FC236}">
                <a16:creationId xmlns:a16="http://schemas.microsoft.com/office/drawing/2014/main" id="{A3270FA8-99A1-294B-8A5E-26899DEDA1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71" name="Slide Number Placeholder 5">
            <a:extLst>
              <a:ext uri="{FF2B5EF4-FFF2-40B4-BE49-F238E27FC236}">
                <a16:creationId xmlns:a16="http://schemas.microsoft.com/office/drawing/2014/main" id="{CB4C0197-ECED-E64E-988D-20E24C61AE5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72" name="Picture 71">
            <a:extLst>
              <a:ext uri="{FF2B5EF4-FFF2-40B4-BE49-F238E27FC236}">
                <a16:creationId xmlns:a16="http://schemas.microsoft.com/office/drawing/2014/main" id="{CF2B3210-9CF9-8848-9CB0-C6DAE00849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73" name="Graphic 72">
            <a:extLst>
              <a:ext uri="{FF2B5EF4-FFF2-40B4-BE49-F238E27FC236}">
                <a16:creationId xmlns:a16="http://schemas.microsoft.com/office/drawing/2014/main" id="{4C0B91AF-E8CD-414C-994B-4A593ECCEB8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49277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57FD0-3BF9-1049-9403-F3295323F706}" type="datetime1">
              <a:t>2023-08-08</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C78B5D6-B235-A248-A71A-498079973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C255A7D3-D728-154F-8432-B6CE03CC7FF5}"/>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0" name="Picture 9">
            <a:extLst>
              <a:ext uri="{FF2B5EF4-FFF2-40B4-BE49-F238E27FC236}">
                <a16:creationId xmlns:a16="http://schemas.microsoft.com/office/drawing/2014/main" id="{CD40BF6C-9393-D044-905F-2058FFC25D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11" name="Graphic 10">
            <a:extLst>
              <a:ext uri="{FF2B5EF4-FFF2-40B4-BE49-F238E27FC236}">
                <a16:creationId xmlns:a16="http://schemas.microsoft.com/office/drawing/2014/main" id="{F3CA081B-204F-0E46-9835-CE85F4A189D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25454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73392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3400" y="1369219"/>
            <a:ext cx="3981450" cy="32090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968750" cy="32090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AAA59-C840-4A44-AE88-754D08C173F7}" type="datetime1">
              <a:t>2023-08-08</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108198F3-88B2-594A-BEE1-B20D31C9F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10" name="Slide Number Placeholder 5">
            <a:extLst>
              <a:ext uri="{FF2B5EF4-FFF2-40B4-BE49-F238E27FC236}">
                <a16:creationId xmlns:a16="http://schemas.microsoft.com/office/drawing/2014/main" id="{223F21EE-B41E-C24B-8313-EC481101C31A}"/>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1" name="Picture 10">
            <a:extLst>
              <a:ext uri="{FF2B5EF4-FFF2-40B4-BE49-F238E27FC236}">
                <a16:creationId xmlns:a16="http://schemas.microsoft.com/office/drawing/2014/main" id="{7FBC13C7-4BA1-964C-953D-5EDF8D466C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12" name="Graphic 11">
            <a:extLst>
              <a:ext uri="{FF2B5EF4-FFF2-40B4-BE49-F238E27FC236}">
                <a16:creationId xmlns:a16="http://schemas.microsoft.com/office/drawing/2014/main" id="{3DB0BBB2-C8CF-E541-8729-ADE74FB00C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403033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854548"/>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33400" y="1328260"/>
            <a:ext cx="3964782" cy="4846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33400" y="1878806"/>
            <a:ext cx="3964782" cy="2673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328260"/>
            <a:ext cx="3968750" cy="4846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968750" cy="2673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6737BE-0121-9B4C-93DA-BD1FDF51D5BE}" type="datetime1">
              <a:t>2023-08-08</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3099027A-653C-EE4A-81AF-E3301DCE37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12" name="Slide Number Placeholder 5">
            <a:extLst>
              <a:ext uri="{FF2B5EF4-FFF2-40B4-BE49-F238E27FC236}">
                <a16:creationId xmlns:a16="http://schemas.microsoft.com/office/drawing/2014/main" id="{E72A62B1-9E99-7A4F-BCA5-E18442516B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3" name="Picture 12">
            <a:extLst>
              <a:ext uri="{FF2B5EF4-FFF2-40B4-BE49-F238E27FC236}">
                <a16:creationId xmlns:a16="http://schemas.microsoft.com/office/drawing/2014/main" id="{3710E3CD-DDD9-FA4F-9422-9F653F1699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14" name="Graphic 13">
            <a:extLst>
              <a:ext uri="{FF2B5EF4-FFF2-40B4-BE49-F238E27FC236}">
                <a16:creationId xmlns:a16="http://schemas.microsoft.com/office/drawing/2014/main" id="{A4D66303-E2B2-B24A-8625-945DCE89A5D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57696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73392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85ADA4A-75DA-6545-B6BE-8569D94F3437}" type="datetime1">
              <a:t>2023-08-08</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B955EF43-065C-624A-8239-6611DDCC4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8280"/>
            <a:ext cx="8064500" cy="38100"/>
          </a:xfrm>
          <a:prstGeom prst="rect">
            <a:avLst/>
          </a:prstGeom>
        </p:spPr>
      </p:pic>
      <p:sp>
        <p:nvSpPr>
          <p:cNvPr id="8" name="Slide Number Placeholder 5">
            <a:extLst>
              <a:ext uri="{FF2B5EF4-FFF2-40B4-BE49-F238E27FC236}">
                <a16:creationId xmlns:a16="http://schemas.microsoft.com/office/drawing/2014/main" id="{05F4FE3F-B312-D94B-BC75-E09F98364653}"/>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9" name="Picture 8">
            <a:extLst>
              <a:ext uri="{FF2B5EF4-FFF2-40B4-BE49-F238E27FC236}">
                <a16:creationId xmlns:a16="http://schemas.microsoft.com/office/drawing/2014/main" id="{E8F4CD8A-25DC-E346-843E-3C868D0729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717" y="315124"/>
            <a:ext cx="355600" cy="38100"/>
          </a:xfrm>
          <a:prstGeom prst="rect">
            <a:avLst/>
          </a:prstGeom>
        </p:spPr>
      </p:pic>
      <p:pic>
        <p:nvPicPr>
          <p:cNvPr id="10" name="Graphic 9">
            <a:extLst>
              <a:ext uri="{FF2B5EF4-FFF2-40B4-BE49-F238E27FC236}">
                <a16:creationId xmlns:a16="http://schemas.microsoft.com/office/drawing/2014/main" id="{A0FA4899-187C-6D4C-A230-07895CFE4D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414330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369219"/>
            <a:ext cx="8064500" cy="1318374"/>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4767263"/>
            <a:ext cx="2152650" cy="273844"/>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CEB18BB8-90D0-1A43-ADCB-1FE4107809E3}" type="datetime1">
              <a:rPr lang="en-LT" smtClean="0"/>
              <a:pPr/>
              <a:t>08/08/2023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40500" y="169669"/>
            <a:ext cx="2057400" cy="183555"/>
          </a:xfrm>
          <a:prstGeom prst="rect">
            <a:avLst/>
          </a:prstGeom>
        </p:spPr>
        <p:txBody>
          <a:bodyPr vert="horz" lIns="0" tIns="0" rIns="0" bIns="0" rtlCol="0" anchor="ctr"/>
          <a:lstStyle>
            <a:lvl1pPr algn="r">
              <a:defRPr sz="800" b="0" i="0">
                <a:solidFill>
                  <a:srgbClr val="5A7268"/>
                </a:solidFill>
                <a:latin typeface="+mn-lt"/>
              </a:defRPr>
            </a:lvl1pPr>
          </a:lstStyle>
          <a:p>
            <a:fld id="{42B1E8F1-27DF-3C4C-AF5E-F329429EDE92}" type="slidenum">
              <a:rPr lang="en-US" smtClean="0"/>
              <a:pPr/>
              <a:t>‹#›</a:t>
            </a:fld>
            <a:endParaRPr lang="en-US">
              <a:latin typeface="+mn-lt"/>
            </a:endParaRPr>
          </a:p>
        </p:txBody>
      </p:sp>
      <p:sp>
        <p:nvSpPr>
          <p:cNvPr id="12" name="Title Placeholder 11">
            <a:extLst>
              <a:ext uri="{FF2B5EF4-FFF2-40B4-BE49-F238E27FC236}">
                <a16:creationId xmlns:a16="http://schemas.microsoft.com/office/drawing/2014/main" id="{F0BFF064-39F7-9F4B-8D97-C5D4B901278F}"/>
              </a:ext>
            </a:extLst>
          </p:cNvPr>
          <p:cNvSpPr>
            <a:spLocks noGrp="1"/>
          </p:cNvSpPr>
          <p:nvPr>
            <p:ph type="title"/>
          </p:nvPr>
        </p:nvSpPr>
        <p:spPr>
          <a:xfrm>
            <a:off x="533400" y="421780"/>
            <a:ext cx="8064500" cy="370101"/>
          </a:xfrm>
          <a:prstGeom prst="rect">
            <a:avLst/>
          </a:prstGeom>
        </p:spPr>
        <p:txBody>
          <a:bodyPr vert="horz" lIns="0" tIns="0" rIns="0" bIns="0" rtlCol="0" anchor="t">
            <a:spAutoFit/>
          </a:bodyPr>
          <a:lstStyle/>
          <a:p>
            <a:r>
              <a:rPr lang="en-US"/>
              <a:t>Click to edit Master title style</a:t>
            </a:r>
          </a:p>
        </p:txBody>
      </p:sp>
    </p:spTree>
    <p:extLst>
      <p:ext uri="{BB962C8B-B14F-4D97-AF65-F5344CB8AC3E}">
        <p14:creationId xmlns:p14="http://schemas.microsoft.com/office/powerpoint/2010/main" val="2795138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71" r:id="rId5"/>
    <p:sldLayoutId id="2147483663" r:id="rId6"/>
    <p:sldLayoutId id="2147483664" r:id="rId7"/>
    <p:sldLayoutId id="2147483665" r:id="rId8"/>
    <p:sldLayoutId id="2147483666" r:id="rId9"/>
    <p:sldLayoutId id="2147483667" r:id="rId10"/>
    <p:sldLayoutId id="2147483674" r:id="rId11"/>
    <p:sldLayoutId id="2147483675" r:id="rId12"/>
    <p:sldLayoutId id="2147483676" r:id="rId13"/>
    <p:sldLayoutId id="2147483677" r:id="rId14"/>
    <p:sldLayoutId id="2147483678" r:id="rId15"/>
    <p:sldLayoutId id="2147483680" r:id="rId16"/>
    <p:sldLayoutId id="2147483679" r:id="rId17"/>
    <p:sldLayoutId id="2147483668" r:id="rId18"/>
    <p:sldLayoutId id="2147483669" r:id="rId19"/>
  </p:sldLayoutIdLst>
  <p:hf hdr="0" ftr="0" dt="0"/>
  <p:txStyles>
    <p:titleStyle>
      <a:lvl1pPr algn="l" defTabSz="685800" rtl="0" eaLnBrk="1" latinLnBrk="0" hangingPunct="1">
        <a:lnSpc>
          <a:spcPct val="90000"/>
        </a:lnSpc>
        <a:spcBef>
          <a:spcPct val="0"/>
        </a:spcBef>
        <a:buNone/>
        <a:defRPr sz="2600" b="1" i="0" kern="1200">
          <a:solidFill>
            <a:srgbClr val="2D3934"/>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000" b="1" i="0" kern="1200">
          <a:solidFill>
            <a:srgbClr val="2D393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2" Type="http://schemas.openxmlformats.org/officeDocument/2006/relationships/hyperlink" Target="http://www.smartcontinent.co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BD9C41-1537-134C-BDAD-09E6DA30E98A}"/>
              </a:ext>
            </a:extLst>
          </p:cNvPr>
          <p:cNvSpPr>
            <a:spLocks noGrp="1"/>
          </p:cNvSpPr>
          <p:nvPr>
            <p:ph type="body" sz="quarter" idx="16"/>
          </p:nvPr>
        </p:nvSpPr>
        <p:spPr>
          <a:xfrm>
            <a:off x="546100" y="887298"/>
            <a:ext cx="8051800" cy="997196"/>
          </a:xfrm>
        </p:spPr>
        <p:txBody>
          <a:bodyPr/>
          <a:lstStyle/>
          <a:p>
            <a:r>
              <a:rPr lang="lt-LT" dirty="0"/>
              <a:t>Nacionalinė studija apie ekosistemų ir jų teikiamų paslaugų vertinimo integravimą į sprendimų priėmimo procesus viešojo administravimo ir ūkio sektoriuose Lietuvoje</a:t>
            </a:r>
          </a:p>
        </p:txBody>
      </p:sp>
      <p:sp>
        <p:nvSpPr>
          <p:cNvPr id="9" name="Text Placeholder 8">
            <a:extLst>
              <a:ext uri="{FF2B5EF4-FFF2-40B4-BE49-F238E27FC236}">
                <a16:creationId xmlns:a16="http://schemas.microsoft.com/office/drawing/2014/main" id="{01CAFB5A-4503-284F-B228-0A1A795752E7}"/>
              </a:ext>
            </a:extLst>
          </p:cNvPr>
          <p:cNvSpPr>
            <a:spLocks noGrp="1"/>
          </p:cNvSpPr>
          <p:nvPr>
            <p:ph type="body" sz="quarter" idx="17"/>
          </p:nvPr>
        </p:nvSpPr>
        <p:spPr>
          <a:xfrm>
            <a:off x="546099" y="2799494"/>
            <a:ext cx="8051801" cy="518091"/>
          </a:xfrm>
        </p:spPr>
        <p:txBody>
          <a:bodyPr/>
          <a:lstStyle/>
          <a:p>
            <a:r>
              <a:rPr lang="lt-LT" dirty="0"/>
              <a:t>Galutinė ataskaita. Teisės aktų projektai ir potencialios administracinės naštos ir prisitaikymo prie reguliavimo išlaidų įvertinimas, bendros rekomendacijos</a:t>
            </a:r>
          </a:p>
          <a:p>
            <a:r>
              <a:rPr lang="lt-LT" dirty="0"/>
              <a:t>2023 m. rugpjūčio </a:t>
            </a:r>
            <a:r>
              <a:rPr lang="en-GB" dirty="0"/>
              <a:t>8</a:t>
            </a:r>
            <a:r>
              <a:rPr lang="lt-LT" dirty="0"/>
              <a:t> d. </a:t>
            </a:r>
          </a:p>
        </p:txBody>
      </p:sp>
      <p:pic>
        <p:nvPicPr>
          <p:cNvPr id="18" name="Picture 17" descr="Logo, company name&#10;&#10;Description automatically generated">
            <a:extLst>
              <a:ext uri="{FF2B5EF4-FFF2-40B4-BE49-F238E27FC236}">
                <a16:creationId xmlns:a16="http://schemas.microsoft.com/office/drawing/2014/main" id="{6E6B6E92-90A7-3F81-2D95-3F3BF2C9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322" y="3684692"/>
            <a:ext cx="829223" cy="836761"/>
          </a:xfrm>
          <a:prstGeom prst="rect">
            <a:avLst/>
          </a:prstGeom>
        </p:spPr>
      </p:pic>
    </p:spTree>
    <p:extLst>
      <p:ext uri="{BB962C8B-B14F-4D97-AF65-F5344CB8AC3E}">
        <p14:creationId xmlns:p14="http://schemas.microsoft.com/office/powerpoint/2010/main" val="107579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F889-D141-EEA2-76D3-9894138AD6DB}"/>
              </a:ext>
            </a:extLst>
          </p:cNvPr>
          <p:cNvSpPr>
            <a:spLocks noGrp="1"/>
          </p:cNvSpPr>
          <p:nvPr>
            <p:ph type="title"/>
          </p:nvPr>
        </p:nvSpPr>
        <p:spPr>
          <a:xfrm>
            <a:off x="533400" y="431275"/>
            <a:ext cx="8064500" cy="553998"/>
          </a:xfrm>
        </p:spPr>
        <p:txBody>
          <a:bodyPr/>
          <a:lstStyle/>
          <a:p>
            <a:r>
              <a:rPr lang="lt-LT" sz="2000" dirty="0">
                <a:solidFill>
                  <a:schemeClr val="tx1"/>
                </a:solidFill>
              </a:rPr>
              <a:t>EP vertinimo integravimo į paramos pagal Lietuvos žemės ūkio ir kaimo plėtros strateginio plano priemones skyrimo mechanizmą modelis</a:t>
            </a:r>
          </a:p>
        </p:txBody>
      </p:sp>
      <p:sp>
        <p:nvSpPr>
          <p:cNvPr id="3" name="Slide Number Placeholder 2">
            <a:extLst>
              <a:ext uri="{FF2B5EF4-FFF2-40B4-BE49-F238E27FC236}">
                <a16:creationId xmlns:a16="http://schemas.microsoft.com/office/drawing/2014/main" id="{5B721D3A-472E-91CC-BECB-774DD73CA743}"/>
              </a:ext>
            </a:extLst>
          </p:cNvPr>
          <p:cNvSpPr>
            <a:spLocks noGrp="1"/>
          </p:cNvSpPr>
          <p:nvPr>
            <p:ph type="sldNum" sz="quarter" idx="12"/>
          </p:nvPr>
        </p:nvSpPr>
        <p:spPr/>
        <p:txBody>
          <a:bodyPr/>
          <a:lstStyle/>
          <a:p>
            <a:fld id="{42B1E8F1-27DF-3C4C-AF5E-F329429EDE92}" type="slidenum">
              <a:rPr lang="lt-LT" smtClean="0"/>
              <a:t>10</a:t>
            </a:fld>
            <a:endParaRPr lang="lt-LT"/>
          </a:p>
        </p:txBody>
      </p:sp>
      <p:grpSp>
        <p:nvGrpSpPr>
          <p:cNvPr id="15" name="Group 14">
            <a:extLst>
              <a:ext uri="{FF2B5EF4-FFF2-40B4-BE49-F238E27FC236}">
                <a16:creationId xmlns:a16="http://schemas.microsoft.com/office/drawing/2014/main" id="{D5BCFFE5-2D06-46A9-1907-BD603E3EDA03}"/>
              </a:ext>
            </a:extLst>
          </p:cNvPr>
          <p:cNvGrpSpPr/>
          <p:nvPr/>
        </p:nvGrpSpPr>
        <p:grpSpPr>
          <a:xfrm>
            <a:off x="527050" y="1239300"/>
            <a:ext cx="8077200" cy="3001500"/>
            <a:chOff x="533400" y="1361700"/>
            <a:chExt cx="8077200" cy="3001500"/>
          </a:xfrm>
        </p:grpSpPr>
        <p:sp>
          <p:nvSpPr>
            <p:cNvPr id="5" name="Rectangle 4">
              <a:extLst>
                <a:ext uri="{FF2B5EF4-FFF2-40B4-BE49-F238E27FC236}">
                  <a16:creationId xmlns:a16="http://schemas.microsoft.com/office/drawing/2014/main" id="{000D0BDD-FF75-9F3F-15D2-C00B35D81720}"/>
                </a:ext>
              </a:extLst>
            </p:cNvPr>
            <p:cNvSpPr/>
            <p:nvPr/>
          </p:nvSpPr>
          <p:spPr>
            <a:xfrm>
              <a:off x="533400" y="1748292"/>
              <a:ext cx="1612200" cy="33080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Sprendimų priėmimo procesas</a:t>
              </a:r>
            </a:p>
          </p:txBody>
        </p:sp>
        <p:sp>
          <p:nvSpPr>
            <p:cNvPr id="6" name="Rectangle 5">
              <a:extLst>
                <a:ext uri="{FF2B5EF4-FFF2-40B4-BE49-F238E27FC236}">
                  <a16:creationId xmlns:a16="http://schemas.microsoft.com/office/drawing/2014/main" id="{AA3291EE-C021-6440-8CFA-EFA7AAF0B0E8}"/>
                </a:ext>
              </a:extLst>
            </p:cNvPr>
            <p:cNvSpPr/>
            <p:nvPr/>
          </p:nvSpPr>
          <p:spPr>
            <a:xfrm>
              <a:off x="2255400" y="1748292"/>
              <a:ext cx="6355200" cy="33080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Paramos skyrimo procesas.</a:t>
              </a:r>
            </a:p>
          </p:txBody>
        </p:sp>
        <p:sp>
          <p:nvSpPr>
            <p:cNvPr id="7" name="Rectangle 6">
              <a:extLst>
                <a:ext uri="{FF2B5EF4-FFF2-40B4-BE49-F238E27FC236}">
                  <a16:creationId xmlns:a16="http://schemas.microsoft.com/office/drawing/2014/main" id="{CFB3C65F-8A7C-9874-1371-69F87C1D42A8}"/>
                </a:ext>
              </a:extLst>
            </p:cNvPr>
            <p:cNvSpPr/>
            <p:nvPr/>
          </p:nvSpPr>
          <p:spPr>
            <a:xfrm>
              <a:off x="533400" y="2550000"/>
              <a:ext cx="1612200" cy="18132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Preliminarūs pasiūlymai dėl teisės akto keitimo / naujo priėmimo</a:t>
              </a:r>
            </a:p>
          </p:txBody>
        </p:sp>
        <p:sp>
          <p:nvSpPr>
            <p:cNvPr id="8" name="Rectangle 7">
              <a:extLst>
                <a:ext uri="{FF2B5EF4-FFF2-40B4-BE49-F238E27FC236}">
                  <a16:creationId xmlns:a16="http://schemas.microsoft.com/office/drawing/2014/main" id="{17A24E97-8039-DBBE-68A3-1993E70EAA1D}"/>
                </a:ext>
              </a:extLst>
            </p:cNvPr>
            <p:cNvSpPr/>
            <p:nvPr/>
          </p:nvSpPr>
          <p:spPr>
            <a:xfrm>
              <a:off x="2255400" y="2550000"/>
              <a:ext cx="6355200" cy="11004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Pavyzdinis kriterijus: pareiškėjas, be pagrindinių teikiamų EP (išreiškiamų kaip žemės ūkio derlius), teikia kitas / papildomas EP. </a:t>
              </a:r>
            </a:p>
            <a:p>
              <a:pPr algn="just"/>
              <a:r>
                <a:rPr lang="lt-LT" sz="900" dirty="0">
                  <a:solidFill>
                    <a:schemeClr val="tx1"/>
                  </a:solidFill>
                </a:rPr>
                <a:t>Reikėtų apibrėžti, kas laikoma papildomomis EP; tai priklauso nuo konkrečios priemonės ir to, kokia veikla finansuojama ta priemone; papildomos EP galėtų būti visos EP, kurioms teikti nereikalinga finansuojama pagal priemonę veikla, tačiau kurios gaunamos kaip papildomos (šalutinės). </a:t>
              </a:r>
            </a:p>
            <a:p>
              <a:pPr algn="just"/>
              <a:r>
                <a:rPr lang="lt-LT" sz="900" dirty="0">
                  <a:solidFill>
                    <a:schemeClr val="tx1"/>
                  </a:solidFill>
                </a:rPr>
                <a:t>Balų skaičius kriterijui gali būti nustatytas priklausomai nuo konkrečios priemonės ir EP svarbos jos kontekste. Paraiškos formoje būtina įtraukti EP sąrašą, kuriame pareiškėjas galėtų pažymėti, kokias EP teikia (pavyzdinis EP sąrašas klausimyno forma pateiktas Studijos tarpinėje ataskaitoje). Tai sukurtų aiškias vertinimo taisykles. Galėtų būti numatyta, kad balai suteikiami, jei teikiama ne mažiau dviejų / trijų (ar kitoks skaičius) papildomų EP.</a:t>
              </a:r>
            </a:p>
          </p:txBody>
        </p:sp>
        <p:sp>
          <p:nvSpPr>
            <p:cNvPr id="9" name="Rectangle 8">
              <a:extLst>
                <a:ext uri="{FF2B5EF4-FFF2-40B4-BE49-F238E27FC236}">
                  <a16:creationId xmlns:a16="http://schemas.microsoft.com/office/drawing/2014/main" id="{0990C4CD-F9BC-779C-4A1F-A928FF0139D4}"/>
                </a:ext>
              </a:extLst>
            </p:cNvPr>
            <p:cNvSpPr/>
            <p:nvPr/>
          </p:nvSpPr>
          <p:spPr>
            <a:xfrm>
              <a:off x="2255400" y="3706716"/>
              <a:ext cx="6355200" cy="65648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Prioritetas gali būti suteikiamas pagal tai, ar teikiamos papildomos EP arba pagal teikiamų EP skaičių. </a:t>
              </a:r>
            </a:p>
            <a:p>
              <a:pPr algn="just"/>
              <a:r>
                <a:rPr lang="lt-LT" sz="900" dirty="0">
                  <a:solidFill>
                    <a:schemeClr val="tx1"/>
                  </a:solidFill>
                </a:rPr>
                <a:t>Kurioje vietoje prioritetų sąraše turėtų būti EP apibūdinantis kriterijus priklauso nuo konkrečios priemonės, o jo vieta sąraše turi būti nustatoma pagal tai, kokia yra EP reikšmė konkrečios priemonės kontekste. Paraiškos formoje būtina įtraukti EP sąrašą, kuriame pareiškėjas galėtų pažymėti, kokias EP teikia.</a:t>
              </a:r>
            </a:p>
          </p:txBody>
        </p:sp>
        <p:sp>
          <p:nvSpPr>
            <p:cNvPr id="11" name="Rectangle 10">
              <a:extLst>
                <a:ext uri="{FF2B5EF4-FFF2-40B4-BE49-F238E27FC236}">
                  <a16:creationId xmlns:a16="http://schemas.microsoft.com/office/drawing/2014/main" id="{D0E6CE41-64C3-F419-14A1-BA897285CF3B}"/>
                </a:ext>
              </a:extLst>
            </p:cNvPr>
            <p:cNvSpPr/>
            <p:nvPr/>
          </p:nvSpPr>
          <p:spPr>
            <a:xfrm>
              <a:off x="533400" y="2134884"/>
              <a:ext cx="1612200" cy="3588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Keičiamas </a:t>
              </a:r>
              <a:r>
                <a:rPr lang="en-GB" sz="1100" dirty="0" err="1"/>
                <a:t>teis</a:t>
              </a:r>
              <a:r>
                <a:rPr lang="lt-LT" sz="1100" dirty="0"/>
                <a:t>ė</a:t>
              </a:r>
              <a:r>
                <a:rPr lang="en-GB" sz="1100" dirty="0"/>
                <a:t>s </a:t>
              </a:r>
              <a:r>
                <a:rPr lang="en-GB" sz="1100" dirty="0" err="1"/>
                <a:t>aktas</a:t>
              </a:r>
              <a:endParaRPr lang="lt-LT" sz="1100" dirty="0"/>
            </a:p>
          </p:txBody>
        </p:sp>
        <p:sp>
          <p:nvSpPr>
            <p:cNvPr id="12" name="Rectangle 11">
              <a:extLst>
                <a:ext uri="{FF2B5EF4-FFF2-40B4-BE49-F238E27FC236}">
                  <a16:creationId xmlns:a16="http://schemas.microsoft.com/office/drawing/2014/main" id="{74707012-5DC3-13C9-A065-B2617070DED4}"/>
                </a:ext>
              </a:extLst>
            </p:cNvPr>
            <p:cNvSpPr/>
            <p:nvPr/>
          </p:nvSpPr>
          <p:spPr>
            <a:xfrm>
              <a:off x="2255400" y="2134884"/>
              <a:ext cx="6355200" cy="3588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Priemonių įgyvendinimo taisyklės.</a:t>
              </a:r>
            </a:p>
          </p:txBody>
        </p:sp>
        <p:sp>
          <p:nvSpPr>
            <p:cNvPr id="13" name="Rectangle 12">
              <a:extLst>
                <a:ext uri="{FF2B5EF4-FFF2-40B4-BE49-F238E27FC236}">
                  <a16:creationId xmlns:a16="http://schemas.microsoft.com/office/drawing/2014/main" id="{CD8B7233-5C98-A4B4-F74F-C8887909FBBB}"/>
                </a:ext>
              </a:extLst>
            </p:cNvPr>
            <p:cNvSpPr/>
            <p:nvPr/>
          </p:nvSpPr>
          <p:spPr>
            <a:xfrm>
              <a:off x="533400" y="1361700"/>
              <a:ext cx="1612200" cy="33080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Modelio apibūdinimas</a:t>
              </a:r>
            </a:p>
          </p:txBody>
        </p:sp>
        <p:sp>
          <p:nvSpPr>
            <p:cNvPr id="14" name="Rectangle 13">
              <a:extLst>
                <a:ext uri="{FF2B5EF4-FFF2-40B4-BE49-F238E27FC236}">
                  <a16:creationId xmlns:a16="http://schemas.microsoft.com/office/drawing/2014/main" id="{E721BDA9-3710-08BB-1DC8-1B0A4BC2D26F}"/>
                </a:ext>
              </a:extLst>
            </p:cNvPr>
            <p:cNvSpPr/>
            <p:nvPr/>
          </p:nvSpPr>
          <p:spPr>
            <a:xfrm>
              <a:off x="2255400" y="1361700"/>
              <a:ext cx="6355200" cy="33080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EP vertinimą integruoti į atrankos kriterijus kaip papildomą kriterijų ir į priemonių vertinimo prioritetų sąrašą (pirmumo kriterijus).</a:t>
              </a:r>
            </a:p>
          </p:txBody>
        </p:sp>
      </p:grpSp>
    </p:spTree>
    <p:extLst>
      <p:ext uri="{BB962C8B-B14F-4D97-AF65-F5344CB8AC3E}">
        <p14:creationId xmlns:p14="http://schemas.microsoft.com/office/powerpoint/2010/main" val="397691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CC23-4ABD-88D6-6637-6D3EB3D773D7}"/>
              </a:ext>
            </a:extLst>
          </p:cNvPr>
          <p:cNvSpPr>
            <a:spLocks noGrp="1"/>
          </p:cNvSpPr>
          <p:nvPr>
            <p:ph type="title"/>
          </p:nvPr>
        </p:nvSpPr>
        <p:spPr>
          <a:xfrm>
            <a:off x="533400" y="377468"/>
            <a:ext cx="8064500" cy="609398"/>
          </a:xfrm>
        </p:spPr>
        <p:txBody>
          <a:bodyPr/>
          <a:lstStyle/>
          <a:p>
            <a:r>
              <a:rPr lang="lt-LT" dirty="0">
                <a:solidFill>
                  <a:schemeClr val="tx1"/>
                </a:solidFill>
              </a:rPr>
              <a:t>EP vertinimo integravimo, nustatant EP svarbias teritorijas melioracijos kontekste, modelis (1)</a:t>
            </a:r>
          </a:p>
        </p:txBody>
      </p:sp>
      <p:sp>
        <p:nvSpPr>
          <p:cNvPr id="3" name="Slide Number Placeholder 2">
            <a:extLst>
              <a:ext uri="{FF2B5EF4-FFF2-40B4-BE49-F238E27FC236}">
                <a16:creationId xmlns:a16="http://schemas.microsoft.com/office/drawing/2014/main" id="{2923D395-A79B-2240-58E2-CE83CB94EA52}"/>
              </a:ext>
            </a:extLst>
          </p:cNvPr>
          <p:cNvSpPr>
            <a:spLocks noGrp="1"/>
          </p:cNvSpPr>
          <p:nvPr>
            <p:ph type="sldNum" sz="quarter" idx="12"/>
          </p:nvPr>
        </p:nvSpPr>
        <p:spPr/>
        <p:txBody>
          <a:bodyPr/>
          <a:lstStyle/>
          <a:p>
            <a:fld id="{42B1E8F1-27DF-3C4C-AF5E-F329429EDE92}" type="slidenum">
              <a:rPr lang="lt-LT" smtClean="0"/>
              <a:t>11</a:t>
            </a:fld>
            <a:endParaRPr lang="lt-LT"/>
          </a:p>
        </p:txBody>
      </p:sp>
      <p:sp>
        <p:nvSpPr>
          <p:cNvPr id="5" name="Rectangle 4">
            <a:extLst>
              <a:ext uri="{FF2B5EF4-FFF2-40B4-BE49-F238E27FC236}">
                <a16:creationId xmlns:a16="http://schemas.microsoft.com/office/drawing/2014/main" id="{CD00ED08-BF12-25F1-1300-30D74353DCC5}"/>
              </a:ext>
            </a:extLst>
          </p:cNvPr>
          <p:cNvSpPr/>
          <p:nvPr/>
        </p:nvSpPr>
        <p:spPr>
          <a:xfrm>
            <a:off x="533400" y="1460832"/>
            <a:ext cx="1612200" cy="20422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Sprendimų priėmimo procesas</a:t>
            </a:r>
          </a:p>
        </p:txBody>
      </p:sp>
      <p:sp>
        <p:nvSpPr>
          <p:cNvPr id="6" name="Rectangle 5">
            <a:extLst>
              <a:ext uri="{FF2B5EF4-FFF2-40B4-BE49-F238E27FC236}">
                <a16:creationId xmlns:a16="http://schemas.microsoft.com/office/drawing/2014/main" id="{FF4B8E09-BC00-802E-A5D5-1B6445EB919A}"/>
              </a:ext>
            </a:extLst>
          </p:cNvPr>
          <p:cNvSpPr/>
          <p:nvPr/>
        </p:nvSpPr>
        <p:spPr>
          <a:xfrm>
            <a:off x="2255400" y="1460832"/>
            <a:ext cx="6355200" cy="20422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EP svarbių teritorijų melioracijos kontekste nustatymas, remiantis nustatytais atrankos kriterijais.</a:t>
            </a:r>
          </a:p>
        </p:txBody>
      </p:sp>
      <p:sp>
        <p:nvSpPr>
          <p:cNvPr id="7" name="Rectangle 6">
            <a:extLst>
              <a:ext uri="{FF2B5EF4-FFF2-40B4-BE49-F238E27FC236}">
                <a16:creationId xmlns:a16="http://schemas.microsoft.com/office/drawing/2014/main" id="{05E19817-896D-E0A8-F7E1-3BB552548351}"/>
              </a:ext>
            </a:extLst>
          </p:cNvPr>
          <p:cNvSpPr/>
          <p:nvPr/>
        </p:nvSpPr>
        <p:spPr>
          <a:xfrm>
            <a:off x="533400" y="2157798"/>
            <a:ext cx="1612200" cy="244750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Preliminarūs pasiūlymai dėl teisės akto keitimo / naujo priėmimo</a:t>
            </a:r>
          </a:p>
        </p:txBody>
      </p:sp>
      <p:sp>
        <p:nvSpPr>
          <p:cNvPr id="11" name="Rectangle 10">
            <a:extLst>
              <a:ext uri="{FF2B5EF4-FFF2-40B4-BE49-F238E27FC236}">
                <a16:creationId xmlns:a16="http://schemas.microsoft.com/office/drawing/2014/main" id="{9F947CD6-76BD-9D6D-6224-A77511564DDA}"/>
              </a:ext>
            </a:extLst>
          </p:cNvPr>
          <p:cNvSpPr/>
          <p:nvPr/>
        </p:nvSpPr>
        <p:spPr>
          <a:xfrm>
            <a:off x="533400" y="1710375"/>
            <a:ext cx="1612200" cy="40446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Keičiamas teisės aktas</a:t>
            </a:r>
          </a:p>
        </p:txBody>
      </p:sp>
      <p:sp>
        <p:nvSpPr>
          <p:cNvPr id="13" name="Rectangle 12">
            <a:extLst>
              <a:ext uri="{FF2B5EF4-FFF2-40B4-BE49-F238E27FC236}">
                <a16:creationId xmlns:a16="http://schemas.microsoft.com/office/drawing/2014/main" id="{3200D546-F7BC-278A-A1FC-697F808E816E}"/>
              </a:ext>
            </a:extLst>
          </p:cNvPr>
          <p:cNvSpPr/>
          <p:nvPr/>
        </p:nvSpPr>
        <p:spPr>
          <a:xfrm>
            <a:off x="533400" y="1001194"/>
            <a:ext cx="1612200" cy="41590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Modelio apibūdinimas</a:t>
            </a:r>
          </a:p>
        </p:txBody>
      </p:sp>
      <p:sp>
        <p:nvSpPr>
          <p:cNvPr id="14" name="Rectangle 13">
            <a:extLst>
              <a:ext uri="{FF2B5EF4-FFF2-40B4-BE49-F238E27FC236}">
                <a16:creationId xmlns:a16="http://schemas.microsoft.com/office/drawing/2014/main" id="{DDED5269-B1F7-AF4A-B197-96592C8589AE}"/>
              </a:ext>
            </a:extLst>
          </p:cNvPr>
          <p:cNvSpPr/>
          <p:nvPr/>
        </p:nvSpPr>
        <p:spPr>
          <a:xfrm>
            <a:off x="2255400" y="1001194"/>
            <a:ext cx="6355200" cy="41590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Siekiama nustatyti, kurios melioracijos sistemos ir jos statiniai yra svarbūs EP arba yra ekologiškai svarbiose teritorijose ir gali pakenkti ekosistemoms ir jų teikiamoms EP. Nustatytos EP svarbios teritorijos leistų sugretinti jas su teritorijų, kuriose yra įrengtos melioracijos sistemos ir jų statiniai, duomenimis ir tokiu būdu nustatyti, kuriose teritorijose melioracijos sistemos ir jų statiniai galėtų daryti didžiausią neigiamą poveikį EP. </a:t>
            </a:r>
          </a:p>
        </p:txBody>
      </p:sp>
      <p:sp>
        <p:nvSpPr>
          <p:cNvPr id="15" name="Rectangle 14">
            <a:extLst>
              <a:ext uri="{FF2B5EF4-FFF2-40B4-BE49-F238E27FC236}">
                <a16:creationId xmlns:a16="http://schemas.microsoft.com/office/drawing/2014/main" id="{1C060C7D-3F63-F021-8A74-611D0723D4D7}"/>
              </a:ext>
            </a:extLst>
          </p:cNvPr>
          <p:cNvSpPr/>
          <p:nvPr/>
        </p:nvSpPr>
        <p:spPr>
          <a:xfrm>
            <a:off x="2255400" y="2157798"/>
            <a:ext cx="6355200" cy="244750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700" dirty="0">
                <a:solidFill>
                  <a:schemeClr val="tx1"/>
                </a:solidFill>
              </a:rPr>
              <a:t>Siūloma papildyti nauju skyriumi:</a:t>
            </a:r>
          </a:p>
          <a:p>
            <a:pPr algn="just"/>
            <a:r>
              <a:rPr lang="lt-LT" sz="700" dirty="0">
                <a:solidFill>
                  <a:schemeClr val="tx1"/>
                </a:solidFill>
              </a:rPr>
              <a:t>X. EKOSISTEMINĖMS PASLAUGOMS SVARBIŲ TERITORIJŲ MELIORACIJOS KONTEKSTE NUSTATYMAS</a:t>
            </a:r>
          </a:p>
          <a:p>
            <a:pPr algn="just"/>
            <a:r>
              <a:rPr lang="lt-LT" sz="700" dirty="0">
                <a:solidFill>
                  <a:schemeClr val="tx1"/>
                </a:solidFill>
              </a:rPr>
              <a:t>X. Ekosisteminėms paslaugoms svarbias teritorijas melioracijos kontekste nustato žemės ūkio ministras.</a:t>
            </a:r>
          </a:p>
          <a:p>
            <a:pPr algn="just"/>
            <a:r>
              <a:rPr lang="lt-LT" sz="700" dirty="0">
                <a:solidFill>
                  <a:schemeClr val="tx1"/>
                </a:solidFill>
              </a:rPr>
              <a:t>X. Ekosisteminėms paslaugoms svarbios teritorijos melioracijos kontekste nustatomos kas X metų / kasmet. [Priklauso nuo ŽŪM apsisprendimo]</a:t>
            </a:r>
          </a:p>
          <a:p>
            <a:pPr algn="just"/>
            <a:r>
              <a:rPr lang="lt-LT" sz="700" dirty="0">
                <a:solidFill>
                  <a:schemeClr val="tx1"/>
                </a:solidFill>
              </a:rPr>
              <a:t>X. Ekosisteminėms paslaugoms svarbios teritorijos melioracijos kontekste nustatomos vadovaujantis atrankos kriterijais, įvertinant:</a:t>
            </a:r>
          </a:p>
          <a:p>
            <a:pPr algn="just"/>
            <a:r>
              <a:rPr lang="lt-LT" sz="700" dirty="0">
                <a:solidFill>
                  <a:schemeClr val="tx1"/>
                </a:solidFill>
              </a:rPr>
              <a:t>X.1. ar melioracijos sistema netrukdo pasiekti saugomoms teritorijoms keliamų;</a:t>
            </a:r>
          </a:p>
          <a:p>
            <a:pPr algn="just"/>
            <a:r>
              <a:rPr lang="lt-LT" sz="700" dirty="0">
                <a:solidFill>
                  <a:schemeClr val="tx1"/>
                </a:solidFill>
              </a:rPr>
              <a:t>X.2. ar dėl melioracijos sistemos nėra keliama grėsmė rūšių buveinėms, priskirtoms NATURA 2000 tinklui;</a:t>
            </a:r>
          </a:p>
          <a:p>
            <a:pPr algn="just"/>
            <a:r>
              <a:rPr lang="lt-LT" sz="700" dirty="0">
                <a:solidFill>
                  <a:schemeClr val="tx1"/>
                </a:solidFill>
              </a:rPr>
              <a:t>X.3. ar melioracijos sistemos nesutrukdo migracijos kelių (vertinant pagal gamtinį karkasą);</a:t>
            </a:r>
          </a:p>
          <a:p>
            <a:pPr algn="just"/>
            <a:r>
              <a:rPr lang="lt-LT" sz="700" dirty="0">
                <a:solidFill>
                  <a:schemeClr val="tx1"/>
                </a:solidFill>
              </a:rPr>
              <a:t>X.4. ar melioracijos sistemos nekelia rizikos durpžemių (organinių dirvožemių) nusausinimui;</a:t>
            </a:r>
          </a:p>
          <a:p>
            <a:pPr algn="just"/>
            <a:r>
              <a:rPr lang="lt-LT" sz="700" dirty="0">
                <a:solidFill>
                  <a:schemeClr val="tx1"/>
                </a:solidFill>
              </a:rPr>
              <a:t>X.5. kokie yra įvairių rūšių augmenijos plotai potvynių rizikos teritorijose (augmenijos plotai traktuojami kaip potvynių sulaikymo </a:t>
            </a:r>
            <a:r>
              <a:rPr lang="lt-LT" sz="700" dirty="0" err="1">
                <a:solidFill>
                  <a:schemeClr val="tx1"/>
                </a:solidFill>
              </a:rPr>
              <a:t>ekosisteminė</a:t>
            </a:r>
            <a:r>
              <a:rPr lang="lt-LT" sz="700" dirty="0">
                <a:solidFill>
                  <a:schemeClr val="tx1"/>
                </a:solidFill>
              </a:rPr>
              <a:t> paslauga);</a:t>
            </a:r>
          </a:p>
          <a:p>
            <a:pPr algn="just"/>
            <a:r>
              <a:rPr lang="lt-LT" sz="700" dirty="0">
                <a:solidFill>
                  <a:schemeClr val="tx1"/>
                </a:solidFill>
              </a:rPr>
              <a:t>X.6. dirvožemio našumą, t. y. melioracijos sistemų poreikį ten, kur dirvožemio našumas mažas ir palyginant jį su melioracijos sistemų sukeliama (potencialia) rizika pagal kitus kriterijus; </a:t>
            </a:r>
          </a:p>
          <a:p>
            <a:pPr algn="just"/>
            <a:r>
              <a:rPr lang="lt-LT" sz="700" dirty="0">
                <a:solidFill>
                  <a:schemeClr val="tx1"/>
                </a:solidFill>
              </a:rPr>
              <a:t>X. Atitiktis kiekvienam kriterijui vertinama nuo 0 iki 1 balo. Didžiausias galimas surinkti balų skaičius – 6. Balai skiriami lyginant kriterijuose išvardintų teritorijų plotus su bendru savivaldybės ar kitos vertinamos teritorijos plotu  (apskaičiuojant santykį). Kiekvienam kriterijui priskirti balai sumuojami nustatant bendrą (suminį) rodiklį, nurodantį teritorijos svarbą ekosisteminėms paslaugoms. Kuo didesnė balų suma, tuo teritorija melioracijos kontekste svarbesnė ekosisteminėms paslaugoms. </a:t>
            </a:r>
          </a:p>
          <a:p>
            <a:pPr algn="just"/>
            <a:r>
              <a:rPr lang="lt-LT" sz="700" dirty="0">
                <a:solidFill>
                  <a:schemeClr val="tx1"/>
                </a:solidFill>
              </a:rPr>
              <a:t>X. Ekosisteminėms paslaugoms svarbios teritorijos melioracijos kontekste vaizduojamos žemėlapyje.</a:t>
            </a:r>
          </a:p>
          <a:p>
            <a:pPr algn="just"/>
            <a:r>
              <a:rPr lang="lt-LT" sz="700" dirty="0">
                <a:solidFill>
                  <a:schemeClr val="tx1"/>
                </a:solidFill>
              </a:rPr>
              <a:t>X. Nustatant ekosisteminėms paslaugoms svarbias teritorijas melioracijos kontekste, jos turi būti sugretinamos su pažangos priemonės „Pagerinti valstybei nuosavybės teise priklausančių melioracijos statinių būklę  didinant žemės ūkio veiklos konkurencingumą“ (toliau – Pažangos priemonė) investicijų projektui skiriamų lėšų paskirstymo savivaldybėms rezultatais, nustatytais pagal Valstybei nuosavybės teise priklausančių melioracijos inžinerinių statinių rekonstravimo darbų investicijų projektų finansavimo taisyklių, patvirtintos LR žemės ūkio ministro 2022 m. gegužės 12 d. įsakymu Nr. 3D-328, nuostatas. Priskiriant teritorijas ekosisteminėms paslaugoms svarbioms teritorijoms melioracijos kontekste, turi būti aiškiai pavaizduota, kurios teritorijos priskiriamos prioritetinėms pagal Pažangos priemonę. Ši informacija turi būti vaizduojama ekosisteminėms paslaugoms svarbių teritorijų melioracijos kontekste žemėlapyje.“</a:t>
            </a:r>
          </a:p>
          <a:p>
            <a:pPr algn="just"/>
            <a:endParaRPr lang="lt-LT" sz="700" dirty="0">
              <a:solidFill>
                <a:schemeClr val="tx1"/>
              </a:solidFill>
            </a:endParaRPr>
          </a:p>
        </p:txBody>
      </p:sp>
      <p:sp>
        <p:nvSpPr>
          <p:cNvPr id="17" name="Rectangle 16">
            <a:extLst>
              <a:ext uri="{FF2B5EF4-FFF2-40B4-BE49-F238E27FC236}">
                <a16:creationId xmlns:a16="http://schemas.microsoft.com/office/drawing/2014/main" id="{F9A3A2FF-AE91-AF24-DD8D-7C00EFD823E1}"/>
              </a:ext>
            </a:extLst>
          </p:cNvPr>
          <p:cNvSpPr/>
          <p:nvPr/>
        </p:nvSpPr>
        <p:spPr>
          <a:xfrm>
            <a:off x="2255400" y="1705890"/>
            <a:ext cx="6355200" cy="41107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Valstybei nuosavybės teise priklausančių melioracijos statinių ir melioracijos sistemų naudojimo, būklės vertinimo ir melioracijos darbų finansavimo taisyklės</a:t>
            </a:r>
          </a:p>
        </p:txBody>
      </p:sp>
    </p:spTree>
    <p:extLst>
      <p:ext uri="{BB962C8B-B14F-4D97-AF65-F5344CB8AC3E}">
        <p14:creationId xmlns:p14="http://schemas.microsoft.com/office/powerpoint/2010/main" val="234942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CC23-4ABD-88D6-6637-6D3EB3D773D7}"/>
              </a:ext>
            </a:extLst>
          </p:cNvPr>
          <p:cNvSpPr>
            <a:spLocks noGrp="1"/>
          </p:cNvSpPr>
          <p:nvPr>
            <p:ph type="title"/>
          </p:nvPr>
        </p:nvSpPr>
        <p:spPr>
          <a:xfrm>
            <a:off x="520700" y="427868"/>
            <a:ext cx="8064500" cy="609398"/>
          </a:xfrm>
        </p:spPr>
        <p:txBody>
          <a:bodyPr/>
          <a:lstStyle/>
          <a:p>
            <a:r>
              <a:rPr lang="lt-LT" dirty="0">
                <a:solidFill>
                  <a:schemeClr val="tx1"/>
                </a:solidFill>
              </a:rPr>
              <a:t>EP vertinimo integravimo, nustatant EP svarbias teritorijas melioracijos kontekste, modelis (2)</a:t>
            </a:r>
          </a:p>
        </p:txBody>
      </p:sp>
      <p:sp>
        <p:nvSpPr>
          <p:cNvPr id="3" name="Slide Number Placeholder 2">
            <a:extLst>
              <a:ext uri="{FF2B5EF4-FFF2-40B4-BE49-F238E27FC236}">
                <a16:creationId xmlns:a16="http://schemas.microsoft.com/office/drawing/2014/main" id="{2923D395-A79B-2240-58E2-CE83CB94EA52}"/>
              </a:ext>
            </a:extLst>
          </p:cNvPr>
          <p:cNvSpPr>
            <a:spLocks noGrp="1"/>
          </p:cNvSpPr>
          <p:nvPr>
            <p:ph type="sldNum" sz="quarter" idx="12"/>
          </p:nvPr>
        </p:nvSpPr>
        <p:spPr/>
        <p:txBody>
          <a:bodyPr/>
          <a:lstStyle/>
          <a:p>
            <a:fld id="{42B1E8F1-27DF-3C4C-AF5E-F329429EDE92}" type="slidenum">
              <a:rPr lang="lt-LT" smtClean="0"/>
              <a:t>12</a:t>
            </a:fld>
            <a:endParaRPr lang="lt-LT"/>
          </a:p>
        </p:txBody>
      </p:sp>
      <p:grpSp>
        <p:nvGrpSpPr>
          <p:cNvPr id="9" name="Group 8">
            <a:extLst>
              <a:ext uri="{FF2B5EF4-FFF2-40B4-BE49-F238E27FC236}">
                <a16:creationId xmlns:a16="http://schemas.microsoft.com/office/drawing/2014/main" id="{4E537814-7511-A972-9EAD-213FC3BCBAD5}"/>
              </a:ext>
            </a:extLst>
          </p:cNvPr>
          <p:cNvGrpSpPr/>
          <p:nvPr/>
        </p:nvGrpSpPr>
        <p:grpSpPr>
          <a:xfrm>
            <a:off x="520700" y="1288290"/>
            <a:ext cx="8077200" cy="2297310"/>
            <a:chOff x="533400" y="1705890"/>
            <a:chExt cx="8077200" cy="2297310"/>
          </a:xfrm>
        </p:grpSpPr>
        <p:sp>
          <p:nvSpPr>
            <p:cNvPr id="7" name="Rectangle 6">
              <a:extLst>
                <a:ext uri="{FF2B5EF4-FFF2-40B4-BE49-F238E27FC236}">
                  <a16:creationId xmlns:a16="http://schemas.microsoft.com/office/drawing/2014/main" id="{05E19817-896D-E0A8-F7E1-3BB552548351}"/>
                </a:ext>
              </a:extLst>
            </p:cNvPr>
            <p:cNvSpPr/>
            <p:nvPr/>
          </p:nvSpPr>
          <p:spPr>
            <a:xfrm>
              <a:off x="533400" y="2157798"/>
              <a:ext cx="1612200" cy="184540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Preliminarūs pasiūlymai dėl teisės akto keitimo / naujo priėmimo</a:t>
              </a:r>
            </a:p>
          </p:txBody>
        </p:sp>
        <p:sp>
          <p:nvSpPr>
            <p:cNvPr id="11" name="Rectangle 10">
              <a:extLst>
                <a:ext uri="{FF2B5EF4-FFF2-40B4-BE49-F238E27FC236}">
                  <a16:creationId xmlns:a16="http://schemas.microsoft.com/office/drawing/2014/main" id="{9F947CD6-76BD-9D6D-6224-A77511564DDA}"/>
                </a:ext>
              </a:extLst>
            </p:cNvPr>
            <p:cNvSpPr/>
            <p:nvPr/>
          </p:nvSpPr>
          <p:spPr>
            <a:xfrm>
              <a:off x="533400" y="1710375"/>
              <a:ext cx="1612200" cy="40446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Keičiamas teisės aktas</a:t>
              </a:r>
            </a:p>
          </p:txBody>
        </p:sp>
        <p:sp>
          <p:nvSpPr>
            <p:cNvPr id="15" name="Rectangle 14">
              <a:extLst>
                <a:ext uri="{FF2B5EF4-FFF2-40B4-BE49-F238E27FC236}">
                  <a16:creationId xmlns:a16="http://schemas.microsoft.com/office/drawing/2014/main" id="{1C060C7D-3F63-F021-8A74-611D0723D4D7}"/>
                </a:ext>
              </a:extLst>
            </p:cNvPr>
            <p:cNvSpPr/>
            <p:nvPr/>
          </p:nvSpPr>
          <p:spPr>
            <a:xfrm>
              <a:off x="2255400" y="2157799"/>
              <a:ext cx="6355200" cy="4990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Siūloma 14 punktą „Pažangos priemonės investicijų projektui skiriamų lėšų paskirstymo savivaldybėms specialieji atrankos kriterijai“ papildyti dar vienu papunkčiu: „14.8. Teritorija, patenkanti į ekosisteminėms paslaugoms svarbias teritorijas melioracijos kontekste, nustatyta pagal X teisės akto nuostatas [nurodytas teisės akto pavadinimas] (X pav.)“</a:t>
              </a:r>
            </a:p>
          </p:txBody>
        </p:sp>
        <p:sp>
          <p:nvSpPr>
            <p:cNvPr id="17" name="Rectangle 16">
              <a:extLst>
                <a:ext uri="{FF2B5EF4-FFF2-40B4-BE49-F238E27FC236}">
                  <a16:creationId xmlns:a16="http://schemas.microsoft.com/office/drawing/2014/main" id="{F9A3A2FF-AE91-AF24-DD8D-7C00EFD823E1}"/>
                </a:ext>
              </a:extLst>
            </p:cNvPr>
            <p:cNvSpPr/>
            <p:nvPr/>
          </p:nvSpPr>
          <p:spPr>
            <a:xfrm>
              <a:off x="2255400" y="1705890"/>
              <a:ext cx="6355200" cy="41107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Valstybei nuosavybės teise priklausančių melioracijos inžinerinių statinių rekonstravimo darbų investicijų projektų finansavimo taisyklės</a:t>
              </a:r>
            </a:p>
          </p:txBody>
        </p:sp>
        <p:sp>
          <p:nvSpPr>
            <p:cNvPr id="4" name="Rectangle 3">
              <a:extLst>
                <a:ext uri="{FF2B5EF4-FFF2-40B4-BE49-F238E27FC236}">
                  <a16:creationId xmlns:a16="http://schemas.microsoft.com/office/drawing/2014/main" id="{67086C20-058F-AAE9-4151-641BA1190E6D}"/>
                </a:ext>
              </a:extLst>
            </p:cNvPr>
            <p:cNvSpPr/>
            <p:nvPr/>
          </p:nvSpPr>
          <p:spPr>
            <a:xfrm>
              <a:off x="2255400" y="2697634"/>
              <a:ext cx="6355200" cy="8087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Atitinkamai išdėstyti 15 punktą: „Atitiktis kiekvienam kriterijui vertinama nuo 0 iki 1 balo. </a:t>
              </a:r>
              <a:r>
                <a:rPr lang="lt-LT" sz="800" b="1" dirty="0">
                  <a:solidFill>
                    <a:schemeClr val="tx1"/>
                  </a:solidFill>
                </a:rPr>
                <a:t>Kriterijų, nurodytų 14.1-14.7 punktuose, balai sumuojami, o kriterijaus, nurodyto 14.8 punkte balai atimami iš bendros sumos. </a:t>
              </a:r>
              <a:r>
                <a:rPr lang="lt-LT" sz="800" dirty="0">
                  <a:solidFill>
                    <a:schemeClr val="tx1"/>
                  </a:solidFill>
                </a:rPr>
                <a:t>Didžiausias galimas surinkti balų skaičius – 7. Savivaldybės ir joms apskaičiuotas lėšų poreikis Pažangos priemonei sugrupuojamas pagal kiekvienos savivaldybės iš visų kriterijų surinktą balų skaičių, pirmumą teikiant savivaldybei, surinkusiai didesnį balų skaičių (1 priedas).“</a:t>
              </a:r>
            </a:p>
            <a:p>
              <a:pPr algn="just"/>
              <a:r>
                <a:rPr lang="en-GB" sz="800" dirty="0">
                  <a:solidFill>
                    <a:schemeClr val="tx1"/>
                  </a:solidFill>
                </a:rPr>
                <a:t>[</a:t>
              </a:r>
              <a:r>
                <a:rPr lang="lt-LT" sz="800" i="1" dirty="0">
                  <a:solidFill>
                    <a:schemeClr val="tx1"/>
                  </a:solidFill>
                </a:rPr>
                <a:t>Siūloma atimti balus už teritorijas, </a:t>
              </a:r>
              <a:r>
                <a:rPr lang="lt-LT" sz="800" i="1" dirty="0" err="1">
                  <a:solidFill>
                    <a:schemeClr val="tx1"/>
                  </a:solidFill>
                </a:rPr>
                <a:t>patenkanči</a:t>
              </a:r>
              <a:r>
                <a:rPr lang="en-GB" sz="800" i="1" dirty="0">
                  <a:solidFill>
                    <a:schemeClr val="tx1"/>
                  </a:solidFill>
                </a:rPr>
                <a:t>a</a:t>
              </a:r>
              <a:r>
                <a:rPr lang="lt-LT" sz="800" i="1" dirty="0">
                  <a:solidFill>
                    <a:schemeClr val="tx1"/>
                  </a:solidFill>
                </a:rPr>
                <a:t>s į EP svarbias teritorijas melioracijos kontekste, kadangi toms teritorijoms, kurios yra svarbios EP, neturėtų būti suteikiamas prioritetas melioracijos inžinerinių statinių rekonstravimui.</a:t>
              </a:r>
              <a:r>
                <a:rPr lang="en-GB" sz="800" dirty="0">
                  <a:solidFill>
                    <a:schemeClr val="tx1"/>
                  </a:solidFill>
                </a:rPr>
                <a:t>]</a:t>
              </a:r>
              <a:endParaRPr lang="lt-LT" sz="800" i="1" dirty="0">
                <a:solidFill>
                  <a:schemeClr val="tx1"/>
                </a:solidFill>
              </a:endParaRPr>
            </a:p>
          </p:txBody>
        </p:sp>
        <p:sp>
          <p:nvSpPr>
            <p:cNvPr id="8" name="Rectangle 7">
              <a:extLst>
                <a:ext uri="{FF2B5EF4-FFF2-40B4-BE49-F238E27FC236}">
                  <a16:creationId xmlns:a16="http://schemas.microsoft.com/office/drawing/2014/main" id="{6133ECEE-5021-E795-93CA-6E167819588F}"/>
                </a:ext>
              </a:extLst>
            </p:cNvPr>
            <p:cNvSpPr/>
            <p:nvPr/>
          </p:nvSpPr>
          <p:spPr>
            <a:xfrm>
              <a:off x="2255400" y="3556800"/>
              <a:ext cx="6355200" cy="4464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Siūloma papildyti 18.4 punktą dar vienu papunkčiu: „18.4.3. melioracijos objektas nepatenka į ekosisteminėms paslaugoms svarbias teritorijas melioracijos kontekste“. </a:t>
              </a:r>
            </a:p>
            <a:p>
              <a:pPr algn="just"/>
              <a:r>
                <a:rPr lang="en-GB" sz="800" dirty="0">
                  <a:solidFill>
                    <a:schemeClr val="tx1"/>
                  </a:solidFill>
                </a:rPr>
                <a:t>[</a:t>
              </a:r>
              <a:r>
                <a:rPr lang="lt-LT" sz="800" i="1" dirty="0">
                  <a:solidFill>
                    <a:schemeClr val="tx1"/>
                  </a:solidFill>
                </a:rPr>
                <a:t>Siūloma neteikti prioriteto objektams, kurie svarbūs EP teikimui.</a:t>
              </a:r>
              <a:r>
                <a:rPr lang="en-GB" sz="800" dirty="0">
                  <a:solidFill>
                    <a:schemeClr val="tx1"/>
                  </a:solidFill>
                </a:rPr>
                <a:t>]</a:t>
              </a:r>
              <a:endParaRPr lang="lt-LT" sz="800" i="1" dirty="0">
                <a:solidFill>
                  <a:schemeClr val="tx1"/>
                </a:solidFill>
              </a:endParaRPr>
            </a:p>
          </p:txBody>
        </p:sp>
      </p:grpSp>
    </p:spTree>
    <p:extLst>
      <p:ext uri="{BB962C8B-B14F-4D97-AF65-F5344CB8AC3E}">
        <p14:creationId xmlns:p14="http://schemas.microsoft.com/office/powerpoint/2010/main" val="138889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B622-DB9F-8590-DC8A-CA2BA8CD0314}"/>
              </a:ext>
            </a:extLst>
          </p:cNvPr>
          <p:cNvSpPr>
            <a:spLocks noGrp="1"/>
          </p:cNvSpPr>
          <p:nvPr>
            <p:ph type="title"/>
          </p:nvPr>
        </p:nvSpPr>
        <p:spPr>
          <a:xfrm>
            <a:off x="533400" y="298268"/>
            <a:ext cx="8064500" cy="313163"/>
          </a:xfrm>
        </p:spPr>
        <p:txBody>
          <a:bodyPr/>
          <a:lstStyle/>
          <a:p>
            <a:r>
              <a:rPr lang="lt-LT" dirty="0">
                <a:solidFill>
                  <a:schemeClr val="tx1"/>
                </a:solidFill>
              </a:rPr>
              <a:t>EP vertinimo integravimo į miškų tvarkymo schemas modelis</a:t>
            </a:r>
          </a:p>
        </p:txBody>
      </p:sp>
      <p:sp>
        <p:nvSpPr>
          <p:cNvPr id="3" name="Slide Number Placeholder 2">
            <a:extLst>
              <a:ext uri="{FF2B5EF4-FFF2-40B4-BE49-F238E27FC236}">
                <a16:creationId xmlns:a16="http://schemas.microsoft.com/office/drawing/2014/main" id="{7CACCF35-E812-C90A-7BE1-FA11406471DE}"/>
              </a:ext>
            </a:extLst>
          </p:cNvPr>
          <p:cNvSpPr>
            <a:spLocks noGrp="1"/>
          </p:cNvSpPr>
          <p:nvPr>
            <p:ph type="sldNum" sz="quarter" idx="12"/>
          </p:nvPr>
        </p:nvSpPr>
        <p:spPr/>
        <p:txBody>
          <a:bodyPr/>
          <a:lstStyle/>
          <a:p>
            <a:fld id="{42B1E8F1-27DF-3C4C-AF5E-F329429EDE92}" type="slidenum">
              <a:rPr lang="lt-LT" smtClean="0"/>
              <a:t>13</a:t>
            </a:fld>
            <a:endParaRPr lang="lt-LT"/>
          </a:p>
        </p:txBody>
      </p:sp>
      <p:grpSp>
        <p:nvGrpSpPr>
          <p:cNvPr id="17" name="Group 16">
            <a:extLst>
              <a:ext uri="{FF2B5EF4-FFF2-40B4-BE49-F238E27FC236}">
                <a16:creationId xmlns:a16="http://schemas.microsoft.com/office/drawing/2014/main" id="{221C84A2-219B-1620-1B46-6CB551EC4132}"/>
              </a:ext>
            </a:extLst>
          </p:cNvPr>
          <p:cNvGrpSpPr/>
          <p:nvPr/>
        </p:nvGrpSpPr>
        <p:grpSpPr>
          <a:xfrm>
            <a:off x="533400" y="631984"/>
            <a:ext cx="8077200" cy="3976848"/>
            <a:chOff x="533400" y="696784"/>
            <a:chExt cx="8077200" cy="3976848"/>
          </a:xfrm>
        </p:grpSpPr>
        <p:sp>
          <p:nvSpPr>
            <p:cNvPr id="5" name="Rectangle 4">
              <a:extLst>
                <a:ext uri="{FF2B5EF4-FFF2-40B4-BE49-F238E27FC236}">
                  <a16:creationId xmlns:a16="http://schemas.microsoft.com/office/drawing/2014/main" id="{A1D3A128-1995-D0BB-3D69-578C2D0FF2C6}"/>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Sprendimų priėmimo procesas</a:t>
              </a:r>
            </a:p>
          </p:txBody>
        </p:sp>
        <p:sp>
          <p:nvSpPr>
            <p:cNvPr id="6" name="Rectangle 5">
              <a:extLst>
                <a:ext uri="{FF2B5EF4-FFF2-40B4-BE49-F238E27FC236}">
                  <a16:creationId xmlns:a16="http://schemas.microsoft.com/office/drawing/2014/main" id="{35429B69-12CB-D7F4-2E68-9C54E9522CBC}"/>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Miškų tvarkymo schemų rengimas.</a:t>
              </a:r>
            </a:p>
          </p:txBody>
        </p:sp>
        <p:sp>
          <p:nvSpPr>
            <p:cNvPr id="7" name="Rectangle 6">
              <a:extLst>
                <a:ext uri="{FF2B5EF4-FFF2-40B4-BE49-F238E27FC236}">
                  <a16:creationId xmlns:a16="http://schemas.microsoft.com/office/drawing/2014/main" id="{DD9D99EA-C9F3-8B4F-1FF1-CE83C12BD6EF}"/>
                </a:ext>
              </a:extLst>
            </p:cNvPr>
            <p:cNvSpPr/>
            <p:nvPr/>
          </p:nvSpPr>
          <p:spPr>
            <a:xfrm>
              <a:off x="533400" y="1532284"/>
              <a:ext cx="1612200" cy="31413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Preliminarūs pasiūlymai dėl teisės akto keitimo / naujo priėmimo</a:t>
              </a:r>
            </a:p>
          </p:txBody>
        </p:sp>
        <p:sp>
          <p:nvSpPr>
            <p:cNvPr id="8" name="Rectangle 7">
              <a:extLst>
                <a:ext uri="{FF2B5EF4-FFF2-40B4-BE49-F238E27FC236}">
                  <a16:creationId xmlns:a16="http://schemas.microsoft.com/office/drawing/2014/main" id="{C3DD612F-DFE6-D68C-DF29-1870313C0AA8}"/>
                </a:ext>
              </a:extLst>
            </p:cNvPr>
            <p:cNvSpPr/>
            <p:nvPr/>
          </p:nvSpPr>
          <p:spPr>
            <a:xfrm>
              <a:off x="2255400" y="1522902"/>
              <a:ext cx="6355200" cy="88691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20.1 punktą „planavimo organizatorius pagal nustatytus planavimo tikslus numato planuojamą teritoriją, parengia ir patvirtina planavimo darbų programą, kurioje:</a:t>
              </a:r>
              <a:r>
                <a:rPr lang="en-GB" sz="800" dirty="0">
                  <a:solidFill>
                    <a:schemeClr val="tx1"/>
                  </a:solidFill>
                </a:rPr>
                <a:t> &lt;…&gt;</a:t>
              </a:r>
              <a:r>
                <a:rPr lang="lt-LT" sz="800" dirty="0">
                  <a:solidFill>
                    <a:schemeClr val="tx1"/>
                  </a:solidFill>
                </a:rPr>
                <a:t>“ papildyti dar vienu papunkčiu: „20.1.X. numatomos planuojamoje teritorijoje teikiamos prioritetinės ekosisteminės paslaugos“.</a:t>
              </a:r>
            </a:p>
            <a:p>
              <a:pPr algn="just"/>
              <a:r>
                <a:rPr lang="lt-LT" sz="800" dirty="0">
                  <a:solidFill>
                    <a:schemeClr val="tx1"/>
                  </a:solidFill>
                </a:rPr>
                <a:t>[</a:t>
              </a:r>
              <a:r>
                <a:rPr lang="lt-LT" sz="800" i="1" dirty="0">
                  <a:solidFill>
                    <a:schemeClr val="tx1"/>
                  </a:solidFill>
                </a:rPr>
                <a:t>Prioritetinės EP gali būti nustatomos pagal EP vertinimo tyrimo duomenis, </a:t>
              </a:r>
              <a:r>
                <a:rPr lang="en-GB" sz="800" i="1" dirty="0" err="1">
                  <a:solidFill>
                    <a:schemeClr val="tx1"/>
                  </a:solidFill>
                </a:rPr>
                <a:t>remiantis</a:t>
              </a:r>
              <a:r>
                <a:rPr lang="en-GB" sz="800" i="1" dirty="0">
                  <a:solidFill>
                    <a:schemeClr val="tx1"/>
                  </a:solidFill>
                </a:rPr>
                <a:t> </a:t>
              </a:r>
              <a:r>
                <a:rPr lang="lt-LT" sz="800" i="1" dirty="0">
                  <a:solidFill>
                    <a:schemeClr val="tx1"/>
                  </a:solidFill>
                </a:rPr>
                <a:t>strateginiais savivaldybių dokumentais (nurodo plėtros kryptis), savivaldybių bendraisiais planais, žemėtvarkos schemomis, saugomų teritorijų planavimo dokumentais, kertinių miško buveinių inventorizavimo ir tyrimų medžiaga; miškų paskirstymo miškų grupėmis ir pogrupiais žemėlapiais ir planais, ankstesnės miškotvarkos projektais, kitais dokumentais ar studijomis, kurios leidžia nustatyti tam tikrų EP poreikį (pavyzdžiui, gamtos pažinimo, anglies dioksido sekvestracijos ir pan.).</a:t>
              </a:r>
              <a:r>
                <a:rPr lang="lt-LT" sz="800" dirty="0">
                  <a:solidFill>
                    <a:schemeClr val="tx1"/>
                  </a:solidFill>
                </a:rPr>
                <a:t>]</a:t>
              </a:r>
            </a:p>
          </p:txBody>
        </p:sp>
        <p:sp>
          <p:nvSpPr>
            <p:cNvPr id="9" name="Rectangle 8">
              <a:extLst>
                <a:ext uri="{FF2B5EF4-FFF2-40B4-BE49-F238E27FC236}">
                  <a16:creationId xmlns:a16="http://schemas.microsoft.com/office/drawing/2014/main" id="{D546C3B9-0A4F-576C-C86B-73832E377ADF}"/>
                </a:ext>
              </a:extLst>
            </p:cNvPr>
            <p:cNvSpPr/>
            <p:nvPr/>
          </p:nvSpPr>
          <p:spPr>
            <a:xfrm>
              <a:off x="2255400" y="2434958"/>
              <a:ext cx="6355200" cy="37568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28. punktą „Schemos sprendinių grafinę dalį sudaro:“ papildyti papunkčiu: „28.1.X. papildomas prioritetinių miškų ekosisteminių paslaugų brėžinys.“ </a:t>
              </a:r>
            </a:p>
            <a:p>
              <a:pPr algn="just"/>
              <a:r>
                <a:rPr lang="lt-LT" sz="800" dirty="0">
                  <a:solidFill>
                    <a:schemeClr val="tx1"/>
                  </a:solidFill>
                </a:rPr>
                <a:t>[</a:t>
              </a:r>
              <a:r>
                <a:rPr lang="en-GB" sz="800" i="1" dirty="0">
                  <a:solidFill>
                    <a:schemeClr val="tx1"/>
                  </a:solidFill>
                </a:rPr>
                <a:t>M</a:t>
              </a:r>
              <a:r>
                <a:rPr lang="lt-LT" sz="800" i="1" dirty="0" err="1">
                  <a:solidFill>
                    <a:schemeClr val="tx1"/>
                  </a:solidFill>
                </a:rPr>
                <a:t>astelis</a:t>
              </a:r>
              <a:r>
                <a:rPr lang="lt-LT" sz="800" i="1" dirty="0">
                  <a:solidFill>
                    <a:schemeClr val="tx1"/>
                  </a:solidFill>
                </a:rPr>
                <a:t> turėtų būti parinktas pagal poreikį ir gali būti papildytas šiame punkte pagal įgyvendinimo galimybes</a:t>
              </a:r>
              <a:r>
                <a:rPr lang="lt-LT" sz="800" dirty="0">
                  <a:solidFill>
                    <a:schemeClr val="tx1"/>
                  </a:solidFill>
                </a:rPr>
                <a:t>]</a:t>
              </a:r>
            </a:p>
          </p:txBody>
        </p:sp>
        <p:sp>
          <p:nvSpPr>
            <p:cNvPr id="10" name="Rectangle 9">
              <a:extLst>
                <a:ext uri="{FF2B5EF4-FFF2-40B4-BE49-F238E27FC236}">
                  <a16:creationId xmlns:a16="http://schemas.microsoft.com/office/drawing/2014/main" id="{D7FF6912-F73F-C990-32FC-C8EA8C76E145}"/>
                </a:ext>
              </a:extLst>
            </p:cNvPr>
            <p:cNvSpPr/>
            <p:nvPr/>
          </p:nvSpPr>
          <p:spPr>
            <a:xfrm>
              <a:off x="533400" y="1276368"/>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Keičiamas teisės aktas</a:t>
              </a:r>
            </a:p>
          </p:txBody>
        </p:sp>
        <p:sp>
          <p:nvSpPr>
            <p:cNvPr id="11" name="Rectangle 10">
              <a:extLst>
                <a:ext uri="{FF2B5EF4-FFF2-40B4-BE49-F238E27FC236}">
                  <a16:creationId xmlns:a16="http://schemas.microsoft.com/office/drawing/2014/main" id="{4DA3B89D-6C50-CECA-0059-B937A1AC9E03}"/>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Miškų tvarkymo schemų rengimo taisyklės.</a:t>
              </a:r>
            </a:p>
          </p:txBody>
        </p:sp>
        <p:sp>
          <p:nvSpPr>
            <p:cNvPr id="12" name="Rectangle 11">
              <a:extLst>
                <a:ext uri="{FF2B5EF4-FFF2-40B4-BE49-F238E27FC236}">
                  <a16:creationId xmlns:a16="http://schemas.microsoft.com/office/drawing/2014/main" id="{3EA8201B-F297-FE44-EF69-660110EB4B58}"/>
                </a:ext>
              </a:extLst>
            </p:cNvPr>
            <p:cNvSpPr/>
            <p:nvPr/>
          </p:nvSpPr>
          <p:spPr>
            <a:xfrm>
              <a:off x="533400" y="696784"/>
              <a:ext cx="1612200" cy="31316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Modelio apibūdinimas</a:t>
              </a:r>
            </a:p>
          </p:txBody>
        </p:sp>
        <p:sp>
          <p:nvSpPr>
            <p:cNvPr id="13" name="Rectangle 12">
              <a:extLst>
                <a:ext uri="{FF2B5EF4-FFF2-40B4-BE49-F238E27FC236}">
                  <a16:creationId xmlns:a16="http://schemas.microsoft.com/office/drawing/2014/main" id="{A6781608-FDAF-B165-64F0-19638F87855F}"/>
                </a:ext>
              </a:extLst>
            </p:cNvPr>
            <p:cNvSpPr/>
            <p:nvPr/>
          </p:nvSpPr>
          <p:spPr>
            <a:xfrm>
              <a:off x="2255400" y="696784"/>
              <a:ext cx="6355200" cy="31316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EP vertinimą integruoti į įvairius miškų tvarkymo schemų rengimo etapus (parengiamąjį, rengimo) ir schemos dalis (brėžinius, aiškinamąjį raštą, schemos sprendinius). Siūloma nustatyti prioritetines EP ir jas analizuoti įvairiuose etapuose.</a:t>
              </a:r>
            </a:p>
          </p:txBody>
        </p:sp>
        <p:sp>
          <p:nvSpPr>
            <p:cNvPr id="14" name="Rectangle 13">
              <a:extLst>
                <a:ext uri="{FF2B5EF4-FFF2-40B4-BE49-F238E27FC236}">
                  <a16:creationId xmlns:a16="http://schemas.microsoft.com/office/drawing/2014/main" id="{11451D39-3CD5-6503-81A5-1CD321FB721B}"/>
                </a:ext>
              </a:extLst>
            </p:cNvPr>
            <p:cNvSpPr/>
            <p:nvPr/>
          </p:nvSpPr>
          <p:spPr>
            <a:xfrm>
              <a:off x="2255400" y="2835782"/>
              <a:ext cx="6355200" cy="63176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30 punktą „Brėžiniuose sutartiniais ženklais pažymima:“ papildyti papunkčiu: „30.X. prioritetinės ekosisteminės paslaugos (teritorija ir / arba objektai)“.</a:t>
              </a:r>
            </a:p>
            <a:p>
              <a:pPr algn="just"/>
              <a:r>
                <a:rPr lang="lt-LT" sz="800" dirty="0">
                  <a:solidFill>
                    <a:schemeClr val="tx1"/>
                  </a:solidFill>
                </a:rPr>
                <a:t>[</a:t>
              </a:r>
              <a:r>
                <a:rPr lang="lt-LT" sz="800" i="1" dirty="0">
                  <a:solidFill>
                    <a:schemeClr val="tx1"/>
                  </a:solidFill>
                </a:rPr>
                <a:t>Šie duomenys priklausys nuo konkretaus atvejo, todėl neįmanoma išvardinti tiksliau. Kai kurie duomenys, kuriais gali būti vaizduojamos EP, jau dabar įtrauktos į šį punktą, pvz., 30.3. saugomų teritorijų ribos ir pavadinimai, funkcinių ir tvarkymo zonų ribos bei jų pavadinimai, buferinių apsaugos zonų ribos; 30.4. gamtos paveldo objektai</a:t>
              </a:r>
              <a:r>
                <a:rPr lang="lt-LT" sz="800" dirty="0">
                  <a:solidFill>
                    <a:schemeClr val="tx1"/>
                  </a:solidFill>
                </a:rPr>
                <a:t>]</a:t>
              </a:r>
            </a:p>
          </p:txBody>
        </p:sp>
        <p:sp>
          <p:nvSpPr>
            <p:cNvPr id="15" name="Rectangle 14">
              <a:extLst>
                <a:ext uri="{FF2B5EF4-FFF2-40B4-BE49-F238E27FC236}">
                  <a16:creationId xmlns:a16="http://schemas.microsoft.com/office/drawing/2014/main" id="{3B9A2F34-B924-3885-8283-F9A136DBC805}"/>
                </a:ext>
              </a:extLst>
            </p:cNvPr>
            <p:cNvSpPr/>
            <p:nvPr/>
          </p:nvSpPr>
          <p:spPr>
            <a:xfrm>
              <a:off x="2255400" y="3492690"/>
              <a:ext cx="6355200" cy="5258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papildyti 32.3 punktą: „32.3. miško išteklių naudojimo ir atkūrimo objekte charakteristika. Miško išteklių naudojimas ir atkūrimas apibūdinamas aprašant ir įvertinant patvirtintas metines miško kirtimų apimtis, patvirtintų kirtimo normų keitimus, priežastis, projektuotų miško atkūrimo darbų apimtis pagal atkūrimo būdus, esamą miško genetinių išteklių ir sėklinę bazę, </a:t>
              </a:r>
              <a:r>
                <a:rPr lang="lt-LT" sz="800" strike="sngStrike" dirty="0">
                  <a:solidFill>
                    <a:schemeClr val="tx1"/>
                  </a:solidFill>
                </a:rPr>
                <a:t>pateikiant duomenis apie kitus miško išteklius </a:t>
              </a:r>
              <a:r>
                <a:rPr lang="lt-LT" sz="800" b="1" dirty="0">
                  <a:solidFill>
                    <a:schemeClr val="tx1"/>
                  </a:solidFill>
                </a:rPr>
                <a:t>pagrindines miškų teikiamas ekosistemines paslaugas (apibūdinant jų pasiūlą ir paklausą, jų kitimo tendencijas)</a:t>
              </a:r>
              <a:r>
                <a:rPr lang="lt-LT" sz="800" dirty="0">
                  <a:solidFill>
                    <a:schemeClr val="tx1"/>
                  </a:solidFill>
                </a:rPr>
                <a:t>;“</a:t>
              </a:r>
            </a:p>
          </p:txBody>
        </p:sp>
        <p:sp>
          <p:nvSpPr>
            <p:cNvPr id="16" name="Rectangle 15">
              <a:extLst>
                <a:ext uri="{FF2B5EF4-FFF2-40B4-BE49-F238E27FC236}">
                  <a16:creationId xmlns:a16="http://schemas.microsoft.com/office/drawing/2014/main" id="{37677AA9-471F-AADC-9B55-00446F16419C}"/>
                </a:ext>
              </a:extLst>
            </p:cNvPr>
            <p:cNvSpPr/>
            <p:nvPr/>
          </p:nvSpPr>
          <p:spPr>
            <a:xfrm>
              <a:off x="2255400" y="4043632"/>
              <a:ext cx="6355200" cy="630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papildyti 32.4.1 punktą: „32.4.1. bendrieji miškų ūkio plėtros aspektai. Bendrieji miškų ūkio plėtros aspektai apibūdinami pagrindžiant miškų priskyrimą grupėms ir pogrupiams, aprašant miško </a:t>
              </a:r>
              <a:r>
                <a:rPr lang="lt-LT" sz="800" dirty="0" err="1">
                  <a:solidFill>
                    <a:schemeClr val="tx1"/>
                  </a:solidFill>
                </a:rPr>
                <a:t>daugiatikslio</a:t>
              </a:r>
              <a:r>
                <a:rPr lang="lt-LT" sz="800" dirty="0">
                  <a:solidFill>
                    <a:schemeClr val="tx1"/>
                  </a:solidFill>
                </a:rPr>
                <a:t> naudojimo kryptis, prioritetus, medienos perdirbimo pramonės plėtojimą, bioenergetinių išteklių panaudojimą, rekreacinių, medžioklės ir kitų </a:t>
              </a:r>
              <a:r>
                <a:rPr lang="lt-LT" sz="800" b="1" dirty="0">
                  <a:solidFill>
                    <a:schemeClr val="tx1"/>
                  </a:solidFill>
                </a:rPr>
                <a:t>ekosisteminių</a:t>
              </a:r>
              <a:r>
                <a:rPr lang="lt-LT" sz="800" dirty="0">
                  <a:solidFill>
                    <a:schemeClr val="tx1"/>
                  </a:solidFill>
                </a:rPr>
                <a:t> paslaugų teikimą visuomenei, darbo vietų miškų ūkio sistemoje išsaugojimą ir naujų kūrimą, gamtos ir kultūros paveldo objektų išsaugojimą, ekologinio stabilumo didinimo, ekologiškai sveikos gyvenamos aplinkos užtikrinimą;“</a:t>
              </a:r>
            </a:p>
          </p:txBody>
        </p:sp>
      </p:grpSp>
    </p:spTree>
    <p:extLst>
      <p:ext uri="{BB962C8B-B14F-4D97-AF65-F5344CB8AC3E}">
        <p14:creationId xmlns:p14="http://schemas.microsoft.com/office/powerpoint/2010/main" val="338159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5AFC-CC68-F482-A4A6-14015BDA0C0E}"/>
              </a:ext>
            </a:extLst>
          </p:cNvPr>
          <p:cNvSpPr>
            <a:spLocks noGrp="1"/>
          </p:cNvSpPr>
          <p:nvPr>
            <p:ph type="title"/>
          </p:nvPr>
        </p:nvSpPr>
        <p:spPr>
          <a:xfrm>
            <a:off x="533400" y="413468"/>
            <a:ext cx="8064500" cy="553998"/>
          </a:xfrm>
        </p:spPr>
        <p:txBody>
          <a:bodyPr/>
          <a:lstStyle/>
          <a:p>
            <a:r>
              <a:rPr lang="lt-LT" sz="2000" dirty="0">
                <a:solidFill>
                  <a:schemeClr val="tx1"/>
                </a:solidFill>
              </a:rPr>
              <a:t>EP vertinimo integravimo, sukuriant mokėjimo už nemedienines miškų EP schemą, modelis</a:t>
            </a:r>
          </a:p>
        </p:txBody>
      </p:sp>
      <p:sp>
        <p:nvSpPr>
          <p:cNvPr id="3" name="Slide Number Placeholder 2">
            <a:extLst>
              <a:ext uri="{FF2B5EF4-FFF2-40B4-BE49-F238E27FC236}">
                <a16:creationId xmlns:a16="http://schemas.microsoft.com/office/drawing/2014/main" id="{A0000A3A-60C5-D59B-65CC-2E173AA47DDB}"/>
              </a:ext>
            </a:extLst>
          </p:cNvPr>
          <p:cNvSpPr>
            <a:spLocks noGrp="1"/>
          </p:cNvSpPr>
          <p:nvPr>
            <p:ph type="sldNum" sz="quarter" idx="12"/>
          </p:nvPr>
        </p:nvSpPr>
        <p:spPr/>
        <p:txBody>
          <a:bodyPr/>
          <a:lstStyle/>
          <a:p>
            <a:fld id="{42B1E8F1-27DF-3C4C-AF5E-F329429EDE92}" type="slidenum">
              <a:rPr lang="lt-LT" smtClean="0"/>
              <a:t>14</a:t>
            </a:fld>
            <a:endParaRPr lang="lt-LT"/>
          </a:p>
        </p:txBody>
      </p:sp>
      <p:grpSp>
        <p:nvGrpSpPr>
          <p:cNvPr id="4" name="Group 3">
            <a:extLst>
              <a:ext uri="{FF2B5EF4-FFF2-40B4-BE49-F238E27FC236}">
                <a16:creationId xmlns:a16="http://schemas.microsoft.com/office/drawing/2014/main" id="{E0B9AFE7-0D39-CE84-8EF3-06A53BD697C4}"/>
              </a:ext>
            </a:extLst>
          </p:cNvPr>
          <p:cNvGrpSpPr/>
          <p:nvPr/>
        </p:nvGrpSpPr>
        <p:grpSpPr>
          <a:xfrm>
            <a:off x="533400" y="1253266"/>
            <a:ext cx="8077200" cy="2397134"/>
            <a:chOff x="533400" y="696784"/>
            <a:chExt cx="8077200" cy="1722416"/>
          </a:xfrm>
        </p:grpSpPr>
        <p:sp>
          <p:nvSpPr>
            <p:cNvPr id="5" name="Rectangle 4">
              <a:extLst>
                <a:ext uri="{FF2B5EF4-FFF2-40B4-BE49-F238E27FC236}">
                  <a16:creationId xmlns:a16="http://schemas.microsoft.com/office/drawing/2014/main" id="{31C69D4C-362C-0C12-2C5F-68295C198AA0}"/>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876223C0-3A66-0842-3EE9-7C9C51BFE84D}"/>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Atlyginimas už EP teikimą, paramos skyrimo mechanizmas.</a:t>
              </a:r>
            </a:p>
          </p:txBody>
        </p:sp>
        <p:sp>
          <p:nvSpPr>
            <p:cNvPr id="7" name="Rectangle 6">
              <a:extLst>
                <a:ext uri="{FF2B5EF4-FFF2-40B4-BE49-F238E27FC236}">
                  <a16:creationId xmlns:a16="http://schemas.microsoft.com/office/drawing/2014/main" id="{4FC83830-C060-0CB4-5720-0BC240E91FC4}"/>
                </a:ext>
              </a:extLst>
            </p:cNvPr>
            <p:cNvSpPr/>
            <p:nvPr/>
          </p:nvSpPr>
          <p:spPr>
            <a:xfrm>
              <a:off x="533400" y="1532284"/>
              <a:ext cx="1612200" cy="88691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77BB8C71-E8C7-E53D-1BB1-60D901A6B4F1}"/>
                </a:ext>
              </a:extLst>
            </p:cNvPr>
            <p:cNvSpPr/>
            <p:nvPr/>
          </p:nvSpPr>
          <p:spPr>
            <a:xfrm>
              <a:off x="2255400" y="1522902"/>
              <a:ext cx="6355200" cy="88691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900" dirty="0">
                  <a:solidFill>
                    <a:schemeClr val="tx1"/>
                  </a:solidFill>
                </a:rPr>
                <a:t>1. </a:t>
              </a:r>
              <a:r>
                <a:rPr lang="en-GB" sz="900" b="1" dirty="0" err="1">
                  <a:solidFill>
                    <a:schemeClr val="tx1"/>
                  </a:solidFill>
                </a:rPr>
                <a:t>Poreikio</a:t>
              </a:r>
              <a:r>
                <a:rPr lang="en-GB" sz="900" b="1" dirty="0">
                  <a:solidFill>
                    <a:schemeClr val="tx1"/>
                  </a:solidFill>
                </a:rPr>
                <a:t> </a:t>
              </a:r>
              <a:r>
                <a:rPr lang="en-GB" sz="900" b="1" dirty="0" err="1">
                  <a:solidFill>
                    <a:schemeClr val="tx1"/>
                  </a:solidFill>
                </a:rPr>
                <a:t>identifikavimas</a:t>
              </a:r>
              <a:r>
                <a:rPr lang="en-GB" sz="900" b="1" dirty="0">
                  <a:solidFill>
                    <a:schemeClr val="tx1"/>
                  </a:solidFill>
                </a:rPr>
                <a:t>. </a:t>
              </a:r>
              <a:r>
                <a:rPr lang="en-GB" sz="900" dirty="0">
                  <a:solidFill>
                    <a:schemeClr val="tx1"/>
                  </a:solidFill>
                </a:rPr>
                <a:t>V</a:t>
              </a:r>
              <a:r>
                <a:rPr lang="lt-LT" sz="900" dirty="0" err="1">
                  <a:solidFill>
                    <a:schemeClr val="tx1"/>
                  </a:solidFill>
                </a:rPr>
                <a:t>isų</a:t>
              </a:r>
              <a:r>
                <a:rPr lang="lt-LT" sz="900" dirty="0">
                  <a:solidFill>
                    <a:schemeClr val="tx1"/>
                  </a:solidFill>
                </a:rPr>
                <a:t> pirma turi būti nustatytas EP teikimo užtikrinimo poreikis, tuomet turi būti nustatyti veiksmai, kuriais šis užtikrinimas galėtų būti pasiektas ir šiuos veiksmus / veiklas galintys įgyvendinti sektoriai ir konkretūs subjektai. </a:t>
              </a:r>
              <a:endParaRPr lang="en-GB" sz="900" dirty="0">
                <a:solidFill>
                  <a:schemeClr val="tx1"/>
                </a:solidFill>
              </a:endParaRPr>
            </a:p>
            <a:p>
              <a:pPr algn="just"/>
              <a:r>
                <a:rPr lang="en-GB" sz="900" dirty="0">
                  <a:solidFill>
                    <a:schemeClr val="tx1"/>
                  </a:solidFill>
                </a:rPr>
                <a:t>2. </a:t>
              </a:r>
              <a:r>
                <a:rPr lang="en-GB" sz="900" b="1" dirty="0">
                  <a:solidFill>
                    <a:schemeClr val="tx1"/>
                  </a:solidFill>
                </a:rPr>
                <a:t>Finansavimo u</a:t>
              </a:r>
              <a:r>
                <a:rPr lang="lt-LT" sz="900" b="1" dirty="0">
                  <a:solidFill>
                    <a:schemeClr val="tx1"/>
                  </a:solidFill>
                </a:rPr>
                <a:t>ž</a:t>
              </a:r>
              <a:r>
                <a:rPr lang="en-GB" sz="900" b="1" dirty="0" err="1">
                  <a:solidFill>
                    <a:schemeClr val="tx1"/>
                  </a:solidFill>
                </a:rPr>
                <a:t>tikrinimas</a:t>
              </a:r>
              <a:r>
                <a:rPr lang="en-GB" sz="900" b="1" dirty="0">
                  <a:solidFill>
                    <a:schemeClr val="tx1"/>
                  </a:solidFill>
                </a:rPr>
                <a:t>. </a:t>
              </a:r>
              <a:r>
                <a:rPr lang="lt-LT" sz="900" dirty="0">
                  <a:solidFill>
                    <a:schemeClr val="tx1"/>
                  </a:solidFill>
                </a:rPr>
                <a:t>Atsižvelgiant į tai, turėtų būti priimami sprendimai dėl finansavimo mechanizmo, t. y. į kurią programą ar planą tokios priemonės galėtų būti įtrauktos ir iš kokių šaltinių galėtų būti finansuojamos (pavyzdžiui, valstybės, savivaldybės biudžetų, ES fondų ir pan.). </a:t>
              </a:r>
            </a:p>
            <a:p>
              <a:pPr algn="just"/>
              <a:r>
                <a:rPr lang="lt-LT" sz="900" dirty="0">
                  <a:solidFill>
                    <a:schemeClr val="tx1"/>
                  </a:solidFill>
                </a:rPr>
                <a:t>3. </a:t>
              </a:r>
              <a:r>
                <a:rPr lang="lt-LT" sz="900" b="1" dirty="0">
                  <a:solidFill>
                    <a:schemeClr val="tx1"/>
                  </a:solidFill>
                </a:rPr>
                <a:t>Tvarkų parengimas. </a:t>
              </a:r>
              <a:r>
                <a:rPr lang="lt-LT" sz="900" dirty="0">
                  <a:solidFill>
                    <a:schemeClr val="tx1"/>
                  </a:solidFill>
                </a:rPr>
                <a:t>Atitinkamai turi būti parengti priemonių aprašymai, projektų finansavimo sąlygų aprašai, taisyklės ir pan. pagal konkrečius joms taikomus reikalavimus (mokėjimo už EP schemų rengimo principai plačiau aprašyti Studijos tarpinėje ataskaitoje).</a:t>
              </a:r>
            </a:p>
          </p:txBody>
        </p:sp>
        <p:sp>
          <p:nvSpPr>
            <p:cNvPr id="10" name="Rectangle 9">
              <a:extLst>
                <a:ext uri="{FF2B5EF4-FFF2-40B4-BE49-F238E27FC236}">
                  <a16:creationId xmlns:a16="http://schemas.microsoft.com/office/drawing/2014/main" id="{67145D88-D119-A1FB-999D-CC050B4BCD53}"/>
                </a:ext>
              </a:extLst>
            </p:cNvPr>
            <p:cNvSpPr/>
            <p:nvPr/>
          </p:nvSpPr>
          <p:spPr>
            <a:xfrm>
              <a:off x="533400" y="1276368"/>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1" name="Rectangle 10">
              <a:extLst>
                <a:ext uri="{FF2B5EF4-FFF2-40B4-BE49-F238E27FC236}">
                  <a16:creationId xmlns:a16="http://schemas.microsoft.com/office/drawing/2014/main" id="{135E7FF0-5DFD-C148-A874-942B127192E1}"/>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Šiuo metu nėra teisės akto, kuris numatytų mokėjimus už ne</a:t>
              </a:r>
              <a:r>
                <a:rPr lang="en-GB" sz="900" dirty="0">
                  <a:solidFill>
                    <a:schemeClr val="tx1"/>
                  </a:solidFill>
                </a:rPr>
                <a:t> </a:t>
              </a:r>
              <a:r>
                <a:rPr lang="lt-LT" sz="900" dirty="0" err="1">
                  <a:solidFill>
                    <a:schemeClr val="tx1"/>
                  </a:solidFill>
                </a:rPr>
                <a:t>medienines</a:t>
              </a:r>
              <a:r>
                <a:rPr lang="lt-LT" sz="900" dirty="0">
                  <a:solidFill>
                    <a:schemeClr val="tx1"/>
                  </a:solidFill>
                </a:rPr>
                <a:t> miškų EP. Siūloma parengti naują teisės aktą</a:t>
              </a:r>
              <a:r>
                <a:rPr lang="en-GB" sz="900" dirty="0">
                  <a:solidFill>
                    <a:schemeClr val="tx1"/>
                  </a:solidFill>
                </a:rPr>
                <a:t>, </a:t>
              </a:r>
              <a:r>
                <a:rPr lang="en-GB" sz="900" dirty="0" err="1">
                  <a:solidFill>
                    <a:schemeClr val="tx1"/>
                  </a:solidFill>
                </a:rPr>
                <a:t>pvz</a:t>
              </a:r>
              <a:r>
                <a:rPr lang="en-GB" sz="900" dirty="0">
                  <a:solidFill>
                    <a:schemeClr val="tx1"/>
                  </a:solidFill>
                </a:rPr>
                <a:t>., paramos </a:t>
              </a:r>
              <a:r>
                <a:rPr lang="en-GB" sz="900" dirty="0" err="1">
                  <a:solidFill>
                    <a:schemeClr val="tx1"/>
                  </a:solidFill>
                </a:rPr>
                <a:t>skyrimo</a:t>
              </a:r>
              <a:r>
                <a:rPr lang="en-GB" sz="900" dirty="0">
                  <a:solidFill>
                    <a:schemeClr val="tx1"/>
                  </a:solidFill>
                </a:rPr>
                <a:t> </a:t>
              </a:r>
              <a:r>
                <a:rPr lang="en-GB" sz="900" dirty="0" err="1">
                  <a:solidFill>
                    <a:schemeClr val="tx1"/>
                  </a:solidFill>
                </a:rPr>
                <a:t>taisykles</a:t>
              </a:r>
              <a:r>
                <a:rPr lang="lt-LT" sz="900" dirty="0">
                  <a:solidFill>
                    <a:schemeClr val="tx1"/>
                  </a:solidFill>
                </a:rPr>
                <a:t>. </a:t>
              </a:r>
            </a:p>
          </p:txBody>
        </p:sp>
        <p:sp>
          <p:nvSpPr>
            <p:cNvPr id="12" name="Rectangle 11">
              <a:extLst>
                <a:ext uri="{FF2B5EF4-FFF2-40B4-BE49-F238E27FC236}">
                  <a16:creationId xmlns:a16="http://schemas.microsoft.com/office/drawing/2014/main" id="{18DD8BAF-3D01-1330-FEB8-836C421F7634}"/>
                </a:ext>
              </a:extLst>
            </p:cNvPr>
            <p:cNvSpPr/>
            <p:nvPr/>
          </p:nvSpPr>
          <p:spPr>
            <a:xfrm>
              <a:off x="533400" y="696784"/>
              <a:ext cx="1612200" cy="31316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3" name="Rectangle 12">
              <a:extLst>
                <a:ext uri="{FF2B5EF4-FFF2-40B4-BE49-F238E27FC236}">
                  <a16:creationId xmlns:a16="http://schemas.microsoft.com/office/drawing/2014/main" id="{0B26E810-C184-6F54-A45C-BA09190CED5D}"/>
                </a:ext>
              </a:extLst>
            </p:cNvPr>
            <p:cNvSpPr/>
            <p:nvPr/>
          </p:nvSpPr>
          <p:spPr>
            <a:xfrm>
              <a:off x="2255400" y="696784"/>
              <a:ext cx="6355200" cy="31316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remti ne </a:t>
              </a:r>
              <a:r>
                <a:rPr lang="lt-LT" sz="900" dirty="0" err="1">
                  <a:solidFill>
                    <a:schemeClr val="tx1"/>
                  </a:solidFill>
                </a:rPr>
                <a:t>medienių</a:t>
              </a:r>
              <a:r>
                <a:rPr lang="lt-LT" sz="900" dirty="0">
                  <a:solidFill>
                    <a:schemeClr val="tx1"/>
                  </a:solidFill>
                </a:rPr>
                <a:t> EP teikimą, siekiant tam tikrų numatytų tikslų, kuriems gali prieštarauti medienos gamyba.</a:t>
              </a:r>
            </a:p>
          </p:txBody>
        </p:sp>
      </p:grpSp>
    </p:spTree>
    <p:extLst>
      <p:ext uri="{BB962C8B-B14F-4D97-AF65-F5344CB8AC3E}">
        <p14:creationId xmlns:p14="http://schemas.microsoft.com/office/powerpoint/2010/main" val="420361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2F0F-A42E-F142-CE6D-952E7041BB65}"/>
              </a:ext>
            </a:extLst>
          </p:cNvPr>
          <p:cNvSpPr>
            <a:spLocks noGrp="1"/>
          </p:cNvSpPr>
          <p:nvPr>
            <p:ph type="title"/>
          </p:nvPr>
        </p:nvSpPr>
        <p:spPr>
          <a:xfrm>
            <a:off x="533400" y="413468"/>
            <a:ext cx="8064500" cy="609398"/>
          </a:xfrm>
        </p:spPr>
        <p:txBody>
          <a:bodyPr/>
          <a:lstStyle/>
          <a:p>
            <a:r>
              <a:rPr lang="lt-LT" dirty="0">
                <a:solidFill>
                  <a:schemeClr val="tx1"/>
                </a:solidFill>
              </a:rPr>
              <a:t>EP vertinimo integravimo į vandens telkinių pripažinimo LPVT procesą modelis</a:t>
            </a:r>
          </a:p>
        </p:txBody>
      </p:sp>
      <p:sp>
        <p:nvSpPr>
          <p:cNvPr id="3" name="Slide Number Placeholder 2">
            <a:extLst>
              <a:ext uri="{FF2B5EF4-FFF2-40B4-BE49-F238E27FC236}">
                <a16:creationId xmlns:a16="http://schemas.microsoft.com/office/drawing/2014/main" id="{05739332-8A13-9D7F-9F02-C366DA358301}"/>
              </a:ext>
            </a:extLst>
          </p:cNvPr>
          <p:cNvSpPr>
            <a:spLocks noGrp="1"/>
          </p:cNvSpPr>
          <p:nvPr>
            <p:ph type="sldNum" sz="quarter" idx="12"/>
          </p:nvPr>
        </p:nvSpPr>
        <p:spPr/>
        <p:txBody>
          <a:bodyPr/>
          <a:lstStyle/>
          <a:p>
            <a:fld id="{42B1E8F1-27DF-3C4C-AF5E-F329429EDE92}" type="slidenum">
              <a:rPr lang="lt-LT" smtClean="0"/>
              <a:t>15</a:t>
            </a:fld>
            <a:endParaRPr lang="lt-LT"/>
          </a:p>
        </p:txBody>
      </p:sp>
      <p:grpSp>
        <p:nvGrpSpPr>
          <p:cNvPr id="4" name="Group 3">
            <a:extLst>
              <a:ext uri="{FF2B5EF4-FFF2-40B4-BE49-F238E27FC236}">
                <a16:creationId xmlns:a16="http://schemas.microsoft.com/office/drawing/2014/main" id="{171B0651-2A57-0D2F-F43F-1F155C902172}"/>
              </a:ext>
            </a:extLst>
          </p:cNvPr>
          <p:cNvGrpSpPr/>
          <p:nvPr/>
        </p:nvGrpSpPr>
        <p:grpSpPr>
          <a:xfrm>
            <a:off x="508000" y="1113332"/>
            <a:ext cx="8077200" cy="2663534"/>
            <a:chOff x="533400" y="696784"/>
            <a:chExt cx="8077200" cy="1995688"/>
          </a:xfrm>
        </p:grpSpPr>
        <p:sp>
          <p:nvSpPr>
            <p:cNvPr id="5" name="Rectangle 4">
              <a:extLst>
                <a:ext uri="{FF2B5EF4-FFF2-40B4-BE49-F238E27FC236}">
                  <a16:creationId xmlns:a16="http://schemas.microsoft.com/office/drawing/2014/main" id="{3B3113C5-B9D6-20F1-5040-0F2A9AC08397}"/>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CBDFE1F9-A289-41D8-A9CF-B9049B07C904}"/>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Vandens telkinių pripažinimo LPVT procesas.</a:t>
              </a:r>
            </a:p>
          </p:txBody>
        </p:sp>
        <p:sp>
          <p:nvSpPr>
            <p:cNvPr id="7" name="Rectangle 6">
              <a:extLst>
                <a:ext uri="{FF2B5EF4-FFF2-40B4-BE49-F238E27FC236}">
                  <a16:creationId xmlns:a16="http://schemas.microsoft.com/office/drawing/2014/main" id="{A71A54F9-8A00-D062-601D-98707D3BC79F}"/>
                </a:ext>
              </a:extLst>
            </p:cNvPr>
            <p:cNvSpPr/>
            <p:nvPr/>
          </p:nvSpPr>
          <p:spPr>
            <a:xfrm>
              <a:off x="533400" y="1532283"/>
              <a:ext cx="1612200" cy="116018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518C0477-A2D8-9B01-9BE0-DA203FE06BE3}"/>
                </a:ext>
              </a:extLst>
            </p:cNvPr>
            <p:cNvSpPr/>
            <p:nvPr/>
          </p:nvSpPr>
          <p:spPr>
            <a:xfrm>
              <a:off x="2255400" y="1522902"/>
              <a:ext cx="6355200" cy="11695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Metodikoje siūloma įtraukti tokius aspektus (skyrius):</a:t>
              </a:r>
            </a:p>
            <a:p>
              <a:pPr marL="171450" indent="-171450" algn="just">
                <a:buFont typeface="Arial" panose="020B0604020202020204" pitchFamily="34" charset="0"/>
                <a:buChar char="•"/>
              </a:pPr>
              <a:r>
                <a:rPr lang="lt-LT" sz="900" dirty="0">
                  <a:solidFill>
                    <a:schemeClr val="tx1"/>
                  </a:solidFill>
                </a:rPr>
                <a:t>labai pakeistų vandens telkinių charakteristikos (ežerų ir  upių kategorijos vandens telkiniams);</a:t>
              </a:r>
            </a:p>
            <a:p>
              <a:pPr marL="171450" indent="-171450" algn="just">
                <a:buFont typeface="Arial" panose="020B0604020202020204" pitchFamily="34" charset="0"/>
                <a:buChar char="•"/>
              </a:pPr>
              <a:r>
                <a:rPr lang="lt-LT" sz="900" dirty="0">
                  <a:solidFill>
                    <a:schemeClr val="tx1"/>
                  </a:solidFill>
                </a:rPr>
                <a:t>vandens telkinių pripažinimo LPVT ir dirbtiniais vandens telkiniais procesas (etapai);</a:t>
              </a:r>
            </a:p>
            <a:p>
              <a:pPr marL="171450" indent="-171450" algn="just">
                <a:buFont typeface="Arial" panose="020B0604020202020204" pitchFamily="34" charset="0"/>
                <a:buChar char="•"/>
              </a:pPr>
              <a:r>
                <a:rPr lang="lt-LT" sz="900" dirty="0">
                  <a:solidFill>
                    <a:schemeClr val="tx1"/>
                  </a:solidFill>
                </a:rPr>
                <a:t>vandens telkinių pripažinimo LPVT ir dirbtiniais vandens telkiniais peržiūros procesas (etapai);</a:t>
              </a:r>
            </a:p>
            <a:p>
              <a:pPr marL="171450" indent="-171450" algn="just">
                <a:buFont typeface="Arial" panose="020B0604020202020204" pitchFamily="34" charset="0"/>
                <a:buChar char="•"/>
              </a:pPr>
              <a:r>
                <a:rPr lang="lt-LT" sz="900" dirty="0">
                  <a:solidFill>
                    <a:schemeClr val="tx1"/>
                  </a:solidFill>
                </a:rPr>
                <a:t>hidromorfologinių pakeitimų apibūdinimo gairės (ežerų ir  upių kategorijos vandens telkiniams);</a:t>
              </a:r>
            </a:p>
            <a:p>
              <a:pPr marL="171450" indent="-171450" algn="just">
                <a:buFont typeface="Arial" panose="020B0604020202020204" pitchFamily="34" charset="0"/>
                <a:buChar char="•"/>
              </a:pPr>
              <a:r>
                <a:rPr lang="lt-LT" sz="900" dirty="0">
                  <a:solidFill>
                    <a:schemeClr val="tx1"/>
                  </a:solidFill>
                </a:rPr>
                <a:t>priemonių, naudotinų gerai ekologinei būklei pasiekti nustatymas (ežerų ir  upių kategorijos vandens telkiniams);</a:t>
              </a:r>
            </a:p>
            <a:p>
              <a:pPr marL="171450" indent="-171450" algn="just">
                <a:buFont typeface="Arial" panose="020B0604020202020204" pitchFamily="34" charset="0"/>
                <a:buChar char="•"/>
              </a:pPr>
              <a:r>
                <a:rPr lang="lt-LT" sz="900" dirty="0">
                  <a:solidFill>
                    <a:schemeClr val="tx1"/>
                  </a:solidFill>
                </a:rPr>
                <a:t>vandens telkinio naudų vertinimas (ežerų ir upių kategorijos vandens telkiniams; nurodomos pagrindinės naudos, naudų charakteristikos, naudų charakteristikų rangavimas (vertinimas balais), alternatyvos naudoms gauti, įvertinimo balais galutinio rezultato / balų sumos apskaičiavimo metodika (formulė);</a:t>
              </a:r>
            </a:p>
            <a:p>
              <a:pPr marL="171450" indent="-171450" algn="just">
                <a:buFont typeface="Arial" panose="020B0604020202020204" pitchFamily="34" charset="0"/>
                <a:buChar char="•"/>
              </a:pPr>
              <a:r>
                <a:rPr lang="lt-LT" sz="900" dirty="0">
                  <a:solidFill>
                    <a:schemeClr val="tx1"/>
                  </a:solidFill>
                </a:rPr>
                <a:t>atsakingos institucijos;</a:t>
              </a:r>
            </a:p>
            <a:p>
              <a:pPr marL="171450" indent="-171450" algn="just">
                <a:buFont typeface="Arial" panose="020B0604020202020204" pitchFamily="34" charset="0"/>
                <a:buChar char="•"/>
              </a:pPr>
              <a:r>
                <a:rPr lang="lt-LT" sz="900" dirty="0">
                  <a:solidFill>
                    <a:schemeClr val="tx1"/>
                  </a:solidFill>
                </a:rPr>
                <a:t>kitos reikalingos nuostatos.</a:t>
              </a:r>
            </a:p>
          </p:txBody>
        </p:sp>
        <p:sp>
          <p:nvSpPr>
            <p:cNvPr id="9" name="Rectangle 8">
              <a:extLst>
                <a:ext uri="{FF2B5EF4-FFF2-40B4-BE49-F238E27FC236}">
                  <a16:creationId xmlns:a16="http://schemas.microsoft.com/office/drawing/2014/main" id="{8285B7E8-4746-AF4E-40D5-B218FF5EA63B}"/>
                </a:ext>
              </a:extLst>
            </p:cNvPr>
            <p:cNvSpPr/>
            <p:nvPr/>
          </p:nvSpPr>
          <p:spPr>
            <a:xfrm>
              <a:off x="533400" y="1276368"/>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0" name="Rectangle 9">
              <a:extLst>
                <a:ext uri="{FF2B5EF4-FFF2-40B4-BE49-F238E27FC236}">
                  <a16:creationId xmlns:a16="http://schemas.microsoft.com/office/drawing/2014/main" id="{9A28F06D-7ACB-A4B5-D04D-AA5C20DDA93C}"/>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parengti naują teisės aktą. Siūloma parengti Vandens telkinių pripažinimo labai pakeistais ir dirbtiniais vandens telkiniais metodiką.  </a:t>
              </a:r>
            </a:p>
          </p:txBody>
        </p:sp>
        <p:sp>
          <p:nvSpPr>
            <p:cNvPr id="11" name="Rectangle 10">
              <a:extLst>
                <a:ext uri="{FF2B5EF4-FFF2-40B4-BE49-F238E27FC236}">
                  <a16:creationId xmlns:a16="http://schemas.microsoft.com/office/drawing/2014/main" id="{EB11866F-83E5-45B3-E948-D869C32F25C4}"/>
                </a:ext>
              </a:extLst>
            </p:cNvPr>
            <p:cNvSpPr/>
            <p:nvPr/>
          </p:nvSpPr>
          <p:spPr>
            <a:xfrm>
              <a:off x="533400" y="696784"/>
              <a:ext cx="1612200" cy="31316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2" name="Rectangle 11">
              <a:extLst>
                <a:ext uri="{FF2B5EF4-FFF2-40B4-BE49-F238E27FC236}">
                  <a16:creationId xmlns:a16="http://schemas.microsoft.com/office/drawing/2014/main" id="{EA7D354B-947D-F07F-FBFF-A75A97C9C91F}"/>
                </a:ext>
              </a:extLst>
            </p:cNvPr>
            <p:cNvSpPr/>
            <p:nvPr/>
          </p:nvSpPr>
          <p:spPr>
            <a:xfrm>
              <a:off x="2255400" y="696784"/>
              <a:ext cx="6355200" cy="31316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parengti vandens telkinių priskyrimo LPVT ir jo peržiūros metodiką, kuri apimtų ir LPVT teikiamų naudų, išreikštų EP, vertinimą. Šiuo metu vertinamų EP sąrašo išplėtimas.</a:t>
              </a:r>
            </a:p>
          </p:txBody>
        </p:sp>
      </p:grpSp>
    </p:spTree>
    <p:extLst>
      <p:ext uri="{BB962C8B-B14F-4D97-AF65-F5344CB8AC3E}">
        <p14:creationId xmlns:p14="http://schemas.microsoft.com/office/powerpoint/2010/main" val="234881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69C2-91FC-A0BB-6E70-EABA1081708F}"/>
              </a:ext>
            </a:extLst>
          </p:cNvPr>
          <p:cNvSpPr>
            <a:spLocks noGrp="1"/>
          </p:cNvSpPr>
          <p:nvPr>
            <p:ph type="title"/>
          </p:nvPr>
        </p:nvSpPr>
        <p:spPr>
          <a:xfrm>
            <a:off x="533400" y="341468"/>
            <a:ext cx="8064500" cy="505694"/>
          </a:xfrm>
        </p:spPr>
        <p:txBody>
          <a:bodyPr/>
          <a:lstStyle/>
          <a:p>
            <a:r>
              <a:rPr lang="lt-LT" sz="2000" dirty="0">
                <a:solidFill>
                  <a:schemeClr val="tx1"/>
                </a:solidFill>
              </a:rPr>
              <a:t>EP vertinimo integravimo į žalos aplinkai atlyginimo dydžio nustatymą modelis</a:t>
            </a:r>
          </a:p>
        </p:txBody>
      </p:sp>
      <p:sp>
        <p:nvSpPr>
          <p:cNvPr id="3" name="Slide Number Placeholder 2">
            <a:extLst>
              <a:ext uri="{FF2B5EF4-FFF2-40B4-BE49-F238E27FC236}">
                <a16:creationId xmlns:a16="http://schemas.microsoft.com/office/drawing/2014/main" id="{A740EAF2-148F-B967-0162-15AC6332CE4A}"/>
              </a:ext>
            </a:extLst>
          </p:cNvPr>
          <p:cNvSpPr>
            <a:spLocks noGrp="1"/>
          </p:cNvSpPr>
          <p:nvPr>
            <p:ph type="sldNum" sz="quarter" idx="12"/>
          </p:nvPr>
        </p:nvSpPr>
        <p:spPr/>
        <p:txBody>
          <a:bodyPr/>
          <a:lstStyle/>
          <a:p>
            <a:fld id="{42B1E8F1-27DF-3C4C-AF5E-F329429EDE92}" type="slidenum">
              <a:rPr lang="lt-LT" smtClean="0"/>
              <a:t>16</a:t>
            </a:fld>
            <a:endParaRPr lang="lt-LT"/>
          </a:p>
        </p:txBody>
      </p:sp>
      <p:grpSp>
        <p:nvGrpSpPr>
          <p:cNvPr id="15" name="Group 14">
            <a:extLst>
              <a:ext uri="{FF2B5EF4-FFF2-40B4-BE49-F238E27FC236}">
                <a16:creationId xmlns:a16="http://schemas.microsoft.com/office/drawing/2014/main" id="{0D2E144D-34CB-B550-DCAC-AFADA4255CC8}"/>
              </a:ext>
            </a:extLst>
          </p:cNvPr>
          <p:cNvGrpSpPr/>
          <p:nvPr/>
        </p:nvGrpSpPr>
        <p:grpSpPr>
          <a:xfrm>
            <a:off x="508000" y="919969"/>
            <a:ext cx="8077200" cy="3687967"/>
            <a:chOff x="508000" y="898369"/>
            <a:chExt cx="8077200" cy="3687967"/>
          </a:xfrm>
        </p:grpSpPr>
        <p:sp>
          <p:nvSpPr>
            <p:cNvPr id="5" name="Rectangle 4">
              <a:extLst>
                <a:ext uri="{FF2B5EF4-FFF2-40B4-BE49-F238E27FC236}">
                  <a16:creationId xmlns:a16="http://schemas.microsoft.com/office/drawing/2014/main" id="{74AFA69E-5400-2EF6-DEF5-B36994040F51}"/>
                </a:ext>
              </a:extLst>
            </p:cNvPr>
            <p:cNvSpPr/>
            <p:nvPr/>
          </p:nvSpPr>
          <p:spPr>
            <a:xfrm>
              <a:off x="508000" y="1164644"/>
              <a:ext cx="1612200" cy="24151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Sprendimų priėmimo procesas</a:t>
              </a:r>
            </a:p>
          </p:txBody>
        </p:sp>
        <p:sp>
          <p:nvSpPr>
            <p:cNvPr id="6" name="Rectangle 5">
              <a:extLst>
                <a:ext uri="{FF2B5EF4-FFF2-40B4-BE49-F238E27FC236}">
                  <a16:creationId xmlns:a16="http://schemas.microsoft.com/office/drawing/2014/main" id="{1554BD4F-BBF8-49C0-93EB-05287362D7CE}"/>
                </a:ext>
              </a:extLst>
            </p:cNvPr>
            <p:cNvSpPr/>
            <p:nvPr/>
          </p:nvSpPr>
          <p:spPr>
            <a:xfrm>
              <a:off x="2230000" y="1164644"/>
              <a:ext cx="6355200" cy="24151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Žalos, padarytos EP, apskaičiavimas.</a:t>
              </a:r>
            </a:p>
          </p:txBody>
        </p:sp>
        <p:sp>
          <p:nvSpPr>
            <p:cNvPr id="7" name="Rectangle 6">
              <a:extLst>
                <a:ext uri="{FF2B5EF4-FFF2-40B4-BE49-F238E27FC236}">
                  <a16:creationId xmlns:a16="http://schemas.microsoft.com/office/drawing/2014/main" id="{7795A75A-5ED1-688C-0CD4-5F7CE3E07CBB}"/>
                </a:ext>
              </a:extLst>
            </p:cNvPr>
            <p:cNvSpPr/>
            <p:nvPr/>
          </p:nvSpPr>
          <p:spPr>
            <a:xfrm>
              <a:off x="508000" y="1717630"/>
              <a:ext cx="1612200" cy="286870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Preliminarūs pasiūlymai dėl teisės akto keitimo / naujo priėmimo</a:t>
              </a:r>
            </a:p>
          </p:txBody>
        </p:sp>
        <p:sp>
          <p:nvSpPr>
            <p:cNvPr id="8" name="Rectangle 7">
              <a:extLst>
                <a:ext uri="{FF2B5EF4-FFF2-40B4-BE49-F238E27FC236}">
                  <a16:creationId xmlns:a16="http://schemas.microsoft.com/office/drawing/2014/main" id="{E0373C49-A382-68F8-1DA2-7606D30F669B}"/>
                </a:ext>
              </a:extLst>
            </p:cNvPr>
            <p:cNvSpPr/>
            <p:nvPr/>
          </p:nvSpPr>
          <p:spPr>
            <a:xfrm>
              <a:off x="2230000" y="1717630"/>
              <a:ext cx="6355200" cy="43599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papildyti 32 straipsnį „</a:t>
              </a:r>
              <a:r>
                <a:rPr lang="pt-BR" sz="800" dirty="0">
                  <a:solidFill>
                    <a:schemeClr val="tx1"/>
                  </a:solidFill>
                </a:rPr>
                <a:t>Žala aplinkai, aplinkos būklės atkūrimas ir žalos aplinkai atlyginimas.</a:t>
              </a:r>
              <a:r>
                <a:rPr lang="lt-LT" sz="800" dirty="0">
                  <a:solidFill>
                    <a:schemeClr val="tx1"/>
                  </a:solidFill>
                </a:rPr>
                <a:t>“, t. y. siūloma pripažinimo, kad žala aplinkai padaryta, atvejus papildyti dar vienu punktu: „5) ekosisteminėms paslaugoms, t. y. ekosistemų teikiamai naudai ekonominei ir kitokiai žmonių veiklai“.</a:t>
              </a:r>
            </a:p>
          </p:txBody>
        </p:sp>
        <p:sp>
          <p:nvSpPr>
            <p:cNvPr id="9" name="Rectangle 8">
              <a:extLst>
                <a:ext uri="{FF2B5EF4-FFF2-40B4-BE49-F238E27FC236}">
                  <a16:creationId xmlns:a16="http://schemas.microsoft.com/office/drawing/2014/main" id="{7E57C526-E05A-D6ED-D47D-865EC1587B8F}"/>
                </a:ext>
              </a:extLst>
            </p:cNvPr>
            <p:cNvSpPr/>
            <p:nvPr/>
          </p:nvSpPr>
          <p:spPr>
            <a:xfrm>
              <a:off x="508000" y="1430919"/>
              <a:ext cx="1612200" cy="26195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Keičiamas teisės aktas</a:t>
              </a:r>
            </a:p>
          </p:txBody>
        </p:sp>
        <p:sp>
          <p:nvSpPr>
            <p:cNvPr id="10" name="Rectangle 9">
              <a:extLst>
                <a:ext uri="{FF2B5EF4-FFF2-40B4-BE49-F238E27FC236}">
                  <a16:creationId xmlns:a16="http://schemas.microsoft.com/office/drawing/2014/main" id="{3A8B4325-29CE-0280-0F31-75710B4C9F08}"/>
                </a:ext>
              </a:extLst>
            </p:cNvPr>
            <p:cNvSpPr/>
            <p:nvPr/>
          </p:nvSpPr>
          <p:spPr>
            <a:xfrm>
              <a:off x="2230000" y="1430919"/>
              <a:ext cx="6355200" cy="26195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LR aplinkos apsaugos įstatymas.</a:t>
              </a:r>
            </a:p>
          </p:txBody>
        </p:sp>
        <p:sp>
          <p:nvSpPr>
            <p:cNvPr id="11" name="Rectangle 10">
              <a:extLst>
                <a:ext uri="{FF2B5EF4-FFF2-40B4-BE49-F238E27FC236}">
                  <a16:creationId xmlns:a16="http://schemas.microsoft.com/office/drawing/2014/main" id="{2C17486F-D9C8-16C6-69CF-70C640897D5B}"/>
                </a:ext>
              </a:extLst>
            </p:cNvPr>
            <p:cNvSpPr/>
            <p:nvPr/>
          </p:nvSpPr>
          <p:spPr>
            <a:xfrm>
              <a:off x="508000" y="898369"/>
              <a:ext cx="1612200" cy="24151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Modelio apibūdinimas</a:t>
              </a:r>
            </a:p>
          </p:txBody>
        </p:sp>
        <p:sp>
          <p:nvSpPr>
            <p:cNvPr id="12" name="Rectangle 11">
              <a:extLst>
                <a:ext uri="{FF2B5EF4-FFF2-40B4-BE49-F238E27FC236}">
                  <a16:creationId xmlns:a16="http://schemas.microsoft.com/office/drawing/2014/main" id="{8BFF8BEF-A1FA-C9BB-DF27-02B3D56FC1EE}"/>
                </a:ext>
              </a:extLst>
            </p:cNvPr>
            <p:cNvSpPr/>
            <p:nvPr/>
          </p:nvSpPr>
          <p:spPr>
            <a:xfrm>
              <a:off x="2230000" y="898369"/>
              <a:ext cx="6355200" cy="24151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žalos vertinimą papildyti žalos EP vertinimu. </a:t>
              </a:r>
            </a:p>
          </p:txBody>
        </p:sp>
        <p:sp>
          <p:nvSpPr>
            <p:cNvPr id="13" name="Rectangle 12">
              <a:extLst>
                <a:ext uri="{FF2B5EF4-FFF2-40B4-BE49-F238E27FC236}">
                  <a16:creationId xmlns:a16="http://schemas.microsoft.com/office/drawing/2014/main" id="{03C25DA4-743B-BA59-F967-A5922364E9E7}"/>
                </a:ext>
              </a:extLst>
            </p:cNvPr>
            <p:cNvSpPr/>
            <p:nvPr/>
          </p:nvSpPr>
          <p:spPr>
            <a:xfrm>
              <a:off x="2230000" y="2178383"/>
              <a:ext cx="6355200" cy="648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papildyti 32 straipsnį „</a:t>
              </a:r>
              <a:r>
                <a:rPr lang="pt-BR" sz="800" dirty="0">
                  <a:solidFill>
                    <a:schemeClr val="tx1"/>
                  </a:solidFill>
                </a:rPr>
                <a:t>Žala aplinkai, aplinkos būklės atkūrimas ir žalos aplinkai atlyginimas.</a:t>
              </a:r>
              <a:r>
                <a:rPr lang="lt-LT" sz="800" dirty="0">
                  <a:solidFill>
                    <a:schemeClr val="tx1"/>
                  </a:solidFill>
                </a:rPr>
                <a:t>“: „Žala aplinkai vertinama ir žalos aplinkai atlyginimo dydis apskaičiuojamas pagal aplinkos ministro patvirtintą metodiką, įvertinant pirminę aplinkos būklę (sąlygas), neigiamo poveikio aplinkai reikšmingumą, natūralaus aplinkos atsikūrimo galimybes ir laiką, atliktus veiksmus, užtikrinančius teršalų ir (arba) kitokių darančių žalą aplinkai veiksnių skubią kontrolę, sulaikymą, pašalinimą ar kitokį valdymą siekiant sumažinti ar išvengti didesnės žalos aplinkai, neigiamo poveikio žmonių sveikatai, </a:t>
              </a:r>
              <a:r>
                <a:rPr lang="lt-LT" sz="800" b="1" dirty="0">
                  <a:solidFill>
                    <a:schemeClr val="tx1"/>
                  </a:solidFill>
                </a:rPr>
                <a:t>ekosisteminėms paslaugoms </a:t>
              </a:r>
              <a:r>
                <a:rPr lang="lt-LT" sz="800" dirty="0">
                  <a:solidFill>
                    <a:schemeClr val="tx1"/>
                  </a:solidFill>
                </a:rPr>
                <a:t>ar tolesnio aplinkos elementų funkcijų pablogėjimo, taip pat pritaikytas aplinkos atkūrimo priemones.“</a:t>
              </a:r>
            </a:p>
          </p:txBody>
        </p:sp>
        <p:sp>
          <p:nvSpPr>
            <p:cNvPr id="14" name="Rectangle 13">
              <a:extLst>
                <a:ext uri="{FF2B5EF4-FFF2-40B4-BE49-F238E27FC236}">
                  <a16:creationId xmlns:a16="http://schemas.microsoft.com/office/drawing/2014/main" id="{475CFD44-9DF9-3A6F-BE3E-581C7D49F800}"/>
                </a:ext>
              </a:extLst>
            </p:cNvPr>
            <p:cNvSpPr/>
            <p:nvPr/>
          </p:nvSpPr>
          <p:spPr>
            <a:xfrm>
              <a:off x="2230000" y="2851140"/>
              <a:ext cx="6355200" cy="173519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parengti naują teisės aktą – Žalos aplinkai, kai sutrikdomas arba nutraukiamas ekosisteminių paslaugų teikimas, skaičiavimo </a:t>
              </a:r>
              <a:r>
                <a:rPr lang="lt-LT" sz="800" dirty="0" err="1">
                  <a:solidFill>
                    <a:schemeClr val="tx1"/>
                  </a:solidFill>
                </a:rPr>
                <a:t>metodik</a:t>
              </a:r>
              <a:r>
                <a:rPr lang="en-GB" sz="800" dirty="0">
                  <a:solidFill>
                    <a:schemeClr val="tx1"/>
                  </a:solidFill>
                </a:rPr>
                <a:t>a</a:t>
              </a:r>
              <a:r>
                <a:rPr lang="lt-LT" sz="800" dirty="0">
                  <a:solidFill>
                    <a:schemeClr val="tx1"/>
                  </a:solidFill>
                </a:rPr>
                <a:t>. Šioje metodikoje siūloma įtraukti tokius aspektus (skyrius):</a:t>
              </a:r>
            </a:p>
            <a:p>
              <a:pPr marL="171450" indent="-171450" algn="just">
                <a:buFont typeface="Arial" panose="020B0604020202020204" pitchFamily="34" charset="0"/>
                <a:buChar char="•"/>
              </a:pPr>
              <a:r>
                <a:rPr lang="lt-LT" sz="800" dirty="0">
                  <a:solidFill>
                    <a:schemeClr val="tx1"/>
                  </a:solidFill>
                </a:rPr>
                <a:t>bendrosios nuostatos, kuriose būtų apibūdinta metodikos paskirtis ir taikymas, sąsajos su kitomis metodikomis, kitos bendrosios nuostatos;</a:t>
              </a:r>
            </a:p>
            <a:p>
              <a:pPr marL="171450" indent="-171450" algn="just">
                <a:buFont typeface="Arial" panose="020B0604020202020204" pitchFamily="34" charset="0"/>
                <a:buChar char="•"/>
              </a:pPr>
              <a:r>
                <a:rPr lang="lt-LT" sz="800" dirty="0">
                  <a:solidFill>
                    <a:schemeClr val="tx1"/>
                  </a:solidFill>
                </a:rPr>
                <a:t>vartojamos sąvokos (jei būtų poreikis; jei tokio poreikio nebūtų, tuomet įtraukti punktą į bendrąsias nuostatas);</a:t>
              </a:r>
            </a:p>
            <a:p>
              <a:pPr marL="171450" indent="-171450" algn="just">
                <a:buFont typeface="Arial" panose="020B0604020202020204" pitchFamily="34" charset="0"/>
                <a:buChar char="•"/>
              </a:pPr>
              <a:r>
                <a:rPr lang="lt-LT" sz="800" dirty="0">
                  <a:solidFill>
                    <a:schemeClr val="tx1"/>
                  </a:solidFill>
                </a:rPr>
                <a:t>poveikio EP nustatymas (pateikiamas proceso apibūdinimas: teritorijos, kurioje padaryta žala aplinkai, apibrėžimo gairės (gali būti išskirta tiesiogiai ir potencialiai paveikta teritorija), EP, kurių teikimas sutrikdytas ar nutrauktas identifikavimas, laikotarpio, kurį EP teikimas buvo sutrikdytas ar nutrauktas, nustatymo gairės);</a:t>
              </a:r>
            </a:p>
            <a:p>
              <a:pPr marL="171450" indent="-171450" algn="just">
                <a:buFont typeface="Arial" panose="020B0604020202020204" pitchFamily="34" charset="0"/>
                <a:buChar char="•"/>
              </a:pPr>
              <a:r>
                <a:rPr lang="lt-LT" sz="800" dirty="0">
                  <a:solidFill>
                    <a:schemeClr val="tx1"/>
                  </a:solidFill>
                </a:rPr>
                <a:t>aplinkai padarytos žalos atlyginimo dydžio skaičiavimas (pateikiama žalos atlyginimo dydžio apskaičiavimo formulė, į kurią turėtų būti įtraukiami EP įverčiai, indeksavimo koeficientas (pagal poreikį, priklausomai nuo pasiūlytų įverčių), poveikio mastas (išreiškiamas EP mato vienetais, kurie priklauso nuo konkrečios EP), poveikio trukmė arba jos koeficientas, kitos dedamosios pagal poreikį);</a:t>
              </a:r>
            </a:p>
            <a:p>
              <a:pPr marL="171450" indent="-171450" algn="just">
                <a:buFont typeface="Arial" panose="020B0604020202020204" pitchFamily="34" charset="0"/>
                <a:buChar char="•"/>
              </a:pPr>
              <a:r>
                <a:rPr lang="lt-LT" sz="800" dirty="0">
                  <a:solidFill>
                    <a:schemeClr val="tx1"/>
                  </a:solidFill>
                </a:rPr>
                <a:t>bazinių žalos apskaičiavimo tarifų indeksavimo tvarka (pagal poreikį);</a:t>
              </a:r>
            </a:p>
            <a:p>
              <a:pPr marL="171450" indent="-171450" algn="just">
                <a:buFont typeface="Arial" panose="020B0604020202020204" pitchFamily="34" charset="0"/>
                <a:buChar char="•"/>
              </a:pPr>
              <a:r>
                <a:rPr lang="lt-LT" sz="800" dirty="0">
                  <a:solidFill>
                    <a:schemeClr val="tx1"/>
                  </a:solidFill>
                </a:rPr>
                <a:t>EP įverčiai (tarifai);</a:t>
              </a:r>
            </a:p>
            <a:p>
              <a:pPr marL="171450" indent="-171450" algn="just">
                <a:buFont typeface="Arial" panose="020B0604020202020204" pitchFamily="34" charset="0"/>
                <a:buChar char="•"/>
              </a:pPr>
              <a:r>
                <a:rPr lang="lt-LT" sz="800" dirty="0">
                  <a:solidFill>
                    <a:schemeClr val="tx1"/>
                  </a:solidFill>
                </a:rPr>
                <a:t>atsakomybė sutrikdžius ar nutraukus EP teikimą;</a:t>
              </a:r>
            </a:p>
            <a:p>
              <a:pPr marL="171450" indent="-171450" algn="just">
                <a:buFont typeface="Arial" panose="020B0604020202020204" pitchFamily="34" charset="0"/>
                <a:buChar char="•"/>
              </a:pPr>
              <a:r>
                <a:rPr lang="lt-LT" sz="800" dirty="0">
                  <a:solidFill>
                    <a:schemeClr val="tx1"/>
                  </a:solidFill>
                </a:rPr>
                <a:t>kitos nuostatos pagal poreikį.</a:t>
              </a:r>
            </a:p>
          </p:txBody>
        </p:sp>
      </p:grpSp>
    </p:spTree>
    <p:extLst>
      <p:ext uri="{BB962C8B-B14F-4D97-AF65-F5344CB8AC3E}">
        <p14:creationId xmlns:p14="http://schemas.microsoft.com/office/powerpoint/2010/main" val="305404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FBC6-9B19-54A2-7C43-7776173DA992}"/>
              </a:ext>
            </a:extLst>
          </p:cNvPr>
          <p:cNvSpPr>
            <a:spLocks noGrp="1"/>
          </p:cNvSpPr>
          <p:nvPr>
            <p:ph type="title"/>
          </p:nvPr>
        </p:nvSpPr>
        <p:spPr>
          <a:xfrm>
            <a:off x="533400" y="413468"/>
            <a:ext cx="8064500" cy="609398"/>
          </a:xfrm>
        </p:spPr>
        <p:txBody>
          <a:bodyPr/>
          <a:lstStyle/>
          <a:p>
            <a:r>
              <a:rPr lang="lt-LT" dirty="0">
                <a:solidFill>
                  <a:schemeClr val="tx1"/>
                </a:solidFill>
              </a:rPr>
              <a:t>EP vertinimo integravimo į gamtinio karkaso teritorijų tvarkymo krypčių ir priemonių nustatymą modelis</a:t>
            </a:r>
          </a:p>
        </p:txBody>
      </p:sp>
      <p:sp>
        <p:nvSpPr>
          <p:cNvPr id="3" name="Slide Number Placeholder 2">
            <a:extLst>
              <a:ext uri="{FF2B5EF4-FFF2-40B4-BE49-F238E27FC236}">
                <a16:creationId xmlns:a16="http://schemas.microsoft.com/office/drawing/2014/main" id="{DC17A43B-615B-9B93-619B-598E022F1C17}"/>
              </a:ext>
            </a:extLst>
          </p:cNvPr>
          <p:cNvSpPr>
            <a:spLocks noGrp="1"/>
          </p:cNvSpPr>
          <p:nvPr>
            <p:ph type="sldNum" sz="quarter" idx="12"/>
          </p:nvPr>
        </p:nvSpPr>
        <p:spPr/>
        <p:txBody>
          <a:bodyPr/>
          <a:lstStyle/>
          <a:p>
            <a:fld id="{42B1E8F1-27DF-3C4C-AF5E-F329429EDE92}" type="slidenum">
              <a:rPr lang="lt-LT" smtClean="0"/>
              <a:t>17</a:t>
            </a:fld>
            <a:endParaRPr lang="lt-LT"/>
          </a:p>
        </p:txBody>
      </p:sp>
      <p:grpSp>
        <p:nvGrpSpPr>
          <p:cNvPr id="26" name="Group 25">
            <a:extLst>
              <a:ext uri="{FF2B5EF4-FFF2-40B4-BE49-F238E27FC236}">
                <a16:creationId xmlns:a16="http://schemas.microsoft.com/office/drawing/2014/main" id="{4F1ACD84-F0C6-D1A4-0483-E64CDC966CE5}"/>
              </a:ext>
            </a:extLst>
          </p:cNvPr>
          <p:cNvGrpSpPr/>
          <p:nvPr/>
        </p:nvGrpSpPr>
        <p:grpSpPr>
          <a:xfrm>
            <a:off x="533400" y="1150366"/>
            <a:ext cx="8077200" cy="2694434"/>
            <a:chOff x="533400" y="1150366"/>
            <a:chExt cx="8077200" cy="2694434"/>
          </a:xfrm>
        </p:grpSpPr>
        <p:sp>
          <p:nvSpPr>
            <p:cNvPr id="16" name="Rectangle 15">
              <a:extLst>
                <a:ext uri="{FF2B5EF4-FFF2-40B4-BE49-F238E27FC236}">
                  <a16:creationId xmlns:a16="http://schemas.microsoft.com/office/drawing/2014/main" id="{0A41D6CB-B661-CAEE-26CD-5742625D1EB8}"/>
                </a:ext>
              </a:extLst>
            </p:cNvPr>
            <p:cNvSpPr/>
            <p:nvPr/>
          </p:nvSpPr>
          <p:spPr>
            <a:xfrm>
              <a:off x="533400" y="1490215"/>
              <a:ext cx="1612200" cy="27876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17" name="Rectangle 16">
              <a:extLst>
                <a:ext uri="{FF2B5EF4-FFF2-40B4-BE49-F238E27FC236}">
                  <a16:creationId xmlns:a16="http://schemas.microsoft.com/office/drawing/2014/main" id="{1515F129-FA3B-D035-D4FF-FDBF400AB6AC}"/>
                </a:ext>
              </a:extLst>
            </p:cNvPr>
            <p:cNvSpPr/>
            <p:nvPr/>
          </p:nvSpPr>
          <p:spPr>
            <a:xfrm>
              <a:off x="2255400" y="1490215"/>
              <a:ext cx="6355200" cy="27876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Gamtinio karkaso teritorijų tvarkymo krypčių nustatymas.</a:t>
              </a:r>
            </a:p>
          </p:txBody>
        </p:sp>
        <p:sp>
          <p:nvSpPr>
            <p:cNvPr id="18" name="Rectangle 17">
              <a:extLst>
                <a:ext uri="{FF2B5EF4-FFF2-40B4-BE49-F238E27FC236}">
                  <a16:creationId xmlns:a16="http://schemas.microsoft.com/office/drawing/2014/main" id="{D1594609-3F64-2C97-AF89-8758D3EA539A}"/>
                </a:ext>
              </a:extLst>
            </p:cNvPr>
            <p:cNvSpPr/>
            <p:nvPr/>
          </p:nvSpPr>
          <p:spPr>
            <a:xfrm>
              <a:off x="533400" y="2137232"/>
              <a:ext cx="1612200" cy="170756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lt-LT" sz="1000" dirty="0"/>
                <a:t>Preliminarūs pasiūlymai dėl dokumento keitimo / naujo priėmimo</a:t>
              </a:r>
            </a:p>
          </p:txBody>
        </p:sp>
        <p:sp>
          <p:nvSpPr>
            <p:cNvPr id="19" name="Rectangle 18">
              <a:extLst>
                <a:ext uri="{FF2B5EF4-FFF2-40B4-BE49-F238E27FC236}">
                  <a16:creationId xmlns:a16="http://schemas.microsoft.com/office/drawing/2014/main" id="{B95A0A3A-7F76-696B-3BB3-978391F8D868}"/>
                </a:ext>
              </a:extLst>
            </p:cNvPr>
            <p:cNvSpPr/>
            <p:nvPr/>
          </p:nvSpPr>
          <p:spPr>
            <a:xfrm>
              <a:off x="2255400" y="2137232"/>
              <a:ext cx="3102600" cy="170756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Siūloma papildyti 23 punktą: „23. Naujai formuojamos gamtinio karkaso teritorijos (be Lietuvos Respublikos saugomų teritorijų įstatymo 21 straipsnyje nurodytų funkcijų) turi tarnauti biologinės įvairovės gausinimui, natūralių ir pusiau natūralių buveinių fragmentacijos mažinimui, </a:t>
              </a:r>
              <a:r>
                <a:rPr lang="lt-LT" sz="800" b="1" dirty="0">
                  <a:solidFill>
                    <a:schemeClr val="tx1"/>
                  </a:solidFill>
                </a:rPr>
                <a:t>ekosisteminių paslaugų teikimui, ypač </a:t>
              </a:r>
              <a:r>
                <a:rPr lang="lt-LT" sz="800" dirty="0">
                  <a:solidFill>
                    <a:schemeClr val="tx1"/>
                  </a:solidFill>
                </a:rPr>
                <a:t>nepageidaujamų gamtinių procesų (vandens ir vėjo erozija, karstas, nuošliaužos ir pan.) reguliavimui, ekstensyviai, pažintinei rekreacijai plėtoti, estetinėms vietovės charakteristikoms pabrėžti ir jas turtinti.“</a:t>
              </a:r>
            </a:p>
          </p:txBody>
        </p:sp>
        <p:sp>
          <p:nvSpPr>
            <p:cNvPr id="20" name="Rectangle 19">
              <a:extLst>
                <a:ext uri="{FF2B5EF4-FFF2-40B4-BE49-F238E27FC236}">
                  <a16:creationId xmlns:a16="http://schemas.microsoft.com/office/drawing/2014/main" id="{1BC1C52C-58B8-EE7D-0827-D72E9B4F251F}"/>
                </a:ext>
              </a:extLst>
            </p:cNvPr>
            <p:cNvSpPr/>
            <p:nvPr/>
          </p:nvSpPr>
          <p:spPr>
            <a:xfrm>
              <a:off x="5508000" y="2137231"/>
              <a:ext cx="3102600" cy="170756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Gamtinio karkaso nuostatuose nurodyta, kad gamtinio karkaso teritorijoms turi būti nustatomos gamtinio karkaso teritorijų tvarkymo ir apsaugos kryptys ir (ar) reikalavimai, tačiau nėra detalizuojama, kaip tai turi būti atliekama. Detalesnis šio proceso paaiškinimas pateikiamas Gamtinio karkaso nustatymo ir praktinio taikymo metodikoje. Atsižvelgiant į tai, siūloma pildyti metodiką.</a:t>
              </a:r>
            </a:p>
            <a:p>
              <a:pPr algn="just"/>
              <a:endParaRPr lang="lt-LT" sz="800" dirty="0">
                <a:solidFill>
                  <a:schemeClr val="tx1"/>
                </a:solidFill>
              </a:endParaRPr>
            </a:p>
            <a:p>
              <a:pPr algn="just"/>
              <a:r>
                <a:rPr lang="lt-LT" sz="800" dirty="0">
                  <a:solidFill>
                    <a:schemeClr val="tx1"/>
                  </a:solidFill>
                </a:rPr>
                <a:t>Siūloma 8 metodikos skyrių, kuriame aprašomas gamtinio karkaso teritorijos dalių tvarkymo tipų nustatymas, papildyti EP aspektu, kad EP analizuojamos kaip vienas iš tvarkymo tipui nustatyti naudingų ir reikalingų pagrindų (šiuo metu jau yra minimas teritorijos savitas ir būsimas naudojimo pobūdis, taip pat kalbama apie socialines funkcijas, visa tai galėtų būti išreiškiama kaip EP).</a:t>
              </a:r>
            </a:p>
          </p:txBody>
        </p:sp>
        <p:sp>
          <p:nvSpPr>
            <p:cNvPr id="21" name="Rectangle 20">
              <a:extLst>
                <a:ext uri="{FF2B5EF4-FFF2-40B4-BE49-F238E27FC236}">
                  <a16:creationId xmlns:a16="http://schemas.microsoft.com/office/drawing/2014/main" id="{8C74F574-032E-A9E0-F7AD-97DDF4F7CDF6}"/>
                </a:ext>
              </a:extLst>
            </p:cNvPr>
            <p:cNvSpPr/>
            <p:nvPr/>
          </p:nvSpPr>
          <p:spPr>
            <a:xfrm>
              <a:off x="533400" y="1813724"/>
              <a:ext cx="1612200" cy="27876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dokumentas</a:t>
              </a:r>
            </a:p>
          </p:txBody>
        </p:sp>
        <p:sp>
          <p:nvSpPr>
            <p:cNvPr id="22" name="Rectangle 21">
              <a:extLst>
                <a:ext uri="{FF2B5EF4-FFF2-40B4-BE49-F238E27FC236}">
                  <a16:creationId xmlns:a16="http://schemas.microsoft.com/office/drawing/2014/main" id="{744E12D0-DF23-F07E-1904-862079948B13}"/>
                </a:ext>
              </a:extLst>
            </p:cNvPr>
            <p:cNvSpPr/>
            <p:nvPr/>
          </p:nvSpPr>
          <p:spPr>
            <a:xfrm>
              <a:off x="2255400" y="1813724"/>
              <a:ext cx="3102600" cy="27876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Gamtinio karkaso nuostatai</a:t>
              </a:r>
            </a:p>
          </p:txBody>
        </p:sp>
        <p:sp>
          <p:nvSpPr>
            <p:cNvPr id="23" name="Rectangle 22">
              <a:extLst>
                <a:ext uri="{FF2B5EF4-FFF2-40B4-BE49-F238E27FC236}">
                  <a16:creationId xmlns:a16="http://schemas.microsoft.com/office/drawing/2014/main" id="{86F6EEFE-E520-4D92-BFCF-E0C43D606586}"/>
                </a:ext>
              </a:extLst>
            </p:cNvPr>
            <p:cNvSpPr/>
            <p:nvPr/>
          </p:nvSpPr>
          <p:spPr>
            <a:xfrm>
              <a:off x="533400" y="1150366"/>
              <a:ext cx="1612200" cy="29510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24" name="Rectangle 23">
              <a:extLst>
                <a:ext uri="{FF2B5EF4-FFF2-40B4-BE49-F238E27FC236}">
                  <a16:creationId xmlns:a16="http://schemas.microsoft.com/office/drawing/2014/main" id="{0B1FCE43-49D8-3ACD-3293-C71B6B94F77D}"/>
                </a:ext>
              </a:extLst>
            </p:cNvPr>
            <p:cNvSpPr/>
            <p:nvPr/>
          </p:nvSpPr>
          <p:spPr>
            <a:xfrm>
              <a:off x="2255400" y="1150366"/>
              <a:ext cx="6355200" cy="29510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EP vertinimą integruoti į gamtinio karkaso teritorijos tvarkymo krypčių ir priemonių nustatymo procesą. </a:t>
              </a:r>
            </a:p>
          </p:txBody>
        </p:sp>
        <p:sp>
          <p:nvSpPr>
            <p:cNvPr id="25" name="Rectangle 24">
              <a:extLst>
                <a:ext uri="{FF2B5EF4-FFF2-40B4-BE49-F238E27FC236}">
                  <a16:creationId xmlns:a16="http://schemas.microsoft.com/office/drawing/2014/main" id="{EA681A6B-B6D8-0B46-C993-74E722F22A2D}"/>
                </a:ext>
              </a:extLst>
            </p:cNvPr>
            <p:cNvSpPr/>
            <p:nvPr/>
          </p:nvSpPr>
          <p:spPr>
            <a:xfrm>
              <a:off x="5508000" y="1813724"/>
              <a:ext cx="3102600" cy="27876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Gamtinio karkaso nustatymo ir praktinio taikymo metodika (2016-2017).</a:t>
              </a:r>
            </a:p>
          </p:txBody>
        </p:sp>
      </p:grpSp>
    </p:spTree>
    <p:extLst>
      <p:ext uri="{BB962C8B-B14F-4D97-AF65-F5344CB8AC3E}">
        <p14:creationId xmlns:p14="http://schemas.microsoft.com/office/powerpoint/2010/main" val="428963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AED-C732-EB47-2177-3F3BCBAF5821}"/>
              </a:ext>
            </a:extLst>
          </p:cNvPr>
          <p:cNvSpPr>
            <a:spLocks noGrp="1"/>
          </p:cNvSpPr>
          <p:nvPr>
            <p:ph type="title"/>
          </p:nvPr>
        </p:nvSpPr>
        <p:spPr>
          <a:xfrm>
            <a:off x="533400" y="413468"/>
            <a:ext cx="8064500" cy="609398"/>
          </a:xfrm>
        </p:spPr>
        <p:txBody>
          <a:bodyPr/>
          <a:lstStyle/>
          <a:p>
            <a:r>
              <a:rPr lang="lt-LT" dirty="0">
                <a:solidFill>
                  <a:schemeClr val="tx1"/>
                </a:solidFill>
              </a:rPr>
              <a:t>EP vertinimo integravimo į saugomų teritorijų steigimo procesą modelis</a:t>
            </a:r>
          </a:p>
        </p:txBody>
      </p:sp>
      <p:sp>
        <p:nvSpPr>
          <p:cNvPr id="3" name="Slide Number Placeholder 2">
            <a:extLst>
              <a:ext uri="{FF2B5EF4-FFF2-40B4-BE49-F238E27FC236}">
                <a16:creationId xmlns:a16="http://schemas.microsoft.com/office/drawing/2014/main" id="{754ADDAE-D730-D9B3-8CC9-30142F33111D}"/>
              </a:ext>
            </a:extLst>
          </p:cNvPr>
          <p:cNvSpPr>
            <a:spLocks noGrp="1"/>
          </p:cNvSpPr>
          <p:nvPr>
            <p:ph type="sldNum" sz="quarter" idx="12"/>
          </p:nvPr>
        </p:nvSpPr>
        <p:spPr/>
        <p:txBody>
          <a:bodyPr/>
          <a:lstStyle/>
          <a:p>
            <a:fld id="{42B1E8F1-27DF-3C4C-AF5E-F329429EDE92}" type="slidenum">
              <a:rPr lang="lt-LT" smtClean="0"/>
              <a:t>18</a:t>
            </a:fld>
            <a:endParaRPr lang="lt-LT"/>
          </a:p>
        </p:txBody>
      </p:sp>
      <p:grpSp>
        <p:nvGrpSpPr>
          <p:cNvPr id="4" name="Group 3">
            <a:extLst>
              <a:ext uri="{FF2B5EF4-FFF2-40B4-BE49-F238E27FC236}">
                <a16:creationId xmlns:a16="http://schemas.microsoft.com/office/drawing/2014/main" id="{65882052-2DC4-DDFE-ECC0-E43010A14EA6}"/>
              </a:ext>
            </a:extLst>
          </p:cNvPr>
          <p:cNvGrpSpPr/>
          <p:nvPr/>
        </p:nvGrpSpPr>
        <p:grpSpPr>
          <a:xfrm>
            <a:off x="520700" y="1253097"/>
            <a:ext cx="8077200" cy="2395426"/>
            <a:chOff x="533400" y="553348"/>
            <a:chExt cx="8077200" cy="1794804"/>
          </a:xfrm>
        </p:grpSpPr>
        <p:sp>
          <p:nvSpPr>
            <p:cNvPr id="5" name="Rectangle 4">
              <a:extLst>
                <a:ext uri="{FF2B5EF4-FFF2-40B4-BE49-F238E27FC236}">
                  <a16:creationId xmlns:a16="http://schemas.microsoft.com/office/drawing/2014/main" id="{0EFBC3F0-5F95-5347-F180-260C42A9D686}"/>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80D70CE1-2AF4-B6F5-EEA9-16E93B871BAD}"/>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Pasiūlymo steigti saugomą teritoriją rengimas.</a:t>
              </a:r>
            </a:p>
          </p:txBody>
        </p:sp>
        <p:sp>
          <p:nvSpPr>
            <p:cNvPr id="7" name="Rectangle 6">
              <a:extLst>
                <a:ext uri="{FF2B5EF4-FFF2-40B4-BE49-F238E27FC236}">
                  <a16:creationId xmlns:a16="http://schemas.microsoft.com/office/drawing/2014/main" id="{147CB5DF-63EC-D289-3B7E-FC135A992203}"/>
                </a:ext>
              </a:extLst>
            </p:cNvPr>
            <p:cNvSpPr/>
            <p:nvPr/>
          </p:nvSpPr>
          <p:spPr>
            <a:xfrm>
              <a:off x="533400" y="1532284"/>
              <a:ext cx="1612200" cy="81586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C1425F3D-FA64-4292-6133-018D7DB4B270}"/>
                </a:ext>
              </a:extLst>
            </p:cNvPr>
            <p:cNvSpPr/>
            <p:nvPr/>
          </p:nvSpPr>
          <p:spPr>
            <a:xfrm>
              <a:off x="2255400" y="1522902"/>
              <a:ext cx="6355200" cy="81586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7 punktą „Pasiūlyme nurodoma: &lt;...&gt;“ papildyti nauju punktu (siūlytina prieš 7.2.4 punktą): „7.2.X. siūlomoje saugomoje teritorijoje teikiamas ekosistemines paslaugas, iš jų nurodant ekosistemines paslaugas, kurių teikimas gali pasikeisti (padidėti ar sumažėti) ar nutrūkti dėl saugomos teritorijos steigimo, ir ekosistemines paslaugas, kurių teikimas bus pradėtas ar išplėstas dėl saugomos teritorijos steigimo“.</a:t>
              </a:r>
            </a:p>
            <a:p>
              <a:pPr algn="just"/>
              <a:endParaRPr lang="lt-LT" sz="900" dirty="0">
                <a:solidFill>
                  <a:schemeClr val="tx1"/>
                </a:solidFill>
              </a:endParaRPr>
            </a:p>
            <a:p>
              <a:pPr algn="just"/>
              <a:r>
                <a:rPr lang="lt-LT" sz="900" dirty="0">
                  <a:solidFill>
                    <a:schemeClr val="tx1"/>
                  </a:solidFill>
                </a:rPr>
                <a:t>Siūloma papildyti 7.2.4 punktą: „7.2.4. veikla, daranti žalą gamtos vertybėms, vietovėms ar galinti joms pakenkti ir todėl reikia ją nutraukti ar apriboti, arba planuojama veikla </a:t>
              </a:r>
              <a:r>
                <a:rPr lang="lt-LT" sz="900" b="1" dirty="0">
                  <a:solidFill>
                    <a:schemeClr val="tx1"/>
                  </a:solidFill>
                </a:rPr>
                <a:t>ar </a:t>
              </a:r>
              <a:r>
                <a:rPr lang="lt-LT" sz="900" b="1" dirty="0" err="1">
                  <a:solidFill>
                    <a:schemeClr val="tx1"/>
                  </a:solidFill>
                </a:rPr>
                <a:t>ekosisteminė</a:t>
              </a:r>
              <a:r>
                <a:rPr lang="lt-LT" sz="900" b="1" dirty="0">
                  <a:solidFill>
                    <a:schemeClr val="tx1"/>
                  </a:solidFill>
                </a:rPr>
                <a:t> paslauga</a:t>
              </a:r>
              <a:r>
                <a:rPr lang="lt-LT" sz="900" dirty="0">
                  <a:solidFill>
                    <a:schemeClr val="tx1"/>
                  </a:solidFill>
                </a:rPr>
                <a:t>, dėl kurios siūloma keisti saugomos teritorijos ribas“.</a:t>
              </a:r>
            </a:p>
          </p:txBody>
        </p:sp>
        <p:sp>
          <p:nvSpPr>
            <p:cNvPr id="9" name="Rectangle 8">
              <a:extLst>
                <a:ext uri="{FF2B5EF4-FFF2-40B4-BE49-F238E27FC236}">
                  <a16:creationId xmlns:a16="http://schemas.microsoft.com/office/drawing/2014/main" id="{1C41B130-152E-FEC6-76B1-D22BA8A7DCCB}"/>
                </a:ext>
              </a:extLst>
            </p:cNvPr>
            <p:cNvSpPr/>
            <p:nvPr/>
          </p:nvSpPr>
          <p:spPr>
            <a:xfrm>
              <a:off x="533400" y="1276368"/>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0" name="Rectangle 9">
              <a:extLst>
                <a:ext uri="{FF2B5EF4-FFF2-40B4-BE49-F238E27FC236}">
                  <a16:creationId xmlns:a16="http://schemas.microsoft.com/office/drawing/2014/main" id="{B66BCE1C-3A50-DDC4-F69D-36520D1DB715}"/>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Pasiūlymų dėl saugomų teritorijų steigimo, jų ribų keitimo teikimo ir nagrinėjimo tvarkos aprašas.</a:t>
              </a:r>
            </a:p>
          </p:txBody>
        </p:sp>
        <p:sp>
          <p:nvSpPr>
            <p:cNvPr id="11" name="Rectangle 10">
              <a:extLst>
                <a:ext uri="{FF2B5EF4-FFF2-40B4-BE49-F238E27FC236}">
                  <a16:creationId xmlns:a16="http://schemas.microsoft.com/office/drawing/2014/main" id="{8C59AF33-242B-3EC2-FEC5-2D7931586C5B}"/>
                </a:ext>
              </a:extLst>
            </p:cNvPr>
            <p:cNvSpPr/>
            <p:nvPr/>
          </p:nvSpPr>
          <p:spPr>
            <a:xfrm>
              <a:off x="533400" y="553348"/>
              <a:ext cx="1612200" cy="45659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2" name="Rectangle 11">
              <a:extLst>
                <a:ext uri="{FF2B5EF4-FFF2-40B4-BE49-F238E27FC236}">
                  <a16:creationId xmlns:a16="http://schemas.microsoft.com/office/drawing/2014/main" id="{26C4C76C-B781-2D3A-181D-770C0203B4A9}"/>
                </a:ext>
              </a:extLst>
            </p:cNvPr>
            <p:cNvSpPr/>
            <p:nvPr/>
          </p:nvSpPr>
          <p:spPr>
            <a:xfrm>
              <a:off x="2255400" y="553348"/>
              <a:ext cx="6355200" cy="45659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a:t>
              </a:r>
              <a:r>
                <a:rPr lang="en-GB" sz="900" dirty="0">
                  <a:solidFill>
                    <a:schemeClr val="tx1"/>
                  </a:solidFill>
                </a:rPr>
                <a:t> </a:t>
              </a:r>
              <a:r>
                <a:rPr lang="lt-LT" sz="900" dirty="0">
                  <a:solidFill>
                    <a:schemeClr val="tx1"/>
                  </a:solidFill>
                </a:rPr>
                <a:t>integruoti nustatant prioritetines arba pagrindines teritorijoje teikiamas EP. Tokios EP skirsis priklausomai nuo teritorijos savybių, taip pat gali skirtis EP prioritetai priklausomai nuo saugojimo tikslų. Saugomose teritorijose prioritetas turi būti teikiamas gamtos išsaugojimo tikslams ir tai užtikrinančioms EP. Siūloma integravimą vykdyti rengiant pasiūlymą dėl saugomos teritorijos steigimo. </a:t>
              </a:r>
            </a:p>
          </p:txBody>
        </p:sp>
      </p:grpSp>
    </p:spTree>
    <p:extLst>
      <p:ext uri="{BB962C8B-B14F-4D97-AF65-F5344CB8AC3E}">
        <p14:creationId xmlns:p14="http://schemas.microsoft.com/office/powerpoint/2010/main" val="132667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3F8A-7B84-FB82-BEFA-C5FEF5E581C2}"/>
              </a:ext>
            </a:extLst>
          </p:cNvPr>
          <p:cNvSpPr>
            <a:spLocks noGrp="1"/>
          </p:cNvSpPr>
          <p:nvPr>
            <p:ph type="title"/>
          </p:nvPr>
        </p:nvSpPr>
        <p:spPr>
          <a:xfrm>
            <a:off x="533400" y="413468"/>
            <a:ext cx="8064500" cy="609398"/>
          </a:xfrm>
        </p:spPr>
        <p:txBody>
          <a:bodyPr/>
          <a:lstStyle/>
          <a:p>
            <a:r>
              <a:rPr lang="lt-LT" dirty="0">
                <a:solidFill>
                  <a:schemeClr val="tx1"/>
                </a:solidFill>
              </a:rPr>
              <a:t>EP vertinimo integravimo į invazinių rūšių populiacijos gausos reguliavimą modelis</a:t>
            </a:r>
          </a:p>
        </p:txBody>
      </p:sp>
      <p:sp>
        <p:nvSpPr>
          <p:cNvPr id="3" name="Slide Number Placeholder 2">
            <a:extLst>
              <a:ext uri="{FF2B5EF4-FFF2-40B4-BE49-F238E27FC236}">
                <a16:creationId xmlns:a16="http://schemas.microsoft.com/office/drawing/2014/main" id="{78057623-E809-FD9A-B122-838C4DBD780F}"/>
              </a:ext>
            </a:extLst>
          </p:cNvPr>
          <p:cNvSpPr>
            <a:spLocks noGrp="1"/>
          </p:cNvSpPr>
          <p:nvPr>
            <p:ph type="sldNum" sz="quarter" idx="12"/>
          </p:nvPr>
        </p:nvSpPr>
        <p:spPr/>
        <p:txBody>
          <a:bodyPr/>
          <a:lstStyle/>
          <a:p>
            <a:fld id="{42B1E8F1-27DF-3C4C-AF5E-F329429EDE92}" type="slidenum">
              <a:rPr lang="lt-LT" smtClean="0"/>
              <a:t>19</a:t>
            </a:fld>
            <a:endParaRPr lang="lt-LT"/>
          </a:p>
        </p:txBody>
      </p:sp>
      <p:grpSp>
        <p:nvGrpSpPr>
          <p:cNvPr id="4" name="Group 3">
            <a:extLst>
              <a:ext uri="{FF2B5EF4-FFF2-40B4-BE49-F238E27FC236}">
                <a16:creationId xmlns:a16="http://schemas.microsoft.com/office/drawing/2014/main" id="{40912B74-7B33-D99B-D982-9540711DF29A}"/>
              </a:ext>
            </a:extLst>
          </p:cNvPr>
          <p:cNvGrpSpPr/>
          <p:nvPr/>
        </p:nvGrpSpPr>
        <p:grpSpPr>
          <a:xfrm>
            <a:off x="495300" y="1278932"/>
            <a:ext cx="8077200" cy="1860337"/>
            <a:chOff x="533400" y="696784"/>
            <a:chExt cx="8077200" cy="1393882"/>
          </a:xfrm>
        </p:grpSpPr>
        <p:sp>
          <p:nvSpPr>
            <p:cNvPr id="5" name="Rectangle 4">
              <a:extLst>
                <a:ext uri="{FF2B5EF4-FFF2-40B4-BE49-F238E27FC236}">
                  <a16:creationId xmlns:a16="http://schemas.microsoft.com/office/drawing/2014/main" id="{7C90EAB7-B4BB-8E73-BB1A-C3A55F2C5F20}"/>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2E083603-C25B-448C-547C-7969AD006B23}"/>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Invazinių rūšių populiacijų gausos reguliavimo veiksmų plano rengimas.</a:t>
              </a:r>
            </a:p>
          </p:txBody>
        </p:sp>
        <p:sp>
          <p:nvSpPr>
            <p:cNvPr id="7" name="Rectangle 6">
              <a:extLst>
                <a:ext uri="{FF2B5EF4-FFF2-40B4-BE49-F238E27FC236}">
                  <a16:creationId xmlns:a16="http://schemas.microsoft.com/office/drawing/2014/main" id="{86538102-7C0C-91C0-A9F2-C58642FC0CA9}"/>
                </a:ext>
              </a:extLst>
            </p:cNvPr>
            <p:cNvSpPr/>
            <p:nvPr/>
          </p:nvSpPr>
          <p:spPr>
            <a:xfrm>
              <a:off x="533400" y="1532283"/>
              <a:ext cx="1612200" cy="55838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5D071584-23E5-104D-131E-1D4C26C810C3}"/>
                </a:ext>
              </a:extLst>
            </p:cNvPr>
            <p:cNvSpPr/>
            <p:nvPr/>
          </p:nvSpPr>
          <p:spPr>
            <a:xfrm>
              <a:off x="2255400" y="1522902"/>
              <a:ext cx="6355200" cy="55838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papildyti 15 punktą „Aprašant invazinės rūšies populiacijos, teritorijos būklę ir įvertinant, turi būti nurodyta: &lt;...&gt;“: „15.5. Invazinės rūšies keliamos grėsmės ir naikinimo būtinybė: nurodomos pagrindinės grėsmės, kylančios žmogaus sveikatai, biologinei įvairovei, saugomoms rūšims, kraštovaizdžiui, </a:t>
              </a:r>
              <a:r>
                <a:rPr lang="lt-LT" sz="900" b="1" dirty="0">
                  <a:solidFill>
                    <a:schemeClr val="tx1"/>
                  </a:solidFill>
                </a:rPr>
                <a:t>ekosisteminėms paslaugoms</a:t>
              </a:r>
              <a:r>
                <a:rPr lang="lt-LT" sz="900" dirty="0">
                  <a:solidFill>
                    <a:schemeClr val="tx1"/>
                  </a:solidFill>
                </a:rPr>
                <a:t> ir pan.”</a:t>
              </a:r>
            </a:p>
          </p:txBody>
        </p:sp>
        <p:sp>
          <p:nvSpPr>
            <p:cNvPr id="9" name="Rectangle 8">
              <a:extLst>
                <a:ext uri="{FF2B5EF4-FFF2-40B4-BE49-F238E27FC236}">
                  <a16:creationId xmlns:a16="http://schemas.microsoft.com/office/drawing/2014/main" id="{F1AAD0CA-2A5B-BFAA-48A1-82F1236AF2A3}"/>
                </a:ext>
              </a:extLst>
            </p:cNvPr>
            <p:cNvSpPr/>
            <p:nvPr/>
          </p:nvSpPr>
          <p:spPr>
            <a:xfrm>
              <a:off x="533400" y="1276369"/>
              <a:ext cx="1612200" cy="22139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0" name="Rectangle 9">
              <a:extLst>
                <a:ext uri="{FF2B5EF4-FFF2-40B4-BE49-F238E27FC236}">
                  <a16:creationId xmlns:a16="http://schemas.microsoft.com/office/drawing/2014/main" id="{C8D58C91-4D58-EFCE-ED83-2410C1C1EFD8}"/>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Invazinių rūšių kontrolės ir naikinimo tvarkos aprašas.</a:t>
              </a:r>
            </a:p>
          </p:txBody>
        </p:sp>
        <p:sp>
          <p:nvSpPr>
            <p:cNvPr id="11" name="Rectangle 10">
              <a:extLst>
                <a:ext uri="{FF2B5EF4-FFF2-40B4-BE49-F238E27FC236}">
                  <a16:creationId xmlns:a16="http://schemas.microsoft.com/office/drawing/2014/main" id="{5131F4E1-43F5-E091-5BF4-DBD343F56EF0}"/>
                </a:ext>
              </a:extLst>
            </p:cNvPr>
            <p:cNvSpPr/>
            <p:nvPr/>
          </p:nvSpPr>
          <p:spPr>
            <a:xfrm>
              <a:off x="533400" y="696784"/>
              <a:ext cx="1612200" cy="31316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2" name="Rectangle 11">
              <a:extLst>
                <a:ext uri="{FF2B5EF4-FFF2-40B4-BE49-F238E27FC236}">
                  <a16:creationId xmlns:a16="http://schemas.microsoft.com/office/drawing/2014/main" id="{B5C61935-6FC2-7BAC-FFEC-FB137ECEFB43}"/>
                </a:ext>
              </a:extLst>
            </p:cNvPr>
            <p:cNvSpPr/>
            <p:nvPr/>
          </p:nvSpPr>
          <p:spPr>
            <a:xfrm>
              <a:off x="2255400" y="696784"/>
              <a:ext cx="6355200" cy="31316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integruoti EP vertinimą, siekiant atskleisti invazinių rūšių daromą žalą, kadangi prarandamos galimybės gauti EP, arba jų reguliavimo galimą naudą, kadangi pašalinus invazines rūšis gali atsirasti galimybės naudotis tam tikromis EP. </a:t>
              </a:r>
            </a:p>
          </p:txBody>
        </p:sp>
      </p:grpSp>
    </p:spTree>
    <p:extLst>
      <p:ext uri="{BB962C8B-B14F-4D97-AF65-F5344CB8AC3E}">
        <p14:creationId xmlns:p14="http://schemas.microsoft.com/office/powerpoint/2010/main" val="12636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38F5-1A61-D14E-9362-517555EAF62D}"/>
              </a:ext>
            </a:extLst>
          </p:cNvPr>
          <p:cNvSpPr>
            <a:spLocks noGrp="1"/>
          </p:cNvSpPr>
          <p:nvPr>
            <p:ph type="title"/>
          </p:nvPr>
        </p:nvSpPr>
        <p:spPr>
          <a:xfrm>
            <a:off x="533400" y="399854"/>
            <a:ext cx="8064500" cy="256224"/>
          </a:xfrm>
        </p:spPr>
        <p:txBody>
          <a:bodyPr/>
          <a:lstStyle/>
          <a:p>
            <a:r>
              <a:rPr lang="en-US" sz="1800" dirty="0" err="1">
                <a:solidFill>
                  <a:schemeClr val="tx1"/>
                </a:solidFill>
              </a:rPr>
              <a:t>Turinys</a:t>
            </a:r>
            <a:endParaRPr lang="en-US" sz="1800" dirty="0">
              <a:solidFill>
                <a:schemeClr val="tx1"/>
              </a:solidFill>
            </a:endParaRPr>
          </a:p>
        </p:txBody>
      </p:sp>
      <p:sp>
        <p:nvSpPr>
          <p:cNvPr id="3" name="Content Placeholder 2">
            <a:extLst>
              <a:ext uri="{FF2B5EF4-FFF2-40B4-BE49-F238E27FC236}">
                <a16:creationId xmlns:a16="http://schemas.microsoft.com/office/drawing/2014/main" id="{E054F344-49AA-FF48-891C-CB2CF3AD271F}"/>
              </a:ext>
            </a:extLst>
          </p:cNvPr>
          <p:cNvSpPr>
            <a:spLocks noGrp="1"/>
          </p:cNvSpPr>
          <p:nvPr>
            <p:ph idx="1"/>
          </p:nvPr>
        </p:nvSpPr>
        <p:spPr>
          <a:xfrm>
            <a:off x="994645" y="853869"/>
            <a:ext cx="4669779" cy="113877"/>
          </a:xfrm>
        </p:spPr>
        <p:txBody>
          <a:bodyPr/>
          <a:lstStyle/>
          <a:p>
            <a:r>
              <a:rPr lang="lt-LT" sz="800" dirty="0">
                <a:solidFill>
                  <a:schemeClr val="tx1"/>
                </a:solidFill>
              </a:rPr>
              <a:t>Projekto dalys ir rengimo eiga</a:t>
            </a:r>
            <a:endParaRPr lang="en-US" sz="800" dirty="0">
              <a:solidFill>
                <a:schemeClr val="tx1"/>
              </a:solidFill>
            </a:endParaRPr>
          </a:p>
        </p:txBody>
      </p:sp>
      <p:sp>
        <p:nvSpPr>
          <p:cNvPr id="4" name="Slide Number Placeholder 3">
            <a:extLst>
              <a:ext uri="{FF2B5EF4-FFF2-40B4-BE49-F238E27FC236}">
                <a16:creationId xmlns:a16="http://schemas.microsoft.com/office/drawing/2014/main" id="{722ABF01-C506-0347-A6BC-3BF133C87A3A}"/>
              </a:ext>
            </a:extLst>
          </p:cNvPr>
          <p:cNvSpPr>
            <a:spLocks noGrp="1"/>
          </p:cNvSpPr>
          <p:nvPr>
            <p:ph type="sldNum" sz="quarter" idx="12"/>
          </p:nvPr>
        </p:nvSpPr>
        <p:spPr/>
        <p:txBody>
          <a:bodyPr/>
          <a:lstStyle/>
          <a:p>
            <a:fld id="{42B1E8F1-27DF-3C4C-AF5E-F329429EDE92}" type="slidenum">
              <a:rPr lang="en-US"/>
              <a:t>2</a:t>
            </a:fld>
            <a:endParaRPr lang="en-US"/>
          </a:p>
        </p:txBody>
      </p:sp>
      <p:sp>
        <p:nvSpPr>
          <p:cNvPr id="5" name="Content Placeholder 2">
            <a:extLst>
              <a:ext uri="{FF2B5EF4-FFF2-40B4-BE49-F238E27FC236}">
                <a16:creationId xmlns:a16="http://schemas.microsoft.com/office/drawing/2014/main" id="{17E958C0-4F26-874B-8847-C73D67F6899D}"/>
              </a:ext>
            </a:extLst>
          </p:cNvPr>
          <p:cNvSpPr txBox="1">
            <a:spLocks/>
          </p:cNvSpPr>
          <p:nvPr/>
        </p:nvSpPr>
        <p:spPr>
          <a:xfrm>
            <a:off x="994645" y="1231732"/>
            <a:ext cx="4669779" cy="11387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Avenir Next Demi Bold"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tx1"/>
                </a:solidFill>
              </a:rPr>
              <a:t>Pasiūlymai dėl teisės aktų projektų pakeitimo / naujų priėmimo </a:t>
            </a:r>
            <a:endParaRPr lang="en-US" sz="800" dirty="0">
              <a:solidFill>
                <a:schemeClr val="tx1"/>
              </a:solidFill>
            </a:endParaRPr>
          </a:p>
        </p:txBody>
      </p:sp>
      <p:sp>
        <p:nvSpPr>
          <p:cNvPr id="6" name="Content Placeholder 2">
            <a:extLst>
              <a:ext uri="{FF2B5EF4-FFF2-40B4-BE49-F238E27FC236}">
                <a16:creationId xmlns:a16="http://schemas.microsoft.com/office/drawing/2014/main" id="{908B33FE-1348-CF4F-968C-DEFA7DA1CDFF}"/>
              </a:ext>
            </a:extLst>
          </p:cNvPr>
          <p:cNvSpPr txBox="1">
            <a:spLocks/>
          </p:cNvSpPr>
          <p:nvPr/>
        </p:nvSpPr>
        <p:spPr>
          <a:xfrm>
            <a:off x="994645" y="1614389"/>
            <a:ext cx="4669779" cy="11387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Avenir Next Demi Bold"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tx1"/>
                </a:solidFill>
              </a:rPr>
              <a:t>Bendros rekomendacijos visai ekosistemų ir EP išsaugojimo, atkūrimo ir vertinimo politikai Lietuvoje</a:t>
            </a:r>
            <a:endParaRPr lang="en-US" sz="800" dirty="0">
              <a:solidFill>
                <a:schemeClr val="tx1"/>
              </a:solidFill>
            </a:endParaRPr>
          </a:p>
        </p:txBody>
      </p:sp>
      <p:sp>
        <p:nvSpPr>
          <p:cNvPr id="7" name="Content Placeholder 2">
            <a:extLst>
              <a:ext uri="{FF2B5EF4-FFF2-40B4-BE49-F238E27FC236}">
                <a16:creationId xmlns:a16="http://schemas.microsoft.com/office/drawing/2014/main" id="{7CACE1D9-14AA-3146-8ABB-A86223935D78}"/>
              </a:ext>
            </a:extLst>
          </p:cNvPr>
          <p:cNvSpPr txBox="1">
            <a:spLocks/>
          </p:cNvSpPr>
          <p:nvPr/>
        </p:nvSpPr>
        <p:spPr>
          <a:xfrm>
            <a:off x="994645" y="1997046"/>
            <a:ext cx="4669779" cy="11387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Avenir Next Demi Bold"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tx1"/>
                </a:solidFill>
              </a:rPr>
              <a:t>Potencialių prisitaikymo prie reguliavimo išlaidų ir  administracinės naštos įvertinimas</a:t>
            </a:r>
            <a:endParaRPr lang="en-US" sz="800" dirty="0">
              <a:solidFill>
                <a:schemeClr val="tx1"/>
              </a:solidFill>
            </a:endParaRPr>
          </a:p>
        </p:txBody>
      </p:sp>
      <p:grpSp>
        <p:nvGrpSpPr>
          <p:cNvPr id="19" name="Group 18">
            <a:extLst>
              <a:ext uri="{FF2B5EF4-FFF2-40B4-BE49-F238E27FC236}">
                <a16:creationId xmlns:a16="http://schemas.microsoft.com/office/drawing/2014/main" id="{0260342D-C1C8-7121-9D37-9C0A88DB7092}"/>
              </a:ext>
            </a:extLst>
          </p:cNvPr>
          <p:cNvGrpSpPr/>
          <p:nvPr/>
        </p:nvGrpSpPr>
        <p:grpSpPr>
          <a:xfrm>
            <a:off x="532823" y="758882"/>
            <a:ext cx="332534" cy="332534"/>
            <a:chOff x="532823" y="758882"/>
            <a:chExt cx="332534" cy="332534"/>
          </a:xfrm>
        </p:grpSpPr>
        <p:pic>
          <p:nvPicPr>
            <p:cNvPr id="15" name="Graphic 14">
              <a:extLst>
                <a:ext uri="{FF2B5EF4-FFF2-40B4-BE49-F238E27FC236}">
                  <a16:creationId xmlns:a16="http://schemas.microsoft.com/office/drawing/2014/main" id="{B4523792-9B71-094A-90F9-89AFB903D1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23" y="758882"/>
              <a:ext cx="332534" cy="332534"/>
            </a:xfrm>
            <a:prstGeom prst="rect">
              <a:avLst/>
            </a:prstGeom>
          </p:spPr>
        </p:pic>
        <p:sp>
          <p:nvSpPr>
            <p:cNvPr id="17" name="TextBox 16">
              <a:extLst>
                <a:ext uri="{FF2B5EF4-FFF2-40B4-BE49-F238E27FC236}">
                  <a16:creationId xmlns:a16="http://schemas.microsoft.com/office/drawing/2014/main" id="{AA921F92-4BC4-CA45-A233-FE06879B56DA}"/>
                </a:ext>
              </a:extLst>
            </p:cNvPr>
            <p:cNvSpPr txBox="1"/>
            <p:nvPr/>
          </p:nvSpPr>
          <p:spPr>
            <a:xfrm>
              <a:off x="557546" y="785108"/>
              <a:ext cx="266306" cy="269182"/>
            </a:xfrm>
            <a:prstGeom prst="rect">
              <a:avLst/>
            </a:prstGeom>
            <a:noFill/>
          </p:spPr>
          <p:txBody>
            <a:bodyPr wrap="square" rtlCol="0">
              <a:spAutoFit/>
            </a:bodyPr>
            <a:lstStyle/>
            <a:p>
              <a:r>
                <a:rPr lang="en-US" b="1">
                  <a:solidFill>
                    <a:srgbClr val="E1E1D5"/>
                  </a:solidFill>
                  <a:latin typeface="Avenir Next" panose="020B0503020202020204" pitchFamily="34" charset="0"/>
                </a:rPr>
                <a:t>1</a:t>
              </a:r>
            </a:p>
          </p:txBody>
        </p:sp>
      </p:grpSp>
      <p:grpSp>
        <p:nvGrpSpPr>
          <p:cNvPr id="18" name="Group 17">
            <a:extLst>
              <a:ext uri="{FF2B5EF4-FFF2-40B4-BE49-F238E27FC236}">
                <a16:creationId xmlns:a16="http://schemas.microsoft.com/office/drawing/2014/main" id="{153F3AF6-8744-52D0-90DC-74D8DE89C2C7}"/>
              </a:ext>
            </a:extLst>
          </p:cNvPr>
          <p:cNvGrpSpPr/>
          <p:nvPr/>
        </p:nvGrpSpPr>
        <p:grpSpPr>
          <a:xfrm>
            <a:off x="532823" y="1138016"/>
            <a:ext cx="332534" cy="332534"/>
            <a:chOff x="532823" y="1138016"/>
            <a:chExt cx="332534" cy="332534"/>
          </a:xfrm>
        </p:grpSpPr>
        <p:pic>
          <p:nvPicPr>
            <p:cNvPr id="68" name="Graphic 67">
              <a:extLst>
                <a:ext uri="{FF2B5EF4-FFF2-40B4-BE49-F238E27FC236}">
                  <a16:creationId xmlns:a16="http://schemas.microsoft.com/office/drawing/2014/main" id="{3AFE582A-1B99-A148-89F4-ED2C4B358E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23" y="1138016"/>
              <a:ext cx="332534" cy="332534"/>
            </a:xfrm>
            <a:prstGeom prst="rect">
              <a:avLst/>
            </a:prstGeom>
          </p:spPr>
        </p:pic>
        <p:sp>
          <p:nvSpPr>
            <p:cNvPr id="48" name="TextBox 47">
              <a:extLst>
                <a:ext uri="{FF2B5EF4-FFF2-40B4-BE49-F238E27FC236}">
                  <a16:creationId xmlns:a16="http://schemas.microsoft.com/office/drawing/2014/main" id="{0EE24EDF-9DFE-B74B-BF46-7350F47D8370}"/>
                </a:ext>
              </a:extLst>
            </p:cNvPr>
            <p:cNvSpPr txBox="1"/>
            <p:nvPr/>
          </p:nvSpPr>
          <p:spPr>
            <a:xfrm>
              <a:off x="557546" y="1164934"/>
              <a:ext cx="266306" cy="300082"/>
            </a:xfrm>
            <a:prstGeom prst="rect">
              <a:avLst/>
            </a:prstGeom>
            <a:noFill/>
          </p:spPr>
          <p:txBody>
            <a:bodyPr wrap="square" rtlCol="0">
              <a:spAutoFit/>
            </a:bodyPr>
            <a:lstStyle/>
            <a:p>
              <a:r>
                <a:rPr lang="en-US" b="1">
                  <a:solidFill>
                    <a:srgbClr val="E1E1D5"/>
                  </a:solidFill>
                  <a:latin typeface="Avenir Next" panose="020B0503020202020204" pitchFamily="34" charset="0"/>
                </a:rPr>
                <a:t>2</a:t>
              </a:r>
            </a:p>
          </p:txBody>
        </p:sp>
      </p:grpSp>
      <p:grpSp>
        <p:nvGrpSpPr>
          <p:cNvPr id="16" name="Group 15">
            <a:extLst>
              <a:ext uri="{FF2B5EF4-FFF2-40B4-BE49-F238E27FC236}">
                <a16:creationId xmlns:a16="http://schemas.microsoft.com/office/drawing/2014/main" id="{A80E8706-015A-AD3D-50CB-E61081FA84A1}"/>
              </a:ext>
            </a:extLst>
          </p:cNvPr>
          <p:cNvGrpSpPr/>
          <p:nvPr/>
        </p:nvGrpSpPr>
        <p:grpSpPr>
          <a:xfrm>
            <a:off x="532823" y="1517150"/>
            <a:ext cx="332534" cy="332534"/>
            <a:chOff x="532823" y="1517150"/>
            <a:chExt cx="332534" cy="332534"/>
          </a:xfrm>
        </p:grpSpPr>
        <p:pic>
          <p:nvPicPr>
            <p:cNvPr id="69" name="Graphic 68">
              <a:extLst>
                <a:ext uri="{FF2B5EF4-FFF2-40B4-BE49-F238E27FC236}">
                  <a16:creationId xmlns:a16="http://schemas.microsoft.com/office/drawing/2014/main" id="{B59D6CFE-71FA-EB46-B3D9-758E953C35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23" y="1517150"/>
              <a:ext cx="332534" cy="332534"/>
            </a:xfrm>
            <a:prstGeom prst="rect">
              <a:avLst/>
            </a:prstGeom>
          </p:spPr>
        </p:pic>
        <p:sp>
          <p:nvSpPr>
            <p:cNvPr id="51" name="TextBox 50">
              <a:extLst>
                <a:ext uri="{FF2B5EF4-FFF2-40B4-BE49-F238E27FC236}">
                  <a16:creationId xmlns:a16="http://schemas.microsoft.com/office/drawing/2014/main" id="{FFA5A1A1-4759-E54C-8A9C-B39F46BA1BEC}"/>
                </a:ext>
              </a:extLst>
            </p:cNvPr>
            <p:cNvSpPr txBox="1"/>
            <p:nvPr/>
          </p:nvSpPr>
          <p:spPr>
            <a:xfrm>
              <a:off x="557546" y="1544760"/>
              <a:ext cx="266306" cy="300082"/>
            </a:xfrm>
            <a:prstGeom prst="rect">
              <a:avLst/>
            </a:prstGeom>
            <a:noFill/>
          </p:spPr>
          <p:txBody>
            <a:bodyPr wrap="square" rtlCol="0">
              <a:spAutoFit/>
            </a:bodyPr>
            <a:lstStyle/>
            <a:p>
              <a:r>
                <a:rPr lang="en-US" b="1">
                  <a:solidFill>
                    <a:srgbClr val="E1E1D5"/>
                  </a:solidFill>
                  <a:latin typeface="Avenir Next" panose="020B0503020202020204" pitchFamily="34" charset="0"/>
                </a:rPr>
                <a:t>3</a:t>
              </a:r>
            </a:p>
          </p:txBody>
        </p:sp>
      </p:grpSp>
      <p:grpSp>
        <p:nvGrpSpPr>
          <p:cNvPr id="14" name="Group 13">
            <a:extLst>
              <a:ext uri="{FF2B5EF4-FFF2-40B4-BE49-F238E27FC236}">
                <a16:creationId xmlns:a16="http://schemas.microsoft.com/office/drawing/2014/main" id="{AF7F7236-60FD-8141-3F23-B6AA45D701B9}"/>
              </a:ext>
            </a:extLst>
          </p:cNvPr>
          <p:cNvGrpSpPr/>
          <p:nvPr/>
        </p:nvGrpSpPr>
        <p:grpSpPr>
          <a:xfrm>
            <a:off x="532823" y="1896284"/>
            <a:ext cx="332534" cy="332534"/>
            <a:chOff x="532823" y="1896284"/>
            <a:chExt cx="332534" cy="332534"/>
          </a:xfrm>
        </p:grpSpPr>
        <p:pic>
          <p:nvPicPr>
            <p:cNvPr id="70" name="Graphic 69">
              <a:extLst>
                <a:ext uri="{FF2B5EF4-FFF2-40B4-BE49-F238E27FC236}">
                  <a16:creationId xmlns:a16="http://schemas.microsoft.com/office/drawing/2014/main" id="{62E632A2-3F7E-5243-9303-5055B15E97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23" y="1896284"/>
              <a:ext cx="332534" cy="332534"/>
            </a:xfrm>
            <a:prstGeom prst="rect">
              <a:avLst/>
            </a:prstGeom>
          </p:spPr>
        </p:pic>
        <p:sp>
          <p:nvSpPr>
            <p:cNvPr id="54" name="TextBox 53">
              <a:extLst>
                <a:ext uri="{FF2B5EF4-FFF2-40B4-BE49-F238E27FC236}">
                  <a16:creationId xmlns:a16="http://schemas.microsoft.com/office/drawing/2014/main" id="{6ED29DC7-E1A6-A448-98F2-702836816490}"/>
                </a:ext>
              </a:extLst>
            </p:cNvPr>
            <p:cNvSpPr txBox="1"/>
            <p:nvPr/>
          </p:nvSpPr>
          <p:spPr>
            <a:xfrm>
              <a:off x="557546" y="1924586"/>
              <a:ext cx="266306" cy="300082"/>
            </a:xfrm>
            <a:prstGeom prst="rect">
              <a:avLst/>
            </a:prstGeom>
            <a:noFill/>
          </p:spPr>
          <p:txBody>
            <a:bodyPr wrap="square" rtlCol="0">
              <a:spAutoFit/>
            </a:bodyPr>
            <a:lstStyle/>
            <a:p>
              <a:r>
                <a:rPr lang="en-US" b="1">
                  <a:solidFill>
                    <a:srgbClr val="E1E1D5"/>
                  </a:solidFill>
                  <a:latin typeface="Avenir Next" panose="020B0503020202020204" pitchFamily="34" charset="0"/>
                </a:rPr>
                <a:t>4</a:t>
              </a:r>
            </a:p>
          </p:txBody>
        </p:sp>
      </p:grpSp>
      <p:sp>
        <p:nvSpPr>
          <p:cNvPr id="20" name="Content Placeholder 2">
            <a:extLst>
              <a:ext uri="{FF2B5EF4-FFF2-40B4-BE49-F238E27FC236}">
                <a16:creationId xmlns:a16="http://schemas.microsoft.com/office/drawing/2014/main" id="{4A29733D-D61D-F82B-4AF9-43B04F42AD84}"/>
              </a:ext>
            </a:extLst>
          </p:cNvPr>
          <p:cNvSpPr txBox="1">
            <a:spLocks/>
          </p:cNvSpPr>
          <p:nvPr/>
        </p:nvSpPr>
        <p:spPr>
          <a:xfrm>
            <a:off x="994645" y="2382750"/>
            <a:ext cx="4669779" cy="11387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Avenir Next Demi Bold"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tx1"/>
                </a:solidFill>
              </a:rPr>
              <a:t>Diskusija</a:t>
            </a:r>
            <a:endParaRPr lang="en-US" sz="800" dirty="0">
              <a:solidFill>
                <a:schemeClr val="tx1"/>
              </a:solidFill>
            </a:endParaRPr>
          </a:p>
        </p:txBody>
      </p:sp>
      <p:grpSp>
        <p:nvGrpSpPr>
          <p:cNvPr id="21" name="Group 20">
            <a:extLst>
              <a:ext uri="{FF2B5EF4-FFF2-40B4-BE49-F238E27FC236}">
                <a16:creationId xmlns:a16="http://schemas.microsoft.com/office/drawing/2014/main" id="{6D583CBD-2558-33E9-9135-FE9CDFB621F4}"/>
              </a:ext>
            </a:extLst>
          </p:cNvPr>
          <p:cNvGrpSpPr/>
          <p:nvPr/>
        </p:nvGrpSpPr>
        <p:grpSpPr>
          <a:xfrm>
            <a:off x="532823" y="2281988"/>
            <a:ext cx="332534" cy="332534"/>
            <a:chOff x="532823" y="1896284"/>
            <a:chExt cx="332534" cy="332534"/>
          </a:xfrm>
        </p:grpSpPr>
        <p:pic>
          <p:nvPicPr>
            <p:cNvPr id="22" name="Graphic 21">
              <a:extLst>
                <a:ext uri="{FF2B5EF4-FFF2-40B4-BE49-F238E27FC236}">
                  <a16:creationId xmlns:a16="http://schemas.microsoft.com/office/drawing/2014/main" id="{A23378DB-99D9-1781-7451-B9318C77B0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23" y="1896284"/>
              <a:ext cx="332534" cy="332534"/>
            </a:xfrm>
            <a:prstGeom prst="rect">
              <a:avLst/>
            </a:prstGeom>
          </p:spPr>
        </p:pic>
        <p:sp>
          <p:nvSpPr>
            <p:cNvPr id="23" name="TextBox 22">
              <a:extLst>
                <a:ext uri="{FF2B5EF4-FFF2-40B4-BE49-F238E27FC236}">
                  <a16:creationId xmlns:a16="http://schemas.microsoft.com/office/drawing/2014/main" id="{BE4DC0CB-B80F-AED8-E423-808790796505}"/>
                </a:ext>
              </a:extLst>
            </p:cNvPr>
            <p:cNvSpPr txBox="1"/>
            <p:nvPr/>
          </p:nvSpPr>
          <p:spPr>
            <a:xfrm>
              <a:off x="557546" y="1924586"/>
              <a:ext cx="266306" cy="300082"/>
            </a:xfrm>
            <a:prstGeom prst="rect">
              <a:avLst/>
            </a:prstGeom>
            <a:noFill/>
          </p:spPr>
          <p:txBody>
            <a:bodyPr wrap="square" rtlCol="0">
              <a:spAutoFit/>
            </a:bodyPr>
            <a:lstStyle/>
            <a:p>
              <a:r>
                <a:rPr lang="lt-LT" b="1" dirty="0">
                  <a:solidFill>
                    <a:srgbClr val="E1E1D5"/>
                  </a:solidFill>
                  <a:latin typeface="Avenir Next" panose="020B0503020202020204" pitchFamily="34" charset="0"/>
                </a:rPr>
                <a:t>5</a:t>
              </a:r>
              <a:endParaRPr lang="en-US" b="1" dirty="0">
                <a:solidFill>
                  <a:srgbClr val="E1E1D5"/>
                </a:solidFill>
                <a:latin typeface="Avenir Next" panose="020B0503020202020204" pitchFamily="34" charset="0"/>
              </a:endParaRPr>
            </a:p>
          </p:txBody>
        </p:sp>
      </p:grpSp>
    </p:spTree>
    <p:extLst>
      <p:ext uri="{BB962C8B-B14F-4D97-AF65-F5344CB8AC3E}">
        <p14:creationId xmlns:p14="http://schemas.microsoft.com/office/powerpoint/2010/main" val="162349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A081-35FD-7275-4FD7-436FA7513F50}"/>
              </a:ext>
            </a:extLst>
          </p:cNvPr>
          <p:cNvSpPr>
            <a:spLocks noGrp="1"/>
          </p:cNvSpPr>
          <p:nvPr>
            <p:ph type="title"/>
          </p:nvPr>
        </p:nvSpPr>
        <p:spPr/>
        <p:txBody>
          <a:bodyPr/>
          <a:lstStyle/>
          <a:p>
            <a:r>
              <a:rPr lang="it-IT" dirty="0">
                <a:solidFill>
                  <a:schemeClr val="tx1"/>
                </a:solidFill>
              </a:rPr>
              <a:t>EP vertinimo integravimo į kraštovaizdžio monitoringą modelis</a:t>
            </a:r>
            <a:endParaRPr lang="lt-LT" dirty="0">
              <a:solidFill>
                <a:schemeClr val="tx1"/>
              </a:solidFill>
            </a:endParaRPr>
          </a:p>
        </p:txBody>
      </p:sp>
      <p:sp>
        <p:nvSpPr>
          <p:cNvPr id="3" name="Slide Number Placeholder 2">
            <a:extLst>
              <a:ext uri="{FF2B5EF4-FFF2-40B4-BE49-F238E27FC236}">
                <a16:creationId xmlns:a16="http://schemas.microsoft.com/office/drawing/2014/main" id="{748AD65E-073F-EC19-E351-4A6E1E85E7BE}"/>
              </a:ext>
            </a:extLst>
          </p:cNvPr>
          <p:cNvSpPr>
            <a:spLocks noGrp="1"/>
          </p:cNvSpPr>
          <p:nvPr>
            <p:ph type="sldNum" sz="quarter" idx="12"/>
          </p:nvPr>
        </p:nvSpPr>
        <p:spPr/>
        <p:txBody>
          <a:bodyPr/>
          <a:lstStyle/>
          <a:p>
            <a:fld id="{42B1E8F1-27DF-3C4C-AF5E-F329429EDE92}" type="slidenum">
              <a:rPr lang="lt-LT" smtClean="0"/>
              <a:t>20</a:t>
            </a:fld>
            <a:endParaRPr lang="lt-LT"/>
          </a:p>
        </p:txBody>
      </p:sp>
      <p:grpSp>
        <p:nvGrpSpPr>
          <p:cNvPr id="4" name="Group 3">
            <a:extLst>
              <a:ext uri="{FF2B5EF4-FFF2-40B4-BE49-F238E27FC236}">
                <a16:creationId xmlns:a16="http://schemas.microsoft.com/office/drawing/2014/main" id="{5D30013D-0FF8-6950-86DE-28245F88529A}"/>
              </a:ext>
            </a:extLst>
          </p:cNvPr>
          <p:cNvGrpSpPr/>
          <p:nvPr/>
        </p:nvGrpSpPr>
        <p:grpSpPr>
          <a:xfrm>
            <a:off x="508000" y="1065600"/>
            <a:ext cx="8077200" cy="2711267"/>
            <a:chOff x="533400" y="661020"/>
            <a:chExt cx="8077200" cy="2031452"/>
          </a:xfrm>
        </p:grpSpPr>
        <p:sp>
          <p:nvSpPr>
            <p:cNvPr id="5" name="Rectangle 4">
              <a:extLst>
                <a:ext uri="{FF2B5EF4-FFF2-40B4-BE49-F238E27FC236}">
                  <a16:creationId xmlns:a16="http://schemas.microsoft.com/office/drawing/2014/main" id="{3FEEBF7D-DE2E-CEB6-E655-AB5E00E33FD9}"/>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FE026138-2DA5-B5EF-896C-49ABF3C41769}"/>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900" dirty="0">
                  <a:solidFill>
                    <a:schemeClr val="tx1"/>
                  </a:solidFill>
                </a:rPr>
                <a:t>Valstybinės aplinkos monitoringo programos rengimas.</a:t>
              </a:r>
              <a:endParaRPr lang="lt-LT" sz="900" dirty="0">
                <a:solidFill>
                  <a:schemeClr val="tx1"/>
                </a:solidFill>
              </a:endParaRPr>
            </a:p>
          </p:txBody>
        </p:sp>
        <p:sp>
          <p:nvSpPr>
            <p:cNvPr id="7" name="Rectangle 6">
              <a:extLst>
                <a:ext uri="{FF2B5EF4-FFF2-40B4-BE49-F238E27FC236}">
                  <a16:creationId xmlns:a16="http://schemas.microsoft.com/office/drawing/2014/main" id="{FD7F39B6-B576-7154-0308-436EBCF3E21F}"/>
                </a:ext>
              </a:extLst>
            </p:cNvPr>
            <p:cNvSpPr/>
            <p:nvPr/>
          </p:nvSpPr>
          <p:spPr>
            <a:xfrm>
              <a:off x="533400" y="1532283"/>
              <a:ext cx="1612200" cy="116018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C916DE16-7832-8ACB-EAC4-9C4A0FCE060C}"/>
                </a:ext>
              </a:extLst>
            </p:cNvPr>
            <p:cNvSpPr/>
            <p:nvPr/>
          </p:nvSpPr>
          <p:spPr>
            <a:xfrm>
              <a:off x="2255400" y="1522902"/>
              <a:ext cx="6355200" cy="11695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Valstybinis aplinkos monitoringas vykdomas pagal Lietuvos Respublikos Vyriausybės tvirtinamą Valstybinę aplinkos monitoringo programą, todėl EP integravimas turėtų būti vykdomas šiame dokumente (kituose teisės aktuose nėra numatyta kraštovaizdžio monitoringo struktūra ar reikalavimai). Kraštovaizdžio kitų pasekmių vertinimas vertinant EP pokyčius galėtų būti numatytas kraštovaizdžio būklės stebėjimo srityje ir įtrauktas į atitinkamą tikslą ar uždavinį. </a:t>
              </a:r>
            </a:p>
            <a:p>
              <a:pPr algn="just"/>
              <a:endParaRPr lang="lt-LT" sz="900" dirty="0">
                <a:solidFill>
                  <a:schemeClr val="tx1"/>
                </a:solidFill>
              </a:endParaRPr>
            </a:p>
            <a:p>
              <a:pPr algn="just"/>
              <a:r>
                <a:rPr lang="lt-LT" sz="900" dirty="0">
                  <a:solidFill>
                    <a:schemeClr val="tx1"/>
                  </a:solidFill>
                </a:rPr>
                <a:t>Pavyzdžiui, tikslas galėtų būti papildytas taip: 39.3. tikslas – stebėti valstybinių parkų kraštovaizdžio būklę, vertinti žemėnaudos kaitą, estetinę parkų būklę, pažeistų ir atkurtų teritorijų plotus, nustatyti paveldo objektų būklę </a:t>
              </a:r>
              <a:r>
                <a:rPr lang="lt-LT" sz="900" b="1" dirty="0">
                  <a:solidFill>
                    <a:schemeClr val="tx1"/>
                  </a:solidFill>
                </a:rPr>
                <a:t>ir įvertinti šių pokyčių poveikį ekosisteminėms paslaugoms</a:t>
              </a:r>
              <a:r>
                <a:rPr lang="lt-LT" sz="900" dirty="0">
                  <a:solidFill>
                    <a:schemeClr val="tx1"/>
                  </a:solidFill>
                </a:rPr>
                <a:t>, įvertinti lankomų teritorijų apkrovas ir poveikį joms, nustatyti teritorijų pritaikymo lankymui laipsnį. Uždavinys tikslui pasiekti – atlikti valstybinių parkų kraštovaizdžio monitoringą;</a:t>
              </a:r>
            </a:p>
            <a:p>
              <a:pPr algn="just"/>
              <a:r>
                <a:rPr lang="lt-LT" sz="900" dirty="0">
                  <a:solidFill>
                    <a:schemeClr val="tx1"/>
                  </a:solidFill>
                </a:rPr>
                <a:t>Šie duomenys galėtų būti naudojami taip pat rengiant Lietuvos bendrąjį planą.</a:t>
              </a:r>
            </a:p>
          </p:txBody>
        </p:sp>
        <p:sp>
          <p:nvSpPr>
            <p:cNvPr id="9" name="Rectangle 8">
              <a:extLst>
                <a:ext uri="{FF2B5EF4-FFF2-40B4-BE49-F238E27FC236}">
                  <a16:creationId xmlns:a16="http://schemas.microsoft.com/office/drawing/2014/main" id="{19A0FB8A-8EC9-E9D2-797F-6A0D2C3ECC6A}"/>
                </a:ext>
              </a:extLst>
            </p:cNvPr>
            <p:cNvSpPr/>
            <p:nvPr/>
          </p:nvSpPr>
          <p:spPr>
            <a:xfrm>
              <a:off x="533400" y="1276368"/>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0" name="Rectangle 9">
              <a:extLst>
                <a:ext uri="{FF2B5EF4-FFF2-40B4-BE49-F238E27FC236}">
                  <a16:creationId xmlns:a16="http://schemas.microsoft.com/office/drawing/2014/main" id="{E4AFEBB4-3E40-7E92-E436-503E8B53128B}"/>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Nėra teisės akto, kuris numato kraštovaizdžio monitoringo struktūrą ar reikalavimus.</a:t>
              </a:r>
            </a:p>
          </p:txBody>
        </p:sp>
        <p:sp>
          <p:nvSpPr>
            <p:cNvPr id="11" name="Rectangle 10">
              <a:extLst>
                <a:ext uri="{FF2B5EF4-FFF2-40B4-BE49-F238E27FC236}">
                  <a16:creationId xmlns:a16="http://schemas.microsoft.com/office/drawing/2014/main" id="{AAB31BD5-4EE4-92C0-14AA-D9102D1F5169}"/>
                </a:ext>
              </a:extLst>
            </p:cNvPr>
            <p:cNvSpPr/>
            <p:nvPr/>
          </p:nvSpPr>
          <p:spPr>
            <a:xfrm>
              <a:off x="533400" y="661020"/>
              <a:ext cx="1612200" cy="34892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2" name="Rectangle 11">
              <a:extLst>
                <a:ext uri="{FF2B5EF4-FFF2-40B4-BE49-F238E27FC236}">
                  <a16:creationId xmlns:a16="http://schemas.microsoft.com/office/drawing/2014/main" id="{1CE79092-C0A7-D483-4334-C5D328FD284E}"/>
                </a:ext>
              </a:extLst>
            </p:cNvPr>
            <p:cNvSpPr/>
            <p:nvPr/>
          </p:nvSpPr>
          <p:spPr>
            <a:xfrm>
              <a:off x="2255400" y="661020"/>
              <a:ext cx="6355200" cy="34892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Kraštovaizdžio monitoringas vykdomas skirtingais lygmenimis, dėmesį sutelkiant į žemės dangos klasių teritorinio pasiskirstymo kaitą, žemės naudmenų, kraštovaizdžio poliarizacijos ir antropogenizacijos kaitą ir pan. Naudojant EP vertinimo duomenis, gali būti nustatytos rizikos įvairioms prioritetinėms EP teikti. </a:t>
              </a:r>
            </a:p>
          </p:txBody>
        </p:sp>
      </p:grpSp>
    </p:spTree>
    <p:extLst>
      <p:ext uri="{BB962C8B-B14F-4D97-AF65-F5344CB8AC3E}">
        <p14:creationId xmlns:p14="http://schemas.microsoft.com/office/powerpoint/2010/main" val="13861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2AC8-653D-F998-AA20-9A7269D89C6E}"/>
              </a:ext>
            </a:extLst>
          </p:cNvPr>
          <p:cNvSpPr>
            <a:spLocks noGrp="1"/>
          </p:cNvSpPr>
          <p:nvPr>
            <p:ph type="title"/>
          </p:nvPr>
        </p:nvSpPr>
        <p:spPr/>
        <p:txBody>
          <a:bodyPr/>
          <a:lstStyle/>
          <a:p>
            <a:r>
              <a:rPr lang="it-IT" dirty="0">
                <a:solidFill>
                  <a:schemeClr val="tx1"/>
                </a:solidFill>
              </a:rPr>
              <a:t>EP vertinimo integravimo į PAV modelis</a:t>
            </a:r>
            <a:r>
              <a:rPr lang="lt-LT" dirty="0">
                <a:solidFill>
                  <a:schemeClr val="tx1"/>
                </a:solidFill>
              </a:rPr>
              <a:t> (1)</a:t>
            </a:r>
          </a:p>
        </p:txBody>
      </p:sp>
      <p:sp>
        <p:nvSpPr>
          <p:cNvPr id="3" name="Slide Number Placeholder 2">
            <a:extLst>
              <a:ext uri="{FF2B5EF4-FFF2-40B4-BE49-F238E27FC236}">
                <a16:creationId xmlns:a16="http://schemas.microsoft.com/office/drawing/2014/main" id="{36EF7566-B831-03E4-462E-FC5D140AC98C}"/>
              </a:ext>
            </a:extLst>
          </p:cNvPr>
          <p:cNvSpPr>
            <a:spLocks noGrp="1"/>
          </p:cNvSpPr>
          <p:nvPr>
            <p:ph type="sldNum" sz="quarter" idx="12"/>
          </p:nvPr>
        </p:nvSpPr>
        <p:spPr/>
        <p:txBody>
          <a:bodyPr/>
          <a:lstStyle/>
          <a:p>
            <a:fld id="{42B1E8F1-27DF-3C4C-AF5E-F329429EDE92}" type="slidenum">
              <a:rPr lang="lt-LT" smtClean="0"/>
              <a:t>21</a:t>
            </a:fld>
            <a:endParaRPr lang="lt-LT"/>
          </a:p>
        </p:txBody>
      </p:sp>
      <p:grpSp>
        <p:nvGrpSpPr>
          <p:cNvPr id="4" name="Group 3">
            <a:extLst>
              <a:ext uri="{FF2B5EF4-FFF2-40B4-BE49-F238E27FC236}">
                <a16:creationId xmlns:a16="http://schemas.microsoft.com/office/drawing/2014/main" id="{D23ABC45-34F7-9836-96C0-8509221AD833}"/>
              </a:ext>
            </a:extLst>
          </p:cNvPr>
          <p:cNvGrpSpPr/>
          <p:nvPr/>
        </p:nvGrpSpPr>
        <p:grpSpPr>
          <a:xfrm>
            <a:off x="533400" y="817097"/>
            <a:ext cx="8077200" cy="3790902"/>
            <a:chOff x="533400" y="1150366"/>
            <a:chExt cx="8077200" cy="3790902"/>
          </a:xfrm>
        </p:grpSpPr>
        <p:sp>
          <p:nvSpPr>
            <p:cNvPr id="5" name="Rectangle 4">
              <a:extLst>
                <a:ext uri="{FF2B5EF4-FFF2-40B4-BE49-F238E27FC236}">
                  <a16:creationId xmlns:a16="http://schemas.microsoft.com/office/drawing/2014/main" id="{21CEB778-3202-6DE0-8E0F-589A75FCB180}"/>
                </a:ext>
              </a:extLst>
            </p:cNvPr>
            <p:cNvSpPr/>
            <p:nvPr/>
          </p:nvSpPr>
          <p:spPr>
            <a:xfrm>
              <a:off x="533400" y="1490215"/>
              <a:ext cx="1612200" cy="27876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2DA1345D-C09C-213D-11C7-5A58B7693280}"/>
                </a:ext>
              </a:extLst>
            </p:cNvPr>
            <p:cNvSpPr/>
            <p:nvPr/>
          </p:nvSpPr>
          <p:spPr>
            <a:xfrm>
              <a:off x="2255400" y="1490215"/>
              <a:ext cx="6355200" cy="27876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Modelis apima du procesus: planuojamos ūkinės veiklos atranką dėl PAV ir planuojamos ūkinės veiklos PAV.</a:t>
              </a:r>
            </a:p>
          </p:txBody>
        </p:sp>
        <p:sp>
          <p:nvSpPr>
            <p:cNvPr id="7" name="Rectangle 6">
              <a:extLst>
                <a:ext uri="{FF2B5EF4-FFF2-40B4-BE49-F238E27FC236}">
                  <a16:creationId xmlns:a16="http://schemas.microsoft.com/office/drawing/2014/main" id="{9A2EFAB5-233D-C7CF-A664-14F58680FA07}"/>
                </a:ext>
              </a:extLst>
            </p:cNvPr>
            <p:cNvSpPr/>
            <p:nvPr/>
          </p:nvSpPr>
          <p:spPr>
            <a:xfrm>
              <a:off x="533400" y="2137231"/>
              <a:ext cx="1612200" cy="280403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E753D7C2-3AA7-BE89-95BC-E3E02849D4BE}"/>
                </a:ext>
              </a:extLst>
            </p:cNvPr>
            <p:cNvSpPr/>
            <p:nvPr/>
          </p:nvSpPr>
          <p:spPr>
            <a:xfrm>
              <a:off x="2255400" y="2137231"/>
              <a:ext cx="6355200" cy="280403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Siūloma papildyti II skyriaus III skirsnį „Planuojamos ūkinės veiklos vieta” dar vienu punktu: „X. Informacija apie planuojamos ūkinės veiklos teritorijoje ir jos artimoje aplinkoje teikiamas ekosistemines paslaugas ir atstumą nuo planuojamos ūkinės veiklos vietos (objekto ar sklypo, kai toks suformuotas, ribos). Ekosisteminių paslaugų sąrašas pateikiamas Bendrojoje tarptautinėje ekosisteminių paslaugų klasifikacijoje (angl. </a:t>
              </a:r>
              <a:r>
                <a:rPr lang="lt-LT" sz="800" i="1" dirty="0">
                  <a:solidFill>
                    <a:schemeClr val="tx1"/>
                  </a:solidFill>
                </a:rPr>
                <a:t>Common International </a:t>
              </a:r>
              <a:r>
                <a:rPr lang="lt-LT" sz="800" i="1" dirty="0" err="1">
                  <a:solidFill>
                    <a:schemeClr val="tx1"/>
                  </a:solidFill>
                </a:rPr>
                <a:t>Classification</a:t>
              </a:r>
              <a:r>
                <a:rPr lang="lt-LT" sz="800" i="1" dirty="0">
                  <a:solidFill>
                    <a:schemeClr val="tx1"/>
                  </a:solidFill>
                </a:rPr>
                <a:t> of Ecosystem Services, CICES</a:t>
              </a:r>
              <a:r>
                <a:rPr lang="lt-LT" sz="800" dirty="0">
                  <a:solidFill>
                    <a:schemeClr val="tx1"/>
                  </a:solidFill>
                </a:rPr>
                <a:t>). “ </a:t>
              </a:r>
            </a:p>
            <a:p>
              <a:pPr algn="just"/>
              <a:endParaRPr lang="lt-LT" sz="800" dirty="0">
                <a:solidFill>
                  <a:schemeClr val="tx1"/>
                </a:solidFill>
              </a:endParaRPr>
            </a:p>
            <a:p>
              <a:pPr algn="just"/>
              <a:r>
                <a:rPr lang="lt-LT" sz="800" dirty="0">
                  <a:solidFill>
                    <a:schemeClr val="tx1"/>
                  </a:solidFill>
                </a:rPr>
                <a:t>Siūloma papildyti II skyriaus IV skirsnį </a:t>
              </a:r>
              <a:r>
                <a:rPr lang="pt-BR" sz="800" dirty="0">
                  <a:solidFill>
                    <a:schemeClr val="tx1"/>
                  </a:solidFill>
                </a:rPr>
                <a:t>„Galimo poveikio aplinkai rūšis ir apibūdinimas”</a:t>
              </a:r>
              <a:r>
                <a:rPr lang="lt-LT" sz="800" dirty="0">
                  <a:solidFill>
                    <a:schemeClr val="tx1"/>
                  </a:solidFill>
                </a:rPr>
                <a:t> dar vienu punktu: „X. Apibūdinamas ir įvertinamas tikėtinas  reikšmingas poveikis ekosisteminėms paslaugoms, atsižvelgiant į dydį ir erdvinį mastą (pvz., sunaikinama dalis teritorijos, kuri naudojama rekreacijos tikslams); pobūdį (pvz., teigiamas ar neigiamas, tiesioginis ar netiesioginis); poveikio intensyvumą ir sudėtingumą (pvz., poveikis intensyvės tik statybų metu; bus toks intensyvus, kad visiškai nutrauks ekosisteminės paslaugos teikimą); poveikio tikimybę (pvz., tikėtinas tik avarijų metu, neišvengiamas vykdant planuojamą ūkinę veiklą); tikėtiną poveikio pradžią, trukmę, dažnumą ir grįžtamumą (pvz., poveikis bus tik statybos metu, paveiks ekosisteminės paslaugos teikimą tik tam tikru laikotarpiu); suminį poveikį su kita planuojamos ūkinės veiklos artimoje aplinkoje vykdoma ar planuojama ūkine veikla (pvz., kelių veiklos rūšių vandens naudojimas iš vieno vandens šaltinio gali sutrikdyti vandens gyvūnijos mitybos grandinę ar visą populiaciją ir paveikti žvejybos galimybes), ir galimybes išvengti reikšmingo neigiamo poveikio ar užkirsti jam kelią.“</a:t>
              </a:r>
            </a:p>
            <a:p>
              <a:pPr algn="just"/>
              <a:endParaRPr lang="lt-LT" sz="800" dirty="0">
                <a:solidFill>
                  <a:schemeClr val="tx1"/>
                </a:solidFill>
              </a:endParaRPr>
            </a:p>
            <a:p>
              <a:pPr algn="just"/>
              <a:r>
                <a:rPr lang="lt-LT" sz="800" dirty="0">
                  <a:solidFill>
                    <a:schemeClr val="tx1"/>
                  </a:solidFill>
                </a:rPr>
                <a:t>Siūloma papildyti 36 punktą: „36. Galimas reikšmingas poveikis Tvarkos aprašo 35 punkte nurodytų veiksnių sąveikai</a:t>
              </a:r>
              <a:r>
                <a:rPr lang="lt-LT" sz="800" b="1" dirty="0">
                  <a:solidFill>
                    <a:schemeClr val="tx1"/>
                  </a:solidFill>
                </a:rPr>
                <a:t>, taip pat 35 ir X punktuose nurodytų veiksnių sąveikai</a:t>
              </a:r>
              <a:r>
                <a:rPr lang="lt-LT" sz="800" dirty="0">
                  <a:solidFill>
                    <a:schemeClr val="tx1"/>
                  </a:solidFill>
                </a:rPr>
                <a:t>“.</a:t>
              </a:r>
            </a:p>
            <a:p>
              <a:pPr algn="just"/>
              <a:endParaRPr lang="lt-LT" sz="800" dirty="0">
                <a:solidFill>
                  <a:schemeClr val="tx1"/>
                </a:solidFill>
              </a:endParaRPr>
            </a:p>
            <a:p>
              <a:pPr algn="just"/>
              <a:r>
                <a:rPr lang="lt-LT" sz="800" dirty="0">
                  <a:solidFill>
                    <a:schemeClr val="tx1"/>
                  </a:solidFill>
                </a:rPr>
                <a:t>Siūloma papildyti I priedo lentelės dalį „PLANUOJAMOS ŪKINĖS VEIKLOS VIETA“ dar vienu punktu: „X. Planuojamos ūkinės veiklos vietoje teikiamos ekosisteminės paslaugos.“</a:t>
              </a:r>
            </a:p>
            <a:p>
              <a:pPr algn="just"/>
              <a:endParaRPr lang="lt-LT" sz="800" dirty="0">
                <a:solidFill>
                  <a:schemeClr val="tx1"/>
                </a:solidFill>
              </a:endParaRPr>
            </a:p>
            <a:p>
              <a:pPr algn="just"/>
              <a:r>
                <a:rPr lang="lt-LT" sz="800" dirty="0">
                  <a:solidFill>
                    <a:schemeClr val="tx1"/>
                  </a:solidFill>
                </a:rPr>
                <a:t>Siūloma papildyti I priedo lentelės dalį „GALIMO POVEIKIO RŪŠIS IR APIBŪDINIMAS“ dar vienu punktu: „X. Galimas poveikis ekosisteminėms paslaugoms (jų teikimo sutrikdymas ar nutraukimas).“</a:t>
              </a:r>
            </a:p>
          </p:txBody>
        </p:sp>
        <p:sp>
          <p:nvSpPr>
            <p:cNvPr id="10" name="Rectangle 9">
              <a:extLst>
                <a:ext uri="{FF2B5EF4-FFF2-40B4-BE49-F238E27FC236}">
                  <a16:creationId xmlns:a16="http://schemas.microsoft.com/office/drawing/2014/main" id="{6591606F-07D0-CB97-D054-BE4262808982}"/>
                </a:ext>
              </a:extLst>
            </p:cNvPr>
            <p:cNvSpPr/>
            <p:nvPr/>
          </p:nvSpPr>
          <p:spPr>
            <a:xfrm>
              <a:off x="533400" y="1813724"/>
              <a:ext cx="1612200" cy="27876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1" name="Rectangle 10">
              <a:extLst>
                <a:ext uri="{FF2B5EF4-FFF2-40B4-BE49-F238E27FC236}">
                  <a16:creationId xmlns:a16="http://schemas.microsoft.com/office/drawing/2014/main" id="{6EDEF37B-AA58-A6E9-D3F7-44D51FF87377}"/>
                </a:ext>
              </a:extLst>
            </p:cNvPr>
            <p:cNvSpPr/>
            <p:nvPr/>
          </p:nvSpPr>
          <p:spPr>
            <a:xfrm>
              <a:off x="2255400" y="1813724"/>
              <a:ext cx="6355200" cy="27876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Planuojamos ūkinės veiklos atrankos dėl poveikio aplinkai vertinimo tvarkos aprašas</a:t>
              </a:r>
            </a:p>
          </p:txBody>
        </p:sp>
        <p:sp>
          <p:nvSpPr>
            <p:cNvPr id="12" name="Rectangle 11">
              <a:extLst>
                <a:ext uri="{FF2B5EF4-FFF2-40B4-BE49-F238E27FC236}">
                  <a16:creationId xmlns:a16="http://schemas.microsoft.com/office/drawing/2014/main" id="{0AE33FA2-1C4D-87B0-C934-0C1434B8DDA9}"/>
                </a:ext>
              </a:extLst>
            </p:cNvPr>
            <p:cNvSpPr/>
            <p:nvPr/>
          </p:nvSpPr>
          <p:spPr>
            <a:xfrm>
              <a:off x="533400" y="1150366"/>
              <a:ext cx="1612200" cy="29510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3" name="Rectangle 12">
              <a:extLst>
                <a:ext uri="{FF2B5EF4-FFF2-40B4-BE49-F238E27FC236}">
                  <a16:creationId xmlns:a16="http://schemas.microsoft.com/office/drawing/2014/main" id="{214008B7-B12F-BCA5-8E96-7FC2B8FEA3A8}"/>
                </a:ext>
              </a:extLst>
            </p:cNvPr>
            <p:cNvSpPr/>
            <p:nvPr/>
          </p:nvSpPr>
          <p:spPr>
            <a:xfrm>
              <a:off x="2255400" y="1150366"/>
              <a:ext cx="6355200" cy="29510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integruoti ekosistemų ir jų teikiamų EP vertinimą į aplinkos elementų vertinimą, atliekamą PAV procedūrų metu (atranką, ataskaitos rengimą). </a:t>
              </a:r>
            </a:p>
          </p:txBody>
        </p:sp>
      </p:grpSp>
    </p:spTree>
    <p:extLst>
      <p:ext uri="{BB962C8B-B14F-4D97-AF65-F5344CB8AC3E}">
        <p14:creationId xmlns:p14="http://schemas.microsoft.com/office/powerpoint/2010/main" val="4825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2AC8-653D-F998-AA20-9A7269D89C6E}"/>
              </a:ext>
            </a:extLst>
          </p:cNvPr>
          <p:cNvSpPr>
            <a:spLocks noGrp="1"/>
          </p:cNvSpPr>
          <p:nvPr>
            <p:ph type="title"/>
          </p:nvPr>
        </p:nvSpPr>
        <p:spPr/>
        <p:txBody>
          <a:bodyPr/>
          <a:lstStyle/>
          <a:p>
            <a:r>
              <a:rPr lang="it-IT" dirty="0">
                <a:solidFill>
                  <a:schemeClr val="tx1"/>
                </a:solidFill>
              </a:rPr>
              <a:t>EP vertinimo integravimo į PAV modelis</a:t>
            </a:r>
            <a:r>
              <a:rPr lang="lt-LT" dirty="0">
                <a:solidFill>
                  <a:schemeClr val="tx1"/>
                </a:solidFill>
              </a:rPr>
              <a:t> (2)</a:t>
            </a:r>
          </a:p>
        </p:txBody>
      </p:sp>
      <p:sp>
        <p:nvSpPr>
          <p:cNvPr id="3" name="Slide Number Placeholder 2">
            <a:extLst>
              <a:ext uri="{FF2B5EF4-FFF2-40B4-BE49-F238E27FC236}">
                <a16:creationId xmlns:a16="http://schemas.microsoft.com/office/drawing/2014/main" id="{36EF7566-B831-03E4-462E-FC5D140AC98C}"/>
              </a:ext>
            </a:extLst>
          </p:cNvPr>
          <p:cNvSpPr>
            <a:spLocks noGrp="1"/>
          </p:cNvSpPr>
          <p:nvPr>
            <p:ph type="sldNum" sz="quarter" idx="12"/>
          </p:nvPr>
        </p:nvSpPr>
        <p:spPr/>
        <p:txBody>
          <a:bodyPr/>
          <a:lstStyle/>
          <a:p>
            <a:fld id="{42B1E8F1-27DF-3C4C-AF5E-F329429EDE92}" type="slidenum">
              <a:rPr lang="lt-LT" smtClean="0"/>
              <a:t>22</a:t>
            </a:fld>
            <a:endParaRPr lang="lt-LT"/>
          </a:p>
        </p:txBody>
      </p:sp>
      <p:grpSp>
        <p:nvGrpSpPr>
          <p:cNvPr id="4" name="Group 3">
            <a:extLst>
              <a:ext uri="{FF2B5EF4-FFF2-40B4-BE49-F238E27FC236}">
                <a16:creationId xmlns:a16="http://schemas.microsoft.com/office/drawing/2014/main" id="{D23ABC45-34F7-9836-96C0-8509221AD833}"/>
              </a:ext>
            </a:extLst>
          </p:cNvPr>
          <p:cNvGrpSpPr/>
          <p:nvPr/>
        </p:nvGrpSpPr>
        <p:grpSpPr>
          <a:xfrm>
            <a:off x="533400" y="729891"/>
            <a:ext cx="8077200" cy="3539709"/>
            <a:chOff x="533400" y="1150366"/>
            <a:chExt cx="8077200" cy="3539709"/>
          </a:xfrm>
        </p:grpSpPr>
        <p:sp>
          <p:nvSpPr>
            <p:cNvPr id="5" name="Rectangle 4">
              <a:extLst>
                <a:ext uri="{FF2B5EF4-FFF2-40B4-BE49-F238E27FC236}">
                  <a16:creationId xmlns:a16="http://schemas.microsoft.com/office/drawing/2014/main" id="{21CEB778-3202-6DE0-8E0F-589A75FCB180}"/>
                </a:ext>
              </a:extLst>
            </p:cNvPr>
            <p:cNvSpPr/>
            <p:nvPr/>
          </p:nvSpPr>
          <p:spPr>
            <a:xfrm>
              <a:off x="533400" y="1490215"/>
              <a:ext cx="1612200" cy="27876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2DA1345D-C09C-213D-11C7-5A58B7693280}"/>
                </a:ext>
              </a:extLst>
            </p:cNvPr>
            <p:cNvSpPr/>
            <p:nvPr/>
          </p:nvSpPr>
          <p:spPr>
            <a:xfrm>
              <a:off x="2255400" y="1490215"/>
              <a:ext cx="6355200" cy="27876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Modelis apima du procesus: planuojamos ūkinės veiklos atranką dėl PAV ir planuojamos ūkinės veiklos PAV.</a:t>
              </a:r>
            </a:p>
          </p:txBody>
        </p:sp>
        <p:sp>
          <p:nvSpPr>
            <p:cNvPr id="7" name="Rectangle 6">
              <a:extLst>
                <a:ext uri="{FF2B5EF4-FFF2-40B4-BE49-F238E27FC236}">
                  <a16:creationId xmlns:a16="http://schemas.microsoft.com/office/drawing/2014/main" id="{9A2EFAB5-233D-C7CF-A664-14F58680FA07}"/>
                </a:ext>
              </a:extLst>
            </p:cNvPr>
            <p:cNvSpPr/>
            <p:nvPr/>
          </p:nvSpPr>
          <p:spPr>
            <a:xfrm>
              <a:off x="533400" y="2137231"/>
              <a:ext cx="1612200" cy="255284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E753D7C2-3AA7-BE89-95BC-E3E02849D4BE}"/>
                </a:ext>
              </a:extLst>
            </p:cNvPr>
            <p:cNvSpPr/>
            <p:nvPr/>
          </p:nvSpPr>
          <p:spPr>
            <a:xfrm>
              <a:off x="2255400" y="2137231"/>
              <a:ext cx="6355200" cy="255284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Siūloma papildyti 4 punktą: „4. PAV metu, atsižvelgiant į naujausias žinias ir vertinimo metodus, nustatomas, apibūdinamas ir įvertinamas galimas planuojamos ūkinės veiklos ir jos sukeliamų biologinių, cheminių, fizikinių ir kitų veiksnių poveikis: 4.1. aplinkos elementams – dirvožemiui, žemės paviršiui ir jos gelmėms, orui, vandeniui, klimatui, kraštovaizdžiui ir biologinei įvairovei, ypatingą dėmesį skiriant Europos Bendrijos svarbos rūšims ir natūralioms buveinėms, taip pat kitoms pagal Lietuvos Respublikos saugomų gyvūnų, augalų ir grybų rūšių įstatymą saugomoms rūšims, aplinkos apsaugos požiūriu svarbioms teritorijoms, materialinėms vertybėms, nekilnojamosioms kultūros vertybėms ir šių elementų tarpusavio sąveikai, </a:t>
              </a:r>
              <a:r>
                <a:rPr lang="lt-LT" sz="800" b="1" dirty="0">
                  <a:solidFill>
                    <a:schemeClr val="tx1"/>
                  </a:solidFill>
                </a:rPr>
                <a:t>ekosisteminėms paslaugoms</a:t>
              </a:r>
              <a:r>
                <a:rPr lang="lt-LT" sz="800" dirty="0">
                  <a:solidFill>
                    <a:schemeClr val="tx1"/>
                  </a:solidFill>
                </a:rPr>
                <a:t>; 4.2. visuomenės sveikatai, įskaitant aplinkos elementų ir visuomenės sveikatos tarpusavio sąveiką.“</a:t>
              </a:r>
            </a:p>
            <a:p>
              <a:pPr algn="just"/>
              <a:endParaRPr lang="lt-LT" sz="800" dirty="0">
                <a:solidFill>
                  <a:schemeClr val="tx1"/>
                </a:solidFill>
              </a:endParaRPr>
            </a:p>
            <a:p>
              <a:pPr algn="just"/>
              <a:r>
                <a:rPr lang="lt-LT" sz="800" dirty="0">
                  <a:solidFill>
                    <a:schemeClr val="tx1"/>
                  </a:solidFill>
                </a:rPr>
                <a:t>Siūloma papildyti 12.3 punktą [</a:t>
              </a:r>
              <a:r>
                <a:rPr lang="lt-LT" sz="800" i="1" dirty="0">
                  <a:solidFill>
                    <a:schemeClr val="tx1"/>
                  </a:solidFill>
                </a:rPr>
                <a:t>PAV programos rengimas</a:t>
              </a:r>
              <a:r>
                <a:rPr lang="lt-LT" sz="800" dirty="0">
                  <a:solidFill>
                    <a:schemeClr val="tx1"/>
                  </a:solidFill>
                </a:rPr>
                <a:t>]: „12.3. glaustas aprašymas, kokiai teritorijai ir kuriems aplinkos elementams </a:t>
              </a:r>
              <a:r>
                <a:rPr lang="lt-LT" sz="800" b="1" dirty="0">
                  <a:solidFill>
                    <a:schemeClr val="tx1"/>
                  </a:solidFill>
                </a:rPr>
                <a:t>bei kokioms ekosisteminėms paslaugoms </a:t>
              </a:r>
              <a:r>
                <a:rPr lang="lt-LT" sz="800" dirty="0">
                  <a:solidFill>
                    <a:schemeClr val="tx1"/>
                  </a:solidFill>
                </a:rPr>
                <a:t>bus nagrinėjamas ir vertinamas planuojamos ūkinės veiklos poveikis ir kokiais aspektais bus vertinamas poveikis visuomenės sveikatai;“.</a:t>
              </a:r>
            </a:p>
            <a:p>
              <a:pPr algn="just"/>
              <a:endParaRPr lang="lt-LT" sz="800" dirty="0">
                <a:solidFill>
                  <a:schemeClr val="tx1"/>
                </a:solidFill>
              </a:endParaRPr>
            </a:p>
            <a:p>
              <a:pPr algn="just"/>
              <a:r>
                <a:rPr lang="lt-LT" sz="800" dirty="0">
                  <a:solidFill>
                    <a:schemeClr val="tx1"/>
                  </a:solidFill>
                </a:rPr>
                <a:t>Siūloma papildyti I priedo „REKOMENDUOJAMA POVEIKIO APLINKAI VERTINIMO ATASKAITOS STRUKTŪRA IR TURINYS“ 8 punktą „Pateikiama informacija apie planuojamos ūkinės veiklos artimą aplinką – planuojamos ūkinės veiklos vykdymo vietovės aplinką, tiesiogiai su ja besiribojančios vietovės aplinką ir (ar) gamtiniais ryšiais susijusios vietovės aplinką, kuri dėl planuojamos ūkinės veiklos pobūdžio ir (ar) masto gali patirti reikšmingą neigiamą poveikį. Nurodoma: &lt;...&gt;“: „8.X. planuojamos ūkinės veiklos sklype (-</a:t>
              </a:r>
              <a:r>
                <a:rPr lang="lt-LT" sz="800" dirty="0" err="1">
                  <a:solidFill>
                    <a:schemeClr val="tx1"/>
                  </a:solidFill>
                </a:rPr>
                <a:t>uose</a:t>
              </a:r>
              <a:r>
                <a:rPr lang="lt-LT" sz="800" dirty="0">
                  <a:solidFill>
                    <a:schemeClr val="tx1"/>
                  </a:solidFill>
                </a:rPr>
                <a:t>) ar teritorijos vietoje teikiamos ekosisteminės paslaugos.“</a:t>
              </a:r>
            </a:p>
            <a:p>
              <a:pPr algn="just"/>
              <a:endParaRPr lang="lt-LT" sz="800" dirty="0">
                <a:solidFill>
                  <a:schemeClr val="tx1"/>
                </a:solidFill>
              </a:endParaRPr>
            </a:p>
            <a:p>
              <a:pPr algn="just"/>
              <a:r>
                <a:rPr lang="lt-LT" sz="800" dirty="0">
                  <a:solidFill>
                    <a:schemeClr val="tx1"/>
                  </a:solidFill>
                </a:rPr>
                <a:t>Siūloma papildyti I priedo „REKOMENDUOJAMA POVEIKIO APLINKAI VERTINIMO ATASKAITOS STRUKTŪRA IR TURINYS“ 10 punktą: „10. Kiekvienas aplinkos elementas (vanduo, aplinkos oras, klimatas, žemės paviršius ir jos gelmės, dirvožemis, kraštovaizdis ir biologinė įvairovė (augalija, gyvūnija, grybija, buveinės), materialinės vertybės, nekilnojamosios kultūros vertybės, </a:t>
              </a:r>
              <a:r>
                <a:rPr lang="lt-LT" sz="800" b="1" dirty="0">
                  <a:solidFill>
                    <a:schemeClr val="tx1"/>
                  </a:solidFill>
                </a:rPr>
                <a:t>ekosisteminės paslaugos</a:t>
              </a:r>
              <a:r>
                <a:rPr lang="lt-LT" sz="800" dirty="0">
                  <a:solidFill>
                    <a:schemeClr val="tx1"/>
                  </a:solidFill>
                </a:rPr>
                <a:t>), visuomenės sveikata, kuriems  planuojama ūkinė veikla gali daryti reikšmingą poveikį, aprašomi PAV ataskaitoje vadovaujantis šio priedo II skyriumi.“</a:t>
              </a:r>
            </a:p>
          </p:txBody>
        </p:sp>
        <p:sp>
          <p:nvSpPr>
            <p:cNvPr id="10" name="Rectangle 9">
              <a:extLst>
                <a:ext uri="{FF2B5EF4-FFF2-40B4-BE49-F238E27FC236}">
                  <a16:creationId xmlns:a16="http://schemas.microsoft.com/office/drawing/2014/main" id="{6591606F-07D0-CB97-D054-BE4262808982}"/>
                </a:ext>
              </a:extLst>
            </p:cNvPr>
            <p:cNvSpPr/>
            <p:nvPr/>
          </p:nvSpPr>
          <p:spPr>
            <a:xfrm>
              <a:off x="533400" y="1813724"/>
              <a:ext cx="1612200" cy="27876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1" name="Rectangle 10">
              <a:extLst>
                <a:ext uri="{FF2B5EF4-FFF2-40B4-BE49-F238E27FC236}">
                  <a16:creationId xmlns:a16="http://schemas.microsoft.com/office/drawing/2014/main" id="{6EDEF37B-AA58-A6E9-D3F7-44D51FF87377}"/>
                </a:ext>
              </a:extLst>
            </p:cNvPr>
            <p:cNvSpPr/>
            <p:nvPr/>
          </p:nvSpPr>
          <p:spPr>
            <a:xfrm>
              <a:off x="2255400" y="1813724"/>
              <a:ext cx="6355200" cy="27876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Planuojamos ūkinės veiklos poveikio aplinkai vertinimo dokumentų rengimo tvarkos aprašas</a:t>
              </a:r>
            </a:p>
          </p:txBody>
        </p:sp>
        <p:sp>
          <p:nvSpPr>
            <p:cNvPr id="12" name="Rectangle 11">
              <a:extLst>
                <a:ext uri="{FF2B5EF4-FFF2-40B4-BE49-F238E27FC236}">
                  <a16:creationId xmlns:a16="http://schemas.microsoft.com/office/drawing/2014/main" id="{0AE33FA2-1C4D-87B0-C934-0C1434B8DDA9}"/>
                </a:ext>
              </a:extLst>
            </p:cNvPr>
            <p:cNvSpPr/>
            <p:nvPr/>
          </p:nvSpPr>
          <p:spPr>
            <a:xfrm>
              <a:off x="533400" y="1150366"/>
              <a:ext cx="1612200" cy="29510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3" name="Rectangle 12">
              <a:extLst>
                <a:ext uri="{FF2B5EF4-FFF2-40B4-BE49-F238E27FC236}">
                  <a16:creationId xmlns:a16="http://schemas.microsoft.com/office/drawing/2014/main" id="{214008B7-B12F-BCA5-8E96-7FC2B8FEA3A8}"/>
                </a:ext>
              </a:extLst>
            </p:cNvPr>
            <p:cNvSpPr/>
            <p:nvPr/>
          </p:nvSpPr>
          <p:spPr>
            <a:xfrm>
              <a:off x="2255400" y="1150366"/>
              <a:ext cx="6355200" cy="29510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integruoti ekosistemų ir jų teikiamų EP vertinimą į aplinkos elementų vertinimą, atliekamą PAV procedūrų metu (atranką, ataskaitos rengimą). </a:t>
              </a:r>
            </a:p>
          </p:txBody>
        </p:sp>
      </p:grpSp>
    </p:spTree>
    <p:extLst>
      <p:ext uri="{BB962C8B-B14F-4D97-AF65-F5344CB8AC3E}">
        <p14:creationId xmlns:p14="http://schemas.microsoft.com/office/powerpoint/2010/main" val="57333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2AC8-653D-F998-AA20-9A7269D89C6E}"/>
              </a:ext>
            </a:extLst>
          </p:cNvPr>
          <p:cNvSpPr>
            <a:spLocks noGrp="1"/>
          </p:cNvSpPr>
          <p:nvPr>
            <p:ph type="title"/>
          </p:nvPr>
        </p:nvSpPr>
        <p:spPr>
          <a:xfrm>
            <a:off x="533400" y="341468"/>
            <a:ext cx="8064500" cy="313163"/>
          </a:xfrm>
        </p:spPr>
        <p:txBody>
          <a:bodyPr/>
          <a:lstStyle/>
          <a:p>
            <a:r>
              <a:rPr lang="it-IT" dirty="0">
                <a:solidFill>
                  <a:schemeClr val="tx1"/>
                </a:solidFill>
              </a:rPr>
              <a:t>EP vertinimo integravimo į PAV modelis</a:t>
            </a:r>
            <a:r>
              <a:rPr lang="lt-LT" dirty="0">
                <a:solidFill>
                  <a:schemeClr val="tx1"/>
                </a:solidFill>
              </a:rPr>
              <a:t> (3)</a:t>
            </a:r>
          </a:p>
        </p:txBody>
      </p:sp>
      <p:sp>
        <p:nvSpPr>
          <p:cNvPr id="3" name="Slide Number Placeholder 2">
            <a:extLst>
              <a:ext uri="{FF2B5EF4-FFF2-40B4-BE49-F238E27FC236}">
                <a16:creationId xmlns:a16="http://schemas.microsoft.com/office/drawing/2014/main" id="{36EF7566-B831-03E4-462E-FC5D140AC98C}"/>
              </a:ext>
            </a:extLst>
          </p:cNvPr>
          <p:cNvSpPr>
            <a:spLocks noGrp="1"/>
          </p:cNvSpPr>
          <p:nvPr>
            <p:ph type="sldNum" sz="quarter" idx="12"/>
          </p:nvPr>
        </p:nvSpPr>
        <p:spPr/>
        <p:txBody>
          <a:bodyPr/>
          <a:lstStyle/>
          <a:p>
            <a:fld id="{42B1E8F1-27DF-3C4C-AF5E-F329429EDE92}" type="slidenum">
              <a:rPr lang="lt-LT" smtClean="0"/>
              <a:t>23</a:t>
            </a:fld>
            <a:endParaRPr lang="lt-LT"/>
          </a:p>
        </p:txBody>
      </p:sp>
      <p:grpSp>
        <p:nvGrpSpPr>
          <p:cNvPr id="4" name="Group 3">
            <a:extLst>
              <a:ext uri="{FF2B5EF4-FFF2-40B4-BE49-F238E27FC236}">
                <a16:creationId xmlns:a16="http://schemas.microsoft.com/office/drawing/2014/main" id="{D23ABC45-34F7-9836-96C0-8509221AD833}"/>
              </a:ext>
            </a:extLst>
          </p:cNvPr>
          <p:cNvGrpSpPr/>
          <p:nvPr/>
        </p:nvGrpSpPr>
        <p:grpSpPr>
          <a:xfrm>
            <a:off x="533400" y="672291"/>
            <a:ext cx="8077200" cy="3935709"/>
            <a:chOff x="533400" y="1150366"/>
            <a:chExt cx="8077200" cy="3935709"/>
          </a:xfrm>
        </p:grpSpPr>
        <p:sp>
          <p:nvSpPr>
            <p:cNvPr id="5" name="Rectangle 4">
              <a:extLst>
                <a:ext uri="{FF2B5EF4-FFF2-40B4-BE49-F238E27FC236}">
                  <a16:creationId xmlns:a16="http://schemas.microsoft.com/office/drawing/2014/main" id="{21CEB778-3202-6DE0-8E0F-589A75FCB180}"/>
                </a:ext>
              </a:extLst>
            </p:cNvPr>
            <p:cNvSpPr/>
            <p:nvPr/>
          </p:nvSpPr>
          <p:spPr>
            <a:xfrm>
              <a:off x="533400" y="1490216"/>
              <a:ext cx="1612200" cy="19026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Sprendimų priėmimo procesas</a:t>
              </a:r>
            </a:p>
          </p:txBody>
        </p:sp>
        <p:sp>
          <p:nvSpPr>
            <p:cNvPr id="6" name="Rectangle 5">
              <a:extLst>
                <a:ext uri="{FF2B5EF4-FFF2-40B4-BE49-F238E27FC236}">
                  <a16:creationId xmlns:a16="http://schemas.microsoft.com/office/drawing/2014/main" id="{2DA1345D-C09C-213D-11C7-5A58B7693280}"/>
                </a:ext>
              </a:extLst>
            </p:cNvPr>
            <p:cNvSpPr/>
            <p:nvPr/>
          </p:nvSpPr>
          <p:spPr>
            <a:xfrm>
              <a:off x="2255400" y="1490216"/>
              <a:ext cx="6355200" cy="19026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Modelis apima du procesus: planuojamos ūkinės veiklos atranką dėl PAV ir planuojamos ūkinės veiklos PAV.</a:t>
              </a:r>
            </a:p>
          </p:txBody>
        </p:sp>
        <p:sp>
          <p:nvSpPr>
            <p:cNvPr id="7" name="Rectangle 6">
              <a:extLst>
                <a:ext uri="{FF2B5EF4-FFF2-40B4-BE49-F238E27FC236}">
                  <a16:creationId xmlns:a16="http://schemas.microsoft.com/office/drawing/2014/main" id="{9A2EFAB5-233D-C7CF-A664-14F58680FA07}"/>
                </a:ext>
              </a:extLst>
            </p:cNvPr>
            <p:cNvSpPr/>
            <p:nvPr/>
          </p:nvSpPr>
          <p:spPr>
            <a:xfrm>
              <a:off x="533400" y="1964431"/>
              <a:ext cx="1612200" cy="312164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lt-LT" sz="900" dirty="0"/>
                <a:t>Preliminarūs pasiūlymai dėl teisės akto keitimo / naujo priėmimo</a:t>
              </a:r>
            </a:p>
          </p:txBody>
        </p:sp>
        <p:sp>
          <p:nvSpPr>
            <p:cNvPr id="8" name="Rectangle 7">
              <a:extLst>
                <a:ext uri="{FF2B5EF4-FFF2-40B4-BE49-F238E27FC236}">
                  <a16:creationId xmlns:a16="http://schemas.microsoft.com/office/drawing/2014/main" id="{E753D7C2-3AA7-BE89-95BC-E3E02849D4BE}"/>
                </a:ext>
              </a:extLst>
            </p:cNvPr>
            <p:cNvSpPr/>
            <p:nvPr/>
          </p:nvSpPr>
          <p:spPr>
            <a:xfrm>
              <a:off x="2255400" y="1964432"/>
              <a:ext cx="6355200" cy="312164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lt-LT" sz="800" dirty="0">
                  <a:solidFill>
                    <a:schemeClr val="tx1"/>
                  </a:solidFill>
                </a:rPr>
                <a:t>Siūloma papildyti I priedo „REKOMENDUOJAMA POVEIKIO APLINKAI VERTINIMO ATASKAITOS STRUKTŪRA IR TURINYS“ 21 punktą: „21. Atsižvelgiant į nagrinėjamas alternatyvas aprašomas pasirengimo planuojamai ūkinei veiklai, statybos, ūkinės veiklos vykdymo ir nutraukimo etapais daromas reikšmingas poveikis aplinkos elementams (dirvožemiui, žemės paviršiui ir jos gelmėms, orui, vandeniui, klimatui, kraštovaizdžiui ir biologinei įvairovei, ypatingą dėmesį skiriant Europos Bendrijos svarbos rūšims ir natūralioms buveinėms, taip pat kitoms pagal Saugomų gyvūnų, augalų ir grybų rūšių įstatymą saugomoms rūšims, aplinkos apsaugos požiūriu svarbioms teritorijoms, materialinėms vertybėms, nekilnojamosioms kultūros vertybėms ir šių elementų tarpusavio sąveikai, </a:t>
              </a:r>
              <a:r>
                <a:rPr lang="lt-LT" sz="800" b="1" dirty="0">
                  <a:solidFill>
                    <a:schemeClr val="tx1"/>
                  </a:solidFill>
                </a:rPr>
                <a:t>ekosisteminėms paslaugoms</a:t>
              </a:r>
              <a:r>
                <a:rPr lang="lt-LT" sz="800" dirty="0">
                  <a:solidFill>
                    <a:schemeClr val="tx1"/>
                  </a:solidFill>
                </a:rPr>
                <a:t>) ir visuomenės sveikatai, įskaitant aplinkos elementų ir visuomenės sveikatos tarpusavio sąveiką.“</a:t>
              </a:r>
            </a:p>
            <a:p>
              <a:pPr algn="just"/>
              <a:endParaRPr lang="lt-LT" sz="800" dirty="0">
                <a:solidFill>
                  <a:schemeClr val="tx1"/>
                </a:solidFill>
              </a:endParaRPr>
            </a:p>
            <a:p>
              <a:pPr algn="just"/>
              <a:r>
                <a:rPr lang="lt-LT" sz="800" dirty="0">
                  <a:solidFill>
                    <a:schemeClr val="tx1"/>
                  </a:solidFill>
                </a:rPr>
                <a:t>Siūloma papildyti I priedą „REKOMENDUOJAMA POVEIKIO APLINKAI VERTINIMO ATASKAITOS STRUKTŪRA IR TURINYS“ dar vienu skirsniu (esančiu po Nekilnojamų kultūros vertybių):</a:t>
              </a:r>
            </a:p>
            <a:p>
              <a:pPr algn="just"/>
              <a:r>
                <a:rPr lang="lt-LT" sz="800" dirty="0">
                  <a:solidFill>
                    <a:schemeClr val="tx1"/>
                  </a:solidFill>
                </a:rPr>
                <a:t>„X SKIRSNIS.</a:t>
              </a:r>
            </a:p>
            <a:p>
              <a:pPr algn="just"/>
              <a:r>
                <a:rPr lang="lt-LT" sz="800" dirty="0">
                  <a:solidFill>
                    <a:schemeClr val="tx1"/>
                  </a:solidFill>
                </a:rPr>
                <a:t>EKOSISTEMINĖS PASLAUGOS</a:t>
              </a:r>
            </a:p>
            <a:p>
              <a:pPr algn="just"/>
              <a:r>
                <a:rPr lang="lt-LT" sz="800" b="1" dirty="0">
                  <a:solidFill>
                    <a:schemeClr val="tx1"/>
                  </a:solidFill>
                </a:rPr>
                <a:t>Esamos būklės aprašymas</a:t>
              </a:r>
            </a:p>
            <a:p>
              <a:pPr algn="just"/>
              <a:r>
                <a:rPr lang="lt-LT" sz="800" dirty="0">
                  <a:solidFill>
                    <a:schemeClr val="tx1"/>
                  </a:solidFill>
                </a:rPr>
                <a:t>X. Informacija apie planuojamame žemės sklype ar teritorijoje ir artimoje aplinkoje teikiamas ekosistemines paslaugas (pvz., anglies dioksido sekvestracija, gamtos stebėjimas ir kt.).</a:t>
              </a:r>
            </a:p>
            <a:p>
              <a:pPr algn="just"/>
              <a:r>
                <a:rPr lang="lt-LT" sz="800" b="1" dirty="0">
                  <a:solidFill>
                    <a:schemeClr val="tx1"/>
                  </a:solidFill>
                </a:rPr>
                <a:t>Numatomas reikšmingas poveikis</a:t>
              </a:r>
            </a:p>
            <a:p>
              <a:pPr algn="just"/>
              <a:r>
                <a:rPr lang="lt-LT" sz="800" dirty="0">
                  <a:solidFill>
                    <a:schemeClr val="tx1"/>
                  </a:solidFill>
                </a:rPr>
                <a:t>X. Poveikis ekosisteminėms paslaugoms dėl planuojamos ūkinės veiklos vykdymo, buvimo, statinių statybos ir griovimo darbų, gamtos išteklių naudojimą, išmetamųjų teršalų į vandenį, žemę, aplinkos orą, įskaitant šiltnamio efektą sukeliančias dujas, poveikio klimatui, sukeliamų nepatogumų ir kt.</a:t>
              </a:r>
            </a:p>
            <a:p>
              <a:pPr algn="just"/>
              <a:r>
                <a:rPr lang="lt-LT" sz="800" b="1" dirty="0">
                  <a:solidFill>
                    <a:schemeClr val="tx1"/>
                  </a:solidFill>
                </a:rPr>
                <a:t>Reikšmingo neigiamo poveikio aplinkai išvengimo, sumažinimo ir kompensavimo priemonės</a:t>
              </a:r>
            </a:p>
            <a:p>
              <a:pPr algn="just"/>
              <a:r>
                <a:rPr lang="lt-LT" sz="800" dirty="0">
                  <a:solidFill>
                    <a:schemeClr val="tx1"/>
                  </a:solidFill>
                </a:rPr>
                <a:t>X. Planuojamos ūkinės veiklos poveikį ekosisteminėms paslaugoms mažinančios priemonės (numatomos priemonės reikšmingam neigiamam poveikiui išvengti ar sumažinti (gali sutapti su priemonėmis, numatytomis kitiems aplinkos elementams; kompensacinės priemonės; priemonės nustatančios sutrikdytų ar sunaikintų ekosisteminių paslaugų pakaitalus).</a:t>
              </a:r>
            </a:p>
            <a:p>
              <a:pPr algn="just"/>
              <a:r>
                <a:rPr lang="lt-LT" sz="800" b="1" dirty="0">
                  <a:solidFill>
                    <a:schemeClr val="tx1"/>
                  </a:solidFill>
                </a:rPr>
                <a:t>Grafinė medžiaga</a:t>
              </a:r>
            </a:p>
            <a:p>
              <a:pPr algn="just"/>
              <a:r>
                <a:rPr lang="lt-LT" sz="800" dirty="0">
                  <a:solidFill>
                    <a:schemeClr val="tx1"/>
                  </a:solidFill>
                </a:rPr>
                <a:t>X. Žemėlapis, kuriame pažymėtos ekosisteminės paslaugos.“</a:t>
              </a:r>
            </a:p>
            <a:p>
              <a:pPr algn="just"/>
              <a:endParaRPr lang="lt-LT" sz="800" dirty="0">
                <a:solidFill>
                  <a:schemeClr val="tx1"/>
                </a:solidFill>
              </a:endParaRPr>
            </a:p>
          </p:txBody>
        </p:sp>
        <p:sp>
          <p:nvSpPr>
            <p:cNvPr id="10" name="Rectangle 9">
              <a:extLst>
                <a:ext uri="{FF2B5EF4-FFF2-40B4-BE49-F238E27FC236}">
                  <a16:creationId xmlns:a16="http://schemas.microsoft.com/office/drawing/2014/main" id="{6591606F-07D0-CB97-D054-BE4262808982}"/>
                </a:ext>
              </a:extLst>
            </p:cNvPr>
            <p:cNvSpPr/>
            <p:nvPr/>
          </p:nvSpPr>
          <p:spPr>
            <a:xfrm>
              <a:off x="533400" y="1720124"/>
              <a:ext cx="1612200" cy="19025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Keičiamas teisės aktas</a:t>
              </a:r>
            </a:p>
          </p:txBody>
        </p:sp>
        <p:sp>
          <p:nvSpPr>
            <p:cNvPr id="11" name="Rectangle 10">
              <a:extLst>
                <a:ext uri="{FF2B5EF4-FFF2-40B4-BE49-F238E27FC236}">
                  <a16:creationId xmlns:a16="http://schemas.microsoft.com/office/drawing/2014/main" id="{6EDEF37B-AA58-A6E9-D3F7-44D51FF87377}"/>
                </a:ext>
              </a:extLst>
            </p:cNvPr>
            <p:cNvSpPr/>
            <p:nvPr/>
          </p:nvSpPr>
          <p:spPr>
            <a:xfrm>
              <a:off x="2255400" y="1720124"/>
              <a:ext cx="6355200" cy="19025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Planuojamos ūkinės veiklos poveikio aplinkai vertinimo dokumentų rengimo tvarkos aprašas</a:t>
              </a:r>
            </a:p>
          </p:txBody>
        </p:sp>
        <p:sp>
          <p:nvSpPr>
            <p:cNvPr id="12" name="Rectangle 11">
              <a:extLst>
                <a:ext uri="{FF2B5EF4-FFF2-40B4-BE49-F238E27FC236}">
                  <a16:creationId xmlns:a16="http://schemas.microsoft.com/office/drawing/2014/main" id="{0AE33FA2-1C4D-87B0-C934-0C1434B8DDA9}"/>
                </a:ext>
              </a:extLst>
            </p:cNvPr>
            <p:cNvSpPr/>
            <p:nvPr/>
          </p:nvSpPr>
          <p:spPr>
            <a:xfrm>
              <a:off x="533400" y="1150366"/>
              <a:ext cx="1612200" cy="29510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900" dirty="0"/>
                <a:t>Modelio apibūdinimas</a:t>
              </a:r>
            </a:p>
          </p:txBody>
        </p:sp>
        <p:sp>
          <p:nvSpPr>
            <p:cNvPr id="13" name="Rectangle 12">
              <a:extLst>
                <a:ext uri="{FF2B5EF4-FFF2-40B4-BE49-F238E27FC236}">
                  <a16:creationId xmlns:a16="http://schemas.microsoft.com/office/drawing/2014/main" id="{214008B7-B12F-BCA5-8E96-7FC2B8FEA3A8}"/>
                </a:ext>
              </a:extLst>
            </p:cNvPr>
            <p:cNvSpPr/>
            <p:nvPr/>
          </p:nvSpPr>
          <p:spPr>
            <a:xfrm>
              <a:off x="2255400" y="1150366"/>
              <a:ext cx="6355200" cy="29510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integruoti ekosistemų ir jų teikiamų EP vertinimą į aplinkos elementų vertinimą, atliekamą PAV procedūrų metu (atranką, ataskaitos rengimą). </a:t>
              </a:r>
            </a:p>
          </p:txBody>
        </p:sp>
      </p:grpSp>
    </p:spTree>
    <p:extLst>
      <p:ext uri="{BB962C8B-B14F-4D97-AF65-F5344CB8AC3E}">
        <p14:creationId xmlns:p14="http://schemas.microsoft.com/office/powerpoint/2010/main" val="78350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924B-ECE6-66A4-8B26-FE5D762C2A33}"/>
              </a:ext>
            </a:extLst>
          </p:cNvPr>
          <p:cNvSpPr>
            <a:spLocks noGrp="1"/>
          </p:cNvSpPr>
          <p:nvPr>
            <p:ph type="title"/>
          </p:nvPr>
        </p:nvSpPr>
        <p:spPr/>
        <p:txBody>
          <a:bodyPr/>
          <a:lstStyle/>
          <a:p>
            <a:r>
              <a:rPr lang="it-IT" dirty="0">
                <a:solidFill>
                  <a:schemeClr val="tx1"/>
                </a:solidFill>
              </a:rPr>
              <a:t>EP vertinimo integravimo į SPAV modelis</a:t>
            </a:r>
            <a:endParaRPr lang="lt-LT" dirty="0">
              <a:solidFill>
                <a:schemeClr val="tx1"/>
              </a:solidFill>
            </a:endParaRPr>
          </a:p>
        </p:txBody>
      </p:sp>
      <p:sp>
        <p:nvSpPr>
          <p:cNvPr id="3" name="Slide Number Placeholder 2">
            <a:extLst>
              <a:ext uri="{FF2B5EF4-FFF2-40B4-BE49-F238E27FC236}">
                <a16:creationId xmlns:a16="http://schemas.microsoft.com/office/drawing/2014/main" id="{40AD003C-63EC-8DD9-5A63-9C92A33610C0}"/>
              </a:ext>
            </a:extLst>
          </p:cNvPr>
          <p:cNvSpPr>
            <a:spLocks noGrp="1"/>
          </p:cNvSpPr>
          <p:nvPr>
            <p:ph type="sldNum" sz="quarter" idx="12"/>
          </p:nvPr>
        </p:nvSpPr>
        <p:spPr/>
        <p:txBody>
          <a:bodyPr/>
          <a:lstStyle/>
          <a:p>
            <a:fld id="{42B1E8F1-27DF-3C4C-AF5E-F329429EDE92}" type="slidenum">
              <a:rPr lang="lt-LT" smtClean="0"/>
              <a:t>24</a:t>
            </a:fld>
            <a:endParaRPr lang="lt-LT"/>
          </a:p>
        </p:txBody>
      </p:sp>
      <p:grpSp>
        <p:nvGrpSpPr>
          <p:cNvPr id="4" name="Group 3">
            <a:extLst>
              <a:ext uri="{FF2B5EF4-FFF2-40B4-BE49-F238E27FC236}">
                <a16:creationId xmlns:a16="http://schemas.microsoft.com/office/drawing/2014/main" id="{67BE38BC-4BF4-E457-A088-EBFD3E0A772E}"/>
              </a:ext>
            </a:extLst>
          </p:cNvPr>
          <p:cNvGrpSpPr/>
          <p:nvPr/>
        </p:nvGrpSpPr>
        <p:grpSpPr>
          <a:xfrm>
            <a:off x="508000" y="1065600"/>
            <a:ext cx="8077200" cy="2901601"/>
            <a:chOff x="533400" y="661020"/>
            <a:chExt cx="8077200" cy="2174062"/>
          </a:xfrm>
        </p:grpSpPr>
        <p:sp>
          <p:nvSpPr>
            <p:cNvPr id="5" name="Rectangle 4">
              <a:extLst>
                <a:ext uri="{FF2B5EF4-FFF2-40B4-BE49-F238E27FC236}">
                  <a16:creationId xmlns:a16="http://schemas.microsoft.com/office/drawing/2014/main" id="{4BF60A97-65ED-A924-56FF-56BFC2D4CD1D}"/>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D9E07C29-F32A-2685-B300-EBC502048008}"/>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900" dirty="0">
                  <a:solidFill>
                    <a:schemeClr val="tx1"/>
                  </a:solidFill>
                </a:rPr>
                <a:t>SPAV ataskaitos rengimas.</a:t>
              </a:r>
              <a:endParaRPr lang="lt-LT" sz="900" dirty="0">
                <a:solidFill>
                  <a:schemeClr val="tx1"/>
                </a:solidFill>
              </a:endParaRPr>
            </a:p>
          </p:txBody>
        </p:sp>
        <p:sp>
          <p:nvSpPr>
            <p:cNvPr id="7" name="Rectangle 6">
              <a:extLst>
                <a:ext uri="{FF2B5EF4-FFF2-40B4-BE49-F238E27FC236}">
                  <a16:creationId xmlns:a16="http://schemas.microsoft.com/office/drawing/2014/main" id="{4F6880CB-8264-1715-64F3-0310B13C0FA5}"/>
                </a:ext>
              </a:extLst>
            </p:cNvPr>
            <p:cNvSpPr/>
            <p:nvPr/>
          </p:nvSpPr>
          <p:spPr>
            <a:xfrm>
              <a:off x="533400" y="1532283"/>
              <a:ext cx="1612200" cy="130279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D5E0D417-6D81-E8D3-559C-C769CFEFAFC8}"/>
                </a:ext>
              </a:extLst>
            </p:cNvPr>
            <p:cNvSpPr/>
            <p:nvPr/>
          </p:nvSpPr>
          <p:spPr>
            <a:xfrm>
              <a:off x="2255400" y="1522902"/>
              <a:ext cx="6355200" cy="131218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papildyti I priedo</a:t>
              </a:r>
              <a:r>
                <a:rPr lang="en-GB" sz="900" dirty="0">
                  <a:solidFill>
                    <a:schemeClr val="tx1"/>
                  </a:solidFill>
                </a:rPr>
                <a:t> </a:t>
              </a:r>
              <a:r>
                <a:rPr lang="lt-LT" sz="900" dirty="0">
                  <a:solidFill>
                    <a:schemeClr val="tx1"/>
                  </a:solidFill>
                </a:rPr>
                <a:t>„PLANŲ IR PROGRAMŲ ĮGYVENDINIMO PASEKMIŲ APLINKAI REIKŠMINGUMO NUSTATYMO KRITERIJAI“ 2.4 punktą: „2.4. poveikį visuomenės sveikatai ir (arba) aplinkai, </a:t>
              </a:r>
              <a:r>
                <a:rPr lang="lt-LT" sz="900" b="1" dirty="0">
                  <a:solidFill>
                    <a:schemeClr val="tx1"/>
                  </a:solidFill>
                </a:rPr>
                <a:t>ekosisteminėms paslaugoms</a:t>
              </a:r>
              <a:r>
                <a:rPr lang="lt-LT" sz="900" dirty="0">
                  <a:solidFill>
                    <a:schemeClr val="tx1"/>
                  </a:solidFill>
                </a:rPr>
                <a:t>;“.</a:t>
              </a:r>
            </a:p>
            <a:p>
              <a:pPr algn="just"/>
              <a:endParaRPr lang="lt-LT" sz="900" dirty="0">
                <a:solidFill>
                  <a:schemeClr val="tx1"/>
                </a:solidFill>
              </a:endParaRPr>
            </a:p>
            <a:p>
              <a:pPr algn="just"/>
              <a:r>
                <a:rPr lang="lt-LT" sz="900" dirty="0">
                  <a:solidFill>
                    <a:schemeClr val="tx1"/>
                  </a:solidFill>
                </a:rPr>
                <a:t>Siūloma papildyti II priedo „PRIVALOMA STRATEGINIO PASEKMIŲ APLINKAI VERTINIMO ATASKAITOS SUDĖTIS“ 8 punktą: „8. Galimos reikšmingos tiesioginės, netiesioginės, kaupiamosios, sąveikaujančios (sinergetinės), trumpalaikės, vidutinės trukmės, ilgalaikės, nuolatinės, laikinos, teigiamos ir neigiamos pasekmės aplinkai, įskaitant biologinę įvairovę, visuomenės sveikatą, gyvūniją, augaliją, dirvožemį, vandenį, orą, klimatą, materialųjį turtą, kultūros paveldą (įskaitant architektūros ir archeologijos paveldą), saugomas teritorijas, gamtos paveldo objektus, Europos ekologinio tinklo „Natura 2000“ teritorijas, kraštovaizdį, </a:t>
              </a:r>
              <a:r>
                <a:rPr lang="lt-LT" sz="900" b="1" dirty="0">
                  <a:solidFill>
                    <a:schemeClr val="tx1"/>
                  </a:solidFill>
                </a:rPr>
                <a:t>ekosistemines paslaugas </a:t>
              </a:r>
              <a:r>
                <a:rPr lang="lt-LT" sz="900" dirty="0">
                  <a:solidFill>
                    <a:schemeClr val="tx1"/>
                  </a:solidFill>
                </a:rPr>
                <a:t>ir šių veiksnių tarpusavio ryšius.“</a:t>
              </a:r>
            </a:p>
            <a:p>
              <a:pPr algn="just"/>
              <a:r>
                <a:rPr lang="lt-LT" sz="900" dirty="0">
                  <a:solidFill>
                    <a:schemeClr val="tx1"/>
                  </a:solidFill>
                </a:rPr>
                <a:t>[</a:t>
              </a:r>
              <a:r>
                <a:rPr lang="lt-LT" sz="900" i="1" dirty="0">
                  <a:solidFill>
                    <a:schemeClr val="tx1"/>
                  </a:solidFill>
                </a:rPr>
                <a:t>Šių aspektų nagrinėjimo metodika nėra detalizuojama, tačiau Planų ir programų strateginio pasekmių aplinkai vertinimo vadove nurodomi kontrolinio pasekmių aplinkai sąrašo klausimynų pavyzdžiai. Jų galimas papildymas EP aspektu nurodyti Studijos įvadinėje dalyje.</a:t>
              </a:r>
              <a:r>
                <a:rPr lang="lt-LT" sz="900" dirty="0">
                  <a:solidFill>
                    <a:schemeClr val="tx1"/>
                  </a:solidFill>
                </a:rPr>
                <a:t>]</a:t>
              </a:r>
            </a:p>
          </p:txBody>
        </p:sp>
        <p:sp>
          <p:nvSpPr>
            <p:cNvPr id="9" name="Rectangle 8">
              <a:extLst>
                <a:ext uri="{FF2B5EF4-FFF2-40B4-BE49-F238E27FC236}">
                  <a16:creationId xmlns:a16="http://schemas.microsoft.com/office/drawing/2014/main" id="{44E5E733-2583-5CD1-7A9A-C43A033053A1}"/>
                </a:ext>
              </a:extLst>
            </p:cNvPr>
            <p:cNvSpPr/>
            <p:nvPr/>
          </p:nvSpPr>
          <p:spPr>
            <a:xfrm>
              <a:off x="533400" y="1276368"/>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0" name="Rectangle 9">
              <a:extLst>
                <a:ext uri="{FF2B5EF4-FFF2-40B4-BE49-F238E27FC236}">
                  <a16:creationId xmlns:a16="http://schemas.microsoft.com/office/drawing/2014/main" id="{2BAC9F91-BB4B-AAC1-8B59-76CE6D84D8AD}"/>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Planų ir programų strateginio pasekmių aplinkai vertinimo tvarkos aprašas.</a:t>
              </a:r>
            </a:p>
          </p:txBody>
        </p:sp>
        <p:sp>
          <p:nvSpPr>
            <p:cNvPr id="11" name="Rectangle 10">
              <a:extLst>
                <a:ext uri="{FF2B5EF4-FFF2-40B4-BE49-F238E27FC236}">
                  <a16:creationId xmlns:a16="http://schemas.microsoft.com/office/drawing/2014/main" id="{EB13677E-B923-C810-A560-D6E8089FCFF4}"/>
                </a:ext>
              </a:extLst>
            </p:cNvPr>
            <p:cNvSpPr/>
            <p:nvPr/>
          </p:nvSpPr>
          <p:spPr>
            <a:xfrm>
              <a:off x="533400" y="661020"/>
              <a:ext cx="1612200" cy="34892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2" name="Rectangle 11">
              <a:extLst>
                <a:ext uri="{FF2B5EF4-FFF2-40B4-BE49-F238E27FC236}">
                  <a16:creationId xmlns:a16="http://schemas.microsoft.com/office/drawing/2014/main" id="{1C185791-2662-7177-882C-7F0EF7989440}"/>
                </a:ext>
              </a:extLst>
            </p:cNvPr>
            <p:cNvSpPr/>
            <p:nvPr/>
          </p:nvSpPr>
          <p:spPr>
            <a:xfrm>
              <a:off x="2255400" y="661020"/>
              <a:ext cx="6355200" cy="34892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EP vertinimo integravimas gali būti vykdomas susiejant esamos aplinkos būklės ir jos pokyčių vertinimą, teritorijų, kurios gali būti reikšmingai paveiktos, aplinkos charakteristikas, taip pat aplinkos apsaugos problemas su EP, t. y. atliekant minėtų aspektų kaip priežasčių ir pasekmių EP susiejimą. </a:t>
              </a:r>
            </a:p>
          </p:txBody>
        </p:sp>
      </p:grpSp>
    </p:spTree>
    <p:extLst>
      <p:ext uri="{BB962C8B-B14F-4D97-AF65-F5344CB8AC3E}">
        <p14:creationId xmlns:p14="http://schemas.microsoft.com/office/powerpoint/2010/main" val="1762279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C552-7055-0082-8D28-61E8284338CD}"/>
              </a:ext>
            </a:extLst>
          </p:cNvPr>
          <p:cNvSpPr>
            <a:spLocks noGrp="1"/>
          </p:cNvSpPr>
          <p:nvPr>
            <p:ph type="title"/>
          </p:nvPr>
        </p:nvSpPr>
        <p:spPr>
          <a:xfrm>
            <a:off x="533400" y="348668"/>
            <a:ext cx="8064500" cy="313163"/>
          </a:xfrm>
        </p:spPr>
        <p:txBody>
          <a:bodyPr/>
          <a:lstStyle/>
          <a:p>
            <a:r>
              <a:rPr lang="lt-LT" dirty="0">
                <a:solidFill>
                  <a:schemeClr val="tx1"/>
                </a:solidFill>
              </a:rPr>
              <a:t>EP integravimo į teritorijų planavimą modelis</a:t>
            </a:r>
          </a:p>
        </p:txBody>
      </p:sp>
      <p:sp>
        <p:nvSpPr>
          <p:cNvPr id="3" name="Slide Number Placeholder 2">
            <a:extLst>
              <a:ext uri="{FF2B5EF4-FFF2-40B4-BE49-F238E27FC236}">
                <a16:creationId xmlns:a16="http://schemas.microsoft.com/office/drawing/2014/main" id="{F2E5F59C-3CC4-71FA-8540-A4441F8E678F}"/>
              </a:ext>
            </a:extLst>
          </p:cNvPr>
          <p:cNvSpPr>
            <a:spLocks noGrp="1"/>
          </p:cNvSpPr>
          <p:nvPr>
            <p:ph type="sldNum" sz="quarter" idx="12"/>
          </p:nvPr>
        </p:nvSpPr>
        <p:spPr/>
        <p:txBody>
          <a:bodyPr/>
          <a:lstStyle/>
          <a:p>
            <a:fld id="{42B1E8F1-27DF-3C4C-AF5E-F329429EDE92}" type="slidenum">
              <a:rPr lang="lt-LT" smtClean="0"/>
              <a:t>25</a:t>
            </a:fld>
            <a:endParaRPr lang="lt-LT"/>
          </a:p>
        </p:txBody>
      </p:sp>
      <p:grpSp>
        <p:nvGrpSpPr>
          <p:cNvPr id="4" name="Group 3">
            <a:extLst>
              <a:ext uri="{FF2B5EF4-FFF2-40B4-BE49-F238E27FC236}">
                <a16:creationId xmlns:a16="http://schemas.microsoft.com/office/drawing/2014/main" id="{51CAF5D7-A26D-D719-71D7-9556A4D860A3}"/>
              </a:ext>
            </a:extLst>
          </p:cNvPr>
          <p:cNvGrpSpPr/>
          <p:nvPr/>
        </p:nvGrpSpPr>
        <p:grpSpPr>
          <a:xfrm>
            <a:off x="495300" y="703532"/>
            <a:ext cx="8077200" cy="3911667"/>
            <a:chOff x="533400" y="634045"/>
            <a:chExt cx="8077200" cy="2930864"/>
          </a:xfrm>
        </p:grpSpPr>
        <p:sp>
          <p:nvSpPr>
            <p:cNvPr id="5" name="Rectangle 4">
              <a:extLst>
                <a:ext uri="{FF2B5EF4-FFF2-40B4-BE49-F238E27FC236}">
                  <a16:creationId xmlns:a16="http://schemas.microsoft.com/office/drawing/2014/main" id="{27BCDD76-7537-981A-1C0F-B4588DEED6CA}"/>
                </a:ext>
              </a:extLst>
            </p:cNvPr>
            <p:cNvSpPr/>
            <p:nvPr/>
          </p:nvSpPr>
          <p:spPr>
            <a:xfrm>
              <a:off x="533400" y="89795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4987E3B0-DEBC-1DCA-11E7-6F26633C058D}"/>
                </a:ext>
              </a:extLst>
            </p:cNvPr>
            <p:cNvSpPr/>
            <p:nvPr/>
          </p:nvSpPr>
          <p:spPr>
            <a:xfrm>
              <a:off x="2255400" y="894831"/>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Savivaldybių bendrųjų planų rengimo etapo esamos būklės įvertinimas.</a:t>
              </a:r>
            </a:p>
          </p:txBody>
        </p:sp>
        <p:sp>
          <p:nvSpPr>
            <p:cNvPr id="7" name="Rectangle 6">
              <a:extLst>
                <a:ext uri="{FF2B5EF4-FFF2-40B4-BE49-F238E27FC236}">
                  <a16:creationId xmlns:a16="http://schemas.microsoft.com/office/drawing/2014/main" id="{B17DE16E-C9AA-49F8-EB13-65E01636EB3A}"/>
                </a:ext>
              </a:extLst>
            </p:cNvPr>
            <p:cNvSpPr/>
            <p:nvPr/>
          </p:nvSpPr>
          <p:spPr>
            <a:xfrm>
              <a:off x="533400" y="1397418"/>
              <a:ext cx="1612200" cy="216749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BD3CD9CF-0805-52E1-6895-C9006D4E9374}"/>
                </a:ext>
              </a:extLst>
            </p:cNvPr>
            <p:cNvSpPr/>
            <p:nvPr/>
          </p:nvSpPr>
          <p:spPr>
            <a:xfrm>
              <a:off x="2255400" y="1388038"/>
              <a:ext cx="3729900" cy="217687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papildyti 15 straipsnio 1 punkto 8 dalį: „8) išskiriamos urbanizuotos, urbanizuojamos ir neurbanizuojamos teritorijos (arba nurodomos urbanizuotų teritorijų plėtros kryptys), nustatomos prioritetinės plėtros teritorijos ir galimas plėtros mastas, prioritetinės ir kitos galimos veiklos, </a:t>
              </a:r>
              <a:r>
                <a:rPr lang="lt-LT" sz="800" b="1" dirty="0">
                  <a:solidFill>
                    <a:schemeClr val="tx1"/>
                  </a:solidFill>
                </a:rPr>
                <a:t>prioritetinės ekosisteminės paslaugos</a:t>
              </a:r>
              <a:r>
                <a:rPr lang="lt-LT" sz="800" dirty="0">
                  <a:solidFill>
                    <a:schemeClr val="tx1"/>
                  </a:solidFill>
                </a:rPr>
                <a:t>, prioritetinės savivaldybės infrastruktūros vystymo etapai;“</a:t>
              </a:r>
            </a:p>
            <a:p>
              <a:pPr algn="just"/>
              <a:endParaRPr lang="lt-LT" sz="800" dirty="0">
                <a:solidFill>
                  <a:schemeClr val="tx1"/>
                </a:solidFill>
              </a:endParaRPr>
            </a:p>
            <a:p>
              <a:pPr algn="just"/>
              <a:r>
                <a:rPr lang="lt-LT" sz="800" dirty="0">
                  <a:solidFill>
                    <a:schemeClr val="tx1"/>
                  </a:solidFill>
                </a:rPr>
                <a:t>Siūloma papildyti 25 straipsnio 5 punkto 1 dalį: „5. Rengimo etapą sudaro šios stadijos:</a:t>
              </a:r>
            </a:p>
            <a:p>
              <a:pPr algn="just"/>
              <a:r>
                <a:rPr lang="lt-LT" sz="800" dirty="0">
                  <a:solidFill>
                    <a:schemeClr val="tx1"/>
                  </a:solidFill>
                </a:rPr>
                <a:t>1) esamos būklės įvertinimas – atsižvelgiant į teritorijų planavimo lygmenis, rengiamo teritorijų planavimo dokumento tikslus ir uždavinius, patvirtintą planavimo darbų programą, atliekamas teritorijos gamtinės, demografinės, socialinės, kraštovaizdžio, gamtos ir nekilnojamojo kultūros paveldo apsaugos, aplinkos apsaugos, visuomenės sveikatos saugos, inžinerinės ir ekonominės būklės, valstybės ir viešojo saugumo, krašto apsaugos reikmių vertinimas, </a:t>
              </a:r>
              <a:r>
                <a:rPr lang="lt-LT" sz="800" b="1" dirty="0">
                  <a:solidFill>
                    <a:schemeClr val="tx1"/>
                  </a:solidFill>
                </a:rPr>
                <a:t>ekosisteminių paslaugų nustatymas, </a:t>
              </a:r>
              <a:r>
                <a:rPr lang="lt-LT" sz="800" b="1" dirty="0" err="1">
                  <a:solidFill>
                    <a:schemeClr val="tx1"/>
                  </a:solidFill>
                </a:rPr>
                <a:t>prioritetizavimas</a:t>
              </a:r>
              <a:r>
                <a:rPr lang="lt-LT" sz="800" b="1" dirty="0">
                  <a:solidFill>
                    <a:schemeClr val="tx1"/>
                  </a:solidFill>
                </a:rPr>
                <a:t> ir vertinimas</a:t>
              </a:r>
              <a:r>
                <a:rPr lang="lt-LT" sz="800" dirty="0">
                  <a:solidFill>
                    <a:schemeClr val="tx1"/>
                  </a:solidFill>
                </a:rPr>
                <a:t>, teritorijos vystymo tendencijų, probleminių situacijų ar (ir) arealų nustatymas, teisės aktų vertinimas. Pateikiamos galimo teritorijų vystymo prognozės, atsižvelgiant į nustatytas teritorijų vystymo tendencijas;“</a:t>
              </a:r>
            </a:p>
            <a:p>
              <a:pPr algn="just"/>
              <a:endParaRPr lang="lt-LT" sz="800" dirty="0">
                <a:solidFill>
                  <a:schemeClr val="tx1"/>
                </a:solidFill>
              </a:endParaRPr>
            </a:p>
            <a:p>
              <a:pPr algn="just"/>
              <a:r>
                <a:rPr lang="lt-LT" sz="800" dirty="0">
                  <a:solidFill>
                    <a:schemeClr val="tx1"/>
                  </a:solidFill>
                </a:rPr>
                <a:t>Siūloma papildyti 30 straipsnio 6 punkto 1 dalį: „6. Specialiojo teritorijų planavimo dokumento rengimo etapą sudaro šios stadijos:</a:t>
              </a:r>
            </a:p>
            <a:p>
              <a:pPr algn="just"/>
              <a:r>
                <a:rPr lang="lt-LT" sz="800" dirty="0">
                  <a:solidFill>
                    <a:schemeClr val="tx1"/>
                  </a:solidFill>
                </a:rPr>
                <a:t>1) esamos būklės įvertinimas – tam tikros srities planuojamos veiklos vystymo galimybių teritorijoje vertinimas, </a:t>
              </a:r>
              <a:r>
                <a:rPr lang="lt-LT" sz="800" b="1" dirty="0">
                  <a:solidFill>
                    <a:schemeClr val="tx1"/>
                  </a:solidFill>
                </a:rPr>
                <a:t>atsižvelgiant į teritorijoje teikiamas ekosistemines paslaugas</a:t>
              </a:r>
              <a:r>
                <a:rPr lang="lt-LT" sz="800" dirty="0">
                  <a:solidFill>
                    <a:schemeClr val="tx1"/>
                  </a:solidFill>
                </a:rPr>
                <a:t>, esamų tendencijų ir problemų nustatymas;“</a:t>
              </a:r>
            </a:p>
          </p:txBody>
        </p:sp>
        <p:sp>
          <p:nvSpPr>
            <p:cNvPr id="9" name="Rectangle 8">
              <a:extLst>
                <a:ext uri="{FF2B5EF4-FFF2-40B4-BE49-F238E27FC236}">
                  <a16:creationId xmlns:a16="http://schemas.microsoft.com/office/drawing/2014/main" id="{0E56E187-8DCB-1130-FA5C-4CACB01CCEE8}"/>
                </a:ext>
              </a:extLst>
            </p:cNvPr>
            <p:cNvSpPr/>
            <p:nvPr/>
          </p:nvSpPr>
          <p:spPr>
            <a:xfrm>
              <a:off x="533400" y="1136111"/>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0" name="Rectangle 9">
              <a:extLst>
                <a:ext uri="{FF2B5EF4-FFF2-40B4-BE49-F238E27FC236}">
                  <a16:creationId xmlns:a16="http://schemas.microsoft.com/office/drawing/2014/main" id="{272E6787-D0C0-D09D-7B1C-FAEFC8CA0C53}"/>
                </a:ext>
              </a:extLst>
            </p:cNvPr>
            <p:cNvSpPr/>
            <p:nvPr/>
          </p:nvSpPr>
          <p:spPr>
            <a:xfrm>
              <a:off x="2255400" y="1129858"/>
              <a:ext cx="37299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LR teritorijų planavimo įstatymas</a:t>
              </a:r>
            </a:p>
          </p:txBody>
        </p:sp>
        <p:sp>
          <p:nvSpPr>
            <p:cNvPr id="11" name="Rectangle 10">
              <a:extLst>
                <a:ext uri="{FF2B5EF4-FFF2-40B4-BE49-F238E27FC236}">
                  <a16:creationId xmlns:a16="http://schemas.microsoft.com/office/drawing/2014/main" id="{0904D026-1CD8-7663-15D8-0F443C3F9760}"/>
                </a:ext>
              </a:extLst>
            </p:cNvPr>
            <p:cNvSpPr/>
            <p:nvPr/>
          </p:nvSpPr>
          <p:spPr>
            <a:xfrm>
              <a:off x="533400" y="634046"/>
              <a:ext cx="1612200" cy="23464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2" name="Rectangle 11">
              <a:extLst>
                <a:ext uri="{FF2B5EF4-FFF2-40B4-BE49-F238E27FC236}">
                  <a16:creationId xmlns:a16="http://schemas.microsoft.com/office/drawing/2014/main" id="{CCB9B2A4-AA8E-BA8A-5C4A-2CC7F0A2ACDE}"/>
                </a:ext>
              </a:extLst>
            </p:cNvPr>
            <p:cNvSpPr/>
            <p:nvPr/>
          </p:nvSpPr>
          <p:spPr>
            <a:xfrm>
              <a:off x="2255400" y="634045"/>
              <a:ext cx="6355200" cy="234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visų pirma nustatyti tam tikros teritorijos prioritetines EP, atsižvelgiant į tos teritorijos esamas problemines sritis ir planuoti tokius teritorijų sprendinius, kurie galėtų užtikrinti reikiamų EP teikimą.</a:t>
              </a:r>
            </a:p>
          </p:txBody>
        </p:sp>
        <p:sp>
          <p:nvSpPr>
            <p:cNvPr id="13" name="Rectangle 12">
              <a:extLst>
                <a:ext uri="{FF2B5EF4-FFF2-40B4-BE49-F238E27FC236}">
                  <a16:creationId xmlns:a16="http://schemas.microsoft.com/office/drawing/2014/main" id="{63A088CD-5FA8-7766-E8FC-9D26E77A3F1F}"/>
                </a:ext>
              </a:extLst>
            </p:cNvPr>
            <p:cNvSpPr/>
            <p:nvPr/>
          </p:nvSpPr>
          <p:spPr>
            <a:xfrm>
              <a:off x="6150900" y="1388039"/>
              <a:ext cx="2459700" cy="21768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papildyti 101 punktą „Esamos būklės įvertinimo stadijoje, atsižvelgiant į bendrojo plano tikslus ir planavimo darbų programą, atliekama: &lt;...&gt;“: „101.X. Savivaldybės teritorijoje teikiamų ekosisteminių paslaugų nustatymas išskiriant konkrečios savivaldybės teritorijai prioritetines (svarbiausias) ekosistemines paslaugas; prioritetinės ekosisteminės paslaugos nustatomos vertinant ir lyginant ekosisteminių paslaugų pasiūlą ir paklausą, galimas ekosisteminių paslaugų naudas sprendžiant problemines situacijas, atliepiant vystymo tendencijas bei prognozes.“</a:t>
              </a:r>
            </a:p>
          </p:txBody>
        </p:sp>
        <p:sp>
          <p:nvSpPr>
            <p:cNvPr id="14" name="Rectangle 13">
              <a:extLst>
                <a:ext uri="{FF2B5EF4-FFF2-40B4-BE49-F238E27FC236}">
                  <a16:creationId xmlns:a16="http://schemas.microsoft.com/office/drawing/2014/main" id="{CE3B48E7-230E-078A-FB37-A15FF4A7D187}"/>
                </a:ext>
              </a:extLst>
            </p:cNvPr>
            <p:cNvSpPr/>
            <p:nvPr/>
          </p:nvSpPr>
          <p:spPr>
            <a:xfrm>
              <a:off x="6150900" y="1129858"/>
              <a:ext cx="24597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Kompleksinio teritorijų planavimo dokumentų rengimo taisyklės</a:t>
              </a:r>
            </a:p>
          </p:txBody>
        </p:sp>
      </p:grpSp>
    </p:spTree>
    <p:extLst>
      <p:ext uri="{BB962C8B-B14F-4D97-AF65-F5344CB8AC3E}">
        <p14:creationId xmlns:p14="http://schemas.microsoft.com/office/powerpoint/2010/main" val="140409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F938-5A4B-33FF-0050-4FCFA5FC94EA}"/>
              </a:ext>
            </a:extLst>
          </p:cNvPr>
          <p:cNvSpPr>
            <a:spLocks noGrp="1"/>
          </p:cNvSpPr>
          <p:nvPr>
            <p:ph type="title"/>
          </p:nvPr>
        </p:nvSpPr>
        <p:spPr>
          <a:xfrm>
            <a:off x="533400" y="413468"/>
            <a:ext cx="8064500" cy="609398"/>
          </a:xfrm>
        </p:spPr>
        <p:txBody>
          <a:bodyPr/>
          <a:lstStyle/>
          <a:p>
            <a:r>
              <a:rPr lang="lt-LT" dirty="0">
                <a:solidFill>
                  <a:schemeClr val="tx1"/>
                </a:solidFill>
              </a:rPr>
              <a:t>EP integravimo į želdynų ir želdinių apsaugą, tvarkymą ir kūrimą modelis</a:t>
            </a:r>
          </a:p>
        </p:txBody>
      </p:sp>
      <p:sp>
        <p:nvSpPr>
          <p:cNvPr id="3" name="Slide Number Placeholder 2">
            <a:extLst>
              <a:ext uri="{FF2B5EF4-FFF2-40B4-BE49-F238E27FC236}">
                <a16:creationId xmlns:a16="http://schemas.microsoft.com/office/drawing/2014/main" id="{2CF88985-9185-51C9-46E6-C820FC22445E}"/>
              </a:ext>
            </a:extLst>
          </p:cNvPr>
          <p:cNvSpPr>
            <a:spLocks noGrp="1"/>
          </p:cNvSpPr>
          <p:nvPr>
            <p:ph type="sldNum" sz="quarter" idx="12"/>
          </p:nvPr>
        </p:nvSpPr>
        <p:spPr/>
        <p:txBody>
          <a:bodyPr/>
          <a:lstStyle/>
          <a:p>
            <a:fld id="{42B1E8F1-27DF-3C4C-AF5E-F329429EDE92}" type="slidenum">
              <a:rPr lang="lt-LT" smtClean="0"/>
              <a:t>26</a:t>
            </a:fld>
            <a:endParaRPr lang="lt-LT"/>
          </a:p>
        </p:txBody>
      </p:sp>
      <p:grpSp>
        <p:nvGrpSpPr>
          <p:cNvPr id="4" name="Group 3">
            <a:extLst>
              <a:ext uri="{FF2B5EF4-FFF2-40B4-BE49-F238E27FC236}">
                <a16:creationId xmlns:a16="http://schemas.microsoft.com/office/drawing/2014/main" id="{90DDA4FE-8DB7-35CB-9B09-A5CAAA049692}"/>
              </a:ext>
            </a:extLst>
          </p:cNvPr>
          <p:cNvGrpSpPr/>
          <p:nvPr/>
        </p:nvGrpSpPr>
        <p:grpSpPr>
          <a:xfrm>
            <a:off x="508000" y="1065600"/>
            <a:ext cx="8077200" cy="2880001"/>
            <a:chOff x="533400" y="661020"/>
            <a:chExt cx="8077200" cy="2157878"/>
          </a:xfrm>
        </p:grpSpPr>
        <p:sp>
          <p:nvSpPr>
            <p:cNvPr id="5" name="Rectangle 4">
              <a:extLst>
                <a:ext uri="{FF2B5EF4-FFF2-40B4-BE49-F238E27FC236}">
                  <a16:creationId xmlns:a16="http://schemas.microsoft.com/office/drawing/2014/main" id="{22835CF8-9C84-E49B-088D-30B7EE3147BD}"/>
                </a:ext>
              </a:extLst>
            </p:cNvPr>
            <p:cNvSpPr/>
            <p:nvPr/>
          </p:nvSpPr>
          <p:spPr>
            <a:xfrm>
              <a:off x="533400" y="1038214"/>
              <a:ext cx="1612200" cy="20988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Sprendimų priėmimo procesas</a:t>
              </a:r>
            </a:p>
          </p:txBody>
        </p:sp>
        <p:sp>
          <p:nvSpPr>
            <p:cNvPr id="6" name="Rectangle 5">
              <a:extLst>
                <a:ext uri="{FF2B5EF4-FFF2-40B4-BE49-F238E27FC236}">
                  <a16:creationId xmlns:a16="http://schemas.microsoft.com/office/drawing/2014/main" id="{605B5575-C04E-4803-7370-8B43696A1F2A}"/>
                </a:ext>
              </a:extLst>
            </p:cNvPr>
            <p:cNvSpPr/>
            <p:nvPr/>
          </p:nvSpPr>
          <p:spPr>
            <a:xfrm>
              <a:off x="2255400" y="1035087"/>
              <a:ext cx="6355200" cy="2098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Viešųjų atskirųjų želdynų projektavimas.</a:t>
              </a:r>
            </a:p>
          </p:txBody>
        </p:sp>
        <p:sp>
          <p:nvSpPr>
            <p:cNvPr id="7" name="Rectangle 6">
              <a:extLst>
                <a:ext uri="{FF2B5EF4-FFF2-40B4-BE49-F238E27FC236}">
                  <a16:creationId xmlns:a16="http://schemas.microsoft.com/office/drawing/2014/main" id="{AA913D9C-B2EB-52D1-4239-A37C77C8A14C}"/>
                </a:ext>
              </a:extLst>
            </p:cNvPr>
            <p:cNvSpPr/>
            <p:nvPr/>
          </p:nvSpPr>
          <p:spPr>
            <a:xfrm>
              <a:off x="533400" y="1532283"/>
              <a:ext cx="1612200" cy="128661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Preliminarūs pasiūlymai dėl teisės akto keitimo / naujo priėmimo</a:t>
              </a:r>
            </a:p>
          </p:txBody>
        </p:sp>
        <p:sp>
          <p:nvSpPr>
            <p:cNvPr id="8" name="Rectangle 7">
              <a:extLst>
                <a:ext uri="{FF2B5EF4-FFF2-40B4-BE49-F238E27FC236}">
                  <a16:creationId xmlns:a16="http://schemas.microsoft.com/office/drawing/2014/main" id="{6DD55D36-8CA5-B0E7-A2B4-A56B684AFCA4}"/>
                </a:ext>
              </a:extLst>
            </p:cNvPr>
            <p:cNvSpPr/>
            <p:nvPr/>
          </p:nvSpPr>
          <p:spPr>
            <a:xfrm>
              <a:off x="2255400" y="1522902"/>
              <a:ext cx="6355200" cy="129599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nurodyti EP tyrimo žingsnius:</a:t>
              </a:r>
            </a:p>
            <a:p>
              <a:pPr algn="just"/>
              <a:r>
                <a:rPr lang="lt-LT" sz="900" dirty="0">
                  <a:solidFill>
                    <a:schemeClr val="tx1"/>
                  </a:solidFill>
                </a:rPr>
                <a:t>1. Projektuojamo želdyno teritorijoje esančių ekosistemų identifikavimas</a:t>
              </a:r>
            </a:p>
            <a:p>
              <a:pPr algn="just"/>
              <a:r>
                <a:rPr lang="lt-LT" sz="900" dirty="0">
                  <a:solidFill>
                    <a:schemeClr val="tx1"/>
                  </a:solidFill>
                </a:rPr>
                <a:t>2. Projektuojamo želdyno potencialiai teikiamų / galimų teikti EP identifikavimas</a:t>
              </a:r>
            </a:p>
            <a:p>
              <a:pPr algn="just"/>
              <a:r>
                <a:rPr lang="lt-LT" sz="900" dirty="0">
                  <a:solidFill>
                    <a:schemeClr val="tx1"/>
                  </a:solidFill>
                </a:rPr>
                <a:t>3a. Poreikių (problemų), tenkinamų (sprendžiamų) projektuojamo želdyno teikiamomis EP, identifikavimas</a:t>
              </a:r>
            </a:p>
            <a:p>
              <a:pPr algn="just"/>
              <a:r>
                <a:rPr lang="lt-LT" sz="900" dirty="0">
                  <a:solidFill>
                    <a:schemeClr val="tx1"/>
                  </a:solidFill>
                </a:rPr>
                <a:t>3b. Pagrindinių EP teikiamos naudos gavėjų ir jų poreikių (gali būti naudojami apklausų ir (ar) konsultacijų duomenys, jei tokie yra) identifikavimas (galima išskirti tiesioginius naudos gavėjus ir netiesioginius, kurie, pavyzdžiui, gautų naudos bendrai dėl oro taršos sumažėjimo mieste)</a:t>
              </a:r>
            </a:p>
            <a:p>
              <a:pPr algn="just"/>
              <a:r>
                <a:rPr lang="lt-LT" sz="900" dirty="0">
                  <a:solidFill>
                    <a:schemeClr val="tx1"/>
                  </a:solidFill>
                </a:rPr>
                <a:t>3c. Nustatytų naudos gavėjų poreikių ir projektuojamo želdyno tenkinamų poreikių palyginimas (sugretinimas), trūkumų ar papildomų naudų identifikavimas</a:t>
              </a:r>
            </a:p>
            <a:p>
              <a:pPr algn="just"/>
              <a:r>
                <a:rPr lang="lt-LT" sz="900" dirty="0">
                  <a:solidFill>
                    <a:schemeClr val="tx1"/>
                  </a:solidFill>
                </a:rPr>
                <a:t>4. Projekto sprendinių tikslinimas atsižvelgiant į atliktą EP tyrimą</a:t>
              </a:r>
            </a:p>
            <a:p>
              <a:pPr algn="just"/>
              <a:r>
                <a:rPr lang="lt-LT" sz="900" dirty="0">
                  <a:solidFill>
                    <a:schemeClr val="tx1"/>
                  </a:solidFill>
                </a:rPr>
                <a:t>Informacinis leidinys galėtų būti papildomas ir kita aktualia informacija, detalizuojančia kitus nurodytus viešųjų atskirųjų želdynų projektavimo aspektus.</a:t>
              </a:r>
            </a:p>
          </p:txBody>
        </p:sp>
        <p:sp>
          <p:nvSpPr>
            <p:cNvPr id="9" name="Rectangle 8">
              <a:extLst>
                <a:ext uri="{FF2B5EF4-FFF2-40B4-BE49-F238E27FC236}">
                  <a16:creationId xmlns:a16="http://schemas.microsoft.com/office/drawing/2014/main" id="{5D036E75-2A20-B0F0-B199-74BD86C111DE}"/>
                </a:ext>
              </a:extLst>
            </p:cNvPr>
            <p:cNvSpPr/>
            <p:nvPr/>
          </p:nvSpPr>
          <p:spPr>
            <a:xfrm>
              <a:off x="533400" y="1276368"/>
              <a:ext cx="1612200" cy="2276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Keičiamas teisės aktas</a:t>
              </a:r>
            </a:p>
          </p:txBody>
        </p:sp>
        <p:sp>
          <p:nvSpPr>
            <p:cNvPr id="10" name="Rectangle 9">
              <a:extLst>
                <a:ext uri="{FF2B5EF4-FFF2-40B4-BE49-F238E27FC236}">
                  <a16:creationId xmlns:a16="http://schemas.microsoft.com/office/drawing/2014/main" id="{C2DD6FC7-FBF8-B00E-8690-B508754320C7}"/>
                </a:ext>
              </a:extLst>
            </p:cNvPr>
            <p:cNvSpPr/>
            <p:nvPr/>
          </p:nvSpPr>
          <p:spPr>
            <a:xfrm>
              <a:off x="2255400" y="1270114"/>
              <a:ext cx="6355200" cy="2276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Atsižvelgiant į tai, kad viešųjų atskirųjų želdynų projektavimo tvarka ir etapai reglamentuojami LR želdynų įstatyme, ir nėra galimybės išplėsti juos teisės akte, todėl siūloma parengti informacinį leidinį su detalizuotomis gairėmis.</a:t>
              </a:r>
            </a:p>
          </p:txBody>
        </p:sp>
        <p:sp>
          <p:nvSpPr>
            <p:cNvPr id="11" name="Rectangle 10">
              <a:extLst>
                <a:ext uri="{FF2B5EF4-FFF2-40B4-BE49-F238E27FC236}">
                  <a16:creationId xmlns:a16="http://schemas.microsoft.com/office/drawing/2014/main" id="{40D4BC44-A483-8F72-E0BE-A4F17797187D}"/>
                </a:ext>
              </a:extLst>
            </p:cNvPr>
            <p:cNvSpPr/>
            <p:nvPr/>
          </p:nvSpPr>
          <p:spPr>
            <a:xfrm>
              <a:off x="533400" y="661020"/>
              <a:ext cx="1612200" cy="34892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000" dirty="0"/>
                <a:t>Modelio apibūdinimas</a:t>
              </a:r>
            </a:p>
          </p:txBody>
        </p:sp>
        <p:sp>
          <p:nvSpPr>
            <p:cNvPr id="12" name="Rectangle 11">
              <a:extLst>
                <a:ext uri="{FF2B5EF4-FFF2-40B4-BE49-F238E27FC236}">
                  <a16:creationId xmlns:a16="http://schemas.microsoft.com/office/drawing/2014/main" id="{C0A4F389-924F-0DFC-4513-3E8F0E4ED590}"/>
                </a:ext>
              </a:extLst>
            </p:cNvPr>
            <p:cNvSpPr/>
            <p:nvPr/>
          </p:nvSpPr>
          <p:spPr>
            <a:xfrm>
              <a:off x="2255400" y="661020"/>
              <a:ext cx="6355200" cy="34892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Šiuo metu galiojančiose teisės aktuose numatyta, jog gali būti atliekami EP tyrimai (be kitų išvardintų tyrimų), tačiau jie atliekami ne visuomet ir ne visuomet kokybiškai. Todėl, siekiant gerinti EP tyrimų kokybę ir skatinti tokį tyrimą vykdyti, siūlomas EP tyrimų šioje srityje detalizavimas </a:t>
              </a:r>
            </a:p>
          </p:txBody>
        </p:sp>
      </p:grpSp>
    </p:spTree>
    <p:extLst>
      <p:ext uri="{BB962C8B-B14F-4D97-AF65-F5344CB8AC3E}">
        <p14:creationId xmlns:p14="http://schemas.microsoft.com/office/powerpoint/2010/main" val="2256217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889554" y="453224"/>
            <a:ext cx="3706745" cy="2154436"/>
          </a:xfrm>
        </p:spPr>
        <p:txBody>
          <a:bodyPr/>
          <a:lstStyle/>
          <a:p>
            <a:r>
              <a:rPr lang="lt-LT" dirty="0"/>
              <a:t>3. Bendros rekomendacijos visai ekosistemų ir EP išsaugojimo, atkūrimo ir vertinimo politikai Lietuvoje</a:t>
            </a:r>
            <a:endParaRPr lang="en-US" dirty="0"/>
          </a:p>
        </p:txBody>
      </p:sp>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27</a:t>
            </a:fld>
            <a:endParaRPr lang="en-US"/>
          </a:p>
        </p:txBody>
      </p:sp>
      <p:pic>
        <p:nvPicPr>
          <p:cNvPr id="8" name="Picture Placeholder 7" descr="A row of microphones in a row&#10;&#10;Description automatically generated">
            <a:extLst>
              <a:ext uri="{FF2B5EF4-FFF2-40B4-BE49-F238E27FC236}">
                <a16:creationId xmlns:a16="http://schemas.microsoft.com/office/drawing/2014/main" id="{7DE4178D-9245-D0DE-BF9E-E92761FAF5A9}"/>
              </a:ext>
            </a:extLst>
          </p:cNvPr>
          <p:cNvPicPr>
            <a:picLocks noGrp="1" noChangeAspect="1"/>
          </p:cNvPicPr>
          <p:nvPr>
            <p:ph type="pic" sz="quarter" idx="15"/>
          </p:nvPr>
        </p:nvPicPr>
        <p:blipFill>
          <a:blip r:embed="rId2"/>
          <a:srcRect l="20867" r="20867"/>
          <a:stretch>
            <a:fillRect/>
          </a:stretch>
        </p:blipFill>
        <p:spPr/>
      </p:pic>
    </p:spTree>
    <p:extLst>
      <p:ext uri="{BB962C8B-B14F-4D97-AF65-F5344CB8AC3E}">
        <p14:creationId xmlns:p14="http://schemas.microsoft.com/office/powerpoint/2010/main" val="269860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4257-6075-3F77-A1AC-6F35899E90DB}"/>
              </a:ext>
            </a:extLst>
          </p:cNvPr>
          <p:cNvSpPr>
            <a:spLocks noGrp="1"/>
          </p:cNvSpPr>
          <p:nvPr>
            <p:ph type="title"/>
          </p:nvPr>
        </p:nvSpPr>
        <p:spPr>
          <a:xfrm>
            <a:off x="533400" y="404302"/>
            <a:ext cx="8064500" cy="498598"/>
          </a:xfrm>
        </p:spPr>
        <p:txBody>
          <a:bodyPr/>
          <a:lstStyle/>
          <a:p>
            <a:pPr algn="just"/>
            <a:r>
              <a:rPr lang="lt-LT" sz="1800" b="1" kern="0" dirty="0">
                <a:solidFill>
                  <a:schemeClr val="tx1"/>
                </a:solidFill>
                <a:effectLst/>
                <a:ea typeface="MS Gothic" panose="020B0609070205080204" pitchFamily="49" charset="-128"/>
                <a:cs typeface="Times New Roman" panose="02020603050405020304" pitchFamily="18" charset="0"/>
              </a:rPr>
              <a:t>Bendros rekomendacijos visai ekosistemų ir EP išsaugojimo, atkūrimo ir vertinimo politikai Lietuvoje</a:t>
            </a:r>
            <a:endParaRPr lang="lt-LT" sz="1800" dirty="0">
              <a:solidFill>
                <a:schemeClr val="tx1"/>
              </a:solidFill>
            </a:endParaRPr>
          </a:p>
        </p:txBody>
      </p:sp>
      <p:sp>
        <p:nvSpPr>
          <p:cNvPr id="3" name="Slide Number Placeholder 2">
            <a:extLst>
              <a:ext uri="{FF2B5EF4-FFF2-40B4-BE49-F238E27FC236}">
                <a16:creationId xmlns:a16="http://schemas.microsoft.com/office/drawing/2014/main" id="{CD4A0B59-AFF6-C97D-BF12-38903C0942DB}"/>
              </a:ext>
            </a:extLst>
          </p:cNvPr>
          <p:cNvSpPr>
            <a:spLocks noGrp="1"/>
          </p:cNvSpPr>
          <p:nvPr>
            <p:ph type="sldNum" sz="quarter" idx="12"/>
          </p:nvPr>
        </p:nvSpPr>
        <p:spPr/>
        <p:txBody>
          <a:bodyPr/>
          <a:lstStyle/>
          <a:p>
            <a:fld id="{42B1E8F1-27DF-3C4C-AF5E-F329429EDE92}" type="slidenum">
              <a:rPr lang="en-LT" smtClean="0"/>
              <a:t>28</a:t>
            </a:fld>
            <a:endParaRPr lang="en-LT"/>
          </a:p>
        </p:txBody>
      </p:sp>
      <p:graphicFrame>
        <p:nvGraphicFramePr>
          <p:cNvPr id="43" name="Table 42">
            <a:extLst>
              <a:ext uri="{FF2B5EF4-FFF2-40B4-BE49-F238E27FC236}">
                <a16:creationId xmlns:a16="http://schemas.microsoft.com/office/drawing/2014/main" id="{4602920F-EEDB-79A1-CD1A-C72221AA95DB}"/>
              </a:ext>
            </a:extLst>
          </p:cNvPr>
          <p:cNvGraphicFramePr>
            <a:graphicFrameLocks noGrp="1"/>
          </p:cNvGraphicFramePr>
          <p:nvPr>
            <p:extLst>
              <p:ext uri="{D42A27DB-BD31-4B8C-83A1-F6EECF244321}">
                <p14:modId xmlns:p14="http://schemas.microsoft.com/office/powerpoint/2010/main" val="374903906"/>
              </p:ext>
            </p:extLst>
          </p:nvPr>
        </p:nvGraphicFramePr>
        <p:xfrm>
          <a:off x="533400" y="1044000"/>
          <a:ext cx="8064500" cy="3367581"/>
        </p:xfrm>
        <a:graphic>
          <a:graphicData uri="http://schemas.openxmlformats.org/drawingml/2006/table">
            <a:tbl>
              <a:tblPr firstRow="1" firstCol="1" bandRow="1">
                <a:tableStyleId>{69012ECD-51FC-41F1-AA8D-1B2483CD663E}</a:tableStyleId>
              </a:tblPr>
              <a:tblGrid>
                <a:gridCol w="1605000">
                  <a:extLst>
                    <a:ext uri="{9D8B030D-6E8A-4147-A177-3AD203B41FA5}">
                      <a16:colId xmlns:a16="http://schemas.microsoft.com/office/drawing/2014/main" val="1930207818"/>
                    </a:ext>
                  </a:extLst>
                </a:gridCol>
                <a:gridCol w="6459500">
                  <a:extLst>
                    <a:ext uri="{9D8B030D-6E8A-4147-A177-3AD203B41FA5}">
                      <a16:colId xmlns:a16="http://schemas.microsoft.com/office/drawing/2014/main" val="3390351053"/>
                    </a:ext>
                  </a:extLst>
                </a:gridCol>
              </a:tblGrid>
              <a:tr h="225090">
                <a:tc>
                  <a:txBody>
                    <a:bodyPr/>
                    <a:lstStyle/>
                    <a:p>
                      <a:pPr algn="l">
                        <a:lnSpc>
                          <a:spcPct val="100000"/>
                        </a:lnSpc>
                        <a:spcBef>
                          <a:spcPts val="0"/>
                        </a:spcBef>
                        <a:spcAft>
                          <a:spcPts val="0"/>
                        </a:spcAft>
                      </a:pPr>
                      <a:r>
                        <a:rPr lang="lt-LT" sz="800" b="1" dirty="0">
                          <a:effectLst/>
                          <a:latin typeface="+mn-lt"/>
                        </a:rPr>
                        <a:t>Rekomendacija</a:t>
                      </a:r>
                      <a:endParaRPr lang="en-LT" sz="800" b="1" dirty="0">
                        <a:solidFill>
                          <a:srgbClr val="000000"/>
                        </a:solidFill>
                        <a:effectLst/>
                        <a:latin typeface="+mn-lt"/>
                        <a:ea typeface="Times New Roman" panose="02020603050405020304" pitchFamily="18" charset="0"/>
                        <a:cs typeface="Times New Roman" panose="02020603050405020304" pitchFamily="18" charset="0"/>
                      </a:endParaRPr>
                    </a:p>
                  </a:txBody>
                  <a:tcPr marL="38754" marR="3875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lnSpc>
                          <a:spcPct val="100000"/>
                        </a:lnSpc>
                        <a:spcBef>
                          <a:spcPts val="0"/>
                        </a:spcBef>
                        <a:spcAft>
                          <a:spcPts val="0"/>
                        </a:spcAft>
                      </a:pPr>
                      <a:r>
                        <a:rPr lang="lt-LT" sz="800" b="1" dirty="0">
                          <a:effectLst/>
                          <a:latin typeface="+mn-lt"/>
                        </a:rPr>
                        <a:t>Rekomendacijos pagrindimas</a:t>
                      </a:r>
                      <a:endParaRPr lang="en-LT" sz="800" b="1" dirty="0">
                        <a:solidFill>
                          <a:srgbClr val="000000"/>
                        </a:solidFill>
                        <a:effectLst/>
                        <a:latin typeface="+mn-lt"/>
                        <a:ea typeface="Times New Roman" panose="02020603050405020304" pitchFamily="18" charset="0"/>
                        <a:cs typeface="Times New Roman" panose="02020603050405020304" pitchFamily="18" charset="0"/>
                      </a:endParaRPr>
                    </a:p>
                  </a:txBody>
                  <a:tcPr marL="38754" marR="3875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791057698"/>
                  </a:ext>
                </a:extLst>
              </a:tr>
              <a:tr h="403111">
                <a:tc>
                  <a:txBody>
                    <a:bodyPr/>
                    <a:lstStyle/>
                    <a:p>
                      <a:pPr algn="l">
                        <a:lnSpc>
                          <a:spcPct val="100000"/>
                        </a:lnSpc>
                        <a:spcBef>
                          <a:spcPts val="0"/>
                        </a:spcBef>
                        <a:spcAft>
                          <a:spcPts val="0"/>
                        </a:spcAft>
                      </a:pPr>
                      <a:r>
                        <a:rPr lang="lt-LT" sz="800" b="0" dirty="0">
                          <a:effectLst/>
                          <a:latin typeface="+mn-lt"/>
                          <a:ea typeface="Calibri" panose="020F0502020204030204" pitchFamily="34" charset="0"/>
                          <a:cs typeface="Times New Roman" panose="02020603050405020304" pitchFamily="18" charset="0"/>
                        </a:rPr>
                        <a:t>Parengti pilną EP sąrašą pagal CICES klasifikatorių lietuvių kalba, užtikrinti savalaikį jo atnaujinimą</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Siekiant vienodai skirtinguose sektoriuose taikyti su EP susijusią terminologiją, įskaitant EP pavadinimus, būtina parengti EP sąrašą pagal CICES klasifikatorių lietuvių kalba. Šis klasifikatorius plačiai naudojamas tarptautiniu mastu, yra atnaujinamas, todėl užtikrina platų požiūrį į EP. Tokio sąrašo turėjimas leidžia taip pat pasitikrinti dėl tam tikrų naudų identifikavimo kaip EP.</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63276756"/>
                  </a:ext>
                </a:extLst>
              </a:tr>
              <a:tr h="593249">
                <a:tc>
                  <a:txBody>
                    <a:bodyPr/>
                    <a:lstStyle/>
                    <a:p>
                      <a:pPr algn="l">
                        <a:lnSpc>
                          <a:spcPct val="100000"/>
                        </a:lnSpc>
                        <a:spcBef>
                          <a:spcPts val="0"/>
                        </a:spcBef>
                        <a:spcAft>
                          <a:spcPts val="0"/>
                        </a:spcAft>
                      </a:pPr>
                      <a:r>
                        <a:rPr lang="lt-LT" sz="800" b="0" dirty="0">
                          <a:effectLst/>
                          <a:latin typeface="+mn-lt"/>
                          <a:ea typeface="Calibri" panose="020F0502020204030204" pitchFamily="34" charset="0"/>
                          <a:cs typeface="Times New Roman" panose="02020603050405020304" pitchFamily="18" charset="0"/>
                        </a:rPr>
                        <a:t>Nuolat rinkti ir kaupti duomenis apie EP</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Šiuo metu surinkti EP duomenys dar nėra struktūruoti ir yra prieinami atskirų projektų lygmenyje, duomenys atspindi situaciją tam tikru laikotarpiu, todėl jų platesnis naudojimas viešojo sektoriaus sprendimams priimti ateityje yra gana sudėtingas. Yra kuriama Biologinės įvairovės informacinė platforma.</a:t>
                      </a:r>
                    </a:p>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EP vertinimo integravimas į viešojo sektoriaus sprendimų priėmimą didina poreikį informacijai apie EP. Svarbu, kad ši informacija būtų reguliariai atnaujinama, kad galėtų būti savalaikė priimant tam tikrus sprendimus, pagrindžiant juos dabartiniu metu ir ateityje. </a:t>
                      </a:r>
                    </a:p>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Duomenys galėtų būti grupuojami pagal įvairius pjūvius, pavyzdžiui, ekosistemas, sektorius ir pan.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00272394"/>
                  </a:ext>
                </a:extLst>
              </a:tr>
              <a:tr h="916950">
                <a:tc>
                  <a:txBody>
                    <a:bodyPr/>
                    <a:lstStyle/>
                    <a:p>
                      <a:pPr algn="l">
                        <a:lnSpc>
                          <a:spcPct val="100000"/>
                        </a:lnSpc>
                        <a:spcBef>
                          <a:spcPts val="0"/>
                        </a:spcBef>
                        <a:spcAft>
                          <a:spcPts val="0"/>
                        </a:spcAft>
                      </a:pPr>
                      <a:r>
                        <a:rPr lang="lt-LT" sz="800" b="0" dirty="0">
                          <a:effectLst/>
                          <a:latin typeface="+mn-lt"/>
                          <a:ea typeface="Calibri" panose="020F0502020204030204" pitchFamily="34" charset="0"/>
                          <a:cs typeface="Times New Roman" panose="02020603050405020304" pitchFamily="18" charset="0"/>
                        </a:rPr>
                        <a:t>Parengti EP identifikavimo, </a:t>
                      </a:r>
                      <a:r>
                        <a:rPr lang="lt-LT" sz="800" b="0" dirty="0" err="1">
                          <a:effectLst/>
                          <a:latin typeface="+mn-lt"/>
                          <a:ea typeface="Calibri" panose="020F0502020204030204" pitchFamily="34" charset="0"/>
                          <a:cs typeface="Times New Roman" panose="02020603050405020304" pitchFamily="18" charset="0"/>
                        </a:rPr>
                        <a:t>prioritetizavimo</a:t>
                      </a:r>
                      <a:r>
                        <a:rPr lang="lt-LT" sz="800" b="0" dirty="0">
                          <a:effectLst/>
                          <a:latin typeface="+mn-lt"/>
                          <a:ea typeface="Calibri" panose="020F0502020204030204" pitchFamily="34" charset="0"/>
                          <a:cs typeface="Times New Roman" panose="02020603050405020304" pitchFamily="18" charset="0"/>
                        </a:rPr>
                        <a:t> ir vertinimo metodiką</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Siekiant integruoti EP vertinimą į viešojo sektoriaus sprendimų priėmimą, dažnu atveju iškyla poreikis visų pirma identifikuoti tam tikroje situacijoje ar tam tikro sprendimo kontekste aktualias EP. Kai kuriais atvejais (pavyzdžiui, planuojant teritorijas) gali būti identifikuotas didelis EP skaičius, tačiau ne visos EP turi tokį pat reikšmingumą skirtingais atvejais. Todėl taip pat iškyla poreikis EP prioretizuoti. Gali iškilti poreikis EP įvertinti, įskaitant jų masto nustatymą, kartografavimą ir pan. Pavyzdžiui, pasiūlytuose modeliuose įtrauktas miškų teikiamų prioritetinių EP nustatymas, taip pat prioritetinių EP nustatymas teritorijų planavime, EP identifikavimas ūkio lygiu.</a:t>
                      </a:r>
                    </a:p>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Šiuo metu EP identifikavimas, </a:t>
                      </a:r>
                      <a:r>
                        <a:rPr lang="lt-LT" sz="700" dirty="0" err="1">
                          <a:effectLst/>
                          <a:latin typeface="+mn-lt"/>
                          <a:ea typeface="Calibri" panose="020F0502020204030204" pitchFamily="34" charset="0"/>
                          <a:cs typeface="Times New Roman" panose="02020603050405020304" pitchFamily="18" charset="0"/>
                        </a:rPr>
                        <a:t>prioritetizavimas</a:t>
                      </a:r>
                      <a:r>
                        <a:rPr lang="lt-LT" sz="700" dirty="0">
                          <a:effectLst/>
                          <a:latin typeface="+mn-lt"/>
                          <a:ea typeface="Calibri" panose="020F0502020204030204" pitchFamily="34" charset="0"/>
                          <a:cs typeface="Times New Roman" panose="02020603050405020304" pitchFamily="18" charset="0"/>
                        </a:rPr>
                        <a:t> ir vertinimas dažniausiai vykdomas įvairių projektų metu, todėl gali būti sudėtingai pritaikomas arba kisti. Ne visuomet projektų metu surinkti duomenys yra lengvai pritaikomi viešojo sektoriaus sprendimuose (pavyzdžiui, renkami duomenys tik tam tikrai teritorijai, kuri neįeina į tam tikrą atvejį, duomenys nėra atnaujinami). Siekiant plačiau taikyti EP vertinimą įvairiuose viešojo sektoriaus sprendimuose, būtinos gairės, kurios padės sprendimus priimantiems subjektams, analizuoti EP ir atsižvelgti į EP priimant įvairius sprendimus (taikyti įrodymais pagrįstą valdymą).</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77721086"/>
                  </a:ext>
                </a:extLst>
              </a:tr>
              <a:tr h="727200">
                <a:tc>
                  <a:txBody>
                    <a:bodyPr/>
                    <a:lstStyle/>
                    <a:p>
                      <a:pPr algn="l">
                        <a:lnSpc>
                          <a:spcPct val="100000"/>
                        </a:lnSpc>
                        <a:spcBef>
                          <a:spcPts val="0"/>
                        </a:spcBef>
                        <a:spcAft>
                          <a:spcPts val="0"/>
                        </a:spcAft>
                      </a:pPr>
                      <a:r>
                        <a:rPr lang="lt-LT" sz="800" b="0" dirty="0">
                          <a:effectLst/>
                          <a:latin typeface="+mn-lt"/>
                          <a:ea typeface="Calibri" panose="020F0502020204030204" pitchFamily="34" charset="0"/>
                          <a:cs typeface="Times New Roman" panose="02020603050405020304" pitchFamily="18" charset="0"/>
                        </a:rPr>
                        <a:t>Parengti EP įverčius, taikytinus EP ekonominiame vertinime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EP ekonominis vertinimas leidžia EP įtraukti į įvairius su finansavimu susijusius sprendimus. EP vertinti pinigine išraiška gali būti naudojami įvairūs metodai. Šie metodai yra sudėtingi, todėl EP ekonominių įverčių nustatymas kiekvienu konkrečiu atveju būtų labai sudėtingas, imlus laikui, be to, reikalauja specifinių įgūdžių. Todėl šių įverčių standartizavimas parengiant atitinkamą metodiką ar papildant jau esamas metodikas leistų plačiau naudoti EP ekonominį vertinimą.</a:t>
                      </a:r>
                    </a:p>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EP ekonominių įverčių integravimas į Konversijos koeficientų apskaičiavimo ir socialinio ekonominio poveikio (naudos / žalos) vertinimo metodiką leistų įtraukti EP vertinimą į pažangos priemonių ir investicijų projektų vertinimą, taip pat galėtų būti naudojamas kitose srityse ar sektoriuose pagal poreikį. Ši metodika numato įverčių atnaujinimo instrukcijas, taip pat ją planuojama reguliariai peržiūrėti atnaujinant įverčius.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99970480"/>
                  </a:ext>
                </a:extLst>
              </a:tr>
              <a:tr h="501981">
                <a:tc>
                  <a:txBody>
                    <a:bodyPr/>
                    <a:lstStyle/>
                    <a:p>
                      <a:pPr algn="just">
                        <a:lnSpc>
                          <a:spcPct val="100000"/>
                        </a:lnSpc>
                        <a:spcBef>
                          <a:spcPts val="0"/>
                        </a:spcBef>
                        <a:spcAft>
                          <a:spcPts val="0"/>
                        </a:spcAft>
                      </a:pPr>
                      <a:r>
                        <a:rPr lang="lt-LT" sz="800" b="0" dirty="0">
                          <a:effectLst/>
                          <a:latin typeface="+mn-lt"/>
                          <a:ea typeface="Calibri" panose="020F0502020204030204" pitchFamily="34" charset="0"/>
                          <a:cs typeface="Times New Roman" panose="02020603050405020304" pitchFamily="18" charset="0"/>
                        </a:rPr>
                        <a:t>Plėtoti į rezultatus orientuoto požiūrio taikymą kuriant paramos už EP sistemas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lnSpc>
                          <a:spcPct val="100000"/>
                        </a:lnSpc>
                        <a:spcBef>
                          <a:spcPts val="0"/>
                        </a:spcBef>
                        <a:spcAft>
                          <a:spcPts val="0"/>
                        </a:spcAft>
                      </a:pPr>
                      <a:r>
                        <a:rPr lang="lt-LT" sz="700" dirty="0">
                          <a:effectLst/>
                          <a:latin typeface="+mn-lt"/>
                          <a:ea typeface="Calibri" panose="020F0502020204030204" pitchFamily="34" charset="0"/>
                          <a:cs typeface="Times New Roman" panose="02020603050405020304" pitchFamily="18" charset="0"/>
                        </a:rPr>
                        <a:t>Tokio požiūrio taikymas leidžia nustatyti ir orientuotis į konkrečius siekiamus rezultatus. Jis tinkamas tuo atveju, kuomet įmanoma nustatyti tikslius siektinus rodiklius. Dėmesys sutelkiamas į siekiamą rezultatą, mažiau dėmesio skiriant tam tikram būdui ar metodui tam rezultatui pasiekti, todėl būdai ar metodai gali būti naudojami lanksčiau, derinami tarpusavyje ir pan. Svarbu užtikrinti, kad tam tikras naudojamas tikslo pasiekimui būdas ar metodas būtų darnus įvairiais požiūriais (ne tik siekiamo rezultato kontekste) ir nebūtų žalingas aplinkai plačiąja prasme.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6558389"/>
                  </a:ext>
                </a:extLst>
              </a:tr>
            </a:tbl>
          </a:graphicData>
        </a:graphic>
      </p:graphicFrame>
    </p:spTree>
    <p:extLst>
      <p:ext uri="{BB962C8B-B14F-4D97-AF65-F5344CB8AC3E}">
        <p14:creationId xmlns:p14="http://schemas.microsoft.com/office/powerpoint/2010/main" val="333891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889554" y="453224"/>
            <a:ext cx="3706745" cy="1436291"/>
          </a:xfrm>
        </p:spPr>
        <p:txBody>
          <a:bodyPr/>
          <a:lstStyle/>
          <a:p>
            <a:r>
              <a:rPr lang="lt-LT" dirty="0"/>
              <a:t>4. </a:t>
            </a:r>
            <a:r>
              <a:rPr lang="pt-BR" dirty="0"/>
              <a:t>Potenciali</a:t>
            </a:r>
            <a:r>
              <a:rPr lang="lt-LT" dirty="0"/>
              <a:t>ų</a:t>
            </a:r>
            <a:r>
              <a:rPr lang="pt-BR" dirty="0"/>
              <a:t> prisitaikymo prie reguliavimo išlaidų ir  administracinės naštos įvertinimas</a:t>
            </a:r>
            <a:endParaRPr lang="en-US" dirty="0"/>
          </a:p>
        </p:txBody>
      </p:sp>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29</a:t>
            </a:fld>
            <a:endParaRPr lang="en-US"/>
          </a:p>
        </p:txBody>
      </p:sp>
      <p:pic>
        <p:nvPicPr>
          <p:cNvPr id="12" name="Picture Placeholder 11" descr="Close-up of several different currency notes&#10;&#10;Description automatically generated">
            <a:extLst>
              <a:ext uri="{FF2B5EF4-FFF2-40B4-BE49-F238E27FC236}">
                <a16:creationId xmlns:a16="http://schemas.microsoft.com/office/drawing/2014/main" id="{652E8829-9CFA-60C8-0F42-855899A4601F}"/>
              </a:ext>
            </a:extLst>
          </p:cNvPr>
          <p:cNvPicPr>
            <a:picLocks noGrp="1" noChangeAspect="1"/>
          </p:cNvPicPr>
          <p:nvPr>
            <p:ph type="pic" sz="quarter" idx="15"/>
          </p:nvPr>
        </p:nvPicPr>
        <p:blipFill>
          <a:blip r:embed="rId2"/>
          <a:srcRect l="20892" r="20892"/>
          <a:stretch>
            <a:fillRect/>
          </a:stretch>
        </p:blipFill>
        <p:spPr/>
      </p:pic>
    </p:spTree>
    <p:extLst>
      <p:ext uri="{BB962C8B-B14F-4D97-AF65-F5344CB8AC3E}">
        <p14:creationId xmlns:p14="http://schemas.microsoft.com/office/powerpoint/2010/main" val="248808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889554" y="453224"/>
            <a:ext cx="3706745" cy="718145"/>
          </a:xfrm>
        </p:spPr>
        <p:txBody>
          <a:bodyPr/>
          <a:lstStyle/>
          <a:p>
            <a:r>
              <a:rPr lang="lt-LT" dirty="0"/>
              <a:t>1. Projekto dal</a:t>
            </a:r>
            <a:r>
              <a:rPr lang="en-GB" dirty="0" err="1"/>
              <a:t>ys</a:t>
            </a:r>
            <a:r>
              <a:rPr lang="en-GB" dirty="0"/>
              <a:t> ir </a:t>
            </a:r>
            <a:r>
              <a:rPr lang="en-GB" dirty="0" err="1"/>
              <a:t>rengimo</a:t>
            </a:r>
            <a:r>
              <a:rPr lang="en-GB" dirty="0"/>
              <a:t> </a:t>
            </a:r>
            <a:r>
              <a:rPr lang="en-GB" dirty="0" err="1"/>
              <a:t>eiga</a:t>
            </a:r>
            <a:endParaRPr lang="en-US" dirty="0"/>
          </a:p>
        </p:txBody>
      </p:sp>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3</a:t>
            </a:fld>
            <a:endParaRPr lang="en-US"/>
          </a:p>
        </p:txBody>
      </p:sp>
      <p:pic>
        <p:nvPicPr>
          <p:cNvPr id="24" name="Picture Placeholder 23" descr="Shape&#10;&#10;Description automatically generated with medium confidence">
            <a:extLst>
              <a:ext uri="{FF2B5EF4-FFF2-40B4-BE49-F238E27FC236}">
                <a16:creationId xmlns:a16="http://schemas.microsoft.com/office/drawing/2014/main" id="{4D1DE3A4-C52C-4C21-9F93-8585C6B5D165}"/>
              </a:ext>
            </a:extLst>
          </p:cNvPr>
          <p:cNvPicPr>
            <a:picLocks noGrp="1" noChangeAspect="1"/>
          </p:cNvPicPr>
          <p:nvPr>
            <p:ph type="pic" sz="quarter" idx="15"/>
          </p:nvPr>
        </p:nvPicPr>
        <p:blipFill>
          <a:blip r:embed="rId2"/>
          <a:srcRect l="4346" r="4346"/>
          <a:stretch>
            <a:fillRect/>
          </a:stretch>
        </p:blipFill>
        <p:spPr/>
      </p:pic>
    </p:spTree>
    <p:extLst>
      <p:ext uri="{BB962C8B-B14F-4D97-AF65-F5344CB8AC3E}">
        <p14:creationId xmlns:p14="http://schemas.microsoft.com/office/powerpoint/2010/main" val="1921353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AD01-D3DA-BAE5-E271-1B873E47E7A0}"/>
              </a:ext>
            </a:extLst>
          </p:cNvPr>
          <p:cNvSpPr>
            <a:spLocks noGrp="1"/>
          </p:cNvSpPr>
          <p:nvPr>
            <p:ph type="title"/>
          </p:nvPr>
        </p:nvSpPr>
        <p:spPr>
          <a:xfrm>
            <a:off x="527052" y="420202"/>
            <a:ext cx="8064500" cy="221599"/>
          </a:xfrm>
        </p:spPr>
        <p:txBody>
          <a:bodyPr/>
          <a:lstStyle/>
          <a:p>
            <a:r>
              <a:rPr lang="lt-LT" sz="1600" dirty="0">
                <a:solidFill>
                  <a:schemeClr val="tx1"/>
                </a:solidFill>
              </a:rPr>
              <a:t>Potencialių prisitaikymo prie reguliavimo išlaidų ir administracinės naštos įvertinimo metodika</a:t>
            </a:r>
          </a:p>
        </p:txBody>
      </p:sp>
      <p:sp>
        <p:nvSpPr>
          <p:cNvPr id="3" name="Slide Number Placeholder 2">
            <a:extLst>
              <a:ext uri="{FF2B5EF4-FFF2-40B4-BE49-F238E27FC236}">
                <a16:creationId xmlns:a16="http://schemas.microsoft.com/office/drawing/2014/main" id="{5D3CF255-31B4-EB39-4646-12BDA6167715}"/>
              </a:ext>
            </a:extLst>
          </p:cNvPr>
          <p:cNvSpPr>
            <a:spLocks noGrp="1"/>
          </p:cNvSpPr>
          <p:nvPr>
            <p:ph type="sldNum" sz="quarter" idx="12"/>
          </p:nvPr>
        </p:nvSpPr>
        <p:spPr/>
        <p:txBody>
          <a:bodyPr/>
          <a:lstStyle/>
          <a:p>
            <a:fld id="{42B1E8F1-27DF-3C4C-AF5E-F329429EDE92}" type="slidenum">
              <a:rPr lang="lt-LT" smtClean="0"/>
              <a:t>30</a:t>
            </a:fld>
            <a:endParaRPr lang="lt-LT"/>
          </a:p>
        </p:txBody>
      </p:sp>
      <p:graphicFrame>
        <p:nvGraphicFramePr>
          <p:cNvPr id="23" name="Table 22">
            <a:extLst>
              <a:ext uri="{FF2B5EF4-FFF2-40B4-BE49-F238E27FC236}">
                <a16:creationId xmlns:a16="http://schemas.microsoft.com/office/drawing/2014/main" id="{9D5393F0-76C4-8235-B7EA-549195589C13}"/>
              </a:ext>
            </a:extLst>
          </p:cNvPr>
          <p:cNvGraphicFramePr>
            <a:graphicFrameLocks noGrp="1"/>
          </p:cNvGraphicFramePr>
          <p:nvPr>
            <p:extLst>
              <p:ext uri="{D42A27DB-BD31-4B8C-83A1-F6EECF244321}">
                <p14:modId xmlns:p14="http://schemas.microsoft.com/office/powerpoint/2010/main" val="1347033540"/>
              </p:ext>
            </p:extLst>
          </p:nvPr>
        </p:nvGraphicFramePr>
        <p:xfrm>
          <a:off x="527050" y="2588858"/>
          <a:ext cx="8058150" cy="2016302"/>
        </p:xfrm>
        <a:graphic>
          <a:graphicData uri="http://schemas.openxmlformats.org/drawingml/2006/table">
            <a:tbl>
              <a:tblPr firstRow="1" firstCol="1" bandRow="1">
                <a:tableStyleId>{D27102A9-8310-4765-A935-A1911B00CA55}</a:tableStyleId>
              </a:tblPr>
              <a:tblGrid>
                <a:gridCol w="1121750">
                  <a:extLst>
                    <a:ext uri="{9D8B030D-6E8A-4147-A177-3AD203B41FA5}">
                      <a16:colId xmlns:a16="http://schemas.microsoft.com/office/drawing/2014/main" val="2424177468"/>
                    </a:ext>
                  </a:extLst>
                </a:gridCol>
                <a:gridCol w="4206500">
                  <a:extLst>
                    <a:ext uri="{9D8B030D-6E8A-4147-A177-3AD203B41FA5}">
                      <a16:colId xmlns:a16="http://schemas.microsoft.com/office/drawing/2014/main" val="3409026235"/>
                    </a:ext>
                  </a:extLst>
                </a:gridCol>
                <a:gridCol w="2729900">
                  <a:extLst>
                    <a:ext uri="{9D8B030D-6E8A-4147-A177-3AD203B41FA5}">
                      <a16:colId xmlns:a16="http://schemas.microsoft.com/office/drawing/2014/main" val="3725708147"/>
                    </a:ext>
                  </a:extLst>
                </a:gridCol>
              </a:tblGrid>
              <a:tr h="173098">
                <a:tc>
                  <a:txBody>
                    <a:bodyPr/>
                    <a:lstStyle/>
                    <a:p>
                      <a:pPr algn="l">
                        <a:spcBef>
                          <a:spcPts val="300"/>
                        </a:spcBef>
                        <a:spcAft>
                          <a:spcPts val="300"/>
                        </a:spcAft>
                      </a:pPr>
                      <a:r>
                        <a:rPr lang="lt-LT" sz="700" dirty="0">
                          <a:solidFill>
                            <a:schemeClr val="bg1"/>
                          </a:solidFill>
                          <a:effectLst/>
                        </a:rPr>
                        <a:t>Ūkio sektorius/sritis</a:t>
                      </a:r>
                      <a:endParaRPr lang="lt-LT" sz="7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solidFill>
                      <a:schemeClr val="accent1"/>
                    </a:solidFill>
                  </a:tcPr>
                </a:tc>
                <a:tc>
                  <a:txBody>
                    <a:bodyPr/>
                    <a:lstStyle/>
                    <a:p>
                      <a:pPr algn="l">
                        <a:spcBef>
                          <a:spcPts val="300"/>
                        </a:spcBef>
                        <a:spcAft>
                          <a:spcPts val="300"/>
                        </a:spcAft>
                      </a:pPr>
                      <a:r>
                        <a:rPr lang="lt-LT" sz="700" dirty="0">
                          <a:solidFill>
                            <a:schemeClr val="bg1"/>
                          </a:solidFill>
                          <a:effectLst/>
                        </a:rPr>
                        <a:t>Modelis</a:t>
                      </a:r>
                      <a:endParaRPr lang="lt-LT" sz="7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solidFill>
                      <a:schemeClr val="accent1"/>
                    </a:solidFill>
                  </a:tcPr>
                </a:tc>
                <a:tc>
                  <a:txBody>
                    <a:bodyPr/>
                    <a:lstStyle/>
                    <a:p>
                      <a:pPr algn="l">
                        <a:spcBef>
                          <a:spcPts val="300"/>
                        </a:spcBef>
                        <a:spcAft>
                          <a:spcPts val="300"/>
                        </a:spcAft>
                      </a:pPr>
                      <a:r>
                        <a:rPr lang="lt-LT" sz="700" dirty="0">
                          <a:solidFill>
                            <a:schemeClr val="bg1"/>
                          </a:solidFill>
                          <a:effectLst/>
                        </a:rPr>
                        <a:t>Ar sukuriamos prisitaikymo prie reguliavimo išlaidos arba administracinė našta ūkio subjektams?</a:t>
                      </a:r>
                      <a:endParaRPr lang="lt-LT" sz="7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solidFill>
                      <a:schemeClr val="accent1"/>
                    </a:solidFill>
                  </a:tcPr>
                </a:tc>
                <a:extLst>
                  <a:ext uri="{0D108BD9-81ED-4DB2-BD59-A6C34878D82A}">
                    <a16:rowId xmlns:a16="http://schemas.microsoft.com/office/drawing/2014/main" val="2899034254"/>
                  </a:ext>
                </a:extLst>
              </a:tr>
              <a:tr h="123026">
                <a:tc rowSpan="3">
                  <a:txBody>
                    <a:bodyPr/>
                    <a:lstStyle/>
                    <a:p>
                      <a:pPr algn="l">
                        <a:spcBef>
                          <a:spcPts val="300"/>
                        </a:spcBef>
                        <a:spcAft>
                          <a:spcPts val="300"/>
                        </a:spcAft>
                      </a:pPr>
                      <a:r>
                        <a:rPr lang="lt-LT" sz="700" b="0" dirty="0">
                          <a:effectLst/>
                        </a:rPr>
                        <a:t>Žemės ūkis</a:t>
                      </a:r>
                      <a:endParaRPr lang="lt-LT" sz="7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B w="3175" cap="flat" cmpd="sng" algn="ctr">
                      <a:solidFill>
                        <a:schemeClr val="accent1"/>
                      </a:solidFill>
                      <a:prstDash val="solid"/>
                      <a:round/>
                      <a:headEnd type="none" w="med" len="med"/>
                      <a:tailEnd type="none" w="med" len="med"/>
                    </a:lnB>
                    <a:noFill/>
                  </a:tcPr>
                </a:tc>
                <a:tc>
                  <a:txBody>
                    <a:bodyPr/>
                    <a:lstStyle/>
                    <a:p>
                      <a:pPr algn="just">
                        <a:spcBef>
                          <a:spcPts val="300"/>
                        </a:spcBef>
                        <a:spcAft>
                          <a:spcPts val="300"/>
                        </a:spcAft>
                      </a:pPr>
                      <a:r>
                        <a:rPr lang="lt-LT" sz="700" dirty="0">
                          <a:effectLst/>
                        </a:rPr>
                        <a:t>EP vertinimo integravimo į kontrolės ir stebėsenos mechanizmus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oFill/>
                  </a:tcPr>
                </a:tc>
                <a:extLst>
                  <a:ext uri="{0D108BD9-81ED-4DB2-BD59-A6C34878D82A}">
                    <a16:rowId xmlns:a16="http://schemas.microsoft.com/office/drawing/2014/main" val="486852071"/>
                  </a:ext>
                </a:extLst>
              </a:tr>
              <a:tr h="82288">
                <a:tc vMerge="1">
                  <a:txBody>
                    <a:bodyPr/>
                    <a:lstStyle/>
                    <a:p>
                      <a:endParaRPr lang="lt-LT"/>
                    </a:p>
                  </a:txBody>
                  <a:tcPr/>
                </a:tc>
                <a:tc>
                  <a:txBody>
                    <a:bodyPr/>
                    <a:lstStyle/>
                    <a:p>
                      <a:pPr algn="just">
                        <a:spcBef>
                          <a:spcPts val="300"/>
                        </a:spcBef>
                        <a:spcAft>
                          <a:spcPts val="300"/>
                        </a:spcAft>
                      </a:pPr>
                      <a:r>
                        <a:rPr lang="lt-LT" sz="700" dirty="0">
                          <a:effectLst/>
                        </a:rPr>
                        <a:t>EP vertinimo integravimo į paramos mechanizmus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solidFill>
                      <a:schemeClr val="accent2"/>
                    </a:solidFill>
                  </a:tcPr>
                </a:tc>
                <a:tc>
                  <a:txBody>
                    <a:bodyPr/>
                    <a:lstStyle/>
                    <a:p>
                      <a:pPr algn="ctr">
                        <a:spcBef>
                          <a:spcPts val="300"/>
                        </a:spcBef>
                        <a:spcAft>
                          <a:spcPts val="300"/>
                        </a:spcAft>
                      </a:pPr>
                      <a:r>
                        <a:rPr lang="lt-LT" sz="700" dirty="0">
                          <a:effectLst/>
                        </a:rPr>
                        <a:t>Taip</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solidFill>
                      <a:schemeClr val="accent2"/>
                    </a:solidFill>
                  </a:tcPr>
                </a:tc>
                <a:extLst>
                  <a:ext uri="{0D108BD9-81ED-4DB2-BD59-A6C34878D82A}">
                    <a16:rowId xmlns:a16="http://schemas.microsoft.com/office/drawing/2014/main" val="1887046686"/>
                  </a:ext>
                </a:extLst>
              </a:tr>
              <a:tr h="123720">
                <a:tc vMerge="1">
                  <a:txBody>
                    <a:bodyPr/>
                    <a:lstStyle/>
                    <a:p>
                      <a:endParaRPr lang="lt-LT"/>
                    </a:p>
                  </a:txBody>
                  <a:tcPr/>
                </a:tc>
                <a:tc>
                  <a:txBody>
                    <a:bodyPr/>
                    <a:lstStyle/>
                    <a:p>
                      <a:pPr algn="just">
                        <a:spcBef>
                          <a:spcPts val="300"/>
                        </a:spcBef>
                        <a:spcAft>
                          <a:spcPts val="300"/>
                        </a:spcAft>
                      </a:pPr>
                      <a:r>
                        <a:rPr lang="lt-LT" sz="700" dirty="0">
                          <a:effectLst/>
                        </a:rPr>
                        <a:t>EP vertinimo integravimo, nustatant EP svarbias teritorijas melioracijos kontekste,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B w="3175" cap="flat" cmpd="sng" algn="ctr">
                      <a:solidFill>
                        <a:schemeClr val="accent1"/>
                      </a:solidFill>
                      <a:prstDash val="solid"/>
                      <a:round/>
                      <a:headEnd type="none" w="med" len="med"/>
                      <a:tailEnd type="none" w="med" len="med"/>
                    </a:lnB>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68704660"/>
                  </a:ext>
                </a:extLst>
              </a:tr>
              <a:tr h="82288">
                <a:tc rowSpan="2">
                  <a:txBody>
                    <a:bodyPr/>
                    <a:lstStyle/>
                    <a:p>
                      <a:pPr algn="l">
                        <a:spcBef>
                          <a:spcPts val="300"/>
                        </a:spcBef>
                        <a:spcAft>
                          <a:spcPts val="300"/>
                        </a:spcAft>
                      </a:pPr>
                      <a:r>
                        <a:rPr lang="lt-LT" sz="700" b="0" dirty="0">
                          <a:effectLst/>
                        </a:rPr>
                        <a:t>Miškų ūkis</a:t>
                      </a:r>
                      <a:endParaRPr lang="lt-LT" sz="7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just">
                        <a:spcBef>
                          <a:spcPts val="300"/>
                        </a:spcBef>
                        <a:spcAft>
                          <a:spcPts val="300"/>
                        </a:spcAft>
                      </a:pPr>
                      <a:r>
                        <a:rPr lang="lt-LT" sz="700" dirty="0">
                          <a:effectLst/>
                        </a:rPr>
                        <a:t>EP vertinimo integravimo į miškų tvarkymo schemas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T w="3175" cap="flat" cmpd="sng" algn="ctr">
                      <a:solidFill>
                        <a:schemeClr val="accent1"/>
                      </a:solidFill>
                      <a:prstDash val="solid"/>
                      <a:round/>
                      <a:headEnd type="none" w="med" len="med"/>
                      <a:tailEnd type="none" w="med" len="med"/>
                    </a:lnT>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115297435"/>
                  </a:ext>
                </a:extLst>
              </a:tr>
              <a:tr h="137146">
                <a:tc vMerge="1">
                  <a:txBody>
                    <a:bodyPr/>
                    <a:lstStyle/>
                    <a:p>
                      <a:endParaRPr lang="lt-LT"/>
                    </a:p>
                  </a:txBody>
                  <a:tcPr/>
                </a:tc>
                <a:tc>
                  <a:txBody>
                    <a:bodyPr/>
                    <a:lstStyle/>
                    <a:p>
                      <a:pPr algn="just">
                        <a:spcBef>
                          <a:spcPts val="300"/>
                        </a:spcBef>
                        <a:spcAft>
                          <a:spcPts val="300"/>
                        </a:spcAft>
                      </a:pPr>
                      <a:r>
                        <a:rPr lang="lt-LT" sz="700" dirty="0">
                          <a:effectLst/>
                        </a:rPr>
                        <a:t>EP vertinimo, sukuriant mokėjimo už nemedienines miškų EP schemą,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B w="3175" cap="flat" cmpd="sng" algn="ctr">
                      <a:solidFill>
                        <a:schemeClr val="accent1"/>
                      </a:solidFill>
                      <a:prstDash val="solid"/>
                      <a:round/>
                      <a:headEnd type="none" w="med" len="med"/>
                      <a:tailEnd type="none" w="med" len="med"/>
                    </a:lnB>
                    <a:noFill/>
                  </a:tcPr>
                </a:tc>
                <a:tc>
                  <a:txBody>
                    <a:bodyPr/>
                    <a:lstStyle/>
                    <a:p>
                      <a:pPr algn="ctr">
                        <a:spcBef>
                          <a:spcPts val="300"/>
                        </a:spcBef>
                        <a:spcAft>
                          <a:spcPts val="300"/>
                        </a:spcAft>
                      </a:pPr>
                      <a:r>
                        <a:rPr lang="lt-LT" sz="700" dirty="0">
                          <a:effectLst/>
                        </a:rPr>
                        <a:t>Ne (paraiškų teikimas būtų savanoriškas)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15580170"/>
                  </a:ext>
                </a:extLst>
              </a:tr>
              <a:tr h="109716">
                <a:tc rowSpan="2">
                  <a:txBody>
                    <a:bodyPr/>
                    <a:lstStyle/>
                    <a:p>
                      <a:pPr algn="l">
                        <a:spcBef>
                          <a:spcPts val="300"/>
                        </a:spcBef>
                        <a:spcAft>
                          <a:spcPts val="300"/>
                        </a:spcAft>
                      </a:pPr>
                      <a:r>
                        <a:rPr lang="lt-LT" sz="700" b="0" dirty="0">
                          <a:effectLst/>
                        </a:rPr>
                        <a:t>Vandenų sektorius</a:t>
                      </a:r>
                      <a:endParaRPr lang="lt-LT" sz="7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just">
                        <a:spcBef>
                          <a:spcPts val="300"/>
                        </a:spcBef>
                        <a:spcAft>
                          <a:spcPts val="300"/>
                        </a:spcAft>
                      </a:pPr>
                      <a:r>
                        <a:rPr lang="lt-LT" sz="700" dirty="0">
                          <a:effectLst/>
                        </a:rPr>
                        <a:t>EP vertinimo integravimo į vandens telkinių pripažinimo LPVT procesą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T w="3175" cap="flat" cmpd="sng" algn="ctr">
                      <a:solidFill>
                        <a:schemeClr val="accent1"/>
                      </a:solidFill>
                      <a:prstDash val="solid"/>
                      <a:round/>
                      <a:headEnd type="none" w="med" len="med"/>
                      <a:tailEnd type="none" w="med" len="med"/>
                    </a:lnT>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823191340"/>
                  </a:ext>
                </a:extLst>
              </a:tr>
              <a:tr h="109716">
                <a:tc vMerge="1">
                  <a:txBody>
                    <a:bodyPr/>
                    <a:lstStyle/>
                    <a:p>
                      <a:endParaRPr lang="lt-LT"/>
                    </a:p>
                  </a:txBody>
                  <a:tcPr/>
                </a:tc>
                <a:tc>
                  <a:txBody>
                    <a:bodyPr/>
                    <a:lstStyle/>
                    <a:p>
                      <a:pPr algn="just">
                        <a:spcBef>
                          <a:spcPts val="300"/>
                        </a:spcBef>
                        <a:spcAft>
                          <a:spcPts val="300"/>
                        </a:spcAft>
                      </a:pPr>
                      <a:r>
                        <a:rPr lang="lt-LT" sz="700" dirty="0">
                          <a:effectLst/>
                        </a:rPr>
                        <a:t>EP vertinimo integravimo į žalos aplinkai atlyginimo dydžio nustatymą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B w="3175" cap="flat" cmpd="sng" algn="ctr">
                      <a:solidFill>
                        <a:schemeClr val="accent1"/>
                      </a:solidFill>
                      <a:prstDash val="solid"/>
                      <a:round/>
                      <a:headEnd type="none" w="med" len="med"/>
                      <a:tailEnd type="none" w="med" len="med"/>
                    </a:lnB>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38891055"/>
                  </a:ext>
                </a:extLst>
              </a:tr>
              <a:tr h="109716">
                <a:tc rowSpan="4">
                  <a:txBody>
                    <a:bodyPr/>
                    <a:lstStyle/>
                    <a:p>
                      <a:pPr algn="l">
                        <a:spcBef>
                          <a:spcPts val="300"/>
                        </a:spcBef>
                        <a:spcAft>
                          <a:spcPts val="300"/>
                        </a:spcAft>
                      </a:pPr>
                      <a:r>
                        <a:rPr lang="lt-LT" sz="700" b="0" dirty="0">
                          <a:effectLst/>
                        </a:rPr>
                        <a:t>Biologinės įvairovės ir kraštovaizdžio apsauga</a:t>
                      </a:r>
                      <a:endParaRPr lang="lt-LT" sz="7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just">
                        <a:spcBef>
                          <a:spcPts val="300"/>
                        </a:spcBef>
                        <a:spcAft>
                          <a:spcPts val="300"/>
                        </a:spcAft>
                      </a:pPr>
                      <a:r>
                        <a:rPr lang="lt-LT" sz="700" dirty="0">
                          <a:effectLst/>
                        </a:rPr>
                        <a:t>EP vertinimo integravimo į gamtinio karkaso teritorijų tvarkymo krypčių ir priemonių nustatymą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T w="3175" cap="flat" cmpd="sng" algn="ctr">
                      <a:solidFill>
                        <a:schemeClr val="accent1"/>
                      </a:solidFill>
                      <a:prstDash val="solid"/>
                      <a:round/>
                      <a:headEnd type="none" w="med" len="med"/>
                      <a:tailEnd type="none" w="med" len="med"/>
                    </a:lnT>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79624996"/>
                  </a:ext>
                </a:extLst>
              </a:tr>
              <a:tr h="118226">
                <a:tc vMerge="1">
                  <a:txBody>
                    <a:bodyPr/>
                    <a:lstStyle/>
                    <a:p>
                      <a:endParaRPr lang="lt-LT"/>
                    </a:p>
                  </a:txBody>
                  <a:tcPr/>
                </a:tc>
                <a:tc>
                  <a:txBody>
                    <a:bodyPr/>
                    <a:lstStyle/>
                    <a:p>
                      <a:pPr algn="just">
                        <a:spcBef>
                          <a:spcPts val="300"/>
                        </a:spcBef>
                        <a:spcAft>
                          <a:spcPts val="300"/>
                        </a:spcAft>
                      </a:pPr>
                      <a:r>
                        <a:rPr lang="lt-LT" sz="700" dirty="0">
                          <a:effectLst/>
                        </a:rPr>
                        <a:t>EP vertinimo integravimo į saugomų teritorijų steigimo procesą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oFill/>
                  </a:tcPr>
                </a:tc>
                <a:extLst>
                  <a:ext uri="{0D108BD9-81ED-4DB2-BD59-A6C34878D82A}">
                    <a16:rowId xmlns:a16="http://schemas.microsoft.com/office/drawing/2014/main" val="1673804035"/>
                  </a:ext>
                </a:extLst>
              </a:tr>
              <a:tr h="115200">
                <a:tc vMerge="1">
                  <a:txBody>
                    <a:bodyPr/>
                    <a:lstStyle/>
                    <a:p>
                      <a:endParaRPr lang="lt-LT"/>
                    </a:p>
                  </a:txBody>
                  <a:tcPr/>
                </a:tc>
                <a:tc>
                  <a:txBody>
                    <a:bodyPr/>
                    <a:lstStyle/>
                    <a:p>
                      <a:pPr algn="just">
                        <a:spcBef>
                          <a:spcPts val="300"/>
                        </a:spcBef>
                        <a:spcAft>
                          <a:spcPts val="300"/>
                        </a:spcAft>
                      </a:pPr>
                      <a:r>
                        <a:rPr lang="lt-LT" sz="700" dirty="0">
                          <a:effectLst/>
                        </a:rPr>
                        <a:t>EP vertinimo integravimo į invazinių rūšių populiacijos gausos reguliavimą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oFill/>
                  </a:tcPr>
                </a:tc>
                <a:extLst>
                  <a:ext uri="{0D108BD9-81ED-4DB2-BD59-A6C34878D82A}">
                    <a16:rowId xmlns:a16="http://schemas.microsoft.com/office/drawing/2014/main" val="1740469266"/>
                  </a:ext>
                </a:extLst>
              </a:tr>
              <a:tr h="82288">
                <a:tc vMerge="1">
                  <a:txBody>
                    <a:bodyPr/>
                    <a:lstStyle/>
                    <a:p>
                      <a:endParaRPr lang="lt-LT"/>
                    </a:p>
                  </a:txBody>
                  <a:tcPr/>
                </a:tc>
                <a:tc>
                  <a:txBody>
                    <a:bodyPr/>
                    <a:lstStyle/>
                    <a:p>
                      <a:pPr algn="just">
                        <a:spcBef>
                          <a:spcPts val="300"/>
                        </a:spcBef>
                        <a:spcAft>
                          <a:spcPts val="300"/>
                        </a:spcAft>
                      </a:pPr>
                      <a:r>
                        <a:rPr lang="lt-LT" sz="700" dirty="0">
                          <a:effectLst/>
                        </a:rPr>
                        <a:t>EP vertinimo integravimo  kraštovaizdžio monitoringą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B w="3175" cap="flat" cmpd="sng" algn="ctr">
                      <a:solidFill>
                        <a:schemeClr val="accent1"/>
                      </a:solidFill>
                      <a:prstDash val="solid"/>
                      <a:round/>
                      <a:headEnd type="none" w="med" len="med"/>
                      <a:tailEnd type="none" w="med" len="med"/>
                    </a:lnB>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42394994"/>
                  </a:ext>
                </a:extLst>
              </a:tr>
              <a:tr h="59516">
                <a:tc rowSpan="2">
                  <a:txBody>
                    <a:bodyPr/>
                    <a:lstStyle/>
                    <a:p>
                      <a:pPr algn="l">
                        <a:spcBef>
                          <a:spcPts val="300"/>
                        </a:spcBef>
                        <a:spcAft>
                          <a:spcPts val="300"/>
                        </a:spcAft>
                      </a:pPr>
                      <a:r>
                        <a:rPr lang="lt-LT" sz="700" b="0" dirty="0">
                          <a:effectLst/>
                        </a:rPr>
                        <a:t>PAV ir SPAV sritys</a:t>
                      </a:r>
                      <a:endParaRPr lang="lt-LT" sz="7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just">
                        <a:spcBef>
                          <a:spcPts val="300"/>
                        </a:spcBef>
                        <a:spcAft>
                          <a:spcPts val="300"/>
                        </a:spcAft>
                      </a:pPr>
                      <a:r>
                        <a:rPr lang="lt-LT" sz="700" dirty="0">
                          <a:effectLst/>
                        </a:rPr>
                        <a:t>EP vertinimo integravimo į PAV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T w="3175" cap="flat" cmpd="sng" algn="ctr">
                      <a:solidFill>
                        <a:schemeClr val="accent1"/>
                      </a:solidFill>
                      <a:prstDash val="solid"/>
                      <a:round/>
                      <a:headEnd type="none" w="med" len="med"/>
                      <a:tailEnd type="none" w="med" len="med"/>
                    </a:lnT>
                    <a:solidFill>
                      <a:schemeClr val="accent2"/>
                    </a:solidFill>
                  </a:tcPr>
                </a:tc>
                <a:tc>
                  <a:txBody>
                    <a:bodyPr/>
                    <a:lstStyle/>
                    <a:p>
                      <a:pPr algn="ctr">
                        <a:spcBef>
                          <a:spcPts val="300"/>
                        </a:spcBef>
                        <a:spcAft>
                          <a:spcPts val="300"/>
                        </a:spcAft>
                      </a:pPr>
                      <a:r>
                        <a:rPr lang="lt-LT" sz="700" dirty="0">
                          <a:effectLst/>
                        </a:rPr>
                        <a:t>Taip</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solidFill>
                      <a:schemeClr val="accent2"/>
                    </a:solidFill>
                  </a:tcPr>
                </a:tc>
                <a:extLst>
                  <a:ext uri="{0D108BD9-81ED-4DB2-BD59-A6C34878D82A}">
                    <a16:rowId xmlns:a16="http://schemas.microsoft.com/office/drawing/2014/main" val="2175353199"/>
                  </a:ext>
                </a:extLst>
              </a:tr>
              <a:tr h="109716">
                <a:tc vMerge="1">
                  <a:txBody>
                    <a:bodyPr/>
                    <a:lstStyle/>
                    <a:p>
                      <a:endParaRPr lang="lt-LT"/>
                    </a:p>
                  </a:txBody>
                  <a:tcPr/>
                </a:tc>
                <a:tc>
                  <a:txBody>
                    <a:bodyPr/>
                    <a:lstStyle/>
                    <a:p>
                      <a:pPr algn="just">
                        <a:spcBef>
                          <a:spcPts val="300"/>
                        </a:spcBef>
                        <a:spcAft>
                          <a:spcPts val="300"/>
                        </a:spcAft>
                      </a:pPr>
                      <a:r>
                        <a:rPr lang="lt-LT" sz="700" dirty="0">
                          <a:effectLst/>
                        </a:rPr>
                        <a:t>EP vertinimo integravimo į SPAV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B w="3175" cap="flat" cmpd="sng" algn="ctr">
                      <a:solidFill>
                        <a:schemeClr val="accent1"/>
                      </a:solidFill>
                      <a:prstDash val="solid"/>
                      <a:round/>
                      <a:headEnd type="none" w="med" len="med"/>
                      <a:tailEnd type="none" w="med" len="med"/>
                    </a:lnB>
                    <a:solidFill>
                      <a:schemeClr val="accent2"/>
                    </a:solidFill>
                  </a:tcPr>
                </a:tc>
                <a:tc>
                  <a:txBody>
                    <a:bodyPr/>
                    <a:lstStyle/>
                    <a:p>
                      <a:pPr algn="ctr">
                        <a:spcBef>
                          <a:spcPts val="300"/>
                        </a:spcBef>
                        <a:spcAft>
                          <a:spcPts val="300"/>
                        </a:spcAft>
                      </a:pPr>
                      <a:r>
                        <a:rPr lang="lt-LT" sz="700" dirty="0">
                          <a:effectLst/>
                        </a:rPr>
                        <a:t>Taip</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B w="3175" cap="flat" cmpd="sng" algn="ctr">
                      <a:solidFill>
                        <a:schemeClr val="accent1"/>
                      </a:solidFill>
                      <a:prstDash val="solid"/>
                      <a:round/>
                      <a:headEnd type="none" w="med" len="med"/>
                      <a:tailEnd type="none" w="med" len="med"/>
                    </a:lnB>
                    <a:solidFill>
                      <a:schemeClr val="accent2"/>
                    </a:solidFill>
                  </a:tcPr>
                </a:tc>
                <a:extLst>
                  <a:ext uri="{0D108BD9-81ED-4DB2-BD59-A6C34878D82A}">
                    <a16:rowId xmlns:a16="http://schemas.microsoft.com/office/drawing/2014/main" val="1404434912"/>
                  </a:ext>
                </a:extLst>
              </a:tr>
              <a:tr h="82288">
                <a:tc>
                  <a:txBody>
                    <a:bodyPr/>
                    <a:lstStyle/>
                    <a:p>
                      <a:pPr algn="l">
                        <a:spcBef>
                          <a:spcPts val="300"/>
                        </a:spcBef>
                        <a:spcAft>
                          <a:spcPts val="300"/>
                        </a:spcAft>
                      </a:pPr>
                      <a:r>
                        <a:rPr lang="lt-LT" sz="700" b="0" dirty="0">
                          <a:effectLst/>
                        </a:rPr>
                        <a:t>Teritorijų planavimas</a:t>
                      </a:r>
                      <a:endParaRPr lang="lt-LT" sz="7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just">
                        <a:spcBef>
                          <a:spcPts val="300"/>
                        </a:spcBef>
                        <a:spcAft>
                          <a:spcPts val="300"/>
                        </a:spcAft>
                      </a:pPr>
                      <a:r>
                        <a:rPr lang="lt-LT" sz="700" dirty="0">
                          <a:effectLst/>
                        </a:rPr>
                        <a:t>EP vertinimo integravimo į teritorijų planavimą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64098828"/>
                  </a:ext>
                </a:extLst>
              </a:tr>
              <a:tr h="137244">
                <a:tc>
                  <a:txBody>
                    <a:bodyPr/>
                    <a:lstStyle/>
                    <a:p>
                      <a:pPr algn="l">
                        <a:spcBef>
                          <a:spcPts val="300"/>
                        </a:spcBef>
                        <a:spcAft>
                          <a:spcPts val="300"/>
                        </a:spcAft>
                      </a:pPr>
                      <a:r>
                        <a:rPr lang="lt-LT" sz="700" b="0" dirty="0">
                          <a:effectLst/>
                        </a:rPr>
                        <a:t>Želdynų ir želdinių apsauga, tvarkymas ir kūrimas</a:t>
                      </a:r>
                      <a:endParaRPr lang="lt-LT" sz="7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just">
                        <a:spcBef>
                          <a:spcPts val="300"/>
                        </a:spcBef>
                        <a:spcAft>
                          <a:spcPts val="300"/>
                        </a:spcAft>
                      </a:pPr>
                      <a:r>
                        <a:rPr lang="lt-LT" sz="700" dirty="0">
                          <a:effectLst/>
                        </a:rPr>
                        <a:t>EP vertinimo integravimo į viešųjų atskirųjų želdynų projektavimą detalizavimo modelis</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ctr">
                        <a:spcBef>
                          <a:spcPts val="300"/>
                        </a:spcBef>
                        <a:spcAft>
                          <a:spcPts val="300"/>
                        </a:spcAft>
                      </a:pPr>
                      <a:r>
                        <a:rPr lang="lt-LT" sz="700" dirty="0">
                          <a:effectLst/>
                        </a:rPr>
                        <a:t>Ne</a:t>
                      </a:r>
                      <a:endParaRPr lang="lt-LT" sz="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8784" marR="8784"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72107819"/>
                  </a:ext>
                </a:extLst>
              </a:tr>
            </a:tbl>
          </a:graphicData>
        </a:graphic>
      </p:graphicFrame>
      <p:grpSp>
        <p:nvGrpSpPr>
          <p:cNvPr id="31" name="Group 30">
            <a:extLst>
              <a:ext uri="{FF2B5EF4-FFF2-40B4-BE49-F238E27FC236}">
                <a16:creationId xmlns:a16="http://schemas.microsoft.com/office/drawing/2014/main" id="{CD85FE5B-43D9-19E6-2B7E-47D339E92563}"/>
              </a:ext>
            </a:extLst>
          </p:cNvPr>
          <p:cNvGrpSpPr/>
          <p:nvPr/>
        </p:nvGrpSpPr>
        <p:grpSpPr>
          <a:xfrm>
            <a:off x="527050" y="759497"/>
            <a:ext cx="8064502" cy="1674096"/>
            <a:chOff x="527050" y="766697"/>
            <a:chExt cx="8064502" cy="1674096"/>
          </a:xfrm>
        </p:grpSpPr>
        <p:sp>
          <p:nvSpPr>
            <p:cNvPr id="5" name="TextBox 4">
              <a:extLst>
                <a:ext uri="{FF2B5EF4-FFF2-40B4-BE49-F238E27FC236}">
                  <a16:creationId xmlns:a16="http://schemas.microsoft.com/office/drawing/2014/main" id="{2C118142-9BCA-7289-D174-90F5756B75C4}"/>
                </a:ext>
              </a:extLst>
            </p:cNvPr>
            <p:cNvSpPr txBox="1"/>
            <p:nvPr/>
          </p:nvSpPr>
          <p:spPr>
            <a:xfrm>
              <a:off x="539750" y="766697"/>
              <a:ext cx="8045449" cy="461665"/>
            </a:xfrm>
            <a:prstGeom prst="rect">
              <a:avLst/>
            </a:prstGeom>
            <a:solidFill>
              <a:schemeClr val="accent2"/>
            </a:solidFill>
          </p:spPr>
          <p:txBody>
            <a:bodyPr wrap="square">
              <a:spAutoFit/>
            </a:bodyPr>
            <a:lstStyle/>
            <a:p>
              <a:pPr algn="just"/>
              <a:r>
                <a:rPr lang="lt-LT" sz="800" dirty="0">
                  <a:effectLst/>
                  <a:latin typeface="Calibri" panose="020F0502020204030204" pitchFamily="34" charset="0"/>
                  <a:ea typeface="Calibri" panose="020F0502020204030204" pitchFamily="34" charset="0"/>
                  <a:cs typeface="Calibri" panose="020F0502020204030204" pitchFamily="34" charset="0"/>
                </a:rPr>
                <a:t>Prisitaikymo prie reguliavimo išlaidos apima visas išlaidas, patiriamas ar galimas patirti, vykdant teisės aktuose ar teisės aktų projektuose nustatytus reikalavimus, o administracinė našta suprantama kaip prisitaikymo prie reguliavimo išlaidų dalis, apimanti laiko sąnaudas ir finansines išlaidas, kurias patiria ūkio subjektai, vykdydami teisės aktuose nustatytus būtent informacinius įpareigojimus, reglamentuojančius tam tikrą veiklą.</a:t>
              </a:r>
              <a:endParaRPr lang="lt-LT" sz="8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E36D6B99-2CED-DF76-1895-1FC191489FB3}"/>
                </a:ext>
              </a:extLst>
            </p:cNvPr>
            <p:cNvGrpSpPr/>
            <p:nvPr/>
          </p:nvGrpSpPr>
          <p:grpSpPr>
            <a:xfrm>
              <a:off x="527050" y="1712345"/>
              <a:ext cx="8064502" cy="728448"/>
              <a:chOff x="533397" y="1241078"/>
              <a:chExt cx="8064502" cy="943033"/>
            </a:xfrm>
          </p:grpSpPr>
          <p:grpSp>
            <p:nvGrpSpPr>
              <p:cNvPr id="7" name="Group 6">
                <a:extLst>
                  <a:ext uri="{FF2B5EF4-FFF2-40B4-BE49-F238E27FC236}">
                    <a16:creationId xmlns:a16="http://schemas.microsoft.com/office/drawing/2014/main" id="{F48CFEB3-105B-D9FE-111F-66092A4627D0}"/>
                  </a:ext>
                </a:extLst>
              </p:cNvPr>
              <p:cNvGrpSpPr/>
              <p:nvPr/>
            </p:nvGrpSpPr>
            <p:grpSpPr>
              <a:xfrm>
                <a:off x="533397" y="1520516"/>
                <a:ext cx="1570083" cy="663595"/>
                <a:chOff x="533400" y="2085804"/>
                <a:chExt cx="2654639" cy="548900"/>
              </a:xfrm>
            </p:grpSpPr>
            <p:sp>
              <p:nvSpPr>
                <p:cNvPr id="19" name="Rectangle 18">
                  <a:extLst>
                    <a:ext uri="{FF2B5EF4-FFF2-40B4-BE49-F238E27FC236}">
                      <a16:creationId xmlns:a16="http://schemas.microsoft.com/office/drawing/2014/main" id="{D72CD40C-948C-06C4-B414-442B2F534B48}"/>
                    </a:ext>
                  </a:extLst>
                </p:cNvPr>
                <p:cNvSpPr/>
                <p:nvPr/>
              </p:nvSpPr>
              <p:spPr>
                <a:xfrm>
                  <a:off x="533400" y="2085804"/>
                  <a:ext cx="2413339" cy="548900"/>
                </a:xfrm>
                <a:prstGeom prst="rect">
                  <a:avLst/>
                </a:prstGeom>
                <a:solidFill>
                  <a:srgbClr val="E1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rPr>
                    <a:t>Modelio įvertinimas, nustatant, ar administracinės naštos skaičiavimas turi būti vykdomas</a:t>
                  </a:r>
                  <a:endParaRPr lang="en-US" sz="800" dirty="0">
                    <a:solidFill>
                      <a:schemeClr val="tx1"/>
                    </a:solidFill>
                  </a:endParaRPr>
                </a:p>
              </p:txBody>
            </p:sp>
            <p:pic>
              <p:nvPicPr>
                <p:cNvPr id="20" name="Picture 19">
                  <a:extLst>
                    <a:ext uri="{FF2B5EF4-FFF2-40B4-BE49-F238E27FC236}">
                      <a16:creationId xmlns:a16="http://schemas.microsoft.com/office/drawing/2014/main" id="{8CFD99DB-45B7-D921-F9A8-34B1B17B66CB}"/>
                    </a:ext>
                  </a:extLst>
                </p:cNvPr>
                <p:cNvPicPr>
                  <a:picLocks noChangeAspect="1"/>
                </p:cNvPicPr>
                <p:nvPr/>
              </p:nvPicPr>
              <p:blipFill>
                <a:blip r:embed="rId2"/>
                <a:stretch>
                  <a:fillRect/>
                </a:stretch>
              </p:blipFill>
              <p:spPr>
                <a:xfrm>
                  <a:off x="2946739" y="2085804"/>
                  <a:ext cx="241300" cy="548900"/>
                </a:xfrm>
                <a:prstGeom prst="rect">
                  <a:avLst/>
                </a:prstGeom>
              </p:spPr>
            </p:pic>
          </p:grpSp>
          <p:sp>
            <p:nvSpPr>
              <p:cNvPr id="8" name="TextBox 7">
                <a:extLst>
                  <a:ext uri="{FF2B5EF4-FFF2-40B4-BE49-F238E27FC236}">
                    <a16:creationId xmlns:a16="http://schemas.microsoft.com/office/drawing/2014/main" id="{72F9891B-F23D-4909-67AF-E955016A9C89}"/>
                  </a:ext>
                </a:extLst>
              </p:cNvPr>
              <p:cNvSpPr txBox="1"/>
              <p:nvPr/>
            </p:nvSpPr>
            <p:spPr>
              <a:xfrm>
                <a:off x="533398" y="1241078"/>
                <a:ext cx="8058150" cy="247187"/>
              </a:xfrm>
              <a:prstGeom prst="rect">
                <a:avLst/>
              </a:prstGeom>
              <a:solidFill>
                <a:schemeClr val="accent1"/>
              </a:solidFill>
              <a:ln w="3175">
                <a:solidFill>
                  <a:schemeClr val="accent1"/>
                </a:solidFill>
              </a:ln>
            </p:spPr>
            <p:txBody>
              <a:bodyPr vert="horz" wrap="square" lIns="0" tIns="0" rIns="0" bIns="0" rtlCol="0" anchor="ctr" anchorCtr="0">
                <a:noAutofit/>
              </a:bodyPr>
              <a:lstStyle/>
              <a:p>
                <a:pPr algn="ctr"/>
                <a:r>
                  <a:rPr lang="lt-LT" sz="900" b="1" dirty="0">
                    <a:solidFill>
                      <a:schemeClr val="bg1"/>
                    </a:solidFill>
                  </a:rPr>
                  <a:t>Administracinės naštos nustatymo proceso etapai</a:t>
                </a:r>
              </a:p>
            </p:txBody>
          </p:sp>
          <p:grpSp>
            <p:nvGrpSpPr>
              <p:cNvPr id="9" name="Group 8">
                <a:extLst>
                  <a:ext uri="{FF2B5EF4-FFF2-40B4-BE49-F238E27FC236}">
                    <a16:creationId xmlns:a16="http://schemas.microsoft.com/office/drawing/2014/main" id="{DFC7ED24-3917-7901-2371-06BD37A3D427}"/>
                  </a:ext>
                </a:extLst>
              </p:cNvPr>
              <p:cNvGrpSpPr/>
              <p:nvPr/>
            </p:nvGrpSpPr>
            <p:grpSpPr>
              <a:xfrm>
                <a:off x="2157002" y="1520516"/>
                <a:ext cx="1570083" cy="663595"/>
                <a:chOff x="533400" y="2085804"/>
                <a:chExt cx="2654639" cy="548900"/>
              </a:xfrm>
            </p:grpSpPr>
            <p:sp>
              <p:nvSpPr>
                <p:cNvPr id="17" name="Rectangle 16">
                  <a:extLst>
                    <a:ext uri="{FF2B5EF4-FFF2-40B4-BE49-F238E27FC236}">
                      <a16:creationId xmlns:a16="http://schemas.microsoft.com/office/drawing/2014/main" id="{FEA87769-33DE-FB14-648D-5E95419CDD2A}"/>
                    </a:ext>
                  </a:extLst>
                </p:cNvPr>
                <p:cNvSpPr/>
                <p:nvPr/>
              </p:nvSpPr>
              <p:spPr>
                <a:xfrm>
                  <a:off x="533400" y="2085804"/>
                  <a:ext cx="2413339" cy="548900"/>
                </a:xfrm>
                <a:prstGeom prst="rect">
                  <a:avLst/>
                </a:prstGeom>
                <a:solidFill>
                  <a:srgbClr val="E1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rPr>
                    <a:t>Informacinio įpareigojimo rūšies nustatymas</a:t>
                  </a:r>
                  <a:endParaRPr lang="en-US" sz="800" dirty="0">
                    <a:solidFill>
                      <a:schemeClr val="tx1"/>
                    </a:solidFill>
                  </a:endParaRPr>
                </a:p>
              </p:txBody>
            </p:sp>
            <p:pic>
              <p:nvPicPr>
                <p:cNvPr id="18" name="Picture 17">
                  <a:extLst>
                    <a:ext uri="{FF2B5EF4-FFF2-40B4-BE49-F238E27FC236}">
                      <a16:creationId xmlns:a16="http://schemas.microsoft.com/office/drawing/2014/main" id="{C0AC2190-7704-AC8A-C620-C37474088E2A}"/>
                    </a:ext>
                  </a:extLst>
                </p:cNvPr>
                <p:cNvPicPr>
                  <a:picLocks noChangeAspect="1"/>
                </p:cNvPicPr>
                <p:nvPr/>
              </p:nvPicPr>
              <p:blipFill>
                <a:blip r:embed="rId2"/>
                <a:stretch>
                  <a:fillRect/>
                </a:stretch>
              </p:blipFill>
              <p:spPr>
                <a:xfrm>
                  <a:off x="2946739" y="2085804"/>
                  <a:ext cx="241300" cy="548900"/>
                </a:xfrm>
                <a:prstGeom prst="rect">
                  <a:avLst/>
                </a:prstGeom>
              </p:spPr>
            </p:pic>
          </p:grpSp>
          <p:grpSp>
            <p:nvGrpSpPr>
              <p:cNvPr id="10" name="Group 9">
                <a:extLst>
                  <a:ext uri="{FF2B5EF4-FFF2-40B4-BE49-F238E27FC236}">
                    <a16:creationId xmlns:a16="http://schemas.microsoft.com/office/drawing/2014/main" id="{05307928-675C-682A-D8E5-B3BB1B66105B}"/>
                  </a:ext>
                </a:extLst>
              </p:cNvPr>
              <p:cNvGrpSpPr/>
              <p:nvPr/>
            </p:nvGrpSpPr>
            <p:grpSpPr>
              <a:xfrm>
                <a:off x="3780607" y="1520516"/>
                <a:ext cx="1570083" cy="663595"/>
                <a:chOff x="533400" y="2085804"/>
                <a:chExt cx="2654639" cy="548900"/>
              </a:xfrm>
            </p:grpSpPr>
            <p:sp>
              <p:nvSpPr>
                <p:cNvPr id="15" name="Rectangle 14">
                  <a:extLst>
                    <a:ext uri="{FF2B5EF4-FFF2-40B4-BE49-F238E27FC236}">
                      <a16:creationId xmlns:a16="http://schemas.microsoft.com/office/drawing/2014/main" id="{CA5EBA05-43BB-72FF-F195-826C1F088DA9}"/>
                    </a:ext>
                  </a:extLst>
                </p:cNvPr>
                <p:cNvSpPr/>
                <p:nvPr/>
              </p:nvSpPr>
              <p:spPr>
                <a:xfrm>
                  <a:off x="533400" y="2085804"/>
                  <a:ext cx="2413339" cy="548900"/>
                </a:xfrm>
                <a:prstGeom prst="rect">
                  <a:avLst/>
                </a:prstGeom>
                <a:solidFill>
                  <a:srgbClr val="E1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rPr>
                    <a:t>Informacinio įpareigojimo duomenų reikalavimo(-ų) identifikavimas</a:t>
                  </a:r>
                  <a:endParaRPr lang="en-US" sz="800" dirty="0">
                    <a:solidFill>
                      <a:schemeClr val="tx1"/>
                    </a:solidFill>
                  </a:endParaRPr>
                </a:p>
              </p:txBody>
            </p:sp>
            <p:pic>
              <p:nvPicPr>
                <p:cNvPr id="16" name="Picture 15">
                  <a:extLst>
                    <a:ext uri="{FF2B5EF4-FFF2-40B4-BE49-F238E27FC236}">
                      <a16:creationId xmlns:a16="http://schemas.microsoft.com/office/drawing/2014/main" id="{911E5E67-4A60-F8F9-372A-6B72ECF9CD21}"/>
                    </a:ext>
                  </a:extLst>
                </p:cNvPr>
                <p:cNvPicPr>
                  <a:picLocks noChangeAspect="1"/>
                </p:cNvPicPr>
                <p:nvPr/>
              </p:nvPicPr>
              <p:blipFill>
                <a:blip r:embed="rId2"/>
                <a:stretch>
                  <a:fillRect/>
                </a:stretch>
              </p:blipFill>
              <p:spPr>
                <a:xfrm>
                  <a:off x="2946739" y="2085804"/>
                  <a:ext cx="241300" cy="548900"/>
                </a:xfrm>
                <a:prstGeom prst="rect">
                  <a:avLst/>
                </a:prstGeom>
              </p:spPr>
            </p:pic>
          </p:grpSp>
          <p:grpSp>
            <p:nvGrpSpPr>
              <p:cNvPr id="11" name="Group 10">
                <a:extLst>
                  <a:ext uri="{FF2B5EF4-FFF2-40B4-BE49-F238E27FC236}">
                    <a16:creationId xmlns:a16="http://schemas.microsoft.com/office/drawing/2014/main" id="{F3996B52-78C8-0FC0-80C0-4EA5569A3F8E}"/>
                  </a:ext>
                </a:extLst>
              </p:cNvPr>
              <p:cNvGrpSpPr/>
              <p:nvPr/>
            </p:nvGrpSpPr>
            <p:grpSpPr>
              <a:xfrm>
                <a:off x="5404212" y="1520516"/>
                <a:ext cx="1570083" cy="663595"/>
                <a:chOff x="533400" y="2085804"/>
                <a:chExt cx="2654639" cy="548900"/>
              </a:xfrm>
            </p:grpSpPr>
            <p:sp>
              <p:nvSpPr>
                <p:cNvPr id="13" name="Rectangle 12">
                  <a:extLst>
                    <a:ext uri="{FF2B5EF4-FFF2-40B4-BE49-F238E27FC236}">
                      <a16:creationId xmlns:a16="http://schemas.microsoft.com/office/drawing/2014/main" id="{1FE12D3C-A8EA-4F39-1A7D-32B2EFF5DB51}"/>
                    </a:ext>
                  </a:extLst>
                </p:cNvPr>
                <p:cNvSpPr/>
                <p:nvPr/>
              </p:nvSpPr>
              <p:spPr>
                <a:xfrm>
                  <a:off x="533400" y="2085804"/>
                  <a:ext cx="2413339" cy="548900"/>
                </a:xfrm>
                <a:prstGeom prst="rect">
                  <a:avLst/>
                </a:prstGeom>
                <a:solidFill>
                  <a:srgbClr val="E1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rPr>
                    <a:t>Informacinio įpareigojimo vykdymo veiksmų nustatymas</a:t>
                  </a:r>
                  <a:endParaRPr lang="en-US" sz="800" dirty="0">
                    <a:solidFill>
                      <a:schemeClr val="tx1"/>
                    </a:solidFill>
                  </a:endParaRPr>
                </a:p>
              </p:txBody>
            </p:sp>
            <p:pic>
              <p:nvPicPr>
                <p:cNvPr id="14" name="Picture 13">
                  <a:extLst>
                    <a:ext uri="{FF2B5EF4-FFF2-40B4-BE49-F238E27FC236}">
                      <a16:creationId xmlns:a16="http://schemas.microsoft.com/office/drawing/2014/main" id="{92F075EB-03A9-B9F3-EDE7-8BFB85C37254}"/>
                    </a:ext>
                  </a:extLst>
                </p:cNvPr>
                <p:cNvPicPr>
                  <a:picLocks noChangeAspect="1"/>
                </p:cNvPicPr>
                <p:nvPr/>
              </p:nvPicPr>
              <p:blipFill>
                <a:blip r:embed="rId2"/>
                <a:stretch>
                  <a:fillRect/>
                </a:stretch>
              </p:blipFill>
              <p:spPr>
                <a:xfrm>
                  <a:off x="2946739" y="2085804"/>
                  <a:ext cx="241300" cy="548900"/>
                </a:xfrm>
                <a:prstGeom prst="rect">
                  <a:avLst/>
                </a:prstGeom>
              </p:spPr>
            </p:pic>
          </p:grpSp>
          <p:sp>
            <p:nvSpPr>
              <p:cNvPr id="12" name="Rectangle 11">
                <a:extLst>
                  <a:ext uri="{FF2B5EF4-FFF2-40B4-BE49-F238E27FC236}">
                    <a16:creationId xmlns:a16="http://schemas.microsoft.com/office/drawing/2014/main" id="{453BBE2C-2A44-5C17-6A47-C5819FD45B78}"/>
                  </a:ext>
                </a:extLst>
              </p:cNvPr>
              <p:cNvSpPr/>
              <p:nvPr/>
            </p:nvSpPr>
            <p:spPr>
              <a:xfrm>
                <a:off x="7027816" y="1520515"/>
                <a:ext cx="1570083" cy="6635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rPr>
                  <a:t>Reikalingų duomenų surinkimas ir administracinės naštos apskaičiavimas</a:t>
                </a:r>
                <a:endParaRPr lang="en-US" sz="800" dirty="0">
                  <a:solidFill>
                    <a:schemeClr val="tx1"/>
                  </a:solidFill>
                </a:endParaRPr>
              </a:p>
            </p:txBody>
          </p:sp>
        </p:grpSp>
        <p:sp>
          <p:nvSpPr>
            <p:cNvPr id="22" name="TextBox 21">
              <a:extLst>
                <a:ext uri="{FF2B5EF4-FFF2-40B4-BE49-F238E27FC236}">
                  <a16:creationId xmlns:a16="http://schemas.microsoft.com/office/drawing/2014/main" id="{C96B86FB-F948-8798-6AE2-ABF26444F90F}"/>
                </a:ext>
              </a:extLst>
            </p:cNvPr>
            <p:cNvSpPr txBox="1"/>
            <p:nvPr/>
          </p:nvSpPr>
          <p:spPr>
            <a:xfrm>
              <a:off x="1396800" y="1301076"/>
              <a:ext cx="7192800" cy="338554"/>
            </a:xfrm>
            <a:prstGeom prst="rect">
              <a:avLst/>
            </a:prstGeom>
            <a:solidFill>
              <a:schemeClr val="accent2">
                <a:lumMod val="60000"/>
                <a:lumOff val="40000"/>
              </a:schemeClr>
            </a:solidFill>
          </p:spPr>
          <p:txBody>
            <a:bodyPr wrap="square">
              <a:spAutoFit/>
            </a:bodyPr>
            <a:lstStyle>
              <a:defPPr>
                <a:defRPr lang="en-US"/>
              </a:defPPr>
              <a:lvl1pPr algn="just">
                <a:defRPr sz="1000">
                  <a:effectLst/>
                  <a:latin typeface="Calibri" panose="020F0502020204030204" pitchFamily="34" charset="0"/>
                  <a:ea typeface="Calibri" panose="020F0502020204030204" pitchFamily="34" charset="0"/>
                  <a:cs typeface="Calibri" panose="020F0502020204030204" pitchFamily="34" charset="0"/>
                </a:defRPr>
              </a:lvl1pPr>
            </a:lstStyle>
            <a:p>
              <a:r>
                <a:rPr lang="lt-LT" sz="800" dirty="0"/>
                <a:t>Šios Studijos atveju siūlomi nauji teisės aktai arba teisės aktų pakeitimai apima tik informacinius įpareigojimus, todėl prisitaikymo prie reguliavimo išlaidų neturėtų sukelti ir jos bus traktuojamos kaip nulinės ir toliau nevertinamos atskirai.</a:t>
              </a:r>
            </a:p>
          </p:txBody>
        </p:sp>
        <p:cxnSp>
          <p:nvCxnSpPr>
            <p:cNvPr id="25" name="Connector: Elbow 24">
              <a:extLst>
                <a:ext uri="{FF2B5EF4-FFF2-40B4-BE49-F238E27FC236}">
                  <a16:creationId xmlns:a16="http://schemas.microsoft.com/office/drawing/2014/main" id="{32F1E7BE-3F3C-3F55-0787-42F40952AE3E}"/>
                </a:ext>
              </a:extLst>
            </p:cNvPr>
            <p:cNvCxnSpPr>
              <a:cxnSpLocks/>
              <a:endCxn id="22" idx="1"/>
            </p:cNvCxnSpPr>
            <p:nvPr/>
          </p:nvCxnSpPr>
          <p:spPr>
            <a:xfrm rot="16200000" flipH="1">
              <a:off x="1203805" y="1277357"/>
              <a:ext cx="241991" cy="144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9467D97-DFC7-6CF8-F00B-CA21B03883CA}"/>
                </a:ext>
              </a:extLst>
            </p:cNvPr>
            <p:cNvCxnSpPr>
              <a:cxnSpLocks/>
            </p:cNvCxnSpPr>
            <p:nvPr/>
          </p:nvCxnSpPr>
          <p:spPr>
            <a:xfrm>
              <a:off x="777600" y="1228362"/>
              <a:ext cx="0" cy="483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4400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5192-71B4-E366-C21A-F0F1C09F2AEF}"/>
              </a:ext>
            </a:extLst>
          </p:cNvPr>
          <p:cNvSpPr>
            <a:spLocks noGrp="1"/>
          </p:cNvSpPr>
          <p:nvPr>
            <p:ph type="title"/>
          </p:nvPr>
        </p:nvSpPr>
        <p:spPr>
          <a:xfrm>
            <a:off x="533400" y="355868"/>
            <a:ext cx="8064500" cy="609398"/>
          </a:xfrm>
        </p:spPr>
        <p:txBody>
          <a:bodyPr/>
          <a:lstStyle/>
          <a:p>
            <a:r>
              <a:rPr lang="lt-LT" dirty="0">
                <a:solidFill>
                  <a:schemeClr val="tx1"/>
                </a:solidFill>
              </a:rPr>
              <a:t>Prisitaikymo prie reguliavimo išlaidų ir administracinės naštos apskaičiavimas ir rezultatai</a:t>
            </a:r>
          </a:p>
        </p:txBody>
      </p:sp>
      <p:sp>
        <p:nvSpPr>
          <p:cNvPr id="3" name="Slide Number Placeholder 2">
            <a:extLst>
              <a:ext uri="{FF2B5EF4-FFF2-40B4-BE49-F238E27FC236}">
                <a16:creationId xmlns:a16="http://schemas.microsoft.com/office/drawing/2014/main" id="{B04BEDF6-1403-220C-F7E8-EAE18528A1C4}"/>
              </a:ext>
            </a:extLst>
          </p:cNvPr>
          <p:cNvSpPr>
            <a:spLocks noGrp="1"/>
          </p:cNvSpPr>
          <p:nvPr>
            <p:ph type="sldNum" sz="quarter" idx="12"/>
          </p:nvPr>
        </p:nvSpPr>
        <p:spPr/>
        <p:txBody>
          <a:bodyPr/>
          <a:lstStyle/>
          <a:p>
            <a:fld id="{42B1E8F1-27DF-3C4C-AF5E-F329429EDE92}" type="slidenum">
              <a:rPr lang="lt-LT" smtClean="0"/>
              <a:t>31</a:t>
            </a:fld>
            <a:endParaRPr lang="lt-LT"/>
          </a:p>
        </p:txBody>
      </p:sp>
      <p:graphicFrame>
        <p:nvGraphicFramePr>
          <p:cNvPr id="8" name="Table 7">
            <a:extLst>
              <a:ext uri="{FF2B5EF4-FFF2-40B4-BE49-F238E27FC236}">
                <a16:creationId xmlns:a16="http://schemas.microsoft.com/office/drawing/2014/main" id="{C87F5B0D-67BC-DF14-52CA-199832150A98}"/>
              </a:ext>
            </a:extLst>
          </p:cNvPr>
          <p:cNvGraphicFramePr>
            <a:graphicFrameLocks noGrp="1"/>
          </p:cNvGraphicFramePr>
          <p:nvPr>
            <p:extLst>
              <p:ext uri="{D42A27DB-BD31-4B8C-83A1-F6EECF244321}">
                <p14:modId xmlns:p14="http://schemas.microsoft.com/office/powerpoint/2010/main" val="2402497870"/>
              </p:ext>
            </p:extLst>
          </p:nvPr>
        </p:nvGraphicFramePr>
        <p:xfrm>
          <a:off x="533400" y="1397649"/>
          <a:ext cx="2512199" cy="2517615"/>
        </p:xfrm>
        <a:graphic>
          <a:graphicData uri="http://schemas.openxmlformats.org/drawingml/2006/table">
            <a:tbl>
              <a:tblPr firstRow="1" firstCol="1" bandRow="1">
                <a:tableStyleId>{2D5ABB26-0587-4C30-8999-92F81FD0307C}</a:tableStyleId>
              </a:tblPr>
              <a:tblGrid>
                <a:gridCol w="660715">
                  <a:extLst>
                    <a:ext uri="{9D8B030D-6E8A-4147-A177-3AD203B41FA5}">
                      <a16:colId xmlns:a16="http://schemas.microsoft.com/office/drawing/2014/main" val="2371855170"/>
                    </a:ext>
                  </a:extLst>
                </a:gridCol>
                <a:gridCol w="548285">
                  <a:extLst>
                    <a:ext uri="{9D8B030D-6E8A-4147-A177-3AD203B41FA5}">
                      <a16:colId xmlns:a16="http://schemas.microsoft.com/office/drawing/2014/main" val="2068991024"/>
                    </a:ext>
                  </a:extLst>
                </a:gridCol>
                <a:gridCol w="1303199">
                  <a:extLst>
                    <a:ext uri="{9D8B030D-6E8A-4147-A177-3AD203B41FA5}">
                      <a16:colId xmlns:a16="http://schemas.microsoft.com/office/drawing/2014/main" val="514567215"/>
                    </a:ext>
                  </a:extLst>
                </a:gridCol>
              </a:tblGrid>
              <a:tr h="291155">
                <a:tc>
                  <a:txBody>
                    <a:bodyPr/>
                    <a:lstStyle/>
                    <a:p>
                      <a:pPr algn="l">
                        <a:spcBef>
                          <a:spcPts val="300"/>
                        </a:spcBef>
                        <a:spcAft>
                          <a:spcPts val="300"/>
                        </a:spcAft>
                      </a:pPr>
                      <a:r>
                        <a:rPr lang="lt-LT" sz="500" b="1" dirty="0">
                          <a:solidFill>
                            <a:schemeClr val="tx1"/>
                          </a:solidFill>
                          <a:effectLst/>
                        </a:rPr>
                        <a:t>Prisitaikymo prie reguliavimo išlaidų ir administracinės naštos apskaičiavimo matas</a:t>
                      </a:r>
                      <a:endParaRPr lang="lt-LT" sz="50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tc>
                  <a:txBody>
                    <a:bodyPr/>
                    <a:lstStyle/>
                    <a:p>
                      <a:pPr algn="l">
                        <a:spcBef>
                          <a:spcPts val="300"/>
                        </a:spcBef>
                        <a:spcAft>
                          <a:spcPts val="300"/>
                        </a:spcAft>
                      </a:pPr>
                      <a:r>
                        <a:rPr lang="lt-LT" sz="500" b="1" dirty="0">
                          <a:solidFill>
                            <a:schemeClr val="tx1"/>
                          </a:solidFill>
                          <a:effectLst/>
                        </a:rPr>
                        <a:t>Mato vertė</a:t>
                      </a:r>
                      <a:endParaRPr lang="lt-LT" sz="50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tc>
                  <a:txBody>
                    <a:bodyPr/>
                    <a:lstStyle/>
                    <a:p>
                      <a:pPr algn="l">
                        <a:spcBef>
                          <a:spcPts val="300"/>
                        </a:spcBef>
                        <a:spcAft>
                          <a:spcPts val="300"/>
                        </a:spcAft>
                      </a:pPr>
                      <a:r>
                        <a:rPr lang="lt-LT" sz="500" b="1" dirty="0">
                          <a:solidFill>
                            <a:schemeClr val="tx1"/>
                          </a:solidFill>
                          <a:effectLst/>
                        </a:rPr>
                        <a:t>Šaltinis ir prielaidos</a:t>
                      </a:r>
                      <a:endParaRPr lang="lt-LT" sz="50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extLst>
                  <a:ext uri="{0D108BD9-81ED-4DB2-BD59-A6C34878D82A}">
                    <a16:rowId xmlns:a16="http://schemas.microsoft.com/office/drawing/2014/main" val="2902047158"/>
                  </a:ext>
                </a:extLst>
              </a:tr>
              <a:tr h="293402">
                <a:tc>
                  <a:txBody>
                    <a:bodyPr/>
                    <a:lstStyle/>
                    <a:p>
                      <a:pPr algn="just">
                        <a:spcBef>
                          <a:spcPts val="300"/>
                        </a:spcBef>
                        <a:spcAft>
                          <a:spcPts val="300"/>
                        </a:spcAft>
                      </a:pPr>
                      <a:r>
                        <a:rPr lang="lt-LT" sz="500" b="0" dirty="0">
                          <a:effectLst/>
                        </a:rPr>
                        <a:t>Laikas valandomis (skirtas skaičiuoti išlaidas darbuotojams)</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8</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Ekspertinis vertinimas</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31618986"/>
                  </a:ext>
                </a:extLst>
              </a:tr>
              <a:tr h="485258">
                <a:tc>
                  <a:txBody>
                    <a:bodyPr/>
                    <a:lstStyle/>
                    <a:p>
                      <a:pPr algn="just">
                        <a:spcBef>
                          <a:spcPts val="300"/>
                        </a:spcBef>
                        <a:spcAft>
                          <a:spcPts val="300"/>
                        </a:spcAft>
                      </a:pPr>
                      <a:r>
                        <a:rPr lang="lt-LT" sz="500" b="0">
                          <a:effectLst/>
                        </a:rPr>
                        <a:t>Vidutinis valandinis darbo užmokestis ir nuo jo darbdavio mokamų mokesčių suma  (Eur/val., skirta skaičiuoti išlaidas darbuotojams)</a:t>
                      </a:r>
                      <a:endParaRPr lang="lt-LT" sz="500" b="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8.82</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Ekonomikos ir inovacijų ministerijos rekomenduojami valandiniai tarifo dydžiai (naudotas verslo ir administravimo specialistų tarifas)</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30541078"/>
                  </a:ext>
                </a:extLst>
              </a:tr>
              <a:tr h="776413">
                <a:tc>
                  <a:txBody>
                    <a:bodyPr/>
                    <a:lstStyle/>
                    <a:p>
                      <a:pPr algn="just">
                        <a:spcBef>
                          <a:spcPts val="300"/>
                        </a:spcBef>
                        <a:spcAft>
                          <a:spcPts val="300"/>
                        </a:spcAft>
                      </a:pPr>
                      <a:r>
                        <a:rPr lang="lt-LT" sz="500" b="0">
                          <a:effectLst/>
                        </a:rPr>
                        <a:t>Pridėtinės išlaidos </a:t>
                      </a:r>
                      <a:endParaRPr lang="lt-LT" sz="500" b="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5 proc. nuo išlaidų darbuotojams, išlaidų investicijoms, išlaidų medžiagoms ir išlaidų iš išorės įsigyjamoms paslaugoms (darbams) sumos  </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Ūkio subjektų administracinės naštos ir prisitaikymo prie reguliavimo išlaidų vertinimo metodika, patvirtinta LR Vyriausybės 2022 m. balandžio 6 d. nutarimu Nr. 333 (suvestinė redakcija nuo 2023-01-01) (šiuo atveju skaičiuojamos tik išlaidos darbuotojams)</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3061518"/>
                  </a:ext>
                </a:extLst>
              </a:tr>
              <a:tr h="293402">
                <a:tc>
                  <a:txBody>
                    <a:bodyPr/>
                    <a:lstStyle/>
                    <a:p>
                      <a:pPr algn="just">
                        <a:spcBef>
                          <a:spcPts val="300"/>
                        </a:spcBef>
                        <a:spcAft>
                          <a:spcPts val="300"/>
                        </a:spcAft>
                      </a:pPr>
                      <a:r>
                        <a:rPr lang="lt-LT" sz="500" b="0">
                          <a:effectLst/>
                        </a:rPr>
                        <a:t>Vykdymo veiksmo atlikimo dažnis (skirtas skaičiuoti išlaidas darbutojams)</a:t>
                      </a:r>
                      <a:endParaRPr lang="lt-LT" sz="500" b="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a:effectLst/>
                        </a:rPr>
                        <a:t>1 kartas per metus</a:t>
                      </a:r>
                      <a:endParaRPr lang="lt-LT" sz="500" b="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Siūlymas pagal modelio aprašymą</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99220885"/>
                  </a:ext>
                </a:extLst>
              </a:tr>
              <a:tr h="293402">
                <a:tc>
                  <a:txBody>
                    <a:bodyPr/>
                    <a:lstStyle/>
                    <a:p>
                      <a:pPr algn="just">
                        <a:spcBef>
                          <a:spcPts val="300"/>
                        </a:spcBef>
                        <a:spcAft>
                          <a:spcPts val="300"/>
                        </a:spcAft>
                      </a:pPr>
                      <a:r>
                        <a:rPr lang="lt-LT" sz="500" b="0" dirty="0">
                          <a:effectLst/>
                        </a:rPr>
                        <a:t>Ūkio subjektų skaičius (vnt.)</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122 847</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b="0" dirty="0">
                          <a:effectLst/>
                        </a:rPr>
                        <a:t>NMA teikiama statistika apie tiesiogines išmokas (išvestas paskutinių penkerių metų gautų paraiškų vidurkis, darant prielaidą, jog viena paraiška lygu vienam ūkio subjektui)</a:t>
                      </a:r>
                      <a:endParaRPr lang="lt-LT" sz="500" b="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6280" marR="26280"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35760442"/>
                  </a:ext>
                </a:extLst>
              </a:tr>
            </a:tbl>
          </a:graphicData>
        </a:graphic>
      </p:graphicFrame>
      <p:sp>
        <p:nvSpPr>
          <p:cNvPr id="9" name="Rectangle 1">
            <a:extLst>
              <a:ext uri="{FF2B5EF4-FFF2-40B4-BE49-F238E27FC236}">
                <a16:creationId xmlns:a16="http://schemas.microsoft.com/office/drawing/2014/main" id="{5EC2703F-B2CC-4B7A-E648-5453886E5A8D}"/>
              </a:ext>
            </a:extLst>
          </p:cNvPr>
          <p:cNvSpPr>
            <a:spLocks noChangeArrowheads="1"/>
          </p:cNvSpPr>
          <p:nvPr/>
        </p:nvSpPr>
        <p:spPr bwMode="auto">
          <a:xfrm>
            <a:off x="3409950" y="1370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t-LT" altLang="lt-LT" sz="1800" b="0" i="0" u="none" strike="noStrike" cap="none" normalizeH="0" baseline="0">
                <a:ln>
                  <a:noFill/>
                </a:ln>
                <a:solidFill>
                  <a:schemeClr val="tx1"/>
                </a:solidFill>
                <a:effectLst/>
                <a:latin typeface="Arial" panose="020B0604020202020204" pitchFamily="34" charset="0"/>
              </a:rPr>
            </a:br>
            <a:endParaRPr kumimoji="0" lang="lt-LT" altLang="lt-LT" sz="1800" b="0" i="0" u="none" strike="noStrike" cap="none" normalizeH="0" baseline="0">
              <a:ln>
                <a:noFill/>
              </a:ln>
              <a:solidFill>
                <a:schemeClr val="tx1"/>
              </a:solidFill>
              <a:effectLst/>
              <a:latin typeface="Arial" panose="020B0604020202020204" pitchFamily="34" charset="0"/>
            </a:endParaRPr>
          </a:p>
        </p:txBody>
      </p:sp>
      <p:graphicFrame>
        <p:nvGraphicFramePr>
          <p:cNvPr id="20" name="Table 19">
            <a:extLst>
              <a:ext uri="{FF2B5EF4-FFF2-40B4-BE49-F238E27FC236}">
                <a16:creationId xmlns:a16="http://schemas.microsoft.com/office/drawing/2014/main" id="{9635ED24-1E1B-A97C-87DD-18428F558D1D}"/>
              </a:ext>
            </a:extLst>
          </p:cNvPr>
          <p:cNvGraphicFramePr>
            <a:graphicFrameLocks noGrp="1"/>
          </p:cNvGraphicFramePr>
          <p:nvPr>
            <p:extLst>
              <p:ext uri="{D42A27DB-BD31-4B8C-83A1-F6EECF244321}">
                <p14:modId xmlns:p14="http://schemas.microsoft.com/office/powerpoint/2010/main" val="373522228"/>
              </p:ext>
            </p:extLst>
          </p:nvPr>
        </p:nvGraphicFramePr>
        <p:xfrm>
          <a:off x="3315899" y="1397649"/>
          <a:ext cx="2512195" cy="2755477"/>
        </p:xfrm>
        <a:graphic>
          <a:graphicData uri="http://schemas.openxmlformats.org/drawingml/2006/table">
            <a:tbl>
              <a:tblPr firstRow="1" firstCol="1" bandRow="1">
                <a:tableStyleId>{2D5ABB26-0587-4C30-8999-92F81FD0307C}</a:tableStyleId>
              </a:tblPr>
              <a:tblGrid>
                <a:gridCol w="669030">
                  <a:extLst>
                    <a:ext uri="{9D8B030D-6E8A-4147-A177-3AD203B41FA5}">
                      <a16:colId xmlns:a16="http://schemas.microsoft.com/office/drawing/2014/main" val="1005634639"/>
                    </a:ext>
                  </a:extLst>
                </a:gridCol>
                <a:gridCol w="818422">
                  <a:extLst>
                    <a:ext uri="{9D8B030D-6E8A-4147-A177-3AD203B41FA5}">
                      <a16:colId xmlns:a16="http://schemas.microsoft.com/office/drawing/2014/main" val="4294752635"/>
                    </a:ext>
                  </a:extLst>
                </a:gridCol>
                <a:gridCol w="1024743">
                  <a:extLst>
                    <a:ext uri="{9D8B030D-6E8A-4147-A177-3AD203B41FA5}">
                      <a16:colId xmlns:a16="http://schemas.microsoft.com/office/drawing/2014/main" val="1514352998"/>
                    </a:ext>
                  </a:extLst>
                </a:gridCol>
              </a:tblGrid>
              <a:tr h="287151">
                <a:tc>
                  <a:txBody>
                    <a:bodyPr/>
                    <a:lstStyle/>
                    <a:p>
                      <a:pPr marL="0" algn="l" defTabSz="685800" rtl="0" eaLnBrk="1" latinLnBrk="0" hangingPunct="1">
                        <a:spcBef>
                          <a:spcPts val="300"/>
                        </a:spcBef>
                        <a:spcAft>
                          <a:spcPts val="300"/>
                        </a:spcAft>
                      </a:pPr>
                      <a:r>
                        <a:rPr lang="lt-LT" sz="500" b="1" kern="1200" dirty="0">
                          <a:solidFill>
                            <a:schemeClr val="tx1"/>
                          </a:solidFill>
                          <a:effectLst/>
                        </a:rPr>
                        <a:t>Prisitaikymo prie reguliavimo išlaidų ir administracinės naštos apskaičiavimo matas</a:t>
                      </a:r>
                      <a:endParaRPr lang="lt-LT" sz="500" b="1" kern="1200" dirty="0">
                        <a:solidFill>
                          <a:schemeClr val="tx1"/>
                        </a:solidFill>
                        <a:effectLst/>
                        <a:latin typeface="+mn-lt"/>
                        <a:ea typeface="+mn-ea"/>
                        <a:cs typeface="+mn-cs"/>
                      </a:endParaRPr>
                    </a:p>
                  </a:txBody>
                  <a:tcPr marL="18242" marR="18242"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tc>
                  <a:txBody>
                    <a:bodyPr/>
                    <a:lstStyle/>
                    <a:p>
                      <a:pPr marL="0" algn="l" defTabSz="685800" rtl="0" eaLnBrk="1" latinLnBrk="0" hangingPunct="1">
                        <a:spcBef>
                          <a:spcPts val="300"/>
                        </a:spcBef>
                        <a:spcAft>
                          <a:spcPts val="300"/>
                        </a:spcAft>
                      </a:pPr>
                      <a:r>
                        <a:rPr lang="lt-LT" sz="500" b="1" kern="1200" dirty="0">
                          <a:solidFill>
                            <a:schemeClr val="tx1"/>
                          </a:solidFill>
                          <a:effectLst/>
                        </a:rPr>
                        <a:t>Mato vertė</a:t>
                      </a:r>
                      <a:endParaRPr lang="lt-LT" sz="500" b="1" kern="1200" dirty="0">
                        <a:solidFill>
                          <a:schemeClr val="tx1"/>
                        </a:solidFill>
                        <a:effectLst/>
                        <a:latin typeface="+mn-lt"/>
                        <a:ea typeface="+mn-ea"/>
                        <a:cs typeface="+mn-cs"/>
                      </a:endParaRPr>
                    </a:p>
                  </a:txBody>
                  <a:tcPr marL="18242" marR="18242"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tc>
                  <a:txBody>
                    <a:bodyPr/>
                    <a:lstStyle/>
                    <a:p>
                      <a:pPr marL="0" algn="l" defTabSz="685800" rtl="0" eaLnBrk="1" latinLnBrk="0" hangingPunct="1">
                        <a:spcBef>
                          <a:spcPts val="300"/>
                        </a:spcBef>
                        <a:spcAft>
                          <a:spcPts val="300"/>
                        </a:spcAft>
                      </a:pPr>
                      <a:r>
                        <a:rPr lang="lt-LT" sz="500" b="1" kern="1200" dirty="0">
                          <a:solidFill>
                            <a:schemeClr val="tx1"/>
                          </a:solidFill>
                          <a:effectLst/>
                        </a:rPr>
                        <a:t>Šaltinis ir prielaidos</a:t>
                      </a:r>
                      <a:endParaRPr lang="lt-LT" sz="500" b="1" kern="1200" dirty="0">
                        <a:solidFill>
                          <a:schemeClr val="tx1"/>
                        </a:solidFill>
                        <a:effectLst/>
                        <a:latin typeface="+mn-lt"/>
                        <a:ea typeface="+mn-ea"/>
                        <a:cs typeface="+mn-cs"/>
                      </a:endParaRPr>
                    </a:p>
                  </a:txBody>
                  <a:tcPr marL="18242" marR="18242"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extLst>
                  <a:ext uri="{0D108BD9-81ED-4DB2-BD59-A6C34878D82A}">
                    <a16:rowId xmlns:a16="http://schemas.microsoft.com/office/drawing/2014/main" val="4203892257"/>
                  </a:ext>
                </a:extLst>
              </a:tr>
              <a:tr h="193569">
                <a:tc rowSpan="2">
                  <a:txBody>
                    <a:bodyPr/>
                    <a:lstStyle/>
                    <a:p>
                      <a:pPr marL="0" algn="l" defTabSz="685800" rtl="0" eaLnBrk="1" latinLnBrk="0" hangingPunct="1">
                        <a:spcBef>
                          <a:spcPts val="300"/>
                        </a:spcBef>
                        <a:spcAft>
                          <a:spcPts val="300"/>
                        </a:spcAft>
                      </a:pPr>
                      <a:r>
                        <a:rPr lang="lt-LT" sz="500" b="0" kern="1200" dirty="0">
                          <a:solidFill>
                            <a:schemeClr val="tx1"/>
                          </a:solidFill>
                          <a:effectLst/>
                        </a:rPr>
                        <a:t>Laikas valandomis (skirtas apskaičiuoti išlaidas išorės paslaugoms įsigyti)</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5</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a:solidFill>
                            <a:schemeClr val="tx1"/>
                          </a:solidFill>
                          <a:effectLst/>
                        </a:rPr>
                        <a:t>Ekspertinis vertinimas, kiek laiko pridėtų EP aspekto integravimas į atrankos dokumentų rengimą</a:t>
                      </a:r>
                      <a:endParaRPr lang="lt-LT" sz="500" b="0" kern="120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61877142"/>
                  </a:ext>
                </a:extLst>
              </a:tr>
              <a:tr h="154855">
                <a:tc vMerge="1">
                  <a:txBody>
                    <a:bodyPr/>
                    <a:lstStyle/>
                    <a:p>
                      <a:endParaRPr lang="lt-LT"/>
                    </a:p>
                  </a:txBody>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40</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Ekspertinis vertinimas, kiek laiko pridėtų EP vertinimas rengiant PAV ataskaitą </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63464008"/>
                  </a:ext>
                </a:extLst>
              </a:tr>
              <a:tr h="619422">
                <a:tc>
                  <a:txBody>
                    <a:bodyPr/>
                    <a:lstStyle/>
                    <a:p>
                      <a:pPr marL="0" algn="l" defTabSz="685800" rtl="0" eaLnBrk="1" latinLnBrk="0" hangingPunct="1">
                        <a:spcBef>
                          <a:spcPts val="300"/>
                        </a:spcBef>
                        <a:spcAft>
                          <a:spcPts val="300"/>
                        </a:spcAft>
                      </a:pPr>
                      <a:r>
                        <a:rPr lang="lt-LT" sz="500" b="0" kern="1200" dirty="0">
                          <a:solidFill>
                            <a:schemeClr val="tx1"/>
                          </a:solidFill>
                          <a:effectLst/>
                        </a:rPr>
                        <a:t>Vidutinio valandinis darbo užmokestis ir nuo jo darbdavio mokamų mokesčių suma  (Eur/val., skirtas apskaičiuoti išlaidas išorės paslaugoms įsigyti)</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8,91</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Dažniausiai atlieka konsultacinė įmonė, todėl iš Ekonomikos ir inovacijos ministerijos rekomenduojamų valandinių tarifų naudotas projektų vadovo tarifas</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31638964"/>
                  </a:ext>
                </a:extLst>
              </a:tr>
              <a:tr h="387138">
                <a:tc>
                  <a:txBody>
                    <a:bodyPr/>
                    <a:lstStyle/>
                    <a:p>
                      <a:pPr marL="0" algn="l" defTabSz="685800" rtl="0" eaLnBrk="1" latinLnBrk="0" hangingPunct="1">
                        <a:spcBef>
                          <a:spcPts val="300"/>
                        </a:spcBef>
                        <a:spcAft>
                          <a:spcPts val="300"/>
                        </a:spcAft>
                      </a:pPr>
                      <a:r>
                        <a:rPr lang="lt-LT" sz="500" b="0" kern="1200" dirty="0">
                          <a:solidFill>
                            <a:schemeClr val="tx1"/>
                          </a:solidFill>
                          <a:effectLst/>
                        </a:rPr>
                        <a:t>Pridėtinės išlaidos </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5 proc. nuo išlaidų darbuotojams, išlaidų investicijoms, išlaidų medžiagoms ir išlaidų iš išorės įsigyjamoms paslaugoms (darbams) sumos  </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Kadangi paslaugas dažniausiai atlieka išorinis paslaugų teikėjas, daroma prielaida, kad pridėtinės išlaidos skaičiuojamos tik nuo išlaidų iš išorės įsigyjamoms paslaugoms </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8691512"/>
                  </a:ext>
                </a:extLst>
              </a:tr>
              <a:tr h="116142">
                <a:tc rowSpan="2">
                  <a:txBody>
                    <a:bodyPr/>
                    <a:lstStyle/>
                    <a:p>
                      <a:pPr marL="0" algn="l" defTabSz="685800" rtl="0" eaLnBrk="1" latinLnBrk="0" hangingPunct="1">
                        <a:spcBef>
                          <a:spcPts val="300"/>
                        </a:spcBef>
                        <a:spcAft>
                          <a:spcPts val="300"/>
                        </a:spcAft>
                      </a:pPr>
                      <a:r>
                        <a:rPr lang="lt-LT" sz="500" b="0" kern="1200" dirty="0">
                          <a:solidFill>
                            <a:schemeClr val="tx1"/>
                          </a:solidFill>
                          <a:effectLst/>
                        </a:rPr>
                        <a:t>Vykdymo veiksmo atlikimo dažnis</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1 kartas per metus</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Viena įmonė dažniausiai teikia vieną atranką per metus </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27891360"/>
                  </a:ext>
                </a:extLst>
              </a:tr>
              <a:tr h="154855">
                <a:tc vMerge="1">
                  <a:txBody>
                    <a:bodyPr/>
                    <a:lstStyle/>
                    <a:p>
                      <a:endParaRPr lang="lt-LT"/>
                    </a:p>
                  </a:txBody>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1 kartas per metus</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 Viena įmonė dažniausiai teikia vieną PAV ataskaitą per metus</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87478459"/>
                  </a:ext>
                </a:extLst>
              </a:tr>
              <a:tr h="270997">
                <a:tc rowSpan="2">
                  <a:txBody>
                    <a:bodyPr/>
                    <a:lstStyle/>
                    <a:p>
                      <a:pPr marL="0" algn="l" defTabSz="685800" rtl="0" eaLnBrk="1" latinLnBrk="0" hangingPunct="1">
                        <a:spcBef>
                          <a:spcPts val="300"/>
                        </a:spcBef>
                        <a:spcAft>
                          <a:spcPts val="300"/>
                        </a:spcAft>
                      </a:pPr>
                      <a:r>
                        <a:rPr lang="lt-LT" sz="500" b="0" kern="1200" dirty="0">
                          <a:solidFill>
                            <a:schemeClr val="tx1"/>
                          </a:solidFill>
                          <a:effectLst/>
                        </a:rPr>
                        <a:t>Ūkio subjektų skaičius (vnt.)</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312</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2017-2022 m. informacija apie AAA gautas planuojamos ūkinės veiklos atrankos dėl PAV ataskaitas (išvestas gautų atrankų skaičiaus vidurkis)</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6591345"/>
                  </a:ext>
                </a:extLst>
              </a:tr>
              <a:tr h="270997">
                <a:tc vMerge="1">
                  <a:txBody>
                    <a:bodyPr/>
                    <a:lstStyle/>
                    <a:p>
                      <a:endParaRPr lang="lt-LT"/>
                    </a:p>
                  </a:txBody>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20 </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algn="l" defTabSz="685800" rtl="0" eaLnBrk="1" latinLnBrk="0" hangingPunct="1">
                        <a:spcBef>
                          <a:spcPts val="300"/>
                        </a:spcBef>
                        <a:spcAft>
                          <a:spcPts val="300"/>
                        </a:spcAft>
                      </a:pPr>
                      <a:r>
                        <a:rPr lang="lt-LT" sz="500" b="0" kern="1200" dirty="0">
                          <a:solidFill>
                            <a:schemeClr val="tx1"/>
                          </a:solidFill>
                          <a:effectLst/>
                        </a:rPr>
                        <a:t>2017-2022 m. informacija apie AAA gautas planuojamos ūkinės veiklos PAV ataskaitas (išvestas gautų ataskaitų skaičiaus vidurkis)</a:t>
                      </a:r>
                      <a:endParaRPr lang="lt-LT" sz="500" b="0" kern="1200" dirty="0">
                        <a:solidFill>
                          <a:schemeClr val="tx1"/>
                        </a:solidFill>
                        <a:effectLst/>
                        <a:latin typeface="+mn-lt"/>
                        <a:ea typeface="+mn-ea"/>
                        <a:cs typeface="+mn-cs"/>
                      </a:endParaRPr>
                    </a:p>
                  </a:txBody>
                  <a:tcPr marL="18242" marR="18242"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1871534"/>
                  </a:ext>
                </a:extLst>
              </a:tr>
            </a:tbl>
          </a:graphicData>
        </a:graphic>
      </p:graphicFrame>
      <p:sp>
        <p:nvSpPr>
          <p:cNvPr id="21" name="Rectangle 4">
            <a:extLst>
              <a:ext uri="{FF2B5EF4-FFF2-40B4-BE49-F238E27FC236}">
                <a16:creationId xmlns:a16="http://schemas.microsoft.com/office/drawing/2014/main" id="{E964457E-A80A-82D2-34AA-99BE177EAAF9}"/>
              </a:ext>
            </a:extLst>
          </p:cNvPr>
          <p:cNvSpPr>
            <a:spLocks noChangeArrowheads="1"/>
          </p:cNvSpPr>
          <p:nvPr/>
        </p:nvSpPr>
        <p:spPr bwMode="auto">
          <a:xfrm>
            <a:off x="3763963" y="1370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t-LT" altLang="lt-LT" sz="1800" b="0" i="0" u="none" strike="noStrike" cap="none" normalizeH="0" baseline="0">
                <a:ln>
                  <a:noFill/>
                </a:ln>
                <a:solidFill>
                  <a:schemeClr val="tx1"/>
                </a:solidFill>
                <a:effectLst/>
                <a:latin typeface="Arial" panose="020B0604020202020204" pitchFamily="34" charset="0"/>
              </a:rPr>
            </a:br>
            <a:endParaRPr kumimoji="0" lang="lt-LT" altLang="lt-LT" sz="1800" b="0" i="0" u="none" strike="noStrike" cap="none" normalizeH="0" baseline="0">
              <a:ln>
                <a:noFill/>
              </a:ln>
              <a:solidFill>
                <a:schemeClr val="tx1"/>
              </a:solidFill>
              <a:effectLst/>
              <a:latin typeface="Arial" panose="020B0604020202020204" pitchFamily="34" charset="0"/>
            </a:endParaRPr>
          </a:p>
        </p:txBody>
      </p:sp>
      <p:graphicFrame>
        <p:nvGraphicFramePr>
          <p:cNvPr id="30" name="Table 29">
            <a:extLst>
              <a:ext uri="{FF2B5EF4-FFF2-40B4-BE49-F238E27FC236}">
                <a16:creationId xmlns:a16="http://schemas.microsoft.com/office/drawing/2014/main" id="{0F0E6153-F348-A62F-9F16-C659B7C1DE41}"/>
              </a:ext>
            </a:extLst>
          </p:cNvPr>
          <p:cNvGraphicFramePr>
            <a:graphicFrameLocks noGrp="1"/>
          </p:cNvGraphicFramePr>
          <p:nvPr>
            <p:extLst>
              <p:ext uri="{D42A27DB-BD31-4B8C-83A1-F6EECF244321}">
                <p14:modId xmlns:p14="http://schemas.microsoft.com/office/powerpoint/2010/main" val="1620698511"/>
              </p:ext>
            </p:extLst>
          </p:nvPr>
        </p:nvGraphicFramePr>
        <p:xfrm>
          <a:off x="6098400" y="1398125"/>
          <a:ext cx="2512192" cy="2438400"/>
        </p:xfrm>
        <a:graphic>
          <a:graphicData uri="http://schemas.openxmlformats.org/drawingml/2006/table">
            <a:tbl>
              <a:tblPr firstRow="1" firstCol="1" bandRow="1">
                <a:tableStyleId>{2D5ABB26-0587-4C30-8999-92F81FD0307C}</a:tableStyleId>
              </a:tblPr>
              <a:tblGrid>
                <a:gridCol w="660713">
                  <a:extLst>
                    <a:ext uri="{9D8B030D-6E8A-4147-A177-3AD203B41FA5}">
                      <a16:colId xmlns:a16="http://schemas.microsoft.com/office/drawing/2014/main" val="1537828746"/>
                    </a:ext>
                  </a:extLst>
                </a:gridCol>
                <a:gridCol w="570487">
                  <a:extLst>
                    <a:ext uri="{9D8B030D-6E8A-4147-A177-3AD203B41FA5}">
                      <a16:colId xmlns:a16="http://schemas.microsoft.com/office/drawing/2014/main" val="848275628"/>
                    </a:ext>
                  </a:extLst>
                </a:gridCol>
                <a:gridCol w="1280992">
                  <a:extLst>
                    <a:ext uri="{9D8B030D-6E8A-4147-A177-3AD203B41FA5}">
                      <a16:colId xmlns:a16="http://schemas.microsoft.com/office/drawing/2014/main" val="2768344845"/>
                    </a:ext>
                  </a:extLst>
                </a:gridCol>
              </a:tblGrid>
              <a:tr h="146152">
                <a:tc>
                  <a:txBody>
                    <a:bodyPr/>
                    <a:lstStyle/>
                    <a:p>
                      <a:pPr algn="l">
                        <a:spcBef>
                          <a:spcPts val="300"/>
                        </a:spcBef>
                        <a:spcAft>
                          <a:spcPts val="300"/>
                        </a:spcAft>
                      </a:pPr>
                      <a:r>
                        <a:rPr lang="lt-LT" sz="500" b="1" dirty="0">
                          <a:effectLst/>
                        </a:rPr>
                        <a:t>Prisitaikymo prie reguliavimo išlaidų ir administracinės naštos apskaičiavimo matas</a:t>
                      </a:r>
                      <a:endParaRPr lang="lt-LT" sz="5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tc>
                  <a:txBody>
                    <a:bodyPr/>
                    <a:lstStyle/>
                    <a:p>
                      <a:pPr algn="l">
                        <a:spcBef>
                          <a:spcPts val="300"/>
                        </a:spcBef>
                        <a:spcAft>
                          <a:spcPts val="300"/>
                        </a:spcAft>
                      </a:pPr>
                      <a:r>
                        <a:rPr lang="lt-LT" sz="500" b="1" dirty="0">
                          <a:effectLst/>
                        </a:rPr>
                        <a:t>Mato vertė</a:t>
                      </a:r>
                      <a:endParaRPr lang="lt-LT" sz="5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tc>
                  <a:txBody>
                    <a:bodyPr/>
                    <a:lstStyle/>
                    <a:p>
                      <a:pPr algn="l">
                        <a:spcBef>
                          <a:spcPts val="300"/>
                        </a:spcBef>
                        <a:spcAft>
                          <a:spcPts val="300"/>
                        </a:spcAft>
                      </a:pPr>
                      <a:r>
                        <a:rPr lang="lt-LT" sz="500" b="1" dirty="0">
                          <a:effectLst/>
                        </a:rPr>
                        <a:t>Šaltinis ir prielaidos</a:t>
                      </a:r>
                      <a:endParaRPr lang="lt-LT" sz="5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nchor="ct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solidFill>
                  </a:tcPr>
                </a:tc>
                <a:extLst>
                  <a:ext uri="{0D108BD9-81ED-4DB2-BD59-A6C34878D82A}">
                    <a16:rowId xmlns:a16="http://schemas.microsoft.com/office/drawing/2014/main" val="851925436"/>
                  </a:ext>
                </a:extLst>
              </a:tr>
              <a:tr h="147280">
                <a:tc>
                  <a:txBody>
                    <a:bodyPr/>
                    <a:lstStyle/>
                    <a:p>
                      <a:pPr algn="just">
                        <a:spcBef>
                          <a:spcPts val="300"/>
                        </a:spcBef>
                        <a:spcAft>
                          <a:spcPts val="300"/>
                        </a:spcAft>
                      </a:pPr>
                      <a:r>
                        <a:rPr lang="lt-LT" sz="500">
                          <a:effectLst/>
                        </a:rPr>
                        <a:t>Laikas valandomis (skirtas apskaičiuoti išlaidas išorės paslaugoms įsigyti)</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dirty="0">
                          <a:effectLst/>
                        </a:rPr>
                        <a:t>20</a:t>
                      </a:r>
                      <a:endParaRPr lang="lt-LT" sz="5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a:effectLst/>
                        </a:rPr>
                        <a:t>Ekspertinis vertinimas, kiek laiko pridėtų EP vertinimas rengiant SPAV ataskaitą </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10864889"/>
                  </a:ext>
                </a:extLst>
              </a:tr>
              <a:tr h="292304">
                <a:tc>
                  <a:txBody>
                    <a:bodyPr/>
                    <a:lstStyle/>
                    <a:p>
                      <a:pPr algn="just">
                        <a:spcBef>
                          <a:spcPts val="300"/>
                        </a:spcBef>
                        <a:spcAft>
                          <a:spcPts val="300"/>
                        </a:spcAft>
                      </a:pPr>
                      <a:r>
                        <a:rPr lang="lt-LT" sz="500" dirty="0">
                          <a:effectLst/>
                        </a:rPr>
                        <a:t>Vidutinio valandinis darbo užmokestis ir nuo jo darbdavio mokamų mokesčių suma  (Eur/val., skirtas apskaičiuoti išlaidas išorės paslaugoms įsigyti)</a:t>
                      </a:r>
                      <a:endParaRPr lang="lt-LT" sz="5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dirty="0">
                          <a:effectLst/>
                        </a:rPr>
                        <a:t>8,91</a:t>
                      </a:r>
                      <a:endParaRPr lang="lt-LT" sz="5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dirty="0">
                          <a:effectLst/>
                        </a:rPr>
                        <a:t>Daroma prielaida, kad ataskaitą dažniausiai rengia konsultacinė įmonė, todėl iš Ekonomikos ir inovacijos ministerijos rekomenduojamų valandinių tarifų naudotas projektų vadovo tarifas</a:t>
                      </a:r>
                      <a:endParaRPr lang="lt-LT" sz="5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48510917"/>
                  </a:ext>
                </a:extLst>
              </a:tr>
              <a:tr h="389739">
                <a:tc>
                  <a:txBody>
                    <a:bodyPr/>
                    <a:lstStyle/>
                    <a:p>
                      <a:pPr algn="just">
                        <a:spcBef>
                          <a:spcPts val="300"/>
                        </a:spcBef>
                        <a:spcAft>
                          <a:spcPts val="300"/>
                        </a:spcAft>
                      </a:pPr>
                      <a:r>
                        <a:rPr lang="lt-LT" sz="500">
                          <a:effectLst/>
                        </a:rPr>
                        <a:t>Pridėtinės išlaidos </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a:effectLst/>
                        </a:rPr>
                        <a:t>5 proc. nuo išlaidų darbuotojams, išlaidų investicijoms, išlaidų medžiagoms ir išlaidų iš išorės įsigyjamoms paslaugoms (darbams) sumos  </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dirty="0">
                          <a:effectLst/>
                        </a:rPr>
                        <a:t>Kadangi paslaugas dažniausiai atlieka išorinis paslaugų teikėjas, daroma prielaida, kad pridėtinės išlaidos skaičiuojamos tik nuo išlaidų iš išorės įsigyjamoms paslaugoms </a:t>
                      </a:r>
                      <a:endParaRPr lang="lt-LT" sz="5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83551475"/>
                  </a:ext>
                </a:extLst>
              </a:tr>
              <a:tr h="147280">
                <a:tc>
                  <a:txBody>
                    <a:bodyPr/>
                    <a:lstStyle/>
                    <a:p>
                      <a:pPr algn="just">
                        <a:spcBef>
                          <a:spcPts val="300"/>
                        </a:spcBef>
                        <a:spcAft>
                          <a:spcPts val="300"/>
                        </a:spcAft>
                      </a:pPr>
                      <a:r>
                        <a:rPr lang="lt-LT" sz="500">
                          <a:effectLst/>
                        </a:rPr>
                        <a:t>Vykdymo veiksmo atlikimo dažnis</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a:effectLst/>
                        </a:rPr>
                        <a:t>1 kartas per metus</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dirty="0">
                          <a:effectLst/>
                        </a:rPr>
                        <a:t>Viena įmonė dažniausiai teikia vieną SPAV ataskaitą per metus</a:t>
                      </a:r>
                      <a:endParaRPr lang="lt-LT" sz="5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2045759"/>
                  </a:ext>
                </a:extLst>
              </a:tr>
              <a:tr h="194870">
                <a:tc>
                  <a:txBody>
                    <a:bodyPr/>
                    <a:lstStyle/>
                    <a:p>
                      <a:pPr algn="just">
                        <a:spcBef>
                          <a:spcPts val="300"/>
                        </a:spcBef>
                        <a:spcAft>
                          <a:spcPts val="300"/>
                        </a:spcAft>
                      </a:pPr>
                      <a:r>
                        <a:rPr lang="lt-LT" sz="500">
                          <a:effectLst/>
                        </a:rPr>
                        <a:t>Ūkio subjektų skaičius (vnt.)</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a:effectLst/>
                        </a:rPr>
                        <a:t> 8</a:t>
                      </a:r>
                      <a:endParaRPr lang="lt-LT" sz="50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just">
                        <a:spcBef>
                          <a:spcPts val="300"/>
                        </a:spcBef>
                        <a:spcAft>
                          <a:spcPts val="300"/>
                        </a:spcAft>
                      </a:pPr>
                      <a:r>
                        <a:rPr lang="lt-LT" sz="500" dirty="0">
                          <a:effectLst/>
                        </a:rPr>
                        <a:t>Remiantis AM ir AAA pateiktais duomenimis apie gautų SPAV ataskaitų skaičių 2022 m. (iš viso apie 23 vnt.), skaičiuojamas trečdalis nuo šio skaičiaus, nes dauguma SPAV organizatorių yra viešojo sektoriaus įstaigos</a:t>
                      </a:r>
                      <a:endParaRPr lang="lt-LT" sz="5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4359" marR="24359" marT="0" marB="0">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7627297"/>
                  </a:ext>
                </a:extLst>
              </a:tr>
            </a:tbl>
          </a:graphicData>
        </a:graphic>
      </p:graphicFrame>
      <p:grpSp>
        <p:nvGrpSpPr>
          <p:cNvPr id="42" name="Group 41">
            <a:extLst>
              <a:ext uri="{FF2B5EF4-FFF2-40B4-BE49-F238E27FC236}">
                <a16:creationId xmlns:a16="http://schemas.microsoft.com/office/drawing/2014/main" id="{63E78BCF-5762-9F43-A64D-38CBEAF129C8}"/>
              </a:ext>
            </a:extLst>
          </p:cNvPr>
          <p:cNvGrpSpPr/>
          <p:nvPr/>
        </p:nvGrpSpPr>
        <p:grpSpPr>
          <a:xfrm>
            <a:off x="533400" y="979200"/>
            <a:ext cx="8077200" cy="3636000"/>
            <a:chOff x="533400" y="835200"/>
            <a:chExt cx="8077200" cy="3636000"/>
          </a:xfrm>
        </p:grpSpPr>
        <p:sp>
          <p:nvSpPr>
            <p:cNvPr id="4" name="Rectangle 3">
              <a:extLst>
                <a:ext uri="{FF2B5EF4-FFF2-40B4-BE49-F238E27FC236}">
                  <a16:creationId xmlns:a16="http://schemas.microsoft.com/office/drawing/2014/main" id="{E4CABB0B-43A3-995F-6858-0D57315C666F}"/>
                </a:ext>
              </a:extLst>
            </p:cNvPr>
            <p:cNvSpPr/>
            <p:nvPr/>
          </p:nvSpPr>
          <p:spPr>
            <a:xfrm>
              <a:off x="533400" y="835200"/>
              <a:ext cx="2512200"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000" dirty="0"/>
                <a:t>EP vertinimo integravimo į paramos mechanizmus modeli</a:t>
              </a:r>
              <a:r>
                <a:rPr lang="lt-LT" sz="1000" dirty="0"/>
                <a:t>s</a:t>
              </a:r>
            </a:p>
          </p:txBody>
        </p:sp>
        <p:sp>
          <p:nvSpPr>
            <p:cNvPr id="5" name="Rectangle 4">
              <a:extLst>
                <a:ext uri="{FF2B5EF4-FFF2-40B4-BE49-F238E27FC236}">
                  <a16:creationId xmlns:a16="http://schemas.microsoft.com/office/drawing/2014/main" id="{C8FCA84C-4239-B58D-CEA3-8AD06805C2F3}"/>
                </a:ext>
              </a:extLst>
            </p:cNvPr>
            <p:cNvSpPr/>
            <p:nvPr/>
          </p:nvSpPr>
          <p:spPr>
            <a:xfrm>
              <a:off x="3315900" y="835200"/>
              <a:ext cx="2512200"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000" dirty="0"/>
                <a:t>EP vertinimo integravimo į PAV</a:t>
              </a:r>
              <a:r>
                <a:rPr lang="lt-LT" sz="1000" dirty="0"/>
                <a:t> </a:t>
              </a:r>
              <a:r>
                <a:rPr lang="pt-BR" sz="1000" dirty="0"/>
                <a:t>modeli</a:t>
              </a:r>
              <a:r>
                <a:rPr lang="lt-LT" sz="1000" dirty="0"/>
                <a:t>s</a:t>
              </a:r>
            </a:p>
          </p:txBody>
        </p:sp>
        <p:sp>
          <p:nvSpPr>
            <p:cNvPr id="6" name="Rectangle 5">
              <a:extLst>
                <a:ext uri="{FF2B5EF4-FFF2-40B4-BE49-F238E27FC236}">
                  <a16:creationId xmlns:a16="http://schemas.microsoft.com/office/drawing/2014/main" id="{4C8CF658-FF52-217E-DA9F-9768BCC2B012}"/>
                </a:ext>
              </a:extLst>
            </p:cNvPr>
            <p:cNvSpPr/>
            <p:nvPr/>
          </p:nvSpPr>
          <p:spPr>
            <a:xfrm>
              <a:off x="6098400" y="835200"/>
              <a:ext cx="2512200"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000" dirty="0"/>
                <a:t>EP vertinimo integravimo į SPAV </a:t>
              </a:r>
              <a:r>
                <a:rPr lang="pt-BR" sz="1000" dirty="0"/>
                <a:t>modeli</a:t>
              </a:r>
              <a:r>
                <a:rPr lang="lt-LT" sz="1000" dirty="0"/>
                <a:t>s</a:t>
              </a:r>
            </a:p>
          </p:txBody>
        </p:sp>
        <p:cxnSp>
          <p:nvCxnSpPr>
            <p:cNvPr id="17" name="Straight Connector 16">
              <a:extLst>
                <a:ext uri="{FF2B5EF4-FFF2-40B4-BE49-F238E27FC236}">
                  <a16:creationId xmlns:a16="http://schemas.microsoft.com/office/drawing/2014/main" id="{7645A57F-42F4-CA2B-3E8C-3414AA20153F}"/>
                </a:ext>
              </a:extLst>
            </p:cNvPr>
            <p:cNvCxnSpPr/>
            <p:nvPr/>
          </p:nvCxnSpPr>
          <p:spPr>
            <a:xfrm>
              <a:off x="3180750" y="835200"/>
              <a:ext cx="0" cy="363600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FF25D5-5CE4-EAD7-EB9E-D0CAD661607C}"/>
                </a:ext>
              </a:extLst>
            </p:cNvPr>
            <p:cNvCxnSpPr/>
            <p:nvPr/>
          </p:nvCxnSpPr>
          <p:spPr>
            <a:xfrm>
              <a:off x="5963250" y="835200"/>
              <a:ext cx="0" cy="363600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4082EACB-EBB1-5D66-00FD-E6D343FBEF9E}"/>
                </a:ext>
              </a:extLst>
            </p:cNvPr>
            <p:cNvGrpSpPr/>
            <p:nvPr/>
          </p:nvGrpSpPr>
          <p:grpSpPr>
            <a:xfrm>
              <a:off x="3315902" y="4104907"/>
              <a:ext cx="2512196" cy="360000"/>
              <a:chOff x="3315902" y="4110180"/>
              <a:chExt cx="2512196" cy="360000"/>
            </a:xfrm>
          </p:grpSpPr>
          <p:sp>
            <p:nvSpPr>
              <p:cNvPr id="37" name="Rectangle 36">
                <a:extLst>
                  <a:ext uri="{FF2B5EF4-FFF2-40B4-BE49-F238E27FC236}">
                    <a16:creationId xmlns:a16="http://schemas.microsoft.com/office/drawing/2014/main" id="{2ADF2647-7443-106E-1BCB-4A77E02238FB}"/>
                  </a:ext>
                </a:extLst>
              </p:cNvPr>
              <p:cNvSpPr/>
              <p:nvPr/>
            </p:nvSpPr>
            <p:spPr>
              <a:xfrm>
                <a:off x="3315902" y="4110180"/>
                <a:ext cx="2512196" cy="360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1000" dirty="0"/>
              </a:p>
            </p:txBody>
          </p:sp>
          <p:pic>
            <p:nvPicPr>
              <p:cNvPr id="25" name="Picture 24">
                <a:extLst>
                  <a:ext uri="{FF2B5EF4-FFF2-40B4-BE49-F238E27FC236}">
                    <a16:creationId xmlns:a16="http://schemas.microsoft.com/office/drawing/2014/main" id="{143AFCE3-41E0-9BD1-220A-064DDF693F36}"/>
                  </a:ext>
                </a:extLst>
              </p:cNvPr>
              <p:cNvPicPr>
                <a:picLocks noChangeAspect="1"/>
              </p:cNvPicPr>
              <p:nvPr/>
            </p:nvPicPr>
            <p:blipFill rotWithShape="1">
              <a:blip r:embed="rId2"/>
              <a:srcRect l="24466" t="1" r="24196" b="731"/>
              <a:stretch/>
            </p:blipFill>
            <p:spPr>
              <a:xfrm>
                <a:off x="3342541" y="4164180"/>
                <a:ext cx="2485553" cy="252000"/>
              </a:xfrm>
              <a:prstGeom prst="rect">
                <a:avLst/>
              </a:prstGeom>
              <a:ln>
                <a:noFill/>
              </a:ln>
            </p:spPr>
          </p:pic>
        </p:grpSp>
        <p:grpSp>
          <p:nvGrpSpPr>
            <p:cNvPr id="39" name="Group 38">
              <a:extLst>
                <a:ext uri="{FF2B5EF4-FFF2-40B4-BE49-F238E27FC236}">
                  <a16:creationId xmlns:a16="http://schemas.microsoft.com/office/drawing/2014/main" id="{FCDACDD3-6BA5-8CC9-931F-3FACF890B4E1}"/>
                </a:ext>
              </a:extLst>
            </p:cNvPr>
            <p:cNvGrpSpPr/>
            <p:nvPr/>
          </p:nvGrpSpPr>
          <p:grpSpPr>
            <a:xfrm>
              <a:off x="6085704" y="4104907"/>
              <a:ext cx="2524884" cy="360000"/>
              <a:chOff x="6085704" y="4099210"/>
              <a:chExt cx="2524884" cy="360000"/>
            </a:xfrm>
          </p:grpSpPr>
          <p:sp>
            <p:nvSpPr>
              <p:cNvPr id="38" name="Rectangle 37">
                <a:extLst>
                  <a:ext uri="{FF2B5EF4-FFF2-40B4-BE49-F238E27FC236}">
                    <a16:creationId xmlns:a16="http://schemas.microsoft.com/office/drawing/2014/main" id="{CB1C36C6-A1D2-A930-AAEC-DF3D8D3E3DB9}"/>
                  </a:ext>
                </a:extLst>
              </p:cNvPr>
              <p:cNvSpPr/>
              <p:nvPr/>
            </p:nvSpPr>
            <p:spPr>
              <a:xfrm>
                <a:off x="6085704" y="4099210"/>
                <a:ext cx="2512196" cy="360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1000" dirty="0"/>
              </a:p>
            </p:txBody>
          </p:sp>
          <p:pic>
            <p:nvPicPr>
              <p:cNvPr id="33" name="Picture 32">
                <a:extLst>
                  <a:ext uri="{FF2B5EF4-FFF2-40B4-BE49-F238E27FC236}">
                    <a16:creationId xmlns:a16="http://schemas.microsoft.com/office/drawing/2014/main" id="{EEF328C3-89FA-08BB-32C8-D5E2AF6B3A2F}"/>
                  </a:ext>
                </a:extLst>
              </p:cNvPr>
              <p:cNvPicPr>
                <a:picLocks noChangeAspect="1"/>
              </p:cNvPicPr>
              <p:nvPr/>
            </p:nvPicPr>
            <p:blipFill rotWithShape="1">
              <a:blip r:embed="rId3"/>
              <a:srcRect l="25469" t="12764" r="25589" b="5424"/>
              <a:stretch/>
            </p:blipFill>
            <p:spPr>
              <a:xfrm>
                <a:off x="6098399" y="4223901"/>
                <a:ext cx="2512189" cy="110619"/>
              </a:xfrm>
              <a:prstGeom prst="rect">
                <a:avLst/>
              </a:prstGeom>
              <a:ln>
                <a:noFill/>
              </a:ln>
            </p:spPr>
          </p:pic>
        </p:grpSp>
        <p:grpSp>
          <p:nvGrpSpPr>
            <p:cNvPr id="41" name="Group 40">
              <a:extLst>
                <a:ext uri="{FF2B5EF4-FFF2-40B4-BE49-F238E27FC236}">
                  <a16:creationId xmlns:a16="http://schemas.microsoft.com/office/drawing/2014/main" id="{5280D593-0AAB-7562-1505-369C8FB1B047}"/>
                </a:ext>
              </a:extLst>
            </p:cNvPr>
            <p:cNvGrpSpPr/>
            <p:nvPr/>
          </p:nvGrpSpPr>
          <p:grpSpPr>
            <a:xfrm>
              <a:off x="533400" y="4104907"/>
              <a:ext cx="2524891" cy="360000"/>
              <a:chOff x="533400" y="4110605"/>
              <a:chExt cx="2524891" cy="360000"/>
            </a:xfrm>
          </p:grpSpPr>
          <p:sp>
            <p:nvSpPr>
              <p:cNvPr id="36" name="Rectangle 35">
                <a:extLst>
                  <a:ext uri="{FF2B5EF4-FFF2-40B4-BE49-F238E27FC236}">
                    <a16:creationId xmlns:a16="http://schemas.microsoft.com/office/drawing/2014/main" id="{5BEC65D7-51A8-5B5E-528A-892483BCFA03}"/>
                  </a:ext>
                </a:extLst>
              </p:cNvPr>
              <p:cNvSpPr/>
              <p:nvPr/>
            </p:nvSpPr>
            <p:spPr>
              <a:xfrm>
                <a:off x="533400" y="4110605"/>
                <a:ext cx="2512196" cy="360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1000" dirty="0"/>
              </a:p>
            </p:txBody>
          </p:sp>
          <p:pic>
            <p:nvPicPr>
              <p:cNvPr id="35" name="Picture 34">
                <a:extLst>
                  <a:ext uri="{FF2B5EF4-FFF2-40B4-BE49-F238E27FC236}">
                    <a16:creationId xmlns:a16="http://schemas.microsoft.com/office/drawing/2014/main" id="{3530195D-1084-0304-0925-C03963C1DEF4}"/>
                  </a:ext>
                </a:extLst>
              </p:cNvPr>
              <p:cNvPicPr>
                <a:picLocks noChangeAspect="1"/>
              </p:cNvPicPr>
              <p:nvPr/>
            </p:nvPicPr>
            <p:blipFill rotWithShape="1">
              <a:blip r:embed="rId4"/>
              <a:srcRect l="21400" t="12711" r="21400" b="4"/>
              <a:stretch/>
            </p:blipFill>
            <p:spPr>
              <a:xfrm>
                <a:off x="545849" y="4191553"/>
                <a:ext cx="2512442" cy="198104"/>
              </a:xfrm>
              <a:prstGeom prst="rect">
                <a:avLst/>
              </a:prstGeom>
            </p:spPr>
          </p:pic>
        </p:grpSp>
      </p:grpSp>
    </p:spTree>
    <p:extLst>
      <p:ext uri="{BB962C8B-B14F-4D97-AF65-F5344CB8AC3E}">
        <p14:creationId xmlns:p14="http://schemas.microsoft.com/office/powerpoint/2010/main" val="1296543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2994-B1DA-2144-872E-398E9A439B8E}"/>
              </a:ext>
            </a:extLst>
          </p:cNvPr>
          <p:cNvSpPr>
            <a:spLocks noGrp="1"/>
          </p:cNvSpPr>
          <p:nvPr>
            <p:ph type="ctrTitle"/>
          </p:nvPr>
        </p:nvSpPr>
        <p:spPr>
          <a:xfrm>
            <a:off x="546100" y="2144710"/>
            <a:ext cx="7188200" cy="427040"/>
          </a:xfrm>
        </p:spPr>
        <p:txBody>
          <a:bodyPr/>
          <a:lstStyle/>
          <a:p>
            <a:r>
              <a:rPr lang="en-US" err="1"/>
              <a:t>Kviečiame</a:t>
            </a:r>
            <a:r>
              <a:rPr lang="en-US"/>
              <a:t> </a:t>
            </a:r>
            <a:r>
              <a:rPr lang="en-US" err="1"/>
              <a:t>diskusijai</a:t>
            </a:r>
            <a:r>
              <a:rPr lang="en-US"/>
              <a:t>!</a:t>
            </a:r>
          </a:p>
        </p:txBody>
      </p:sp>
      <p:sp>
        <p:nvSpPr>
          <p:cNvPr id="3" name="Subtitle 2">
            <a:extLst>
              <a:ext uri="{FF2B5EF4-FFF2-40B4-BE49-F238E27FC236}">
                <a16:creationId xmlns:a16="http://schemas.microsoft.com/office/drawing/2014/main" id="{A1551977-E809-B44E-9ED0-6114D4BC859D}"/>
              </a:ext>
            </a:extLst>
          </p:cNvPr>
          <p:cNvSpPr>
            <a:spLocks noGrp="1"/>
          </p:cNvSpPr>
          <p:nvPr>
            <p:ph type="subTitle" idx="1"/>
          </p:nvPr>
        </p:nvSpPr>
        <p:spPr>
          <a:xfrm>
            <a:off x="546100" y="3131999"/>
            <a:ext cx="3650515" cy="1470547"/>
          </a:xfrm>
        </p:spPr>
        <p:txBody>
          <a:bodyPr/>
          <a:lstStyle/>
          <a:p>
            <a:pPr>
              <a:spcBef>
                <a:spcPts val="0"/>
              </a:spcBef>
            </a:pPr>
            <a:r>
              <a:rPr lang="lt-LT">
                <a:solidFill>
                  <a:srgbClr val="5A7268"/>
                </a:solidFill>
              </a:rPr>
              <a:t>Kontaktinis asmuo</a:t>
            </a:r>
            <a:r>
              <a:rPr lang="pl-PL">
                <a:solidFill>
                  <a:srgbClr val="5A7268"/>
                </a:solidFill>
              </a:rPr>
              <a:t>:</a:t>
            </a:r>
            <a:endParaRPr lang="lt-LT">
              <a:solidFill>
                <a:srgbClr val="5A7268"/>
              </a:solidFill>
            </a:endParaRPr>
          </a:p>
          <a:p>
            <a:pPr>
              <a:spcBef>
                <a:spcPts val="0"/>
              </a:spcBef>
            </a:pPr>
            <a:r>
              <a:rPr lang="lt-LT">
                <a:solidFill>
                  <a:srgbClr val="5A7268"/>
                </a:solidFill>
              </a:rPr>
              <a:t>Elžbieta Germanovič</a:t>
            </a:r>
          </a:p>
          <a:p>
            <a:pPr>
              <a:spcBef>
                <a:spcPts val="0"/>
              </a:spcBef>
            </a:pPr>
            <a:r>
              <a:rPr lang="lt-LT">
                <a:solidFill>
                  <a:srgbClr val="5A7268"/>
                </a:solidFill>
              </a:rPr>
              <a:t>Vyr. projektų vadovė</a:t>
            </a:r>
            <a:br>
              <a:rPr lang="en-US">
                <a:solidFill>
                  <a:srgbClr val="5A7268"/>
                </a:solidFill>
              </a:rPr>
            </a:br>
            <a:r>
              <a:rPr lang="lt-LT" err="1">
                <a:solidFill>
                  <a:srgbClr val="5A7268"/>
                </a:solidFill>
              </a:rPr>
              <a:t>elzbieta.germanovic</a:t>
            </a:r>
            <a:r>
              <a:rPr lang="pl-PL">
                <a:solidFill>
                  <a:srgbClr val="5A7268"/>
                </a:solidFill>
              </a:rPr>
              <a:t>@smartcontinent.com</a:t>
            </a:r>
            <a:br>
              <a:rPr lang="en-US">
                <a:solidFill>
                  <a:srgbClr val="5A7268"/>
                </a:solidFill>
              </a:rPr>
            </a:br>
            <a:r>
              <a:rPr lang="en-US">
                <a:solidFill>
                  <a:srgbClr val="5A7268"/>
                </a:solidFill>
              </a:rPr>
              <a:t>Tel.: +370 </a:t>
            </a:r>
            <a:r>
              <a:rPr lang="lt-LT">
                <a:solidFill>
                  <a:srgbClr val="5A7268"/>
                </a:solidFill>
              </a:rPr>
              <a:t>675 10 230</a:t>
            </a:r>
            <a:endParaRPr lang="en-US">
              <a:solidFill>
                <a:srgbClr val="5A7268"/>
              </a:solidFill>
            </a:endParaRPr>
          </a:p>
          <a:p>
            <a:r>
              <a:rPr lang="en-US">
                <a:solidFill>
                  <a:srgbClr val="5A7268"/>
                </a:solidFill>
              </a:rPr>
              <a:t>Smart Continent LT, UAB</a:t>
            </a:r>
            <a:br>
              <a:rPr lang="en-US">
                <a:solidFill>
                  <a:srgbClr val="5A7268"/>
                </a:solidFill>
              </a:rPr>
            </a:br>
            <a:r>
              <a:rPr lang="lt-LT">
                <a:solidFill>
                  <a:srgbClr val="5A7268"/>
                </a:solidFill>
              </a:rPr>
              <a:t>Šeimyniškių 19-202</a:t>
            </a:r>
            <a:r>
              <a:rPr lang="en-US">
                <a:solidFill>
                  <a:srgbClr val="5A7268"/>
                </a:solidFill>
              </a:rPr>
              <a:t> Vilnius </a:t>
            </a:r>
            <a:r>
              <a:rPr lang="lt-LT">
                <a:solidFill>
                  <a:srgbClr val="5A7268"/>
                </a:solidFill>
              </a:rPr>
              <a:t>LT-09236. </a:t>
            </a:r>
            <a:r>
              <a:rPr lang="en-US" err="1">
                <a:solidFill>
                  <a:srgbClr val="5A7268"/>
                </a:solidFill>
              </a:rPr>
              <a:t>Lietuva</a:t>
            </a:r>
            <a:br>
              <a:rPr lang="en-US">
                <a:solidFill>
                  <a:srgbClr val="5A7268"/>
                </a:solidFill>
              </a:rPr>
            </a:br>
            <a:r>
              <a:rPr lang="en-US">
                <a:solidFill>
                  <a:srgbClr val="5A7268"/>
                </a:solidFill>
              </a:rPr>
              <a:t>lt@smartcontinent.com, </a:t>
            </a:r>
            <a:r>
              <a:rPr lang="en-US">
                <a:solidFill>
                  <a:srgbClr val="5A7268"/>
                </a:solidFill>
                <a:hlinkClick r:id="rId2">
                  <a:extLst>
                    <a:ext uri="{A12FA001-AC4F-418D-AE19-62706E023703}">
                      <ahyp:hlinkClr xmlns:ahyp="http://schemas.microsoft.com/office/drawing/2018/hyperlinkcolor" val="tx"/>
                    </a:ext>
                  </a:extLst>
                </a:hlinkClick>
              </a:rPr>
              <a:t>www.smartcontinent.com</a:t>
            </a:r>
            <a:br>
              <a:rPr lang="en-US">
                <a:solidFill>
                  <a:srgbClr val="5A7268"/>
                </a:solidFill>
              </a:rPr>
            </a:br>
            <a:r>
              <a:rPr lang="en-US">
                <a:solidFill>
                  <a:srgbClr val="5A7268"/>
                </a:solidFill>
              </a:rPr>
              <a:t>Tel.: +370 5 2196679</a:t>
            </a:r>
          </a:p>
        </p:txBody>
      </p:sp>
    </p:spTree>
    <p:extLst>
      <p:ext uri="{BB962C8B-B14F-4D97-AF65-F5344CB8AC3E}">
        <p14:creationId xmlns:p14="http://schemas.microsoft.com/office/powerpoint/2010/main" val="169843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A7AC-1F9C-BE48-9602-9B5CD5013E37}"/>
              </a:ext>
            </a:extLst>
          </p:cNvPr>
          <p:cNvSpPr>
            <a:spLocks noGrp="1"/>
          </p:cNvSpPr>
          <p:nvPr>
            <p:ph type="title"/>
          </p:nvPr>
        </p:nvSpPr>
        <p:spPr>
          <a:xfrm>
            <a:off x="516185" y="282755"/>
            <a:ext cx="8064500" cy="217872"/>
          </a:xfrm>
        </p:spPr>
        <p:txBody>
          <a:bodyPr>
            <a:noAutofit/>
          </a:bodyPr>
          <a:lstStyle/>
          <a:p>
            <a:r>
              <a:rPr lang="lt-LT" sz="2000" dirty="0">
                <a:solidFill>
                  <a:schemeClr val="tx1"/>
                </a:solidFill>
              </a:rPr>
              <a:t>Studijos įgyvendinimo etapai</a:t>
            </a:r>
            <a:endParaRPr lang="en-US" sz="2000" dirty="0">
              <a:solidFill>
                <a:schemeClr val="tx1"/>
              </a:solidFill>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a:xfrm>
            <a:off x="6566212" y="169669"/>
            <a:ext cx="2057400" cy="183555"/>
          </a:xfrm>
        </p:spPr>
        <p:txBody>
          <a:bodyPr/>
          <a:lstStyle/>
          <a:p>
            <a:fld id="{42B1E8F1-27DF-3C4C-AF5E-F329429EDE92}" type="slidenum">
              <a:rPr lang="en-US"/>
              <a:t>4</a:t>
            </a:fld>
            <a:endParaRPr lang="en-US"/>
          </a:p>
        </p:txBody>
      </p:sp>
      <p:grpSp>
        <p:nvGrpSpPr>
          <p:cNvPr id="21" name="Group 20">
            <a:extLst>
              <a:ext uri="{FF2B5EF4-FFF2-40B4-BE49-F238E27FC236}">
                <a16:creationId xmlns:a16="http://schemas.microsoft.com/office/drawing/2014/main" id="{FAFE1760-9D4D-66E1-E8EA-A6709E5A1AE9}"/>
              </a:ext>
            </a:extLst>
          </p:cNvPr>
          <p:cNvGrpSpPr/>
          <p:nvPr/>
        </p:nvGrpSpPr>
        <p:grpSpPr>
          <a:xfrm>
            <a:off x="516185" y="578455"/>
            <a:ext cx="8041245" cy="4021755"/>
            <a:chOff x="516185" y="353367"/>
            <a:chExt cx="8041245" cy="4021755"/>
          </a:xfrm>
        </p:grpSpPr>
        <p:pic>
          <p:nvPicPr>
            <p:cNvPr id="53" name="Picture 52">
              <a:extLst>
                <a:ext uri="{FF2B5EF4-FFF2-40B4-BE49-F238E27FC236}">
                  <a16:creationId xmlns:a16="http://schemas.microsoft.com/office/drawing/2014/main" id="{5EDD7A3D-B8B0-8347-A895-A78232D66F4F}"/>
                </a:ext>
              </a:extLst>
            </p:cNvPr>
            <p:cNvPicPr>
              <a:picLocks noChangeAspect="1"/>
            </p:cNvPicPr>
            <p:nvPr/>
          </p:nvPicPr>
          <p:blipFill>
            <a:blip r:embed="rId2"/>
            <a:stretch>
              <a:fillRect/>
            </a:stretch>
          </p:blipFill>
          <p:spPr>
            <a:xfrm>
              <a:off x="8394306" y="411632"/>
              <a:ext cx="163124" cy="233940"/>
            </a:xfrm>
            <a:prstGeom prst="rect">
              <a:avLst/>
            </a:prstGeom>
            <a:ln>
              <a:noFill/>
            </a:ln>
          </p:spPr>
        </p:pic>
        <p:sp>
          <p:nvSpPr>
            <p:cNvPr id="54" name="Rectangle 53">
              <a:extLst>
                <a:ext uri="{FF2B5EF4-FFF2-40B4-BE49-F238E27FC236}">
                  <a16:creationId xmlns:a16="http://schemas.microsoft.com/office/drawing/2014/main" id="{54E56972-1D7A-2E4C-A9F1-C6BDA8FE6ADB}"/>
                </a:ext>
              </a:extLst>
            </p:cNvPr>
            <p:cNvSpPr/>
            <p:nvPr/>
          </p:nvSpPr>
          <p:spPr>
            <a:xfrm>
              <a:off x="520388" y="411484"/>
              <a:ext cx="7900229" cy="234088"/>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8FF6F31-D600-9948-8CC2-C2EEAAE46965}"/>
                </a:ext>
              </a:extLst>
            </p:cNvPr>
            <p:cNvSpPr/>
            <p:nvPr/>
          </p:nvSpPr>
          <p:spPr>
            <a:xfrm>
              <a:off x="5995232" y="936163"/>
              <a:ext cx="2468330" cy="437630"/>
            </a:xfrm>
            <a:prstGeom prst="rect">
              <a:avLst/>
            </a:prstGeom>
            <a:solidFill>
              <a:srgbClr val="1F7B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90000"/>
                </a:lnSpc>
                <a:spcBef>
                  <a:spcPts val="750"/>
                </a:spcBef>
              </a:pPr>
              <a:r>
                <a:rPr lang="lt-LT" sz="900" b="1" dirty="0">
                  <a:solidFill>
                    <a:srgbClr val="E1E1D5"/>
                  </a:solidFill>
                </a:rPr>
                <a:t>Teisės aktų projektai ir potencialios administracinės naštos įvertinimas, bendros rekomendacijos</a:t>
              </a:r>
              <a:endParaRPr lang="en-US" sz="900" b="1" dirty="0">
                <a:solidFill>
                  <a:srgbClr val="E1E1D5"/>
                </a:solidFill>
              </a:endParaRPr>
            </a:p>
          </p:txBody>
        </p:sp>
        <p:sp>
          <p:nvSpPr>
            <p:cNvPr id="29" name="Rectangle 28">
              <a:extLst>
                <a:ext uri="{FF2B5EF4-FFF2-40B4-BE49-F238E27FC236}">
                  <a16:creationId xmlns:a16="http://schemas.microsoft.com/office/drawing/2014/main" id="{18F48207-8423-1141-83EB-97022D6C7BE2}"/>
                </a:ext>
              </a:extLst>
            </p:cNvPr>
            <p:cNvSpPr/>
            <p:nvPr/>
          </p:nvSpPr>
          <p:spPr>
            <a:xfrm>
              <a:off x="3263234" y="941004"/>
              <a:ext cx="2468330" cy="437630"/>
            </a:xfrm>
            <a:prstGeom prst="rect">
              <a:avLst/>
            </a:prstGeom>
            <a:solidFill>
              <a:srgbClr val="1F7B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900" b="1">
                  <a:solidFill>
                    <a:srgbClr val="E1E1D5"/>
                  </a:solidFill>
                </a:rPr>
                <a:t>Integravimo modeliai pagal sektorius</a:t>
              </a:r>
            </a:p>
          </p:txBody>
        </p:sp>
        <p:grpSp>
          <p:nvGrpSpPr>
            <p:cNvPr id="9" name="Group 8">
              <a:extLst>
                <a:ext uri="{FF2B5EF4-FFF2-40B4-BE49-F238E27FC236}">
                  <a16:creationId xmlns:a16="http://schemas.microsoft.com/office/drawing/2014/main" id="{95E2ADF8-E222-4136-8676-8A384D4DF479}"/>
                </a:ext>
              </a:extLst>
            </p:cNvPr>
            <p:cNvGrpSpPr/>
            <p:nvPr/>
          </p:nvGrpSpPr>
          <p:grpSpPr>
            <a:xfrm>
              <a:off x="1591060" y="360606"/>
              <a:ext cx="324458" cy="335403"/>
              <a:chOff x="653807" y="3912701"/>
              <a:chExt cx="324458" cy="316416"/>
            </a:xfrm>
          </p:grpSpPr>
          <p:pic>
            <p:nvPicPr>
              <p:cNvPr id="121" name="Graphic 120">
                <a:extLst>
                  <a:ext uri="{FF2B5EF4-FFF2-40B4-BE49-F238E27FC236}">
                    <a16:creationId xmlns:a16="http://schemas.microsoft.com/office/drawing/2014/main" id="{1DC8B2AD-BD7D-264B-9276-FCCF7DE98A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807" y="3912701"/>
                <a:ext cx="316416" cy="316416"/>
              </a:xfrm>
              <a:prstGeom prst="rect">
                <a:avLst/>
              </a:prstGeom>
            </p:spPr>
          </p:pic>
          <p:sp>
            <p:nvSpPr>
              <p:cNvPr id="61" name="TextBox 60">
                <a:extLst>
                  <a:ext uri="{FF2B5EF4-FFF2-40B4-BE49-F238E27FC236}">
                    <a16:creationId xmlns:a16="http://schemas.microsoft.com/office/drawing/2014/main" id="{487D2496-9747-B74D-A341-FD16DA6F1733}"/>
                  </a:ext>
                </a:extLst>
              </p:cNvPr>
              <p:cNvSpPr txBox="1"/>
              <p:nvPr/>
            </p:nvSpPr>
            <p:spPr>
              <a:xfrm>
                <a:off x="681389" y="3922716"/>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1</a:t>
                </a:r>
              </a:p>
            </p:txBody>
          </p:sp>
        </p:grpSp>
        <p:grpSp>
          <p:nvGrpSpPr>
            <p:cNvPr id="11" name="Group 10">
              <a:extLst>
                <a:ext uri="{FF2B5EF4-FFF2-40B4-BE49-F238E27FC236}">
                  <a16:creationId xmlns:a16="http://schemas.microsoft.com/office/drawing/2014/main" id="{7A005223-2F4D-403F-83D0-6BDD8FBA3C96}"/>
                </a:ext>
              </a:extLst>
            </p:cNvPr>
            <p:cNvGrpSpPr/>
            <p:nvPr/>
          </p:nvGrpSpPr>
          <p:grpSpPr>
            <a:xfrm>
              <a:off x="4338109" y="360065"/>
              <a:ext cx="316416" cy="335403"/>
              <a:chOff x="1526097" y="3912701"/>
              <a:chExt cx="316416" cy="316416"/>
            </a:xfrm>
          </p:grpSpPr>
          <p:pic>
            <p:nvPicPr>
              <p:cNvPr id="122" name="Graphic 121">
                <a:extLst>
                  <a:ext uri="{FF2B5EF4-FFF2-40B4-BE49-F238E27FC236}">
                    <a16:creationId xmlns:a16="http://schemas.microsoft.com/office/drawing/2014/main" id="{26A346DB-D16C-F745-A2F8-3E82CB09F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6097" y="3912701"/>
                <a:ext cx="316416" cy="316416"/>
              </a:xfrm>
              <a:prstGeom prst="rect">
                <a:avLst/>
              </a:prstGeom>
            </p:spPr>
          </p:pic>
          <p:sp>
            <p:nvSpPr>
              <p:cNvPr id="64" name="TextBox 63">
                <a:extLst>
                  <a:ext uri="{FF2B5EF4-FFF2-40B4-BE49-F238E27FC236}">
                    <a16:creationId xmlns:a16="http://schemas.microsoft.com/office/drawing/2014/main" id="{47597C93-7723-0743-AB16-8605B437660F}"/>
                  </a:ext>
                </a:extLst>
              </p:cNvPr>
              <p:cNvSpPr txBox="1"/>
              <p:nvPr/>
            </p:nvSpPr>
            <p:spPr>
              <a:xfrm>
                <a:off x="1541420" y="3922716"/>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2</a:t>
                </a:r>
              </a:p>
            </p:txBody>
          </p:sp>
        </p:grpSp>
        <p:grpSp>
          <p:nvGrpSpPr>
            <p:cNvPr id="13" name="Group 12">
              <a:extLst>
                <a:ext uri="{FF2B5EF4-FFF2-40B4-BE49-F238E27FC236}">
                  <a16:creationId xmlns:a16="http://schemas.microsoft.com/office/drawing/2014/main" id="{22218969-F4E6-4132-8820-D04130618BEA}"/>
                </a:ext>
              </a:extLst>
            </p:cNvPr>
            <p:cNvGrpSpPr/>
            <p:nvPr/>
          </p:nvGrpSpPr>
          <p:grpSpPr>
            <a:xfrm>
              <a:off x="7070107" y="353367"/>
              <a:ext cx="316416" cy="335403"/>
              <a:chOff x="2398387" y="3912701"/>
              <a:chExt cx="316416" cy="316416"/>
            </a:xfrm>
          </p:grpSpPr>
          <p:pic>
            <p:nvPicPr>
              <p:cNvPr id="131" name="Graphic 130">
                <a:extLst>
                  <a:ext uri="{FF2B5EF4-FFF2-40B4-BE49-F238E27FC236}">
                    <a16:creationId xmlns:a16="http://schemas.microsoft.com/office/drawing/2014/main" id="{E94C4807-ECA5-7141-95F9-7EF0CF305F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8387" y="3912701"/>
                <a:ext cx="316416" cy="316416"/>
              </a:xfrm>
              <a:prstGeom prst="rect">
                <a:avLst/>
              </a:prstGeom>
            </p:spPr>
          </p:pic>
          <p:sp>
            <p:nvSpPr>
              <p:cNvPr id="68" name="TextBox 67">
                <a:extLst>
                  <a:ext uri="{FF2B5EF4-FFF2-40B4-BE49-F238E27FC236}">
                    <a16:creationId xmlns:a16="http://schemas.microsoft.com/office/drawing/2014/main" id="{811A79A2-07A1-914D-B0DB-EC3682C38F2C}"/>
                  </a:ext>
                </a:extLst>
              </p:cNvPr>
              <p:cNvSpPr txBox="1"/>
              <p:nvPr/>
            </p:nvSpPr>
            <p:spPr>
              <a:xfrm>
                <a:off x="2416766" y="3922716"/>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3</a:t>
                </a:r>
              </a:p>
            </p:txBody>
          </p:sp>
        </p:grpSp>
        <p:sp>
          <p:nvSpPr>
            <p:cNvPr id="14" name="Rectangle 13">
              <a:extLst>
                <a:ext uri="{FF2B5EF4-FFF2-40B4-BE49-F238E27FC236}">
                  <a16:creationId xmlns:a16="http://schemas.microsoft.com/office/drawing/2014/main" id="{17CD9530-8BF5-4981-99A2-3D135B3BAC8E}"/>
                </a:ext>
              </a:extLst>
            </p:cNvPr>
            <p:cNvSpPr/>
            <p:nvPr/>
          </p:nvSpPr>
          <p:spPr>
            <a:xfrm>
              <a:off x="533400" y="1380903"/>
              <a:ext cx="2468330" cy="2150797"/>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lnSpc>
                  <a:spcPts val="1020"/>
                </a:lnSpc>
                <a:buFont typeface="Arial" panose="020B0604020202020204" pitchFamily="34" charset="0"/>
                <a:buChar char="•"/>
              </a:pPr>
              <a:r>
                <a:rPr lang="lt-LT" sz="800" dirty="0">
                  <a:solidFill>
                    <a:schemeClr val="bg2">
                      <a:lumMod val="50000"/>
                    </a:schemeClr>
                  </a:solidFill>
                </a:rPr>
                <a:t>Lietuvos EP </a:t>
              </a:r>
              <a:r>
                <a:rPr lang="lt-LT" sz="800" b="1" dirty="0">
                  <a:solidFill>
                    <a:schemeClr val="bg2">
                      <a:lumMod val="50000"/>
                    </a:schemeClr>
                  </a:solidFill>
                </a:rPr>
                <a:t>kartografavimo ir vertinimo duomenų analizė</a:t>
              </a:r>
              <a:r>
                <a:rPr lang="lt-LT" sz="800" dirty="0">
                  <a:solidFill>
                    <a:schemeClr val="bg2">
                      <a:lumMod val="50000"/>
                    </a:schemeClr>
                  </a:solidFill>
                </a:rPr>
                <a:t>;</a:t>
              </a:r>
            </a:p>
            <a:p>
              <a:pPr marL="285750" indent="-285750">
                <a:lnSpc>
                  <a:spcPts val="1020"/>
                </a:lnSpc>
                <a:buFont typeface="Arial" panose="020B0604020202020204" pitchFamily="34" charset="0"/>
                <a:buChar char="•"/>
              </a:pPr>
              <a:r>
                <a:rPr lang="lt-LT" sz="800" dirty="0">
                  <a:solidFill>
                    <a:schemeClr val="bg2">
                      <a:lumMod val="50000"/>
                    </a:schemeClr>
                  </a:solidFill>
                </a:rPr>
                <a:t>EP vertinimo integravimo į sprendimų priėmimo procesus patirtis – </a:t>
              </a:r>
              <a:r>
                <a:rPr lang="lt-LT" sz="800" b="1" dirty="0">
                  <a:solidFill>
                    <a:schemeClr val="bg2">
                      <a:lumMod val="50000"/>
                    </a:schemeClr>
                  </a:solidFill>
                </a:rPr>
                <a:t>užsienio šalių praktikos analizė</a:t>
              </a:r>
              <a:r>
                <a:rPr lang="lt-LT" sz="800" dirty="0">
                  <a:solidFill>
                    <a:schemeClr val="bg2">
                      <a:lumMod val="50000"/>
                    </a:schemeClr>
                  </a:solidFill>
                </a:rPr>
                <a:t>;</a:t>
              </a:r>
              <a:endParaRPr lang="en-GB" sz="800" dirty="0">
                <a:solidFill>
                  <a:schemeClr val="bg2">
                    <a:lumMod val="50000"/>
                  </a:schemeClr>
                </a:solidFill>
              </a:endParaRPr>
            </a:p>
            <a:p>
              <a:pPr marL="285750" indent="-285750">
                <a:lnSpc>
                  <a:spcPts val="1020"/>
                </a:lnSpc>
                <a:buFont typeface="Arial" panose="020B0604020202020204" pitchFamily="34" charset="0"/>
                <a:buChar char="•"/>
              </a:pPr>
              <a:r>
                <a:rPr lang="lt-LT" sz="800" b="1" dirty="0">
                  <a:solidFill>
                    <a:schemeClr val="bg2">
                      <a:lumMod val="50000"/>
                    </a:schemeClr>
                  </a:solidFill>
                </a:rPr>
                <a:t>Viešojo administravimo ir ūkio sritys ir sektoriai</a:t>
              </a:r>
              <a:r>
                <a:rPr lang="lt-LT" sz="800" dirty="0">
                  <a:solidFill>
                    <a:schemeClr val="bg2">
                      <a:lumMod val="50000"/>
                    </a:schemeClr>
                  </a:solidFill>
                </a:rPr>
                <a:t>, kurie daro reikšmingą poveikį ekosistemoms ir į kuriuos turėtų būti integruojami ekosistemų ir EP vertinimo aspektai;</a:t>
              </a:r>
            </a:p>
            <a:p>
              <a:pPr marL="285750" indent="-285750">
                <a:lnSpc>
                  <a:spcPts val="1020"/>
                </a:lnSpc>
                <a:buFont typeface="Arial" panose="020B0604020202020204" pitchFamily="34" charset="0"/>
                <a:buChar char="•"/>
              </a:pPr>
              <a:r>
                <a:rPr lang="lt-LT" sz="800" b="1" dirty="0">
                  <a:solidFill>
                    <a:schemeClr val="bg2">
                      <a:lumMod val="50000"/>
                    </a:schemeClr>
                  </a:solidFill>
                </a:rPr>
                <a:t>Viešųjų išlaidų, skiriamų apsisaugojimui nuo gamtinių ir klimato kaitos grėsmių ir gyvenimo kokybės išsaugojimui </a:t>
              </a:r>
              <a:r>
                <a:rPr lang="lt-LT" sz="800" dirty="0">
                  <a:solidFill>
                    <a:schemeClr val="bg2">
                      <a:lumMod val="50000"/>
                    </a:schemeClr>
                  </a:solidFill>
                </a:rPr>
                <a:t>sumažinimo galimybių dėl ekosisteminių paslaugų vertinimo integravimo vertinimas ir </a:t>
              </a:r>
              <a:r>
                <a:rPr lang="lt-LT" sz="800" b="1" dirty="0">
                  <a:solidFill>
                    <a:schemeClr val="bg2">
                      <a:lumMod val="50000"/>
                    </a:schemeClr>
                  </a:solidFill>
                </a:rPr>
                <a:t>EP ekonominis vertinimas</a:t>
              </a:r>
              <a:r>
                <a:rPr lang="lt-LT" sz="800" dirty="0">
                  <a:solidFill>
                    <a:schemeClr val="bg2">
                      <a:lumMod val="50000"/>
                    </a:schemeClr>
                  </a:solidFill>
                </a:rPr>
                <a:t>.</a:t>
              </a:r>
              <a:endParaRPr lang="en-GB" sz="800" dirty="0">
                <a:solidFill>
                  <a:schemeClr val="bg2">
                    <a:lumMod val="50000"/>
                  </a:schemeClr>
                </a:solidFill>
                <a:latin typeface="Avenir Next" panose="020B0503020202020204"/>
              </a:endParaRPr>
            </a:p>
          </p:txBody>
        </p:sp>
        <p:sp>
          <p:nvSpPr>
            <p:cNvPr id="117" name="Rectangle 116">
              <a:extLst>
                <a:ext uri="{FF2B5EF4-FFF2-40B4-BE49-F238E27FC236}">
                  <a16:creationId xmlns:a16="http://schemas.microsoft.com/office/drawing/2014/main" id="{03E38372-90BB-4889-A9D9-701EB892C5A4}"/>
                </a:ext>
              </a:extLst>
            </p:cNvPr>
            <p:cNvSpPr/>
            <p:nvPr/>
          </p:nvSpPr>
          <p:spPr>
            <a:xfrm>
              <a:off x="533400" y="941006"/>
              <a:ext cx="2468330" cy="437630"/>
            </a:xfrm>
            <a:prstGeom prst="rect">
              <a:avLst/>
            </a:prstGeom>
            <a:solidFill>
              <a:srgbClr val="1F7B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90000"/>
                </a:lnSpc>
                <a:spcBef>
                  <a:spcPts val="750"/>
                </a:spcBef>
              </a:pPr>
              <a:r>
                <a:rPr lang="lt-LT" sz="900" b="1" dirty="0">
                  <a:solidFill>
                    <a:srgbClr val="E1E1D5"/>
                  </a:solidFill>
                </a:rPr>
                <a:t>Esamos situacijos ir gerosios praktikos analizės EP ekonominis vertinimas ir apsisaugojimo nuo gamtinių grėsmių esamų sąnaudų nustatymas</a:t>
              </a:r>
              <a:endParaRPr lang="en-US" sz="900" b="1" dirty="0">
                <a:solidFill>
                  <a:srgbClr val="E1E1D5"/>
                </a:solidFill>
                <a:latin typeface="Avenir Next Demi Bold" panose="020B0503020202020204" pitchFamily="34" charset="0"/>
              </a:endParaRPr>
            </a:p>
          </p:txBody>
        </p:sp>
        <p:sp>
          <p:nvSpPr>
            <p:cNvPr id="124" name="Rectangle 123">
              <a:extLst>
                <a:ext uri="{FF2B5EF4-FFF2-40B4-BE49-F238E27FC236}">
                  <a16:creationId xmlns:a16="http://schemas.microsoft.com/office/drawing/2014/main" id="{D7F98833-F331-403F-B31D-DE49F860A4B4}"/>
                </a:ext>
              </a:extLst>
            </p:cNvPr>
            <p:cNvSpPr/>
            <p:nvPr/>
          </p:nvSpPr>
          <p:spPr>
            <a:xfrm>
              <a:off x="3263234" y="1380903"/>
              <a:ext cx="2468330" cy="2143029"/>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buFont typeface="Arial" panose="020B0604020202020204" pitchFamily="34" charset="0"/>
                <a:buChar char="•"/>
              </a:pPr>
              <a:r>
                <a:rPr lang="pl-PL" sz="800" b="1" dirty="0" err="1">
                  <a:solidFill>
                    <a:srgbClr val="000000"/>
                  </a:solidFill>
                </a:rPr>
                <a:t>Sektori</a:t>
              </a:r>
              <a:r>
                <a:rPr lang="lt-LT" sz="800" b="1" dirty="0">
                  <a:solidFill>
                    <a:srgbClr val="000000"/>
                  </a:solidFill>
                </a:rPr>
                <a:t>ų analizė </a:t>
              </a:r>
              <a:r>
                <a:rPr lang="lt-LT" sz="800" dirty="0">
                  <a:solidFill>
                    <a:srgbClr val="000000"/>
                  </a:solidFill>
                </a:rPr>
                <a:t>ekosisteminių paslaugų integravimo kontekste;</a:t>
              </a:r>
            </a:p>
            <a:p>
              <a:pPr marL="285750" indent="-285750">
                <a:buFont typeface="Arial" panose="020B0604020202020204" pitchFamily="34" charset="0"/>
                <a:buChar char="•"/>
              </a:pPr>
              <a:r>
                <a:rPr lang="lt-LT" sz="800" dirty="0">
                  <a:solidFill>
                    <a:srgbClr val="000000"/>
                  </a:solidFill>
                </a:rPr>
                <a:t>Ekosistemų ir jų teikiamų paslaugų vertinimo </a:t>
              </a:r>
              <a:r>
                <a:rPr lang="lt-LT" sz="800" b="1" dirty="0">
                  <a:solidFill>
                    <a:srgbClr val="000000"/>
                  </a:solidFill>
                </a:rPr>
                <a:t>integravimo modeliai</a:t>
              </a:r>
              <a:r>
                <a:rPr lang="lt-LT" sz="800" dirty="0">
                  <a:solidFill>
                    <a:srgbClr val="000000"/>
                  </a:solidFill>
                </a:rPr>
                <a:t>;</a:t>
              </a:r>
            </a:p>
            <a:p>
              <a:pPr marL="285750" indent="-285750">
                <a:buFont typeface="Arial" panose="020B0604020202020204" pitchFamily="34" charset="0"/>
                <a:buChar char="•"/>
              </a:pPr>
              <a:r>
                <a:rPr lang="lt-LT" sz="800" dirty="0">
                  <a:solidFill>
                    <a:srgbClr val="000000"/>
                  </a:solidFill>
                </a:rPr>
                <a:t>Ekosistemų ir ekosisteminių paslaugų vertinimo </a:t>
              </a:r>
              <a:r>
                <a:rPr lang="lt-LT" sz="800" b="1" dirty="0">
                  <a:solidFill>
                    <a:srgbClr val="000000"/>
                  </a:solidFill>
                </a:rPr>
                <a:t>integravimo poveikis ekosistemų būklei</a:t>
              </a:r>
              <a:r>
                <a:rPr lang="lt-LT" sz="800" dirty="0">
                  <a:solidFill>
                    <a:srgbClr val="000000"/>
                  </a:solidFill>
                </a:rPr>
                <a:t> ir teikiamų </a:t>
              </a:r>
              <a:r>
                <a:rPr lang="lt-LT" sz="800" b="1" dirty="0">
                  <a:solidFill>
                    <a:srgbClr val="000000"/>
                  </a:solidFill>
                </a:rPr>
                <a:t>ekosisteminių paslaugų kokybei</a:t>
              </a:r>
              <a:r>
                <a:rPr lang="lt-LT" sz="800" dirty="0">
                  <a:solidFill>
                    <a:srgbClr val="000000"/>
                  </a:solidFill>
                </a:rPr>
                <a:t>;</a:t>
              </a:r>
            </a:p>
            <a:p>
              <a:pPr marL="285750" indent="-285750">
                <a:buFont typeface="Arial" panose="020B0604020202020204" pitchFamily="34" charset="0"/>
                <a:buChar char="•"/>
              </a:pPr>
              <a:r>
                <a:rPr lang="lt-LT" sz="800" dirty="0">
                  <a:solidFill>
                    <a:srgbClr val="000000"/>
                  </a:solidFill>
                </a:rPr>
                <a:t>Ekosistemų ir ekosisteminių paslaugų vertinimo </a:t>
              </a:r>
              <a:r>
                <a:rPr lang="lt-LT" sz="800" b="1" dirty="0">
                  <a:solidFill>
                    <a:srgbClr val="000000"/>
                  </a:solidFill>
                </a:rPr>
                <a:t>integravimo poveikis sektoriams ir visuomenei</a:t>
              </a:r>
              <a:r>
                <a:rPr lang="lt-LT" sz="800" dirty="0">
                  <a:solidFill>
                    <a:srgbClr val="000000"/>
                  </a:solidFill>
                </a:rPr>
                <a:t>;</a:t>
              </a:r>
            </a:p>
            <a:p>
              <a:pPr marL="285750" indent="-285750">
                <a:buFont typeface="Arial" panose="020B0604020202020204" pitchFamily="34" charset="0"/>
                <a:buChar char="•"/>
              </a:pPr>
              <a:r>
                <a:rPr lang="lt-LT" sz="800" dirty="0">
                  <a:solidFill>
                    <a:srgbClr val="000000"/>
                  </a:solidFill>
                </a:rPr>
                <a:t>Ekonominio ekosisteminių paslaugų </a:t>
              </a:r>
              <a:r>
                <a:rPr lang="lt-LT" sz="800" b="1" dirty="0">
                  <a:solidFill>
                    <a:srgbClr val="000000"/>
                  </a:solidFill>
                </a:rPr>
                <a:t>vertinimo poreikio nustatymo mechanizmas </a:t>
              </a:r>
              <a:r>
                <a:rPr lang="lt-LT" sz="800" dirty="0">
                  <a:solidFill>
                    <a:srgbClr val="000000"/>
                  </a:solidFill>
                </a:rPr>
                <a:t>(gairės);</a:t>
              </a:r>
            </a:p>
            <a:p>
              <a:pPr marL="285750" indent="-285750">
                <a:buFont typeface="Arial" panose="020B0604020202020204" pitchFamily="34" charset="0"/>
                <a:buChar char="•"/>
              </a:pPr>
              <a:r>
                <a:rPr lang="lt-LT" sz="800" b="1" kern="1200" dirty="0">
                  <a:solidFill>
                    <a:srgbClr val="000000"/>
                  </a:solidFill>
                  <a:latin typeface="+mn-lt"/>
                  <a:ea typeface="+mn-ea"/>
                  <a:cs typeface="+mn-cs"/>
                </a:rPr>
                <a:t>Suinteresuotų šalių įtraukimo į ir dalyvavimo </a:t>
              </a:r>
              <a:r>
                <a:rPr lang="lt-LT" sz="800" kern="1200" dirty="0">
                  <a:solidFill>
                    <a:srgbClr val="000000"/>
                  </a:solidFill>
                  <a:latin typeface="+mn-lt"/>
                  <a:ea typeface="+mn-ea"/>
                  <a:cs typeface="+mn-cs"/>
                </a:rPr>
                <a:t>sprendimų priėmimo procesuose, kuriuose atsižvelgiama į ekosistemų ir jų teikiamų paslaugų aspektus, </a:t>
              </a:r>
              <a:r>
                <a:rPr lang="lt-LT" sz="800" b="1" kern="1200" dirty="0">
                  <a:solidFill>
                    <a:srgbClr val="000000"/>
                  </a:solidFill>
                  <a:latin typeface="+mn-lt"/>
                  <a:ea typeface="+mn-ea"/>
                  <a:cs typeface="+mn-cs"/>
                </a:rPr>
                <a:t>mechanizmas</a:t>
              </a:r>
              <a:r>
                <a:rPr lang="lt-LT" sz="800" kern="1200" dirty="0">
                  <a:solidFill>
                    <a:srgbClr val="000000"/>
                  </a:solidFill>
                  <a:latin typeface="+mn-lt"/>
                  <a:ea typeface="+mn-ea"/>
                  <a:cs typeface="+mn-cs"/>
                </a:rPr>
                <a:t>;</a:t>
              </a:r>
            </a:p>
            <a:p>
              <a:pPr marL="285750" indent="-285750">
                <a:buFont typeface="Arial" panose="020B0604020202020204" pitchFamily="34" charset="0"/>
                <a:buChar char="•"/>
              </a:pPr>
              <a:r>
                <a:rPr lang="lt-LT" sz="800" kern="1200" dirty="0">
                  <a:solidFill>
                    <a:srgbClr val="000000"/>
                  </a:solidFill>
                  <a:latin typeface="+mn-lt"/>
                  <a:ea typeface="+mn-ea"/>
                  <a:cs typeface="+mn-cs"/>
                </a:rPr>
                <a:t>Gebėjimų </a:t>
              </a:r>
              <a:r>
                <a:rPr lang="lt-LT" sz="800" b="1" kern="1200" dirty="0">
                  <a:solidFill>
                    <a:srgbClr val="000000"/>
                  </a:solidFill>
                  <a:latin typeface="+mn-lt"/>
                  <a:ea typeface="+mn-ea"/>
                  <a:cs typeface="+mn-cs"/>
                </a:rPr>
                <a:t>ugdymo</a:t>
              </a:r>
              <a:r>
                <a:rPr lang="lt-LT" sz="800" kern="1200" dirty="0">
                  <a:solidFill>
                    <a:srgbClr val="000000"/>
                  </a:solidFill>
                  <a:latin typeface="+mn-lt"/>
                  <a:ea typeface="+mn-ea"/>
                  <a:cs typeface="+mn-cs"/>
                </a:rPr>
                <a:t> ir žinių bazės didinimo bei visuomenės </a:t>
              </a:r>
              <a:r>
                <a:rPr lang="lt-LT" sz="800" b="1" kern="1200" dirty="0">
                  <a:solidFill>
                    <a:srgbClr val="000000"/>
                  </a:solidFill>
                  <a:latin typeface="+mn-lt"/>
                  <a:ea typeface="+mn-ea"/>
                  <a:cs typeface="+mn-cs"/>
                </a:rPr>
                <a:t>informavimo veiksmų planas</a:t>
              </a:r>
              <a:r>
                <a:rPr lang="lt-LT" sz="800" kern="1200" dirty="0">
                  <a:solidFill>
                    <a:srgbClr val="000000"/>
                  </a:solidFill>
                  <a:latin typeface="+mn-lt"/>
                  <a:ea typeface="+mn-ea"/>
                  <a:cs typeface="+mn-cs"/>
                </a:rPr>
                <a:t>.</a:t>
              </a:r>
              <a:endParaRPr lang="en-GB" sz="800" dirty="0">
                <a:solidFill>
                  <a:srgbClr val="000000"/>
                </a:solidFill>
                <a:latin typeface="Avenir Next" panose="020B0503020202020204"/>
              </a:endParaRPr>
            </a:p>
          </p:txBody>
        </p:sp>
        <p:sp>
          <p:nvSpPr>
            <p:cNvPr id="125" name="Rectangle 124">
              <a:extLst>
                <a:ext uri="{FF2B5EF4-FFF2-40B4-BE49-F238E27FC236}">
                  <a16:creationId xmlns:a16="http://schemas.microsoft.com/office/drawing/2014/main" id="{8E13A787-9D06-44E7-AB32-B99A168B0B8A}"/>
                </a:ext>
              </a:extLst>
            </p:cNvPr>
            <p:cNvSpPr/>
            <p:nvPr/>
          </p:nvSpPr>
          <p:spPr>
            <a:xfrm>
              <a:off x="5995232" y="1380903"/>
              <a:ext cx="2468330" cy="2143029"/>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buFont typeface="Arial" panose="020B0604020202020204" pitchFamily="34" charset="0"/>
                <a:buChar char="•"/>
              </a:pPr>
              <a:r>
                <a:rPr lang="lt-LT" sz="800" b="1" dirty="0">
                  <a:solidFill>
                    <a:srgbClr val="000000"/>
                  </a:solidFill>
                </a:rPr>
                <a:t>Rekomendacijos dėl </a:t>
              </a:r>
              <a:r>
                <a:rPr lang="lt-LT" sz="800" dirty="0">
                  <a:solidFill>
                    <a:srgbClr val="000000"/>
                  </a:solidFill>
                </a:rPr>
                <a:t>sprendimų priėmimo procesų (ir juos nustatančių </a:t>
              </a:r>
              <a:r>
                <a:rPr lang="lt-LT" sz="800" b="1" dirty="0">
                  <a:solidFill>
                    <a:srgbClr val="000000"/>
                  </a:solidFill>
                </a:rPr>
                <a:t>teisės aktų</a:t>
              </a:r>
              <a:r>
                <a:rPr lang="lt-LT" sz="800" dirty="0">
                  <a:solidFill>
                    <a:srgbClr val="000000"/>
                  </a:solidFill>
                </a:rPr>
                <a:t>), </a:t>
              </a:r>
              <a:r>
                <a:rPr lang="lt-LT" sz="800" b="1" dirty="0">
                  <a:solidFill>
                    <a:srgbClr val="000000"/>
                  </a:solidFill>
                </a:rPr>
                <a:t>kuriuos reikėtų keisti ir / ar papildyti</a:t>
              </a:r>
              <a:r>
                <a:rPr lang="lt-LT" sz="800" dirty="0">
                  <a:solidFill>
                    <a:srgbClr val="000000"/>
                  </a:solidFill>
                </a:rPr>
                <a:t>, siekiant integruoti ekosistemų ir jų teikiamų paslaugų vertinimą;</a:t>
              </a:r>
            </a:p>
            <a:p>
              <a:pPr marL="285750" indent="-285750">
                <a:buFont typeface="Arial" panose="020B0604020202020204" pitchFamily="34" charset="0"/>
                <a:buChar char="•"/>
              </a:pPr>
              <a:r>
                <a:rPr lang="lt-LT" sz="800" dirty="0">
                  <a:solidFill>
                    <a:srgbClr val="000000"/>
                  </a:solidFill>
                </a:rPr>
                <a:t>Preliminarūs pasiūlymai dėl </a:t>
              </a:r>
              <a:r>
                <a:rPr lang="lt-LT" sz="800" b="1" dirty="0">
                  <a:solidFill>
                    <a:srgbClr val="000000"/>
                  </a:solidFill>
                </a:rPr>
                <a:t>teisės aktų projektų pakeitimo / naujų priėmimo</a:t>
              </a:r>
              <a:r>
                <a:rPr lang="lt-LT" sz="800" dirty="0">
                  <a:solidFill>
                    <a:srgbClr val="000000"/>
                  </a:solidFill>
                </a:rPr>
                <a:t>;</a:t>
              </a:r>
            </a:p>
            <a:p>
              <a:pPr marL="285750" indent="-285750">
                <a:buFont typeface="Arial" panose="020B0604020202020204" pitchFamily="34" charset="0"/>
                <a:buChar char="•"/>
              </a:pPr>
              <a:r>
                <a:rPr lang="lt-LT" sz="800" dirty="0">
                  <a:solidFill>
                    <a:srgbClr val="000000"/>
                  </a:solidFill>
                </a:rPr>
                <a:t>Ekosistemų ir jų paslaugų integravimo į sprendimų priėmimo procesus </a:t>
              </a:r>
              <a:r>
                <a:rPr lang="lt-LT" sz="800" b="1" dirty="0">
                  <a:solidFill>
                    <a:srgbClr val="000000"/>
                  </a:solidFill>
                </a:rPr>
                <a:t>administracinės naštos įvertinimas</a:t>
              </a:r>
              <a:r>
                <a:rPr lang="lt-LT" sz="800" dirty="0">
                  <a:solidFill>
                    <a:srgbClr val="000000"/>
                  </a:solidFill>
                </a:rPr>
                <a:t>;</a:t>
              </a:r>
            </a:p>
            <a:p>
              <a:pPr marL="285750" indent="-285750">
                <a:buFont typeface="Arial" panose="020B0604020202020204" pitchFamily="34" charset="0"/>
                <a:buChar char="•"/>
              </a:pPr>
              <a:r>
                <a:rPr lang="lt-LT" sz="800" b="1" dirty="0">
                  <a:solidFill>
                    <a:srgbClr val="000000"/>
                  </a:solidFill>
                </a:rPr>
                <a:t>Bendros rekomendacijos </a:t>
              </a:r>
              <a:r>
                <a:rPr lang="lt-LT" sz="800" dirty="0">
                  <a:solidFill>
                    <a:srgbClr val="000000"/>
                  </a:solidFill>
                </a:rPr>
                <a:t>visai ekosistemų ir ekosisteminių paslaugų išsaugojimo, atkūrimo ir vertinimo politikai Lietuvoje, aktualiems strateginiams dokumentams ir jų rodikliams, taip pat kitiems teisės aktams ir/ar viešajame administravime taikomoms metodikoms.</a:t>
              </a:r>
              <a:endParaRPr lang="en-GB" sz="800" dirty="0">
                <a:solidFill>
                  <a:srgbClr val="000000"/>
                </a:solidFill>
                <a:latin typeface="Avenir Next" panose="020B0503020202020204"/>
              </a:endParaRPr>
            </a:p>
          </p:txBody>
        </p:sp>
        <p:sp>
          <p:nvSpPr>
            <p:cNvPr id="16" name="Rectangle 15">
              <a:extLst>
                <a:ext uri="{FF2B5EF4-FFF2-40B4-BE49-F238E27FC236}">
                  <a16:creationId xmlns:a16="http://schemas.microsoft.com/office/drawing/2014/main" id="{5C3A4337-26DC-42AB-92A9-5176411B2A2F}"/>
                </a:ext>
              </a:extLst>
            </p:cNvPr>
            <p:cNvSpPr/>
            <p:nvPr/>
          </p:nvSpPr>
          <p:spPr>
            <a:xfrm>
              <a:off x="5932140" y="353367"/>
              <a:ext cx="2582784" cy="3382268"/>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0" name="TextBox 29">
              <a:extLst>
                <a:ext uri="{FF2B5EF4-FFF2-40B4-BE49-F238E27FC236}">
                  <a16:creationId xmlns:a16="http://schemas.microsoft.com/office/drawing/2014/main" id="{6BFC9771-C192-4D8A-B3BA-152461EE014B}"/>
                </a:ext>
              </a:extLst>
            </p:cNvPr>
            <p:cNvSpPr txBox="1"/>
            <p:nvPr/>
          </p:nvSpPr>
          <p:spPr>
            <a:xfrm>
              <a:off x="2828398" y="705411"/>
              <a:ext cx="3164670"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000" b="1">
                  <a:solidFill>
                    <a:schemeClr val="bg2">
                      <a:lumMod val="50000"/>
                    </a:schemeClr>
                  </a:solidFill>
                </a:defRPr>
              </a:lvl1pPr>
            </a:lstStyle>
            <a:p>
              <a:r>
                <a:rPr lang="lt-LT" dirty="0"/>
                <a:t>Iki 2023 m. sausio 26 d. (anksčiau 2022</a:t>
              </a:r>
              <a:r>
                <a:rPr lang="en-GB" dirty="0"/>
                <a:t> m. </a:t>
              </a:r>
              <a:r>
                <a:rPr lang="en-GB" dirty="0" err="1"/>
                <a:t>lapkri</a:t>
              </a:r>
              <a:r>
                <a:rPr lang="lt-LT" dirty="0"/>
                <a:t>č</a:t>
              </a:r>
              <a:r>
                <a:rPr lang="en-GB" dirty="0"/>
                <a:t>io </a:t>
              </a:r>
              <a:r>
                <a:rPr lang="lt-LT" dirty="0"/>
                <a:t>7 d.)</a:t>
              </a:r>
              <a:endParaRPr lang="en-GB" dirty="0"/>
            </a:p>
          </p:txBody>
        </p:sp>
        <p:sp>
          <p:nvSpPr>
            <p:cNvPr id="32" name="TextBox 31">
              <a:extLst>
                <a:ext uri="{FF2B5EF4-FFF2-40B4-BE49-F238E27FC236}">
                  <a16:creationId xmlns:a16="http://schemas.microsoft.com/office/drawing/2014/main" id="{63D6F005-655A-1D07-24BD-83E5BBBC2593}"/>
                </a:ext>
              </a:extLst>
            </p:cNvPr>
            <p:cNvSpPr txBox="1"/>
            <p:nvPr/>
          </p:nvSpPr>
          <p:spPr>
            <a:xfrm>
              <a:off x="516185" y="703689"/>
              <a:ext cx="2466166"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t-LT" sz="1000" b="1" dirty="0">
                  <a:solidFill>
                    <a:schemeClr val="bg2">
                      <a:lumMod val="50000"/>
                    </a:schemeClr>
                  </a:solidFill>
                </a:rPr>
                <a:t>Iki 2022</a:t>
              </a:r>
              <a:r>
                <a:rPr lang="en-GB" sz="1000" b="1" dirty="0">
                  <a:solidFill>
                    <a:schemeClr val="bg2">
                      <a:lumMod val="50000"/>
                    </a:schemeClr>
                  </a:solidFill>
                </a:rPr>
                <a:t> m. </a:t>
              </a:r>
              <a:r>
                <a:rPr lang="pl-PL" sz="1000" b="1" dirty="0" err="1">
                  <a:solidFill>
                    <a:schemeClr val="bg2">
                      <a:lumMod val="50000"/>
                    </a:schemeClr>
                  </a:solidFill>
                </a:rPr>
                <a:t>gegu</a:t>
              </a:r>
              <a:r>
                <a:rPr lang="lt-LT" sz="1000" b="1" dirty="0" err="1">
                  <a:solidFill>
                    <a:schemeClr val="bg2">
                      <a:lumMod val="50000"/>
                    </a:schemeClr>
                  </a:solidFill>
                </a:rPr>
                <a:t>žės</a:t>
              </a:r>
              <a:r>
                <a:rPr lang="lt-LT" sz="1000" b="1" dirty="0">
                  <a:solidFill>
                    <a:schemeClr val="bg2">
                      <a:lumMod val="50000"/>
                    </a:schemeClr>
                  </a:solidFill>
                </a:rPr>
                <a:t> 10 d.</a:t>
              </a:r>
              <a:endParaRPr lang="en-GB" sz="1000" b="1" dirty="0">
                <a:solidFill>
                  <a:schemeClr val="bg2">
                    <a:lumMod val="50000"/>
                  </a:schemeClr>
                </a:solidFill>
                <a:latin typeface="Avenir Next" panose="020B0503020202020204"/>
              </a:endParaRPr>
            </a:p>
          </p:txBody>
        </p:sp>
        <p:sp>
          <p:nvSpPr>
            <p:cNvPr id="33" name="TextBox 32">
              <a:extLst>
                <a:ext uri="{FF2B5EF4-FFF2-40B4-BE49-F238E27FC236}">
                  <a16:creationId xmlns:a16="http://schemas.microsoft.com/office/drawing/2014/main" id="{3D24CC8F-78CD-4199-B2E7-072C3CC3B5B2}"/>
                </a:ext>
              </a:extLst>
            </p:cNvPr>
            <p:cNvSpPr txBox="1"/>
            <p:nvPr/>
          </p:nvSpPr>
          <p:spPr>
            <a:xfrm>
              <a:off x="5995232" y="703689"/>
              <a:ext cx="2466166"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t-LT" sz="1000" b="1" dirty="0">
                  <a:solidFill>
                    <a:srgbClr val="000000"/>
                  </a:solidFill>
                </a:rPr>
                <a:t>Iki 2023</a:t>
              </a:r>
              <a:r>
                <a:rPr lang="en-GB" sz="1000" b="1" dirty="0">
                  <a:solidFill>
                    <a:srgbClr val="000000"/>
                  </a:solidFill>
                </a:rPr>
                <a:t> m. </a:t>
              </a:r>
              <a:r>
                <a:rPr lang="lt-LT" sz="1000" b="1" dirty="0">
                  <a:solidFill>
                    <a:srgbClr val="000000"/>
                  </a:solidFill>
                </a:rPr>
                <a:t>rugpjūčio 31 d.</a:t>
              </a:r>
              <a:endParaRPr lang="en-GB" sz="1000" b="1" dirty="0">
                <a:solidFill>
                  <a:srgbClr val="000000"/>
                </a:solidFill>
                <a:latin typeface="Avenir Next" panose="020B0503020202020204"/>
              </a:endParaRPr>
            </a:p>
          </p:txBody>
        </p:sp>
        <p:sp>
          <p:nvSpPr>
            <p:cNvPr id="28" name="TextBox 27">
              <a:extLst>
                <a:ext uri="{FF2B5EF4-FFF2-40B4-BE49-F238E27FC236}">
                  <a16:creationId xmlns:a16="http://schemas.microsoft.com/office/drawing/2014/main" id="{6C2B184E-8934-978D-27D7-543DF8274AE8}"/>
                </a:ext>
              </a:extLst>
            </p:cNvPr>
            <p:cNvSpPr txBox="1"/>
            <p:nvPr/>
          </p:nvSpPr>
          <p:spPr>
            <a:xfrm>
              <a:off x="530011" y="3544567"/>
              <a:ext cx="2466166" cy="246221"/>
            </a:xfrm>
            <a:prstGeom prst="rect">
              <a:avLst/>
            </a:prstGeom>
            <a:noFill/>
          </p:spPr>
          <p:txBody>
            <a:bodyPr wrap="square">
              <a:spAutoFit/>
            </a:bodyPr>
            <a:lstStyle/>
            <a:p>
              <a:pPr algn="ctr"/>
              <a:r>
                <a:rPr lang="lt-LT" sz="1000" b="1" dirty="0">
                  <a:solidFill>
                    <a:schemeClr val="bg2">
                      <a:lumMod val="50000"/>
                    </a:schemeClr>
                  </a:solidFill>
                </a:rPr>
                <a:t>2022</a:t>
              </a:r>
              <a:r>
                <a:rPr lang="en-GB" sz="1000" b="1" dirty="0">
                  <a:solidFill>
                    <a:schemeClr val="bg2">
                      <a:lumMod val="50000"/>
                    </a:schemeClr>
                  </a:solidFill>
                </a:rPr>
                <a:t> m. </a:t>
              </a:r>
              <a:r>
                <a:rPr lang="lt-LT" sz="1000" b="1" dirty="0">
                  <a:solidFill>
                    <a:schemeClr val="bg2">
                      <a:lumMod val="50000"/>
                    </a:schemeClr>
                  </a:solidFill>
                </a:rPr>
                <a:t>rugsėjo 5 d.</a:t>
              </a:r>
              <a:endParaRPr lang="en-GB" sz="1000" b="1" dirty="0">
                <a:solidFill>
                  <a:schemeClr val="bg2">
                    <a:lumMod val="50000"/>
                  </a:schemeClr>
                </a:solidFill>
                <a:latin typeface="Avenir Next" panose="020B0503020202020204"/>
              </a:endParaRPr>
            </a:p>
          </p:txBody>
        </p:sp>
        <p:sp>
          <p:nvSpPr>
            <p:cNvPr id="31" name="Rectangle 30">
              <a:extLst>
                <a:ext uri="{FF2B5EF4-FFF2-40B4-BE49-F238E27FC236}">
                  <a16:creationId xmlns:a16="http://schemas.microsoft.com/office/drawing/2014/main" id="{EF6CD47A-BEB2-CD73-DE46-53631CC50F3F}"/>
                </a:ext>
              </a:extLst>
            </p:cNvPr>
            <p:cNvSpPr/>
            <p:nvPr/>
          </p:nvSpPr>
          <p:spPr>
            <a:xfrm>
              <a:off x="533400" y="3801405"/>
              <a:ext cx="2468330" cy="227214"/>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1020"/>
                </a:lnSpc>
              </a:pPr>
              <a:r>
                <a:rPr lang="lt-LT" sz="850" dirty="0">
                  <a:solidFill>
                    <a:schemeClr val="bg2">
                      <a:lumMod val="50000"/>
                    </a:schemeClr>
                  </a:solidFill>
                </a:rPr>
                <a:t>I etapui pritarta</a:t>
              </a:r>
              <a:endParaRPr lang="en-GB" sz="850" dirty="0">
                <a:solidFill>
                  <a:schemeClr val="bg2">
                    <a:lumMod val="50000"/>
                  </a:schemeClr>
                </a:solidFill>
                <a:latin typeface="Avenir Next" panose="020B0503020202020204"/>
              </a:endParaRPr>
            </a:p>
          </p:txBody>
        </p:sp>
        <p:sp>
          <p:nvSpPr>
            <p:cNvPr id="4" name="TextBox 3">
              <a:extLst>
                <a:ext uri="{FF2B5EF4-FFF2-40B4-BE49-F238E27FC236}">
                  <a16:creationId xmlns:a16="http://schemas.microsoft.com/office/drawing/2014/main" id="{3A5F5C68-585F-1F56-471B-78E1A11D0DEE}"/>
                </a:ext>
              </a:extLst>
            </p:cNvPr>
            <p:cNvSpPr txBox="1"/>
            <p:nvPr/>
          </p:nvSpPr>
          <p:spPr>
            <a:xfrm>
              <a:off x="530011" y="4036568"/>
              <a:ext cx="2468330" cy="338554"/>
            </a:xfrm>
            <a:prstGeom prst="rect">
              <a:avLst/>
            </a:prstGeom>
            <a:noFill/>
          </p:spPr>
          <p:txBody>
            <a:bodyPr wrap="square">
              <a:spAutoFit/>
            </a:bodyPr>
            <a:lstStyle/>
            <a:p>
              <a:pPr algn="ctr"/>
              <a:r>
                <a:rPr lang="lt-LT" sz="800" dirty="0">
                  <a:solidFill>
                    <a:srgbClr val="000000"/>
                  </a:solidFill>
                </a:rPr>
                <a:t>Dėl nukelto pritarimo įvadinei atskaitai, pasikeitė tarpinės ir galutinės ataskaitų parengimo terminai </a:t>
              </a:r>
              <a:endParaRPr lang="en-GB" sz="800" dirty="0">
                <a:solidFill>
                  <a:srgbClr val="000000"/>
                </a:solidFill>
                <a:latin typeface="Avenir Next" panose="020B0503020202020204"/>
              </a:endParaRPr>
            </a:p>
          </p:txBody>
        </p:sp>
        <p:sp>
          <p:nvSpPr>
            <p:cNvPr id="5" name="TextBox 4">
              <a:extLst>
                <a:ext uri="{FF2B5EF4-FFF2-40B4-BE49-F238E27FC236}">
                  <a16:creationId xmlns:a16="http://schemas.microsoft.com/office/drawing/2014/main" id="{C8E3B430-FD0F-8FF5-D3FB-5F49FB3B61F8}"/>
                </a:ext>
              </a:extLst>
            </p:cNvPr>
            <p:cNvSpPr txBox="1"/>
            <p:nvPr/>
          </p:nvSpPr>
          <p:spPr>
            <a:xfrm>
              <a:off x="3259845" y="3555239"/>
              <a:ext cx="2466166" cy="246221"/>
            </a:xfrm>
            <a:prstGeom prst="rect">
              <a:avLst/>
            </a:prstGeom>
            <a:noFill/>
          </p:spPr>
          <p:txBody>
            <a:bodyPr wrap="square">
              <a:spAutoFit/>
            </a:bodyPr>
            <a:lstStyle/>
            <a:p>
              <a:pPr algn="ctr"/>
              <a:r>
                <a:rPr lang="lt-LT" sz="1000" b="1" dirty="0">
                  <a:solidFill>
                    <a:schemeClr val="bg2">
                      <a:lumMod val="50000"/>
                    </a:schemeClr>
                  </a:solidFill>
                </a:rPr>
                <a:t>2023</a:t>
              </a:r>
              <a:r>
                <a:rPr lang="en-GB" sz="1000" b="1" dirty="0">
                  <a:solidFill>
                    <a:schemeClr val="bg2">
                      <a:lumMod val="50000"/>
                    </a:schemeClr>
                  </a:solidFill>
                </a:rPr>
                <a:t> m. </a:t>
              </a:r>
              <a:r>
                <a:rPr lang="lt-LT" sz="1000" b="1" dirty="0">
                  <a:solidFill>
                    <a:schemeClr val="bg2">
                      <a:lumMod val="50000"/>
                    </a:schemeClr>
                  </a:solidFill>
                </a:rPr>
                <a:t>gegužės 16 d.</a:t>
              </a:r>
              <a:endParaRPr lang="en-GB" sz="1000" b="1" dirty="0">
                <a:solidFill>
                  <a:schemeClr val="bg2">
                    <a:lumMod val="50000"/>
                  </a:schemeClr>
                </a:solidFill>
                <a:latin typeface="Avenir Next" panose="020B0503020202020204"/>
              </a:endParaRPr>
            </a:p>
          </p:txBody>
        </p:sp>
        <p:sp>
          <p:nvSpPr>
            <p:cNvPr id="6" name="Rectangle 5">
              <a:extLst>
                <a:ext uri="{FF2B5EF4-FFF2-40B4-BE49-F238E27FC236}">
                  <a16:creationId xmlns:a16="http://schemas.microsoft.com/office/drawing/2014/main" id="{26CF57DE-37D6-1500-FA05-66CF45E7EBAC}"/>
                </a:ext>
              </a:extLst>
            </p:cNvPr>
            <p:cNvSpPr/>
            <p:nvPr/>
          </p:nvSpPr>
          <p:spPr>
            <a:xfrm>
              <a:off x="3263234" y="3812077"/>
              <a:ext cx="2468330" cy="227214"/>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1020"/>
                </a:lnSpc>
              </a:pPr>
              <a:r>
                <a:rPr lang="lt-LT" sz="850" dirty="0">
                  <a:solidFill>
                    <a:schemeClr val="bg2">
                      <a:lumMod val="50000"/>
                    </a:schemeClr>
                  </a:solidFill>
                </a:rPr>
                <a:t>II etapui pritarta</a:t>
              </a:r>
              <a:endParaRPr lang="en-GB" sz="850" dirty="0">
                <a:solidFill>
                  <a:schemeClr val="bg2">
                    <a:lumMod val="50000"/>
                  </a:schemeClr>
                </a:solidFill>
                <a:latin typeface="Avenir Next" panose="020B0503020202020204"/>
              </a:endParaRPr>
            </a:p>
          </p:txBody>
        </p:sp>
        <p:sp>
          <p:nvSpPr>
            <p:cNvPr id="7" name="TextBox 6">
              <a:extLst>
                <a:ext uri="{FF2B5EF4-FFF2-40B4-BE49-F238E27FC236}">
                  <a16:creationId xmlns:a16="http://schemas.microsoft.com/office/drawing/2014/main" id="{04B3FE07-9A5E-2B00-8CD4-890BDE2E2851}"/>
                </a:ext>
              </a:extLst>
            </p:cNvPr>
            <p:cNvSpPr txBox="1"/>
            <p:nvPr/>
          </p:nvSpPr>
          <p:spPr>
            <a:xfrm>
              <a:off x="3119267" y="4028619"/>
              <a:ext cx="2468330" cy="338554"/>
            </a:xfrm>
            <a:prstGeom prst="rect">
              <a:avLst/>
            </a:prstGeom>
            <a:noFill/>
          </p:spPr>
          <p:txBody>
            <a:bodyPr wrap="square">
              <a:spAutoFit/>
            </a:bodyPr>
            <a:lstStyle/>
            <a:p>
              <a:pPr algn="ctr"/>
              <a:r>
                <a:rPr lang="lt-LT" sz="800" dirty="0">
                  <a:solidFill>
                    <a:srgbClr val="000000"/>
                  </a:solidFill>
                </a:rPr>
                <a:t>Dėl nukelto pritarimo įvadinei ir tarpinei atskaitoms, pasikeitė galutinės ataskaitos parengimo terminas</a:t>
              </a:r>
              <a:endParaRPr lang="en-GB" sz="800" dirty="0">
                <a:solidFill>
                  <a:srgbClr val="000000"/>
                </a:solidFill>
                <a:latin typeface="Avenir Next" panose="020B0503020202020204"/>
              </a:endParaRPr>
            </a:p>
          </p:txBody>
        </p:sp>
        <p:sp>
          <p:nvSpPr>
            <p:cNvPr id="8" name="TextBox 7">
              <a:extLst>
                <a:ext uri="{FF2B5EF4-FFF2-40B4-BE49-F238E27FC236}">
                  <a16:creationId xmlns:a16="http://schemas.microsoft.com/office/drawing/2014/main" id="{1F56C235-8B48-48ED-C4B2-B1FEE0FDCFD7}"/>
                </a:ext>
              </a:extLst>
            </p:cNvPr>
            <p:cNvSpPr txBox="1"/>
            <p:nvPr/>
          </p:nvSpPr>
          <p:spPr>
            <a:xfrm>
              <a:off x="5989367" y="4026226"/>
              <a:ext cx="2468330" cy="338554"/>
            </a:xfrm>
            <a:prstGeom prst="rect">
              <a:avLst/>
            </a:prstGeom>
            <a:noFill/>
          </p:spPr>
          <p:txBody>
            <a:bodyPr wrap="square">
              <a:spAutoFit/>
            </a:bodyPr>
            <a:lstStyle/>
            <a:p>
              <a:pPr algn="ctr"/>
              <a:r>
                <a:rPr lang="lt-LT" sz="800" dirty="0">
                  <a:solidFill>
                    <a:srgbClr val="000000"/>
                  </a:solidFill>
                </a:rPr>
                <a:t>Gautos pirminės pastabos, viešam pristatymui pateikta pagal gautas pastabas pataisyta </a:t>
              </a:r>
              <a:r>
                <a:rPr lang="lt-LT" sz="800">
                  <a:solidFill>
                    <a:srgbClr val="000000"/>
                  </a:solidFill>
                </a:rPr>
                <a:t>projekto versija</a:t>
              </a:r>
              <a:endParaRPr lang="en-GB" sz="800" dirty="0">
                <a:solidFill>
                  <a:srgbClr val="000000"/>
                </a:solidFill>
                <a:latin typeface="Avenir Next" panose="020B0503020202020204"/>
              </a:endParaRPr>
            </a:p>
          </p:txBody>
        </p:sp>
      </p:grpSp>
    </p:spTree>
    <p:extLst>
      <p:ext uri="{BB962C8B-B14F-4D97-AF65-F5344CB8AC3E}">
        <p14:creationId xmlns:p14="http://schemas.microsoft.com/office/powerpoint/2010/main" val="245777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8102-A74A-2AC9-D7F8-926CF144FCB0}"/>
              </a:ext>
            </a:extLst>
          </p:cNvPr>
          <p:cNvSpPr>
            <a:spLocks noGrp="1"/>
          </p:cNvSpPr>
          <p:nvPr>
            <p:ph type="title"/>
          </p:nvPr>
        </p:nvSpPr>
        <p:spPr>
          <a:xfrm>
            <a:off x="533400" y="377468"/>
            <a:ext cx="8064500" cy="313163"/>
          </a:xfrm>
        </p:spPr>
        <p:txBody>
          <a:bodyPr/>
          <a:lstStyle/>
          <a:p>
            <a:r>
              <a:rPr lang="lt-LT" dirty="0">
                <a:solidFill>
                  <a:schemeClr val="tx1"/>
                </a:solidFill>
              </a:rPr>
              <a:t>II etapo</a:t>
            </a:r>
            <a:r>
              <a:rPr lang="en-GB" dirty="0">
                <a:solidFill>
                  <a:schemeClr val="tx1"/>
                </a:solidFill>
              </a:rPr>
              <a:t> – </a:t>
            </a:r>
            <a:r>
              <a:rPr lang="en-GB" dirty="0" err="1">
                <a:solidFill>
                  <a:schemeClr val="tx1"/>
                </a:solidFill>
              </a:rPr>
              <a:t>tarpin</a:t>
            </a:r>
            <a:r>
              <a:rPr lang="lt-LT" dirty="0">
                <a:solidFill>
                  <a:schemeClr val="tx1"/>
                </a:solidFill>
              </a:rPr>
              <a:t>ės ataskaitos </a:t>
            </a:r>
            <a:r>
              <a:rPr lang="en-GB" dirty="0" err="1">
                <a:solidFill>
                  <a:schemeClr val="tx1"/>
                </a:solidFill>
              </a:rPr>
              <a:t>rengimo</a:t>
            </a:r>
            <a:r>
              <a:rPr lang="lt-LT" dirty="0">
                <a:solidFill>
                  <a:schemeClr val="tx1"/>
                </a:solidFill>
              </a:rPr>
              <a:t> eiga</a:t>
            </a:r>
          </a:p>
        </p:txBody>
      </p:sp>
      <p:sp>
        <p:nvSpPr>
          <p:cNvPr id="3" name="Slide Number Placeholder 2">
            <a:extLst>
              <a:ext uri="{FF2B5EF4-FFF2-40B4-BE49-F238E27FC236}">
                <a16:creationId xmlns:a16="http://schemas.microsoft.com/office/drawing/2014/main" id="{6ADB5E55-87FA-E4E8-3DB8-EB919CE61D86}"/>
              </a:ext>
            </a:extLst>
          </p:cNvPr>
          <p:cNvSpPr>
            <a:spLocks noGrp="1"/>
          </p:cNvSpPr>
          <p:nvPr>
            <p:ph type="sldNum" sz="quarter" idx="12"/>
          </p:nvPr>
        </p:nvSpPr>
        <p:spPr/>
        <p:txBody>
          <a:bodyPr/>
          <a:lstStyle/>
          <a:p>
            <a:fld id="{42B1E8F1-27DF-3C4C-AF5E-F329429EDE92}" type="slidenum">
              <a:rPr lang="lt-LT" smtClean="0"/>
              <a:t>5</a:t>
            </a:fld>
            <a:endParaRPr lang="lt-LT"/>
          </a:p>
        </p:txBody>
      </p:sp>
      <p:grpSp>
        <p:nvGrpSpPr>
          <p:cNvPr id="44" name="Group 43">
            <a:extLst>
              <a:ext uri="{FF2B5EF4-FFF2-40B4-BE49-F238E27FC236}">
                <a16:creationId xmlns:a16="http://schemas.microsoft.com/office/drawing/2014/main" id="{4CA6E05C-3724-9B00-9D17-4021F557EB4F}"/>
              </a:ext>
            </a:extLst>
          </p:cNvPr>
          <p:cNvGrpSpPr/>
          <p:nvPr/>
        </p:nvGrpSpPr>
        <p:grpSpPr>
          <a:xfrm>
            <a:off x="877010" y="762127"/>
            <a:ext cx="7178198" cy="3305872"/>
            <a:chOff x="877010" y="1266127"/>
            <a:chExt cx="7178198" cy="3305872"/>
          </a:xfrm>
        </p:grpSpPr>
        <p:grpSp>
          <p:nvGrpSpPr>
            <p:cNvPr id="45" name="Group 44">
              <a:extLst>
                <a:ext uri="{FF2B5EF4-FFF2-40B4-BE49-F238E27FC236}">
                  <a16:creationId xmlns:a16="http://schemas.microsoft.com/office/drawing/2014/main" id="{9D5CCC58-8251-775D-EEBB-A86E001D532B}"/>
                </a:ext>
              </a:extLst>
            </p:cNvPr>
            <p:cNvGrpSpPr/>
            <p:nvPr/>
          </p:nvGrpSpPr>
          <p:grpSpPr>
            <a:xfrm>
              <a:off x="877010" y="1266127"/>
              <a:ext cx="3222498" cy="2587817"/>
              <a:chOff x="877010" y="1266127"/>
              <a:chExt cx="3222498" cy="2587817"/>
            </a:xfrm>
          </p:grpSpPr>
          <p:sp>
            <p:nvSpPr>
              <p:cNvPr id="67" name="TextBox 66">
                <a:extLst>
                  <a:ext uri="{FF2B5EF4-FFF2-40B4-BE49-F238E27FC236}">
                    <a16:creationId xmlns:a16="http://schemas.microsoft.com/office/drawing/2014/main" id="{5DAA38D0-2E76-D921-8797-12DC993C5D55}"/>
                  </a:ext>
                </a:extLst>
              </p:cNvPr>
              <p:cNvSpPr txBox="1"/>
              <p:nvPr/>
            </p:nvSpPr>
            <p:spPr>
              <a:xfrm>
                <a:off x="879231" y="1610322"/>
                <a:ext cx="1182689" cy="215444"/>
              </a:xfrm>
              <a:prstGeom prst="rect">
                <a:avLst/>
              </a:prstGeom>
              <a:noFill/>
            </p:spPr>
            <p:txBody>
              <a:bodyPr wrap="square">
                <a:spAutoFit/>
              </a:bodyPr>
              <a:lstStyle/>
              <a:p>
                <a:r>
                  <a:rPr lang="lt-LT" sz="800" b="1" dirty="0">
                    <a:solidFill>
                      <a:sysClr val="windowText" lastClr="000000"/>
                    </a:solidFill>
                  </a:rPr>
                  <a:t>2022</a:t>
                </a:r>
                <a:r>
                  <a:rPr lang="en-GB" sz="800" b="1" dirty="0">
                    <a:solidFill>
                      <a:sysClr val="windowText" lastClr="000000"/>
                    </a:solidFill>
                  </a:rPr>
                  <a:t> m. </a:t>
                </a:r>
                <a:r>
                  <a:rPr lang="lt-LT" sz="800" b="1" dirty="0">
                    <a:solidFill>
                      <a:sysClr val="windowText" lastClr="000000"/>
                    </a:solidFill>
                  </a:rPr>
                  <a:t>spalio 28 d.</a:t>
                </a:r>
                <a:endParaRPr lang="en-GB" sz="800" b="1" dirty="0">
                  <a:solidFill>
                    <a:sysClr val="windowText" lastClr="000000"/>
                  </a:solidFill>
                  <a:latin typeface="Avenir Next" panose="020B0503020202020204"/>
                </a:endParaRPr>
              </a:p>
            </p:txBody>
          </p:sp>
          <p:sp>
            <p:nvSpPr>
              <p:cNvPr id="68" name="Rectangle 67">
                <a:extLst>
                  <a:ext uri="{FF2B5EF4-FFF2-40B4-BE49-F238E27FC236}">
                    <a16:creationId xmlns:a16="http://schemas.microsoft.com/office/drawing/2014/main" id="{7E963605-F1A3-273E-8714-AB2091F05851}"/>
                  </a:ext>
                </a:extLst>
              </p:cNvPr>
              <p:cNvSpPr/>
              <p:nvPr/>
            </p:nvSpPr>
            <p:spPr>
              <a:xfrm>
                <a:off x="2059699" y="1576742"/>
                <a:ext cx="2039809"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 ataskaita (integravimo modeliai)</a:t>
                </a:r>
                <a:endParaRPr lang="en-GB" sz="800" dirty="0">
                  <a:solidFill>
                    <a:sysClr val="windowText" lastClr="000000"/>
                  </a:solidFill>
                  <a:latin typeface="Avenir Next" panose="020B0503020202020204"/>
                </a:endParaRPr>
              </a:p>
            </p:txBody>
          </p:sp>
          <p:sp>
            <p:nvSpPr>
              <p:cNvPr id="69" name="TextBox 68">
                <a:extLst>
                  <a:ext uri="{FF2B5EF4-FFF2-40B4-BE49-F238E27FC236}">
                    <a16:creationId xmlns:a16="http://schemas.microsoft.com/office/drawing/2014/main" id="{9B5C58AF-F262-5A2A-542C-1AFBEC2BDD13}"/>
                  </a:ext>
                </a:extLst>
              </p:cNvPr>
              <p:cNvSpPr txBox="1"/>
              <p:nvPr/>
            </p:nvSpPr>
            <p:spPr>
              <a:xfrm>
                <a:off x="889923" y="2465605"/>
                <a:ext cx="118268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lapkričio 25 d.</a:t>
                </a:r>
                <a:endParaRPr lang="en-GB" sz="800" dirty="0"/>
              </a:p>
            </p:txBody>
          </p:sp>
          <p:sp>
            <p:nvSpPr>
              <p:cNvPr id="70" name="Rectangle 69">
                <a:extLst>
                  <a:ext uri="{FF2B5EF4-FFF2-40B4-BE49-F238E27FC236}">
                    <a16:creationId xmlns:a16="http://schemas.microsoft.com/office/drawing/2014/main" id="{28143E69-E523-17B0-8F2A-76B300D2594A}"/>
                  </a:ext>
                </a:extLst>
              </p:cNvPr>
              <p:cNvSpPr/>
              <p:nvPr/>
            </p:nvSpPr>
            <p:spPr>
              <a:xfrm>
                <a:off x="2059699" y="2448640"/>
                <a:ext cx="2039809"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 ataskaita su pataisymais (integravimo modeliai)</a:t>
                </a:r>
                <a:endParaRPr lang="en-GB" sz="800" dirty="0">
                  <a:solidFill>
                    <a:sysClr val="windowText" lastClr="000000"/>
                  </a:solidFill>
                </a:endParaRPr>
              </a:p>
            </p:txBody>
          </p:sp>
          <p:sp>
            <p:nvSpPr>
              <p:cNvPr id="71" name="TextBox 70">
                <a:extLst>
                  <a:ext uri="{FF2B5EF4-FFF2-40B4-BE49-F238E27FC236}">
                    <a16:creationId xmlns:a16="http://schemas.microsoft.com/office/drawing/2014/main" id="{F7918B4E-6528-4BCC-4FE2-D752BA09D842}"/>
                  </a:ext>
                </a:extLst>
              </p:cNvPr>
              <p:cNvSpPr txBox="1"/>
              <p:nvPr/>
            </p:nvSpPr>
            <p:spPr>
              <a:xfrm>
                <a:off x="889923" y="2756307"/>
                <a:ext cx="118268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lapkričio 29 d.</a:t>
                </a:r>
                <a:endParaRPr lang="en-GB" sz="800" dirty="0"/>
              </a:p>
            </p:txBody>
          </p:sp>
          <p:sp>
            <p:nvSpPr>
              <p:cNvPr id="72" name="Rectangle 71">
                <a:extLst>
                  <a:ext uri="{FF2B5EF4-FFF2-40B4-BE49-F238E27FC236}">
                    <a16:creationId xmlns:a16="http://schemas.microsoft.com/office/drawing/2014/main" id="{D06AD9F2-2841-D0C2-4F9C-A68C56BF11CA}"/>
                  </a:ext>
                </a:extLst>
              </p:cNvPr>
              <p:cNvSpPr/>
              <p:nvPr/>
            </p:nvSpPr>
            <p:spPr>
              <a:xfrm>
                <a:off x="2059699" y="2738411"/>
                <a:ext cx="2039809" cy="24622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tarpinės ataskaitos pristatymas Komitetui (integravimo modeliai)</a:t>
                </a:r>
                <a:endParaRPr lang="en-GB" sz="800" dirty="0">
                  <a:solidFill>
                    <a:sysClr val="windowText" lastClr="000000"/>
                  </a:solidFill>
                </a:endParaRPr>
              </a:p>
            </p:txBody>
          </p:sp>
          <p:sp>
            <p:nvSpPr>
              <p:cNvPr id="73" name="TextBox 72">
                <a:extLst>
                  <a:ext uri="{FF2B5EF4-FFF2-40B4-BE49-F238E27FC236}">
                    <a16:creationId xmlns:a16="http://schemas.microsoft.com/office/drawing/2014/main" id="{C91F70CB-D9F0-9F09-8C1D-FC30BFB7CAA4}"/>
                  </a:ext>
                </a:extLst>
              </p:cNvPr>
              <p:cNvSpPr txBox="1"/>
              <p:nvPr/>
            </p:nvSpPr>
            <p:spPr>
              <a:xfrm>
                <a:off x="889923" y="3337711"/>
                <a:ext cx="118268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sausio 26 d.</a:t>
                </a:r>
                <a:endParaRPr lang="en-GB" sz="800" dirty="0"/>
              </a:p>
            </p:txBody>
          </p:sp>
          <p:sp>
            <p:nvSpPr>
              <p:cNvPr id="74" name="Rectangle 73">
                <a:extLst>
                  <a:ext uri="{FF2B5EF4-FFF2-40B4-BE49-F238E27FC236}">
                    <a16:creationId xmlns:a16="http://schemas.microsoft.com/office/drawing/2014/main" id="{7D8966A7-8913-332D-2AA6-3608BE6DCCFD}"/>
                  </a:ext>
                </a:extLst>
              </p:cNvPr>
              <p:cNvSpPr/>
              <p:nvPr/>
            </p:nvSpPr>
            <p:spPr>
              <a:xfrm>
                <a:off x="2059699" y="3317953"/>
                <a:ext cx="2039809" cy="24622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tarpinės ataskaitos pristatymas ŽŪM</a:t>
                </a:r>
                <a:endParaRPr lang="en-GB" sz="800" dirty="0">
                  <a:solidFill>
                    <a:sysClr val="windowText" lastClr="000000"/>
                  </a:solidFill>
                </a:endParaRPr>
              </a:p>
            </p:txBody>
          </p:sp>
          <p:sp>
            <p:nvSpPr>
              <p:cNvPr id="75" name="TextBox 74">
                <a:extLst>
                  <a:ext uri="{FF2B5EF4-FFF2-40B4-BE49-F238E27FC236}">
                    <a16:creationId xmlns:a16="http://schemas.microsoft.com/office/drawing/2014/main" id="{19C8AC74-CD38-3D90-EBCC-5E95219D5F0A}"/>
                  </a:ext>
                </a:extLst>
              </p:cNvPr>
              <p:cNvSpPr txBox="1"/>
              <p:nvPr/>
            </p:nvSpPr>
            <p:spPr>
              <a:xfrm>
                <a:off x="889923" y="2174903"/>
                <a:ext cx="1182689" cy="215444"/>
              </a:xfrm>
              <a:prstGeom prst="rect">
                <a:avLst/>
              </a:prstGeom>
              <a:noFill/>
            </p:spPr>
            <p:txBody>
              <a:bodyPr wrap="square">
                <a:spAutoFit/>
              </a:bodyPr>
              <a:lstStyle/>
              <a:p>
                <a:r>
                  <a:rPr lang="lt-LT" sz="800" b="1" dirty="0">
                    <a:solidFill>
                      <a:sysClr val="windowText" lastClr="000000"/>
                    </a:solidFill>
                  </a:rPr>
                  <a:t>2022</a:t>
                </a:r>
                <a:r>
                  <a:rPr lang="en-GB" sz="800" b="1" dirty="0">
                    <a:solidFill>
                      <a:sysClr val="windowText" lastClr="000000"/>
                    </a:solidFill>
                  </a:rPr>
                  <a:t> m. </a:t>
                </a:r>
                <a:r>
                  <a:rPr lang="lt-LT" sz="800" b="1" dirty="0">
                    <a:solidFill>
                      <a:sysClr val="windowText" lastClr="000000"/>
                    </a:solidFill>
                  </a:rPr>
                  <a:t>lapkričio 15 d.</a:t>
                </a:r>
                <a:endParaRPr lang="en-GB" sz="800" b="1" dirty="0">
                  <a:solidFill>
                    <a:sysClr val="windowText" lastClr="000000"/>
                  </a:solidFill>
                  <a:latin typeface="Avenir Next" panose="020B0503020202020204"/>
                </a:endParaRPr>
              </a:p>
            </p:txBody>
          </p:sp>
          <p:sp>
            <p:nvSpPr>
              <p:cNvPr id="76" name="Rectangle 75">
                <a:extLst>
                  <a:ext uri="{FF2B5EF4-FFF2-40B4-BE49-F238E27FC236}">
                    <a16:creationId xmlns:a16="http://schemas.microsoft.com/office/drawing/2014/main" id="{EE111527-B867-3530-2226-BC831B2C62F7}"/>
                  </a:ext>
                </a:extLst>
              </p:cNvPr>
              <p:cNvSpPr/>
              <p:nvPr/>
            </p:nvSpPr>
            <p:spPr>
              <a:xfrm>
                <a:off x="2059699" y="2158869"/>
                <a:ext cx="2039809" cy="246220"/>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Pastabų teikimas tarpinei ataskaitai (integravimo modeliai)</a:t>
                </a:r>
                <a:endParaRPr lang="en-GB" sz="800" dirty="0">
                  <a:solidFill>
                    <a:sysClr val="windowText" lastClr="000000"/>
                  </a:solidFill>
                  <a:latin typeface="Avenir Next" panose="020B0503020202020204"/>
                </a:endParaRPr>
              </a:p>
            </p:txBody>
          </p:sp>
          <p:sp>
            <p:nvSpPr>
              <p:cNvPr id="77" name="TextBox 76">
                <a:extLst>
                  <a:ext uri="{FF2B5EF4-FFF2-40B4-BE49-F238E27FC236}">
                    <a16:creationId xmlns:a16="http://schemas.microsoft.com/office/drawing/2014/main" id="{4196B9A6-6F95-921C-F47D-455695730F14}"/>
                  </a:ext>
                </a:extLst>
              </p:cNvPr>
              <p:cNvSpPr txBox="1"/>
              <p:nvPr/>
            </p:nvSpPr>
            <p:spPr>
              <a:xfrm>
                <a:off x="889923" y="3047009"/>
                <a:ext cx="118268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gruodžio 7 d.</a:t>
                </a:r>
                <a:endParaRPr lang="en-GB" sz="800" dirty="0"/>
              </a:p>
            </p:txBody>
          </p:sp>
          <p:sp>
            <p:nvSpPr>
              <p:cNvPr id="78" name="Rectangle 77">
                <a:extLst>
                  <a:ext uri="{FF2B5EF4-FFF2-40B4-BE49-F238E27FC236}">
                    <a16:creationId xmlns:a16="http://schemas.microsoft.com/office/drawing/2014/main" id="{3BA35F62-FBD2-7662-7244-FEAFCF1C99F7}"/>
                  </a:ext>
                </a:extLst>
              </p:cNvPr>
              <p:cNvSpPr/>
              <p:nvPr/>
            </p:nvSpPr>
            <p:spPr>
              <a:xfrm>
                <a:off x="2059699" y="3028182"/>
                <a:ext cx="2039809" cy="246220"/>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Komiteto pastabų teikimas tarpinei ataskaitai (integravimo modeliai) </a:t>
                </a:r>
                <a:endParaRPr lang="en-GB" sz="800" dirty="0">
                  <a:solidFill>
                    <a:sysClr val="windowText" lastClr="000000"/>
                  </a:solidFill>
                </a:endParaRPr>
              </a:p>
            </p:txBody>
          </p:sp>
          <p:sp>
            <p:nvSpPr>
              <p:cNvPr id="79" name="TextBox 78">
                <a:extLst>
                  <a:ext uri="{FF2B5EF4-FFF2-40B4-BE49-F238E27FC236}">
                    <a16:creationId xmlns:a16="http://schemas.microsoft.com/office/drawing/2014/main" id="{C1F5548B-A961-E76B-8AB0-15CDA2696563}"/>
                  </a:ext>
                </a:extLst>
              </p:cNvPr>
              <p:cNvSpPr txBox="1"/>
              <p:nvPr/>
            </p:nvSpPr>
            <p:spPr>
              <a:xfrm>
                <a:off x="889923" y="3628413"/>
                <a:ext cx="118268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sausio 30 d.</a:t>
                </a:r>
                <a:endParaRPr lang="en-GB" sz="800" dirty="0"/>
              </a:p>
            </p:txBody>
          </p:sp>
          <p:sp>
            <p:nvSpPr>
              <p:cNvPr id="80" name="Rectangle 79">
                <a:extLst>
                  <a:ext uri="{FF2B5EF4-FFF2-40B4-BE49-F238E27FC236}">
                    <a16:creationId xmlns:a16="http://schemas.microsoft.com/office/drawing/2014/main" id="{E3508E9A-CADB-4451-D32C-8F6B03977785}"/>
                  </a:ext>
                </a:extLst>
              </p:cNvPr>
              <p:cNvSpPr/>
              <p:nvPr/>
            </p:nvSpPr>
            <p:spPr>
              <a:xfrm>
                <a:off x="2059699" y="3607724"/>
                <a:ext cx="2039809" cy="246220"/>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Pastabos po</a:t>
                </a:r>
                <a:r>
                  <a:rPr lang="en-GB" sz="800" dirty="0">
                    <a:solidFill>
                      <a:sysClr val="windowText" lastClr="000000"/>
                    </a:solidFill>
                  </a:rPr>
                  <a:t> </a:t>
                </a:r>
                <a:r>
                  <a:rPr lang="lt-LT" sz="800" dirty="0">
                    <a:solidFill>
                      <a:sysClr val="windowText" lastClr="000000"/>
                    </a:solidFill>
                  </a:rPr>
                  <a:t>pristatymo ŽŪM</a:t>
                </a:r>
                <a:endParaRPr lang="en-GB" sz="800" dirty="0">
                  <a:solidFill>
                    <a:sysClr val="windowText" lastClr="000000"/>
                  </a:solidFill>
                </a:endParaRPr>
              </a:p>
            </p:txBody>
          </p:sp>
          <p:sp>
            <p:nvSpPr>
              <p:cNvPr id="81" name="TextBox 80">
                <a:extLst>
                  <a:ext uri="{FF2B5EF4-FFF2-40B4-BE49-F238E27FC236}">
                    <a16:creationId xmlns:a16="http://schemas.microsoft.com/office/drawing/2014/main" id="{3634CB5D-277B-F00D-1F6E-187AE5BD0A22}"/>
                  </a:ext>
                </a:extLst>
              </p:cNvPr>
              <p:cNvSpPr txBox="1"/>
              <p:nvPr/>
            </p:nvSpPr>
            <p:spPr>
              <a:xfrm>
                <a:off x="877010" y="1291205"/>
                <a:ext cx="1182689" cy="215444"/>
              </a:xfrm>
              <a:prstGeom prst="rect">
                <a:avLst/>
              </a:prstGeom>
              <a:noFill/>
            </p:spPr>
            <p:txBody>
              <a:bodyPr wrap="square">
                <a:spAutoFit/>
              </a:bodyPr>
              <a:lstStyle/>
              <a:p>
                <a:r>
                  <a:rPr lang="lt-LT" sz="800" b="1" dirty="0">
                    <a:solidFill>
                      <a:sysClr val="windowText" lastClr="000000"/>
                    </a:solidFill>
                  </a:rPr>
                  <a:t>2022</a:t>
                </a:r>
                <a:r>
                  <a:rPr lang="en-GB" sz="800" b="1" dirty="0">
                    <a:solidFill>
                      <a:sysClr val="windowText" lastClr="000000"/>
                    </a:solidFill>
                  </a:rPr>
                  <a:t> m. rugs</a:t>
                </a:r>
                <a:r>
                  <a:rPr lang="lt-LT" sz="800" b="1" dirty="0">
                    <a:solidFill>
                      <a:sysClr val="windowText" lastClr="000000"/>
                    </a:solidFill>
                  </a:rPr>
                  <a:t>ė</a:t>
                </a:r>
                <a:r>
                  <a:rPr lang="en-GB" sz="800" b="1" dirty="0">
                    <a:solidFill>
                      <a:sysClr val="windowText" lastClr="000000"/>
                    </a:solidFill>
                  </a:rPr>
                  <a:t>jo 6</a:t>
                </a:r>
                <a:r>
                  <a:rPr lang="lt-LT" sz="800" b="1" dirty="0">
                    <a:solidFill>
                      <a:sysClr val="windowText" lastClr="000000"/>
                    </a:solidFill>
                  </a:rPr>
                  <a:t> d.</a:t>
                </a:r>
                <a:endParaRPr lang="en-GB" sz="800" b="1" dirty="0">
                  <a:solidFill>
                    <a:sysClr val="windowText" lastClr="000000"/>
                  </a:solidFill>
                  <a:latin typeface="Avenir Next" panose="020B0503020202020204"/>
                </a:endParaRPr>
              </a:p>
            </p:txBody>
          </p:sp>
          <p:sp>
            <p:nvSpPr>
              <p:cNvPr id="82" name="Rectangle 81">
                <a:extLst>
                  <a:ext uri="{FF2B5EF4-FFF2-40B4-BE49-F238E27FC236}">
                    <a16:creationId xmlns:a16="http://schemas.microsoft.com/office/drawing/2014/main" id="{F525A4F3-02F2-44EC-9785-995925A9208E}"/>
                  </a:ext>
                </a:extLst>
              </p:cNvPr>
              <p:cNvSpPr/>
              <p:nvPr/>
            </p:nvSpPr>
            <p:spPr>
              <a:xfrm>
                <a:off x="2059699" y="1266127"/>
                <a:ext cx="2039809" cy="246220"/>
              </a:xfrm>
              <a:prstGeom prst="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pradžia</a:t>
                </a:r>
                <a:endParaRPr lang="en-GB" sz="800" dirty="0">
                  <a:solidFill>
                    <a:sysClr val="windowText" lastClr="000000"/>
                  </a:solidFill>
                  <a:latin typeface="Avenir Next" panose="020B0503020202020204"/>
                </a:endParaRPr>
              </a:p>
            </p:txBody>
          </p:sp>
          <p:sp>
            <p:nvSpPr>
              <p:cNvPr id="83" name="TextBox 82">
                <a:extLst>
                  <a:ext uri="{FF2B5EF4-FFF2-40B4-BE49-F238E27FC236}">
                    <a16:creationId xmlns:a16="http://schemas.microsoft.com/office/drawing/2014/main" id="{A6BD0526-4BF3-D776-51D7-A66581D601A8}"/>
                  </a:ext>
                </a:extLst>
              </p:cNvPr>
              <p:cNvSpPr txBox="1"/>
              <p:nvPr/>
            </p:nvSpPr>
            <p:spPr>
              <a:xfrm>
                <a:off x="878007" y="1897127"/>
                <a:ext cx="1182689" cy="215444"/>
              </a:xfrm>
              <a:prstGeom prst="rect">
                <a:avLst/>
              </a:prstGeom>
              <a:noFill/>
            </p:spPr>
            <p:txBody>
              <a:bodyPr wrap="square">
                <a:spAutoFit/>
              </a:bodyPr>
              <a:lstStyle/>
              <a:p>
                <a:r>
                  <a:rPr lang="lt-LT" sz="800" b="1" dirty="0">
                    <a:solidFill>
                      <a:sysClr val="windowText" lastClr="000000"/>
                    </a:solidFill>
                  </a:rPr>
                  <a:t>2022</a:t>
                </a:r>
                <a:r>
                  <a:rPr lang="en-GB" sz="800" b="1" dirty="0">
                    <a:solidFill>
                      <a:sysClr val="windowText" lastClr="000000"/>
                    </a:solidFill>
                  </a:rPr>
                  <a:t> m. </a:t>
                </a:r>
                <a:r>
                  <a:rPr lang="lt-LT" sz="800" b="1" dirty="0">
                    <a:solidFill>
                      <a:sysClr val="windowText" lastClr="000000"/>
                    </a:solidFill>
                  </a:rPr>
                  <a:t>spalio 28 d.</a:t>
                </a:r>
                <a:endParaRPr lang="en-GB" sz="800" b="1" dirty="0">
                  <a:solidFill>
                    <a:sysClr val="windowText" lastClr="000000"/>
                  </a:solidFill>
                  <a:latin typeface="Avenir Next" panose="020B0503020202020204"/>
                </a:endParaRPr>
              </a:p>
            </p:txBody>
          </p:sp>
          <p:sp>
            <p:nvSpPr>
              <p:cNvPr id="84" name="Rectangle 83">
                <a:extLst>
                  <a:ext uri="{FF2B5EF4-FFF2-40B4-BE49-F238E27FC236}">
                    <a16:creationId xmlns:a16="http://schemas.microsoft.com/office/drawing/2014/main" id="{03AFA5C0-6F0F-72A2-96FD-137A2B07196E}"/>
                  </a:ext>
                </a:extLst>
              </p:cNvPr>
              <p:cNvSpPr/>
              <p:nvPr/>
            </p:nvSpPr>
            <p:spPr>
              <a:xfrm>
                <a:off x="2059699" y="1863547"/>
                <a:ext cx="2039809" cy="24622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tarpinės ataskaitos pristatymas Užsakovui (integravimo modeliai)</a:t>
                </a:r>
                <a:endParaRPr lang="en-GB" sz="800" dirty="0">
                  <a:solidFill>
                    <a:sysClr val="windowText" lastClr="000000"/>
                  </a:solidFill>
                  <a:latin typeface="Avenir Next" panose="020B0503020202020204"/>
                </a:endParaRPr>
              </a:p>
            </p:txBody>
          </p:sp>
        </p:grpSp>
        <p:grpSp>
          <p:nvGrpSpPr>
            <p:cNvPr id="46" name="Group 45">
              <a:extLst>
                <a:ext uri="{FF2B5EF4-FFF2-40B4-BE49-F238E27FC236}">
                  <a16:creationId xmlns:a16="http://schemas.microsoft.com/office/drawing/2014/main" id="{C8B55237-4018-B211-2A6A-4B8E7F9487E8}"/>
                </a:ext>
              </a:extLst>
            </p:cNvPr>
            <p:cNvGrpSpPr/>
            <p:nvPr/>
          </p:nvGrpSpPr>
          <p:grpSpPr>
            <a:xfrm>
              <a:off x="4804117" y="1266127"/>
              <a:ext cx="3251091" cy="3305872"/>
              <a:chOff x="4804117" y="1289556"/>
              <a:chExt cx="3251091" cy="3305872"/>
            </a:xfrm>
          </p:grpSpPr>
          <p:sp>
            <p:nvSpPr>
              <p:cNvPr id="47" name="TextBox 46">
                <a:extLst>
                  <a:ext uri="{FF2B5EF4-FFF2-40B4-BE49-F238E27FC236}">
                    <a16:creationId xmlns:a16="http://schemas.microsoft.com/office/drawing/2014/main" id="{B37C0444-92C3-70EE-A9F3-0EB5F2567F0B}"/>
                  </a:ext>
                </a:extLst>
              </p:cNvPr>
              <p:cNvSpPr txBox="1"/>
              <p:nvPr/>
            </p:nvSpPr>
            <p:spPr>
              <a:xfrm>
                <a:off x="4804117" y="1310245"/>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vasario 10 d.</a:t>
                </a:r>
                <a:endParaRPr lang="en-GB" sz="800" dirty="0"/>
              </a:p>
            </p:txBody>
          </p:sp>
          <p:sp>
            <p:nvSpPr>
              <p:cNvPr id="48" name="Rectangle 47">
                <a:extLst>
                  <a:ext uri="{FF2B5EF4-FFF2-40B4-BE49-F238E27FC236}">
                    <a16:creationId xmlns:a16="http://schemas.microsoft.com/office/drawing/2014/main" id="{A4F5B8B8-E94A-735C-1B81-CE570B81EF04}"/>
                  </a:ext>
                </a:extLst>
              </p:cNvPr>
              <p:cNvSpPr/>
              <p:nvPr/>
            </p:nvSpPr>
            <p:spPr>
              <a:xfrm>
                <a:off x="6014008" y="1289556"/>
                <a:ext cx="2041200"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tarpinės ataskaitos su pataisymais ir papildymais pateikimas</a:t>
                </a:r>
                <a:endParaRPr lang="en-GB" sz="800" dirty="0">
                  <a:solidFill>
                    <a:sysClr val="windowText" lastClr="000000"/>
                  </a:solidFill>
                </a:endParaRPr>
              </a:p>
            </p:txBody>
          </p:sp>
          <p:sp>
            <p:nvSpPr>
              <p:cNvPr id="49" name="TextBox 48">
                <a:extLst>
                  <a:ext uri="{FF2B5EF4-FFF2-40B4-BE49-F238E27FC236}">
                    <a16:creationId xmlns:a16="http://schemas.microsoft.com/office/drawing/2014/main" id="{79F32623-8F1A-5520-34C8-BDAE2D2E9F1D}"/>
                  </a:ext>
                </a:extLst>
              </p:cNvPr>
              <p:cNvSpPr txBox="1"/>
              <p:nvPr/>
            </p:nvSpPr>
            <p:spPr>
              <a:xfrm>
                <a:off x="4804117" y="1594763"/>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vasario 24 d.</a:t>
                </a:r>
                <a:endParaRPr lang="en-GB" sz="800" dirty="0"/>
              </a:p>
            </p:txBody>
          </p:sp>
          <p:sp>
            <p:nvSpPr>
              <p:cNvPr id="50" name="Rectangle 49">
                <a:extLst>
                  <a:ext uri="{FF2B5EF4-FFF2-40B4-BE49-F238E27FC236}">
                    <a16:creationId xmlns:a16="http://schemas.microsoft.com/office/drawing/2014/main" id="{71C9527A-650A-D87B-CF5C-CDF6779ADED0}"/>
                  </a:ext>
                </a:extLst>
              </p:cNvPr>
              <p:cNvSpPr/>
              <p:nvPr/>
            </p:nvSpPr>
            <p:spPr>
              <a:xfrm>
                <a:off x="6014008" y="1579327"/>
                <a:ext cx="2041200" cy="24622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tarpinės ataskaitos viešas pristatymas</a:t>
                </a:r>
                <a:endParaRPr lang="en-GB" sz="800" dirty="0">
                  <a:solidFill>
                    <a:sysClr val="windowText" lastClr="000000"/>
                  </a:solidFill>
                </a:endParaRPr>
              </a:p>
            </p:txBody>
          </p:sp>
          <p:sp>
            <p:nvSpPr>
              <p:cNvPr id="51" name="TextBox 50">
                <a:extLst>
                  <a:ext uri="{FF2B5EF4-FFF2-40B4-BE49-F238E27FC236}">
                    <a16:creationId xmlns:a16="http://schemas.microsoft.com/office/drawing/2014/main" id="{9F31FC70-8C03-5AE1-42F0-862EB86D63F2}"/>
                  </a:ext>
                </a:extLst>
              </p:cNvPr>
              <p:cNvSpPr txBox="1"/>
              <p:nvPr/>
            </p:nvSpPr>
            <p:spPr>
              <a:xfrm>
                <a:off x="4804117" y="1880109"/>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kovo 21 d.</a:t>
                </a:r>
                <a:endParaRPr lang="en-GB" sz="800" dirty="0"/>
              </a:p>
            </p:txBody>
          </p:sp>
          <p:sp>
            <p:nvSpPr>
              <p:cNvPr id="52" name="Rectangle 51">
                <a:extLst>
                  <a:ext uri="{FF2B5EF4-FFF2-40B4-BE49-F238E27FC236}">
                    <a16:creationId xmlns:a16="http://schemas.microsoft.com/office/drawing/2014/main" id="{9CB413CE-B970-4C75-A5BF-7052E88E4206}"/>
                  </a:ext>
                </a:extLst>
              </p:cNvPr>
              <p:cNvSpPr/>
              <p:nvPr/>
            </p:nvSpPr>
            <p:spPr>
              <a:xfrm>
                <a:off x="6014008" y="1869098"/>
                <a:ext cx="2041200" cy="246220"/>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Pastabų teikimas tarpinei ataskaitai</a:t>
                </a:r>
                <a:endParaRPr lang="en-GB" sz="800" dirty="0">
                  <a:solidFill>
                    <a:sysClr val="windowText" lastClr="000000"/>
                  </a:solidFill>
                </a:endParaRPr>
              </a:p>
            </p:txBody>
          </p:sp>
          <p:sp>
            <p:nvSpPr>
              <p:cNvPr id="53" name="TextBox 52">
                <a:extLst>
                  <a:ext uri="{FF2B5EF4-FFF2-40B4-BE49-F238E27FC236}">
                    <a16:creationId xmlns:a16="http://schemas.microsoft.com/office/drawing/2014/main" id="{1615EA4A-8DFA-9813-308E-752D87C41CD5}"/>
                  </a:ext>
                </a:extLst>
              </p:cNvPr>
              <p:cNvSpPr txBox="1"/>
              <p:nvPr/>
            </p:nvSpPr>
            <p:spPr>
              <a:xfrm>
                <a:off x="4804117" y="2179793"/>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balandžio 6 d.</a:t>
                </a:r>
                <a:endParaRPr lang="en-GB" sz="800" dirty="0"/>
              </a:p>
            </p:txBody>
          </p:sp>
          <p:sp>
            <p:nvSpPr>
              <p:cNvPr id="54" name="Rectangle 53">
                <a:extLst>
                  <a:ext uri="{FF2B5EF4-FFF2-40B4-BE49-F238E27FC236}">
                    <a16:creationId xmlns:a16="http://schemas.microsoft.com/office/drawing/2014/main" id="{B391852E-4C5B-3643-76A2-D43AE500490A}"/>
                  </a:ext>
                </a:extLst>
              </p:cNvPr>
              <p:cNvSpPr/>
              <p:nvPr/>
            </p:nvSpPr>
            <p:spPr>
              <a:xfrm>
                <a:off x="6014008" y="2158869"/>
                <a:ext cx="2041200"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Pataisytos vandenų sektoriaus dalies papildomas teikimas </a:t>
                </a:r>
                <a:r>
                  <a:rPr lang="lt-LT" sz="800" dirty="0" err="1">
                    <a:solidFill>
                      <a:sysClr val="windowText" lastClr="000000"/>
                    </a:solidFill>
                  </a:rPr>
                  <a:t>suinter</a:t>
                </a:r>
                <a:r>
                  <a:rPr lang="lt-LT" sz="800" dirty="0">
                    <a:solidFill>
                      <a:sysClr val="windowText" lastClr="000000"/>
                    </a:solidFill>
                  </a:rPr>
                  <a:t>. šalims</a:t>
                </a:r>
                <a:endParaRPr lang="en-GB" sz="800" dirty="0">
                  <a:solidFill>
                    <a:sysClr val="windowText" lastClr="000000"/>
                  </a:solidFill>
                </a:endParaRPr>
              </a:p>
            </p:txBody>
          </p:sp>
          <p:sp>
            <p:nvSpPr>
              <p:cNvPr id="55" name="TextBox 54">
                <a:extLst>
                  <a:ext uri="{FF2B5EF4-FFF2-40B4-BE49-F238E27FC236}">
                    <a16:creationId xmlns:a16="http://schemas.microsoft.com/office/drawing/2014/main" id="{76A874F1-4E7E-AA2D-2B1D-39E0E400094A}"/>
                  </a:ext>
                </a:extLst>
              </p:cNvPr>
              <p:cNvSpPr txBox="1"/>
              <p:nvPr/>
            </p:nvSpPr>
            <p:spPr>
              <a:xfrm>
                <a:off x="4804117" y="2752264"/>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balandžio 21 d.</a:t>
                </a:r>
                <a:endParaRPr lang="en-GB" sz="800" dirty="0"/>
              </a:p>
            </p:txBody>
          </p:sp>
          <p:sp>
            <p:nvSpPr>
              <p:cNvPr id="56" name="Rectangle 55">
                <a:extLst>
                  <a:ext uri="{FF2B5EF4-FFF2-40B4-BE49-F238E27FC236}">
                    <a16:creationId xmlns:a16="http://schemas.microsoft.com/office/drawing/2014/main" id="{7846E79E-B368-5E74-EC17-0F0D975A5C34}"/>
                  </a:ext>
                </a:extLst>
              </p:cNvPr>
              <p:cNvSpPr/>
              <p:nvPr/>
            </p:nvSpPr>
            <p:spPr>
              <a:xfrm>
                <a:off x="6014008" y="2741788"/>
                <a:ext cx="2041200"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pataisyt</a:t>
                </a:r>
                <a:r>
                  <a:rPr lang="en-GB" sz="800" dirty="0">
                    <a:solidFill>
                      <a:sysClr val="windowText" lastClr="000000"/>
                    </a:solidFill>
                  </a:rPr>
                  <a:t>o</a:t>
                </a:r>
                <a:r>
                  <a:rPr lang="lt-LT" sz="800" dirty="0">
                    <a:solidFill>
                      <a:sysClr val="windowText" lastClr="000000"/>
                    </a:solidFill>
                  </a:rPr>
                  <a:t>s tarpinės ataskaitos pateikimas</a:t>
                </a:r>
                <a:endParaRPr lang="en-GB" sz="800" dirty="0">
                  <a:solidFill>
                    <a:sysClr val="windowText" lastClr="000000"/>
                  </a:solidFill>
                </a:endParaRPr>
              </a:p>
            </p:txBody>
          </p:sp>
          <p:sp>
            <p:nvSpPr>
              <p:cNvPr id="57" name="TextBox 56">
                <a:extLst>
                  <a:ext uri="{FF2B5EF4-FFF2-40B4-BE49-F238E27FC236}">
                    <a16:creationId xmlns:a16="http://schemas.microsoft.com/office/drawing/2014/main" id="{176C12BF-25E4-8CCF-814C-DAE54014E3C0}"/>
                  </a:ext>
                </a:extLst>
              </p:cNvPr>
              <p:cNvSpPr txBox="1"/>
              <p:nvPr/>
            </p:nvSpPr>
            <p:spPr>
              <a:xfrm>
                <a:off x="4804117" y="3045219"/>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balandžio 28 d.</a:t>
                </a:r>
                <a:endParaRPr lang="en-GB" sz="800" dirty="0"/>
              </a:p>
            </p:txBody>
          </p:sp>
          <p:sp>
            <p:nvSpPr>
              <p:cNvPr id="58" name="Rectangle 57">
                <a:extLst>
                  <a:ext uri="{FF2B5EF4-FFF2-40B4-BE49-F238E27FC236}">
                    <a16:creationId xmlns:a16="http://schemas.microsoft.com/office/drawing/2014/main" id="{7A06B016-717D-D4B6-2C2F-4A03B0CECA72}"/>
                  </a:ext>
                </a:extLst>
              </p:cNvPr>
              <p:cNvSpPr/>
              <p:nvPr/>
            </p:nvSpPr>
            <p:spPr>
              <a:xfrm>
                <a:off x="6014008" y="3031559"/>
                <a:ext cx="2041200"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pataisyt</a:t>
                </a:r>
                <a:r>
                  <a:rPr lang="en-GB" sz="800" dirty="0">
                    <a:solidFill>
                      <a:sysClr val="windowText" lastClr="000000"/>
                    </a:solidFill>
                  </a:rPr>
                  <a:t>o</a:t>
                </a:r>
                <a:r>
                  <a:rPr lang="lt-LT" sz="800" dirty="0">
                    <a:solidFill>
                      <a:sysClr val="windowText" lastClr="000000"/>
                    </a:solidFill>
                  </a:rPr>
                  <a:t>s tarpinės ataskaitos pateikimas Komitetui</a:t>
                </a:r>
                <a:endParaRPr lang="en-GB" sz="800" dirty="0">
                  <a:solidFill>
                    <a:sysClr val="windowText" lastClr="000000"/>
                  </a:solidFill>
                </a:endParaRPr>
              </a:p>
            </p:txBody>
          </p:sp>
          <p:sp>
            <p:nvSpPr>
              <p:cNvPr id="59" name="TextBox 58">
                <a:extLst>
                  <a:ext uri="{FF2B5EF4-FFF2-40B4-BE49-F238E27FC236}">
                    <a16:creationId xmlns:a16="http://schemas.microsoft.com/office/drawing/2014/main" id="{76BB5ACE-A899-F49D-484F-B5513F2645E3}"/>
                  </a:ext>
                </a:extLst>
              </p:cNvPr>
              <p:cNvSpPr txBox="1"/>
              <p:nvPr/>
            </p:nvSpPr>
            <p:spPr>
              <a:xfrm>
                <a:off x="4804117" y="3351960"/>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gegužės 10 d.</a:t>
                </a:r>
                <a:endParaRPr lang="en-GB" sz="800" dirty="0"/>
              </a:p>
            </p:txBody>
          </p:sp>
          <p:sp>
            <p:nvSpPr>
              <p:cNvPr id="60" name="Rectangle 59">
                <a:extLst>
                  <a:ext uri="{FF2B5EF4-FFF2-40B4-BE49-F238E27FC236}">
                    <a16:creationId xmlns:a16="http://schemas.microsoft.com/office/drawing/2014/main" id="{B1CD761B-BB87-A8FB-82C9-50787C7D1C3D}"/>
                  </a:ext>
                </a:extLst>
              </p:cNvPr>
              <p:cNvSpPr/>
              <p:nvPr/>
            </p:nvSpPr>
            <p:spPr>
              <a:xfrm>
                <a:off x="6014008" y="3321330"/>
                <a:ext cx="2041200" cy="246220"/>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Pastabų teikimas pataisytai tarpinei ataskaitai (Komitetas ir AM specialistai)</a:t>
                </a:r>
                <a:endParaRPr lang="en-GB" sz="800" dirty="0">
                  <a:solidFill>
                    <a:sysClr val="windowText" lastClr="000000"/>
                  </a:solidFill>
                </a:endParaRPr>
              </a:p>
            </p:txBody>
          </p:sp>
          <p:sp>
            <p:nvSpPr>
              <p:cNvPr id="61" name="TextBox 60">
                <a:extLst>
                  <a:ext uri="{FF2B5EF4-FFF2-40B4-BE49-F238E27FC236}">
                    <a16:creationId xmlns:a16="http://schemas.microsoft.com/office/drawing/2014/main" id="{44B5AFA7-AC10-96FE-E178-E225CB882972}"/>
                  </a:ext>
                </a:extLst>
              </p:cNvPr>
              <p:cNvSpPr txBox="1"/>
              <p:nvPr/>
            </p:nvSpPr>
            <p:spPr>
              <a:xfrm>
                <a:off x="4804117" y="3637306"/>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gegužės 11 d.</a:t>
                </a:r>
                <a:endParaRPr lang="en-GB" sz="800" dirty="0"/>
              </a:p>
            </p:txBody>
          </p:sp>
          <p:sp>
            <p:nvSpPr>
              <p:cNvPr id="62" name="Rectangle 61">
                <a:extLst>
                  <a:ext uri="{FF2B5EF4-FFF2-40B4-BE49-F238E27FC236}">
                    <a16:creationId xmlns:a16="http://schemas.microsoft.com/office/drawing/2014/main" id="{07602EE4-EB7D-4E08-F574-5FBD9DA03031}"/>
                  </a:ext>
                </a:extLst>
              </p:cNvPr>
              <p:cNvSpPr/>
              <p:nvPr/>
            </p:nvSpPr>
            <p:spPr>
              <a:xfrm>
                <a:off x="6014008" y="3611101"/>
                <a:ext cx="2041200"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pataisytas tarpinės ataskaitos pateikimas</a:t>
                </a:r>
                <a:endParaRPr lang="en-GB" sz="800" dirty="0">
                  <a:solidFill>
                    <a:sysClr val="windowText" lastClr="000000"/>
                  </a:solidFill>
                </a:endParaRPr>
              </a:p>
            </p:txBody>
          </p:sp>
          <p:sp>
            <p:nvSpPr>
              <p:cNvPr id="63" name="TextBox 62">
                <a:extLst>
                  <a:ext uri="{FF2B5EF4-FFF2-40B4-BE49-F238E27FC236}">
                    <a16:creationId xmlns:a16="http://schemas.microsoft.com/office/drawing/2014/main" id="{96C84F54-5EC9-2D14-D6BD-B88EAE636E5A}"/>
                  </a:ext>
                </a:extLst>
              </p:cNvPr>
              <p:cNvSpPr txBox="1"/>
              <p:nvPr/>
            </p:nvSpPr>
            <p:spPr>
              <a:xfrm>
                <a:off x="4804117" y="3921561"/>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gegužės 15 d.</a:t>
                </a:r>
                <a:endParaRPr lang="en-GB" sz="800" dirty="0"/>
              </a:p>
            </p:txBody>
          </p:sp>
          <p:sp>
            <p:nvSpPr>
              <p:cNvPr id="64" name="Rectangle 63">
                <a:extLst>
                  <a:ext uri="{FF2B5EF4-FFF2-40B4-BE49-F238E27FC236}">
                    <a16:creationId xmlns:a16="http://schemas.microsoft.com/office/drawing/2014/main" id="{D6B4BDB5-1F1D-3B3F-1439-5AA20A9BCD3C}"/>
                  </a:ext>
                </a:extLst>
              </p:cNvPr>
              <p:cNvSpPr/>
              <p:nvPr/>
            </p:nvSpPr>
            <p:spPr>
              <a:xfrm>
                <a:off x="6014008" y="3900872"/>
                <a:ext cx="2041200" cy="246220"/>
              </a:xfrm>
              <a:prstGeom prst="rect">
                <a:avLst/>
              </a:prstGeom>
              <a:solidFill>
                <a:schemeClr val="tx1">
                  <a:lumMod val="25000"/>
                  <a:lumOff val="75000"/>
                </a:schemeClr>
              </a:solidFill>
              <a:ln>
                <a:solidFill>
                  <a:schemeClr val="tx1">
                    <a:lumMod val="25000"/>
                    <a:lumOff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pataisytas tarpinės ataskaitos pateikimas Komitetui</a:t>
                </a:r>
                <a:endParaRPr lang="en-GB" sz="800" dirty="0">
                  <a:solidFill>
                    <a:sysClr val="windowText" lastClr="000000"/>
                  </a:solidFill>
                </a:endParaRPr>
              </a:p>
            </p:txBody>
          </p:sp>
          <p:sp>
            <p:nvSpPr>
              <p:cNvPr id="65" name="TextBox 64">
                <a:extLst>
                  <a:ext uri="{FF2B5EF4-FFF2-40B4-BE49-F238E27FC236}">
                    <a16:creationId xmlns:a16="http://schemas.microsoft.com/office/drawing/2014/main" id="{89693548-AAE6-5AF8-FEEC-756EB10F7C1F}"/>
                  </a:ext>
                </a:extLst>
              </p:cNvPr>
              <p:cNvSpPr txBox="1"/>
              <p:nvPr/>
            </p:nvSpPr>
            <p:spPr>
              <a:xfrm>
                <a:off x="4804117" y="2468933"/>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balandžio 17 d.</a:t>
                </a:r>
                <a:endParaRPr lang="en-GB" sz="800" dirty="0"/>
              </a:p>
            </p:txBody>
          </p:sp>
          <p:sp>
            <p:nvSpPr>
              <p:cNvPr id="66" name="Rectangle 65">
                <a:extLst>
                  <a:ext uri="{FF2B5EF4-FFF2-40B4-BE49-F238E27FC236}">
                    <a16:creationId xmlns:a16="http://schemas.microsoft.com/office/drawing/2014/main" id="{2B9411BF-A218-0F08-35A0-00E8FDFD9CF5}"/>
                  </a:ext>
                </a:extLst>
              </p:cNvPr>
              <p:cNvSpPr/>
              <p:nvPr/>
            </p:nvSpPr>
            <p:spPr>
              <a:xfrm>
                <a:off x="6014008" y="2457922"/>
                <a:ext cx="2041200" cy="246220"/>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Pastabų teikimas vandenų sektoriaus daliai</a:t>
                </a:r>
                <a:endParaRPr lang="en-GB" sz="800" dirty="0">
                  <a:solidFill>
                    <a:sysClr val="windowText" lastClr="000000"/>
                  </a:solidFill>
                </a:endParaRPr>
              </a:p>
            </p:txBody>
          </p:sp>
          <p:sp>
            <p:nvSpPr>
              <p:cNvPr id="85" name="TextBox 84">
                <a:extLst>
                  <a:ext uri="{FF2B5EF4-FFF2-40B4-BE49-F238E27FC236}">
                    <a16:creationId xmlns:a16="http://schemas.microsoft.com/office/drawing/2014/main" id="{7D7A3E85-2D4A-F049-25D5-3FF929796C37}"/>
                  </a:ext>
                </a:extLst>
              </p:cNvPr>
              <p:cNvSpPr txBox="1"/>
              <p:nvPr/>
            </p:nvSpPr>
            <p:spPr>
              <a:xfrm>
                <a:off x="4804117" y="4232021"/>
                <a:ext cx="1221379" cy="215444"/>
              </a:xfrm>
              <a:prstGeom prst="rect">
                <a:avLst/>
              </a:prstGeom>
              <a:noFill/>
            </p:spPr>
            <p:txBody>
              <a:bodyPr wrap="square">
                <a:spAutoFit/>
              </a:bodyPr>
              <a:lstStyle>
                <a:defPPr>
                  <a:defRPr lang="en-US"/>
                </a:defPPr>
                <a:lvl1pPr algn="ctr">
                  <a:defRPr sz="700" b="1">
                    <a:solidFill>
                      <a:sysClr val="windowText" lastClr="000000"/>
                    </a:solidFill>
                  </a:defRPr>
                </a:lvl1pPr>
              </a:lstStyle>
              <a:p>
                <a:pPr algn="l"/>
                <a:r>
                  <a:rPr lang="lt-LT" sz="800" dirty="0"/>
                  <a:t>2022</a:t>
                </a:r>
                <a:r>
                  <a:rPr lang="en-GB" sz="800" dirty="0"/>
                  <a:t> m. </a:t>
                </a:r>
                <a:r>
                  <a:rPr lang="lt-LT" sz="800" dirty="0"/>
                  <a:t>gegužės 16 d.</a:t>
                </a:r>
                <a:endParaRPr lang="en-GB" sz="800" dirty="0"/>
              </a:p>
            </p:txBody>
          </p:sp>
          <p:sp>
            <p:nvSpPr>
              <p:cNvPr id="86" name="Rectangle 85">
                <a:extLst>
                  <a:ext uri="{FF2B5EF4-FFF2-40B4-BE49-F238E27FC236}">
                    <a16:creationId xmlns:a16="http://schemas.microsoft.com/office/drawing/2014/main" id="{6EF8C69C-0939-668A-6472-B8869F7A871B}"/>
                  </a:ext>
                </a:extLst>
              </p:cNvPr>
              <p:cNvSpPr/>
              <p:nvPr/>
            </p:nvSpPr>
            <p:spPr>
              <a:xfrm>
                <a:off x="6014008" y="4211331"/>
                <a:ext cx="2041200" cy="384097"/>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lstStyle/>
              <a:p>
                <a:r>
                  <a:rPr lang="lt-LT" sz="800" dirty="0">
                    <a:solidFill>
                      <a:sysClr val="windowText" lastClr="000000"/>
                    </a:solidFill>
                  </a:rPr>
                  <a:t>II etapo tarpinės ataskaitos pataisymų pristatymas Komitetui, pritarimas tarpinei ataskaitai</a:t>
                </a:r>
                <a:endParaRPr lang="en-GB" sz="800" dirty="0">
                  <a:solidFill>
                    <a:sysClr val="windowText" lastClr="000000"/>
                  </a:solidFill>
                </a:endParaRPr>
              </a:p>
            </p:txBody>
          </p:sp>
        </p:grpSp>
      </p:grpSp>
      <p:sp>
        <p:nvSpPr>
          <p:cNvPr id="87" name="TextBox 86">
            <a:extLst>
              <a:ext uri="{FF2B5EF4-FFF2-40B4-BE49-F238E27FC236}">
                <a16:creationId xmlns:a16="http://schemas.microsoft.com/office/drawing/2014/main" id="{2E67B307-9C81-B375-6FFE-3E22B726C08A}"/>
              </a:ext>
            </a:extLst>
          </p:cNvPr>
          <p:cNvSpPr txBox="1"/>
          <p:nvPr/>
        </p:nvSpPr>
        <p:spPr>
          <a:xfrm>
            <a:off x="533400" y="4082774"/>
            <a:ext cx="8064500" cy="553998"/>
          </a:xfrm>
          <a:prstGeom prst="rect">
            <a:avLst/>
          </a:prstGeom>
          <a:noFill/>
        </p:spPr>
        <p:txBody>
          <a:bodyPr wrap="square" rtlCol="0">
            <a:spAutoFit/>
          </a:bodyPr>
          <a:lstStyle/>
          <a:p>
            <a:pPr algn="just"/>
            <a:r>
              <a:rPr lang="lt-LT" sz="1000" dirty="0"/>
              <a:t>Visa su projektu susijusi medžiaga, įskaitant teiktų pastabų taisymo suvestinę, pateikta AM internetiniame puslapyje: </a:t>
            </a:r>
            <a:r>
              <a:rPr lang="lt-LT" sz="1000" i="1" dirty="0"/>
              <a:t>Veiklos sritys / Gamtos apsauga / Ekosisteminės paslaugos / Aplinkos ministerijos vykdomas Ekosisteminių paslaugų vertinimo integravimo į sprendimų priėmimo procesus viešojo administravimo ir ūkio sektoriuose projektas</a:t>
            </a:r>
          </a:p>
        </p:txBody>
      </p:sp>
    </p:spTree>
    <p:extLst>
      <p:ext uri="{BB962C8B-B14F-4D97-AF65-F5344CB8AC3E}">
        <p14:creationId xmlns:p14="http://schemas.microsoft.com/office/powerpoint/2010/main" val="420515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9850-90A4-DAEE-EBE1-C2E7BA69A3EE}"/>
              </a:ext>
            </a:extLst>
          </p:cNvPr>
          <p:cNvSpPr>
            <a:spLocks noGrp="1"/>
          </p:cNvSpPr>
          <p:nvPr>
            <p:ph type="title"/>
          </p:nvPr>
        </p:nvSpPr>
        <p:spPr/>
        <p:txBody>
          <a:bodyPr/>
          <a:lstStyle/>
          <a:p>
            <a:r>
              <a:rPr lang="en-GB" dirty="0" err="1">
                <a:solidFill>
                  <a:schemeClr val="tx1"/>
                </a:solidFill>
              </a:rPr>
              <a:t>Apibendrintos</a:t>
            </a:r>
            <a:r>
              <a:rPr lang="en-GB" dirty="0">
                <a:solidFill>
                  <a:schemeClr val="tx1"/>
                </a:solidFill>
              </a:rPr>
              <a:t> </a:t>
            </a:r>
            <a:r>
              <a:rPr lang="lt-LT" dirty="0">
                <a:solidFill>
                  <a:schemeClr val="tx1"/>
                </a:solidFill>
              </a:rPr>
              <a:t>įžvalgos</a:t>
            </a:r>
          </a:p>
        </p:txBody>
      </p:sp>
      <p:sp>
        <p:nvSpPr>
          <p:cNvPr id="3" name="Slide Number Placeholder 2">
            <a:extLst>
              <a:ext uri="{FF2B5EF4-FFF2-40B4-BE49-F238E27FC236}">
                <a16:creationId xmlns:a16="http://schemas.microsoft.com/office/drawing/2014/main" id="{EF962C5B-FFF8-2062-6D7F-62692DB9594E}"/>
              </a:ext>
            </a:extLst>
          </p:cNvPr>
          <p:cNvSpPr>
            <a:spLocks noGrp="1"/>
          </p:cNvSpPr>
          <p:nvPr>
            <p:ph type="sldNum" sz="quarter" idx="12"/>
          </p:nvPr>
        </p:nvSpPr>
        <p:spPr/>
        <p:txBody>
          <a:bodyPr/>
          <a:lstStyle/>
          <a:p>
            <a:fld id="{42B1E8F1-27DF-3C4C-AF5E-F329429EDE92}" type="slidenum">
              <a:rPr lang="lt-LT" smtClean="0"/>
              <a:t>6</a:t>
            </a:fld>
            <a:endParaRPr lang="lt-LT"/>
          </a:p>
        </p:txBody>
      </p:sp>
      <p:grpSp>
        <p:nvGrpSpPr>
          <p:cNvPr id="33" name="Group 32">
            <a:extLst>
              <a:ext uri="{FF2B5EF4-FFF2-40B4-BE49-F238E27FC236}">
                <a16:creationId xmlns:a16="http://schemas.microsoft.com/office/drawing/2014/main" id="{9F508657-3488-4091-86A4-2FD2FB6D0C9D}"/>
              </a:ext>
            </a:extLst>
          </p:cNvPr>
          <p:cNvGrpSpPr/>
          <p:nvPr/>
        </p:nvGrpSpPr>
        <p:grpSpPr>
          <a:xfrm>
            <a:off x="533400" y="1061231"/>
            <a:ext cx="7737500" cy="3021037"/>
            <a:chOff x="860400" y="1006311"/>
            <a:chExt cx="7737500" cy="3021037"/>
          </a:xfrm>
        </p:grpSpPr>
        <p:grpSp>
          <p:nvGrpSpPr>
            <p:cNvPr id="28" name="Group 27">
              <a:extLst>
                <a:ext uri="{FF2B5EF4-FFF2-40B4-BE49-F238E27FC236}">
                  <a16:creationId xmlns:a16="http://schemas.microsoft.com/office/drawing/2014/main" id="{9CF29CDD-F8CF-FDBE-5B5A-40DF76D2C4A3}"/>
                </a:ext>
              </a:extLst>
            </p:cNvPr>
            <p:cNvGrpSpPr/>
            <p:nvPr/>
          </p:nvGrpSpPr>
          <p:grpSpPr>
            <a:xfrm>
              <a:off x="860400" y="1006311"/>
              <a:ext cx="7737500" cy="525600"/>
              <a:chOff x="860400" y="1006311"/>
              <a:chExt cx="7737500" cy="525600"/>
            </a:xfrm>
          </p:grpSpPr>
          <p:sp>
            <p:nvSpPr>
              <p:cNvPr id="5" name="Rectangle 4">
                <a:extLst>
                  <a:ext uri="{FF2B5EF4-FFF2-40B4-BE49-F238E27FC236}">
                    <a16:creationId xmlns:a16="http://schemas.microsoft.com/office/drawing/2014/main" id="{49440CD1-2608-F730-8500-A094C89981E6}"/>
                  </a:ext>
                </a:extLst>
              </p:cNvPr>
              <p:cNvSpPr/>
              <p:nvPr/>
            </p:nvSpPr>
            <p:spPr>
              <a:xfrm>
                <a:off x="1490400" y="1006311"/>
                <a:ext cx="7107500" cy="525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solidFill>
                      <a:sysClr val="windowText" lastClr="000000"/>
                    </a:solidFill>
                  </a:rPr>
                  <a:t>Prireikė daugiau laiko nei buvo numatyta projekto pradžioje, kadangi buvo įtraukta daug suinteresuotų šalių, kurios aktyviai dalyvavo procese. Tokia situacija stebima ir kitose šalyse.</a:t>
                </a:r>
              </a:p>
            </p:txBody>
          </p:sp>
          <p:pic>
            <p:nvPicPr>
              <p:cNvPr id="11" name="Graphic 10" descr="Hourglass 30% outline">
                <a:extLst>
                  <a:ext uri="{FF2B5EF4-FFF2-40B4-BE49-F238E27FC236}">
                    <a16:creationId xmlns:a16="http://schemas.microsoft.com/office/drawing/2014/main" id="{50E03319-E95C-B4C3-808D-C5416F9443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400" y="1006311"/>
                <a:ext cx="525600" cy="525600"/>
              </a:xfrm>
              <a:prstGeom prst="rect">
                <a:avLst/>
              </a:prstGeom>
            </p:spPr>
          </p:pic>
        </p:grpSp>
        <p:grpSp>
          <p:nvGrpSpPr>
            <p:cNvPr id="29" name="Group 28">
              <a:extLst>
                <a:ext uri="{FF2B5EF4-FFF2-40B4-BE49-F238E27FC236}">
                  <a16:creationId xmlns:a16="http://schemas.microsoft.com/office/drawing/2014/main" id="{D5BD751C-ED61-394B-BB56-5C04CC47532D}"/>
                </a:ext>
              </a:extLst>
            </p:cNvPr>
            <p:cNvGrpSpPr/>
            <p:nvPr/>
          </p:nvGrpSpPr>
          <p:grpSpPr>
            <a:xfrm>
              <a:off x="860400" y="1630170"/>
              <a:ext cx="7737500" cy="525600"/>
              <a:chOff x="860400" y="1631437"/>
              <a:chExt cx="7737500" cy="525600"/>
            </a:xfrm>
          </p:grpSpPr>
          <p:sp>
            <p:nvSpPr>
              <p:cNvPr id="6" name="Rectangle 5">
                <a:extLst>
                  <a:ext uri="{FF2B5EF4-FFF2-40B4-BE49-F238E27FC236}">
                    <a16:creationId xmlns:a16="http://schemas.microsoft.com/office/drawing/2014/main" id="{A7EEBDD8-5218-E34F-1FAD-2BF5C483C93C}"/>
                  </a:ext>
                </a:extLst>
              </p:cNvPr>
              <p:cNvSpPr/>
              <p:nvPr/>
            </p:nvSpPr>
            <p:spPr>
              <a:xfrm>
                <a:off x="1490400" y="1631437"/>
                <a:ext cx="7107500" cy="525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solidFill>
                      <a:sysClr val="windowText" lastClr="000000"/>
                    </a:solidFill>
                  </a:rPr>
                  <a:t>Projekto tematinė aprėptis labai plati, sektoriai ir sritys buvo išskirtos irgi diskusijų metu, taip susiaurinant aprėptį ir išskiriant svarbiausias. Modeliai pasiūlyti atsižvelgiant į probleminius aspektus sektoriuose ar srityse.</a:t>
                </a:r>
              </a:p>
            </p:txBody>
          </p:sp>
          <p:pic>
            <p:nvPicPr>
              <p:cNvPr id="13" name="Graphic 12" descr="Aperture outline">
                <a:extLst>
                  <a:ext uri="{FF2B5EF4-FFF2-40B4-BE49-F238E27FC236}">
                    <a16:creationId xmlns:a16="http://schemas.microsoft.com/office/drawing/2014/main" id="{715E8505-7AE3-0A5D-5140-B005B5E019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0400" y="1631437"/>
                <a:ext cx="525600" cy="525600"/>
              </a:xfrm>
              <a:prstGeom prst="rect">
                <a:avLst/>
              </a:prstGeom>
            </p:spPr>
          </p:pic>
        </p:grpSp>
        <p:grpSp>
          <p:nvGrpSpPr>
            <p:cNvPr id="30" name="Group 29">
              <a:extLst>
                <a:ext uri="{FF2B5EF4-FFF2-40B4-BE49-F238E27FC236}">
                  <a16:creationId xmlns:a16="http://schemas.microsoft.com/office/drawing/2014/main" id="{151B26E2-60B9-B4DC-E21E-B93F29285FF7}"/>
                </a:ext>
              </a:extLst>
            </p:cNvPr>
            <p:cNvGrpSpPr/>
            <p:nvPr/>
          </p:nvGrpSpPr>
          <p:grpSpPr>
            <a:xfrm>
              <a:off x="860400" y="2254029"/>
              <a:ext cx="7737500" cy="525600"/>
              <a:chOff x="860400" y="2254874"/>
              <a:chExt cx="7737500" cy="525600"/>
            </a:xfrm>
          </p:grpSpPr>
          <p:sp>
            <p:nvSpPr>
              <p:cNvPr id="7" name="Rectangle 6">
                <a:extLst>
                  <a:ext uri="{FF2B5EF4-FFF2-40B4-BE49-F238E27FC236}">
                    <a16:creationId xmlns:a16="http://schemas.microsoft.com/office/drawing/2014/main" id="{46D19398-7A97-BA96-42FF-0209AB521C32}"/>
                  </a:ext>
                </a:extLst>
              </p:cNvPr>
              <p:cNvSpPr/>
              <p:nvPr/>
            </p:nvSpPr>
            <p:spPr>
              <a:xfrm>
                <a:off x="1490400" y="2254874"/>
                <a:ext cx="7107500" cy="525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solidFill>
                      <a:sysClr val="windowText" lastClr="000000"/>
                    </a:solidFill>
                  </a:rPr>
                  <a:t>Projekto metu buvo išanalizuoti įvairūs procesai ir pasiūlyti modeliai, tačiau tai nereiškia, jog šie modeliai yra vienintelis būdas vykdyti EP vertinimo integravimą, juos reikėtų traktuoti kaip galimą, tačiau ne vienintelį integravimo būdą.</a:t>
                </a:r>
              </a:p>
            </p:txBody>
          </p:sp>
          <p:pic>
            <p:nvPicPr>
              <p:cNvPr id="19" name="Graphic 18" descr="Clipboard Mixed outline">
                <a:extLst>
                  <a:ext uri="{FF2B5EF4-FFF2-40B4-BE49-F238E27FC236}">
                    <a16:creationId xmlns:a16="http://schemas.microsoft.com/office/drawing/2014/main" id="{EA2CDDC3-EB32-BA7E-D515-E2BBE06CA8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0400" y="2254874"/>
                <a:ext cx="525600" cy="525600"/>
              </a:xfrm>
              <a:prstGeom prst="rect">
                <a:avLst/>
              </a:prstGeom>
            </p:spPr>
          </p:pic>
        </p:grpSp>
        <p:grpSp>
          <p:nvGrpSpPr>
            <p:cNvPr id="31" name="Group 30">
              <a:extLst>
                <a:ext uri="{FF2B5EF4-FFF2-40B4-BE49-F238E27FC236}">
                  <a16:creationId xmlns:a16="http://schemas.microsoft.com/office/drawing/2014/main" id="{E410A3C4-015C-A9C1-0C88-8C9380E98089}"/>
                </a:ext>
              </a:extLst>
            </p:cNvPr>
            <p:cNvGrpSpPr/>
            <p:nvPr/>
          </p:nvGrpSpPr>
          <p:grpSpPr>
            <a:xfrm>
              <a:off x="860400" y="2877888"/>
              <a:ext cx="7737500" cy="525600"/>
              <a:chOff x="860400" y="2878311"/>
              <a:chExt cx="7737500" cy="525600"/>
            </a:xfrm>
          </p:grpSpPr>
          <p:sp>
            <p:nvSpPr>
              <p:cNvPr id="8" name="Rectangle 7">
                <a:extLst>
                  <a:ext uri="{FF2B5EF4-FFF2-40B4-BE49-F238E27FC236}">
                    <a16:creationId xmlns:a16="http://schemas.microsoft.com/office/drawing/2014/main" id="{C310FBED-E5A3-A4DC-ED7B-391BFD41741D}"/>
                  </a:ext>
                </a:extLst>
              </p:cNvPr>
              <p:cNvSpPr/>
              <p:nvPr/>
            </p:nvSpPr>
            <p:spPr>
              <a:xfrm>
                <a:off x="1490400" y="2878311"/>
                <a:ext cx="7107500" cy="525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solidFill>
                      <a:sysClr val="windowText" lastClr="000000"/>
                    </a:solidFill>
                  </a:rPr>
                  <a:t>Projekto metu išryškėjo, kad nepaisant to, jog tam tikrų sričių specialistams EP sąvoka ne nauja, plačiai ši sąvoka yra dar mažai naudojama ir ne visuomet suprantama, todėl integravimas gali reikalauti tam tikro (ilgesnio) laiko.</a:t>
                </a:r>
              </a:p>
            </p:txBody>
          </p:sp>
          <p:pic>
            <p:nvPicPr>
              <p:cNvPr id="23" name="Graphic 22" descr="Future outline">
                <a:extLst>
                  <a:ext uri="{FF2B5EF4-FFF2-40B4-BE49-F238E27FC236}">
                    <a16:creationId xmlns:a16="http://schemas.microsoft.com/office/drawing/2014/main" id="{D70D7DEB-354B-CC4C-CD66-2C5F97BFE2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400" y="2878311"/>
                <a:ext cx="525600" cy="525600"/>
              </a:xfrm>
              <a:prstGeom prst="rect">
                <a:avLst/>
              </a:prstGeom>
            </p:spPr>
          </p:pic>
        </p:grpSp>
        <p:grpSp>
          <p:nvGrpSpPr>
            <p:cNvPr id="32" name="Group 31">
              <a:extLst>
                <a:ext uri="{FF2B5EF4-FFF2-40B4-BE49-F238E27FC236}">
                  <a16:creationId xmlns:a16="http://schemas.microsoft.com/office/drawing/2014/main" id="{AA4FA8E8-BBBF-F821-CF99-F4031FF0DBD4}"/>
                </a:ext>
              </a:extLst>
            </p:cNvPr>
            <p:cNvGrpSpPr/>
            <p:nvPr/>
          </p:nvGrpSpPr>
          <p:grpSpPr>
            <a:xfrm>
              <a:off x="860400" y="3501748"/>
              <a:ext cx="7737500" cy="525600"/>
              <a:chOff x="860400" y="3501748"/>
              <a:chExt cx="7737500" cy="525600"/>
            </a:xfrm>
          </p:grpSpPr>
          <p:sp>
            <p:nvSpPr>
              <p:cNvPr id="9" name="Rectangle 8">
                <a:extLst>
                  <a:ext uri="{FF2B5EF4-FFF2-40B4-BE49-F238E27FC236}">
                    <a16:creationId xmlns:a16="http://schemas.microsoft.com/office/drawing/2014/main" id="{9DDC785B-0086-93AE-8FDB-1BD93C5D8C02}"/>
                  </a:ext>
                </a:extLst>
              </p:cNvPr>
              <p:cNvSpPr/>
              <p:nvPr/>
            </p:nvSpPr>
            <p:spPr>
              <a:xfrm>
                <a:off x="1490400" y="3501748"/>
                <a:ext cx="7107500" cy="525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solidFill>
                      <a:sysClr val="windowText" lastClr="000000"/>
                    </a:solidFill>
                  </a:rPr>
                  <a:t>Projekto metu išryškėjo apibendrintų duomenų, kuriais galima būtų naudotis integravus EP vertinimą į įvairius procesus, poreikis; be to, išskirtinas ir įvairių bendrų metodikų, naudotinų nustatant EP ar vertinant EP tam tikro proceso metu, poreikis.</a:t>
                </a:r>
              </a:p>
            </p:txBody>
          </p:sp>
          <p:pic>
            <p:nvPicPr>
              <p:cNvPr id="25" name="Graphic 24" descr="Quill outline">
                <a:extLst>
                  <a:ext uri="{FF2B5EF4-FFF2-40B4-BE49-F238E27FC236}">
                    <a16:creationId xmlns:a16="http://schemas.microsoft.com/office/drawing/2014/main" id="{6322388A-A716-5C15-FAF0-42E8AF514E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0400" y="3501748"/>
                <a:ext cx="525600" cy="525600"/>
              </a:xfrm>
              <a:prstGeom prst="rect">
                <a:avLst/>
              </a:prstGeom>
            </p:spPr>
          </p:pic>
        </p:grpSp>
      </p:grpSp>
    </p:spTree>
    <p:extLst>
      <p:ext uri="{BB962C8B-B14F-4D97-AF65-F5344CB8AC3E}">
        <p14:creationId xmlns:p14="http://schemas.microsoft.com/office/powerpoint/2010/main" val="107329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889554" y="453224"/>
            <a:ext cx="3706745" cy="1077218"/>
          </a:xfrm>
        </p:spPr>
        <p:txBody>
          <a:bodyPr/>
          <a:lstStyle/>
          <a:p>
            <a:r>
              <a:rPr lang="lt-LT" dirty="0"/>
              <a:t>2. Pasiūlymai dėl teisės aktų projektų pakeitimo / naujų priėmimo </a:t>
            </a:r>
            <a:endParaRPr lang="en-US" dirty="0"/>
          </a:p>
        </p:txBody>
      </p:sp>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7</a:t>
            </a:fld>
            <a:endParaRPr lang="en-US"/>
          </a:p>
        </p:txBody>
      </p:sp>
      <p:pic>
        <p:nvPicPr>
          <p:cNvPr id="7" name="Picture Placeholder 6" descr="A close-up of hands connecting a puzzle piece&#10;&#10;Description automatically generated">
            <a:extLst>
              <a:ext uri="{FF2B5EF4-FFF2-40B4-BE49-F238E27FC236}">
                <a16:creationId xmlns:a16="http://schemas.microsoft.com/office/drawing/2014/main" id="{5893AE8F-FCAB-C375-33D6-100C855840BF}"/>
              </a:ext>
            </a:extLst>
          </p:cNvPr>
          <p:cNvPicPr>
            <a:picLocks noGrp="1" noChangeAspect="1"/>
          </p:cNvPicPr>
          <p:nvPr>
            <p:ph type="pic" sz="quarter" idx="15"/>
          </p:nvPr>
        </p:nvPicPr>
        <p:blipFill>
          <a:blip r:embed="rId2"/>
          <a:srcRect l="20892" r="20892"/>
          <a:stretch>
            <a:fillRect/>
          </a:stretch>
        </p:blipFill>
        <p:spPr/>
      </p:pic>
    </p:spTree>
    <p:extLst>
      <p:ext uri="{BB962C8B-B14F-4D97-AF65-F5344CB8AC3E}">
        <p14:creationId xmlns:p14="http://schemas.microsoft.com/office/powerpoint/2010/main" val="295656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B951-24C1-273E-A15A-276B46DA8915}"/>
              </a:ext>
            </a:extLst>
          </p:cNvPr>
          <p:cNvSpPr>
            <a:spLocks noGrp="1"/>
          </p:cNvSpPr>
          <p:nvPr>
            <p:ph type="title"/>
          </p:nvPr>
        </p:nvSpPr>
        <p:spPr>
          <a:xfrm>
            <a:off x="533400" y="377468"/>
            <a:ext cx="8064500" cy="609398"/>
          </a:xfrm>
        </p:spPr>
        <p:txBody>
          <a:bodyPr/>
          <a:lstStyle/>
          <a:p>
            <a:r>
              <a:rPr lang="lt-LT" dirty="0">
                <a:solidFill>
                  <a:schemeClr val="tx1"/>
                </a:solidFill>
              </a:rPr>
              <a:t>EP vertinimo integravimo į kontrolės ir stebėsenos mechanizmus modelis (AAP naudojimo integruota stebėsena)</a:t>
            </a:r>
          </a:p>
        </p:txBody>
      </p:sp>
      <p:sp>
        <p:nvSpPr>
          <p:cNvPr id="3" name="Slide Number Placeholder 2">
            <a:extLst>
              <a:ext uri="{FF2B5EF4-FFF2-40B4-BE49-F238E27FC236}">
                <a16:creationId xmlns:a16="http://schemas.microsoft.com/office/drawing/2014/main" id="{2727C7DF-24AA-5F75-5094-0DD651AE9E16}"/>
              </a:ext>
            </a:extLst>
          </p:cNvPr>
          <p:cNvSpPr>
            <a:spLocks noGrp="1"/>
          </p:cNvSpPr>
          <p:nvPr>
            <p:ph type="sldNum" sz="quarter" idx="12"/>
          </p:nvPr>
        </p:nvSpPr>
        <p:spPr/>
        <p:txBody>
          <a:bodyPr/>
          <a:lstStyle/>
          <a:p>
            <a:fld id="{42B1E8F1-27DF-3C4C-AF5E-F329429EDE92}" type="slidenum">
              <a:rPr lang="lt-LT" smtClean="0"/>
              <a:t>8</a:t>
            </a:fld>
            <a:endParaRPr lang="lt-LT"/>
          </a:p>
        </p:txBody>
      </p:sp>
      <p:grpSp>
        <p:nvGrpSpPr>
          <p:cNvPr id="20" name="Group 19">
            <a:extLst>
              <a:ext uri="{FF2B5EF4-FFF2-40B4-BE49-F238E27FC236}">
                <a16:creationId xmlns:a16="http://schemas.microsoft.com/office/drawing/2014/main" id="{D4B9270D-3D56-0793-C3AF-418BC94F719F}"/>
              </a:ext>
            </a:extLst>
          </p:cNvPr>
          <p:cNvGrpSpPr/>
          <p:nvPr/>
        </p:nvGrpSpPr>
        <p:grpSpPr>
          <a:xfrm>
            <a:off x="533400" y="1001194"/>
            <a:ext cx="8077200" cy="3604106"/>
            <a:chOff x="533400" y="1001194"/>
            <a:chExt cx="8077200" cy="3604106"/>
          </a:xfrm>
        </p:grpSpPr>
        <p:sp>
          <p:nvSpPr>
            <p:cNvPr id="4" name="Rectangle 3">
              <a:extLst>
                <a:ext uri="{FF2B5EF4-FFF2-40B4-BE49-F238E27FC236}">
                  <a16:creationId xmlns:a16="http://schemas.microsoft.com/office/drawing/2014/main" id="{4B1643D6-5089-71C8-1C44-3DF6FABD8A56}"/>
                </a:ext>
              </a:extLst>
            </p:cNvPr>
            <p:cNvSpPr/>
            <p:nvPr/>
          </p:nvSpPr>
          <p:spPr>
            <a:xfrm>
              <a:off x="533400" y="1489102"/>
              <a:ext cx="1612200" cy="60939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Sprendimų priėmimo procesas</a:t>
              </a:r>
            </a:p>
          </p:txBody>
        </p:sp>
        <p:sp>
          <p:nvSpPr>
            <p:cNvPr id="5" name="Rectangle 4">
              <a:extLst>
                <a:ext uri="{FF2B5EF4-FFF2-40B4-BE49-F238E27FC236}">
                  <a16:creationId xmlns:a16="http://schemas.microsoft.com/office/drawing/2014/main" id="{A7F95BD3-6700-5D99-5F76-D948A1234976}"/>
                </a:ext>
              </a:extLst>
            </p:cNvPr>
            <p:cNvSpPr/>
            <p:nvPr/>
          </p:nvSpPr>
          <p:spPr>
            <a:xfrm>
              <a:off x="2255400" y="1489102"/>
              <a:ext cx="6355200" cy="60939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AAP naudojimo stebėsena</a:t>
              </a:r>
            </a:p>
            <a:p>
              <a:pPr algn="just"/>
              <a:r>
                <a:rPr lang="lt-LT" sz="900" dirty="0">
                  <a:solidFill>
                    <a:schemeClr val="tx1"/>
                  </a:solidFill>
                </a:rPr>
                <a:t>Šiuo metu su AAP stebėsena susiję veiksmai yra aptarti Augalų apsaugos plane. 1 priede yra numatytas 10 uždavinys „Stebėti aplinkosauginius, socialinius ir ekonominius rizikos valdymo rodiklius, pateiktus 2 priede, bei vertinti ir viešinti rizikos rodiklius, apskaičiuotus pagal Plano 5 priede nustatytą Rizikos skaičiavimo metodiką“.</a:t>
              </a:r>
            </a:p>
          </p:txBody>
        </p:sp>
        <p:sp>
          <p:nvSpPr>
            <p:cNvPr id="6" name="Rectangle 5">
              <a:extLst>
                <a:ext uri="{FF2B5EF4-FFF2-40B4-BE49-F238E27FC236}">
                  <a16:creationId xmlns:a16="http://schemas.microsoft.com/office/drawing/2014/main" id="{2785221C-DC14-573A-5B23-F66178792DD6}"/>
                </a:ext>
              </a:extLst>
            </p:cNvPr>
            <p:cNvSpPr/>
            <p:nvPr/>
          </p:nvSpPr>
          <p:spPr>
            <a:xfrm>
              <a:off x="533400" y="2550000"/>
              <a:ext cx="1612200" cy="20553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Preliminarūs pasiūlymai dėl dokumento keitimo / naujo priėmimo</a:t>
              </a:r>
            </a:p>
          </p:txBody>
        </p:sp>
        <p:sp>
          <p:nvSpPr>
            <p:cNvPr id="7" name="Rectangle 6">
              <a:extLst>
                <a:ext uri="{FF2B5EF4-FFF2-40B4-BE49-F238E27FC236}">
                  <a16:creationId xmlns:a16="http://schemas.microsoft.com/office/drawing/2014/main" id="{39FCACEA-D6C6-B22F-5740-48B2B71ADD51}"/>
                </a:ext>
              </a:extLst>
            </p:cNvPr>
            <p:cNvSpPr/>
            <p:nvPr/>
          </p:nvSpPr>
          <p:spPr>
            <a:xfrm>
              <a:off x="2255400" y="2550000"/>
              <a:ext cx="6355200" cy="3588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įtraukti papildomą uždavinį prie  uždavinių: „Vykdyti AAP naudojimo integruotą stebėseną“. Atitinkamai papildyti 1 priedo uždavinius nauju uždaviniu arba išplėsti 10 uždavinį.</a:t>
              </a:r>
            </a:p>
          </p:txBody>
        </p:sp>
        <p:sp>
          <p:nvSpPr>
            <p:cNvPr id="10" name="Rectangle 9">
              <a:extLst>
                <a:ext uri="{FF2B5EF4-FFF2-40B4-BE49-F238E27FC236}">
                  <a16:creationId xmlns:a16="http://schemas.microsoft.com/office/drawing/2014/main" id="{3D194F87-24A6-C126-9817-6B7088436088}"/>
                </a:ext>
              </a:extLst>
            </p:cNvPr>
            <p:cNvSpPr/>
            <p:nvPr/>
          </p:nvSpPr>
          <p:spPr>
            <a:xfrm>
              <a:off x="2255400" y="2955150"/>
              <a:ext cx="6355200" cy="8019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1 priedą prie 10 uždavinio arba naujo uždavinio papildyti priemone: „Rengti AAP naudojimo integruotos stebėsenos ataskaitas, apimančias ir apibendrinančias duomenis apie AAP naudojimo kontrolę, AAP naudojimo stebėseną, kenksmingų organizmų ir ligų paplitimo duomenis, kenksmingų organizmų naikinimui tinkamus AAP ir integruotą kenksmingų organizmų kontrolę, ekosistemines paslaugas, kurios gali būti paveiktos AAP naudojimo.“ Priemonės įgyvendinimo terminai: kas penkerius metus (prieš atnaujinant Augalų apsaugos planą). </a:t>
              </a:r>
            </a:p>
          </p:txBody>
        </p:sp>
        <p:sp>
          <p:nvSpPr>
            <p:cNvPr id="11" name="Rectangle 10">
              <a:extLst>
                <a:ext uri="{FF2B5EF4-FFF2-40B4-BE49-F238E27FC236}">
                  <a16:creationId xmlns:a16="http://schemas.microsoft.com/office/drawing/2014/main" id="{0D51007A-5108-6CAC-C50B-74862D039C79}"/>
                </a:ext>
              </a:extLst>
            </p:cNvPr>
            <p:cNvSpPr/>
            <p:nvPr/>
          </p:nvSpPr>
          <p:spPr>
            <a:xfrm>
              <a:off x="2255400" y="3803400"/>
              <a:ext cx="6355200" cy="8019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įtraukti naują priedą: „AAP naudojimo integruotos stebėsenos ataskaitos struktūra“. Siūloma preliminari ataskaitos struktūra: Įvadas; 1. AAP naudojimo kontrolės rezultatų analizė; 2. AAP naudojimo stebėsenos rezultatų analizė; 3. Kenksmingųjų organizmų ir ligų paplitimo duomenų analizė; 4. Kenksmingų organizmų naikinimui tinkamų AAP naudojimo analizė; 5. Integruotos kenksmingų organizmų kontrolės analizė; 6. EP, kurios gali būti paveiktos AAP naudojimo, analizė; 7. AAP naudojimo stiprybės, silpnybės, grėsmės, galimybės; 8. Išvados ir rekomendacijos dėl AAP naudojimo.</a:t>
              </a:r>
            </a:p>
          </p:txBody>
        </p:sp>
        <p:sp>
          <p:nvSpPr>
            <p:cNvPr id="12" name="Rectangle 11">
              <a:extLst>
                <a:ext uri="{FF2B5EF4-FFF2-40B4-BE49-F238E27FC236}">
                  <a16:creationId xmlns:a16="http://schemas.microsoft.com/office/drawing/2014/main" id="{C042B8DF-B614-661D-4E0A-0315C4D45EA8}"/>
                </a:ext>
              </a:extLst>
            </p:cNvPr>
            <p:cNvSpPr/>
            <p:nvPr/>
          </p:nvSpPr>
          <p:spPr>
            <a:xfrm>
              <a:off x="533400" y="2144850"/>
              <a:ext cx="1612200" cy="3588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Keičiamas dokumentas</a:t>
              </a:r>
            </a:p>
          </p:txBody>
        </p:sp>
        <p:sp>
          <p:nvSpPr>
            <p:cNvPr id="13" name="Rectangle 12">
              <a:extLst>
                <a:ext uri="{FF2B5EF4-FFF2-40B4-BE49-F238E27FC236}">
                  <a16:creationId xmlns:a16="http://schemas.microsoft.com/office/drawing/2014/main" id="{BBB7C850-97BC-B48B-7F99-02AF92466B4A}"/>
                </a:ext>
              </a:extLst>
            </p:cNvPr>
            <p:cNvSpPr/>
            <p:nvPr/>
          </p:nvSpPr>
          <p:spPr>
            <a:xfrm>
              <a:off x="2255400" y="2144850"/>
              <a:ext cx="6355200" cy="3588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Augalų apsaugos planas, patvirtintas LR žemės ūkio ministro 2012 m. birželio 29 d. įsakymu Nr. 3D-535 (LR žemės ūkio ministro 2017 m. rugpjūčio 1 d. įsakymo Nr. 3D-513 redakcija)   </a:t>
              </a:r>
            </a:p>
          </p:txBody>
        </p:sp>
        <p:sp>
          <p:nvSpPr>
            <p:cNvPr id="18" name="Rectangle 17">
              <a:extLst>
                <a:ext uri="{FF2B5EF4-FFF2-40B4-BE49-F238E27FC236}">
                  <a16:creationId xmlns:a16="http://schemas.microsoft.com/office/drawing/2014/main" id="{20DB6B29-1FBB-AB36-1789-2DCE3847DC4D}"/>
                </a:ext>
              </a:extLst>
            </p:cNvPr>
            <p:cNvSpPr/>
            <p:nvPr/>
          </p:nvSpPr>
          <p:spPr>
            <a:xfrm>
              <a:off x="533400" y="1001194"/>
              <a:ext cx="1612200" cy="44155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Modelio apibūdinimas</a:t>
              </a:r>
            </a:p>
          </p:txBody>
        </p:sp>
        <p:sp>
          <p:nvSpPr>
            <p:cNvPr id="19" name="Rectangle 18">
              <a:extLst>
                <a:ext uri="{FF2B5EF4-FFF2-40B4-BE49-F238E27FC236}">
                  <a16:creationId xmlns:a16="http://schemas.microsoft.com/office/drawing/2014/main" id="{DE8B4718-C878-9921-94C7-423EB9A51995}"/>
                </a:ext>
              </a:extLst>
            </p:cNvPr>
            <p:cNvSpPr/>
            <p:nvPr/>
          </p:nvSpPr>
          <p:spPr>
            <a:xfrm>
              <a:off x="2255400" y="1001194"/>
              <a:ext cx="6355200" cy="44155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rengti apibendrintą AAP naudojimo stebėsenos ataskaitą, kuri apimtų AAP naudojimo pažeidimų analizę, suderintų dviejų rizikos rodiklių analizę, kenksmingų organizmų ir ligų paplitimo duomenis ir kenksmingų organizmų naikinimui tinkamų AAP ir integruotos kenksmingų organizmų kontrolės analizę, EP, kurios gali būti paveiktos AAP naudojimo, analizę.</a:t>
              </a:r>
            </a:p>
          </p:txBody>
        </p:sp>
      </p:grpSp>
    </p:spTree>
    <p:extLst>
      <p:ext uri="{BB962C8B-B14F-4D97-AF65-F5344CB8AC3E}">
        <p14:creationId xmlns:p14="http://schemas.microsoft.com/office/powerpoint/2010/main" val="322351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FDB0-7333-A2EA-1E01-C4223267353C}"/>
              </a:ext>
            </a:extLst>
          </p:cNvPr>
          <p:cNvSpPr>
            <a:spLocks noGrp="1"/>
          </p:cNvSpPr>
          <p:nvPr>
            <p:ph type="title"/>
          </p:nvPr>
        </p:nvSpPr>
        <p:spPr>
          <a:xfrm>
            <a:off x="533400" y="384668"/>
            <a:ext cx="8064500" cy="609398"/>
          </a:xfrm>
        </p:spPr>
        <p:txBody>
          <a:bodyPr/>
          <a:lstStyle/>
          <a:p>
            <a:r>
              <a:rPr lang="lt-LT" dirty="0">
                <a:solidFill>
                  <a:schemeClr val="tx1"/>
                </a:solidFill>
              </a:rPr>
              <a:t>EP vertinimo integravimo į tiesioginių išmokų skyrimo mechanizmą modelis</a:t>
            </a:r>
          </a:p>
        </p:txBody>
      </p:sp>
      <p:sp>
        <p:nvSpPr>
          <p:cNvPr id="3" name="Slide Number Placeholder 2">
            <a:extLst>
              <a:ext uri="{FF2B5EF4-FFF2-40B4-BE49-F238E27FC236}">
                <a16:creationId xmlns:a16="http://schemas.microsoft.com/office/drawing/2014/main" id="{35BB55B7-509F-DD8B-FB87-7EAF4D605364}"/>
              </a:ext>
            </a:extLst>
          </p:cNvPr>
          <p:cNvSpPr>
            <a:spLocks noGrp="1"/>
          </p:cNvSpPr>
          <p:nvPr>
            <p:ph type="sldNum" sz="quarter" idx="12"/>
          </p:nvPr>
        </p:nvSpPr>
        <p:spPr/>
        <p:txBody>
          <a:bodyPr/>
          <a:lstStyle/>
          <a:p>
            <a:fld id="{42B1E8F1-27DF-3C4C-AF5E-F329429EDE92}" type="slidenum">
              <a:rPr lang="lt-LT" smtClean="0"/>
              <a:t>9</a:t>
            </a:fld>
            <a:endParaRPr lang="lt-LT"/>
          </a:p>
        </p:txBody>
      </p:sp>
      <p:grpSp>
        <p:nvGrpSpPr>
          <p:cNvPr id="18" name="Group 17">
            <a:extLst>
              <a:ext uri="{FF2B5EF4-FFF2-40B4-BE49-F238E27FC236}">
                <a16:creationId xmlns:a16="http://schemas.microsoft.com/office/drawing/2014/main" id="{DC060DCE-8403-380B-90E0-4845E97F6802}"/>
              </a:ext>
            </a:extLst>
          </p:cNvPr>
          <p:cNvGrpSpPr/>
          <p:nvPr/>
        </p:nvGrpSpPr>
        <p:grpSpPr>
          <a:xfrm>
            <a:off x="533400" y="1001194"/>
            <a:ext cx="8077200" cy="3604106"/>
            <a:chOff x="533400" y="1001194"/>
            <a:chExt cx="8077200" cy="3604106"/>
          </a:xfrm>
        </p:grpSpPr>
        <p:sp>
          <p:nvSpPr>
            <p:cNvPr id="5" name="Rectangle 4">
              <a:extLst>
                <a:ext uri="{FF2B5EF4-FFF2-40B4-BE49-F238E27FC236}">
                  <a16:creationId xmlns:a16="http://schemas.microsoft.com/office/drawing/2014/main" id="{7C89E03F-E304-DB86-6FE1-3853BD375FDB}"/>
                </a:ext>
              </a:extLst>
            </p:cNvPr>
            <p:cNvSpPr/>
            <p:nvPr/>
          </p:nvSpPr>
          <p:spPr>
            <a:xfrm>
              <a:off x="533400" y="1407459"/>
              <a:ext cx="1612200" cy="36152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Sprendimų priėmimo procesas</a:t>
              </a:r>
            </a:p>
          </p:txBody>
        </p:sp>
        <p:sp>
          <p:nvSpPr>
            <p:cNvPr id="6" name="Rectangle 5">
              <a:extLst>
                <a:ext uri="{FF2B5EF4-FFF2-40B4-BE49-F238E27FC236}">
                  <a16:creationId xmlns:a16="http://schemas.microsoft.com/office/drawing/2014/main" id="{D3AD5FB8-B4A6-AAC3-D244-F214691520A6}"/>
                </a:ext>
              </a:extLst>
            </p:cNvPr>
            <p:cNvSpPr/>
            <p:nvPr/>
          </p:nvSpPr>
          <p:spPr>
            <a:xfrm>
              <a:off x="2255400" y="1407459"/>
              <a:ext cx="6355200" cy="36152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Papildomos tiesioginės išmokos planavimas ir skyrimas</a:t>
              </a:r>
            </a:p>
          </p:txBody>
        </p:sp>
        <p:sp>
          <p:nvSpPr>
            <p:cNvPr id="7" name="Rectangle 6">
              <a:extLst>
                <a:ext uri="{FF2B5EF4-FFF2-40B4-BE49-F238E27FC236}">
                  <a16:creationId xmlns:a16="http://schemas.microsoft.com/office/drawing/2014/main" id="{F68C98E1-CCF3-B8D3-FCC8-69F3ED691D26}"/>
                </a:ext>
              </a:extLst>
            </p:cNvPr>
            <p:cNvSpPr/>
            <p:nvPr/>
          </p:nvSpPr>
          <p:spPr>
            <a:xfrm>
              <a:off x="533400" y="2137231"/>
              <a:ext cx="1612200" cy="246806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Preliminarūs pasiūlymai dėl dokumento keitimo / naujo priėmimo</a:t>
              </a:r>
            </a:p>
          </p:txBody>
        </p:sp>
        <p:sp>
          <p:nvSpPr>
            <p:cNvPr id="8" name="Rectangle 7">
              <a:extLst>
                <a:ext uri="{FF2B5EF4-FFF2-40B4-BE49-F238E27FC236}">
                  <a16:creationId xmlns:a16="http://schemas.microsoft.com/office/drawing/2014/main" id="{9BD6BFB0-E65A-55D6-0986-DC30A7B03189}"/>
                </a:ext>
              </a:extLst>
            </p:cNvPr>
            <p:cNvSpPr/>
            <p:nvPr/>
          </p:nvSpPr>
          <p:spPr>
            <a:xfrm>
              <a:off x="2255400" y="2137232"/>
              <a:ext cx="3102600" cy="246806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Turi būti apibūdinti visi reikalaujami aspektai (kaip ir kitų priemonių), įskaitant planuojamas vieneto sumas. </a:t>
              </a:r>
            </a:p>
            <a:p>
              <a:pPr algn="just"/>
              <a:r>
                <a:rPr lang="lt-LT" sz="800" dirty="0">
                  <a:solidFill>
                    <a:schemeClr val="tx1"/>
                  </a:solidFill>
                </a:rPr>
                <a:t>Visų pirma nustatomos žemės ūkio sektoriaus problemos, kurios gali būti sprendžiamos (bent dalinai) arba kurių gali būti siekiama pasitelkiant EP. Atlyginimas už EP turi būti traktuojamas kaip priemonė tikslams siekti ar problemoms spręsti. Nustačius esmines EP, už kurias atlyginant būtų gaunama nauda, turėtų būti nagrinėjama, kaip teisingiausiai ir tiksliausiai nustatyti vieneto sumą.  </a:t>
              </a:r>
            </a:p>
            <a:p>
              <a:pPr algn="just"/>
              <a:r>
                <a:rPr lang="lt-LT" sz="800" dirty="0">
                  <a:solidFill>
                    <a:schemeClr val="tx1"/>
                  </a:solidFill>
                </a:rPr>
                <a:t>Gali būti nustatyta suma už vieną EP, nepriklausomai nuo EP arba gali būti diferencijuojamos sumos pagal EP (vienas įvertinant brangiau nei kitas, priklausomai nuo jų reikšmingumo siekiant klimato, aplinkos ir gyvūnų gerovės tikslų), taip pat gali būti atlyginama už pasiektą tam tikrą rezultatą pagal iškeltus tikslus (Pvz. NATURALIT projektas). </a:t>
              </a:r>
            </a:p>
            <a:p>
              <a:pPr algn="just"/>
              <a:r>
                <a:rPr lang="lt-LT" sz="800" dirty="0">
                  <a:solidFill>
                    <a:schemeClr val="tx1"/>
                  </a:solidFill>
                </a:rPr>
                <a:t>Turėtų būti išsamiai aptartos atlygintinos EP ir atlyginimo už jas teikimo būdai, kad jie būtų kuo objektyvesni, ypatingą dėmesį atkreipiant į rezultatais paremtą atlyginimą (t. y. už pasiektus rezultatus). </a:t>
              </a:r>
            </a:p>
            <a:p>
              <a:pPr algn="just"/>
              <a:r>
                <a:rPr lang="lt-LT" sz="800" dirty="0">
                  <a:solidFill>
                    <a:schemeClr val="tx1"/>
                  </a:solidFill>
                </a:rPr>
                <a:t>Atlyginimo už EP teikimą įtraukimas į strateginį planą gali eliminuoti kitas ekologinės sistemos intervencines veiklas, kad būtų išvengta persidengimo. </a:t>
              </a:r>
            </a:p>
          </p:txBody>
        </p:sp>
        <p:sp>
          <p:nvSpPr>
            <p:cNvPr id="9" name="Rectangle 8">
              <a:extLst>
                <a:ext uri="{FF2B5EF4-FFF2-40B4-BE49-F238E27FC236}">
                  <a16:creationId xmlns:a16="http://schemas.microsoft.com/office/drawing/2014/main" id="{EE1A4B19-9F33-C0C8-7F8C-077DA5334A1F}"/>
                </a:ext>
              </a:extLst>
            </p:cNvPr>
            <p:cNvSpPr/>
            <p:nvPr/>
          </p:nvSpPr>
          <p:spPr>
            <a:xfrm>
              <a:off x="5508000" y="2137231"/>
              <a:ext cx="3102600" cy="246806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Siūloma įtraukti į VI skyrių "Ekologinių sistemų reikalavimai" kaip atskirą veiklą, nurodant reikalavimus tai veiklai. Reikalavimuose turi būti nurodyta: </a:t>
              </a:r>
            </a:p>
            <a:p>
              <a:pPr marL="171450" indent="-171450" algn="just">
                <a:buFont typeface="Arial" panose="020B0604020202020204" pitchFamily="34" charset="0"/>
                <a:buChar char="•"/>
              </a:pPr>
              <a:r>
                <a:rPr lang="lt-LT" sz="750" dirty="0">
                  <a:solidFill>
                    <a:schemeClr val="tx1"/>
                  </a:solidFill>
                </a:rPr>
                <a:t>parama teikiama už papildomų EP teikimą. Papildomos EP nėra pagrindinės veiklos rezultatas, pavyzdžiui, į šią priemonę negali būti įtraukiamos aprūpinimo EP pagal deklaruojamus plotus, pvz. auginamos bulvės, rapsai, šie plotai deklaruojami tiesioginei išmokai gauti, tai jie neturėtų būti deklaruojami kaip papildomos EP (nors tai irgi yra EP);</a:t>
              </a:r>
            </a:p>
            <a:p>
              <a:pPr marL="171450" indent="-171450" algn="just">
                <a:buFont typeface="Arial" panose="020B0604020202020204" pitchFamily="34" charset="0"/>
                <a:buChar char="•"/>
              </a:pPr>
              <a:r>
                <a:rPr lang="lt-LT" sz="750" dirty="0">
                  <a:solidFill>
                    <a:schemeClr val="tx1"/>
                  </a:solidFill>
                </a:rPr>
                <a:t>kas yra laikoma papildomomis EP, t. y. tinkamos paramai gauti EP pagal šią veiklą. Sudarant sąrašą svarbu, kad parama nebūtų skiriama už tuos pačius dalykus, už kuriuos numatyta skirti pagal kitas kompleksinės ekologinės sistemos veiklas, pavyzdžiui, daugiamečių žolių juostų įrengimą;</a:t>
              </a:r>
            </a:p>
            <a:p>
              <a:pPr marL="171450" indent="-171450" algn="just">
                <a:buFont typeface="Arial" panose="020B0604020202020204" pitchFamily="34" charset="0"/>
                <a:buChar char="•"/>
              </a:pPr>
              <a:r>
                <a:rPr lang="lt-LT" sz="750" dirty="0">
                  <a:solidFill>
                    <a:schemeClr val="tx1"/>
                  </a:solidFill>
                </a:rPr>
                <a:t>tinkamas teikiamų EP mastas / apimtis / dydis, kuris būtų privalomas paramai gauti, ir jo nustatymo / apskaičiavimo metodika;</a:t>
              </a:r>
            </a:p>
            <a:p>
              <a:pPr marL="171450" indent="-171450" algn="just">
                <a:buFont typeface="Arial" panose="020B0604020202020204" pitchFamily="34" charset="0"/>
                <a:buChar char="•"/>
              </a:pPr>
              <a:r>
                <a:rPr lang="lt-LT" sz="750" dirty="0">
                  <a:solidFill>
                    <a:schemeClr val="tx1"/>
                  </a:solidFill>
                </a:rPr>
                <a:t>pagal poreikį, įtraukti įrodymų apie EP teikimą pateikimo prievolę (nuotraukos ar pan.);</a:t>
              </a:r>
            </a:p>
            <a:p>
              <a:pPr marL="171450" indent="-171450" algn="just">
                <a:buFont typeface="Arial" panose="020B0604020202020204" pitchFamily="34" charset="0"/>
                <a:buChar char="•"/>
              </a:pPr>
              <a:r>
                <a:rPr lang="lt-LT" sz="750" dirty="0">
                  <a:solidFill>
                    <a:schemeClr val="tx1"/>
                  </a:solidFill>
                </a:rPr>
                <a:t>kiti reikalavimai.</a:t>
              </a:r>
            </a:p>
            <a:p>
              <a:pPr algn="just"/>
              <a:r>
                <a:rPr lang="lt-LT" sz="800" dirty="0">
                  <a:solidFill>
                    <a:schemeClr val="tx1"/>
                  </a:solidFill>
                </a:rPr>
                <a:t>Įtraukti EP, deklaruojamų pagal pasiūlytą priemonę, lentelę, kurioje pareiškėjai galėtų sužymėti, kokias EP teikia </a:t>
              </a:r>
            </a:p>
          </p:txBody>
        </p:sp>
        <p:sp>
          <p:nvSpPr>
            <p:cNvPr id="11" name="Rectangle 10">
              <a:extLst>
                <a:ext uri="{FF2B5EF4-FFF2-40B4-BE49-F238E27FC236}">
                  <a16:creationId xmlns:a16="http://schemas.microsoft.com/office/drawing/2014/main" id="{F8C71CD9-1235-C079-F3D1-2BA2148C1DD8}"/>
                </a:ext>
              </a:extLst>
            </p:cNvPr>
            <p:cNvSpPr/>
            <p:nvPr/>
          </p:nvSpPr>
          <p:spPr>
            <a:xfrm>
              <a:off x="533400" y="1813724"/>
              <a:ext cx="1612200" cy="27876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Keičiamas dokumentas</a:t>
              </a:r>
            </a:p>
          </p:txBody>
        </p:sp>
        <p:sp>
          <p:nvSpPr>
            <p:cNvPr id="12" name="Rectangle 11">
              <a:extLst>
                <a:ext uri="{FF2B5EF4-FFF2-40B4-BE49-F238E27FC236}">
                  <a16:creationId xmlns:a16="http://schemas.microsoft.com/office/drawing/2014/main" id="{D49594C6-F549-4286-0976-F7D92E376872}"/>
                </a:ext>
              </a:extLst>
            </p:cNvPr>
            <p:cNvSpPr/>
            <p:nvPr/>
          </p:nvSpPr>
          <p:spPr>
            <a:xfrm>
              <a:off x="2255400" y="1813724"/>
              <a:ext cx="3102600" cy="27876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Lietuvos žemės ūkio ir kaimo plėtros strateginis planas </a:t>
              </a:r>
            </a:p>
          </p:txBody>
        </p:sp>
        <p:sp>
          <p:nvSpPr>
            <p:cNvPr id="13" name="Rectangle 12">
              <a:extLst>
                <a:ext uri="{FF2B5EF4-FFF2-40B4-BE49-F238E27FC236}">
                  <a16:creationId xmlns:a16="http://schemas.microsoft.com/office/drawing/2014/main" id="{5CE99680-8495-1DE1-79B9-30639206646D}"/>
                </a:ext>
              </a:extLst>
            </p:cNvPr>
            <p:cNvSpPr/>
            <p:nvPr/>
          </p:nvSpPr>
          <p:spPr>
            <a:xfrm>
              <a:off x="533400" y="1001194"/>
              <a:ext cx="1612200" cy="36152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100" dirty="0"/>
                <a:t>Modelio apibūdinimas</a:t>
              </a:r>
            </a:p>
          </p:txBody>
        </p:sp>
        <p:sp>
          <p:nvSpPr>
            <p:cNvPr id="14" name="Rectangle 13">
              <a:extLst>
                <a:ext uri="{FF2B5EF4-FFF2-40B4-BE49-F238E27FC236}">
                  <a16:creationId xmlns:a16="http://schemas.microsoft.com/office/drawing/2014/main" id="{A248ACD0-5403-47ED-86DA-45A58BB2BC63}"/>
                </a:ext>
              </a:extLst>
            </p:cNvPr>
            <p:cNvSpPr/>
            <p:nvPr/>
          </p:nvSpPr>
          <p:spPr>
            <a:xfrm>
              <a:off x="2255400" y="1001194"/>
              <a:ext cx="6355200" cy="36152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900" dirty="0">
                  <a:solidFill>
                    <a:schemeClr val="tx1"/>
                  </a:solidFill>
                </a:rPr>
                <a:t>Siūloma EP vertinimą integruoti kaip papildomą tiesioginę išmoką įtraukiant ją į Klimatui, aplinkai ir gyvūnų gerovei naudingas sistemas.</a:t>
              </a:r>
            </a:p>
          </p:txBody>
        </p:sp>
        <p:sp>
          <p:nvSpPr>
            <p:cNvPr id="15" name="Rectangle 14">
              <a:extLst>
                <a:ext uri="{FF2B5EF4-FFF2-40B4-BE49-F238E27FC236}">
                  <a16:creationId xmlns:a16="http://schemas.microsoft.com/office/drawing/2014/main" id="{EC1023E9-6FC9-6B58-499D-4C787692C287}"/>
                </a:ext>
              </a:extLst>
            </p:cNvPr>
            <p:cNvSpPr/>
            <p:nvPr/>
          </p:nvSpPr>
          <p:spPr>
            <a:xfrm>
              <a:off x="5508000" y="1813724"/>
              <a:ext cx="3102600" cy="27876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t-LT" sz="800" dirty="0">
                  <a:solidFill>
                    <a:schemeClr val="tx1"/>
                  </a:solidFill>
                </a:rPr>
                <a:t>Paramos už žemės ūkio naudmenas ir kitus plotus bei ūkinius gyvūnus paraiškos ir tiesioginių išmokų administravimo bei kontrolės taisyklės</a:t>
              </a:r>
            </a:p>
          </p:txBody>
        </p:sp>
      </p:grpSp>
    </p:spTree>
    <p:extLst>
      <p:ext uri="{BB962C8B-B14F-4D97-AF65-F5344CB8AC3E}">
        <p14:creationId xmlns:p14="http://schemas.microsoft.com/office/powerpoint/2010/main" val="2261433729"/>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92A9A0"/>
      </a:dk2>
      <a:lt2>
        <a:srgbClr val="E1E1D5"/>
      </a:lt2>
      <a:accent1>
        <a:srgbClr val="1F7B61"/>
      </a:accent1>
      <a:accent2>
        <a:srgbClr val="A5E8D6"/>
      </a:accent2>
      <a:accent3>
        <a:srgbClr val="2FBB95"/>
      </a:accent3>
      <a:accent4>
        <a:srgbClr val="27917B"/>
      </a:accent4>
      <a:accent5>
        <a:srgbClr val="64D7B8"/>
      </a:accent5>
      <a:accent6>
        <a:srgbClr val="2C3834"/>
      </a:accent6>
      <a:hlink>
        <a:srgbClr val="92A9A0"/>
      </a:hlink>
      <a:folHlink>
        <a:srgbClr val="92A9A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1405</TotalTime>
  <Words>8770</Words>
  <Application>Microsoft Office PowerPoint</Application>
  <PresentationFormat>On-screen Show (16:9)</PresentationFormat>
  <Paragraphs>550</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Avenir Next</vt:lpstr>
      <vt:lpstr>Avenir Next Demi Bold</vt:lpstr>
      <vt:lpstr>Avenir Next Medium</vt:lpstr>
      <vt:lpstr>Calibri</vt:lpstr>
      <vt:lpstr>Calibri Light</vt:lpstr>
      <vt:lpstr>Office Theme</vt:lpstr>
      <vt:lpstr>PowerPoint Presentation</vt:lpstr>
      <vt:lpstr>Turinys</vt:lpstr>
      <vt:lpstr>PowerPoint Presentation</vt:lpstr>
      <vt:lpstr>Studijos įgyvendinimo etapai</vt:lpstr>
      <vt:lpstr>II etapo – tarpinės ataskaitos rengimo eiga</vt:lpstr>
      <vt:lpstr>Apibendrintos įžvalgos</vt:lpstr>
      <vt:lpstr>PowerPoint Presentation</vt:lpstr>
      <vt:lpstr>EP vertinimo integravimo į kontrolės ir stebėsenos mechanizmus modelis (AAP naudojimo integruota stebėsena)</vt:lpstr>
      <vt:lpstr>EP vertinimo integravimo į tiesioginių išmokų skyrimo mechanizmą modelis</vt:lpstr>
      <vt:lpstr>EP vertinimo integravimo į paramos pagal Lietuvos žemės ūkio ir kaimo plėtros strateginio plano priemones skyrimo mechanizmą modelis</vt:lpstr>
      <vt:lpstr>EP vertinimo integravimo, nustatant EP svarbias teritorijas melioracijos kontekste, modelis (1)</vt:lpstr>
      <vt:lpstr>EP vertinimo integravimo, nustatant EP svarbias teritorijas melioracijos kontekste, modelis (2)</vt:lpstr>
      <vt:lpstr>EP vertinimo integravimo į miškų tvarkymo schemas modelis</vt:lpstr>
      <vt:lpstr>EP vertinimo integravimo, sukuriant mokėjimo už nemedienines miškų EP schemą, modelis</vt:lpstr>
      <vt:lpstr>EP vertinimo integravimo į vandens telkinių pripažinimo LPVT procesą modelis</vt:lpstr>
      <vt:lpstr>EP vertinimo integravimo į žalos aplinkai atlyginimo dydžio nustatymą modelis</vt:lpstr>
      <vt:lpstr>EP vertinimo integravimo į gamtinio karkaso teritorijų tvarkymo krypčių ir priemonių nustatymą modelis</vt:lpstr>
      <vt:lpstr>EP vertinimo integravimo į saugomų teritorijų steigimo procesą modelis</vt:lpstr>
      <vt:lpstr>EP vertinimo integravimo į invazinių rūšių populiacijos gausos reguliavimą modelis</vt:lpstr>
      <vt:lpstr>EP vertinimo integravimo į kraštovaizdžio monitoringą modelis</vt:lpstr>
      <vt:lpstr>EP vertinimo integravimo į PAV modelis (1)</vt:lpstr>
      <vt:lpstr>EP vertinimo integravimo į PAV modelis (2)</vt:lpstr>
      <vt:lpstr>EP vertinimo integravimo į PAV modelis (3)</vt:lpstr>
      <vt:lpstr>EP vertinimo integravimo į SPAV modelis</vt:lpstr>
      <vt:lpstr>EP integravimo į teritorijų planavimą modelis</vt:lpstr>
      <vt:lpstr>EP integravimo į želdynų ir želdinių apsaugą, tvarkymą ir kūrimą modelis</vt:lpstr>
      <vt:lpstr>PowerPoint Presentation</vt:lpstr>
      <vt:lpstr>Bendros rekomendacijos visai ekosistemų ir EP išsaugojimo, atkūrimo ir vertinimo politikai Lietuvoje</vt:lpstr>
      <vt:lpstr>PowerPoint Presentation</vt:lpstr>
      <vt:lpstr>Potencialių prisitaikymo prie reguliavimo išlaidų ir administracinės naštos įvertinimo metodika</vt:lpstr>
      <vt:lpstr>Prisitaikymo prie reguliavimo išlaidų ir administracinės naštos apskaičiavimas ir rezultatai</vt:lpstr>
      <vt:lpstr>Kviečiame diskusijai!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Elzbieta Germanovic (SC)</cp:lastModifiedBy>
  <cp:revision>2</cp:revision>
  <cp:lastPrinted>2021-12-20T08:46:19Z</cp:lastPrinted>
  <dcterms:created xsi:type="dcterms:W3CDTF">2021-11-12T17:40:05Z</dcterms:created>
  <dcterms:modified xsi:type="dcterms:W3CDTF">2023-08-08T07:54:48Z</dcterms:modified>
</cp:coreProperties>
</file>